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1480" r:id="rId2"/>
    <p:sldId id="1550" r:id="rId3"/>
    <p:sldId id="1487" r:id="rId4"/>
    <p:sldId id="1492" r:id="rId5"/>
    <p:sldId id="1493" r:id="rId6"/>
    <p:sldId id="1494" r:id="rId7"/>
    <p:sldId id="1577" r:id="rId8"/>
    <p:sldId id="1578" r:id="rId9"/>
    <p:sldId id="1579" r:id="rId10"/>
    <p:sldId id="1495" r:id="rId11"/>
    <p:sldId id="1567" r:id="rId12"/>
    <p:sldId id="1496" r:id="rId13"/>
    <p:sldId id="1497" r:id="rId14"/>
    <p:sldId id="1498" r:id="rId15"/>
    <p:sldId id="1499" r:id="rId16"/>
    <p:sldId id="1500" r:id="rId17"/>
    <p:sldId id="1501" r:id="rId18"/>
    <p:sldId id="1502" r:id="rId19"/>
    <p:sldId id="1503" r:id="rId20"/>
    <p:sldId id="1504" r:id="rId21"/>
    <p:sldId id="1505" r:id="rId22"/>
    <p:sldId id="1506" r:id="rId23"/>
    <p:sldId id="1507" r:id="rId24"/>
    <p:sldId id="1508" r:id="rId25"/>
    <p:sldId id="1509" r:id="rId26"/>
    <p:sldId id="1510" r:id="rId27"/>
    <p:sldId id="1511" r:id="rId28"/>
    <p:sldId id="1512" r:id="rId29"/>
    <p:sldId id="1513" r:id="rId30"/>
    <p:sldId id="1514" r:id="rId31"/>
    <p:sldId id="1517" r:id="rId32"/>
    <p:sldId id="1518" r:id="rId33"/>
    <p:sldId id="1519" r:id="rId34"/>
    <p:sldId id="1520" r:id="rId35"/>
    <p:sldId id="1521" r:id="rId36"/>
    <p:sldId id="1522" r:id="rId37"/>
    <p:sldId id="1570" r:id="rId38"/>
    <p:sldId id="1576" r:id="rId39"/>
    <p:sldId id="1575" r:id="rId40"/>
    <p:sldId id="1574" r:id="rId41"/>
    <p:sldId id="1523" r:id="rId42"/>
    <p:sldId id="1524" r:id="rId43"/>
    <p:sldId id="1525" r:id="rId44"/>
    <p:sldId id="1526" r:id="rId45"/>
    <p:sldId id="1527" r:id="rId46"/>
    <p:sldId id="1528" r:id="rId47"/>
    <p:sldId id="1562" r:id="rId48"/>
    <p:sldId id="1563" r:id="rId49"/>
    <p:sldId id="1529" r:id="rId50"/>
    <p:sldId id="1530" r:id="rId51"/>
    <p:sldId id="1531" r:id="rId52"/>
    <p:sldId id="1532" r:id="rId53"/>
    <p:sldId id="1533" r:id="rId54"/>
    <p:sldId id="1534" r:id="rId55"/>
    <p:sldId id="1537" r:id="rId56"/>
    <p:sldId id="1538" r:id="rId57"/>
    <p:sldId id="1539" r:id="rId58"/>
    <p:sldId id="1540" r:id="rId59"/>
    <p:sldId id="1541" r:id="rId60"/>
    <p:sldId id="1542" r:id="rId61"/>
    <p:sldId id="1569" r:id="rId62"/>
    <p:sldId id="1568" r:id="rId63"/>
    <p:sldId id="1535" r:id="rId64"/>
    <p:sldId id="1536" r:id="rId65"/>
    <p:sldId id="1543" r:id="rId66"/>
    <p:sldId id="1566" r:id="rId67"/>
    <p:sldId id="1561" r:id="rId68"/>
    <p:sldId id="1565" r:id="rId69"/>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44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FFFFCC"/>
    <a:srgbClr val="C1E7FF"/>
    <a:srgbClr val="CCFFFF"/>
    <a:srgbClr val="A3DCFF"/>
    <a:srgbClr val="212121"/>
    <a:srgbClr val="FF7B21"/>
    <a:srgbClr val="FF8A3B"/>
    <a:srgbClr val="66CC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23" autoAdjust="0"/>
    <p:restoredTop sz="28019" autoAdjust="0"/>
  </p:normalViewPr>
  <p:slideViewPr>
    <p:cSldViewPr snapToObjects="1">
      <p:cViewPr varScale="1">
        <p:scale>
          <a:sx n="42" d="100"/>
          <a:sy n="42" d="100"/>
        </p:scale>
        <p:origin x="5190" y="42"/>
      </p:cViewPr>
      <p:guideLst>
        <p:guide orient="horz" pos="144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39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wrap="square" lIns="99048" tIns="49524" rIns="99048" bIns="49524" numCol="1" anchor="t" anchorCtr="0" compatLnSpc="1">
            <a:prstTxWarp prst="textNoShape">
              <a:avLst/>
            </a:prstTxWarp>
          </a:bodyPr>
          <a:lstStyle>
            <a:lvl1pPr>
              <a:defRPr sz="1300">
                <a:latin typeface="Calibri" pitchFamily="34" charset="0"/>
              </a:defRPr>
            </a:lvl1pPr>
          </a:lstStyle>
          <a:p>
            <a:endParaRPr lang="zh-CN" altLang="en-US"/>
          </a:p>
        </p:txBody>
      </p:sp>
      <p:sp>
        <p:nvSpPr>
          <p:cNvPr id="3" name="Date Placeholder 2"/>
          <p:cNvSpPr>
            <a:spLocks noGrp="1"/>
          </p:cNvSpPr>
          <p:nvPr>
            <p:ph type="dt" idx="1"/>
          </p:nvPr>
        </p:nvSpPr>
        <p:spPr>
          <a:xfrm>
            <a:off x="4021294" y="0"/>
            <a:ext cx="3076363" cy="511731"/>
          </a:xfrm>
          <a:prstGeom prst="rect">
            <a:avLst/>
          </a:prstGeom>
        </p:spPr>
        <p:txBody>
          <a:bodyPr vert="horz" wrap="square" lIns="99048" tIns="49524" rIns="99048" bIns="49524" numCol="1" anchor="t" anchorCtr="0" compatLnSpc="1">
            <a:prstTxWarp prst="textNoShape">
              <a:avLst/>
            </a:prstTxWarp>
          </a:bodyPr>
          <a:lstStyle>
            <a:lvl1pPr algn="r">
              <a:defRPr sz="1300">
                <a:latin typeface="Calibri" pitchFamily="34" charset="0"/>
              </a:defRPr>
            </a:lvl1pPr>
          </a:lstStyle>
          <a:p>
            <a:fld id="{D616978D-69A4-4D43-BF97-B113B004EF64}" type="datetimeFigureOut">
              <a:rPr lang="zh-CN" altLang="en-US"/>
              <a:pPr/>
              <a:t>2018/9/2</a:t>
            </a:fld>
            <a:endParaRPr lang="en-US" altLang="zh-CN"/>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wrap="square" lIns="99048" tIns="49524" rIns="99048" bIns="49524" numCol="1" anchor="b" anchorCtr="0" compatLnSpc="1">
            <a:prstTxWarp prst="textNoShape">
              <a:avLst/>
            </a:prstTxWarp>
          </a:bodyPr>
          <a:lstStyle>
            <a:lvl1pPr>
              <a:defRPr sz="1300">
                <a:latin typeface="Calibri" pitchFamily="34" charset="0"/>
              </a:defRPr>
            </a:lvl1pPr>
          </a:lstStyle>
          <a:p>
            <a:endParaRPr lang="zh-CN" alt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itchFamily="34" charset="0"/>
              </a:defRPr>
            </a:lvl1pPr>
          </a:lstStyle>
          <a:p>
            <a:fld id="{F4BD7834-B150-4000-BF09-F66791E50568}" type="slidenum">
              <a:rPr lang="zh-CN" altLang="en-US"/>
              <a:pPr/>
              <a:t>‹#›</a:t>
            </a:fld>
            <a:endParaRPr lang="en-US" altLang="zh-CN"/>
          </a:p>
        </p:txBody>
      </p:sp>
    </p:spTree>
    <p:extLst>
      <p:ext uri="{BB962C8B-B14F-4D97-AF65-F5344CB8AC3E}">
        <p14:creationId xmlns:p14="http://schemas.microsoft.com/office/powerpoint/2010/main" val="148467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Alright, I am going to talk about time-of-flight cameras for 3D imaging.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a:t>
            </a:fld>
            <a:endParaRPr lang="en-US" altLang="zh-CN"/>
          </a:p>
        </p:txBody>
      </p:sp>
    </p:spTree>
    <p:extLst>
      <p:ext uri="{BB962C8B-B14F-4D97-AF65-F5344CB8AC3E}">
        <p14:creationId xmlns:p14="http://schemas.microsoft.com/office/powerpoint/2010/main" val="2759728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get something like this, where there are sufficient details to perhaps start recognizing the person…</a:t>
            </a:r>
          </a:p>
          <a:p>
            <a:endParaRPr lang="en-US" dirty="0"/>
          </a:p>
          <a:p>
            <a:r>
              <a:rPr lang="en-US" dirty="0"/>
              <a:t>This will require cameras with an order-of-magnitude higher depth resolution as compared to current cameras – for example, at 10 meter distance, millimeters resolution instead of centimeters…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10</a:t>
            </a:fld>
            <a:endParaRPr lang="en-US" altLang="zh-CN"/>
          </a:p>
        </p:txBody>
      </p:sp>
    </p:spTree>
    <p:extLst>
      <p:ext uri="{BB962C8B-B14F-4D97-AF65-F5344CB8AC3E}">
        <p14:creationId xmlns:p14="http://schemas.microsoft.com/office/powerpoint/2010/main" val="1595414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srgbClr val="FFFF99"/>
                </a:solidFill>
                <a:effectLst/>
                <a:uLnTx/>
                <a:uFillTx/>
                <a:latin typeface="Calibri" pitchFamily="34" charset="0"/>
                <a:ea typeface="+mn-ea"/>
                <a:cs typeface="Calibri" pitchFamily="34" charset="0"/>
              </a:rPr>
              <a:t>If this were not challenging enough, we would like to do this with consumer-grade devices, so that these are broadly accessible, for example, in consumer imaging.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dirty="0">
              <a:ln>
                <a:noFill/>
              </a:ln>
              <a:solidFill>
                <a:srgbClr val="FFFF99"/>
              </a:solidFill>
              <a:effectLst/>
              <a:uLnTx/>
              <a:uFillTx/>
              <a:latin typeface="Calibri" pitchFamily="34" charset="0"/>
              <a:ea typeface="+mn-ea"/>
              <a:cs typeface="Calibri"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sz="1200" b="0" i="0" u="none" strike="noStrike" kern="1200" cap="none" spc="0" normalizeH="0" baseline="0" noProof="0" dirty="0">
                <a:ln>
                  <a:noFill/>
                </a:ln>
                <a:solidFill>
                  <a:srgbClr val="FFFF99"/>
                </a:solidFill>
                <a:effectLst/>
                <a:uLnTx/>
                <a:uFillTx/>
                <a:latin typeface="Calibri" pitchFamily="34" charset="0"/>
                <a:ea typeface="+mn-ea"/>
                <a:cs typeface="Calibri" pitchFamily="34" charset="0"/>
              </a:rPr>
              <a:t>This sounds challenging, but fortunately, there is an imaging modality that is a good fit, at least a good starting point – and that is continuous wave time-of-flight imaging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06BB57-7B6A-4137-8696-9015EC9FA9C9}" type="slidenum">
              <a:rPr kumimoji="0" lang="en-US" sz="13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14404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continuous wave </a:t>
            </a:r>
            <a:r>
              <a:rPr lang="en-US" dirty="0" err="1"/>
              <a:t>ToF</a:t>
            </a:r>
            <a:r>
              <a:rPr lang="en-US" dirty="0"/>
              <a:t> camera. It consists of a light source and a sensor. The source emits light continuously – the intensity of the source is modulated over time at very high speeds. For example, the intensity could be modulated as a sinusoid over time.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solidFill>
                  <a:prstClr val="black"/>
                </a:solidFill>
              </a:rPr>
              <a:pPr/>
              <a:t>12</a:t>
            </a:fld>
            <a:endParaRPr lang="en-US" altLang="zh-CN">
              <a:solidFill>
                <a:prstClr val="black"/>
              </a:solidFill>
            </a:endParaRPr>
          </a:p>
        </p:txBody>
      </p:sp>
    </p:spTree>
    <p:extLst>
      <p:ext uri="{BB962C8B-B14F-4D97-AF65-F5344CB8AC3E}">
        <p14:creationId xmlns:p14="http://schemas.microsoft.com/office/powerpoint/2010/main" val="3515406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emitted light travels to the scene, and then, comes back to the sensor. Now, the brightness of the received light *also* varies as a sinusoid, but, the sinusoid is shifted in time. The amount of shift is proportional to the total travel distance, so, if we can measure the shift, we can compute the scene depth. </a:t>
            </a:r>
          </a:p>
          <a:p>
            <a:endParaRPr lang="en-US" dirty="0"/>
          </a:p>
          <a:p>
            <a:r>
              <a:rPr lang="en-US" dirty="0"/>
              <a:t>One way to do this is to directly sample the received sinusoid…but, this will require very high speed sampling, which is not very efficient or practical.</a:t>
            </a:r>
          </a:p>
          <a:p>
            <a:endParaRPr lang="en-US" dirty="0"/>
          </a:p>
          <a:p>
            <a:r>
              <a:rPr lang="en-US" dirty="0"/>
              <a:t>Instead, these cameras compute the correlation of this sinusoid with a demodulation function…which is typically also a sinusoid…this can be done much more efficiently…</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solidFill>
                  <a:prstClr val="black"/>
                </a:solidFill>
              </a:rPr>
              <a:pPr/>
              <a:t>13</a:t>
            </a:fld>
            <a:endParaRPr lang="en-US" altLang="zh-CN">
              <a:solidFill>
                <a:prstClr val="black"/>
              </a:solidFill>
            </a:endParaRPr>
          </a:p>
        </p:txBody>
      </p:sp>
    </p:spTree>
    <p:extLst>
      <p:ext uri="{BB962C8B-B14F-4D97-AF65-F5344CB8AC3E}">
        <p14:creationId xmlns:p14="http://schemas.microsoft.com/office/powerpoint/2010/main" val="2434436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Eventually, the camera measures a single brightness value, which is the correlation of the received light and the demodulation function. </a:t>
            </a:r>
          </a:p>
          <a:p>
            <a:endParaRPr lang="en-US" dirty="0"/>
          </a:p>
          <a:p>
            <a:r>
              <a:rPr lang="en-US" dirty="0"/>
              <a:t>Now, a sinusoid has three unknowns, so, we need at least three measurements, which are taken by using three different demodulation functions. </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14</a:t>
            </a:fld>
            <a:endParaRPr lang="en-US" altLang="zh-CN">
              <a:solidFill>
                <a:prstClr val="black"/>
              </a:solidFill>
            </a:endParaRPr>
          </a:p>
        </p:txBody>
      </p:sp>
    </p:spTree>
    <p:extLst>
      <p:ext uri="{BB962C8B-B14F-4D97-AF65-F5344CB8AC3E}">
        <p14:creationId xmlns:p14="http://schemas.microsoft.com/office/powerpoint/2010/main" val="66289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these measurements, we can recover the three unknowns, and then estimate the depths from the phase shift. </a:t>
            </a:r>
          </a:p>
          <a:p>
            <a:endParaRPr lang="en-US" baseline="0" dirty="0"/>
          </a:p>
          <a:p>
            <a:r>
              <a:rPr lang="en-US" baseline="0" dirty="0"/>
              <a:t>Alright, so this was a quick primer on how continuous wave time of flight cameras work…btw, this method is the basis of many consumer depth cameras, including the Microsoft Kinect and Sony </a:t>
            </a:r>
            <a:r>
              <a:rPr lang="en-US" baseline="0" dirty="0" err="1"/>
              <a:t>Softkinectic</a:t>
            </a:r>
            <a:r>
              <a:rPr lang="en-US" baseline="0" dirty="0"/>
              <a:t>. </a:t>
            </a:r>
          </a:p>
          <a:p>
            <a:endParaRPr lang="en-US" baseline="0" dirty="0"/>
          </a:p>
          <a:p>
            <a:r>
              <a:rPr lang="en-US" baseline="0" dirty="0"/>
              <a:t>So, at an abstract level, we can think of these cameras as a mapping from depth values to intensity values. This is an important point, so, I want to illustrate this…</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15</a:t>
            </a:fld>
            <a:endParaRPr lang="en-US" altLang="zh-CN">
              <a:solidFill>
                <a:prstClr val="black"/>
              </a:solidFill>
            </a:endParaRPr>
          </a:p>
        </p:txBody>
      </p:sp>
    </p:spTree>
    <p:extLst>
      <p:ext uri="{BB962C8B-B14F-4D97-AF65-F5344CB8AC3E}">
        <p14:creationId xmlns:p14="http://schemas.microsoft.com/office/powerpoint/2010/main" val="2839323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Another way to think about this is in terms of the correlation function of the modulation and demodulation…</a:t>
            </a:r>
          </a:p>
          <a:p>
            <a:endParaRPr lang="en-US" dirty="0"/>
          </a:p>
          <a:p>
            <a:r>
              <a:rPr lang="en-US" dirty="0"/>
              <a:t>For a scene point which is at a distance d, the measured intensities are just the values of the correlation functions at distance</a:t>
            </a:r>
            <a:r>
              <a:rPr lang="en-US" baseline="0" dirty="0"/>
              <a:t> d. This is an important point – so, I want to illustrate this a bit better…</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16</a:t>
            </a:fld>
            <a:endParaRPr lang="en-US" altLang="zh-CN">
              <a:solidFill>
                <a:prstClr val="black"/>
              </a:solidFill>
            </a:endParaRPr>
          </a:p>
        </p:txBody>
      </p:sp>
    </p:spTree>
    <p:extLst>
      <p:ext uri="{BB962C8B-B14F-4D97-AF65-F5344CB8AC3E}">
        <p14:creationId xmlns:p14="http://schemas.microsoft.com/office/powerpoint/2010/main" val="301155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a scene point at a distance d from the camera. The three intensity values I1, I2, I3 … captured by the camera are just the samples of the correlation functions…corresponding to that distance. </a:t>
            </a:r>
          </a:p>
          <a:p>
            <a:endParaRPr lang="en-US" dirty="0"/>
          </a:p>
          <a:p>
            <a:r>
              <a:rPr lang="en-US" dirty="0"/>
              <a:t>We can represent the three intensity values as a point in a 3-dimensional intensity space. </a:t>
            </a:r>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17</a:t>
            </a:fld>
            <a:endParaRPr lang="en-US" altLang="zh-CN">
              <a:solidFill>
                <a:prstClr val="black"/>
              </a:solidFill>
            </a:endParaRPr>
          </a:p>
        </p:txBody>
      </p:sp>
    </p:spTree>
    <p:extLst>
      <p:ext uri="{BB962C8B-B14F-4D97-AF65-F5344CB8AC3E}">
        <p14:creationId xmlns:p14="http://schemas.microsoft.com/office/powerpoint/2010/main" val="2032781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the scene is at a different distance, we get a different point in the intensity space…</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18</a:t>
            </a:fld>
            <a:endParaRPr lang="en-US" altLang="zh-CN">
              <a:solidFill>
                <a:prstClr val="black"/>
              </a:solidFill>
            </a:endParaRPr>
          </a:p>
        </p:txBody>
      </p:sp>
    </p:spTree>
    <p:extLst>
      <p:ext uri="{BB962C8B-B14F-4D97-AF65-F5344CB8AC3E}">
        <p14:creationId xmlns:p14="http://schemas.microsoft.com/office/powerpoint/2010/main" val="177542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another distance, another different point. </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19</a:t>
            </a:fld>
            <a:endParaRPr lang="en-US" altLang="zh-CN">
              <a:solidFill>
                <a:prstClr val="black"/>
              </a:solidFill>
            </a:endParaRPr>
          </a:p>
        </p:txBody>
      </p:sp>
    </p:spTree>
    <p:extLst>
      <p:ext uri="{BB962C8B-B14F-4D97-AF65-F5344CB8AC3E}">
        <p14:creationId xmlns:p14="http://schemas.microsoft.com/office/powerpoint/2010/main" val="4077781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3D cameras are driving many new applications, self-driving cars, augmented reality, many different aspects of robotics and automation … </a:t>
            </a:r>
            <a:r>
              <a:rPr lang="en-US" dirty="0"/>
              <a:t>there is a lot of excitement here...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As these applications mature, we are going to have scenarios which will require 3D imaging </a:t>
            </a:r>
            <a:r>
              <a:rPr lang="en-US"/>
              <a:t>with increasingly </a:t>
            </a:r>
            <a:r>
              <a:rPr lang="en-US" dirty="0"/>
              <a:t>high resolution..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2AFBDA-059E-4C70-9837-45110D0FB1CC}" type="slidenum">
              <a:rPr kumimoji="0" lang="en-US" sz="13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2403355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essentially, if we look at all possible depth values, the map to a 1D set of intensity points that trace out a curve. We call this the coding curve. </a:t>
            </a:r>
          </a:p>
          <a:p>
            <a:endParaRPr lang="en-US" dirty="0"/>
          </a:p>
          <a:p>
            <a:r>
              <a:rPr lang="en-US" dirty="0"/>
              <a:t>Now, we can think of the coding curve as a geometric representation of a </a:t>
            </a:r>
            <a:r>
              <a:rPr lang="en-US" dirty="0" err="1"/>
              <a:t>ToF</a:t>
            </a:r>
            <a:r>
              <a:rPr lang="en-US" dirty="0"/>
              <a:t> camera design. The performance of any given </a:t>
            </a:r>
            <a:r>
              <a:rPr lang="en-US" dirty="0" err="1"/>
              <a:t>ToF</a:t>
            </a:r>
            <a:r>
              <a:rPr lang="en-US" dirty="0"/>
              <a:t> camera is determined by its correlation functions, which can be represented as a coding curve. So, </a:t>
            </a:r>
            <a:r>
              <a:rPr lang="en-US" baseline="0" dirty="0"/>
              <a:t>we can explore the entire space of time of flight cameras in this geometrically intuitive space of coding curves. </a:t>
            </a:r>
          </a:p>
          <a:p>
            <a:endParaRPr lang="en-US" baseline="0" dirty="0"/>
          </a:p>
          <a:p>
            <a:r>
              <a:rPr lang="en-US" baseline="0" dirty="0"/>
              <a:t>From a functional stand-point, a coding curve defines a unique, one-to-one mapping from depths to intensities…</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20</a:t>
            </a:fld>
            <a:endParaRPr lang="en-US" altLang="zh-CN">
              <a:solidFill>
                <a:prstClr val="black"/>
              </a:solidFill>
            </a:endParaRPr>
          </a:p>
        </p:txBody>
      </p:sp>
    </p:spTree>
    <p:extLst>
      <p:ext uri="{BB962C8B-B14F-4D97-AF65-F5344CB8AC3E}">
        <p14:creationId xmlns:p14="http://schemas.microsoft.com/office/powerpoint/2010/main" val="2467523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Meaning every point on the curve corresponds to a depth, and vice versa…</a:t>
            </a:r>
          </a:p>
          <a:p>
            <a:endParaRPr lang="en-US" dirty="0"/>
          </a:p>
          <a:p>
            <a:r>
              <a:rPr lang="en-US" dirty="0"/>
              <a:t>So, if the camera measures an intensity point, we can use a decoding algorithm to compute the depth. A different intensity point, a different depth. </a:t>
            </a:r>
          </a:p>
          <a:p>
            <a:endParaRPr lang="en-US" dirty="0"/>
          </a:p>
          <a:p>
            <a:r>
              <a:rPr lang="en-US" dirty="0"/>
              <a:t>In the ideal case, if there is no noise, we can do this decoding perfectly…</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21</a:t>
            </a:fld>
            <a:endParaRPr lang="en-US" altLang="zh-CN">
              <a:solidFill>
                <a:prstClr val="black"/>
              </a:solidFill>
            </a:endParaRPr>
          </a:p>
        </p:txBody>
      </p:sp>
    </p:spTree>
    <p:extLst>
      <p:ext uri="{BB962C8B-B14F-4D97-AF65-F5344CB8AC3E}">
        <p14:creationId xmlns:p14="http://schemas.microsoft.com/office/powerpoint/2010/main" val="3675781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life is not ideal, there always is noise…meaning the actual measured intensity lies somewhere in a noise ball around the true intensity. </a:t>
            </a:r>
          </a:p>
          <a:p>
            <a:endParaRPr lang="en-US" dirty="0"/>
          </a:p>
          <a:p>
            <a:r>
              <a:rPr lang="en-US" dirty="0"/>
              <a:t>Because of this, there is always an uncertainty in the estimated depth, which can actually be quite large…this results in low depth resolution…</a:t>
            </a:r>
          </a:p>
          <a:p>
            <a:endParaRPr lang="en-US" dirty="0"/>
          </a:p>
          <a:p>
            <a:r>
              <a:rPr lang="en-US" dirty="0"/>
              <a:t>Just to emphasize…this is arguably the most important reason that limits the depth resolution of </a:t>
            </a:r>
            <a:r>
              <a:rPr lang="en-US" dirty="0" err="1"/>
              <a:t>tof</a:t>
            </a:r>
            <a:r>
              <a:rPr lang="en-US" dirty="0"/>
              <a:t> cameras…</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22</a:t>
            </a:fld>
            <a:endParaRPr lang="en-US" altLang="zh-CN">
              <a:solidFill>
                <a:prstClr val="black"/>
              </a:solidFill>
            </a:endParaRPr>
          </a:p>
        </p:txBody>
      </p:sp>
    </p:spTree>
    <p:extLst>
      <p:ext uri="{BB962C8B-B14F-4D97-AF65-F5344CB8AC3E}">
        <p14:creationId xmlns:p14="http://schemas.microsoft.com/office/powerpoint/2010/main" val="4032931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reduce the uncertainty is to increase the size of the intensity space…</a:t>
            </a:r>
          </a:p>
          <a:p>
            <a:endParaRPr lang="en-US" dirty="0"/>
          </a:p>
          <a:p>
            <a:r>
              <a:rPr lang="en-US" dirty="0"/>
              <a:t>If we could do this, then the same amount of noise will result in smaller depth uncertainty and higher depth resolution…</a:t>
            </a:r>
          </a:p>
          <a:p>
            <a:endParaRPr lang="en-US" dirty="0"/>
          </a:p>
          <a:p>
            <a:r>
              <a:rPr lang="en-US" dirty="0"/>
              <a:t>Unfortunately, increasing the size of the space requires increasing the scene brightness which we don’t have any control over, or increasing the light source power, which is also usually fixed due to a limited power budget. </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23</a:t>
            </a:fld>
            <a:endParaRPr lang="en-US" altLang="zh-CN">
              <a:solidFill>
                <a:prstClr val="black"/>
              </a:solidFill>
            </a:endParaRPr>
          </a:p>
        </p:txBody>
      </p:sp>
    </p:spTree>
    <p:extLst>
      <p:ext uri="{BB962C8B-B14F-4D97-AF65-F5344CB8AC3E}">
        <p14:creationId xmlns:p14="http://schemas.microsoft.com/office/powerpoint/2010/main" val="170966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think about why we wanted to increase the size of the intensity space? It was actually to increase the length of the coding curve. </a:t>
            </a:r>
          </a:p>
          <a:p>
            <a:endParaRPr lang="en-US" dirty="0"/>
          </a:p>
          <a:p>
            <a:r>
              <a:rPr lang="en-US" dirty="0"/>
              <a:t>The main idea is that it is possible to have longer coding curves within the same space…for example this…now, this coding curve may have a different geometry and will require a different set of correlation functions…but, as long as these are physically realizable…we will get the benefits of longer curves, meaning lower uncertainty and higher resolution. </a:t>
            </a:r>
          </a:p>
        </p:txBody>
      </p:sp>
      <p:sp>
        <p:nvSpPr>
          <p:cNvPr id="4" name="Slide Number Placeholder 3"/>
          <p:cNvSpPr>
            <a:spLocks noGrp="1"/>
          </p:cNvSpPr>
          <p:nvPr>
            <p:ph type="sldNum" sz="quarter" idx="10"/>
          </p:nvPr>
        </p:nvSpPr>
        <p:spPr/>
        <p:txBody>
          <a:bodyPr/>
          <a:lstStyle/>
          <a:p>
            <a:fld id="{F4BD7834-B150-4000-BF09-F66791E50568}" type="slidenum">
              <a:rPr lang="zh-CN" altLang="en-US">
                <a:solidFill>
                  <a:prstClr val="black"/>
                </a:solidFill>
              </a:rPr>
              <a:pPr/>
              <a:t>24</a:t>
            </a:fld>
            <a:endParaRPr lang="en-US" altLang="zh-CN">
              <a:solidFill>
                <a:prstClr val="black"/>
              </a:solidFill>
            </a:endParaRPr>
          </a:p>
        </p:txBody>
      </p:sp>
    </p:spTree>
    <p:extLst>
      <p:ext uri="{BB962C8B-B14F-4D97-AF65-F5344CB8AC3E}">
        <p14:creationId xmlns:p14="http://schemas.microsoft.com/office/powerpoint/2010/main" val="4003624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a:p>
            <a:r>
              <a:rPr lang="en-US" dirty="0"/>
              <a:t>In fact, we derived a theoretical expression that relates the coding curve length to the depth resolution…everything else being the same, the resolution is directly proportional to the coding curve length, up to a first order approximation... </a:t>
            </a:r>
          </a:p>
          <a:p>
            <a:endParaRPr lang="en-US" dirty="0"/>
          </a:p>
          <a:p>
            <a:r>
              <a:rPr lang="en-US" dirty="0"/>
              <a:t>Now, the coding curve length is a fairly intuitive geometric property, and is almost trivial to compute for any given continuous wave time of flight camera…</a:t>
            </a:r>
          </a:p>
          <a:p>
            <a:endParaRPr lang="en-US" dirty="0"/>
          </a:p>
          <a:p>
            <a:r>
              <a:rPr lang="en-US" dirty="0"/>
              <a:t>So, this single, common expression can be used to analyze the performance of many different </a:t>
            </a:r>
            <a:r>
              <a:rPr lang="en-US" dirty="0" err="1"/>
              <a:t>ToF</a:t>
            </a:r>
            <a:r>
              <a:rPr lang="en-US" dirty="0"/>
              <a:t> cameras…</a:t>
            </a:r>
          </a:p>
          <a:p>
            <a:endParaRPr lang="en-US" dirty="0"/>
          </a:p>
          <a:p>
            <a:r>
              <a:rPr lang="en-US" dirty="0"/>
              <a:t>Let’s look at a couple of examples.. </a:t>
            </a: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162921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popular </a:t>
            </a:r>
            <a:r>
              <a:rPr lang="en-US" dirty="0" err="1"/>
              <a:t>tof</a:t>
            </a:r>
            <a:r>
              <a:rPr lang="en-US" dirty="0"/>
              <a:t> camera designs uses sinusoid functions…for both modulation and demodulation…so, the correlation functions are also sinusoids……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26</a:t>
            </a:fld>
            <a:endParaRPr lang="en-US" altLang="zh-CN"/>
          </a:p>
        </p:txBody>
      </p:sp>
    </p:spTree>
    <p:extLst>
      <p:ext uri="{BB962C8B-B14F-4D97-AF65-F5344CB8AC3E}">
        <p14:creationId xmlns:p14="http://schemas.microsoft.com/office/powerpoint/2010/main" val="3095565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coding curve turns out to be a circle…with radius given by this expression…Here, K is the number of measurements…3 is the minimum, and a typical value is 4. </a:t>
            </a:r>
          </a:p>
          <a:p>
            <a:endParaRPr lang="en-US" dirty="0"/>
          </a:p>
          <a:p>
            <a:r>
              <a:rPr lang="en-US" dirty="0"/>
              <a:t>So, the coding curve length is just the circumference of the circle…</a:t>
            </a:r>
          </a:p>
          <a:p>
            <a:endParaRPr lang="en-US" dirty="0"/>
          </a:p>
          <a:p>
            <a:r>
              <a:rPr lang="en-US" dirty="0"/>
              <a:t>Okay, so, let’s compare this with another coding scheme…</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27</a:t>
            </a:fld>
            <a:endParaRPr lang="en-US" altLang="zh-CN"/>
          </a:p>
        </p:txBody>
      </p:sp>
    </p:spTree>
    <p:extLst>
      <p:ext uri="{BB962C8B-B14F-4D97-AF65-F5344CB8AC3E}">
        <p14:creationId xmlns:p14="http://schemas.microsoft.com/office/powerpoint/2010/main" val="363888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both modulation and demodulation functions are square waves…their correlation are these piecewise linear triangular functions….Any guesses what the coding curve looks like in this case?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28</a:t>
            </a:fld>
            <a:endParaRPr lang="en-US" altLang="zh-CN"/>
          </a:p>
        </p:txBody>
      </p:sp>
    </p:spTree>
    <p:extLst>
      <p:ext uri="{BB962C8B-B14F-4D97-AF65-F5344CB8AC3E}">
        <p14:creationId xmlns:p14="http://schemas.microsoft.com/office/powerpoint/2010/main" val="18948102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actually a non-planar hexagon….in general, it is a polygon with 2K sides, the length of each side is 1/sqrt(K), so the total curve length is 2 times sqrt(K)….</a:t>
            </a:r>
          </a:p>
          <a:p>
            <a:endParaRPr lang="en-US" dirty="0"/>
          </a:p>
          <a:p>
            <a:r>
              <a:rPr lang="en-US" dirty="0"/>
              <a:t>So, now we can compare these two different schemes in terms of their coding curve lengths…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29</a:t>
            </a:fld>
            <a:endParaRPr lang="en-US" altLang="zh-CN"/>
          </a:p>
        </p:txBody>
      </p:sp>
    </p:spTree>
    <p:extLst>
      <p:ext uri="{BB962C8B-B14F-4D97-AF65-F5344CB8AC3E}">
        <p14:creationId xmlns:p14="http://schemas.microsoft.com/office/powerpoint/2010/main" val="292652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For example, think about an augmented reality setting…in order to get a real, immersive experience, we need to recover the 3D shape of surroundings with extreme detail…or imagine a drone flying through a forest --- it needs to resolve fine details like twigs and branches to navigate successfully…</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a:t>
            </a:fld>
            <a:endParaRPr lang="en-US" altLang="zh-CN"/>
          </a:p>
        </p:txBody>
      </p:sp>
    </p:spTree>
    <p:extLst>
      <p:ext uri="{BB962C8B-B14F-4D97-AF65-F5344CB8AC3E}">
        <p14:creationId xmlns:p14="http://schemas.microsoft.com/office/powerpoint/2010/main" val="3200559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take the ratio…and…</a:t>
            </a:r>
          </a:p>
          <a:p>
            <a:endParaRPr lang="en-US" dirty="0"/>
          </a:p>
          <a:p>
            <a:r>
              <a:rPr lang="en-US" dirty="0"/>
              <a:t>This suggests, that everything else being the same, square coding achieves twice as much resolution as sinusoid coding…we verify this using experiments which I’ll show later…</a:t>
            </a:r>
          </a:p>
          <a:p>
            <a:endParaRPr lang="en-US" dirty="0"/>
          </a:p>
          <a:p>
            <a:r>
              <a:rPr lang="en-US" dirty="0"/>
              <a:t>Now, this is only theoretical, because square coding requires higher bandwidth…but, this is just an example to demonstrate how different </a:t>
            </a:r>
            <a:r>
              <a:rPr lang="en-US" dirty="0" err="1"/>
              <a:t>ToF</a:t>
            </a:r>
            <a:r>
              <a:rPr lang="en-US" dirty="0"/>
              <a:t> camera designs can be analyzed using this geometric representation…</a:t>
            </a:r>
          </a:p>
          <a:p>
            <a:endParaRPr lang="en-US" dirty="0"/>
          </a:p>
          <a:p>
            <a:r>
              <a:rPr lang="en-US" dirty="0"/>
              <a:t>The next, perhaps more important question, is that can we use these geometric ideas to design new, high-performance cameras?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30</a:t>
            </a:fld>
            <a:endParaRPr lang="en-US" altLang="zh-CN"/>
          </a:p>
        </p:txBody>
      </p:sp>
    </p:spTree>
    <p:extLst>
      <p:ext uri="{BB962C8B-B14F-4D97-AF65-F5344CB8AC3E}">
        <p14:creationId xmlns:p14="http://schemas.microsoft.com/office/powerpoint/2010/main" val="3308686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r>
              <a:rPr lang="en-US" dirty="0">
                <a:solidFill>
                  <a:schemeClr val="bg1"/>
                </a:solidFill>
                <a:latin typeface="+mn-lt"/>
              </a:rPr>
              <a:t>One way to think about this is as an optimization problem in the space of modulation and demodulation functions…which is challenging because this is a high-dimensional space…Instead…</a:t>
            </a: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1179250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r>
              <a:rPr lang="en-US" dirty="0">
                <a:solidFill>
                  <a:schemeClr val="bg1"/>
                </a:solidFill>
                <a:latin typeface="+mn-lt"/>
              </a:rPr>
              <a:t>What if we do this optimization directly in the geometric space of coding curves, which is more intuitive…</a:t>
            </a:r>
          </a:p>
          <a:p>
            <a:pPr algn="l" fontAlgn="auto">
              <a:spcBef>
                <a:spcPts val="0"/>
              </a:spcBef>
              <a:spcAft>
                <a:spcPts val="0"/>
              </a:spcAft>
            </a:pPr>
            <a:endParaRPr lang="en-US" dirty="0">
              <a:solidFill>
                <a:schemeClr val="bg1"/>
              </a:solidFill>
              <a:latin typeface="+mn-lt"/>
            </a:endParaRPr>
          </a:p>
          <a:p>
            <a:pPr algn="l" fontAlgn="auto">
              <a:spcBef>
                <a:spcPts val="0"/>
              </a:spcBef>
              <a:spcAft>
                <a:spcPts val="0"/>
              </a:spcAft>
            </a:pPr>
            <a:r>
              <a:rPr lang="en-US" dirty="0">
                <a:solidFill>
                  <a:schemeClr val="bg1"/>
                </a:solidFill>
                <a:latin typeface="+mn-lt"/>
              </a:rPr>
              <a:t>We know that long coding curves are better, so, let’s design some curves…</a:t>
            </a:r>
            <a:endParaRPr lang="en-US" dirty="0">
              <a:solidFill>
                <a:prstClr val="white"/>
              </a:solidFill>
              <a:latin typeface="+mn-lt"/>
            </a:endParaRP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417510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r>
              <a:rPr lang="en-US" dirty="0">
                <a:solidFill>
                  <a:srgbClr val="FFC000"/>
                </a:solidFill>
                <a:latin typeface="+mn-lt"/>
              </a:rPr>
              <a:t>Here is one example…this is long, but it intersects itself. Meaning the mapping from depths to intensities is not unique. Okay – so, this is not good…</a:t>
            </a:r>
          </a:p>
          <a:p>
            <a:pPr algn="l" fontAlgn="auto">
              <a:spcBef>
                <a:spcPts val="0"/>
              </a:spcBef>
              <a:spcAft>
                <a:spcPts val="0"/>
              </a:spcAft>
            </a:pPr>
            <a:endParaRPr lang="en-US" dirty="0">
              <a:solidFill>
                <a:srgbClr val="FFC000"/>
              </a:solidFill>
              <a:latin typeface="+mn-lt"/>
            </a:endParaRPr>
          </a:p>
          <a:p>
            <a:pPr algn="l" fontAlgn="auto">
              <a:spcBef>
                <a:spcPts val="0"/>
              </a:spcBef>
              <a:spcAft>
                <a:spcPts val="0"/>
              </a:spcAft>
            </a:pPr>
            <a:r>
              <a:rPr lang="en-US" dirty="0">
                <a:solidFill>
                  <a:srgbClr val="FFC000"/>
                </a:solidFill>
                <a:latin typeface="+mn-lt"/>
              </a:rPr>
              <a:t>Here are two more candidates --- a helix, and a Hilbert space filling curve…both are long, don’t intersect with themselves…but, these are not distance preserving…meaning there are points on the curve that are close in the Euclidean sense, but far along the curve….so, even a small amount of noise can result in large errors….</a:t>
            </a:r>
          </a:p>
          <a:p>
            <a:pPr algn="l" fontAlgn="auto">
              <a:spcBef>
                <a:spcPts val="0"/>
              </a:spcBef>
              <a:spcAft>
                <a:spcPts val="0"/>
              </a:spcAft>
            </a:pPr>
            <a:endParaRPr lang="en-US" dirty="0">
              <a:solidFill>
                <a:srgbClr val="FFC000"/>
              </a:solidFill>
              <a:latin typeface="+mn-lt"/>
            </a:endParaRPr>
          </a:p>
          <a:p>
            <a:pPr algn="l" fontAlgn="auto">
              <a:spcBef>
                <a:spcPts val="0"/>
              </a:spcBef>
              <a:spcAft>
                <a:spcPts val="0"/>
              </a:spcAft>
            </a:pPr>
            <a:r>
              <a:rPr lang="en-US" dirty="0">
                <a:solidFill>
                  <a:srgbClr val="FFC000"/>
                </a:solidFill>
                <a:latin typeface="+mn-lt"/>
              </a:rPr>
              <a:t>Ideally we want a curve that is long, non self-intersecting, and has nice locality preserving properties. </a:t>
            </a:r>
            <a:endParaRPr lang="en-US" dirty="0">
              <a:solidFill>
                <a:prstClr val="white"/>
              </a:solidFill>
              <a:latin typeface="+mn-lt"/>
            </a:endParaRP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4073232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family of curves that satisfies all these properties is Hamiltonian cycles on hypercubes…We can think of the intensity cube as a graph…with vertices being the corners of the cube, and edges being the sides of the cube…</a:t>
            </a:r>
          </a:p>
          <a:p>
            <a:endParaRPr lang="en-US" dirty="0"/>
          </a:p>
          <a:p>
            <a:r>
              <a:rPr lang="en-US" dirty="0"/>
              <a:t>Then, we can make a Hamiltonian cycle that visits every corner of the cube exactly once….we remove the origin and the diagonal vertex for practical reasons…</a:t>
            </a:r>
          </a:p>
          <a:p>
            <a:endParaRPr lang="en-US" dirty="0"/>
          </a:p>
          <a:p>
            <a:r>
              <a:rPr lang="en-US" dirty="0"/>
              <a:t>This coding curve is quite </a:t>
            </a:r>
            <a:r>
              <a:rPr lang="en-US" dirty="0" err="1"/>
              <a:t>long..in</a:t>
            </a:r>
            <a:r>
              <a:rPr lang="en-US" dirty="0"/>
              <a:t> fact, its length increases exponentially as a function of K, the number of measurements…also, it has some nice, provable, distance preserving properties…meaning, if two points are close along the curve, then their Euclidean distance is also small, and vice versa…</a:t>
            </a:r>
          </a:p>
          <a:p>
            <a:endParaRPr lang="en-US" dirty="0"/>
          </a:p>
          <a:p>
            <a:r>
              <a:rPr lang="en-US" dirty="0"/>
              <a:t>Based on these ideas, we propose a new </a:t>
            </a:r>
            <a:r>
              <a:rPr lang="en-US" dirty="0" err="1"/>
              <a:t>ToF</a:t>
            </a:r>
            <a:r>
              <a:rPr lang="en-US" dirty="0"/>
              <a:t> design that uses the Hamiltonian cycle as the coding curve…Any guesses what the correlation functions look like? </a:t>
            </a: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882596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have to be piecewise linear since the curve is piecewise linear…they look like trapezoidal functions…we can use these to implement </a:t>
            </a:r>
            <a:r>
              <a:rPr lang="en-US" dirty="0" err="1"/>
              <a:t>tof</a:t>
            </a:r>
            <a:r>
              <a:rPr lang="en-US" dirty="0"/>
              <a:t> cameras with this new design…</a:t>
            </a:r>
          </a:p>
          <a:p>
            <a:endParaRPr lang="en-US" dirty="0"/>
          </a:p>
          <a:p>
            <a:r>
              <a:rPr lang="en-US" dirty="0"/>
              <a:t>This is for three measurements. If we capture more measurements, for example 4 or 5, we look at Hamiltonian cycles on higher dimension cubes…4D or 5D </a:t>
            </a: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683251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functions look like these…We can generalize these to any number of measurements…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36</a:t>
            </a:fld>
            <a:endParaRPr lang="en-US" altLang="zh-CN"/>
          </a:p>
        </p:txBody>
      </p:sp>
    </p:spTree>
    <p:extLst>
      <p:ext uri="{BB962C8B-B14F-4D97-AF65-F5344CB8AC3E}">
        <p14:creationId xmlns:p14="http://schemas.microsoft.com/office/powerpoint/2010/main" val="29106549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Hamiltonian codes have an interesting relationship with binary Gray codes – these are a sequence of binary codes so that successive codes differ only in 1 bit…because of this property, these codes are highly robust to noise, and are widely used in digital communication…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BD7834-B150-4000-BF09-F66791E50568}" type="slidenum">
              <a:rPr kumimoji="0" lang="zh-CN" altLang="en-US" sz="13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3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1012669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Also…in design of robust structured light 3D imaging systems…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BD7834-B150-4000-BF09-F66791E50568}" type="slidenum">
              <a:rPr kumimoji="0" lang="zh-CN" altLang="en-US" sz="13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3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3993673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one way to make Gray codes is to start with a hypercube…assign binary labels to every vertex, and then, visit every vertex along a Hamiltonian cycle…the order in which the vertices are visited, is a Gray code sequence…</a:t>
            </a:r>
          </a:p>
          <a:p>
            <a:endParaRPr lang="en-US" dirty="0"/>
          </a:p>
          <a:p>
            <a:r>
              <a:rPr lang="en-US" dirty="0"/>
              <a:t>Now, this must look familiar…we did something similar to design Hamiltonian functions…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BD7834-B150-4000-BF09-F66791E50568}" type="slidenum">
              <a:rPr kumimoji="0" lang="zh-CN" altLang="en-US" sz="13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3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149791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r>
              <a:rPr kumimoji="1" lang="en-US" sz="1200" dirty="0">
                <a:solidFill>
                  <a:schemeClr val="bg1"/>
                </a:solidFill>
                <a:latin typeface="Times New Roman" pitchFamily="18" charset="0"/>
              </a:rPr>
              <a:t>I want to make a distinction between spatial and depth resolution…spatial resolution is just the number of pixels, and that continues to rise. </a:t>
            </a:r>
          </a:p>
          <a:p>
            <a:pPr algn="l" fontAlgn="auto">
              <a:spcBef>
                <a:spcPts val="0"/>
              </a:spcBef>
              <a:spcAft>
                <a:spcPts val="0"/>
              </a:spcAft>
            </a:pPr>
            <a:endParaRPr kumimoji="1" lang="en-US" sz="1200" dirty="0">
              <a:solidFill>
                <a:schemeClr val="bg1"/>
              </a:solidFill>
              <a:latin typeface="Times New Roman" pitchFamily="18" charset="0"/>
            </a:endParaRPr>
          </a:p>
          <a:p>
            <a:pPr algn="l" fontAlgn="auto">
              <a:spcBef>
                <a:spcPts val="0"/>
              </a:spcBef>
              <a:spcAft>
                <a:spcPts val="0"/>
              </a:spcAft>
            </a:pPr>
            <a:r>
              <a:rPr kumimoji="1" lang="en-US" sz="1200" dirty="0">
                <a:solidFill>
                  <a:schemeClr val="bg1"/>
                </a:solidFill>
                <a:latin typeface="Times New Roman" pitchFamily="18" charset="0"/>
              </a:rPr>
              <a:t>But, there are more fundamental limitations on the depth resolution--- which is the ability of a camera to differentiate two very similar depths.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a:t>
            </a:fld>
            <a:endParaRPr lang="en-US" altLang="zh-CN"/>
          </a:p>
        </p:txBody>
      </p:sp>
    </p:spTree>
    <p:extLst>
      <p:ext uri="{BB962C8B-B14F-4D97-AF65-F5344CB8AC3E}">
        <p14:creationId xmlns:p14="http://schemas.microsoft.com/office/powerpoint/2010/main" val="2426536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difference…is that Gray codes are discrete, they correspond only to the vertices of the cube…whereas Hamiltonian codes are created using the entire continuous Hamiltonian cycle…</a:t>
            </a:r>
          </a:p>
          <a:p>
            <a:endParaRPr lang="en-US" dirty="0"/>
          </a:p>
          <a:p>
            <a:r>
              <a:rPr lang="en-US" dirty="0"/>
              <a:t>So, in a way, we can think of Hamiltonian codes as continuous generalization of the binary Gray codes, and because of that, inherit all the nice robustness properties of Gray codes…</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4BD7834-B150-4000-BF09-F66791E50568}" type="slidenum">
              <a:rPr kumimoji="0" lang="zh-CN" altLang="en-US" sz="1300" b="0" i="0" u="none" strike="noStrike" kern="1200" cap="none" spc="0" normalizeH="0" baseline="0" noProof="0" smtClean="0">
                <a:ln>
                  <a:noFill/>
                </a:ln>
                <a:solidFill>
                  <a:prstClr val="black"/>
                </a:solidFill>
                <a:effectLst/>
                <a:uLnTx/>
                <a:uFillTx/>
                <a:latin typeface="Calibri"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300" b="0" i="0" u="none" strike="noStrike" kern="1200" cap="none" spc="0" normalizeH="0" baseline="0" noProof="0">
              <a:ln>
                <a:noFill/>
              </a:ln>
              <a:solidFill>
                <a:prstClr val="black"/>
              </a:solidFill>
              <a:effectLst/>
              <a:uLnTx/>
              <a:uFillTx/>
              <a:latin typeface="Calibri" pitchFamily="34" charset="0"/>
              <a:ea typeface="宋体" panose="02010600030101010101" pitchFamily="2" charset="-122"/>
              <a:cs typeface="+mn-cs"/>
            </a:endParaRPr>
          </a:p>
        </p:txBody>
      </p:sp>
    </p:spTree>
    <p:extLst>
      <p:ext uri="{BB962C8B-B14F-4D97-AF65-F5344CB8AC3E}">
        <p14:creationId xmlns:p14="http://schemas.microsoft.com/office/powerpoint/2010/main" val="4108026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talked about coding curve lengths… Here, the x-axis is the number of measurements…, and the y-axis is the coding curve length. For sinusoid and square coding, the length increases as a function of sqrt(K). </a:t>
            </a:r>
          </a:p>
          <a:p>
            <a:endParaRPr lang="en-US" dirty="0"/>
          </a:p>
          <a:p>
            <a:r>
              <a:rPr lang="en-US" dirty="0"/>
              <a:t>For Hamiltonian, it increases exponentially…this suggests that we should be able to achieve much higher depth resolution with Hamiltonian codes…</a:t>
            </a:r>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151823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show some results…starting with simulations..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42</a:t>
            </a:fld>
            <a:endParaRPr lang="en-US" altLang="zh-CN"/>
          </a:p>
        </p:txBody>
      </p:sp>
    </p:spTree>
    <p:extLst>
      <p:ext uri="{BB962C8B-B14F-4D97-AF65-F5344CB8AC3E}">
        <p14:creationId xmlns:p14="http://schemas.microsoft.com/office/powerpoint/2010/main" val="2866087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example…a camera looking at a face about 10 meters away…</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49</a:t>
            </a:fld>
            <a:endParaRPr lang="en-US" altLang="zh-CN"/>
          </a:p>
        </p:txBody>
      </p:sp>
    </p:spTree>
    <p:extLst>
      <p:ext uri="{BB962C8B-B14F-4D97-AF65-F5344CB8AC3E}">
        <p14:creationId xmlns:p14="http://schemas.microsoft.com/office/powerpoint/2010/main" val="3727409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the raw 3D shapes computed using different designs…with Hamiltonian coding, in this case, we get an order of magnitude higher precision…</a:t>
            </a:r>
          </a:p>
          <a:p>
            <a:endParaRPr lang="en-US" dirty="0"/>
          </a:p>
          <a:p>
            <a:r>
              <a:rPr lang="en-US" dirty="0"/>
              <a:t>We can apply some simple remeshing to these raw scans…to get this…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50</a:t>
            </a:fld>
            <a:endParaRPr lang="en-US" altLang="zh-CN"/>
          </a:p>
        </p:txBody>
      </p:sp>
    </p:spTree>
    <p:extLst>
      <p:ext uri="{BB962C8B-B14F-4D97-AF65-F5344CB8AC3E}">
        <p14:creationId xmlns:p14="http://schemas.microsoft.com/office/powerpoint/2010/main" val="846070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Hamiltonian coding, we recover sufficient details so that we can perhaps start recognizing the person…</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51</a:t>
            </a:fld>
            <a:endParaRPr lang="en-US" altLang="zh-CN"/>
          </a:p>
        </p:txBody>
      </p:sp>
    </p:spTree>
    <p:extLst>
      <p:ext uri="{BB962C8B-B14F-4D97-AF65-F5344CB8AC3E}">
        <p14:creationId xmlns:p14="http://schemas.microsoft.com/office/powerpoint/2010/main" val="1795112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example…demonstrating long range 3D imaging…</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52</a:t>
            </a:fld>
            <a:endParaRPr lang="en-US" altLang="zh-CN"/>
          </a:p>
        </p:txBody>
      </p:sp>
    </p:spTree>
    <p:extLst>
      <p:ext uri="{BB962C8B-B14F-4D97-AF65-F5344CB8AC3E}">
        <p14:creationId xmlns:p14="http://schemas.microsoft.com/office/powerpoint/2010/main" val="497508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comparison between sinusoid and Hamiltonian coding…if we zoom in…</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53</a:t>
            </a:fld>
            <a:endParaRPr lang="en-US" altLang="zh-CN"/>
          </a:p>
        </p:txBody>
      </p:sp>
    </p:spTree>
    <p:extLst>
      <p:ext uri="{BB962C8B-B14F-4D97-AF65-F5344CB8AC3E}">
        <p14:creationId xmlns:p14="http://schemas.microsoft.com/office/powerpoint/2010/main" val="1506662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Hamiltonian coding, we can make out intricate details like individual bricks…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54</a:t>
            </a:fld>
            <a:endParaRPr lang="en-US" altLang="zh-CN"/>
          </a:p>
        </p:txBody>
      </p:sp>
    </p:spTree>
    <p:extLst>
      <p:ext uri="{BB962C8B-B14F-4D97-AF65-F5344CB8AC3E}">
        <p14:creationId xmlns:p14="http://schemas.microsoft.com/office/powerpoint/2010/main" val="31054726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Alright, so the next question is…how do we go from theory and simulations to a real implementation? </a:t>
            </a:r>
          </a:p>
          <a:p>
            <a:endParaRPr lang="en-US" dirty="0"/>
          </a:p>
          <a:p>
            <a:r>
              <a:rPr lang="en-US" dirty="0"/>
              <a:t>Current </a:t>
            </a:r>
            <a:r>
              <a:rPr lang="en-US" dirty="0" err="1"/>
              <a:t>ToF</a:t>
            </a:r>
            <a:r>
              <a:rPr lang="en-US" dirty="0"/>
              <a:t> cameras are mostly limited to sinusoid or square coding…So, to demonstrate our approach…</a:t>
            </a:r>
          </a:p>
          <a:p>
            <a:endParaRPr lang="en-US" dirty="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55</a:t>
            </a:fld>
            <a:endParaRPr lang="en-US" altLang="zh-CN"/>
          </a:p>
        </p:txBody>
      </p:sp>
    </p:spTree>
    <p:extLst>
      <p:ext uri="{BB962C8B-B14F-4D97-AF65-F5344CB8AC3E}">
        <p14:creationId xmlns:p14="http://schemas.microsoft.com/office/powerpoint/2010/main" val="1459881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Suppose a consumer grade 3D camera is looking at an object about 10 meters away.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a:t>
            </a:fld>
            <a:endParaRPr lang="en-US" altLang="zh-CN"/>
          </a:p>
        </p:txBody>
      </p:sp>
    </p:spTree>
    <p:extLst>
      <p:ext uri="{BB962C8B-B14F-4D97-AF65-F5344CB8AC3E}">
        <p14:creationId xmlns:p14="http://schemas.microsoft.com/office/powerpoint/2010/main" val="409813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a proof-of-concept prototype which can implement arbitrary modulation and demodulation functions…There is a laser diode that emits light which goes to the scene, and then comes back to a sensor…which is currently a single pixel. We capture an entire scene by scanning the pixel…</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56</a:t>
            </a:fld>
            <a:endParaRPr lang="en-US" altLang="zh-CN"/>
          </a:p>
        </p:txBody>
      </p:sp>
    </p:spTree>
    <p:extLst>
      <p:ext uri="{BB962C8B-B14F-4D97-AF65-F5344CB8AC3E}">
        <p14:creationId xmlns:p14="http://schemas.microsoft.com/office/powerpoint/2010/main" val="2577786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other components….but, we hope that eventually, this will be miniaturized on chip…Next, I want to show some real experimental results..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57</a:t>
            </a:fld>
            <a:endParaRPr lang="en-US" altLang="zh-CN"/>
          </a:p>
        </p:txBody>
      </p:sp>
    </p:spTree>
    <p:extLst>
      <p:ext uri="{BB962C8B-B14F-4D97-AF65-F5344CB8AC3E}">
        <p14:creationId xmlns:p14="http://schemas.microsoft.com/office/powerpoint/2010/main" val="17364121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 is a staircase kind of scene with three planar patches at different depths…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58</a:t>
            </a:fld>
            <a:endParaRPr lang="en-US" altLang="zh-CN"/>
          </a:p>
        </p:txBody>
      </p:sp>
    </p:spTree>
    <p:extLst>
      <p:ext uri="{BB962C8B-B14F-4D97-AF65-F5344CB8AC3E}">
        <p14:creationId xmlns:p14="http://schemas.microsoft.com/office/powerpoint/2010/main" val="499940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comparison of the recovered depths…the staircase structure seems to be lost with sinusoid, but recovered reasonably well with Hamiltonian….note that the improvement in real experiment is lower than simulations because our current hardware prototype is not optimized to implement Hamiltonian coding…</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59</a:t>
            </a:fld>
            <a:endParaRPr lang="en-US" altLang="zh-CN"/>
          </a:p>
        </p:txBody>
      </p:sp>
    </p:spTree>
    <p:extLst>
      <p:ext uri="{BB962C8B-B14F-4D97-AF65-F5344CB8AC3E}">
        <p14:creationId xmlns:p14="http://schemas.microsoft.com/office/powerpoint/2010/main" val="17725793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example…demonstrating that Hamiltonian coding can recover geometry reliably even with a very low power light source…</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60</a:t>
            </a:fld>
            <a:endParaRPr lang="en-US" altLang="zh-CN"/>
          </a:p>
        </p:txBody>
      </p:sp>
    </p:spTree>
    <p:extLst>
      <p:ext uri="{BB962C8B-B14F-4D97-AF65-F5344CB8AC3E}">
        <p14:creationId xmlns:p14="http://schemas.microsoft.com/office/powerpoint/2010/main" val="21797017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62</a:t>
            </a:fld>
            <a:endParaRPr lang="en-US" altLang="zh-CN"/>
          </a:p>
        </p:txBody>
      </p:sp>
    </p:spTree>
    <p:extLst>
      <p:ext uri="{BB962C8B-B14F-4D97-AF65-F5344CB8AC3E}">
        <p14:creationId xmlns:p14="http://schemas.microsoft.com/office/powerpoint/2010/main" val="101401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66063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712C-01E0-4C40-819C-4E7A1B3C9857}"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952832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endParaRPr lang="en-US" sz="1200" dirty="0">
              <a:solidFill>
                <a:schemeClr val="bg1"/>
              </a:solidFill>
              <a:latin typeface="+mn-lt"/>
            </a:endParaRPr>
          </a:p>
          <a:p>
            <a:pPr algn="l" fontAlgn="auto">
              <a:spcBef>
                <a:spcPts val="0"/>
              </a:spcBef>
              <a:spcAft>
                <a:spcPts val="0"/>
              </a:spcAft>
            </a:pPr>
            <a:r>
              <a:rPr lang="en-US" sz="1200" dirty="0">
                <a:solidFill>
                  <a:schemeClr val="bg1"/>
                </a:solidFill>
                <a:latin typeface="+mn-lt"/>
              </a:rPr>
              <a:t>In summary, we talked about designing 3D cameras that can achieve high resolution even at long distances. We talked about a new coding space theory and geometric tools for analysis and design of </a:t>
            </a:r>
            <a:r>
              <a:rPr lang="en-US" sz="1200" dirty="0" err="1">
                <a:solidFill>
                  <a:schemeClr val="bg1"/>
                </a:solidFill>
                <a:latin typeface="+mn-lt"/>
              </a:rPr>
              <a:t>ToF</a:t>
            </a:r>
            <a:r>
              <a:rPr lang="en-US" sz="1200" dirty="0">
                <a:solidFill>
                  <a:schemeClr val="bg1"/>
                </a:solidFill>
                <a:latin typeface="+mn-lt"/>
              </a:rPr>
              <a:t> cameras. </a:t>
            </a:r>
          </a:p>
          <a:p>
            <a:pPr algn="l" fontAlgn="auto">
              <a:spcBef>
                <a:spcPts val="0"/>
              </a:spcBef>
              <a:spcAft>
                <a:spcPts val="0"/>
              </a:spcAft>
            </a:pPr>
            <a:endParaRPr lang="en-US" sz="1200" dirty="0">
              <a:solidFill>
                <a:schemeClr val="bg1"/>
              </a:solidFill>
              <a:latin typeface="+mn-lt"/>
            </a:endParaRPr>
          </a:p>
          <a:p>
            <a:pPr algn="l" fontAlgn="auto">
              <a:spcBef>
                <a:spcPts val="0"/>
              </a:spcBef>
              <a:spcAft>
                <a:spcPts val="0"/>
              </a:spcAft>
            </a:pPr>
            <a:r>
              <a:rPr lang="en-US" sz="1200" dirty="0">
                <a:solidFill>
                  <a:schemeClr val="bg1"/>
                </a:solidFill>
                <a:latin typeface="+mn-lt"/>
              </a:rPr>
              <a:t>Based on this, we developed a new family of camera designs that can do high precision 3D scanning at long ranges; we showed a few example results using simulations and a hardware prototype…</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65</a:t>
            </a:fld>
            <a:endParaRPr lang="en-US" altLang="zh-CN"/>
          </a:p>
        </p:txBody>
      </p:sp>
    </p:spTree>
    <p:extLst>
      <p:ext uri="{BB962C8B-B14F-4D97-AF65-F5344CB8AC3E}">
        <p14:creationId xmlns:p14="http://schemas.microsoft.com/office/powerpoint/2010/main" val="28583856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auto">
              <a:spcBef>
                <a:spcPts val="0"/>
              </a:spcBef>
              <a:spcAft>
                <a:spcPts val="0"/>
              </a:spcAft>
            </a:pPr>
            <a:endParaRPr lang="en-US" sz="1200" dirty="0">
              <a:solidFill>
                <a:schemeClr val="bg1"/>
              </a:solidFill>
              <a:latin typeface="+mn-lt"/>
            </a:endParaRPr>
          </a:p>
          <a:p>
            <a:pPr algn="l" fontAlgn="auto">
              <a:spcBef>
                <a:spcPts val="0"/>
              </a:spcBef>
              <a:spcAft>
                <a:spcPts val="0"/>
              </a:spcAft>
            </a:pPr>
            <a:r>
              <a:rPr lang="en-US" sz="1200" dirty="0">
                <a:solidFill>
                  <a:schemeClr val="bg1"/>
                </a:solidFill>
                <a:latin typeface="+mn-lt"/>
              </a:rPr>
              <a:t>Before I finish, I want to emphasize that the new camera designs are by no means optimal…</a:t>
            </a:r>
          </a:p>
          <a:p>
            <a:pPr algn="l" fontAlgn="auto">
              <a:spcBef>
                <a:spcPts val="0"/>
              </a:spcBef>
              <a:spcAft>
                <a:spcPts val="0"/>
              </a:spcAft>
            </a:pPr>
            <a:endParaRPr lang="en-US" sz="1200" dirty="0">
              <a:solidFill>
                <a:schemeClr val="bg1"/>
              </a:solidFill>
              <a:latin typeface="+mn-lt"/>
            </a:endParaRPr>
          </a:p>
          <a:p>
            <a:pPr algn="l" fontAlgn="auto">
              <a:spcBef>
                <a:spcPts val="0"/>
              </a:spcBef>
              <a:spcAft>
                <a:spcPts val="0"/>
              </a:spcAft>
            </a:pPr>
            <a:r>
              <a:rPr lang="en-US" sz="1200" dirty="0">
                <a:solidFill>
                  <a:schemeClr val="bg1"/>
                </a:solidFill>
                <a:latin typeface="+mn-lt"/>
              </a:rPr>
              <a:t>Using this geometric analysis, it may be possible to design curves that can do better…These could be small perturbations of Hamiltonian curves, or, maybe something completely different…If you have some ideas, I would love to talk with you. </a:t>
            </a:r>
          </a:p>
          <a:p>
            <a:pPr algn="l" fontAlgn="auto">
              <a:spcBef>
                <a:spcPts val="0"/>
              </a:spcBef>
              <a:spcAft>
                <a:spcPts val="0"/>
              </a:spcAft>
            </a:pPr>
            <a:endParaRPr lang="en-US" sz="1200" dirty="0">
              <a:solidFill>
                <a:schemeClr val="bg1"/>
              </a:solidFill>
              <a:latin typeface="+mn-lt"/>
            </a:endParaRPr>
          </a:p>
          <a:p>
            <a:pPr algn="l" fontAlgn="auto">
              <a:spcBef>
                <a:spcPts val="0"/>
              </a:spcBef>
              <a:spcAft>
                <a:spcPts val="0"/>
              </a:spcAft>
            </a:pPr>
            <a:r>
              <a:rPr lang="en-US" sz="1200" dirty="0">
                <a:solidFill>
                  <a:schemeClr val="bg1"/>
                </a:solidFill>
                <a:latin typeface="+mn-lt"/>
              </a:rPr>
              <a:t>Thank you very much for listening, and I will be happy to take any questions…</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66</a:t>
            </a:fld>
            <a:endParaRPr lang="en-US" altLang="zh-CN"/>
          </a:p>
        </p:txBody>
      </p:sp>
    </p:spTree>
    <p:extLst>
      <p:ext uri="{BB962C8B-B14F-4D97-AF65-F5344CB8AC3E}">
        <p14:creationId xmlns:p14="http://schemas.microsoft.com/office/powerpoint/2010/main" val="308802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kind of 3D shape that it can expect to recover. Despite a high spatial resolution, the depth resolution is relatively low. So, we can may be tell that it’s a human face, but not much more.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a:t>
            </a:fld>
            <a:endParaRPr lang="en-US" altLang="zh-CN"/>
          </a:p>
        </p:txBody>
      </p:sp>
    </p:spTree>
    <p:extLst>
      <p:ext uri="{BB962C8B-B14F-4D97-AF65-F5344CB8AC3E}">
        <p14:creationId xmlns:p14="http://schemas.microsoft.com/office/powerpoint/2010/main" val="4666380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staircase…</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67</a:t>
            </a:fld>
            <a:endParaRPr lang="en-US" altLang="zh-CN"/>
          </a:p>
        </p:txBody>
      </p:sp>
    </p:spTree>
    <p:extLst>
      <p:ext uri="{BB962C8B-B14F-4D97-AF65-F5344CB8AC3E}">
        <p14:creationId xmlns:p14="http://schemas.microsoft.com/office/powerpoint/2010/main" val="35035298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ground-truth depths along a vertical scan-line…</a:t>
            </a:r>
          </a:p>
          <a:p>
            <a:endParaRPr lang="en-US" dirty="0"/>
          </a:p>
          <a:p>
            <a:r>
              <a:rPr lang="en-US" dirty="0"/>
              <a:t>These are the shapes recovered using conventional sinusoid and square </a:t>
            </a:r>
            <a:r>
              <a:rPr lang="en-US" dirty="0" err="1"/>
              <a:t>coding..there</a:t>
            </a:r>
            <a:r>
              <a:rPr lang="en-US" dirty="0"/>
              <a:t> is a lot of noise here due to strong ambient light…as we can see, the underlying staircase geometry is almost completely lost…</a:t>
            </a:r>
          </a:p>
          <a:p>
            <a:endParaRPr lang="en-US" dirty="0"/>
          </a:p>
          <a:p>
            <a:r>
              <a:rPr lang="en-US" dirty="0"/>
              <a:t>With the same total power and capture time; Hamiltonian coding recovers the staircase…</a:t>
            </a:r>
          </a:p>
          <a:p>
            <a:endParaRPr lang="en-US" dirty="0"/>
          </a:p>
          <a:p>
            <a:r>
              <a:rPr lang="en-US" dirty="0"/>
              <a:t>An improvement like this could make a qualitative difference, perhaps enabling a robot to successfully climb the staircase…</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68</a:t>
            </a:fld>
            <a:endParaRPr lang="en-US" altLang="zh-CN"/>
          </a:p>
        </p:txBody>
      </p:sp>
    </p:spTree>
    <p:extLst>
      <p:ext uri="{BB962C8B-B14F-4D97-AF65-F5344CB8AC3E}">
        <p14:creationId xmlns:p14="http://schemas.microsoft.com/office/powerpoint/2010/main" val="1634160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2AFBDA-059E-4C70-9837-45110D0FB1CC}" type="slidenum">
              <a:rPr kumimoji="0" lang="en-US" sz="13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3967785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dirty="0">
                <a:solidFill>
                  <a:schemeClr val="bg1"/>
                </a:solidFill>
                <a:latin typeface="Times New Roman" pitchFamily="18" charset="0"/>
              </a:rPr>
              <a:t>Talk about how </a:t>
            </a:r>
            <a:r>
              <a:rPr kumimoji="1" lang="en-US" sz="1200" dirty="0" err="1">
                <a:solidFill>
                  <a:schemeClr val="bg1"/>
                </a:solidFill>
                <a:latin typeface="Times New Roman" pitchFamily="18" charset="0"/>
              </a:rPr>
              <a:t>ToF</a:t>
            </a:r>
            <a:r>
              <a:rPr kumimoji="1" lang="en-US" sz="1200" dirty="0">
                <a:solidFill>
                  <a:schemeClr val="bg1"/>
                </a:solidFill>
                <a:latin typeface="Times New Roman" pitchFamily="18" charset="0"/>
              </a:rPr>
              <a:t> has an inherent advantage for large range imaging over structured light due to no baseline. </a:t>
            </a:r>
          </a:p>
          <a:p>
            <a:endParaRPr lang="en-US" baseline="0" dirty="0"/>
          </a:p>
          <a:p>
            <a:r>
              <a:rPr lang="en-US" baseline="0" dirty="0"/>
              <a:t>We cannot beat this trade-off…resolution will go down as range increases, </a:t>
            </a:r>
          </a:p>
          <a:p>
            <a:endParaRPr lang="en-US" baseline="0" dirty="0"/>
          </a:p>
          <a:p>
            <a:r>
              <a:rPr lang="en-US" baseline="0" dirty="0"/>
              <a:t>but, can we move this curve up…can we get 1-2 orders of magnitude higher resolution?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2AFBDA-059E-4C70-9837-45110D0FB1CC}" type="slidenum">
              <a:rPr kumimoji="0" lang="en-US" sz="13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015788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C2AFBDA-059E-4C70-9837-45110D0FB1CC}" type="slidenum">
              <a:rPr kumimoji="0" lang="en-US" sz="1300" b="0" i="0" u="none" strike="noStrike" kern="1200" cap="none" spc="0" normalizeH="0" baseline="0" noProof="0" smtClean="0">
                <a:ln>
                  <a:noFill/>
                </a:ln>
                <a:solidFill>
                  <a:prstClr val="black"/>
                </a:solidFill>
                <a:effectLst/>
                <a:uLnTx/>
                <a:uFillTx/>
                <a:latin typeface="Calibri"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itchFamily="34" charset="0"/>
              <a:ea typeface="+mn-ea"/>
              <a:cs typeface="+mn-cs"/>
            </a:endParaRPr>
          </a:p>
        </p:txBody>
      </p:sp>
    </p:spTree>
    <p:extLst>
      <p:ext uri="{BB962C8B-B14F-4D97-AF65-F5344CB8AC3E}">
        <p14:creationId xmlns:p14="http://schemas.microsoft.com/office/powerpoint/2010/main" val="122909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E5432D9-F437-489B-B5C6-963D5571DEC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rgbClr val="1C1C1C">
              <a:alpha val="74902"/>
            </a:srgbClr>
          </a:solidFill>
        </p:spPr>
        <p:txBody>
          <a:bodyPr>
            <a:normAutofit/>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dirty="0"/>
              <a:t>Click to edit Master title style</a:t>
            </a:r>
          </a:p>
        </p:txBody>
      </p:sp>
      <p:sp>
        <p:nvSpPr>
          <p:cNvPr id="4" name="Rectangle 6"/>
          <p:cNvSpPr>
            <a:spLocks noGrp="1" noChangeArrowheads="1"/>
          </p:cNvSpPr>
          <p:nvPr>
            <p:ph type="sldNum" sz="quarter" idx="12"/>
          </p:nvPr>
        </p:nvSpPr>
        <p:spPr>
          <a:xfrm>
            <a:off x="7239000" y="6553200"/>
            <a:ext cx="1905000" cy="304800"/>
          </a:xfrm>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343F490-B697-41AE-A6D9-D94927264436}"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pPr>
              <a:defRPr/>
            </a:pPr>
            <a:endParaRPr lang="en-US" altLang="zh-CN"/>
          </a:p>
        </p:txBody>
      </p:sp>
      <p:sp>
        <p:nvSpPr>
          <p:cNvPr id="4" name="フッター プレースホルダ 3"/>
          <p:cNvSpPr>
            <a:spLocks noGrp="1"/>
          </p:cNvSpPr>
          <p:nvPr>
            <p:ph type="ftr" sz="quarter" idx="11"/>
          </p:nvPr>
        </p:nvSpPr>
        <p:spPr/>
        <p:txBody>
          <a:bodyPr/>
          <a:lstStyle/>
          <a:p>
            <a:pPr>
              <a:defRPr/>
            </a:pPr>
            <a:endParaRPr lang="en-US" altLang="zh-CN"/>
          </a:p>
        </p:txBody>
      </p:sp>
      <p:sp>
        <p:nvSpPr>
          <p:cNvPr id="5" name="スライド番号プレースホルダ 4"/>
          <p:cNvSpPr>
            <a:spLocks noGrp="1"/>
          </p:cNvSpPr>
          <p:nvPr>
            <p:ph type="sldNum" sz="quarter" idx="12"/>
          </p:nvPr>
        </p:nvSpPr>
        <p:spPr/>
        <p:txBody>
          <a:bodyPr/>
          <a:lstStyle/>
          <a:p>
            <a:pPr>
              <a:defRPr/>
            </a:pPr>
            <a:fld id="{F3DB0C02-232D-41E5-8BD6-3DA8802B83D0}" type="slidenum">
              <a:rPr lang="zh-CN" altLang="en-US" smtClean="0"/>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85828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0" y="7620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2291" name="Rectangle 3"/>
          <p:cNvSpPr>
            <a:spLocks noGrp="1" noChangeArrowheads="1"/>
          </p:cNvSpPr>
          <p:nvPr>
            <p:ph type="body" idx="1"/>
          </p:nvPr>
        </p:nvSpPr>
        <p:spPr bwMode="auto">
          <a:xfrm>
            <a:off x="838800" y="1143000"/>
            <a:ext cx="7466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2" name="Rectangle 6"/>
          <p:cNvSpPr>
            <a:spLocks noGrp="1" noChangeArrowheads="1"/>
          </p:cNvSpPr>
          <p:nvPr>
            <p:ph type="sldNum" sz="quarter" idx="4"/>
          </p:nvPr>
        </p:nvSpPr>
        <p:spPr bwMode="auto">
          <a:xfrm>
            <a:off x="7239000"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bg1">
                    <a:lumMod val="50000"/>
                  </a:schemeClr>
                </a:solidFill>
                <a:latin typeface="Times New Roman" pitchFamily="18" charset="0"/>
                <a:ea typeface="宋体" pitchFamily="2" charset="-122"/>
                <a:cs typeface="Times New Roman" pitchFamily="18" charset="0"/>
              </a:defRPr>
            </a:lvl1pPr>
          </a:lstStyle>
          <a:p>
            <a:pPr>
              <a:defRPr/>
            </a:pPr>
            <a:fld id="{F3DB0C02-232D-41E5-8BD6-3DA8802B83D0}"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88" r:id="rId1"/>
    <p:sldLayoutId id="2147483693" r:id="rId2"/>
    <p:sldLayoutId id="2147483689" r:id="rId3"/>
    <p:sldLayoutId id="2147483691" r:id="rId4"/>
    <p:sldLayoutId id="2147483694" r:id="rId5"/>
    <p:sldLayoutId id="2147483695" r:id="rId6"/>
  </p:sldLayoutIdLst>
  <p:hf hdr="0" ftr="0" dt="0"/>
  <p:txStyles>
    <p:title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p:titleStyle>
    <p:body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e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8.png"/><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95.png"/><Relationship Id="rId5" Type="http://schemas.openxmlformats.org/officeDocument/2006/relationships/image" Target="NULL"/><Relationship Id="rId10" Type="http://schemas.openxmlformats.org/officeDocument/2006/relationships/image" Target="../media/image94.png"/><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6.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media/image960.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jpeg"/><Relationship Id="rId3" Type="http://schemas.openxmlformats.org/officeDocument/2006/relationships/image" Target="../media/image4.jpeg"/><Relationship Id="rId7" Type="http://schemas.openxmlformats.org/officeDocument/2006/relationships/image" Target="../media/image7.jpeg"/><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jpeg"/><Relationship Id="rId11" Type="http://schemas.openxmlformats.org/officeDocument/2006/relationships/image" Target="../media/image9.jpe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5.jpeg"/><Relationship Id="rId9" Type="http://schemas.openxmlformats.org/officeDocument/2006/relationships/image" Target="../media/image8.jpeg"/><Relationship Id="rId14" Type="http://schemas.microsoft.com/office/2007/relationships/hdphoto" Target="../media/hdphoto7.wdp"/></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6.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28.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31.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gif"/><Relationship Id="rId9" Type="http://schemas.openxmlformats.org/officeDocument/2006/relationships/image" Target="../media/image2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6.xml"/><Relationship Id="rId4" Type="http://schemas.openxmlformats.org/officeDocument/2006/relationships/image" Target="../media/image3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39.png"/><Relationship Id="rId4" Type="http://schemas.microsoft.com/office/2007/relationships/hdphoto" Target="../media/hdphoto8.wdp"/></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microsoft.com/office/2007/relationships/hdphoto" Target="../media/hdphoto11.wdp"/></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50.png"/><Relationship Id="rId4" Type="http://schemas.microsoft.com/office/2007/relationships/hdphoto" Target="../media/hdphoto12.wdp"/></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microsoft.com/office/2007/relationships/hdphoto" Target="../media/hdphoto13.wdp"/><Relationship Id="rId5" Type="http://schemas.openxmlformats.org/officeDocument/2006/relationships/image" Target="../media/image55.png"/><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58.png"/><Relationship Id="rId11" Type="http://schemas.openxmlformats.org/officeDocument/2006/relationships/image" Target="../media/image61.png"/><Relationship Id="rId5" Type="http://schemas.openxmlformats.org/officeDocument/2006/relationships/image" Target="../media/image57.png"/><Relationship Id="rId10" Type="http://schemas.microsoft.com/office/2007/relationships/hdphoto" Target="../media/hdphoto16.wdp"/><Relationship Id="rId4" Type="http://schemas.microsoft.com/office/2007/relationships/hdphoto" Target="../media/hdphoto14.wdp"/><Relationship Id="rId9" Type="http://schemas.openxmlformats.org/officeDocument/2006/relationships/image" Target="../media/image60.png"/></Relationships>
</file>

<file path=ppt/slides/_rels/slide63.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80.png"/><Relationship Id="rId18" Type="http://schemas.openxmlformats.org/officeDocument/2006/relationships/image" Target="../media/image63.png"/><Relationship Id="rId3" Type="http://schemas.openxmlformats.org/officeDocument/2006/relationships/image" Target="../media/image480.png"/><Relationship Id="rId21" Type="http://schemas.openxmlformats.org/officeDocument/2006/relationships/image" Target="../media/image66.png"/><Relationship Id="rId7" Type="http://schemas.openxmlformats.org/officeDocument/2006/relationships/image" Target="../media/image520.png"/><Relationship Id="rId12" Type="http://schemas.openxmlformats.org/officeDocument/2006/relationships/image" Target="../media/image570.png"/><Relationship Id="rId17" Type="http://schemas.openxmlformats.org/officeDocument/2006/relationships/image" Target="../media/image62.png"/><Relationship Id="rId2" Type="http://schemas.openxmlformats.org/officeDocument/2006/relationships/notesSlide" Target="../notesSlides/notesSlide56.xml"/><Relationship Id="rId16" Type="http://schemas.openxmlformats.org/officeDocument/2006/relationships/image" Target="../media/image610.png"/><Relationship Id="rId20"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510.png"/><Relationship Id="rId11" Type="http://schemas.openxmlformats.org/officeDocument/2006/relationships/image" Target="../media/image560.png"/><Relationship Id="rId5" Type="http://schemas.openxmlformats.org/officeDocument/2006/relationships/image" Target="../media/image500.png"/><Relationship Id="rId15" Type="http://schemas.openxmlformats.org/officeDocument/2006/relationships/image" Target="../media/image600.png"/><Relationship Id="rId23" Type="http://schemas.openxmlformats.org/officeDocument/2006/relationships/image" Target="../media/image68.png"/><Relationship Id="rId10" Type="http://schemas.openxmlformats.org/officeDocument/2006/relationships/image" Target="../media/image551.png"/><Relationship Id="rId19" Type="http://schemas.openxmlformats.org/officeDocument/2006/relationships/image" Target="../media/image64.png"/><Relationship Id="rId4" Type="http://schemas.openxmlformats.org/officeDocument/2006/relationships/image" Target="../media/image490.png"/><Relationship Id="rId9" Type="http://schemas.openxmlformats.org/officeDocument/2006/relationships/image" Target="../media/image540.png"/><Relationship Id="rId14" Type="http://schemas.openxmlformats.org/officeDocument/2006/relationships/image" Target="../media/image590.png"/><Relationship Id="rId22"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69.png"/><Relationship Id="rId21" Type="http://schemas.openxmlformats.org/officeDocument/2006/relationships/image" Target="../media/image89.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57.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96.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33.png"/><Relationship Id="rId7" Type="http://schemas.openxmlformats.org/officeDocument/2006/relationships/image" Target="../media/image10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NUL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74321" y="3048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a:lnSpc>
                <a:spcPts val="5100"/>
              </a:lnSpc>
            </a:pPr>
            <a:r>
              <a:rPr lang="en-US" sz="3200" dirty="0">
                <a:solidFill>
                  <a:srgbClr val="FFCC00"/>
                </a:solidFill>
                <a:latin typeface="Verdana" pitchFamily="34" charset="0"/>
                <a:ea typeface="Verdana" pitchFamily="34" charset="0"/>
                <a:cs typeface="Verdana" pitchFamily="34" charset="0"/>
              </a:rPr>
              <a:t>What are Optimal Coding Functions </a:t>
            </a:r>
          </a:p>
          <a:p>
            <a:pPr>
              <a:lnSpc>
                <a:spcPts val="5100"/>
              </a:lnSpc>
            </a:pPr>
            <a:r>
              <a:rPr lang="en-US" sz="3200" dirty="0">
                <a:solidFill>
                  <a:srgbClr val="FFCC00"/>
                </a:solidFill>
                <a:latin typeface="Verdana" pitchFamily="34" charset="0"/>
                <a:ea typeface="Verdana" pitchFamily="34" charset="0"/>
                <a:cs typeface="Verdana" pitchFamily="34" charset="0"/>
              </a:rPr>
              <a:t>for Time-of-Flight Imaging?</a:t>
            </a:r>
          </a:p>
        </p:txBody>
      </p:sp>
      <p:sp>
        <p:nvSpPr>
          <p:cNvPr id="3" name="Rectangle 2"/>
          <p:cNvSpPr/>
          <p:nvPr/>
        </p:nvSpPr>
        <p:spPr>
          <a:xfrm>
            <a:off x="2760190" y="4083468"/>
            <a:ext cx="3623620" cy="488532"/>
          </a:xfrm>
          <a:prstGeom prst="rect">
            <a:avLst/>
          </a:prstGeom>
        </p:spPr>
        <p:txBody>
          <a:bodyPr wrap="none">
            <a:spAutoFit/>
          </a:bodyPr>
          <a:lstStyle/>
          <a:p>
            <a:pPr algn="ctr">
              <a:lnSpc>
                <a:spcPct val="120000"/>
              </a:lnSpc>
              <a:spcBef>
                <a:spcPct val="20000"/>
              </a:spcBef>
            </a:pPr>
            <a:r>
              <a:rPr lang="en-US" sz="2400" dirty="0">
                <a:solidFill>
                  <a:srgbClr val="FFFFCC"/>
                </a:solidFill>
                <a:latin typeface="Verdana" pitchFamily="34" charset="0"/>
                <a:ea typeface="Verdana" pitchFamily="34" charset="0"/>
                <a:cs typeface="Verdana" pitchFamily="34" charset="0"/>
              </a:rPr>
              <a:t>Support: ONR, DARPA</a:t>
            </a:r>
          </a:p>
        </p:txBody>
      </p:sp>
      <p:grpSp>
        <p:nvGrpSpPr>
          <p:cNvPr id="6" name="Group 5"/>
          <p:cNvGrpSpPr/>
          <p:nvPr/>
        </p:nvGrpSpPr>
        <p:grpSpPr>
          <a:xfrm>
            <a:off x="229486" y="5175069"/>
            <a:ext cx="4075363" cy="1524000"/>
            <a:chOff x="277383" y="3906630"/>
            <a:chExt cx="4075363" cy="1524000"/>
          </a:xfrm>
        </p:grpSpPr>
        <p:pic>
          <p:nvPicPr>
            <p:cNvPr id="1032" name="Picture 8" descr="Image result for university of wisconsin madison logo"/>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73088"/>
            <a:stretch/>
          </p:blipFill>
          <p:spPr bwMode="auto">
            <a:xfrm>
              <a:off x="277383" y="3906630"/>
              <a:ext cx="9906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grayscl/>
              <a:lum bright="20000"/>
              <a:extLst>
                <a:ext uri="{28A0092B-C50C-407E-A947-70E740481C1C}">
                  <a14:useLocalDpi xmlns:a14="http://schemas.microsoft.com/office/drawing/2010/main" val="0"/>
                </a:ext>
              </a:extLst>
            </a:blip>
            <a:srcRect l="23343"/>
            <a:stretch/>
          </p:blipFill>
          <p:spPr>
            <a:xfrm>
              <a:off x="1349906" y="4010715"/>
              <a:ext cx="3002840" cy="1315830"/>
            </a:xfrm>
            <a:prstGeom prst="rect">
              <a:avLst/>
            </a:prstGeom>
          </p:spPr>
        </p:pic>
      </p:grpSp>
      <p:pic>
        <p:nvPicPr>
          <p:cNvPr id="1036" name="Picture 12" descr="Image result for columbia university logo"/>
          <p:cNvPicPr>
            <a:picLocks noChangeAspect="1" noChangeArrowheads="1"/>
          </p:cNvPicPr>
          <p:nvPr/>
        </p:nvPicPr>
        <p:blipFill>
          <a:blip r:embed="rId6">
            <a:biLevel thresh="25000"/>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010400" y="4767657"/>
            <a:ext cx="2016680" cy="20166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315085" y="2298190"/>
            <a:ext cx="2513830" cy="523220"/>
          </a:xfrm>
          <a:prstGeom prst="rect">
            <a:avLst/>
          </a:prstGeom>
        </p:spPr>
        <p:txBody>
          <a:bodyPr wrap="none">
            <a:spAutoFit/>
          </a:bodyPr>
          <a:lstStyle/>
          <a:p>
            <a:r>
              <a:rPr lang="en-US" sz="2800" dirty="0">
                <a:solidFill>
                  <a:schemeClr val="bg1"/>
                </a:solidFill>
                <a:latin typeface="Verdana" pitchFamily="34" charset="0"/>
                <a:ea typeface="Verdana" pitchFamily="34" charset="0"/>
                <a:cs typeface="Verdana" pitchFamily="34" charset="0"/>
              </a:rPr>
              <a:t>Mohit Gupta </a:t>
            </a:r>
          </a:p>
        </p:txBody>
      </p:sp>
      <p:sp>
        <p:nvSpPr>
          <p:cNvPr id="12" name="Rectangle 11"/>
          <p:cNvSpPr/>
          <p:nvPr/>
        </p:nvSpPr>
        <p:spPr>
          <a:xfrm>
            <a:off x="269320" y="3236996"/>
            <a:ext cx="8605360" cy="430887"/>
          </a:xfrm>
          <a:prstGeom prst="rect">
            <a:avLst/>
          </a:prstGeom>
        </p:spPr>
        <p:txBody>
          <a:bodyPr wrap="square">
            <a:spAutoFit/>
          </a:bodyPr>
          <a:lstStyle/>
          <a:p>
            <a:pPr lvl="0" algn="ctr"/>
            <a:r>
              <a:rPr lang="en-US" sz="2200" dirty="0">
                <a:solidFill>
                  <a:srgbClr val="FFFFCC"/>
                </a:solidFill>
                <a:latin typeface="Verdana" pitchFamily="34" charset="0"/>
                <a:ea typeface="Verdana" pitchFamily="34" charset="0"/>
                <a:cs typeface="Verdana" pitchFamily="34" charset="0"/>
              </a:rPr>
              <a:t>Shree </a:t>
            </a:r>
            <a:r>
              <a:rPr lang="en-US" sz="2200" dirty="0" err="1">
                <a:solidFill>
                  <a:srgbClr val="FFFFCC"/>
                </a:solidFill>
                <a:latin typeface="Verdana" pitchFamily="34" charset="0"/>
                <a:ea typeface="Verdana" pitchFamily="34" charset="0"/>
                <a:cs typeface="Verdana" pitchFamily="34" charset="0"/>
              </a:rPr>
              <a:t>Nayar</a:t>
            </a:r>
            <a:r>
              <a:rPr lang="en-US" sz="2200" dirty="0">
                <a:solidFill>
                  <a:srgbClr val="FFFFCC"/>
                </a:solidFill>
                <a:latin typeface="Verdana" pitchFamily="34" charset="0"/>
                <a:ea typeface="Verdana" pitchFamily="34" charset="0"/>
                <a:cs typeface="Verdana" pitchFamily="34" charset="0"/>
              </a:rPr>
              <a:t>    Andreas </a:t>
            </a:r>
            <a:r>
              <a:rPr lang="en-US" sz="2200" dirty="0" err="1">
                <a:solidFill>
                  <a:srgbClr val="FFFFCC"/>
                </a:solidFill>
                <a:latin typeface="Verdana" pitchFamily="34" charset="0"/>
                <a:ea typeface="Verdana" pitchFamily="34" charset="0"/>
                <a:cs typeface="Verdana" pitchFamily="34" charset="0"/>
              </a:rPr>
              <a:t>Velten</a:t>
            </a:r>
            <a:r>
              <a:rPr lang="en-US" sz="2200" dirty="0">
                <a:solidFill>
                  <a:srgbClr val="FFFFCC"/>
                </a:solidFill>
                <a:latin typeface="Verdana" pitchFamily="34" charset="0"/>
                <a:ea typeface="Verdana" pitchFamily="34" charset="0"/>
                <a:cs typeface="Verdana" pitchFamily="34" charset="0"/>
              </a:rPr>
              <a:t>    Eric </a:t>
            </a:r>
            <a:r>
              <a:rPr lang="en-US" sz="2200" dirty="0" err="1">
                <a:solidFill>
                  <a:srgbClr val="FFFFCC"/>
                </a:solidFill>
                <a:latin typeface="Verdana" pitchFamily="34" charset="0"/>
                <a:ea typeface="Verdana" pitchFamily="34" charset="0"/>
                <a:cs typeface="Verdana" pitchFamily="34" charset="0"/>
              </a:rPr>
              <a:t>Breitbach</a:t>
            </a:r>
            <a:endParaRPr lang="en-US" sz="2200" dirty="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020822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781050"/>
            <a:ext cx="4328735" cy="4863748"/>
          </a:xfrm>
          <a:prstGeom prst="rect">
            <a:avLst/>
          </a:prstGeom>
        </p:spPr>
      </p:pic>
      <p:sp>
        <p:nvSpPr>
          <p:cNvPr id="19"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Verdana" pitchFamily="34" charset="0"/>
                <a:ea typeface="Verdana" pitchFamily="34" charset="0"/>
                <a:cs typeface="Verdana" pitchFamily="34" charset="0"/>
              </a:rPr>
              <a:t>3D Shape: </a:t>
            </a:r>
            <a:r>
              <a:rPr kumimoji="0" lang="en-US" sz="3200" b="0" i="0" u="none" strike="noStrike" kern="1200" cap="none" spc="0" normalizeH="0" baseline="0" noProof="0" dirty="0">
                <a:ln>
                  <a:noFill/>
                </a:ln>
                <a:solidFill>
                  <a:prstClr val="white"/>
                </a:solidFill>
                <a:effectLst/>
                <a:uLnTx/>
                <a:uFillTx/>
                <a:latin typeface="Verdana" pitchFamily="34" charset="0"/>
                <a:ea typeface="Verdana" pitchFamily="34" charset="0"/>
                <a:cs typeface="Verdana" pitchFamily="34" charset="0"/>
              </a:rPr>
              <a:t>Our Goal</a:t>
            </a:r>
          </a:p>
        </p:txBody>
      </p:sp>
      <p:sp>
        <p:nvSpPr>
          <p:cNvPr id="20"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sp>
        <p:nvSpPr>
          <p:cNvPr id="7" name="TextBox 6"/>
          <p:cNvSpPr txBox="1"/>
          <p:nvPr/>
        </p:nvSpPr>
        <p:spPr>
          <a:xfrm>
            <a:off x="533401" y="5715000"/>
            <a:ext cx="815339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rPr>
              <a:t>Spatial Resolution 1 Megapixel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FF00"/>
                </a:solidFill>
                <a:latin typeface="Calibri" panose="020F0502020204030204"/>
              </a:rPr>
              <a:t>Depth Resolution &lt; 1 Millimeter at 10 meters Distance</a:t>
            </a:r>
            <a:endParaRPr kumimoji="0" lang="en-US" sz="2800" b="0" i="0" u="none" strike="noStrike" kern="1200" cap="none" spc="0" normalizeH="0" baseline="0" noProof="0" dirty="0">
              <a:ln>
                <a:noFill/>
              </a:ln>
              <a:solidFill>
                <a:srgbClr val="FFFF00"/>
              </a:solidFill>
              <a:effectLst/>
              <a:uLnTx/>
              <a:uFillTx/>
              <a:latin typeface="Calibri" panose="020F0502020204030204"/>
            </a:endParaRPr>
          </a:p>
        </p:txBody>
      </p:sp>
      <p:sp>
        <p:nvSpPr>
          <p:cNvPr id="8" name="Rectangle 7">
            <a:extLst>
              <a:ext uri="{FF2B5EF4-FFF2-40B4-BE49-F238E27FC236}">
                <a16:creationId xmlns:a16="http://schemas.microsoft.com/office/drawing/2014/main" id="{B98ED6E6-5874-45BF-9012-E03337ED162B}"/>
              </a:ext>
            </a:extLst>
          </p:cNvPr>
          <p:cNvSpPr/>
          <p:nvPr/>
        </p:nvSpPr>
        <p:spPr>
          <a:xfrm>
            <a:off x="5867400" y="3429000"/>
            <a:ext cx="2120132" cy="400110"/>
          </a:xfrm>
          <a:prstGeom prst="rect">
            <a:avLst/>
          </a:prstGeom>
        </p:spPr>
        <p:txBody>
          <a:bodyPr wrap="none">
            <a:spAutoFit/>
          </a:bodyPr>
          <a:lstStyle/>
          <a:p>
            <a:pPr lvl="0" algn="ctr" fontAlgn="auto">
              <a:spcBef>
                <a:spcPts val="0"/>
              </a:spcBef>
              <a:spcAft>
                <a:spcPts val="0"/>
              </a:spcAft>
              <a:defRPr/>
            </a:pPr>
            <a:r>
              <a:rPr lang="en-US" sz="2000" dirty="0">
                <a:solidFill>
                  <a:schemeClr val="bg1"/>
                </a:solidFill>
                <a:latin typeface="Calibri" panose="020F0502020204030204"/>
              </a:rPr>
              <a:t>* simulation result</a:t>
            </a:r>
          </a:p>
        </p:txBody>
      </p:sp>
    </p:spTree>
    <p:extLst>
      <p:ext uri="{BB962C8B-B14F-4D97-AF65-F5344CB8AC3E}">
        <p14:creationId xmlns:p14="http://schemas.microsoft.com/office/powerpoint/2010/main" val="419583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sp>
        <p:nvSpPr>
          <p:cNvPr id="17"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C00"/>
                </a:solidFill>
                <a:effectLst/>
                <a:uLnTx/>
                <a:uFillTx/>
                <a:latin typeface="Verdana" pitchFamily="34" charset="0"/>
                <a:ea typeface="Verdana" pitchFamily="34" charset="0"/>
                <a:cs typeface="Verdana" pitchFamily="34" charset="0"/>
              </a:rPr>
              <a:t>Consumer 3D Imaging</a:t>
            </a:r>
            <a:endParaRPr kumimoji="0" lang="en-US" sz="3200" b="0"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endParaRPr>
          </a:p>
        </p:txBody>
      </p:sp>
      <p:pic>
        <p:nvPicPr>
          <p:cNvPr id="18" name="Picture 17">
            <a:extLst>
              <a:ext uri="{FF2B5EF4-FFF2-40B4-BE49-F238E27FC236}">
                <a16:creationId xmlns:a16="http://schemas.microsoft.com/office/drawing/2014/main" id="{ED3AD45A-3E2F-4D92-B50D-10FABFD9045C}"/>
              </a:ext>
            </a:extLst>
          </p:cNvPr>
          <p:cNvPicPr>
            <a:picLocks noChangeAspect="1"/>
          </p:cNvPicPr>
          <p:nvPr/>
        </p:nvPicPr>
        <p:blipFill rotWithShape="1">
          <a:blip r:embed="rId3"/>
          <a:srcRect r="44933" b="54022"/>
          <a:stretch/>
        </p:blipFill>
        <p:spPr>
          <a:xfrm>
            <a:off x="1571626" y="1352865"/>
            <a:ext cx="6000749" cy="2838135"/>
          </a:xfrm>
          <a:prstGeom prst="rect">
            <a:avLst/>
          </a:prstGeom>
          <a:ln>
            <a:solidFill>
              <a:schemeClr val="tx1">
                <a:lumMod val="75000"/>
                <a:lumOff val="25000"/>
              </a:schemeClr>
            </a:solidFill>
          </a:ln>
        </p:spPr>
      </p:pic>
      <p:sp>
        <p:nvSpPr>
          <p:cNvPr id="4" name="TextBox 3">
            <a:extLst>
              <a:ext uri="{FF2B5EF4-FFF2-40B4-BE49-F238E27FC236}">
                <a16:creationId xmlns:a16="http://schemas.microsoft.com/office/drawing/2014/main" id="{2FF27C33-6542-4259-90E7-F23D7AAF0B2F}"/>
              </a:ext>
            </a:extLst>
          </p:cNvPr>
          <p:cNvSpPr txBox="1"/>
          <p:nvPr/>
        </p:nvSpPr>
        <p:spPr>
          <a:xfrm>
            <a:off x="611188" y="4533490"/>
            <a:ext cx="7921625" cy="954107"/>
          </a:xfrm>
          <a:prstGeom prst="rect">
            <a:avLst/>
          </a:prstGeom>
          <a:noFill/>
        </p:spPr>
        <p:txBody>
          <a:bodyPr wrap="square" rtlCol="0">
            <a:spAutoFit/>
          </a:bodyPr>
          <a:lstStyle/>
          <a:p>
            <a:pPr algn="ctr" fontAlgn="auto">
              <a:spcBef>
                <a:spcPts val="0"/>
              </a:spcBef>
              <a:spcAft>
                <a:spcPts val="0"/>
              </a:spcAft>
            </a:pPr>
            <a:r>
              <a:rPr kumimoji="1" lang="en-US" sz="2800" dirty="0">
                <a:solidFill>
                  <a:schemeClr val="bg1"/>
                </a:solidFill>
                <a:latin typeface="Calibri" panose="020F0502020204030204" pitchFamily="34" charset="0"/>
                <a:cs typeface="Calibri" panose="020F0502020204030204" pitchFamily="34" charset="0"/>
              </a:rPr>
              <a:t>“…The front 3D module could evolve toward </a:t>
            </a:r>
          </a:p>
          <a:p>
            <a:pPr algn="ctr" fontAlgn="auto">
              <a:spcBef>
                <a:spcPts val="0"/>
              </a:spcBef>
              <a:spcAft>
                <a:spcPts val="0"/>
              </a:spcAft>
            </a:pPr>
            <a:r>
              <a:rPr kumimoji="1" lang="en-US" sz="2800" dirty="0">
                <a:solidFill>
                  <a:srgbClr val="FFFF00"/>
                </a:solidFill>
                <a:latin typeface="Calibri" panose="020F0502020204030204" pitchFamily="34" charset="0"/>
                <a:cs typeface="Calibri" panose="020F0502020204030204" pitchFamily="34" charset="0"/>
              </a:rPr>
              <a:t>Time-of-Flight</a:t>
            </a:r>
            <a:r>
              <a:rPr kumimoji="1" lang="en-US" sz="2800" dirty="0">
                <a:solidFill>
                  <a:schemeClr val="bg1"/>
                </a:solidFill>
                <a:latin typeface="Calibri" panose="020F0502020204030204" pitchFamily="34" charset="0"/>
                <a:cs typeface="Calibri" panose="020F0502020204030204" pitchFamily="34" charset="0"/>
              </a:rPr>
              <a:t> technology in the future…”</a:t>
            </a:r>
          </a:p>
        </p:txBody>
      </p:sp>
      <p:sp>
        <p:nvSpPr>
          <p:cNvPr id="5" name="TextBox 4">
            <a:extLst>
              <a:ext uri="{FF2B5EF4-FFF2-40B4-BE49-F238E27FC236}">
                <a16:creationId xmlns:a16="http://schemas.microsoft.com/office/drawing/2014/main" id="{4FBA2583-04C3-4926-A165-2CA51466F658}"/>
              </a:ext>
            </a:extLst>
          </p:cNvPr>
          <p:cNvSpPr txBox="1"/>
          <p:nvPr/>
        </p:nvSpPr>
        <p:spPr>
          <a:xfrm>
            <a:off x="0" y="5858460"/>
            <a:ext cx="9144000" cy="400110"/>
          </a:xfrm>
          <a:prstGeom prst="rect">
            <a:avLst/>
          </a:prstGeom>
          <a:noFill/>
        </p:spPr>
        <p:txBody>
          <a:bodyPr wrap="square" rtlCol="0">
            <a:spAutoFit/>
          </a:bodyPr>
          <a:lstStyle/>
          <a:p>
            <a:pPr algn="ctr" fontAlgn="auto">
              <a:spcBef>
                <a:spcPts val="0"/>
              </a:spcBef>
              <a:spcAft>
                <a:spcPts val="0"/>
              </a:spcAft>
            </a:pPr>
            <a:r>
              <a:rPr kumimoji="1" lang="en-US" sz="2000" dirty="0">
                <a:solidFill>
                  <a:schemeClr val="tx1">
                    <a:lumMod val="50000"/>
                    <a:lumOff val="50000"/>
                  </a:schemeClr>
                </a:solidFill>
                <a:latin typeface="Calibri" panose="020F0502020204030204" pitchFamily="34" charset="0"/>
                <a:cs typeface="Calibri" panose="020F0502020204030204" pitchFamily="34" charset="0"/>
              </a:rPr>
              <a:t>3D Imaging &amp; Sensing – Market and Technology Report | www.yole.fr</a:t>
            </a:r>
          </a:p>
        </p:txBody>
      </p:sp>
    </p:spTree>
    <p:extLst>
      <p:ext uri="{BB962C8B-B14F-4D97-AF65-F5344CB8AC3E}">
        <p14:creationId xmlns:p14="http://schemas.microsoft.com/office/powerpoint/2010/main" val="216231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746241" y="4621630"/>
            <a:ext cx="7859307" cy="1513241"/>
            <a:chOff x="6638390" y="2031981"/>
            <a:chExt cx="1029047" cy="1355193"/>
          </a:xfrm>
        </p:grpSpPr>
        <p:grpSp>
          <p:nvGrpSpPr>
            <p:cNvPr id="54" name="Group 53"/>
            <p:cNvGrpSpPr/>
            <p:nvPr/>
          </p:nvGrpSpPr>
          <p:grpSpPr>
            <a:xfrm>
              <a:off x="6638390" y="2031981"/>
              <a:ext cx="628661" cy="1355193"/>
              <a:chOff x="2420938" y="1676400"/>
              <a:chExt cx="3305175" cy="3248025"/>
            </a:xfrm>
          </p:grpSpPr>
          <p:sp>
            <p:nvSpPr>
              <p:cNvPr id="5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sp>
            <p:nvSpPr>
              <p:cNvPr id="5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sp>
          <p:nvSpPr>
            <p:cNvPr id="55"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sp>
        <p:nvSpPr>
          <p:cNvPr id="185" name="TextBox 184"/>
          <p:cNvSpPr txBox="1"/>
          <p:nvPr/>
        </p:nvSpPr>
        <p:spPr>
          <a:xfrm rot="721903">
            <a:off x="3972313" y="1358926"/>
            <a:ext cx="2636532" cy="646331"/>
          </a:xfrm>
          <a:prstGeom prst="rect">
            <a:avLst/>
          </a:prstGeom>
          <a:noFill/>
        </p:spPr>
        <p:txBody>
          <a:bodyPr wrap="square" rtlCol="0">
            <a:spAutoFit/>
          </a:bodyPr>
          <a:lstStyle/>
          <a:p>
            <a:pPr algn="ctr" fontAlgn="auto">
              <a:spcBef>
                <a:spcPts val="0"/>
              </a:spcBef>
              <a:spcAft>
                <a:spcPts val="0"/>
              </a:spcAft>
              <a:defRPr/>
            </a:pPr>
            <a:r>
              <a:rPr lang="en-US" kern="0" dirty="0">
                <a:solidFill>
                  <a:srgbClr val="FFFF66"/>
                </a:solidFill>
                <a:latin typeface="Calibri" pitchFamily="34" charset="0"/>
                <a:cs typeface="Calibri" pitchFamily="34" charset="0"/>
              </a:rPr>
              <a:t>continuous temporally modulated light </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179" name="Freeform 178"/>
          <p:cNvSpPr/>
          <p:nvPr/>
        </p:nvSpPr>
        <p:spPr>
          <a:xfrm>
            <a:off x="6474274" y="1540137"/>
            <a:ext cx="358670" cy="1605689"/>
          </a:xfrm>
          <a:custGeom>
            <a:avLst/>
            <a:gdLst>
              <a:gd name="connsiteX0" fmla="*/ 438295 w 438295"/>
              <a:gd name="connsiteY0" fmla="*/ 0 h 1962150"/>
              <a:gd name="connsiteX1" fmla="*/ 145 w 438295"/>
              <a:gd name="connsiteY1" fmla="*/ 895350 h 1962150"/>
              <a:gd name="connsiteX2" fmla="*/ 400195 w 438295"/>
              <a:gd name="connsiteY2" fmla="*/ 1962150 h 1962150"/>
            </a:gdLst>
            <a:ahLst/>
            <a:cxnLst>
              <a:cxn ang="0">
                <a:pos x="connsiteX0" y="connsiteY0"/>
              </a:cxn>
              <a:cxn ang="0">
                <a:pos x="connsiteX1" y="connsiteY1"/>
              </a:cxn>
              <a:cxn ang="0">
                <a:pos x="connsiteX2" y="connsiteY2"/>
              </a:cxn>
            </a:cxnLst>
            <a:rect l="l" t="t" r="r" b="b"/>
            <a:pathLst>
              <a:path w="438295" h="1962150">
                <a:moveTo>
                  <a:pt x="438295" y="0"/>
                </a:moveTo>
                <a:cubicBezTo>
                  <a:pt x="222395" y="284162"/>
                  <a:pt x="6495" y="568325"/>
                  <a:pt x="145" y="895350"/>
                </a:cubicBezTo>
                <a:cubicBezTo>
                  <a:pt x="-6205" y="1222375"/>
                  <a:pt x="196995" y="1592262"/>
                  <a:pt x="400195" y="1962150"/>
                </a:cubicBezTo>
              </a:path>
            </a:pathLst>
          </a:custGeom>
          <a:noFill/>
          <a:ln w="25400" cap="flat" cmpd="sng" algn="ctr">
            <a:solidFill>
              <a:srgbClr val="FF6600"/>
            </a:solidFill>
            <a:prstDash val="solid"/>
          </a:ln>
          <a:effectLst/>
        </p:spPr>
        <p:txBody>
          <a:bodyPr rtlCol="0" anchor="ctr"/>
          <a:lstStyle/>
          <a:p>
            <a:pPr algn="ctr" fontAlgn="auto">
              <a:spcBef>
                <a:spcPts val="0"/>
              </a:spcBef>
              <a:spcAft>
                <a:spcPts val="0"/>
              </a:spcAft>
              <a:defRPr/>
            </a:pPr>
            <a:endParaRPr lang="en-US" sz="1600" kern="0">
              <a:solidFill>
                <a:sysClr val="window" lastClr="FFFFFF"/>
              </a:solidFill>
              <a:latin typeface="Arial Unicode MS"/>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Continuous Wave </a:t>
            </a:r>
            <a:r>
              <a:rPr lang="en-US" sz="3200" dirty="0" err="1">
                <a:solidFill>
                  <a:srgbClr val="FFCC00"/>
                </a:solidFill>
                <a:latin typeface="Verdana" pitchFamily="34" charset="0"/>
                <a:ea typeface="Verdana" pitchFamily="34" charset="0"/>
                <a:cs typeface="Verdana" pitchFamily="34" charset="0"/>
              </a:rPr>
              <a:t>ToF</a:t>
            </a:r>
            <a:r>
              <a:rPr lang="en-US" sz="3200" dirty="0">
                <a:solidFill>
                  <a:srgbClr val="FFCC00"/>
                </a:solidFill>
                <a:latin typeface="Verdana" pitchFamily="34" charset="0"/>
                <a:ea typeface="Verdana" pitchFamily="34" charset="0"/>
                <a:cs typeface="Verdana" pitchFamily="34" charset="0"/>
              </a:rPr>
              <a:t> Imaging</a:t>
            </a:r>
            <a:endParaRPr lang="en-US" sz="3200" dirty="0">
              <a:solidFill>
                <a:srgbClr val="FFFFCC"/>
              </a:solidFill>
              <a:latin typeface="Verdana" pitchFamily="34" charset="0"/>
              <a:ea typeface="Verdana" pitchFamily="34" charset="0"/>
              <a:cs typeface="Verdana" pitchFamily="34" charset="0"/>
            </a:endParaRPr>
          </a:p>
        </p:txBody>
      </p:sp>
      <p:grpSp>
        <p:nvGrpSpPr>
          <p:cNvPr id="46" name="Group 45"/>
          <p:cNvGrpSpPr/>
          <p:nvPr/>
        </p:nvGrpSpPr>
        <p:grpSpPr>
          <a:xfrm rot="709114">
            <a:off x="3663534" y="1220221"/>
            <a:ext cx="498425" cy="335172"/>
            <a:chOff x="6638390" y="2031981"/>
            <a:chExt cx="1257322" cy="1355193"/>
          </a:xfrm>
        </p:grpSpPr>
        <p:grpSp>
          <p:nvGrpSpPr>
            <p:cNvPr id="47" name="Group 46"/>
            <p:cNvGrpSpPr/>
            <p:nvPr/>
          </p:nvGrpSpPr>
          <p:grpSpPr>
            <a:xfrm>
              <a:off x="6638390" y="2031981"/>
              <a:ext cx="628661" cy="1355193"/>
              <a:chOff x="2420938" y="1676400"/>
              <a:chExt cx="3305175" cy="3248025"/>
            </a:xfrm>
          </p:grpSpPr>
          <p:sp>
            <p:nvSpPr>
              <p:cNvPr id="51"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sp>
            <p:nvSpPr>
              <p:cNvPr id="52"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grpSp>
          <p:nvGrpSpPr>
            <p:cNvPr id="48" name="Group 47"/>
            <p:cNvGrpSpPr/>
            <p:nvPr/>
          </p:nvGrpSpPr>
          <p:grpSpPr>
            <a:xfrm>
              <a:off x="7267051" y="2031981"/>
              <a:ext cx="628661" cy="1355193"/>
              <a:chOff x="2420938" y="1676400"/>
              <a:chExt cx="3305175" cy="3248025"/>
            </a:xfrm>
          </p:grpSpPr>
          <p:sp>
            <p:nvSpPr>
              <p:cNvPr id="4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sp>
            <p:nvSpPr>
              <p:cNvPr id="5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grpSp>
      <p:cxnSp>
        <p:nvCxnSpPr>
          <p:cNvPr id="45" name="Straight Arrow Connector 44"/>
          <p:cNvCxnSpPr/>
          <p:nvPr/>
        </p:nvCxnSpPr>
        <p:spPr>
          <a:xfrm>
            <a:off x="3597188" y="1662040"/>
            <a:ext cx="670012" cy="148565"/>
          </a:xfrm>
          <a:prstGeom prst="straightConnector1">
            <a:avLst/>
          </a:prstGeom>
          <a:noFill/>
          <a:ln w="25400" cap="flat" cmpd="sng" algn="ctr">
            <a:solidFill>
              <a:srgbClr val="FFFFCC"/>
            </a:solidFill>
            <a:prstDash val="solid"/>
            <a:tailEnd type="triangle"/>
          </a:ln>
          <a:effectLst/>
        </p:spPr>
      </p:cxnSp>
      <p:sp>
        <p:nvSpPr>
          <p:cNvPr id="63" name="Rectangle 62"/>
          <p:cNvSpPr/>
          <p:nvPr/>
        </p:nvSpPr>
        <p:spPr>
          <a:xfrm>
            <a:off x="7140077" y="4850312"/>
            <a:ext cx="3162299" cy="15524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64" name="Rectangle 63"/>
          <p:cNvSpPr/>
          <p:nvPr/>
        </p:nvSpPr>
        <p:spPr>
          <a:xfrm>
            <a:off x="-876299" y="4870851"/>
            <a:ext cx="3162299" cy="15524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74" name="TextBox 73"/>
          <p:cNvSpPr txBox="1"/>
          <p:nvPr/>
        </p:nvSpPr>
        <p:spPr>
          <a:xfrm rot="16200000">
            <a:off x="1253372" y="5143646"/>
            <a:ext cx="1672590"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intensity</a:t>
            </a:r>
          </a:p>
        </p:txBody>
      </p:sp>
      <p:cxnSp>
        <p:nvCxnSpPr>
          <p:cNvPr id="75" name="Straight Arrow Connector 74"/>
          <p:cNvCxnSpPr/>
          <p:nvPr/>
        </p:nvCxnSpPr>
        <p:spPr>
          <a:xfrm>
            <a:off x="2291223" y="6154947"/>
            <a:ext cx="4962576" cy="0"/>
          </a:xfrm>
          <a:prstGeom prst="straightConnector1">
            <a:avLst/>
          </a:prstGeom>
          <a:noFill/>
          <a:ln w="25400" cap="flat" cmpd="sng" algn="ctr">
            <a:solidFill>
              <a:srgbClr val="FFFFCC"/>
            </a:solidFill>
            <a:prstDash val="solid"/>
            <a:tailEnd type="triangle"/>
          </a:ln>
          <a:effectLst/>
        </p:spPr>
      </p:cxnSp>
      <p:sp>
        <p:nvSpPr>
          <p:cNvPr id="2" name="TextBox 1"/>
          <p:cNvSpPr txBox="1"/>
          <p:nvPr/>
        </p:nvSpPr>
        <p:spPr>
          <a:xfrm>
            <a:off x="381000" y="4040504"/>
            <a:ext cx="1523999" cy="461665"/>
          </a:xfrm>
          <a:prstGeom prst="rect">
            <a:avLst/>
          </a:prstGeom>
          <a:noFill/>
        </p:spPr>
        <p:txBody>
          <a:bodyPr wrap="square" rtlCol="0">
            <a:spAutoFit/>
          </a:bodyPr>
          <a:lstStyle/>
          <a:p>
            <a:pPr algn="ctr" fontAlgn="auto">
              <a:spcBef>
                <a:spcPts val="0"/>
              </a:spcBef>
              <a:spcAft>
                <a:spcPts val="0"/>
              </a:spcAft>
            </a:pPr>
            <a:r>
              <a:rPr kumimoji="1" lang="en-US" sz="2400" dirty="0">
                <a:solidFill>
                  <a:srgbClr val="FFFF00"/>
                </a:solidFill>
                <a:latin typeface="Calibri" pitchFamily="34" charset="0"/>
                <a:cs typeface="Calibri" pitchFamily="34" charset="0"/>
              </a:rPr>
              <a:t>sinusoid</a:t>
            </a:r>
          </a:p>
        </p:txBody>
      </p:sp>
      <p:sp>
        <p:nvSpPr>
          <p:cNvPr id="12" name="Rectangle 11"/>
          <p:cNvSpPr/>
          <p:nvPr/>
        </p:nvSpPr>
        <p:spPr>
          <a:xfrm>
            <a:off x="4110213" y="3468701"/>
            <a:ext cx="2463814" cy="400110"/>
          </a:xfrm>
          <a:prstGeom prst="rect">
            <a:avLst/>
          </a:prstGeom>
        </p:spPr>
        <p:txBody>
          <a:bodyPr wrap="square">
            <a:spAutoFit/>
          </a:bodyPr>
          <a:lstStyle/>
          <a:p>
            <a:endParaRPr lang="en-US" sz="2000" dirty="0">
              <a:solidFill>
                <a:srgbClr val="FFFFCC"/>
              </a:solidFill>
              <a:latin typeface="Arial" pitchFamily="34" charset="0"/>
            </a:endParaRPr>
          </a:p>
        </p:txBody>
      </p:sp>
      <p:sp>
        <p:nvSpPr>
          <p:cNvPr id="58" name="TextBox 57"/>
          <p:cNvSpPr txBox="1"/>
          <p:nvPr/>
        </p:nvSpPr>
        <p:spPr>
          <a:xfrm>
            <a:off x="5339165" y="6519446"/>
            <a:ext cx="3804835" cy="338554"/>
          </a:xfrm>
          <a:prstGeom prst="rect">
            <a:avLst/>
          </a:prstGeom>
          <a:noFill/>
        </p:spPr>
        <p:txBody>
          <a:bodyPr wrap="square" rtlCol="0">
            <a:spAutoFit/>
          </a:bodyPr>
          <a:lstStyle/>
          <a:p>
            <a:pPr algn="r" fontAlgn="auto">
              <a:spcBef>
                <a:spcPts val="0"/>
              </a:spcBef>
              <a:spcAft>
                <a:spcPts val="0"/>
              </a:spcAft>
              <a:defRPr/>
            </a:pPr>
            <a:r>
              <a:rPr lang="en-US" sz="1600" kern="0" dirty="0">
                <a:solidFill>
                  <a:srgbClr val="FFFFFF">
                    <a:lumMod val="65000"/>
                  </a:srgbClr>
                </a:solidFill>
                <a:latin typeface="Calibri" pitchFamily="34" charset="0"/>
                <a:cs typeface="Calibri" pitchFamily="34" charset="0"/>
              </a:rPr>
              <a:t>[Smith, 1980; </a:t>
            </a:r>
            <a:r>
              <a:rPr lang="en-US" sz="1600" kern="0" dirty="0" err="1">
                <a:solidFill>
                  <a:srgbClr val="FFFFFF">
                    <a:lumMod val="65000"/>
                  </a:srgbClr>
                </a:solidFill>
                <a:latin typeface="Calibri" pitchFamily="34" charset="0"/>
                <a:cs typeface="Calibri" pitchFamily="34" charset="0"/>
              </a:rPr>
              <a:t>Schwarte</a:t>
            </a:r>
            <a:r>
              <a:rPr lang="en-US" sz="1600" kern="0" dirty="0">
                <a:solidFill>
                  <a:srgbClr val="FFFFFF">
                    <a:lumMod val="65000"/>
                  </a:srgbClr>
                </a:solidFill>
                <a:latin typeface="Calibri" pitchFamily="34" charset="0"/>
                <a:cs typeface="Calibri" pitchFamily="34" charset="0"/>
              </a:rPr>
              <a:t> 1995; Lange, 2000]</a:t>
            </a:r>
          </a:p>
        </p:txBody>
      </p:sp>
      <p:sp>
        <p:nvSpPr>
          <p:cNvPr id="61" name="TextBox 60"/>
          <p:cNvSpPr txBox="1"/>
          <p:nvPr/>
        </p:nvSpPr>
        <p:spPr>
          <a:xfrm>
            <a:off x="6526609" y="2191864"/>
            <a:ext cx="940991"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cs typeface="Calibri" pitchFamily="34" charset="0"/>
              </a:rPr>
              <a:t>scene</a:t>
            </a:r>
          </a:p>
        </p:txBody>
      </p:sp>
      <p:grpSp>
        <p:nvGrpSpPr>
          <p:cNvPr id="68" name="Group 67"/>
          <p:cNvGrpSpPr/>
          <p:nvPr/>
        </p:nvGrpSpPr>
        <p:grpSpPr>
          <a:xfrm rot="20426891">
            <a:off x="3036917" y="3223966"/>
            <a:ext cx="504451" cy="217474"/>
            <a:chOff x="1600200" y="3343275"/>
            <a:chExt cx="739070" cy="304800"/>
          </a:xfrm>
          <a:solidFill>
            <a:srgbClr val="0070C0"/>
          </a:solidFill>
        </p:grpSpPr>
        <p:sp>
          <p:nvSpPr>
            <p:cNvPr id="69" name="Rectangle 68"/>
            <p:cNvSpPr/>
            <p:nvPr/>
          </p:nvSpPr>
          <p:spPr>
            <a:xfrm>
              <a:off x="1600200" y="3343275"/>
              <a:ext cx="609600" cy="304800"/>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2" name="Rectangle 71"/>
            <p:cNvSpPr/>
            <p:nvPr/>
          </p:nvSpPr>
          <p:spPr>
            <a:xfrm>
              <a:off x="2209796" y="3419474"/>
              <a:ext cx="129474" cy="159302"/>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9" name="Group 78"/>
          <p:cNvGrpSpPr/>
          <p:nvPr/>
        </p:nvGrpSpPr>
        <p:grpSpPr>
          <a:xfrm rot="20287302">
            <a:off x="2982175" y="1380083"/>
            <a:ext cx="452665" cy="452665"/>
            <a:chOff x="838200" y="914400"/>
            <a:chExt cx="502920" cy="502920"/>
          </a:xfrm>
          <a:solidFill>
            <a:srgbClr val="FFC000"/>
          </a:solidFill>
        </p:grpSpPr>
        <p:cxnSp>
          <p:nvCxnSpPr>
            <p:cNvPr id="81" name="Straight Connector 80"/>
            <p:cNvCxnSpPr/>
            <p:nvPr/>
          </p:nvCxnSpPr>
          <p:spPr>
            <a:xfrm>
              <a:off x="838200" y="1165860"/>
              <a:ext cx="502920" cy="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089660" y="914400"/>
              <a:ext cx="0" cy="50292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937260" y="1013460"/>
              <a:ext cx="304800" cy="304800"/>
            </a:xfrm>
            <a:prstGeom prst="ellipse">
              <a:avLst/>
            </a:prstGeom>
            <a:grpFill/>
            <a:ln w="25400">
              <a:solidFill>
                <a:srgbClr val="F37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82" name="Line 3"/>
          <p:cNvSpPr>
            <a:spLocks noChangeShapeType="1"/>
          </p:cNvSpPr>
          <p:nvPr/>
        </p:nvSpPr>
        <p:spPr bwMode="auto">
          <a:xfrm>
            <a:off x="625475" y="4038600"/>
            <a:ext cx="7921625" cy="0"/>
          </a:xfrm>
          <a:prstGeom prst="line">
            <a:avLst/>
          </a:prstGeom>
          <a:noFill/>
          <a:ln w="22225">
            <a:solidFill>
              <a:schemeClr val="bg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3" name="TextBox 42"/>
          <p:cNvSpPr txBox="1"/>
          <p:nvPr/>
        </p:nvSpPr>
        <p:spPr>
          <a:xfrm>
            <a:off x="2819046" y="1762319"/>
            <a:ext cx="914525"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ea typeface="Cambria Math" pitchFamily="18" charset="0"/>
                <a:cs typeface="Calibri" pitchFamily="34" charset="0"/>
              </a:rPr>
              <a:t>source</a:t>
            </a:r>
          </a:p>
        </p:txBody>
      </p:sp>
      <p:sp>
        <p:nvSpPr>
          <p:cNvPr id="59" name="TextBox 58"/>
          <p:cNvSpPr txBox="1"/>
          <p:nvPr/>
        </p:nvSpPr>
        <p:spPr>
          <a:xfrm>
            <a:off x="2842412" y="2832265"/>
            <a:ext cx="939543"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cs typeface="Calibri" pitchFamily="34" charset="0"/>
              </a:rPr>
              <a:t>sensor</a:t>
            </a:r>
          </a:p>
        </p:txBody>
      </p:sp>
      <p:sp>
        <p:nvSpPr>
          <p:cNvPr id="60" name="TextBox 59"/>
          <p:cNvSpPr txBox="1"/>
          <p:nvPr/>
        </p:nvSpPr>
        <p:spPr>
          <a:xfrm>
            <a:off x="7162942" y="5924637"/>
            <a:ext cx="690065"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time</a:t>
            </a:r>
          </a:p>
        </p:txBody>
      </p:sp>
      <p:cxnSp>
        <p:nvCxnSpPr>
          <p:cNvPr id="62" name="Straight Arrow Connector 61"/>
          <p:cNvCxnSpPr/>
          <p:nvPr/>
        </p:nvCxnSpPr>
        <p:spPr>
          <a:xfrm flipV="1">
            <a:off x="2276856" y="4424065"/>
            <a:ext cx="0" cy="1740543"/>
          </a:xfrm>
          <a:prstGeom prst="straightConnector1">
            <a:avLst/>
          </a:prstGeom>
          <a:noFill/>
          <a:ln w="25400" cap="flat" cmpd="sng" algn="ctr">
            <a:solidFill>
              <a:srgbClr val="FFFFCC"/>
            </a:solidFill>
            <a:prstDash val="solid"/>
            <a:tailEnd type="triangle"/>
          </a:ln>
          <a:effectLst/>
        </p:spPr>
      </p:cxnSp>
      <p:sp>
        <p:nvSpPr>
          <p:cNvPr id="65" name="Rectangle 64"/>
          <p:cNvSpPr/>
          <p:nvPr/>
        </p:nvSpPr>
        <p:spPr>
          <a:xfrm>
            <a:off x="7140077" y="4870287"/>
            <a:ext cx="1447832" cy="369332"/>
          </a:xfrm>
          <a:prstGeom prst="rect">
            <a:avLst/>
          </a:prstGeom>
          <a:noFill/>
        </p:spPr>
        <p:txBody>
          <a:bodyPr wrap="none">
            <a:spAutoFit/>
          </a:bodyPr>
          <a:lstStyle/>
          <a:p>
            <a:pPr algn="ctr" fontAlgn="auto">
              <a:spcBef>
                <a:spcPts val="0"/>
              </a:spcBef>
              <a:spcAft>
                <a:spcPts val="0"/>
              </a:spcAft>
              <a:defRPr/>
            </a:pPr>
            <a:r>
              <a:rPr lang="en-US" kern="0" dirty="0">
                <a:solidFill>
                  <a:srgbClr val="FFFF66"/>
                </a:solidFill>
                <a:latin typeface="Calibri" pitchFamily="34" charset="0"/>
                <a:cs typeface="Calibri" pitchFamily="34" charset="0"/>
              </a:rPr>
              <a:t>emitted light </a:t>
            </a:r>
          </a:p>
        </p:txBody>
      </p:sp>
    </p:spTree>
    <p:extLst>
      <p:ext uri="{BB962C8B-B14F-4D97-AF65-F5344CB8AC3E}">
        <p14:creationId xmlns:p14="http://schemas.microsoft.com/office/powerpoint/2010/main" val="2503578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762000" y="4626864"/>
            <a:ext cx="7859307" cy="1513241"/>
            <a:chOff x="6638390" y="2031981"/>
            <a:chExt cx="1029047" cy="1355193"/>
          </a:xfrm>
        </p:grpSpPr>
        <p:grpSp>
          <p:nvGrpSpPr>
            <p:cNvPr id="59" name="Group 58"/>
            <p:cNvGrpSpPr/>
            <p:nvPr/>
          </p:nvGrpSpPr>
          <p:grpSpPr>
            <a:xfrm>
              <a:off x="6638390" y="2031981"/>
              <a:ext cx="628661" cy="1355193"/>
              <a:chOff x="2420938" y="1676400"/>
              <a:chExt cx="3305175" cy="3248025"/>
            </a:xfrm>
          </p:grpSpPr>
          <p:sp>
            <p:nvSpPr>
              <p:cNvPr id="61"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sp>
            <p:nvSpPr>
              <p:cNvPr id="62"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sp>
          <p:nvSpPr>
            <p:cNvPr id="60"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sp>
        <p:nvSpPr>
          <p:cNvPr id="185" name="TextBox 184"/>
          <p:cNvSpPr txBox="1"/>
          <p:nvPr/>
        </p:nvSpPr>
        <p:spPr>
          <a:xfrm rot="721903">
            <a:off x="3972313" y="1358926"/>
            <a:ext cx="2636532" cy="646331"/>
          </a:xfrm>
          <a:prstGeom prst="rect">
            <a:avLst/>
          </a:prstGeom>
          <a:noFill/>
        </p:spPr>
        <p:txBody>
          <a:bodyPr wrap="square" rtlCol="0">
            <a:spAutoFit/>
          </a:bodyPr>
          <a:lstStyle/>
          <a:p>
            <a:pPr algn="ctr" fontAlgn="auto">
              <a:spcBef>
                <a:spcPts val="0"/>
              </a:spcBef>
              <a:spcAft>
                <a:spcPts val="0"/>
              </a:spcAft>
              <a:defRPr/>
            </a:pPr>
            <a:r>
              <a:rPr lang="en-US" kern="0" dirty="0">
                <a:solidFill>
                  <a:srgbClr val="FFFF66"/>
                </a:solidFill>
                <a:latin typeface="Calibri" pitchFamily="34" charset="0"/>
                <a:cs typeface="Calibri" pitchFamily="34" charset="0"/>
              </a:rPr>
              <a:t>continuous temporally modulated light </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179" name="Freeform 178"/>
          <p:cNvSpPr/>
          <p:nvPr/>
        </p:nvSpPr>
        <p:spPr>
          <a:xfrm>
            <a:off x="6474274" y="1540137"/>
            <a:ext cx="358670" cy="1605689"/>
          </a:xfrm>
          <a:custGeom>
            <a:avLst/>
            <a:gdLst>
              <a:gd name="connsiteX0" fmla="*/ 438295 w 438295"/>
              <a:gd name="connsiteY0" fmla="*/ 0 h 1962150"/>
              <a:gd name="connsiteX1" fmla="*/ 145 w 438295"/>
              <a:gd name="connsiteY1" fmla="*/ 895350 h 1962150"/>
              <a:gd name="connsiteX2" fmla="*/ 400195 w 438295"/>
              <a:gd name="connsiteY2" fmla="*/ 1962150 h 1962150"/>
            </a:gdLst>
            <a:ahLst/>
            <a:cxnLst>
              <a:cxn ang="0">
                <a:pos x="connsiteX0" y="connsiteY0"/>
              </a:cxn>
              <a:cxn ang="0">
                <a:pos x="connsiteX1" y="connsiteY1"/>
              </a:cxn>
              <a:cxn ang="0">
                <a:pos x="connsiteX2" y="connsiteY2"/>
              </a:cxn>
            </a:cxnLst>
            <a:rect l="l" t="t" r="r" b="b"/>
            <a:pathLst>
              <a:path w="438295" h="1962150">
                <a:moveTo>
                  <a:pt x="438295" y="0"/>
                </a:moveTo>
                <a:cubicBezTo>
                  <a:pt x="222395" y="284162"/>
                  <a:pt x="6495" y="568325"/>
                  <a:pt x="145" y="895350"/>
                </a:cubicBezTo>
                <a:cubicBezTo>
                  <a:pt x="-6205" y="1222375"/>
                  <a:pt x="196995" y="1592262"/>
                  <a:pt x="400195" y="1962150"/>
                </a:cubicBezTo>
              </a:path>
            </a:pathLst>
          </a:custGeom>
          <a:noFill/>
          <a:ln w="25400" cap="flat" cmpd="sng" algn="ctr">
            <a:solidFill>
              <a:srgbClr val="FF6600"/>
            </a:solidFill>
            <a:prstDash val="solid"/>
          </a:ln>
          <a:effectLst/>
        </p:spPr>
        <p:txBody>
          <a:bodyPr rtlCol="0" anchor="ctr"/>
          <a:lstStyle/>
          <a:p>
            <a:pPr algn="ctr" fontAlgn="auto">
              <a:spcBef>
                <a:spcPts val="0"/>
              </a:spcBef>
              <a:spcAft>
                <a:spcPts val="0"/>
              </a:spcAft>
              <a:defRPr/>
            </a:pPr>
            <a:endParaRPr lang="en-US" sz="1600" kern="0">
              <a:solidFill>
                <a:sysClr val="window" lastClr="FFFFFF"/>
              </a:solidFill>
              <a:latin typeface="Arial Unicode MS"/>
            </a:endParaRPr>
          </a:p>
        </p:txBody>
      </p:sp>
      <p:sp>
        <p:nvSpPr>
          <p:cNvPr id="187" name="TextBox 186"/>
          <p:cNvSpPr txBox="1"/>
          <p:nvPr/>
        </p:nvSpPr>
        <p:spPr>
          <a:xfrm rot="20513246">
            <a:off x="3384833" y="2680772"/>
            <a:ext cx="3441101" cy="369332"/>
          </a:xfrm>
          <a:prstGeom prst="rect">
            <a:avLst/>
          </a:prstGeom>
          <a:noFill/>
        </p:spPr>
        <p:txBody>
          <a:bodyPr wrap="square" rtlCol="0">
            <a:spAutoFit/>
          </a:bodyPr>
          <a:lstStyle/>
          <a:p>
            <a:pPr algn="ctr" fontAlgn="auto">
              <a:spcBef>
                <a:spcPts val="0"/>
              </a:spcBef>
              <a:spcAft>
                <a:spcPts val="0"/>
              </a:spcAft>
              <a:defRPr/>
            </a:pPr>
            <a:r>
              <a:rPr lang="en-US" kern="0" dirty="0">
                <a:solidFill>
                  <a:srgbClr val="CCFFFF"/>
                </a:solidFill>
                <a:latin typeface="Calibri" pitchFamily="34" charset="0"/>
                <a:cs typeface="Calibri" pitchFamily="34" charset="0"/>
              </a:rPr>
              <a:t>received light</a:t>
            </a:r>
          </a:p>
        </p:txBody>
      </p:sp>
      <p:cxnSp>
        <p:nvCxnSpPr>
          <p:cNvPr id="90" name="Straight Arrow Connector 89"/>
          <p:cNvCxnSpPr/>
          <p:nvPr/>
        </p:nvCxnSpPr>
        <p:spPr>
          <a:xfrm>
            <a:off x="3608020" y="1661915"/>
            <a:ext cx="2866254" cy="610915"/>
          </a:xfrm>
          <a:prstGeom prst="straightConnector1">
            <a:avLst/>
          </a:prstGeom>
          <a:noFill/>
          <a:ln w="25400" cap="flat" cmpd="sng" algn="ctr">
            <a:solidFill>
              <a:srgbClr val="FFFFCC"/>
            </a:solidFill>
            <a:prstDash val="solid"/>
            <a:tailEnd type="triangle"/>
          </a:ln>
          <a:effectLst/>
        </p:spPr>
      </p:cxnSp>
      <p:cxnSp>
        <p:nvCxnSpPr>
          <p:cNvPr id="104" name="Straight Arrow Connector 103"/>
          <p:cNvCxnSpPr>
            <a:stCxn id="179" idx="1"/>
          </p:cNvCxnSpPr>
          <p:nvPr/>
        </p:nvCxnSpPr>
        <p:spPr>
          <a:xfrm flipH="1">
            <a:off x="3714907" y="2272830"/>
            <a:ext cx="2759486" cy="898281"/>
          </a:xfrm>
          <a:prstGeom prst="straightConnector1">
            <a:avLst/>
          </a:prstGeom>
          <a:noFill/>
          <a:ln w="25400" cap="flat" cmpd="sng" algn="ctr">
            <a:solidFill>
              <a:srgbClr val="FFFFCC"/>
            </a:solidFill>
            <a:prstDash val="solid"/>
            <a:tailEnd type="triangle"/>
          </a:ln>
          <a:effectLst/>
        </p:spPr>
      </p:cxn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Continuous Wave </a:t>
            </a:r>
            <a:r>
              <a:rPr lang="en-US" sz="3200" dirty="0" err="1">
                <a:solidFill>
                  <a:srgbClr val="FFCC00"/>
                </a:solidFill>
                <a:latin typeface="Verdana" pitchFamily="34" charset="0"/>
                <a:ea typeface="Verdana" pitchFamily="34" charset="0"/>
                <a:cs typeface="Verdana" pitchFamily="34" charset="0"/>
              </a:rPr>
              <a:t>ToF</a:t>
            </a:r>
            <a:r>
              <a:rPr lang="en-US" sz="3200" dirty="0">
                <a:solidFill>
                  <a:srgbClr val="FFCC00"/>
                </a:solidFill>
                <a:latin typeface="Verdana" pitchFamily="34" charset="0"/>
                <a:ea typeface="Verdana" pitchFamily="34" charset="0"/>
                <a:cs typeface="Verdana" pitchFamily="34" charset="0"/>
              </a:rPr>
              <a:t> Imaging</a:t>
            </a:r>
            <a:endParaRPr lang="en-US" sz="3200" dirty="0">
              <a:solidFill>
                <a:srgbClr val="FFFFCC"/>
              </a:solidFill>
              <a:latin typeface="Verdana" pitchFamily="34" charset="0"/>
              <a:ea typeface="Verdana" pitchFamily="34" charset="0"/>
              <a:cs typeface="Verdana" pitchFamily="34" charset="0"/>
            </a:endParaRPr>
          </a:p>
        </p:txBody>
      </p:sp>
      <p:grpSp>
        <p:nvGrpSpPr>
          <p:cNvPr id="46" name="Group 45"/>
          <p:cNvGrpSpPr/>
          <p:nvPr/>
        </p:nvGrpSpPr>
        <p:grpSpPr>
          <a:xfrm rot="709114">
            <a:off x="3663534" y="1220221"/>
            <a:ext cx="498425" cy="335172"/>
            <a:chOff x="6638390" y="2031981"/>
            <a:chExt cx="1257322" cy="1355193"/>
          </a:xfrm>
        </p:grpSpPr>
        <p:grpSp>
          <p:nvGrpSpPr>
            <p:cNvPr id="47" name="Group 46"/>
            <p:cNvGrpSpPr/>
            <p:nvPr/>
          </p:nvGrpSpPr>
          <p:grpSpPr>
            <a:xfrm>
              <a:off x="6638390" y="2031981"/>
              <a:ext cx="628661" cy="1355193"/>
              <a:chOff x="2420938" y="1676400"/>
              <a:chExt cx="3305175" cy="3248025"/>
            </a:xfrm>
          </p:grpSpPr>
          <p:sp>
            <p:nvSpPr>
              <p:cNvPr id="51"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sp>
            <p:nvSpPr>
              <p:cNvPr id="52"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grpSp>
          <p:nvGrpSpPr>
            <p:cNvPr id="48" name="Group 47"/>
            <p:cNvGrpSpPr/>
            <p:nvPr/>
          </p:nvGrpSpPr>
          <p:grpSpPr>
            <a:xfrm>
              <a:off x="7267051" y="2031981"/>
              <a:ext cx="628661" cy="1355193"/>
              <a:chOff x="2420938" y="1676400"/>
              <a:chExt cx="3305175" cy="3248025"/>
            </a:xfrm>
          </p:grpSpPr>
          <p:sp>
            <p:nvSpPr>
              <p:cNvPr id="4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sp>
            <p:nvSpPr>
              <p:cNvPr id="5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grpSp>
      <p:grpSp>
        <p:nvGrpSpPr>
          <p:cNvPr id="37" name="Group 36"/>
          <p:cNvGrpSpPr/>
          <p:nvPr/>
        </p:nvGrpSpPr>
        <p:grpSpPr>
          <a:xfrm rot="9784633">
            <a:off x="3777197" y="2688022"/>
            <a:ext cx="407933" cy="335172"/>
            <a:chOff x="6638390" y="2031981"/>
            <a:chExt cx="1029048" cy="1355193"/>
          </a:xfrm>
        </p:grpSpPr>
        <p:grpSp>
          <p:nvGrpSpPr>
            <p:cNvPr id="38" name="Group 37"/>
            <p:cNvGrpSpPr/>
            <p:nvPr/>
          </p:nvGrpSpPr>
          <p:grpSpPr>
            <a:xfrm>
              <a:off x="6638390" y="2031981"/>
              <a:ext cx="628661" cy="1355193"/>
              <a:chOff x="2420938" y="1676400"/>
              <a:chExt cx="3305175" cy="3248025"/>
            </a:xfrm>
          </p:grpSpPr>
          <p:sp>
            <p:nvSpPr>
              <p:cNvPr id="4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sp>
            <p:nvSpPr>
              <p:cNvPr id="4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sp>
          <p:nvSpPr>
            <p:cNvPr id="40" name="Freeform 224"/>
            <p:cNvSpPr>
              <a:spLocks/>
            </p:cNvSpPr>
            <p:nvPr/>
          </p:nvSpPr>
          <p:spPr bwMode="auto">
            <a:xfrm>
              <a:off x="7267053" y="2397606"/>
              <a:ext cx="400385" cy="989568"/>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400" kern="0">
                <a:solidFill>
                  <a:sysClr val="windowText" lastClr="000000"/>
                </a:solidFill>
                <a:latin typeface="Arial" pitchFamily="34" charset="0"/>
              </a:endParaRPr>
            </a:p>
          </p:txBody>
        </p:sp>
      </p:grpSp>
      <p:cxnSp>
        <p:nvCxnSpPr>
          <p:cNvPr id="45" name="Straight Arrow Connector 44"/>
          <p:cNvCxnSpPr/>
          <p:nvPr/>
        </p:nvCxnSpPr>
        <p:spPr>
          <a:xfrm>
            <a:off x="3597188" y="1662040"/>
            <a:ext cx="670012" cy="148565"/>
          </a:xfrm>
          <a:prstGeom prst="straightConnector1">
            <a:avLst/>
          </a:prstGeom>
          <a:noFill/>
          <a:ln w="25400" cap="flat" cmpd="sng" algn="ctr">
            <a:solidFill>
              <a:srgbClr val="FFFFCC"/>
            </a:solidFill>
            <a:prstDash val="solid"/>
            <a:tailEnd type="triangle"/>
          </a:ln>
          <a:effectLst/>
        </p:spPr>
      </p:cxnSp>
      <p:grpSp>
        <p:nvGrpSpPr>
          <p:cNvPr id="53" name="Group 52"/>
          <p:cNvGrpSpPr/>
          <p:nvPr/>
        </p:nvGrpSpPr>
        <p:grpSpPr>
          <a:xfrm>
            <a:off x="-746241" y="4621630"/>
            <a:ext cx="7859307" cy="1513241"/>
            <a:chOff x="6638390" y="2031981"/>
            <a:chExt cx="1029047" cy="1355193"/>
          </a:xfrm>
        </p:grpSpPr>
        <p:grpSp>
          <p:nvGrpSpPr>
            <p:cNvPr id="54" name="Group 53"/>
            <p:cNvGrpSpPr/>
            <p:nvPr/>
          </p:nvGrpSpPr>
          <p:grpSpPr>
            <a:xfrm>
              <a:off x="6638390" y="2031981"/>
              <a:ext cx="628661" cy="1355193"/>
              <a:chOff x="2420938" y="1676400"/>
              <a:chExt cx="3305175" cy="3248025"/>
            </a:xfrm>
          </p:grpSpPr>
          <p:sp>
            <p:nvSpPr>
              <p:cNvPr id="5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sp>
            <p:nvSpPr>
              <p:cNvPr id="5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sp>
          <p:nvSpPr>
            <p:cNvPr id="55"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ysClr val="windowText" lastClr="000000"/>
                </a:solidFill>
                <a:latin typeface="Arial" pitchFamily="34" charset="0"/>
              </a:endParaRPr>
            </a:p>
          </p:txBody>
        </p:sp>
      </p:grpSp>
      <p:cxnSp>
        <p:nvCxnSpPr>
          <p:cNvPr id="68" name="Straight Arrow Connector 67"/>
          <p:cNvCxnSpPr/>
          <p:nvPr/>
        </p:nvCxnSpPr>
        <p:spPr>
          <a:xfrm flipH="1">
            <a:off x="3108326" y="4530888"/>
            <a:ext cx="2932143" cy="0"/>
          </a:xfrm>
          <a:prstGeom prst="straightConnector1">
            <a:avLst/>
          </a:prstGeom>
          <a:noFill/>
          <a:ln w="22225" cap="flat" cmpd="sng" algn="ctr">
            <a:solidFill>
              <a:srgbClr val="FFFF66"/>
            </a:solidFill>
            <a:prstDash val="sysDot"/>
            <a:headEnd type="triangle"/>
            <a:tailEnd type="triangle"/>
          </a:ln>
          <a:effectLst/>
        </p:spPr>
      </p:cxnSp>
      <mc:AlternateContent xmlns:mc="http://schemas.openxmlformats.org/markup-compatibility/2006" xmlns:a14="http://schemas.microsoft.com/office/drawing/2010/main">
        <mc:Choice Requires="a14">
          <p:sp>
            <p:nvSpPr>
              <p:cNvPr id="69" name="TextBox 68"/>
              <p:cNvSpPr txBox="1"/>
              <p:nvPr/>
            </p:nvSpPr>
            <p:spPr>
              <a:xfrm>
                <a:off x="2026669" y="4114800"/>
                <a:ext cx="5059931" cy="369332"/>
              </a:xfrm>
              <a:prstGeom prst="rect">
                <a:avLst/>
              </a:prstGeom>
              <a:noFill/>
            </p:spPr>
            <p:txBody>
              <a:bodyPr wrap="square" rtlCol="0">
                <a:spAutoFit/>
              </a:bodyPr>
              <a:lstStyle/>
              <a:p>
                <a:pPr algn="ctr"/>
                <a:r>
                  <a:rPr lang="en-US" dirty="0">
                    <a:solidFill>
                      <a:srgbClr val="FFFF66"/>
                    </a:solidFill>
                    <a:latin typeface="Calibri" pitchFamily="34" charset="0"/>
                    <a:ea typeface="Verdana" pitchFamily="34" charset="0"/>
                    <a:cs typeface="Calibri" pitchFamily="34" charset="0"/>
                  </a:rPr>
                  <a:t>phase-shift</a:t>
                </a:r>
                <a14:m>
                  <m:oMath xmlns:m="http://schemas.openxmlformats.org/officeDocument/2006/math">
                    <m:r>
                      <a:rPr lang="en-US" smtClean="0">
                        <a:solidFill>
                          <a:srgbClr val="FFFF66"/>
                        </a:solidFill>
                        <a:latin typeface="Cambria Math"/>
                        <a:ea typeface="Cambria Math"/>
                        <a:cs typeface="Verdana" pitchFamily="34" charset="0"/>
                      </a:rPr>
                      <m:t> </m:t>
                    </m:r>
                    <m:r>
                      <a:rPr lang="en-US" i="1" smtClean="0">
                        <a:solidFill>
                          <a:srgbClr val="FFFF66"/>
                        </a:solidFill>
                        <a:latin typeface="Cambria Math"/>
                        <a:ea typeface="Cambria Math"/>
                        <a:cs typeface="Verdana" pitchFamily="34" charset="0"/>
                      </a:rPr>
                      <m:t>∝</m:t>
                    </m:r>
                    <m:r>
                      <a:rPr lang="en-US" smtClean="0">
                        <a:solidFill>
                          <a:srgbClr val="FFFF66"/>
                        </a:solidFill>
                        <a:latin typeface="Cambria Math"/>
                        <a:ea typeface="Cambria Math"/>
                        <a:cs typeface="Verdana" pitchFamily="34" charset="0"/>
                      </a:rPr>
                      <m:t> </m:t>
                    </m:r>
                  </m:oMath>
                </a14:m>
                <a:r>
                  <a:rPr lang="en-US" dirty="0">
                    <a:solidFill>
                      <a:srgbClr val="FFFF66"/>
                    </a:solidFill>
                    <a:latin typeface="Calibri" pitchFamily="34" charset="0"/>
                    <a:ea typeface="Verdana" pitchFamily="34" charset="0"/>
                    <a:cs typeface="Calibri" pitchFamily="34" charset="0"/>
                  </a:rPr>
                  <a:t>travel distance (depth)</a:t>
                </a:r>
              </a:p>
            </p:txBody>
          </p:sp>
        </mc:Choice>
        <mc:Fallback xmlns="">
          <p:sp>
            <p:nvSpPr>
              <p:cNvPr id="69" name="TextBox 68"/>
              <p:cNvSpPr txBox="1">
                <a:spLocks noRot="1" noChangeAspect="1" noMove="1" noResize="1" noEditPoints="1" noAdjustHandles="1" noChangeArrowheads="1" noChangeShapeType="1" noTextEdit="1"/>
              </p:cNvSpPr>
              <p:nvPr/>
            </p:nvSpPr>
            <p:spPr>
              <a:xfrm>
                <a:off x="2026669" y="4114800"/>
                <a:ext cx="5059931" cy="369332"/>
              </a:xfrm>
              <a:prstGeom prst="rect">
                <a:avLst/>
              </a:prstGeom>
              <a:blipFill rotWithShape="1">
                <a:blip r:embed="rId3"/>
                <a:stretch>
                  <a:fillRect t="-8197" b="-24590"/>
                </a:stretch>
              </a:blipFill>
            </p:spPr>
            <p:txBody>
              <a:bodyPr/>
              <a:lstStyle/>
              <a:p>
                <a:r>
                  <a:rPr lang="en-US">
                    <a:noFill/>
                  </a:rPr>
                  <a:t> </a:t>
                </a:r>
              </a:p>
            </p:txBody>
          </p:sp>
        </mc:Fallback>
      </mc:AlternateContent>
      <p:sp>
        <p:nvSpPr>
          <p:cNvPr id="67" name="TextBox 66"/>
          <p:cNvSpPr txBox="1"/>
          <p:nvPr/>
        </p:nvSpPr>
        <p:spPr>
          <a:xfrm>
            <a:off x="5339165" y="6519446"/>
            <a:ext cx="3804835" cy="338554"/>
          </a:xfrm>
          <a:prstGeom prst="rect">
            <a:avLst/>
          </a:prstGeom>
          <a:noFill/>
        </p:spPr>
        <p:txBody>
          <a:bodyPr wrap="square" rtlCol="0">
            <a:spAutoFit/>
          </a:bodyPr>
          <a:lstStyle/>
          <a:p>
            <a:pPr algn="r" fontAlgn="auto">
              <a:spcBef>
                <a:spcPts val="0"/>
              </a:spcBef>
              <a:spcAft>
                <a:spcPts val="0"/>
              </a:spcAft>
              <a:defRPr/>
            </a:pPr>
            <a:r>
              <a:rPr lang="en-US" sz="1600" kern="0" dirty="0">
                <a:solidFill>
                  <a:srgbClr val="FFFFFF">
                    <a:lumMod val="65000"/>
                  </a:srgbClr>
                </a:solidFill>
                <a:latin typeface="Calibri" pitchFamily="34" charset="0"/>
                <a:cs typeface="Calibri" pitchFamily="34" charset="0"/>
              </a:rPr>
              <a:t>[Smith, 1980; </a:t>
            </a:r>
            <a:r>
              <a:rPr lang="en-US" sz="1600" kern="0" dirty="0" err="1">
                <a:solidFill>
                  <a:srgbClr val="FFFFFF">
                    <a:lumMod val="65000"/>
                  </a:srgbClr>
                </a:solidFill>
                <a:latin typeface="Calibri" pitchFamily="34" charset="0"/>
                <a:cs typeface="Calibri" pitchFamily="34" charset="0"/>
              </a:rPr>
              <a:t>Schwarte</a:t>
            </a:r>
            <a:r>
              <a:rPr lang="en-US" sz="1600" kern="0" dirty="0">
                <a:solidFill>
                  <a:srgbClr val="FFFFFF">
                    <a:lumMod val="65000"/>
                  </a:srgbClr>
                </a:solidFill>
                <a:latin typeface="Calibri" pitchFamily="34" charset="0"/>
                <a:cs typeface="Calibri" pitchFamily="34" charset="0"/>
              </a:rPr>
              <a:t> 1995; Lange, 2000]</a:t>
            </a:r>
          </a:p>
        </p:txBody>
      </p:sp>
      <p:sp>
        <p:nvSpPr>
          <p:cNvPr id="76" name="TextBox 75"/>
          <p:cNvSpPr txBox="1"/>
          <p:nvPr/>
        </p:nvSpPr>
        <p:spPr>
          <a:xfrm>
            <a:off x="2819046" y="1762319"/>
            <a:ext cx="914525"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ea typeface="Cambria Math" pitchFamily="18" charset="0"/>
                <a:cs typeface="Calibri" pitchFamily="34" charset="0"/>
              </a:rPr>
              <a:t>source</a:t>
            </a:r>
          </a:p>
        </p:txBody>
      </p:sp>
      <p:sp>
        <p:nvSpPr>
          <p:cNvPr id="77" name="TextBox 76"/>
          <p:cNvSpPr txBox="1"/>
          <p:nvPr/>
        </p:nvSpPr>
        <p:spPr>
          <a:xfrm>
            <a:off x="6526609" y="2191864"/>
            <a:ext cx="940991"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cs typeface="Calibri" pitchFamily="34" charset="0"/>
              </a:rPr>
              <a:t>scene</a:t>
            </a:r>
          </a:p>
        </p:txBody>
      </p:sp>
      <p:sp>
        <p:nvSpPr>
          <p:cNvPr id="78" name="TextBox 77"/>
          <p:cNvSpPr txBox="1"/>
          <p:nvPr/>
        </p:nvSpPr>
        <p:spPr>
          <a:xfrm>
            <a:off x="2842412" y="2832265"/>
            <a:ext cx="939543" cy="369332"/>
          </a:xfrm>
          <a:prstGeom prst="rect">
            <a:avLst/>
          </a:prstGeom>
          <a:noFill/>
        </p:spPr>
        <p:txBody>
          <a:bodyPr wrap="square" rtlCol="0">
            <a:spAutoFit/>
          </a:bodyPr>
          <a:lstStyle/>
          <a:p>
            <a:pPr fontAlgn="auto">
              <a:spcBef>
                <a:spcPts val="0"/>
              </a:spcBef>
              <a:spcAft>
                <a:spcPts val="0"/>
              </a:spcAft>
              <a:defRPr/>
            </a:pPr>
            <a:r>
              <a:rPr lang="en-US" kern="0" dirty="0">
                <a:solidFill>
                  <a:srgbClr val="FFFFFF"/>
                </a:solidFill>
                <a:latin typeface="Calibri" pitchFamily="34" charset="0"/>
                <a:cs typeface="Calibri" pitchFamily="34" charset="0"/>
              </a:rPr>
              <a:t>sensor</a:t>
            </a:r>
          </a:p>
        </p:txBody>
      </p:sp>
      <p:grpSp>
        <p:nvGrpSpPr>
          <p:cNvPr id="79" name="Group 78"/>
          <p:cNvGrpSpPr/>
          <p:nvPr/>
        </p:nvGrpSpPr>
        <p:grpSpPr>
          <a:xfrm rot="20426891">
            <a:off x="3036917" y="3223966"/>
            <a:ext cx="504451" cy="217474"/>
            <a:chOff x="1600200" y="3343275"/>
            <a:chExt cx="739070" cy="304800"/>
          </a:xfrm>
          <a:solidFill>
            <a:srgbClr val="0070C0"/>
          </a:solidFill>
        </p:grpSpPr>
        <p:sp>
          <p:nvSpPr>
            <p:cNvPr id="80" name="Rectangle 79"/>
            <p:cNvSpPr/>
            <p:nvPr/>
          </p:nvSpPr>
          <p:spPr>
            <a:xfrm>
              <a:off x="1600200" y="3343275"/>
              <a:ext cx="609600" cy="304800"/>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Rectangle 80"/>
            <p:cNvSpPr/>
            <p:nvPr/>
          </p:nvSpPr>
          <p:spPr>
            <a:xfrm>
              <a:off x="2209796" y="3419474"/>
              <a:ext cx="129474" cy="159302"/>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2" name="Group 81"/>
          <p:cNvGrpSpPr/>
          <p:nvPr/>
        </p:nvGrpSpPr>
        <p:grpSpPr>
          <a:xfrm rot="20287302">
            <a:off x="2982175" y="1380083"/>
            <a:ext cx="452665" cy="452665"/>
            <a:chOff x="838200" y="914400"/>
            <a:chExt cx="502920" cy="502920"/>
          </a:xfrm>
          <a:solidFill>
            <a:srgbClr val="FFC000"/>
          </a:solidFill>
        </p:grpSpPr>
        <p:cxnSp>
          <p:nvCxnSpPr>
            <p:cNvPr id="83" name="Straight Connector 82"/>
            <p:cNvCxnSpPr/>
            <p:nvPr/>
          </p:nvCxnSpPr>
          <p:spPr>
            <a:xfrm>
              <a:off x="838200" y="1165860"/>
              <a:ext cx="502920" cy="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089660" y="914400"/>
              <a:ext cx="0" cy="50292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937260" y="1013460"/>
              <a:ext cx="304800" cy="304800"/>
            </a:xfrm>
            <a:prstGeom prst="ellipse">
              <a:avLst/>
            </a:prstGeom>
            <a:grpFill/>
            <a:ln w="25400">
              <a:solidFill>
                <a:srgbClr val="F37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91" name="Line 3"/>
          <p:cNvSpPr>
            <a:spLocks noChangeShapeType="1"/>
          </p:cNvSpPr>
          <p:nvPr/>
        </p:nvSpPr>
        <p:spPr bwMode="auto">
          <a:xfrm>
            <a:off x="625475" y="4038600"/>
            <a:ext cx="7921625" cy="0"/>
          </a:xfrm>
          <a:prstGeom prst="line">
            <a:avLst/>
          </a:prstGeom>
          <a:noFill/>
          <a:ln w="22225">
            <a:solidFill>
              <a:schemeClr val="bg1">
                <a:lumMod val="50000"/>
              </a:schemeClr>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grpSp>
        <p:nvGrpSpPr>
          <p:cNvPr id="88" name="Group 87"/>
          <p:cNvGrpSpPr/>
          <p:nvPr/>
        </p:nvGrpSpPr>
        <p:grpSpPr>
          <a:xfrm>
            <a:off x="-1983081" y="4734364"/>
            <a:ext cx="9584099" cy="1421654"/>
            <a:chOff x="-1806207" y="1752600"/>
            <a:chExt cx="9584099" cy="1269254"/>
          </a:xfrm>
        </p:grpSpPr>
        <p:grpSp>
          <p:nvGrpSpPr>
            <p:cNvPr id="89" name="Group 88"/>
            <p:cNvGrpSpPr/>
            <p:nvPr/>
          </p:nvGrpSpPr>
          <p:grpSpPr>
            <a:xfrm>
              <a:off x="-1806207" y="1752600"/>
              <a:ext cx="7859307" cy="1269254"/>
              <a:chOff x="6638390" y="2031981"/>
              <a:chExt cx="1029047" cy="1355193"/>
            </a:xfrm>
          </p:grpSpPr>
          <p:grpSp>
            <p:nvGrpSpPr>
              <p:cNvPr id="93" name="Group 92"/>
              <p:cNvGrpSpPr/>
              <p:nvPr/>
            </p:nvGrpSpPr>
            <p:grpSpPr>
              <a:xfrm>
                <a:off x="6638390" y="2031981"/>
                <a:ext cx="628661" cy="1355193"/>
                <a:chOff x="2420938" y="1676400"/>
                <a:chExt cx="3305175" cy="3248025"/>
              </a:xfrm>
            </p:grpSpPr>
            <p:sp>
              <p:nvSpPr>
                <p:cNvPr id="95"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FF7B21"/>
                    </a:solidFill>
                    <a:latin typeface="Arial" pitchFamily="34" charset="0"/>
                  </a:endParaRPr>
                </a:p>
              </p:txBody>
            </p:sp>
            <p:sp>
              <p:nvSpPr>
                <p:cNvPr id="96"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FF7B21"/>
                    </a:solidFill>
                    <a:latin typeface="Arial" pitchFamily="34" charset="0"/>
                  </a:endParaRPr>
                </a:p>
              </p:txBody>
            </p:sp>
          </p:grpSp>
          <p:sp>
            <p:nvSpPr>
              <p:cNvPr id="94"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FF7B21"/>
                  </a:solidFill>
                  <a:latin typeface="Arial" pitchFamily="34" charset="0"/>
                </a:endParaRPr>
              </a:p>
            </p:txBody>
          </p:sp>
        </p:grpSp>
        <p:sp>
          <p:nvSpPr>
            <p:cNvPr id="92" name="Freeform 225"/>
            <p:cNvSpPr>
              <a:spLocks/>
            </p:cNvSpPr>
            <p:nvPr/>
          </p:nvSpPr>
          <p:spPr bwMode="auto">
            <a:xfrm>
              <a:off x="6034454" y="1773936"/>
              <a:ext cx="1743438" cy="40571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FF7B21"/>
                </a:solidFill>
                <a:latin typeface="Arial" pitchFamily="34" charset="0"/>
              </a:endParaRPr>
            </a:p>
          </p:txBody>
        </p:sp>
      </p:grpSp>
      <p:sp>
        <p:nvSpPr>
          <p:cNvPr id="64" name="Rectangle 63"/>
          <p:cNvSpPr/>
          <p:nvPr/>
        </p:nvSpPr>
        <p:spPr>
          <a:xfrm>
            <a:off x="-2203704" y="4618513"/>
            <a:ext cx="4470657" cy="199921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63" name="Rectangle 62"/>
          <p:cNvSpPr/>
          <p:nvPr/>
        </p:nvSpPr>
        <p:spPr>
          <a:xfrm>
            <a:off x="7140077" y="4850312"/>
            <a:ext cx="3162299" cy="155243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72" name="Rectangle 71"/>
          <p:cNvSpPr/>
          <p:nvPr/>
        </p:nvSpPr>
        <p:spPr>
          <a:xfrm>
            <a:off x="7124318" y="5181600"/>
            <a:ext cx="1552027" cy="369332"/>
          </a:xfrm>
          <a:prstGeom prst="rect">
            <a:avLst/>
          </a:prstGeom>
          <a:solidFill>
            <a:schemeClr val="tx1">
              <a:lumMod val="85000"/>
              <a:lumOff val="15000"/>
            </a:schemeClr>
          </a:solidFill>
        </p:spPr>
        <p:txBody>
          <a:bodyPr wrap="none">
            <a:spAutoFit/>
          </a:bodyPr>
          <a:lstStyle/>
          <a:p>
            <a:pPr algn="ctr" fontAlgn="auto">
              <a:spcBef>
                <a:spcPts val="0"/>
              </a:spcBef>
              <a:spcAft>
                <a:spcPts val="0"/>
              </a:spcAft>
              <a:defRPr/>
            </a:pPr>
            <a:r>
              <a:rPr lang="en-US" kern="0" dirty="0">
                <a:solidFill>
                  <a:srgbClr val="CCFFFF"/>
                </a:solidFill>
                <a:latin typeface="Calibri" pitchFamily="34" charset="0"/>
                <a:cs typeface="Calibri" pitchFamily="34" charset="0"/>
              </a:rPr>
              <a:t>received light </a:t>
            </a:r>
          </a:p>
        </p:txBody>
      </p:sp>
      <p:sp>
        <p:nvSpPr>
          <p:cNvPr id="97" name="Rectangle 96"/>
          <p:cNvSpPr/>
          <p:nvPr/>
        </p:nvSpPr>
        <p:spPr>
          <a:xfrm>
            <a:off x="6753853" y="4438563"/>
            <a:ext cx="2347116" cy="369332"/>
          </a:xfrm>
          <a:prstGeom prst="rect">
            <a:avLst/>
          </a:prstGeom>
        </p:spPr>
        <p:txBody>
          <a:bodyPr wrap="none">
            <a:spAutoFit/>
          </a:bodyPr>
          <a:lstStyle/>
          <a:p>
            <a:pPr algn="ctr" fontAlgn="auto">
              <a:spcBef>
                <a:spcPts val="0"/>
              </a:spcBef>
              <a:spcAft>
                <a:spcPts val="0"/>
              </a:spcAft>
              <a:defRPr/>
            </a:pPr>
            <a:r>
              <a:rPr lang="en-US" kern="0" dirty="0">
                <a:solidFill>
                  <a:srgbClr val="FFC000"/>
                </a:solidFill>
                <a:latin typeface="Calibri" pitchFamily="34" charset="0"/>
                <a:cs typeface="Calibri" pitchFamily="34" charset="0"/>
              </a:rPr>
              <a:t>demodulation function</a:t>
            </a:r>
          </a:p>
        </p:txBody>
      </p:sp>
      <p:grpSp>
        <p:nvGrpSpPr>
          <p:cNvPr id="99" name="Group 98"/>
          <p:cNvGrpSpPr/>
          <p:nvPr/>
        </p:nvGrpSpPr>
        <p:grpSpPr>
          <a:xfrm>
            <a:off x="905443" y="3654984"/>
            <a:ext cx="313757" cy="314799"/>
            <a:chOff x="871492" y="2169482"/>
            <a:chExt cx="423908" cy="425316"/>
          </a:xfrm>
        </p:grpSpPr>
        <p:sp>
          <p:nvSpPr>
            <p:cNvPr id="100" name="Oval 99"/>
            <p:cNvSpPr/>
            <p:nvPr/>
          </p:nvSpPr>
          <p:spPr>
            <a:xfrm>
              <a:off x="871492" y="2169482"/>
              <a:ext cx="423908" cy="42531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1" name="Group 100"/>
            <p:cNvGrpSpPr/>
            <p:nvPr/>
          </p:nvGrpSpPr>
          <p:grpSpPr>
            <a:xfrm>
              <a:off x="946255" y="2301878"/>
              <a:ext cx="274383" cy="160524"/>
              <a:chOff x="695325" y="298450"/>
              <a:chExt cx="2695575" cy="3248025"/>
            </a:xfrm>
            <a:noFill/>
          </p:grpSpPr>
          <p:sp>
            <p:nvSpPr>
              <p:cNvPr id="102" name="Freeform 85"/>
              <p:cNvSpPr>
                <a:spLocks/>
              </p:cNvSpPr>
              <p:nvPr/>
            </p:nvSpPr>
            <p:spPr bwMode="auto">
              <a:xfrm>
                <a:off x="695325" y="298450"/>
                <a:ext cx="657225" cy="2333625"/>
              </a:xfrm>
              <a:custGeom>
                <a:avLst/>
                <a:gdLst>
                  <a:gd name="T0" fmla="*/ 12 w 414"/>
                  <a:gd name="T1" fmla="*/ 0 h 1470"/>
                  <a:gd name="T2" fmla="*/ 30 w 414"/>
                  <a:gd name="T3" fmla="*/ 12 h 1470"/>
                  <a:gd name="T4" fmla="*/ 48 w 414"/>
                  <a:gd name="T5" fmla="*/ 30 h 1470"/>
                  <a:gd name="T6" fmla="*/ 66 w 414"/>
                  <a:gd name="T7" fmla="*/ 54 h 1470"/>
                  <a:gd name="T8" fmla="*/ 78 w 414"/>
                  <a:gd name="T9" fmla="*/ 72 h 1470"/>
                  <a:gd name="T10" fmla="*/ 84 w 414"/>
                  <a:gd name="T11" fmla="*/ 90 h 1470"/>
                  <a:gd name="T12" fmla="*/ 96 w 414"/>
                  <a:gd name="T13" fmla="*/ 108 h 1470"/>
                  <a:gd name="T14" fmla="*/ 102 w 414"/>
                  <a:gd name="T15" fmla="*/ 132 h 1470"/>
                  <a:gd name="T16" fmla="*/ 114 w 414"/>
                  <a:gd name="T17" fmla="*/ 150 h 1470"/>
                  <a:gd name="T18" fmla="*/ 120 w 414"/>
                  <a:gd name="T19" fmla="*/ 180 h 1470"/>
                  <a:gd name="T20" fmla="*/ 132 w 414"/>
                  <a:gd name="T21" fmla="*/ 198 h 1470"/>
                  <a:gd name="T22" fmla="*/ 138 w 414"/>
                  <a:gd name="T23" fmla="*/ 234 h 1470"/>
                  <a:gd name="T24" fmla="*/ 150 w 414"/>
                  <a:gd name="T25" fmla="*/ 258 h 1470"/>
                  <a:gd name="T26" fmla="*/ 156 w 414"/>
                  <a:gd name="T27" fmla="*/ 294 h 1470"/>
                  <a:gd name="T28" fmla="*/ 168 w 414"/>
                  <a:gd name="T29" fmla="*/ 318 h 1470"/>
                  <a:gd name="T30" fmla="*/ 174 w 414"/>
                  <a:gd name="T31" fmla="*/ 360 h 1470"/>
                  <a:gd name="T32" fmla="*/ 186 w 414"/>
                  <a:gd name="T33" fmla="*/ 390 h 1470"/>
                  <a:gd name="T34" fmla="*/ 192 w 414"/>
                  <a:gd name="T35" fmla="*/ 432 h 1470"/>
                  <a:gd name="T36" fmla="*/ 204 w 414"/>
                  <a:gd name="T37" fmla="*/ 462 h 1470"/>
                  <a:gd name="T38" fmla="*/ 210 w 414"/>
                  <a:gd name="T39" fmla="*/ 498 h 1470"/>
                  <a:gd name="T40" fmla="*/ 222 w 414"/>
                  <a:gd name="T41" fmla="*/ 540 h 1470"/>
                  <a:gd name="T42" fmla="*/ 228 w 414"/>
                  <a:gd name="T43" fmla="*/ 576 h 1470"/>
                  <a:gd name="T44" fmla="*/ 240 w 414"/>
                  <a:gd name="T45" fmla="*/ 624 h 1470"/>
                  <a:gd name="T46" fmla="*/ 246 w 414"/>
                  <a:gd name="T47" fmla="*/ 660 h 1470"/>
                  <a:gd name="T48" fmla="*/ 258 w 414"/>
                  <a:gd name="T49" fmla="*/ 708 h 1470"/>
                  <a:gd name="T50" fmla="*/ 264 w 414"/>
                  <a:gd name="T51" fmla="*/ 744 h 1470"/>
                  <a:gd name="T52" fmla="*/ 276 w 414"/>
                  <a:gd name="T53" fmla="*/ 780 h 1470"/>
                  <a:gd name="T54" fmla="*/ 282 w 414"/>
                  <a:gd name="T55" fmla="*/ 828 h 1470"/>
                  <a:gd name="T56" fmla="*/ 294 w 414"/>
                  <a:gd name="T57" fmla="*/ 870 h 1470"/>
                  <a:gd name="T58" fmla="*/ 300 w 414"/>
                  <a:gd name="T59" fmla="*/ 918 h 1470"/>
                  <a:gd name="T60" fmla="*/ 312 w 414"/>
                  <a:gd name="T61" fmla="*/ 960 h 1470"/>
                  <a:gd name="T62" fmla="*/ 318 w 414"/>
                  <a:gd name="T63" fmla="*/ 1008 h 1470"/>
                  <a:gd name="T64" fmla="*/ 330 w 414"/>
                  <a:gd name="T65" fmla="*/ 1050 h 1470"/>
                  <a:gd name="T66" fmla="*/ 336 w 414"/>
                  <a:gd name="T67" fmla="*/ 1098 h 1470"/>
                  <a:gd name="T68" fmla="*/ 348 w 414"/>
                  <a:gd name="T69" fmla="*/ 1140 h 1470"/>
                  <a:gd name="T70" fmla="*/ 354 w 414"/>
                  <a:gd name="T71" fmla="*/ 1188 h 1470"/>
                  <a:gd name="T72" fmla="*/ 366 w 414"/>
                  <a:gd name="T73" fmla="*/ 1230 h 1470"/>
                  <a:gd name="T74" fmla="*/ 372 w 414"/>
                  <a:gd name="T75" fmla="*/ 1278 h 1470"/>
                  <a:gd name="T76" fmla="*/ 384 w 414"/>
                  <a:gd name="T77" fmla="*/ 1314 h 1470"/>
                  <a:gd name="T78" fmla="*/ 390 w 414"/>
                  <a:gd name="T79" fmla="*/ 1362 h 1470"/>
                  <a:gd name="T80" fmla="*/ 402 w 414"/>
                  <a:gd name="T81" fmla="*/ 1398 h 1470"/>
                  <a:gd name="T82" fmla="*/ 408 w 414"/>
                  <a:gd name="T83" fmla="*/ 1434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14" h="1470">
                    <a:moveTo>
                      <a:pt x="0" y="0"/>
                    </a:moveTo>
                    <a:lnTo>
                      <a:pt x="6" y="0"/>
                    </a:lnTo>
                    <a:lnTo>
                      <a:pt x="12" y="0"/>
                    </a:lnTo>
                    <a:lnTo>
                      <a:pt x="18" y="6"/>
                    </a:lnTo>
                    <a:lnTo>
                      <a:pt x="24" y="6"/>
                    </a:lnTo>
                    <a:lnTo>
                      <a:pt x="30" y="12"/>
                    </a:lnTo>
                    <a:lnTo>
                      <a:pt x="36" y="18"/>
                    </a:lnTo>
                    <a:lnTo>
                      <a:pt x="42" y="24"/>
                    </a:lnTo>
                    <a:lnTo>
                      <a:pt x="48" y="30"/>
                    </a:lnTo>
                    <a:lnTo>
                      <a:pt x="60" y="42"/>
                    </a:lnTo>
                    <a:lnTo>
                      <a:pt x="60" y="48"/>
                    </a:lnTo>
                    <a:lnTo>
                      <a:pt x="66" y="54"/>
                    </a:lnTo>
                    <a:lnTo>
                      <a:pt x="72" y="60"/>
                    </a:lnTo>
                    <a:lnTo>
                      <a:pt x="72" y="66"/>
                    </a:lnTo>
                    <a:lnTo>
                      <a:pt x="78" y="72"/>
                    </a:lnTo>
                    <a:lnTo>
                      <a:pt x="78" y="78"/>
                    </a:lnTo>
                    <a:lnTo>
                      <a:pt x="84" y="84"/>
                    </a:lnTo>
                    <a:lnTo>
                      <a:pt x="84" y="90"/>
                    </a:lnTo>
                    <a:lnTo>
                      <a:pt x="90" y="96"/>
                    </a:lnTo>
                    <a:lnTo>
                      <a:pt x="90" y="102"/>
                    </a:lnTo>
                    <a:lnTo>
                      <a:pt x="96" y="108"/>
                    </a:lnTo>
                    <a:lnTo>
                      <a:pt x="96" y="120"/>
                    </a:lnTo>
                    <a:lnTo>
                      <a:pt x="102" y="126"/>
                    </a:lnTo>
                    <a:lnTo>
                      <a:pt x="102" y="132"/>
                    </a:lnTo>
                    <a:lnTo>
                      <a:pt x="108" y="138"/>
                    </a:lnTo>
                    <a:lnTo>
                      <a:pt x="108" y="144"/>
                    </a:lnTo>
                    <a:lnTo>
                      <a:pt x="114" y="150"/>
                    </a:lnTo>
                    <a:lnTo>
                      <a:pt x="114" y="162"/>
                    </a:lnTo>
                    <a:lnTo>
                      <a:pt x="120" y="168"/>
                    </a:lnTo>
                    <a:lnTo>
                      <a:pt x="120" y="180"/>
                    </a:lnTo>
                    <a:lnTo>
                      <a:pt x="126" y="186"/>
                    </a:lnTo>
                    <a:lnTo>
                      <a:pt x="126" y="192"/>
                    </a:lnTo>
                    <a:lnTo>
                      <a:pt x="132" y="198"/>
                    </a:lnTo>
                    <a:lnTo>
                      <a:pt x="132" y="210"/>
                    </a:lnTo>
                    <a:lnTo>
                      <a:pt x="138" y="216"/>
                    </a:lnTo>
                    <a:lnTo>
                      <a:pt x="138" y="234"/>
                    </a:lnTo>
                    <a:lnTo>
                      <a:pt x="144" y="240"/>
                    </a:lnTo>
                    <a:lnTo>
                      <a:pt x="144" y="252"/>
                    </a:lnTo>
                    <a:lnTo>
                      <a:pt x="150" y="258"/>
                    </a:lnTo>
                    <a:lnTo>
                      <a:pt x="150" y="264"/>
                    </a:lnTo>
                    <a:lnTo>
                      <a:pt x="156" y="276"/>
                    </a:lnTo>
                    <a:lnTo>
                      <a:pt x="156" y="294"/>
                    </a:lnTo>
                    <a:lnTo>
                      <a:pt x="162" y="300"/>
                    </a:lnTo>
                    <a:lnTo>
                      <a:pt x="162" y="312"/>
                    </a:lnTo>
                    <a:lnTo>
                      <a:pt x="168" y="318"/>
                    </a:lnTo>
                    <a:lnTo>
                      <a:pt x="168" y="330"/>
                    </a:lnTo>
                    <a:lnTo>
                      <a:pt x="174" y="342"/>
                    </a:lnTo>
                    <a:lnTo>
                      <a:pt x="174" y="360"/>
                    </a:lnTo>
                    <a:lnTo>
                      <a:pt x="180" y="372"/>
                    </a:lnTo>
                    <a:lnTo>
                      <a:pt x="180" y="378"/>
                    </a:lnTo>
                    <a:lnTo>
                      <a:pt x="186" y="390"/>
                    </a:lnTo>
                    <a:lnTo>
                      <a:pt x="186" y="402"/>
                    </a:lnTo>
                    <a:lnTo>
                      <a:pt x="192" y="408"/>
                    </a:lnTo>
                    <a:lnTo>
                      <a:pt x="192" y="432"/>
                    </a:lnTo>
                    <a:lnTo>
                      <a:pt x="198" y="438"/>
                    </a:lnTo>
                    <a:lnTo>
                      <a:pt x="198" y="450"/>
                    </a:lnTo>
                    <a:lnTo>
                      <a:pt x="204" y="462"/>
                    </a:lnTo>
                    <a:lnTo>
                      <a:pt x="204" y="474"/>
                    </a:lnTo>
                    <a:lnTo>
                      <a:pt x="210" y="486"/>
                    </a:lnTo>
                    <a:lnTo>
                      <a:pt x="210" y="498"/>
                    </a:lnTo>
                    <a:lnTo>
                      <a:pt x="216" y="504"/>
                    </a:lnTo>
                    <a:lnTo>
                      <a:pt x="216" y="528"/>
                    </a:lnTo>
                    <a:lnTo>
                      <a:pt x="222" y="540"/>
                    </a:lnTo>
                    <a:lnTo>
                      <a:pt x="222" y="552"/>
                    </a:lnTo>
                    <a:lnTo>
                      <a:pt x="228" y="564"/>
                    </a:lnTo>
                    <a:lnTo>
                      <a:pt x="228" y="576"/>
                    </a:lnTo>
                    <a:lnTo>
                      <a:pt x="234" y="588"/>
                    </a:lnTo>
                    <a:lnTo>
                      <a:pt x="234" y="612"/>
                    </a:lnTo>
                    <a:lnTo>
                      <a:pt x="240" y="624"/>
                    </a:lnTo>
                    <a:lnTo>
                      <a:pt x="240" y="636"/>
                    </a:lnTo>
                    <a:lnTo>
                      <a:pt x="246" y="648"/>
                    </a:lnTo>
                    <a:lnTo>
                      <a:pt x="246" y="660"/>
                    </a:lnTo>
                    <a:lnTo>
                      <a:pt x="252" y="672"/>
                    </a:lnTo>
                    <a:lnTo>
                      <a:pt x="252" y="696"/>
                    </a:lnTo>
                    <a:lnTo>
                      <a:pt x="258" y="708"/>
                    </a:lnTo>
                    <a:lnTo>
                      <a:pt x="258" y="720"/>
                    </a:lnTo>
                    <a:lnTo>
                      <a:pt x="264" y="732"/>
                    </a:lnTo>
                    <a:lnTo>
                      <a:pt x="264" y="744"/>
                    </a:lnTo>
                    <a:lnTo>
                      <a:pt x="270" y="756"/>
                    </a:lnTo>
                    <a:lnTo>
                      <a:pt x="270" y="768"/>
                    </a:lnTo>
                    <a:lnTo>
                      <a:pt x="276" y="780"/>
                    </a:lnTo>
                    <a:lnTo>
                      <a:pt x="276" y="804"/>
                    </a:lnTo>
                    <a:lnTo>
                      <a:pt x="282" y="816"/>
                    </a:lnTo>
                    <a:lnTo>
                      <a:pt x="282" y="828"/>
                    </a:lnTo>
                    <a:lnTo>
                      <a:pt x="288" y="846"/>
                    </a:lnTo>
                    <a:lnTo>
                      <a:pt x="288" y="858"/>
                    </a:lnTo>
                    <a:lnTo>
                      <a:pt x="294" y="870"/>
                    </a:lnTo>
                    <a:lnTo>
                      <a:pt x="294" y="894"/>
                    </a:lnTo>
                    <a:lnTo>
                      <a:pt x="300" y="906"/>
                    </a:lnTo>
                    <a:lnTo>
                      <a:pt x="300" y="918"/>
                    </a:lnTo>
                    <a:lnTo>
                      <a:pt x="306" y="930"/>
                    </a:lnTo>
                    <a:lnTo>
                      <a:pt x="306" y="948"/>
                    </a:lnTo>
                    <a:lnTo>
                      <a:pt x="312" y="960"/>
                    </a:lnTo>
                    <a:lnTo>
                      <a:pt x="312" y="984"/>
                    </a:lnTo>
                    <a:lnTo>
                      <a:pt x="318" y="996"/>
                    </a:lnTo>
                    <a:lnTo>
                      <a:pt x="318" y="1008"/>
                    </a:lnTo>
                    <a:lnTo>
                      <a:pt x="324" y="1026"/>
                    </a:lnTo>
                    <a:lnTo>
                      <a:pt x="324" y="1038"/>
                    </a:lnTo>
                    <a:lnTo>
                      <a:pt x="330" y="1050"/>
                    </a:lnTo>
                    <a:lnTo>
                      <a:pt x="330" y="1074"/>
                    </a:lnTo>
                    <a:lnTo>
                      <a:pt x="336" y="1086"/>
                    </a:lnTo>
                    <a:lnTo>
                      <a:pt x="336" y="1098"/>
                    </a:lnTo>
                    <a:lnTo>
                      <a:pt x="342" y="1116"/>
                    </a:lnTo>
                    <a:lnTo>
                      <a:pt x="342" y="1128"/>
                    </a:lnTo>
                    <a:lnTo>
                      <a:pt x="348" y="1140"/>
                    </a:lnTo>
                    <a:lnTo>
                      <a:pt x="348" y="1152"/>
                    </a:lnTo>
                    <a:lnTo>
                      <a:pt x="354" y="1164"/>
                    </a:lnTo>
                    <a:lnTo>
                      <a:pt x="354" y="1188"/>
                    </a:lnTo>
                    <a:lnTo>
                      <a:pt x="360" y="1200"/>
                    </a:lnTo>
                    <a:lnTo>
                      <a:pt x="360" y="1218"/>
                    </a:lnTo>
                    <a:lnTo>
                      <a:pt x="366" y="1230"/>
                    </a:lnTo>
                    <a:lnTo>
                      <a:pt x="366" y="1242"/>
                    </a:lnTo>
                    <a:lnTo>
                      <a:pt x="372" y="1254"/>
                    </a:lnTo>
                    <a:lnTo>
                      <a:pt x="372" y="1278"/>
                    </a:lnTo>
                    <a:lnTo>
                      <a:pt x="378" y="1290"/>
                    </a:lnTo>
                    <a:lnTo>
                      <a:pt x="378" y="1302"/>
                    </a:lnTo>
                    <a:lnTo>
                      <a:pt x="384" y="1314"/>
                    </a:lnTo>
                    <a:lnTo>
                      <a:pt x="384" y="1326"/>
                    </a:lnTo>
                    <a:lnTo>
                      <a:pt x="390" y="1338"/>
                    </a:lnTo>
                    <a:lnTo>
                      <a:pt x="390" y="1362"/>
                    </a:lnTo>
                    <a:lnTo>
                      <a:pt x="396" y="1374"/>
                    </a:lnTo>
                    <a:lnTo>
                      <a:pt x="396" y="1386"/>
                    </a:lnTo>
                    <a:lnTo>
                      <a:pt x="402" y="1398"/>
                    </a:lnTo>
                    <a:lnTo>
                      <a:pt x="402" y="1410"/>
                    </a:lnTo>
                    <a:lnTo>
                      <a:pt x="408" y="1422"/>
                    </a:lnTo>
                    <a:lnTo>
                      <a:pt x="408" y="1434"/>
                    </a:lnTo>
                    <a:lnTo>
                      <a:pt x="414" y="1446"/>
                    </a:lnTo>
                    <a:lnTo>
                      <a:pt x="414" y="1470"/>
                    </a:lnTo>
                  </a:path>
                </a:pathLst>
              </a:custGeom>
              <a:grpFill/>
              <a:ln w="25400" cap="flat">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 name="Freeform 86"/>
              <p:cNvSpPr>
                <a:spLocks/>
              </p:cNvSpPr>
              <p:nvPr/>
            </p:nvSpPr>
            <p:spPr bwMode="auto">
              <a:xfrm>
                <a:off x="1352550" y="2632075"/>
                <a:ext cx="714375" cy="914400"/>
              </a:xfrm>
              <a:custGeom>
                <a:avLst/>
                <a:gdLst>
                  <a:gd name="T0" fmla="*/ 6 w 450"/>
                  <a:gd name="T1" fmla="*/ 24 h 576"/>
                  <a:gd name="T2" fmla="*/ 18 w 450"/>
                  <a:gd name="T3" fmla="*/ 60 h 576"/>
                  <a:gd name="T4" fmla="*/ 24 w 450"/>
                  <a:gd name="T5" fmla="*/ 102 h 576"/>
                  <a:gd name="T6" fmla="*/ 36 w 450"/>
                  <a:gd name="T7" fmla="*/ 138 h 576"/>
                  <a:gd name="T8" fmla="*/ 42 w 450"/>
                  <a:gd name="T9" fmla="*/ 174 h 576"/>
                  <a:gd name="T10" fmla="*/ 54 w 450"/>
                  <a:gd name="T11" fmla="*/ 204 h 576"/>
                  <a:gd name="T12" fmla="*/ 60 w 450"/>
                  <a:gd name="T13" fmla="*/ 246 h 576"/>
                  <a:gd name="T14" fmla="*/ 72 w 450"/>
                  <a:gd name="T15" fmla="*/ 276 h 576"/>
                  <a:gd name="T16" fmla="*/ 78 w 450"/>
                  <a:gd name="T17" fmla="*/ 312 h 576"/>
                  <a:gd name="T18" fmla="*/ 90 w 450"/>
                  <a:gd name="T19" fmla="*/ 336 h 576"/>
                  <a:gd name="T20" fmla="*/ 96 w 450"/>
                  <a:gd name="T21" fmla="*/ 366 h 576"/>
                  <a:gd name="T22" fmla="*/ 108 w 450"/>
                  <a:gd name="T23" fmla="*/ 390 h 576"/>
                  <a:gd name="T24" fmla="*/ 114 w 450"/>
                  <a:gd name="T25" fmla="*/ 420 h 576"/>
                  <a:gd name="T26" fmla="*/ 126 w 450"/>
                  <a:gd name="T27" fmla="*/ 438 h 576"/>
                  <a:gd name="T28" fmla="*/ 132 w 450"/>
                  <a:gd name="T29" fmla="*/ 456 h 576"/>
                  <a:gd name="T30" fmla="*/ 144 w 450"/>
                  <a:gd name="T31" fmla="*/ 480 h 576"/>
                  <a:gd name="T32" fmla="*/ 150 w 450"/>
                  <a:gd name="T33" fmla="*/ 498 h 576"/>
                  <a:gd name="T34" fmla="*/ 168 w 450"/>
                  <a:gd name="T35" fmla="*/ 522 h 576"/>
                  <a:gd name="T36" fmla="*/ 174 w 450"/>
                  <a:gd name="T37" fmla="*/ 540 h 576"/>
                  <a:gd name="T38" fmla="*/ 192 w 450"/>
                  <a:gd name="T39" fmla="*/ 558 h 576"/>
                  <a:gd name="T40" fmla="*/ 210 w 450"/>
                  <a:gd name="T41" fmla="*/ 570 h 576"/>
                  <a:gd name="T42" fmla="*/ 228 w 450"/>
                  <a:gd name="T43" fmla="*/ 576 h 576"/>
                  <a:gd name="T44" fmla="*/ 240 w 450"/>
                  <a:gd name="T45" fmla="*/ 576 h 576"/>
                  <a:gd name="T46" fmla="*/ 258 w 450"/>
                  <a:gd name="T47" fmla="*/ 570 h 576"/>
                  <a:gd name="T48" fmla="*/ 276 w 450"/>
                  <a:gd name="T49" fmla="*/ 558 h 576"/>
                  <a:gd name="T50" fmla="*/ 294 w 450"/>
                  <a:gd name="T51" fmla="*/ 540 h 576"/>
                  <a:gd name="T52" fmla="*/ 306 w 450"/>
                  <a:gd name="T53" fmla="*/ 516 h 576"/>
                  <a:gd name="T54" fmla="*/ 318 w 450"/>
                  <a:gd name="T55" fmla="*/ 498 h 576"/>
                  <a:gd name="T56" fmla="*/ 324 w 450"/>
                  <a:gd name="T57" fmla="*/ 480 h 576"/>
                  <a:gd name="T58" fmla="*/ 336 w 450"/>
                  <a:gd name="T59" fmla="*/ 456 h 576"/>
                  <a:gd name="T60" fmla="*/ 342 w 450"/>
                  <a:gd name="T61" fmla="*/ 438 h 576"/>
                  <a:gd name="T62" fmla="*/ 354 w 450"/>
                  <a:gd name="T63" fmla="*/ 420 h 576"/>
                  <a:gd name="T64" fmla="*/ 360 w 450"/>
                  <a:gd name="T65" fmla="*/ 390 h 576"/>
                  <a:gd name="T66" fmla="*/ 372 w 450"/>
                  <a:gd name="T67" fmla="*/ 366 h 576"/>
                  <a:gd name="T68" fmla="*/ 378 w 450"/>
                  <a:gd name="T69" fmla="*/ 336 h 576"/>
                  <a:gd name="T70" fmla="*/ 390 w 450"/>
                  <a:gd name="T71" fmla="*/ 312 h 576"/>
                  <a:gd name="T72" fmla="*/ 396 w 450"/>
                  <a:gd name="T73" fmla="*/ 276 h 576"/>
                  <a:gd name="T74" fmla="*/ 408 w 450"/>
                  <a:gd name="T75" fmla="*/ 246 h 576"/>
                  <a:gd name="T76" fmla="*/ 414 w 450"/>
                  <a:gd name="T77" fmla="*/ 204 h 576"/>
                  <a:gd name="T78" fmla="*/ 426 w 450"/>
                  <a:gd name="T79" fmla="*/ 174 h 576"/>
                  <a:gd name="T80" fmla="*/ 432 w 450"/>
                  <a:gd name="T81" fmla="*/ 138 h 576"/>
                  <a:gd name="T82" fmla="*/ 444 w 450"/>
                  <a:gd name="T83" fmla="*/ 10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0" h="576">
                    <a:moveTo>
                      <a:pt x="0" y="0"/>
                    </a:moveTo>
                    <a:lnTo>
                      <a:pt x="6" y="12"/>
                    </a:lnTo>
                    <a:lnTo>
                      <a:pt x="6" y="24"/>
                    </a:lnTo>
                    <a:lnTo>
                      <a:pt x="12" y="36"/>
                    </a:lnTo>
                    <a:lnTo>
                      <a:pt x="12" y="48"/>
                    </a:lnTo>
                    <a:lnTo>
                      <a:pt x="18" y="60"/>
                    </a:lnTo>
                    <a:lnTo>
                      <a:pt x="18" y="78"/>
                    </a:lnTo>
                    <a:lnTo>
                      <a:pt x="24" y="90"/>
                    </a:lnTo>
                    <a:lnTo>
                      <a:pt x="24" y="102"/>
                    </a:lnTo>
                    <a:lnTo>
                      <a:pt x="30" y="114"/>
                    </a:lnTo>
                    <a:lnTo>
                      <a:pt x="30" y="126"/>
                    </a:lnTo>
                    <a:lnTo>
                      <a:pt x="36" y="138"/>
                    </a:lnTo>
                    <a:lnTo>
                      <a:pt x="36" y="156"/>
                    </a:lnTo>
                    <a:lnTo>
                      <a:pt x="42" y="168"/>
                    </a:lnTo>
                    <a:lnTo>
                      <a:pt x="42" y="174"/>
                    </a:lnTo>
                    <a:lnTo>
                      <a:pt x="48" y="186"/>
                    </a:lnTo>
                    <a:lnTo>
                      <a:pt x="48" y="198"/>
                    </a:lnTo>
                    <a:lnTo>
                      <a:pt x="54" y="204"/>
                    </a:lnTo>
                    <a:lnTo>
                      <a:pt x="54" y="228"/>
                    </a:lnTo>
                    <a:lnTo>
                      <a:pt x="60" y="234"/>
                    </a:lnTo>
                    <a:lnTo>
                      <a:pt x="60" y="246"/>
                    </a:lnTo>
                    <a:lnTo>
                      <a:pt x="66" y="258"/>
                    </a:lnTo>
                    <a:lnTo>
                      <a:pt x="66" y="264"/>
                    </a:lnTo>
                    <a:lnTo>
                      <a:pt x="72" y="276"/>
                    </a:lnTo>
                    <a:lnTo>
                      <a:pt x="72" y="282"/>
                    </a:lnTo>
                    <a:lnTo>
                      <a:pt x="78" y="294"/>
                    </a:lnTo>
                    <a:lnTo>
                      <a:pt x="78" y="312"/>
                    </a:lnTo>
                    <a:lnTo>
                      <a:pt x="84" y="318"/>
                    </a:lnTo>
                    <a:lnTo>
                      <a:pt x="84" y="324"/>
                    </a:lnTo>
                    <a:lnTo>
                      <a:pt x="90" y="336"/>
                    </a:lnTo>
                    <a:lnTo>
                      <a:pt x="90" y="342"/>
                    </a:lnTo>
                    <a:lnTo>
                      <a:pt x="96" y="354"/>
                    </a:lnTo>
                    <a:lnTo>
                      <a:pt x="96" y="366"/>
                    </a:lnTo>
                    <a:lnTo>
                      <a:pt x="102" y="378"/>
                    </a:lnTo>
                    <a:lnTo>
                      <a:pt x="102" y="384"/>
                    </a:lnTo>
                    <a:lnTo>
                      <a:pt x="108" y="390"/>
                    </a:lnTo>
                    <a:lnTo>
                      <a:pt x="108" y="396"/>
                    </a:lnTo>
                    <a:lnTo>
                      <a:pt x="114" y="408"/>
                    </a:lnTo>
                    <a:lnTo>
                      <a:pt x="114" y="420"/>
                    </a:lnTo>
                    <a:lnTo>
                      <a:pt x="120" y="426"/>
                    </a:lnTo>
                    <a:lnTo>
                      <a:pt x="120" y="432"/>
                    </a:lnTo>
                    <a:lnTo>
                      <a:pt x="126" y="438"/>
                    </a:lnTo>
                    <a:lnTo>
                      <a:pt x="126" y="444"/>
                    </a:lnTo>
                    <a:lnTo>
                      <a:pt x="132" y="450"/>
                    </a:lnTo>
                    <a:lnTo>
                      <a:pt x="132" y="456"/>
                    </a:lnTo>
                    <a:lnTo>
                      <a:pt x="138" y="462"/>
                    </a:lnTo>
                    <a:lnTo>
                      <a:pt x="138" y="474"/>
                    </a:lnTo>
                    <a:lnTo>
                      <a:pt x="144" y="480"/>
                    </a:lnTo>
                    <a:lnTo>
                      <a:pt x="144" y="486"/>
                    </a:lnTo>
                    <a:lnTo>
                      <a:pt x="150" y="492"/>
                    </a:lnTo>
                    <a:lnTo>
                      <a:pt x="150" y="498"/>
                    </a:lnTo>
                    <a:lnTo>
                      <a:pt x="156" y="504"/>
                    </a:lnTo>
                    <a:lnTo>
                      <a:pt x="156" y="510"/>
                    </a:lnTo>
                    <a:lnTo>
                      <a:pt x="168" y="522"/>
                    </a:lnTo>
                    <a:lnTo>
                      <a:pt x="168" y="528"/>
                    </a:lnTo>
                    <a:lnTo>
                      <a:pt x="174" y="534"/>
                    </a:lnTo>
                    <a:lnTo>
                      <a:pt x="174" y="540"/>
                    </a:lnTo>
                    <a:lnTo>
                      <a:pt x="180" y="546"/>
                    </a:lnTo>
                    <a:lnTo>
                      <a:pt x="186" y="552"/>
                    </a:lnTo>
                    <a:lnTo>
                      <a:pt x="192" y="558"/>
                    </a:lnTo>
                    <a:lnTo>
                      <a:pt x="198" y="564"/>
                    </a:lnTo>
                    <a:lnTo>
                      <a:pt x="204" y="570"/>
                    </a:lnTo>
                    <a:lnTo>
                      <a:pt x="210" y="570"/>
                    </a:lnTo>
                    <a:lnTo>
                      <a:pt x="216" y="576"/>
                    </a:lnTo>
                    <a:lnTo>
                      <a:pt x="222" y="576"/>
                    </a:lnTo>
                    <a:lnTo>
                      <a:pt x="228" y="576"/>
                    </a:lnTo>
                    <a:lnTo>
                      <a:pt x="240" y="576"/>
                    </a:lnTo>
                    <a:lnTo>
                      <a:pt x="234" y="576"/>
                    </a:lnTo>
                    <a:lnTo>
                      <a:pt x="240" y="576"/>
                    </a:lnTo>
                    <a:lnTo>
                      <a:pt x="246" y="576"/>
                    </a:lnTo>
                    <a:lnTo>
                      <a:pt x="252" y="576"/>
                    </a:lnTo>
                    <a:lnTo>
                      <a:pt x="258" y="570"/>
                    </a:lnTo>
                    <a:lnTo>
                      <a:pt x="264" y="570"/>
                    </a:lnTo>
                    <a:lnTo>
                      <a:pt x="270" y="564"/>
                    </a:lnTo>
                    <a:lnTo>
                      <a:pt x="276" y="558"/>
                    </a:lnTo>
                    <a:lnTo>
                      <a:pt x="282" y="552"/>
                    </a:lnTo>
                    <a:lnTo>
                      <a:pt x="288" y="546"/>
                    </a:lnTo>
                    <a:lnTo>
                      <a:pt x="294" y="540"/>
                    </a:lnTo>
                    <a:lnTo>
                      <a:pt x="294" y="534"/>
                    </a:lnTo>
                    <a:lnTo>
                      <a:pt x="306" y="522"/>
                    </a:lnTo>
                    <a:lnTo>
                      <a:pt x="306" y="516"/>
                    </a:lnTo>
                    <a:lnTo>
                      <a:pt x="312" y="510"/>
                    </a:lnTo>
                    <a:lnTo>
                      <a:pt x="312" y="504"/>
                    </a:lnTo>
                    <a:lnTo>
                      <a:pt x="318" y="498"/>
                    </a:lnTo>
                    <a:lnTo>
                      <a:pt x="318" y="492"/>
                    </a:lnTo>
                    <a:lnTo>
                      <a:pt x="324" y="486"/>
                    </a:lnTo>
                    <a:lnTo>
                      <a:pt x="324" y="480"/>
                    </a:lnTo>
                    <a:lnTo>
                      <a:pt x="330" y="474"/>
                    </a:lnTo>
                    <a:lnTo>
                      <a:pt x="330" y="462"/>
                    </a:lnTo>
                    <a:lnTo>
                      <a:pt x="336" y="456"/>
                    </a:lnTo>
                    <a:lnTo>
                      <a:pt x="336" y="450"/>
                    </a:lnTo>
                    <a:lnTo>
                      <a:pt x="342" y="444"/>
                    </a:lnTo>
                    <a:lnTo>
                      <a:pt x="342" y="438"/>
                    </a:lnTo>
                    <a:lnTo>
                      <a:pt x="348" y="432"/>
                    </a:lnTo>
                    <a:lnTo>
                      <a:pt x="348" y="426"/>
                    </a:lnTo>
                    <a:lnTo>
                      <a:pt x="354" y="420"/>
                    </a:lnTo>
                    <a:lnTo>
                      <a:pt x="354" y="408"/>
                    </a:lnTo>
                    <a:lnTo>
                      <a:pt x="360" y="396"/>
                    </a:lnTo>
                    <a:lnTo>
                      <a:pt x="360" y="390"/>
                    </a:lnTo>
                    <a:lnTo>
                      <a:pt x="366" y="384"/>
                    </a:lnTo>
                    <a:lnTo>
                      <a:pt x="366" y="378"/>
                    </a:lnTo>
                    <a:lnTo>
                      <a:pt x="372" y="366"/>
                    </a:lnTo>
                    <a:lnTo>
                      <a:pt x="372" y="354"/>
                    </a:lnTo>
                    <a:lnTo>
                      <a:pt x="378" y="342"/>
                    </a:lnTo>
                    <a:lnTo>
                      <a:pt x="378" y="336"/>
                    </a:lnTo>
                    <a:lnTo>
                      <a:pt x="384" y="324"/>
                    </a:lnTo>
                    <a:lnTo>
                      <a:pt x="384" y="318"/>
                    </a:lnTo>
                    <a:lnTo>
                      <a:pt x="390" y="312"/>
                    </a:lnTo>
                    <a:lnTo>
                      <a:pt x="390" y="294"/>
                    </a:lnTo>
                    <a:lnTo>
                      <a:pt x="396" y="282"/>
                    </a:lnTo>
                    <a:lnTo>
                      <a:pt x="396" y="276"/>
                    </a:lnTo>
                    <a:lnTo>
                      <a:pt x="402" y="264"/>
                    </a:lnTo>
                    <a:lnTo>
                      <a:pt x="402" y="258"/>
                    </a:lnTo>
                    <a:lnTo>
                      <a:pt x="408" y="246"/>
                    </a:lnTo>
                    <a:lnTo>
                      <a:pt x="408" y="234"/>
                    </a:lnTo>
                    <a:lnTo>
                      <a:pt x="414" y="228"/>
                    </a:lnTo>
                    <a:lnTo>
                      <a:pt x="414" y="204"/>
                    </a:lnTo>
                    <a:lnTo>
                      <a:pt x="420" y="198"/>
                    </a:lnTo>
                    <a:lnTo>
                      <a:pt x="420" y="186"/>
                    </a:lnTo>
                    <a:lnTo>
                      <a:pt x="426" y="174"/>
                    </a:lnTo>
                    <a:lnTo>
                      <a:pt x="426" y="168"/>
                    </a:lnTo>
                    <a:lnTo>
                      <a:pt x="432" y="156"/>
                    </a:lnTo>
                    <a:lnTo>
                      <a:pt x="432" y="138"/>
                    </a:lnTo>
                    <a:lnTo>
                      <a:pt x="438" y="126"/>
                    </a:lnTo>
                    <a:lnTo>
                      <a:pt x="438" y="114"/>
                    </a:lnTo>
                    <a:lnTo>
                      <a:pt x="444" y="102"/>
                    </a:lnTo>
                    <a:lnTo>
                      <a:pt x="444" y="90"/>
                    </a:lnTo>
                    <a:lnTo>
                      <a:pt x="450" y="78"/>
                    </a:lnTo>
                  </a:path>
                </a:pathLst>
              </a:custGeom>
              <a:grpFill/>
              <a:ln w="25400" cap="flat">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 name="Freeform 87"/>
              <p:cNvSpPr>
                <a:spLocks/>
              </p:cNvSpPr>
              <p:nvPr/>
            </p:nvSpPr>
            <p:spPr bwMode="auto">
              <a:xfrm>
                <a:off x="2066925" y="317500"/>
                <a:ext cx="628650" cy="2438400"/>
              </a:xfrm>
              <a:custGeom>
                <a:avLst/>
                <a:gdLst>
                  <a:gd name="T0" fmla="*/ 6 w 396"/>
                  <a:gd name="T1" fmla="*/ 1506 h 1536"/>
                  <a:gd name="T2" fmla="*/ 12 w 396"/>
                  <a:gd name="T3" fmla="*/ 1470 h 1536"/>
                  <a:gd name="T4" fmla="*/ 24 w 396"/>
                  <a:gd name="T5" fmla="*/ 1422 h 1536"/>
                  <a:gd name="T6" fmla="*/ 30 w 396"/>
                  <a:gd name="T7" fmla="*/ 1386 h 1536"/>
                  <a:gd name="T8" fmla="*/ 42 w 396"/>
                  <a:gd name="T9" fmla="*/ 1350 h 1536"/>
                  <a:gd name="T10" fmla="*/ 48 w 396"/>
                  <a:gd name="T11" fmla="*/ 1302 h 1536"/>
                  <a:gd name="T12" fmla="*/ 60 w 396"/>
                  <a:gd name="T13" fmla="*/ 1266 h 1536"/>
                  <a:gd name="T14" fmla="*/ 66 w 396"/>
                  <a:gd name="T15" fmla="*/ 1218 h 1536"/>
                  <a:gd name="T16" fmla="*/ 78 w 396"/>
                  <a:gd name="T17" fmla="*/ 1176 h 1536"/>
                  <a:gd name="T18" fmla="*/ 84 w 396"/>
                  <a:gd name="T19" fmla="*/ 1128 h 1536"/>
                  <a:gd name="T20" fmla="*/ 96 w 396"/>
                  <a:gd name="T21" fmla="*/ 1086 h 1536"/>
                  <a:gd name="T22" fmla="*/ 102 w 396"/>
                  <a:gd name="T23" fmla="*/ 1038 h 1536"/>
                  <a:gd name="T24" fmla="*/ 114 w 396"/>
                  <a:gd name="T25" fmla="*/ 996 h 1536"/>
                  <a:gd name="T26" fmla="*/ 120 w 396"/>
                  <a:gd name="T27" fmla="*/ 948 h 1536"/>
                  <a:gd name="T28" fmla="*/ 132 w 396"/>
                  <a:gd name="T29" fmla="*/ 906 h 1536"/>
                  <a:gd name="T30" fmla="*/ 138 w 396"/>
                  <a:gd name="T31" fmla="*/ 858 h 1536"/>
                  <a:gd name="T32" fmla="*/ 150 w 396"/>
                  <a:gd name="T33" fmla="*/ 816 h 1536"/>
                  <a:gd name="T34" fmla="*/ 156 w 396"/>
                  <a:gd name="T35" fmla="*/ 768 h 1536"/>
                  <a:gd name="T36" fmla="*/ 168 w 396"/>
                  <a:gd name="T37" fmla="*/ 732 h 1536"/>
                  <a:gd name="T38" fmla="*/ 174 w 396"/>
                  <a:gd name="T39" fmla="*/ 696 h 1536"/>
                  <a:gd name="T40" fmla="*/ 186 w 396"/>
                  <a:gd name="T41" fmla="*/ 648 h 1536"/>
                  <a:gd name="T42" fmla="*/ 192 w 396"/>
                  <a:gd name="T43" fmla="*/ 612 h 1536"/>
                  <a:gd name="T44" fmla="*/ 204 w 396"/>
                  <a:gd name="T45" fmla="*/ 564 h 1536"/>
                  <a:gd name="T46" fmla="*/ 210 w 396"/>
                  <a:gd name="T47" fmla="*/ 528 h 1536"/>
                  <a:gd name="T48" fmla="*/ 222 w 396"/>
                  <a:gd name="T49" fmla="*/ 486 h 1536"/>
                  <a:gd name="T50" fmla="*/ 228 w 396"/>
                  <a:gd name="T51" fmla="*/ 450 h 1536"/>
                  <a:gd name="T52" fmla="*/ 240 w 396"/>
                  <a:gd name="T53" fmla="*/ 420 h 1536"/>
                  <a:gd name="T54" fmla="*/ 246 w 396"/>
                  <a:gd name="T55" fmla="*/ 378 h 1536"/>
                  <a:gd name="T56" fmla="*/ 258 w 396"/>
                  <a:gd name="T57" fmla="*/ 348 h 1536"/>
                  <a:gd name="T58" fmla="*/ 264 w 396"/>
                  <a:gd name="T59" fmla="*/ 306 h 1536"/>
                  <a:gd name="T60" fmla="*/ 276 w 396"/>
                  <a:gd name="T61" fmla="*/ 282 h 1536"/>
                  <a:gd name="T62" fmla="*/ 282 w 396"/>
                  <a:gd name="T63" fmla="*/ 246 h 1536"/>
                  <a:gd name="T64" fmla="*/ 294 w 396"/>
                  <a:gd name="T65" fmla="*/ 222 h 1536"/>
                  <a:gd name="T66" fmla="*/ 300 w 396"/>
                  <a:gd name="T67" fmla="*/ 186 h 1536"/>
                  <a:gd name="T68" fmla="*/ 312 w 396"/>
                  <a:gd name="T69" fmla="*/ 168 h 1536"/>
                  <a:gd name="T70" fmla="*/ 318 w 396"/>
                  <a:gd name="T71" fmla="*/ 138 h 1536"/>
                  <a:gd name="T72" fmla="*/ 330 w 396"/>
                  <a:gd name="T73" fmla="*/ 120 h 1536"/>
                  <a:gd name="T74" fmla="*/ 336 w 396"/>
                  <a:gd name="T75" fmla="*/ 96 h 1536"/>
                  <a:gd name="T76" fmla="*/ 348 w 396"/>
                  <a:gd name="T77" fmla="*/ 78 h 1536"/>
                  <a:gd name="T78" fmla="*/ 354 w 396"/>
                  <a:gd name="T79" fmla="*/ 60 h 1536"/>
                  <a:gd name="T80" fmla="*/ 366 w 396"/>
                  <a:gd name="T81" fmla="*/ 42 h 1536"/>
                  <a:gd name="T82" fmla="*/ 384 w 396"/>
                  <a:gd name="T83" fmla="*/ 12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6" h="1536">
                    <a:moveTo>
                      <a:pt x="0" y="1536"/>
                    </a:moveTo>
                    <a:lnTo>
                      <a:pt x="0" y="1518"/>
                    </a:lnTo>
                    <a:lnTo>
                      <a:pt x="6" y="1506"/>
                    </a:lnTo>
                    <a:lnTo>
                      <a:pt x="6" y="1494"/>
                    </a:lnTo>
                    <a:lnTo>
                      <a:pt x="12" y="1482"/>
                    </a:lnTo>
                    <a:lnTo>
                      <a:pt x="12" y="1470"/>
                    </a:lnTo>
                    <a:lnTo>
                      <a:pt x="18" y="1458"/>
                    </a:lnTo>
                    <a:lnTo>
                      <a:pt x="18" y="1434"/>
                    </a:lnTo>
                    <a:lnTo>
                      <a:pt x="24" y="1422"/>
                    </a:lnTo>
                    <a:lnTo>
                      <a:pt x="24" y="1410"/>
                    </a:lnTo>
                    <a:lnTo>
                      <a:pt x="30" y="1398"/>
                    </a:lnTo>
                    <a:lnTo>
                      <a:pt x="30" y="1386"/>
                    </a:lnTo>
                    <a:lnTo>
                      <a:pt x="36" y="1374"/>
                    </a:lnTo>
                    <a:lnTo>
                      <a:pt x="36" y="1362"/>
                    </a:lnTo>
                    <a:lnTo>
                      <a:pt x="42" y="1350"/>
                    </a:lnTo>
                    <a:lnTo>
                      <a:pt x="42" y="1326"/>
                    </a:lnTo>
                    <a:lnTo>
                      <a:pt x="48" y="1314"/>
                    </a:lnTo>
                    <a:lnTo>
                      <a:pt x="48" y="1302"/>
                    </a:lnTo>
                    <a:lnTo>
                      <a:pt x="54" y="1290"/>
                    </a:lnTo>
                    <a:lnTo>
                      <a:pt x="54" y="1278"/>
                    </a:lnTo>
                    <a:lnTo>
                      <a:pt x="60" y="1266"/>
                    </a:lnTo>
                    <a:lnTo>
                      <a:pt x="60" y="1242"/>
                    </a:lnTo>
                    <a:lnTo>
                      <a:pt x="66" y="1230"/>
                    </a:lnTo>
                    <a:lnTo>
                      <a:pt x="66" y="1218"/>
                    </a:lnTo>
                    <a:lnTo>
                      <a:pt x="72" y="1206"/>
                    </a:lnTo>
                    <a:lnTo>
                      <a:pt x="72" y="1188"/>
                    </a:lnTo>
                    <a:lnTo>
                      <a:pt x="78" y="1176"/>
                    </a:lnTo>
                    <a:lnTo>
                      <a:pt x="78" y="1152"/>
                    </a:lnTo>
                    <a:lnTo>
                      <a:pt x="84" y="1140"/>
                    </a:lnTo>
                    <a:lnTo>
                      <a:pt x="84" y="1128"/>
                    </a:lnTo>
                    <a:lnTo>
                      <a:pt x="90" y="1116"/>
                    </a:lnTo>
                    <a:lnTo>
                      <a:pt x="90" y="1104"/>
                    </a:lnTo>
                    <a:lnTo>
                      <a:pt x="96" y="1086"/>
                    </a:lnTo>
                    <a:lnTo>
                      <a:pt x="96" y="1074"/>
                    </a:lnTo>
                    <a:lnTo>
                      <a:pt x="102" y="1062"/>
                    </a:lnTo>
                    <a:lnTo>
                      <a:pt x="102" y="1038"/>
                    </a:lnTo>
                    <a:lnTo>
                      <a:pt x="108" y="1026"/>
                    </a:lnTo>
                    <a:lnTo>
                      <a:pt x="108" y="1014"/>
                    </a:lnTo>
                    <a:lnTo>
                      <a:pt x="114" y="996"/>
                    </a:lnTo>
                    <a:lnTo>
                      <a:pt x="114" y="984"/>
                    </a:lnTo>
                    <a:lnTo>
                      <a:pt x="120" y="972"/>
                    </a:lnTo>
                    <a:lnTo>
                      <a:pt x="120" y="948"/>
                    </a:lnTo>
                    <a:lnTo>
                      <a:pt x="126" y="936"/>
                    </a:lnTo>
                    <a:lnTo>
                      <a:pt x="126" y="918"/>
                    </a:lnTo>
                    <a:lnTo>
                      <a:pt x="132" y="906"/>
                    </a:lnTo>
                    <a:lnTo>
                      <a:pt x="132" y="894"/>
                    </a:lnTo>
                    <a:lnTo>
                      <a:pt x="138" y="882"/>
                    </a:lnTo>
                    <a:lnTo>
                      <a:pt x="138" y="858"/>
                    </a:lnTo>
                    <a:lnTo>
                      <a:pt x="144" y="846"/>
                    </a:lnTo>
                    <a:lnTo>
                      <a:pt x="144" y="834"/>
                    </a:lnTo>
                    <a:lnTo>
                      <a:pt x="150" y="816"/>
                    </a:lnTo>
                    <a:lnTo>
                      <a:pt x="150" y="804"/>
                    </a:lnTo>
                    <a:lnTo>
                      <a:pt x="156" y="792"/>
                    </a:lnTo>
                    <a:lnTo>
                      <a:pt x="156" y="768"/>
                    </a:lnTo>
                    <a:lnTo>
                      <a:pt x="162" y="756"/>
                    </a:lnTo>
                    <a:lnTo>
                      <a:pt x="162" y="744"/>
                    </a:lnTo>
                    <a:lnTo>
                      <a:pt x="168" y="732"/>
                    </a:lnTo>
                    <a:lnTo>
                      <a:pt x="168" y="720"/>
                    </a:lnTo>
                    <a:lnTo>
                      <a:pt x="174" y="708"/>
                    </a:lnTo>
                    <a:lnTo>
                      <a:pt x="174" y="696"/>
                    </a:lnTo>
                    <a:lnTo>
                      <a:pt x="180" y="684"/>
                    </a:lnTo>
                    <a:lnTo>
                      <a:pt x="180" y="660"/>
                    </a:lnTo>
                    <a:lnTo>
                      <a:pt x="186" y="648"/>
                    </a:lnTo>
                    <a:lnTo>
                      <a:pt x="186" y="636"/>
                    </a:lnTo>
                    <a:lnTo>
                      <a:pt x="192" y="624"/>
                    </a:lnTo>
                    <a:lnTo>
                      <a:pt x="192" y="612"/>
                    </a:lnTo>
                    <a:lnTo>
                      <a:pt x="198" y="600"/>
                    </a:lnTo>
                    <a:lnTo>
                      <a:pt x="198" y="576"/>
                    </a:lnTo>
                    <a:lnTo>
                      <a:pt x="204" y="564"/>
                    </a:lnTo>
                    <a:lnTo>
                      <a:pt x="204" y="552"/>
                    </a:lnTo>
                    <a:lnTo>
                      <a:pt x="210" y="540"/>
                    </a:lnTo>
                    <a:lnTo>
                      <a:pt x="210" y="528"/>
                    </a:lnTo>
                    <a:lnTo>
                      <a:pt x="216" y="516"/>
                    </a:lnTo>
                    <a:lnTo>
                      <a:pt x="216" y="492"/>
                    </a:lnTo>
                    <a:lnTo>
                      <a:pt x="222" y="486"/>
                    </a:lnTo>
                    <a:lnTo>
                      <a:pt x="222" y="474"/>
                    </a:lnTo>
                    <a:lnTo>
                      <a:pt x="228" y="462"/>
                    </a:lnTo>
                    <a:lnTo>
                      <a:pt x="228" y="450"/>
                    </a:lnTo>
                    <a:lnTo>
                      <a:pt x="234" y="438"/>
                    </a:lnTo>
                    <a:lnTo>
                      <a:pt x="234" y="426"/>
                    </a:lnTo>
                    <a:lnTo>
                      <a:pt x="240" y="420"/>
                    </a:lnTo>
                    <a:lnTo>
                      <a:pt x="240" y="396"/>
                    </a:lnTo>
                    <a:lnTo>
                      <a:pt x="246" y="390"/>
                    </a:lnTo>
                    <a:lnTo>
                      <a:pt x="246" y="378"/>
                    </a:lnTo>
                    <a:lnTo>
                      <a:pt x="252" y="366"/>
                    </a:lnTo>
                    <a:lnTo>
                      <a:pt x="252" y="360"/>
                    </a:lnTo>
                    <a:lnTo>
                      <a:pt x="258" y="348"/>
                    </a:lnTo>
                    <a:lnTo>
                      <a:pt x="258" y="330"/>
                    </a:lnTo>
                    <a:lnTo>
                      <a:pt x="264" y="318"/>
                    </a:lnTo>
                    <a:lnTo>
                      <a:pt x="264" y="306"/>
                    </a:lnTo>
                    <a:lnTo>
                      <a:pt x="270" y="300"/>
                    </a:lnTo>
                    <a:lnTo>
                      <a:pt x="270" y="288"/>
                    </a:lnTo>
                    <a:lnTo>
                      <a:pt x="276" y="282"/>
                    </a:lnTo>
                    <a:lnTo>
                      <a:pt x="276" y="264"/>
                    </a:lnTo>
                    <a:lnTo>
                      <a:pt x="282" y="252"/>
                    </a:lnTo>
                    <a:lnTo>
                      <a:pt x="282" y="246"/>
                    </a:lnTo>
                    <a:lnTo>
                      <a:pt x="288" y="240"/>
                    </a:lnTo>
                    <a:lnTo>
                      <a:pt x="288" y="228"/>
                    </a:lnTo>
                    <a:lnTo>
                      <a:pt x="294" y="222"/>
                    </a:lnTo>
                    <a:lnTo>
                      <a:pt x="294" y="204"/>
                    </a:lnTo>
                    <a:lnTo>
                      <a:pt x="300" y="198"/>
                    </a:lnTo>
                    <a:lnTo>
                      <a:pt x="300" y="186"/>
                    </a:lnTo>
                    <a:lnTo>
                      <a:pt x="306" y="180"/>
                    </a:lnTo>
                    <a:lnTo>
                      <a:pt x="306" y="174"/>
                    </a:lnTo>
                    <a:lnTo>
                      <a:pt x="312" y="168"/>
                    </a:lnTo>
                    <a:lnTo>
                      <a:pt x="312" y="156"/>
                    </a:lnTo>
                    <a:lnTo>
                      <a:pt x="318" y="150"/>
                    </a:lnTo>
                    <a:lnTo>
                      <a:pt x="318" y="138"/>
                    </a:lnTo>
                    <a:lnTo>
                      <a:pt x="324" y="132"/>
                    </a:lnTo>
                    <a:lnTo>
                      <a:pt x="324" y="126"/>
                    </a:lnTo>
                    <a:lnTo>
                      <a:pt x="330" y="120"/>
                    </a:lnTo>
                    <a:lnTo>
                      <a:pt x="330" y="114"/>
                    </a:lnTo>
                    <a:lnTo>
                      <a:pt x="336" y="108"/>
                    </a:lnTo>
                    <a:lnTo>
                      <a:pt x="336" y="96"/>
                    </a:lnTo>
                    <a:lnTo>
                      <a:pt x="342" y="90"/>
                    </a:lnTo>
                    <a:lnTo>
                      <a:pt x="342" y="84"/>
                    </a:lnTo>
                    <a:lnTo>
                      <a:pt x="348" y="78"/>
                    </a:lnTo>
                    <a:lnTo>
                      <a:pt x="348" y="72"/>
                    </a:lnTo>
                    <a:lnTo>
                      <a:pt x="354" y="66"/>
                    </a:lnTo>
                    <a:lnTo>
                      <a:pt x="354" y="60"/>
                    </a:lnTo>
                    <a:lnTo>
                      <a:pt x="360" y="54"/>
                    </a:lnTo>
                    <a:lnTo>
                      <a:pt x="360" y="48"/>
                    </a:lnTo>
                    <a:lnTo>
                      <a:pt x="366" y="42"/>
                    </a:lnTo>
                    <a:lnTo>
                      <a:pt x="378" y="30"/>
                    </a:lnTo>
                    <a:lnTo>
                      <a:pt x="378" y="18"/>
                    </a:lnTo>
                    <a:lnTo>
                      <a:pt x="384" y="12"/>
                    </a:lnTo>
                    <a:lnTo>
                      <a:pt x="390" y="6"/>
                    </a:lnTo>
                    <a:lnTo>
                      <a:pt x="396" y="0"/>
                    </a:lnTo>
                  </a:path>
                </a:pathLst>
              </a:custGeom>
              <a:grpFill/>
              <a:ln w="25400" cap="flat">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 name="Freeform 88"/>
              <p:cNvSpPr>
                <a:spLocks/>
              </p:cNvSpPr>
              <p:nvPr/>
            </p:nvSpPr>
            <p:spPr bwMode="auto">
              <a:xfrm>
                <a:off x="2695575" y="298450"/>
                <a:ext cx="695325" cy="2181225"/>
              </a:xfrm>
              <a:custGeom>
                <a:avLst/>
                <a:gdLst>
                  <a:gd name="T0" fmla="*/ 12 w 438"/>
                  <a:gd name="T1" fmla="*/ 6 h 1374"/>
                  <a:gd name="T2" fmla="*/ 30 w 438"/>
                  <a:gd name="T3" fmla="*/ 0 h 1374"/>
                  <a:gd name="T4" fmla="*/ 48 w 438"/>
                  <a:gd name="T5" fmla="*/ 0 h 1374"/>
                  <a:gd name="T6" fmla="*/ 66 w 438"/>
                  <a:gd name="T7" fmla="*/ 6 h 1374"/>
                  <a:gd name="T8" fmla="*/ 84 w 438"/>
                  <a:gd name="T9" fmla="*/ 24 h 1374"/>
                  <a:gd name="T10" fmla="*/ 102 w 438"/>
                  <a:gd name="T11" fmla="*/ 48 h 1374"/>
                  <a:gd name="T12" fmla="*/ 114 w 438"/>
                  <a:gd name="T13" fmla="*/ 66 h 1374"/>
                  <a:gd name="T14" fmla="*/ 126 w 438"/>
                  <a:gd name="T15" fmla="*/ 84 h 1374"/>
                  <a:gd name="T16" fmla="*/ 132 w 438"/>
                  <a:gd name="T17" fmla="*/ 102 h 1374"/>
                  <a:gd name="T18" fmla="*/ 144 w 438"/>
                  <a:gd name="T19" fmla="*/ 126 h 1374"/>
                  <a:gd name="T20" fmla="*/ 150 w 438"/>
                  <a:gd name="T21" fmla="*/ 144 h 1374"/>
                  <a:gd name="T22" fmla="*/ 162 w 438"/>
                  <a:gd name="T23" fmla="*/ 168 h 1374"/>
                  <a:gd name="T24" fmla="*/ 168 w 438"/>
                  <a:gd name="T25" fmla="*/ 192 h 1374"/>
                  <a:gd name="T26" fmla="*/ 180 w 438"/>
                  <a:gd name="T27" fmla="*/ 216 h 1374"/>
                  <a:gd name="T28" fmla="*/ 186 w 438"/>
                  <a:gd name="T29" fmla="*/ 252 h 1374"/>
                  <a:gd name="T30" fmla="*/ 198 w 438"/>
                  <a:gd name="T31" fmla="*/ 276 h 1374"/>
                  <a:gd name="T32" fmla="*/ 204 w 438"/>
                  <a:gd name="T33" fmla="*/ 312 h 1374"/>
                  <a:gd name="T34" fmla="*/ 216 w 438"/>
                  <a:gd name="T35" fmla="*/ 342 h 1374"/>
                  <a:gd name="T36" fmla="*/ 222 w 438"/>
                  <a:gd name="T37" fmla="*/ 378 h 1374"/>
                  <a:gd name="T38" fmla="*/ 234 w 438"/>
                  <a:gd name="T39" fmla="*/ 408 h 1374"/>
                  <a:gd name="T40" fmla="*/ 240 w 438"/>
                  <a:gd name="T41" fmla="*/ 450 h 1374"/>
                  <a:gd name="T42" fmla="*/ 252 w 438"/>
                  <a:gd name="T43" fmla="*/ 486 h 1374"/>
                  <a:gd name="T44" fmla="*/ 258 w 438"/>
                  <a:gd name="T45" fmla="*/ 528 h 1374"/>
                  <a:gd name="T46" fmla="*/ 270 w 438"/>
                  <a:gd name="T47" fmla="*/ 564 h 1374"/>
                  <a:gd name="T48" fmla="*/ 276 w 438"/>
                  <a:gd name="T49" fmla="*/ 612 h 1374"/>
                  <a:gd name="T50" fmla="*/ 288 w 438"/>
                  <a:gd name="T51" fmla="*/ 648 h 1374"/>
                  <a:gd name="T52" fmla="*/ 294 w 438"/>
                  <a:gd name="T53" fmla="*/ 696 h 1374"/>
                  <a:gd name="T54" fmla="*/ 306 w 438"/>
                  <a:gd name="T55" fmla="*/ 732 h 1374"/>
                  <a:gd name="T56" fmla="*/ 312 w 438"/>
                  <a:gd name="T57" fmla="*/ 768 h 1374"/>
                  <a:gd name="T58" fmla="*/ 324 w 438"/>
                  <a:gd name="T59" fmla="*/ 816 h 1374"/>
                  <a:gd name="T60" fmla="*/ 330 w 438"/>
                  <a:gd name="T61" fmla="*/ 858 h 1374"/>
                  <a:gd name="T62" fmla="*/ 342 w 438"/>
                  <a:gd name="T63" fmla="*/ 906 h 1374"/>
                  <a:gd name="T64" fmla="*/ 348 w 438"/>
                  <a:gd name="T65" fmla="*/ 948 h 1374"/>
                  <a:gd name="T66" fmla="*/ 360 w 438"/>
                  <a:gd name="T67" fmla="*/ 996 h 1374"/>
                  <a:gd name="T68" fmla="*/ 366 w 438"/>
                  <a:gd name="T69" fmla="*/ 1038 h 1374"/>
                  <a:gd name="T70" fmla="*/ 378 w 438"/>
                  <a:gd name="T71" fmla="*/ 1086 h 1374"/>
                  <a:gd name="T72" fmla="*/ 384 w 438"/>
                  <a:gd name="T73" fmla="*/ 1128 h 1374"/>
                  <a:gd name="T74" fmla="*/ 396 w 438"/>
                  <a:gd name="T75" fmla="*/ 1164 h 1374"/>
                  <a:gd name="T76" fmla="*/ 402 w 438"/>
                  <a:gd name="T77" fmla="*/ 1218 h 1374"/>
                  <a:gd name="T78" fmla="*/ 414 w 438"/>
                  <a:gd name="T79" fmla="*/ 1254 h 1374"/>
                  <a:gd name="T80" fmla="*/ 420 w 438"/>
                  <a:gd name="T81" fmla="*/ 1302 h 1374"/>
                  <a:gd name="T82" fmla="*/ 432 w 438"/>
                  <a:gd name="T83" fmla="*/ 1338 h 1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8" h="1374">
                    <a:moveTo>
                      <a:pt x="0" y="12"/>
                    </a:moveTo>
                    <a:lnTo>
                      <a:pt x="6" y="6"/>
                    </a:lnTo>
                    <a:lnTo>
                      <a:pt x="12" y="6"/>
                    </a:lnTo>
                    <a:lnTo>
                      <a:pt x="18" y="0"/>
                    </a:lnTo>
                    <a:lnTo>
                      <a:pt x="24" y="0"/>
                    </a:lnTo>
                    <a:lnTo>
                      <a:pt x="30" y="0"/>
                    </a:lnTo>
                    <a:lnTo>
                      <a:pt x="36" y="0"/>
                    </a:lnTo>
                    <a:lnTo>
                      <a:pt x="42" y="0"/>
                    </a:lnTo>
                    <a:lnTo>
                      <a:pt x="48" y="0"/>
                    </a:lnTo>
                    <a:lnTo>
                      <a:pt x="54" y="0"/>
                    </a:lnTo>
                    <a:lnTo>
                      <a:pt x="60" y="6"/>
                    </a:lnTo>
                    <a:lnTo>
                      <a:pt x="66" y="6"/>
                    </a:lnTo>
                    <a:lnTo>
                      <a:pt x="72" y="12"/>
                    </a:lnTo>
                    <a:lnTo>
                      <a:pt x="78" y="18"/>
                    </a:lnTo>
                    <a:lnTo>
                      <a:pt x="84" y="24"/>
                    </a:lnTo>
                    <a:lnTo>
                      <a:pt x="90" y="30"/>
                    </a:lnTo>
                    <a:lnTo>
                      <a:pt x="102" y="42"/>
                    </a:lnTo>
                    <a:lnTo>
                      <a:pt x="102" y="48"/>
                    </a:lnTo>
                    <a:lnTo>
                      <a:pt x="108" y="54"/>
                    </a:lnTo>
                    <a:lnTo>
                      <a:pt x="114" y="60"/>
                    </a:lnTo>
                    <a:lnTo>
                      <a:pt x="114" y="66"/>
                    </a:lnTo>
                    <a:lnTo>
                      <a:pt x="120" y="72"/>
                    </a:lnTo>
                    <a:lnTo>
                      <a:pt x="120" y="78"/>
                    </a:lnTo>
                    <a:lnTo>
                      <a:pt x="126" y="84"/>
                    </a:lnTo>
                    <a:lnTo>
                      <a:pt x="126" y="90"/>
                    </a:lnTo>
                    <a:lnTo>
                      <a:pt x="132" y="96"/>
                    </a:lnTo>
                    <a:lnTo>
                      <a:pt x="132" y="102"/>
                    </a:lnTo>
                    <a:lnTo>
                      <a:pt x="138" y="108"/>
                    </a:lnTo>
                    <a:lnTo>
                      <a:pt x="138" y="120"/>
                    </a:lnTo>
                    <a:lnTo>
                      <a:pt x="144" y="126"/>
                    </a:lnTo>
                    <a:lnTo>
                      <a:pt x="144" y="132"/>
                    </a:lnTo>
                    <a:lnTo>
                      <a:pt x="150" y="138"/>
                    </a:lnTo>
                    <a:lnTo>
                      <a:pt x="150" y="144"/>
                    </a:lnTo>
                    <a:lnTo>
                      <a:pt x="156" y="150"/>
                    </a:lnTo>
                    <a:lnTo>
                      <a:pt x="156" y="162"/>
                    </a:lnTo>
                    <a:lnTo>
                      <a:pt x="162" y="168"/>
                    </a:lnTo>
                    <a:lnTo>
                      <a:pt x="162" y="180"/>
                    </a:lnTo>
                    <a:lnTo>
                      <a:pt x="168" y="186"/>
                    </a:lnTo>
                    <a:lnTo>
                      <a:pt x="168" y="192"/>
                    </a:lnTo>
                    <a:lnTo>
                      <a:pt x="174" y="198"/>
                    </a:lnTo>
                    <a:lnTo>
                      <a:pt x="174" y="210"/>
                    </a:lnTo>
                    <a:lnTo>
                      <a:pt x="180" y="216"/>
                    </a:lnTo>
                    <a:lnTo>
                      <a:pt x="180" y="234"/>
                    </a:lnTo>
                    <a:lnTo>
                      <a:pt x="186" y="240"/>
                    </a:lnTo>
                    <a:lnTo>
                      <a:pt x="186" y="252"/>
                    </a:lnTo>
                    <a:lnTo>
                      <a:pt x="192" y="258"/>
                    </a:lnTo>
                    <a:lnTo>
                      <a:pt x="192" y="264"/>
                    </a:lnTo>
                    <a:lnTo>
                      <a:pt x="198" y="276"/>
                    </a:lnTo>
                    <a:lnTo>
                      <a:pt x="198" y="294"/>
                    </a:lnTo>
                    <a:lnTo>
                      <a:pt x="204" y="300"/>
                    </a:lnTo>
                    <a:lnTo>
                      <a:pt x="204" y="312"/>
                    </a:lnTo>
                    <a:lnTo>
                      <a:pt x="210" y="318"/>
                    </a:lnTo>
                    <a:lnTo>
                      <a:pt x="210" y="330"/>
                    </a:lnTo>
                    <a:lnTo>
                      <a:pt x="216" y="342"/>
                    </a:lnTo>
                    <a:lnTo>
                      <a:pt x="216" y="360"/>
                    </a:lnTo>
                    <a:lnTo>
                      <a:pt x="222" y="372"/>
                    </a:lnTo>
                    <a:lnTo>
                      <a:pt x="222" y="378"/>
                    </a:lnTo>
                    <a:lnTo>
                      <a:pt x="228" y="390"/>
                    </a:lnTo>
                    <a:lnTo>
                      <a:pt x="228" y="402"/>
                    </a:lnTo>
                    <a:lnTo>
                      <a:pt x="234" y="408"/>
                    </a:lnTo>
                    <a:lnTo>
                      <a:pt x="234" y="432"/>
                    </a:lnTo>
                    <a:lnTo>
                      <a:pt x="240" y="438"/>
                    </a:lnTo>
                    <a:lnTo>
                      <a:pt x="240" y="450"/>
                    </a:lnTo>
                    <a:lnTo>
                      <a:pt x="246" y="462"/>
                    </a:lnTo>
                    <a:lnTo>
                      <a:pt x="246" y="474"/>
                    </a:lnTo>
                    <a:lnTo>
                      <a:pt x="252" y="486"/>
                    </a:lnTo>
                    <a:lnTo>
                      <a:pt x="252" y="498"/>
                    </a:lnTo>
                    <a:lnTo>
                      <a:pt x="258" y="504"/>
                    </a:lnTo>
                    <a:lnTo>
                      <a:pt x="258" y="528"/>
                    </a:lnTo>
                    <a:lnTo>
                      <a:pt x="264" y="540"/>
                    </a:lnTo>
                    <a:lnTo>
                      <a:pt x="264" y="552"/>
                    </a:lnTo>
                    <a:lnTo>
                      <a:pt x="270" y="564"/>
                    </a:lnTo>
                    <a:lnTo>
                      <a:pt x="270" y="576"/>
                    </a:lnTo>
                    <a:lnTo>
                      <a:pt x="276" y="588"/>
                    </a:lnTo>
                    <a:lnTo>
                      <a:pt x="276" y="612"/>
                    </a:lnTo>
                    <a:lnTo>
                      <a:pt x="282" y="624"/>
                    </a:lnTo>
                    <a:lnTo>
                      <a:pt x="282" y="636"/>
                    </a:lnTo>
                    <a:lnTo>
                      <a:pt x="288" y="648"/>
                    </a:lnTo>
                    <a:lnTo>
                      <a:pt x="288" y="660"/>
                    </a:lnTo>
                    <a:lnTo>
                      <a:pt x="294" y="672"/>
                    </a:lnTo>
                    <a:lnTo>
                      <a:pt x="294" y="696"/>
                    </a:lnTo>
                    <a:lnTo>
                      <a:pt x="300" y="708"/>
                    </a:lnTo>
                    <a:lnTo>
                      <a:pt x="300" y="720"/>
                    </a:lnTo>
                    <a:lnTo>
                      <a:pt x="306" y="732"/>
                    </a:lnTo>
                    <a:lnTo>
                      <a:pt x="306" y="744"/>
                    </a:lnTo>
                    <a:lnTo>
                      <a:pt x="312" y="756"/>
                    </a:lnTo>
                    <a:lnTo>
                      <a:pt x="312" y="768"/>
                    </a:lnTo>
                    <a:lnTo>
                      <a:pt x="318" y="780"/>
                    </a:lnTo>
                    <a:lnTo>
                      <a:pt x="318" y="804"/>
                    </a:lnTo>
                    <a:lnTo>
                      <a:pt x="324" y="816"/>
                    </a:lnTo>
                    <a:lnTo>
                      <a:pt x="324" y="828"/>
                    </a:lnTo>
                    <a:lnTo>
                      <a:pt x="330" y="846"/>
                    </a:lnTo>
                    <a:lnTo>
                      <a:pt x="330" y="858"/>
                    </a:lnTo>
                    <a:lnTo>
                      <a:pt x="336" y="870"/>
                    </a:lnTo>
                    <a:lnTo>
                      <a:pt x="336" y="894"/>
                    </a:lnTo>
                    <a:lnTo>
                      <a:pt x="342" y="906"/>
                    </a:lnTo>
                    <a:lnTo>
                      <a:pt x="342" y="918"/>
                    </a:lnTo>
                    <a:lnTo>
                      <a:pt x="348" y="930"/>
                    </a:lnTo>
                    <a:lnTo>
                      <a:pt x="348" y="948"/>
                    </a:lnTo>
                    <a:lnTo>
                      <a:pt x="354" y="960"/>
                    </a:lnTo>
                    <a:lnTo>
                      <a:pt x="354" y="984"/>
                    </a:lnTo>
                    <a:lnTo>
                      <a:pt x="360" y="996"/>
                    </a:lnTo>
                    <a:lnTo>
                      <a:pt x="360" y="1008"/>
                    </a:lnTo>
                    <a:lnTo>
                      <a:pt x="366" y="1020"/>
                    </a:lnTo>
                    <a:lnTo>
                      <a:pt x="366" y="1038"/>
                    </a:lnTo>
                    <a:lnTo>
                      <a:pt x="372" y="1050"/>
                    </a:lnTo>
                    <a:lnTo>
                      <a:pt x="372" y="1074"/>
                    </a:lnTo>
                    <a:lnTo>
                      <a:pt x="378" y="1086"/>
                    </a:lnTo>
                    <a:lnTo>
                      <a:pt x="378" y="1098"/>
                    </a:lnTo>
                    <a:lnTo>
                      <a:pt x="384" y="1116"/>
                    </a:lnTo>
                    <a:lnTo>
                      <a:pt x="384" y="1128"/>
                    </a:lnTo>
                    <a:lnTo>
                      <a:pt x="390" y="1140"/>
                    </a:lnTo>
                    <a:lnTo>
                      <a:pt x="390" y="1152"/>
                    </a:lnTo>
                    <a:lnTo>
                      <a:pt x="396" y="1164"/>
                    </a:lnTo>
                    <a:lnTo>
                      <a:pt x="396" y="1188"/>
                    </a:lnTo>
                    <a:lnTo>
                      <a:pt x="402" y="1200"/>
                    </a:lnTo>
                    <a:lnTo>
                      <a:pt x="402" y="1218"/>
                    </a:lnTo>
                    <a:lnTo>
                      <a:pt x="408" y="1230"/>
                    </a:lnTo>
                    <a:lnTo>
                      <a:pt x="408" y="1242"/>
                    </a:lnTo>
                    <a:lnTo>
                      <a:pt x="414" y="1254"/>
                    </a:lnTo>
                    <a:lnTo>
                      <a:pt x="414" y="1278"/>
                    </a:lnTo>
                    <a:lnTo>
                      <a:pt x="420" y="1290"/>
                    </a:lnTo>
                    <a:lnTo>
                      <a:pt x="420" y="1302"/>
                    </a:lnTo>
                    <a:lnTo>
                      <a:pt x="426" y="1314"/>
                    </a:lnTo>
                    <a:lnTo>
                      <a:pt x="426" y="1326"/>
                    </a:lnTo>
                    <a:lnTo>
                      <a:pt x="432" y="1338"/>
                    </a:lnTo>
                    <a:lnTo>
                      <a:pt x="432" y="1362"/>
                    </a:lnTo>
                    <a:lnTo>
                      <a:pt x="438" y="1374"/>
                    </a:lnTo>
                  </a:path>
                </a:pathLst>
              </a:custGeom>
              <a:grpFill/>
              <a:ln w="25400" cap="flat">
                <a:solidFill>
                  <a:srgbClr val="FFC0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mc:AlternateContent xmlns:mc="http://schemas.openxmlformats.org/markup-compatibility/2006" xmlns:a14="http://schemas.microsoft.com/office/drawing/2010/main">
        <mc:Choice Requires="a14">
          <p:sp>
            <p:nvSpPr>
              <p:cNvPr id="107" name="TextBox 106"/>
              <p:cNvSpPr txBox="1"/>
              <p:nvPr/>
            </p:nvSpPr>
            <p:spPr>
              <a:xfrm>
                <a:off x="987322" y="3164425"/>
                <a:ext cx="2161235" cy="646331"/>
              </a:xfrm>
              <a:prstGeom prst="rect">
                <a:avLst/>
              </a:prstGeom>
              <a:noFill/>
              <a:ln>
                <a:noFill/>
              </a:ln>
            </p:spPr>
            <p:txBody>
              <a:bodyPr wrap="square" rtlCol="0">
                <a:spAutoFit/>
              </a:bodyPr>
              <a:lstStyle/>
              <a:p>
                <a:pPr algn="ctr"/>
                <a:r>
                  <a:rPr lang="en-US" dirty="0">
                    <a:solidFill>
                      <a:srgbClr val="FFC000"/>
                    </a:solidFill>
                    <a:latin typeface="Calibri" panose="020F0502020204030204" pitchFamily="34" charset="0"/>
                  </a:rPr>
                  <a:t>demodulation function </a:t>
                </a:r>
                <a14:m>
                  <m:oMath xmlns:m="http://schemas.openxmlformats.org/officeDocument/2006/math">
                    <m:r>
                      <a:rPr lang="en-US" i="1">
                        <a:solidFill>
                          <a:srgbClr val="FFC000"/>
                        </a:solidFill>
                        <a:latin typeface="Cambria Math" pitchFamily="18" charset="0"/>
                        <a:ea typeface="Cambria Math" pitchFamily="18" charset="0"/>
                      </a:rPr>
                      <m:t>𝐸</m:t>
                    </m:r>
                    <m:r>
                      <a:rPr lang="en-US" i="1">
                        <a:solidFill>
                          <a:srgbClr val="FFC000"/>
                        </a:solidFill>
                        <a:latin typeface="Cambria Math" pitchFamily="18" charset="0"/>
                        <a:ea typeface="Cambria Math" pitchFamily="18" charset="0"/>
                      </a:rPr>
                      <m:t>(</m:t>
                    </m:r>
                    <m:r>
                      <a:rPr lang="en-US" i="1">
                        <a:solidFill>
                          <a:srgbClr val="FFC000"/>
                        </a:solidFill>
                        <a:latin typeface="Cambria Math" pitchFamily="18" charset="0"/>
                        <a:ea typeface="Cambria Math" pitchFamily="18" charset="0"/>
                      </a:rPr>
                      <m:t>𝑡</m:t>
                    </m:r>
                    <m:r>
                      <a:rPr lang="en-US" i="1">
                        <a:solidFill>
                          <a:srgbClr val="FFC000"/>
                        </a:solidFill>
                        <a:latin typeface="Cambria Math" pitchFamily="18" charset="0"/>
                        <a:ea typeface="Cambria Math" pitchFamily="18" charset="0"/>
                      </a:rPr>
                      <m:t>)</m:t>
                    </m:r>
                  </m:oMath>
                </a14:m>
                <a:endParaRPr lang="en-US" dirty="0">
                  <a:solidFill>
                    <a:srgbClr val="FFC000"/>
                  </a:solidFill>
                  <a:latin typeface="Calibri" panose="020F0502020204030204" pitchFamily="34"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987322" y="3164425"/>
                <a:ext cx="2161235" cy="646331"/>
              </a:xfrm>
              <a:prstGeom prst="rect">
                <a:avLst/>
              </a:prstGeom>
              <a:blipFill rotWithShape="0">
                <a:blip r:embed="rId4"/>
                <a:stretch>
                  <a:fillRect t="-4717" b="-14151"/>
                </a:stretch>
              </a:blipFill>
              <a:ln>
                <a:noFill/>
              </a:ln>
            </p:spPr>
            <p:txBody>
              <a:bodyPr/>
              <a:lstStyle/>
              <a:p>
                <a:r>
                  <a:rPr lang="en-US">
                    <a:noFill/>
                  </a:rPr>
                  <a:t> </a:t>
                </a:r>
              </a:p>
            </p:txBody>
          </p:sp>
        </mc:Fallback>
      </mc:AlternateContent>
      <p:cxnSp>
        <p:nvCxnSpPr>
          <p:cNvPr id="108" name="Straight Arrow Connector 107"/>
          <p:cNvCxnSpPr/>
          <p:nvPr/>
        </p:nvCxnSpPr>
        <p:spPr>
          <a:xfrm flipV="1">
            <a:off x="1219200" y="3807480"/>
            <a:ext cx="1889126" cy="3276"/>
          </a:xfrm>
          <a:prstGeom prst="straightConnector1">
            <a:avLst/>
          </a:prstGeom>
          <a:ln w="22225">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3183414" y="3485688"/>
            <a:ext cx="0" cy="242874"/>
          </a:xfrm>
          <a:prstGeom prst="straightConnector1">
            <a:avLst/>
          </a:prstGeom>
          <a:ln w="22225">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p:cNvSpPr txBox="1"/>
              <p:nvPr/>
            </p:nvSpPr>
            <p:spPr>
              <a:xfrm>
                <a:off x="2850191" y="3630863"/>
                <a:ext cx="3085483" cy="369332"/>
              </a:xfrm>
              <a:prstGeom prst="rect">
                <a:avLst/>
              </a:prstGeom>
              <a:noFill/>
              <a:ln>
                <a:noFill/>
              </a:ln>
            </p:spPr>
            <p:txBody>
              <a:bodyPr wrap="square" rtlCol="0">
                <a:spAutoFit/>
              </a:bodyPr>
              <a:lstStyle/>
              <a:p>
                <a:pPr algn="ctr"/>
                <a14:m>
                  <m:oMath xmlns:m="http://schemas.openxmlformats.org/officeDocument/2006/math">
                    <m:r>
                      <a:rPr lang="en-US" i="1" smtClean="0">
                        <a:solidFill>
                          <a:srgbClr val="FFC000"/>
                        </a:solidFill>
                        <a:latin typeface="Cambria Math"/>
                        <a:ea typeface="Cambria Math"/>
                      </a:rPr>
                      <m:t>⊗</m:t>
                    </m:r>
                    <m:r>
                      <a:rPr lang="en-US" b="0" i="1" smtClean="0">
                        <a:solidFill>
                          <a:srgbClr val="FFC000"/>
                        </a:solidFill>
                        <a:latin typeface="Cambria Math"/>
                        <a:ea typeface="Cambria Math"/>
                      </a:rPr>
                      <m:t>=</m:t>
                    </m:r>
                    <m:r>
                      <a:rPr lang="en-US" b="0" i="1" smtClean="0">
                        <a:solidFill>
                          <a:srgbClr val="FFC000"/>
                        </a:solidFill>
                        <a:latin typeface="Cambria Math" panose="02040503050406030204" pitchFamily="18" charset="0"/>
                        <a:ea typeface="Cambria Math"/>
                      </a:rPr>
                      <m:t>𝐼</m:t>
                    </m:r>
                    <m:r>
                      <a:rPr lang="en-US" b="0" i="1" smtClean="0">
                        <a:solidFill>
                          <a:srgbClr val="FFC000"/>
                        </a:solidFill>
                        <a:latin typeface="Cambria Math"/>
                        <a:ea typeface="Cambria Math"/>
                      </a:rPr>
                      <m:t>:</m:t>
                    </m:r>
                  </m:oMath>
                </a14:m>
                <a:r>
                  <a:rPr lang="en-US" dirty="0">
                    <a:solidFill>
                      <a:srgbClr val="FFC000"/>
                    </a:solidFill>
                    <a:latin typeface="Calibri" panose="020F0502020204030204" pitchFamily="34" charset="0"/>
                  </a:rPr>
                  <a:t> measured brightness</a:t>
                </a:r>
              </a:p>
            </p:txBody>
          </p:sp>
        </mc:Choice>
        <mc:Fallback xmlns="">
          <p:sp>
            <p:nvSpPr>
              <p:cNvPr id="110" name="TextBox 109"/>
              <p:cNvSpPr txBox="1">
                <a:spLocks noRot="1" noChangeAspect="1" noMove="1" noResize="1" noEditPoints="1" noAdjustHandles="1" noChangeArrowheads="1" noChangeShapeType="1" noTextEdit="1"/>
              </p:cNvSpPr>
              <p:nvPr/>
            </p:nvSpPr>
            <p:spPr>
              <a:xfrm>
                <a:off x="2850191" y="3630863"/>
                <a:ext cx="3085483" cy="369332"/>
              </a:xfrm>
              <a:prstGeom prst="rect">
                <a:avLst/>
              </a:prstGeom>
              <a:blipFill rotWithShape="0">
                <a:blip r:embed="rId5"/>
                <a:stretch>
                  <a:fillRect t="-10000" b="-26667"/>
                </a:stretch>
              </a:blipFill>
              <a:ln>
                <a:noFill/>
              </a:ln>
            </p:spPr>
            <p:txBody>
              <a:bodyPr/>
              <a:lstStyle/>
              <a:p>
                <a:r>
                  <a:rPr lang="en-US">
                    <a:noFill/>
                  </a:rPr>
                  <a:t> </a:t>
                </a:r>
              </a:p>
            </p:txBody>
          </p:sp>
        </mc:Fallback>
      </mc:AlternateContent>
      <p:sp>
        <p:nvSpPr>
          <p:cNvPr id="74" name="TextBox 73"/>
          <p:cNvSpPr txBox="1"/>
          <p:nvPr/>
        </p:nvSpPr>
        <p:spPr>
          <a:xfrm rot="16200000">
            <a:off x="1253372" y="5143646"/>
            <a:ext cx="1672590"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intensity</a:t>
            </a:r>
          </a:p>
        </p:txBody>
      </p:sp>
      <p:sp>
        <p:nvSpPr>
          <p:cNvPr id="71" name="Rectangle 70"/>
          <p:cNvSpPr/>
          <p:nvPr/>
        </p:nvSpPr>
        <p:spPr>
          <a:xfrm>
            <a:off x="7140077" y="4870287"/>
            <a:ext cx="1447832" cy="369332"/>
          </a:xfrm>
          <a:prstGeom prst="rect">
            <a:avLst/>
          </a:prstGeom>
          <a:noFill/>
        </p:spPr>
        <p:txBody>
          <a:bodyPr wrap="none">
            <a:spAutoFit/>
          </a:bodyPr>
          <a:lstStyle/>
          <a:p>
            <a:pPr algn="ctr" fontAlgn="auto">
              <a:spcBef>
                <a:spcPts val="0"/>
              </a:spcBef>
              <a:spcAft>
                <a:spcPts val="0"/>
              </a:spcAft>
              <a:defRPr/>
            </a:pPr>
            <a:r>
              <a:rPr lang="en-US" kern="0" dirty="0">
                <a:solidFill>
                  <a:srgbClr val="FFFF66"/>
                </a:solidFill>
                <a:latin typeface="Calibri" pitchFamily="34" charset="0"/>
                <a:cs typeface="Calibri" pitchFamily="34" charset="0"/>
              </a:rPr>
              <a:t>emitted light </a:t>
            </a:r>
          </a:p>
        </p:txBody>
      </p:sp>
      <p:cxnSp>
        <p:nvCxnSpPr>
          <p:cNvPr id="66" name="Straight Arrow Connector 65"/>
          <p:cNvCxnSpPr/>
          <p:nvPr/>
        </p:nvCxnSpPr>
        <p:spPr>
          <a:xfrm flipV="1">
            <a:off x="2276856" y="4424065"/>
            <a:ext cx="0" cy="1740543"/>
          </a:xfrm>
          <a:prstGeom prst="straightConnector1">
            <a:avLst/>
          </a:prstGeom>
          <a:noFill/>
          <a:ln w="25400" cap="flat" cmpd="sng" algn="ctr">
            <a:solidFill>
              <a:srgbClr val="FFFFCC"/>
            </a:solidFill>
            <a:prstDash val="solid"/>
            <a:tailEnd type="triangle"/>
          </a:ln>
          <a:effectLst/>
        </p:spPr>
      </p:cxnSp>
      <p:cxnSp>
        <p:nvCxnSpPr>
          <p:cNvPr id="75" name="Straight Arrow Connector 74"/>
          <p:cNvCxnSpPr/>
          <p:nvPr/>
        </p:nvCxnSpPr>
        <p:spPr>
          <a:xfrm>
            <a:off x="2291223" y="6154947"/>
            <a:ext cx="4962576" cy="0"/>
          </a:xfrm>
          <a:prstGeom prst="straightConnector1">
            <a:avLst/>
          </a:prstGeom>
          <a:noFill/>
          <a:ln w="25400" cap="flat" cmpd="sng" algn="ctr">
            <a:solidFill>
              <a:srgbClr val="FFFFCC"/>
            </a:solidFill>
            <a:prstDash val="solid"/>
            <a:tailEnd type="triangle"/>
          </a:ln>
          <a:effectLst/>
        </p:spPr>
      </p:cxnSp>
      <p:grpSp>
        <p:nvGrpSpPr>
          <p:cNvPr id="28" name="Group 27"/>
          <p:cNvGrpSpPr/>
          <p:nvPr/>
        </p:nvGrpSpPr>
        <p:grpSpPr>
          <a:xfrm>
            <a:off x="2514600" y="4626864"/>
            <a:ext cx="4495800" cy="1537744"/>
            <a:chOff x="2514600" y="4626864"/>
            <a:chExt cx="4495800" cy="1537744"/>
          </a:xfrm>
        </p:grpSpPr>
        <p:cxnSp>
          <p:nvCxnSpPr>
            <p:cNvPr id="3" name="Straight Arrow Connector 2"/>
            <p:cNvCxnSpPr/>
            <p:nvPr/>
          </p:nvCxnSpPr>
          <p:spPr>
            <a:xfrm flipV="1">
              <a:off x="2514600" y="5550932"/>
              <a:ext cx="0" cy="613676"/>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2860431" y="5826280"/>
              <a:ext cx="0" cy="338328"/>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3206262" y="6045736"/>
              <a:ext cx="0" cy="118872"/>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94" idx="14"/>
            </p:cNvCxnSpPr>
            <p:nvPr/>
          </p:nvCxnSpPr>
          <p:spPr>
            <a:xfrm flipH="1" flipV="1">
              <a:off x="3883727" y="6047622"/>
              <a:ext cx="14197" cy="116986"/>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4243755" y="5867400"/>
              <a:ext cx="0" cy="297208"/>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4589586" y="5575436"/>
              <a:ext cx="0" cy="589172"/>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4935417" y="5212691"/>
              <a:ext cx="0" cy="951917"/>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V="1">
              <a:off x="5281248" y="4893592"/>
              <a:ext cx="0" cy="1271016"/>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V="1">
              <a:off x="5627079" y="4690872"/>
              <a:ext cx="0" cy="1472184"/>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5972910" y="4626864"/>
              <a:ext cx="0" cy="1537744"/>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6318741" y="4690872"/>
              <a:ext cx="0" cy="1473736"/>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6664572" y="4893592"/>
              <a:ext cx="0" cy="1271016"/>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V="1">
              <a:off x="7010400" y="5212691"/>
              <a:ext cx="0" cy="951917"/>
            </a:xfrm>
            <a:prstGeom prst="straightConnector1">
              <a:avLst/>
            </a:prstGeom>
            <a:ln w="15875">
              <a:solidFill>
                <a:srgbClr val="CCFFFF"/>
              </a:solidFill>
              <a:tailEnd type="triangle"/>
            </a:ln>
          </p:spPr>
          <p:style>
            <a:lnRef idx="1">
              <a:schemeClr val="accent1"/>
            </a:lnRef>
            <a:fillRef idx="0">
              <a:schemeClr val="accent1"/>
            </a:fillRef>
            <a:effectRef idx="0">
              <a:schemeClr val="accent1"/>
            </a:effectRef>
            <a:fontRef idx="minor">
              <a:schemeClr val="tx1"/>
            </a:fontRef>
          </p:style>
        </p:cxnSp>
      </p:grpSp>
      <p:sp>
        <p:nvSpPr>
          <p:cNvPr id="73" name="TextBox 72"/>
          <p:cNvSpPr txBox="1"/>
          <p:nvPr/>
        </p:nvSpPr>
        <p:spPr>
          <a:xfrm>
            <a:off x="7162942" y="5924637"/>
            <a:ext cx="690065"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time</a:t>
            </a:r>
          </a:p>
        </p:txBody>
      </p:sp>
      <p:cxnSp>
        <p:nvCxnSpPr>
          <p:cNvPr id="30" name="Straight Arrow Connector 29"/>
          <p:cNvCxnSpPr/>
          <p:nvPr/>
        </p:nvCxnSpPr>
        <p:spPr>
          <a:xfrm>
            <a:off x="2266953" y="6402745"/>
            <a:ext cx="4986846" cy="0"/>
          </a:xfrm>
          <a:prstGeom prst="straightConnector1">
            <a:avLst/>
          </a:prstGeom>
          <a:ln w="19050">
            <a:solidFill>
              <a:srgbClr val="CCFFFF"/>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Rectangle 122"/>
              <p:cNvSpPr/>
              <p:nvPr/>
            </p:nvSpPr>
            <p:spPr>
              <a:xfrm>
                <a:off x="3920274" y="6229643"/>
                <a:ext cx="1680204" cy="369332"/>
              </a:xfrm>
              <a:prstGeom prst="rect">
                <a:avLst/>
              </a:prstGeom>
              <a:solidFill>
                <a:schemeClr val="tx1">
                  <a:lumMod val="85000"/>
                  <a:lumOff val="15000"/>
                </a:schemeClr>
              </a:solidFill>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b="0" i="1" kern="0" smtClean="0">
                          <a:solidFill>
                            <a:srgbClr val="CCFFFF"/>
                          </a:solidFill>
                          <a:latin typeface="Cambria Math" panose="02040503050406030204" pitchFamily="18" charset="0"/>
                          <a:cs typeface="Calibri" pitchFamily="34" charset="0"/>
                        </a:rPr>
                        <m:t>∼10−100 </m:t>
                      </m:r>
                      <m:r>
                        <a:rPr lang="en-US" b="0" i="1" kern="0" smtClean="0">
                          <a:solidFill>
                            <a:srgbClr val="CCFFFF"/>
                          </a:solidFill>
                          <a:latin typeface="Cambria Math" panose="02040503050406030204" pitchFamily="18" charset="0"/>
                          <a:cs typeface="Calibri" pitchFamily="34" charset="0"/>
                        </a:rPr>
                        <m:t>𝑛𝑠</m:t>
                      </m:r>
                    </m:oMath>
                  </m:oMathPara>
                </a14:m>
                <a:endParaRPr lang="en-US" kern="0" dirty="0">
                  <a:solidFill>
                    <a:srgbClr val="CCFFFF"/>
                  </a:solidFill>
                  <a:latin typeface="Calibri" pitchFamily="34" charset="0"/>
                  <a:cs typeface="Calibri" pitchFamily="34" charset="0"/>
                </a:endParaRPr>
              </a:p>
            </p:txBody>
          </p:sp>
        </mc:Choice>
        <mc:Fallback xmlns="">
          <p:sp>
            <p:nvSpPr>
              <p:cNvPr id="123" name="Rectangle 122"/>
              <p:cNvSpPr>
                <a:spLocks noRot="1" noChangeAspect="1" noMove="1" noResize="1" noEditPoints="1" noAdjustHandles="1" noChangeArrowheads="1" noChangeShapeType="1" noTextEdit="1"/>
              </p:cNvSpPr>
              <p:nvPr/>
            </p:nvSpPr>
            <p:spPr>
              <a:xfrm>
                <a:off x="3920274" y="6229643"/>
                <a:ext cx="1680204" cy="369332"/>
              </a:xfrm>
              <a:prstGeom prst="rect">
                <a:avLst/>
              </a:prstGeom>
              <a:blipFill>
                <a:blip r:embed="rId6"/>
                <a:stretch>
                  <a:fillRect/>
                </a:stretch>
              </a:blipFill>
            </p:spPr>
            <p:txBody>
              <a:bodyPr/>
              <a:lstStyle/>
              <a:p>
                <a:r>
                  <a:rPr lang="en-US">
                    <a:noFill/>
                  </a:rPr>
                  <a:t> </a:t>
                </a:r>
              </a:p>
            </p:txBody>
          </p:sp>
        </mc:Fallback>
      </mc:AlternateContent>
      <p:sp>
        <p:nvSpPr>
          <p:cNvPr id="124" name="TextBox 123"/>
          <p:cNvSpPr txBox="1"/>
          <p:nvPr/>
        </p:nvSpPr>
        <p:spPr>
          <a:xfrm>
            <a:off x="2331469" y="4114800"/>
            <a:ext cx="5059931" cy="400110"/>
          </a:xfrm>
          <a:prstGeom prst="rect">
            <a:avLst/>
          </a:prstGeom>
          <a:noFill/>
        </p:spPr>
        <p:txBody>
          <a:bodyPr wrap="square" rtlCol="0">
            <a:spAutoFit/>
          </a:bodyPr>
          <a:lstStyle/>
          <a:p>
            <a:pPr algn="ctr"/>
            <a:r>
              <a:rPr lang="en-US" sz="2000" dirty="0">
                <a:solidFill>
                  <a:srgbClr val="FFFF66"/>
                </a:solidFill>
                <a:latin typeface="Calibri" pitchFamily="34" charset="0"/>
                <a:ea typeface="Verdana" pitchFamily="34" charset="0"/>
                <a:cs typeface="Calibri" pitchFamily="34" charset="0"/>
              </a:rPr>
              <a:t>Direct Sampling Requires a Fast Sensor</a:t>
            </a:r>
          </a:p>
        </p:txBody>
      </p:sp>
    </p:spTree>
    <p:extLst>
      <p:ext uri="{BB962C8B-B14F-4D97-AF65-F5344CB8AC3E}">
        <p14:creationId xmlns:p14="http://schemas.microsoft.com/office/powerpoint/2010/main" val="422375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wipe(right)">
                                      <p:cBhvr>
                                        <p:cTn id="11" dur="500"/>
                                        <p:tgtEl>
                                          <p:spTgt spid="104"/>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18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8"/>
                                        </p:tgtEl>
                                        <p:attrNameLst>
                                          <p:attrName>style.visibility</p:attrName>
                                        </p:attrNameLst>
                                      </p:cBhvr>
                                      <p:to>
                                        <p:strVal val="visible"/>
                                      </p:to>
                                    </p:set>
                                  </p:childTnLst>
                                </p:cTn>
                              </p:par>
                              <p:par>
                                <p:cTn id="24" presetID="42" presetClass="path" presetSubtype="0" accel="50000" decel="50000" fill="hold" nodeType="withEffect">
                                  <p:stCondLst>
                                    <p:cond delay="0"/>
                                  </p:stCondLst>
                                  <p:childTnLst>
                                    <p:animMotion origin="layout" path="M -4.16667E-6 -0.00717 L 0.31007 -0.00162 " pathEditMode="relative" rAng="0" ptsTypes="AA">
                                      <p:cBhvr>
                                        <p:cTn id="25" dur="2000" fill="hold"/>
                                        <p:tgtEl>
                                          <p:spTgt spid="58"/>
                                        </p:tgtEl>
                                        <p:attrNameLst>
                                          <p:attrName>ppt_x</p:attrName>
                                          <p:attrName>ppt_y</p:attrName>
                                        </p:attrNameLst>
                                      </p:cBhvr>
                                      <p:rCtr x="15503" y="278"/>
                                    </p:animMotion>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5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23"/>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8"/>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xit" presetSubtype="0" fill="hold" grpId="1" nodeType="withEffect">
                                  <p:stCondLst>
                                    <p:cond delay="0"/>
                                  </p:stCondLst>
                                  <p:childTnLst>
                                    <p:set>
                                      <p:cBhvr>
                                        <p:cTn id="72" dur="1" fill="hold">
                                          <p:stCondLst>
                                            <p:cond delay="0"/>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69" grpId="0"/>
      <p:bldP spid="69" grpId="1"/>
      <p:bldP spid="72" grpId="0" animBg="1"/>
      <p:bldP spid="97" grpId="0"/>
      <p:bldP spid="107" grpId="0"/>
      <p:bldP spid="110" grpId="0"/>
      <p:bldP spid="71" grpId="0"/>
      <p:bldP spid="123" grpId="0" animBg="1"/>
      <p:bldP spid="123" grpId="1" animBg="1"/>
      <p:bldP spid="124" grpId="0"/>
      <p:bldP spid="12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Measuring Phase-Shift: </a:t>
            </a:r>
            <a:r>
              <a:rPr lang="en-US" sz="3200" dirty="0">
                <a:solidFill>
                  <a:srgbClr val="FFFFCC"/>
                </a:solidFill>
                <a:latin typeface="Verdana" pitchFamily="34" charset="0"/>
                <a:ea typeface="Verdana" pitchFamily="34" charset="0"/>
                <a:cs typeface="Verdana" pitchFamily="34" charset="0"/>
              </a:rPr>
              <a:t>Correlation</a:t>
            </a:r>
          </a:p>
        </p:txBody>
      </p:sp>
      <p:grpSp>
        <p:nvGrpSpPr>
          <p:cNvPr id="94" name="Group 93"/>
          <p:cNvGrpSpPr/>
          <p:nvPr/>
        </p:nvGrpSpPr>
        <p:grpSpPr>
          <a:xfrm>
            <a:off x="1360893" y="1765659"/>
            <a:ext cx="7859307" cy="1269254"/>
            <a:chOff x="6638390" y="2031981"/>
            <a:chExt cx="1029047" cy="1355193"/>
          </a:xfrm>
        </p:grpSpPr>
        <p:grpSp>
          <p:nvGrpSpPr>
            <p:cNvPr id="95" name="Group 94"/>
            <p:cNvGrpSpPr/>
            <p:nvPr/>
          </p:nvGrpSpPr>
          <p:grpSpPr>
            <a:xfrm>
              <a:off x="6638390" y="2031981"/>
              <a:ext cx="628661" cy="1355193"/>
              <a:chOff x="2420938" y="1676400"/>
              <a:chExt cx="3305175" cy="3248025"/>
            </a:xfrm>
          </p:grpSpPr>
          <p:sp>
            <p:nvSpPr>
              <p:cNvPr id="97"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98"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96"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grpSp>
        <p:nvGrpSpPr>
          <p:cNvPr id="2" name="Group 1"/>
          <p:cNvGrpSpPr/>
          <p:nvPr/>
        </p:nvGrpSpPr>
        <p:grpSpPr>
          <a:xfrm>
            <a:off x="-2034807" y="1600200"/>
            <a:ext cx="9584099" cy="1421654"/>
            <a:chOff x="-1806207" y="1752600"/>
            <a:chExt cx="9584099" cy="1269254"/>
          </a:xfrm>
        </p:grpSpPr>
        <p:grpSp>
          <p:nvGrpSpPr>
            <p:cNvPr id="19" name="Group 18"/>
            <p:cNvGrpSpPr/>
            <p:nvPr/>
          </p:nvGrpSpPr>
          <p:grpSpPr>
            <a:xfrm>
              <a:off x="-1806207" y="1752600"/>
              <a:ext cx="7859307" cy="1269254"/>
              <a:chOff x="6638390" y="2031981"/>
              <a:chExt cx="1029047" cy="1355193"/>
            </a:xfrm>
          </p:grpSpPr>
          <p:grpSp>
            <p:nvGrpSpPr>
              <p:cNvPr id="20" name="Group 19"/>
              <p:cNvGrpSpPr/>
              <p:nvPr/>
            </p:nvGrpSpPr>
            <p:grpSpPr>
              <a:xfrm>
                <a:off x="6638390" y="2031981"/>
                <a:ext cx="628661" cy="1355193"/>
                <a:chOff x="2420938" y="1676400"/>
                <a:chExt cx="3305175" cy="3248025"/>
              </a:xfrm>
            </p:grpSpPr>
            <p:sp>
              <p:nvSpPr>
                <p:cNvPr id="2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2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21"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29" name="Freeform 225"/>
            <p:cNvSpPr>
              <a:spLocks/>
            </p:cNvSpPr>
            <p:nvPr/>
          </p:nvSpPr>
          <p:spPr bwMode="auto">
            <a:xfrm>
              <a:off x="6034454" y="1773936"/>
              <a:ext cx="1743438" cy="40571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mc:AlternateContent xmlns:mc="http://schemas.openxmlformats.org/markup-compatibility/2006" xmlns:a14="http://schemas.microsoft.com/office/drawing/2010/main">
        <mc:Choice Requires="a14">
          <p:sp>
            <p:nvSpPr>
              <p:cNvPr id="30" name="Rectangle 29"/>
              <p:cNvSpPr/>
              <p:nvPr/>
            </p:nvSpPr>
            <p:spPr>
              <a:xfrm>
                <a:off x="1499100" y="4269069"/>
                <a:ext cx="5720492" cy="518796"/>
              </a:xfrm>
              <a:prstGeom prst="rect">
                <a:avLst/>
              </a:prstGeom>
            </p:spPr>
            <p:txBody>
              <a:bodyPr wrap="square">
                <a:spAutoFit/>
              </a:bodyPr>
              <a:lstStyle/>
              <a:p>
                <a:r>
                  <a:rPr lang="en-US" sz="2400" dirty="0">
                    <a:solidFill>
                      <a:srgbClr val="FFFF66"/>
                    </a:solidFill>
                    <a:latin typeface="Calibri" pitchFamily="34" charset="0"/>
                    <a:cs typeface="Calibri" pitchFamily="34" charset="0"/>
                  </a:rPr>
                  <a:t>Correlation:</a:t>
                </a:r>
                <a:r>
                  <a:rPr lang="en-US" sz="2400" dirty="0">
                    <a:solidFill>
                      <a:srgbClr val="FFFF66"/>
                    </a:solidFill>
                    <a:latin typeface="Arial" pitchFamily="34" charset="0"/>
                  </a:rPr>
                  <a:t> </a:t>
                </a:r>
                <a14:m>
                  <m:oMath xmlns:m="http://schemas.openxmlformats.org/officeDocument/2006/math">
                    <m:r>
                      <a:rPr lang="en-US" sz="2400" i="1" smtClean="0">
                        <a:solidFill>
                          <a:srgbClr val="FFFFCC"/>
                        </a:solidFill>
                        <a:latin typeface="Cambria Math"/>
                      </a:rPr>
                      <m:t>𝐼</m:t>
                    </m:r>
                    <m:r>
                      <a:rPr lang="en-US" sz="2400" i="1" smtClean="0">
                        <a:solidFill>
                          <a:srgbClr val="FFFFCC"/>
                        </a:solidFill>
                        <a:latin typeface="Cambria Math"/>
                      </a:rPr>
                      <m:t>= </m:t>
                    </m:r>
                    <m:nary>
                      <m:naryPr>
                        <m:limLoc m:val="undOvr"/>
                        <m:subHide m:val="on"/>
                        <m:supHide m:val="on"/>
                        <m:ctrlPr>
                          <a:rPr lang="en-US" sz="2400" i="1">
                            <a:solidFill>
                              <a:srgbClr val="FFFFCC"/>
                            </a:solidFill>
                            <a:latin typeface="Cambria Math" panose="02040503050406030204" pitchFamily="18" charset="0"/>
                          </a:rPr>
                        </m:ctrlPr>
                      </m:naryPr>
                      <m:sub/>
                      <m:sup/>
                      <m:e>
                        <m:r>
                          <a:rPr lang="en-US" sz="2400" i="1" smtClean="0">
                            <a:solidFill>
                              <a:srgbClr val="FFC000"/>
                            </a:solidFill>
                            <a:latin typeface="Cambria Math"/>
                          </a:rPr>
                          <m:t>𝐸</m:t>
                        </m:r>
                        <m:d>
                          <m:dPr>
                            <m:ctrlPr>
                              <a:rPr lang="en-US" sz="2400" i="1">
                                <a:solidFill>
                                  <a:srgbClr val="FFC000"/>
                                </a:solidFill>
                                <a:latin typeface="Cambria Math" panose="02040503050406030204" pitchFamily="18" charset="0"/>
                              </a:rPr>
                            </m:ctrlPr>
                          </m:dPr>
                          <m:e>
                            <m:r>
                              <a:rPr lang="en-US" sz="2400" i="1">
                                <a:solidFill>
                                  <a:srgbClr val="FFC000"/>
                                </a:solidFill>
                                <a:latin typeface="Cambria Math"/>
                              </a:rPr>
                              <m:t>𝑡</m:t>
                            </m:r>
                          </m:e>
                        </m:d>
                        <m:r>
                          <a:rPr lang="en-US" sz="2400" i="1">
                            <a:solidFill>
                              <a:srgbClr val="FFFFCC"/>
                            </a:solidFill>
                            <a:latin typeface="Cambria Math"/>
                          </a:rPr>
                          <m:t>×</m:t>
                        </m:r>
                        <m:sSub>
                          <m:sSubPr>
                            <m:ctrlPr>
                              <a:rPr lang="en-US" sz="2400" i="1" smtClean="0">
                                <a:solidFill>
                                  <a:srgbClr val="CCFFFF"/>
                                </a:solidFill>
                                <a:latin typeface="Cambria Math" panose="02040503050406030204" pitchFamily="18" charset="0"/>
                              </a:rPr>
                            </m:ctrlPr>
                          </m:sSubPr>
                          <m:e>
                            <m:r>
                              <a:rPr lang="en-US" sz="2400" i="1" smtClean="0">
                                <a:solidFill>
                                  <a:srgbClr val="CCFFFF"/>
                                </a:solidFill>
                                <a:latin typeface="Cambria Math"/>
                              </a:rPr>
                              <m:t>𝐿</m:t>
                            </m:r>
                          </m:e>
                          <m:sub>
                            <m:r>
                              <a:rPr lang="en-US" sz="2400" i="1" smtClean="0">
                                <a:solidFill>
                                  <a:srgbClr val="CCFFFF"/>
                                </a:solidFill>
                                <a:latin typeface="Cambria Math"/>
                              </a:rPr>
                              <m:t>𝑟𝑒𝑐</m:t>
                            </m:r>
                          </m:sub>
                        </m:sSub>
                        <m:d>
                          <m:dPr>
                            <m:ctrlPr>
                              <a:rPr lang="en-US" sz="2400" i="1">
                                <a:solidFill>
                                  <a:srgbClr val="CCFFFF"/>
                                </a:solidFill>
                                <a:latin typeface="Cambria Math" panose="02040503050406030204" pitchFamily="18" charset="0"/>
                                <a:ea typeface="Cambria Math"/>
                              </a:rPr>
                            </m:ctrlPr>
                          </m:dPr>
                          <m:e>
                            <m:r>
                              <a:rPr lang="en-US" sz="2400" i="1">
                                <a:solidFill>
                                  <a:srgbClr val="CCFFFF"/>
                                </a:solidFill>
                                <a:latin typeface="Cambria Math"/>
                                <a:ea typeface="Cambria Math"/>
                              </a:rPr>
                              <m:t>𝑡</m:t>
                            </m:r>
                          </m:e>
                        </m:d>
                        <m:r>
                          <a:rPr lang="en-US" sz="2400" i="1" smtClean="0">
                            <a:solidFill>
                              <a:srgbClr val="CCFFFF"/>
                            </a:solidFill>
                            <a:latin typeface="Cambria Math"/>
                            <a:ea typeface="Cambria Math"/>
                          </a:rPr>
                          <m:t> </m:t>
                        </m:r>
                        <m:r>
                          <a:rPr lang="en-US" sz="2400" i="1">
                            <a:solidFill>
                              <a:srgbClr val="FFFFCC"/>
                            </a:solidFill>
                            <a:latin typeface="Cambria Math"/>
                            <a:ea typeface="Cambria Math"/>
                          </a:rPr>
                          <m:t>𝑑𝑡</m:t>
                        </m:r>
                      </m:e>
                    </m:nary>
                  </m:oMath>
                </a14:m>
                <a:endParaRPr lang="en-US" sz="2400" dirty="0">
                  <a:solidFill>
                    <a:srgbClr val="FFFFCC"/>
                  </a:solidFill>
                  <a:latin typeface="Arial"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1499100" y="4269069"/>
                <a:ext cx="5720492" cy="518796"/>
              </a:xfrm>
              <a:prstGeom prst="rect">
                <a:avLst/>
              </a:prstGeom>
              <a:blipFill>
                <a:blip r:embed="rId3"/>
                <a:stretch>
                  <a:fillRect l="-1706" t="-142353" b="-203529"/>
                </a:stretch>
              </a:blipFill>
            </p:spPr>
            <p:txBody>
              <a:bodyPr/>
              <a:lstStyle/>
              <a:p>
                <a:r>
                  <a:rPr lang="en-US">
                    <a:noFill/>
                  </a:rPr>
                  <a:t> </a:t>
                </a:r>
              </a:p>
            </p:txBody>
          </p:sp>
        </mc:Fallback>
      </mc:AlternateContent>
      <p:sp>
        <p:nvSpPr>
          <p:cNvPr id="43" name="Rectangle 42"/>
          <p:cNvSpPr/>
          <p:nvPr/>
        </p:nvSpPr>
        <p:spPr>
          <a:xfrm>
            <a:off x="1997767" y="4745979"/>
            <a:ext cx="1176925" cy="646331"/>
          </a:xfrm>
          <a:prstGeom prst="rect">
            <a:avLst/>
          </a:prstGeom>
        </p:spPr>
        <p:txBody>
          <a:bodyPr wrap="none">
            <a:spAutoFit/>
          </a:bodyPr>
          <a:lstStyle/>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measured </a:t>
            </a:r>
          </a:p>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brightness</a:t>
            </a:r>
          </a:p>
        </p:txBody>
      </p:sp>
      <p:sp>
        <p:nvSpPr>
          <p:cNvPr id="45" name="Rectangle 44"/>
          <p:cNvSpPr/>
          <p:nvPr/>
        </p:nvSpPr>
        <p:spPr>
          <a:xfrm>
            <a:off x="3429920" y="4745979"/>
            <a:ext cx="1508746" cy="646331"/>
          </a:xfrm>
          <a:prstGeom prst="rect">
            <a:avLst/>
          </a:prstGeom>
        </p:spPr>
        <p:txBody>
          <a:bodyPr wrap="none">
            <a:spAutoFit/>
          </a:bodyPr>
          <a:lstStyle/>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demodulation</a:t>
            </a:r>
          </a:p>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function</a:t>
            </a:r>
          </a:p>
        </p:txBody>
      </p:sp>
      <p:sp>
        <p:nvSpPr>
          <p:cNvPr id="46" name="Rectangle 45"/>
          <p:cNvSpPr/>
          <p:nvPr/>
        </p:nvSpPr>
        <p:spPr>
          <a:xfrm>
            <a:off x="5479570" y="4745979"/>
            <a:ext cx="987770" cy="646331"/>
          </a:xfrm>
          <a:prstGeom prst="rect">
            <a:avLst/>
          </a:prstGeom>
        </p:spPr>
        <p:txBody>
          <a:bodyPr wrap="none">
            <a:spAutoFit/>
          </a:bodyPr>
          <a:lstStyle/>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received</a:t>
            </a:r>
          </a:p>
          <a:p>
            <a:pPr algn="ctr" fontAlgn="auto">
              <a:spcBef>
                <a:spcPts val="0"/>
              </a:spcBef>
              <a:spcAft>
                <a:spcPts val="0"/>
              </a:spcAft>
              <a:defRPr/>
            </a:pPr>
            <a:r>
              <a:rPr lang="en-US" kern="0" dirty="0">
                <a:solidFill>
                  <a:srgbClr val="FFFFFF">
                    <a:lumMod val="75000"/>
                  </a:srgbClr>
                </a:solidFill>
                <a:latin typeface="Calibri" pitchFamily="34" charset="0"/>
                <a:cs typeface="Calibri" pitchFamily="34" charset="0"/>
              </a:rPr>
              <a:t> light</a:t>
            </a:r>
          </a:p>
        </p:txBody>
      </p:sp>
      <p:sp>
        <p:nvSpPr>
          <p:cNvPr id="99" name="Rectangle 98"/>
          <p:cNvSpPr/>
          <p:nvPr/>
        </p:nvSpPr>
        <p:spPr>
          <a:xfrm>
            <a:off x="6743701" y="1571492"/>
            <a:ext cx="4152899" cy="17260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mc:AlternateContent xmlns:mc="http://schemas.openxmlformats.org/markup-compatibility/2006" xmlns:a14="http://schemas.microsoft.com/office/drawing/2010/main">
        <mc:Choice Requires="a14">
          <p:sp>
            <p:nvSpPr>
              <p:cNvPr id="105" name="Rectangle 104"/>
              <p:cNvSpPr/>
              <p:nvPr/>
            </p:nvSpPr>
            <p:spPr>
              <a:xfrm>
                <a:off x="6646257" y="2223121"/>
                <a:ext cx="1507143" cy="646331"/>
              </a:xfrm>
              <a:prstGeom prst="rect">
                <a:avLst/>
              </a:prstGeom>
            </p:spPr>
            <p:txBody>
              <a:bodyPr wrap="none">
                <a:spAutoFit/>
              </a:bodyPr>
              <a:lstStyle/>
              <a:p>
                <a:pPr algn="ctr" fontAlgn="auto">
                  <a:spcBef>
                    <a:spcPts val="0"/>
                  </a:spcBef>
                  <a:spcAft>
                    <a:spcPts val="0"/>
                  </a:spcAft>
                  <a:defRPr/>
                </a:pPr>
                <a:r>
                  <a:rPr lang="en-US" kern="0" dirty="0">
                    <a:solidFill>
                      <a:srgbClr val="CCFFFF"/>
                    </a:solidFill>
                    <a:latin typeface="Calibri" pitchFamily="34" charset="0"/>
                    <a:cs typeface="Calibri" pitchFamily="34" charset="0"/>
                  </a:rPr>
                  <a:t>received light </a:t>
                </a:r>
                <a:endParaRPr lang="en-US" i="1" dirty="0">
                  <a:solidFill>
                    <a:srgbClr val="CCFFFF"/>
                  </a:solidFill>
                  <a:latin typeface="Cambria Math"/>
                </a:endParaRPr>
              </a:p>
              <a:p>
                <a:pPr algn="ctr" fontAlgn="auto">
                  <a:spcBef>
                    <a:spcPts val="0"/>
                  </a:spcBef>
                  <a:spcAft>
                    <a:spcPts val="0"/>
                  </a:spcAft>
                  <a:defRPr/>
                </a:pPr>
                <a14:m>
                  <m:oMath xmlns:m="http://schemas.openxmlformats.org/officeDocument/2006/math">
                    <m:sSub>
                      <m:sSubPr>
                        <m:ctrlPr>
                          <a:rPr lang="en-US" i="1">
                            <a:solidFill>
                              <a:srgbClr val="CCFFFF"/>
                            </a:solidFill>
                            <a:latin typeface="Cambria Math" panose="02040503050406030204" pitchFamily="18" charset="0"/>
                          </a:rPr>
                        </m:ctrlPr>
                      </m:sSubPr>
                      <m:e>
                        <m:r>
                          <a:rPr lang="en-US" i="1">
                            <a:solidFill>
                              <a:srgbClr val="CCFFFF"/>
                            </a:solidFill>
                            <a:latin typeface="Cambria Math"/>
                          </a:rPr>
                          <m:t>𝐿</m:t>
                        </m:r>
                      </m:e>
                      <m:sub>
                        <m:r>
                          <a:rPr lang="en-US" i="1">
                            <a:solidFill>
                              <a:srgbClr val="CCFFFF"/>
                            </a:solidFill>
                            <a:latin typeface="Cambria Math"/>
                          </a:rPr>
                          <m:t>𝑟𝑒𝑐</m:t>
                        </m:r>
                      </m:sub>
                    </m:sSub>
                    <m:d>
                      <m:dPr>
                        <m:ctrlPr>
                          <a:rPr lang="en-US" i="1">
                            <a:solidFill>
                              <a:srgbClr val="CCFFFF"/>
                            </a:solidFill>
                            <a:latin typeface="Cambria Math" panose="02040503050406030204" pitchFamily="18" charset="0"/>
                            <a:ea typeface="Cambria Math"/>
                          </a:rPr>
                        </m:ctrlPr>
                      </m:dPr>
                      <m:e>
                        <m:r>
                          <a:rPr lang="en-US" i="1">
                            <a:solidFill>
                              <a:srgbClr val="CCFFFF"/>
                            </a:solidFill>
                            <a:latin typeface="Cambria Math"/>
                            <a:ea typeface="Cambria Math"/>
                          </a:rPr>
                          <m:t>𝑡</m:t>
                        </m:r>
                      </m:e>
                    </m:d>
                  </m:oMath>
                </a14:m>
                <a:r>
                  <a:rPr lang="en-US" kern="0" dirty="0">
                    <a:solidFill>
                      <a:srgbClr val="CCFFFF"/>
                    </a:solidFill>
                    <a:latin typeface="Calibri" pitchFamily="34" charset="0"/>
                    <a:cs typeface="Calibri" pitchFamily="34" charset="0"/>
                  </a:rPr>
                  <a:t> </a:t>
                </a:r>
              </a:p>
            </p:txBody>
          </p:sp>
        </mc:Choice>
        <mc:Fallback xmlns="">
          <p:sp>
            <p:nvSpPr>
              <p:cNvPr id="105" name="Rectangle 104"/>
              <p:cNvSpPr>
                <a:spLocks noRot="1" noChangeAspect="1" noMove="1" noResize="1" noEditPoints="1" noAdjustHandles="1" noChangeArrowheads="1" noChangeShapeType="1" noTextEdit="1"/>
              </p:cNvSpPr>
              <p:nvPr/>
            </p:nvSpPr>
            <p:spPr>
              <a:xfrm>
                <a:off x="6646257" y="2223121"/>
                <a:ext cx="1507143" cy="646331"/>
              </a:xfrm>
              <a:prstGeom prst="rect">
                <a:avLst/>
              </a:prstGeom>
              <a:blipFill rotWithShape="1">
                <a:blip r:embed="rId4"/>
                <a:stretch>
                  <a:fillRect l="-2823" t="-4717" r="-2823"/>
                </a:stretch>
              </a:blipFill>
            </p:spPr>
            <p:txBody>
              <a:bodyPr/>
              <a:lstStyle/>
              <a:p>
                <a:r>
                  <a:rPr lang="en-US">
                    <a:noFill/>
                  </a:rPr>
                  <a:t> </a:t>
                </a:r>
              </a:p>
            </p:txBody>
          </p:sp>
        </mc:Fallback>
      </mc:AlternateContent>
      <p:sp>
        <p:nvSpPr>
          <p:cNvPr id="106" name="TextBox 105"/>
          <p:cNvSpPr txBox="1"/>
          <p:nvPr/>
        </p:nvSpPr>
        <p:spPr>
          <a:xfrm>
            <a:off x="6777535" y="2907268"/>
            <a:ext cx="690065"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time</a:t>
            </a:r>
          </a:p>
        </p:txBody>
      </p:sp>
      <p:cxnSp>
        <p:nvCxnSpPr>
          <p:cNvPr id="108" name="Straight Arrow Connector 107"/>
          <p:cNvCxnSpPr/>
          <p:nvPr/>
        </p:nvCxnSpPr>
        <p:spPr>
          <a:xfrm>
            <a:off x="1894847" y="3049755"/>
            <a:ext cx="4962576" cy="0"/>
          </a:xfrm>
          <a:prstGeom prst="straightConnector1">
            <a:avLst/>
          </a:prstGeom>
          <a:noFill/>
          <a:ln w="25400" cap="flat" cmpd="sng" algn="ctr">
            <a:solidFill>
              <a:srgbClr val="FFFFCC"/>
            </a:solidFill>
            <a:prstDash val="solid"/>
            <a:tailEnd type="triangle"/>
          </a:ln>
          <a:effectLst/>
        </p:spPr>
      </p:cxnSp>
      <p:sp>
        <p:nvSpPr>
          <p:cNvPr id="100" name="Rectangle 99"/>
          <p:cNvSpPr/>
          <p:nvPr/>
        </p:nvSpPr>
        <p:spPr>
          <a:xfrm>
            <a:off x="-2285999" y="1386826"/>
            <a:ext cx="4175624" cy="17658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107" name="TextBox 106"/>
          <p:cNvSpPr txBox="1"/>
          <p:nvPr/>
        </p:nvSpPr>
        <p:spPr>
          <a:xfrm rot="16200000">
            <a:off x="856996" y="2038454"/>
            <a:ext cx="1672590"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intensity</a:t>
            </a:r>
          </a:p>
        </p:txBody>
      </p:sp>
      <p:cxnSp>
        <p:nvCxnSpPr>
          <p:cNvPr id="109" name="Straight Arrow Connector 108"/>
          <p:cNvCxnSpPr/>
          <p:nvPr/>
        </p:nvCxnSpPr>
        <p:spPr>
          <a:xfrm flipV="1">
            <a:off x="1880480" y="1386826"/>
            <a:ext cx="0" cy="1672590"/>
          </a:xfrm>
          <a:prstGeom prst="straightConnector1">
            <a:avLst/>
          </a:prstGeom>
          <a:noFill/>
          <a:ln w="25400" cap="flat" cmpd="sng" algn="ctr">
            <a:solidFill>
              <a:srgbClr val="FFFFCC"/>
            </a:solidFill>
            <a:prstDash val="solid"/>
            <a:tailEnd type="triangle"/>
          </a:ln>
          <a:effectLst/>
        </p:spPr>
      </p:cxnSp>
      <p:cxnSp>
        <p:nvCxnSpPr>
          <p:cNvPr id="10" name="Straight Arrow Connector 9"/>
          <p:cNvCxnSpPr/>
          <p:nvPr/>
        </p:nvCxnSpPr>
        <p:spPr>
          <a:xfrm flipV="1">
            <a:off x="3084060" y="4666407"/>
            <a:ext cx="91440" cy="137703"/>
          </a:xfrm>
          <a:prstGeom prst="straightConnector1">
            <a:avLst/>
          </a:prstGeom>
          <a:ln w="22225">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4104187" y="4666678"/>
            <a:ext cx="1" cy="137160"/>
          </a:xfrm>
          <a:prstGeom prst="straightConnector1">
            <a:avLst/>
          </a:prstGeom>
          <a:ln w="22225">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5461500" y="4691270"/>
            <a:ext cx="91440" cy="137160"/>
          </a:xfrm>
          <a:prstGeom prst="straightConnector1">
            <a:avLst/>
          </a:prstGeom>
          <a:ln w="22225">
            <a:solidFill>
              <a:schemeClr val="bg1">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41"/>
              <p:cNvSpPr/>
              <p:nvPr/>
            </p:nvSpPr>
            <p:spPr>
              <a:xfrm>
                <a:off x="5949014" y="1202159"/>
                <a:ext cx="2347117" cy="646331"/>
              </a:xfrm>
              <a:prstGeom prst="rect">
                <a:avLst/>
              </a:prstGeom>
            </p:spPr>
            <p:txBody>
              <a:bodyPr wrap="none">
                <a:spAutoFit/>
              </a:bodyPr>
              <a:lstStyle/>
              <a:p>
                <a:pPr algn="ctr" fontAlgn="auto">
                  <a:spcBef>
                    <a:spcPts val="0"/>
                  </a:spcBef>
                  <a:spcAft>
                    <a:spcPts val="0"/>
                  </a:spcAft>
                  <a:defRPr/>
                </a:pPr>
                <a:r>
                  <a:rPr lang="en-US" kern="0" dirty="0">
                    <a:solidFill>
                      <a:srgbClr val="FFC000"/>
                    </a:solidFill>
                    <a:latin typeface="Calibri" pitchFamily="34" charset="0"/>
                    <a:cs typeface="Calibri" pitchFamily="34" charset="0"/>
                  </a:rPr>
                  <a:t>demodulation function</a:t>
                </a:r>
              </a:p>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i="1">
                          <a:solidFill>
                            <a:srgbClr val="FFC000"/>
                          </a:solidFill>
                          <a:latin typeface="Cambria Math"/>
                        </a:rPr>
                        <m:t>𝐸</m:t>
                      </m:r>
                      <m:r>
                        <a:rPr lang="en-US" i="1">
                          <a:solidFill>
                            <a:srgbClr val="FFC000"/>
                          </a:solidFill>
                          <a:latin typeface="Cambria Math"/>
                        </a:rPr>
                        <m:t>(</m:t>
                      </m:r>
                      <m:r>
                        <a:rPr lang="en-US" i="1">
                          <a:solidFill>
                            <a:srgbClr val="FFC000"/>
                          </a:solidFill>
                          <a:latin typeface="Cambria Math"/>
                        </a:rPr>
                        <m:t>𝑡</m:t>
                      </m:r>
                      <m:r>
                        <a:rPr lang="en-US" i="1">
                          <a:solidFill>
                            <a:srgbClr val="FFC000"/>
                          </a:solidFill>
                          <a:latin typeface="Cambria Math"/>
                        </a:rPr>
                        <m:t>)</m:t>
                      </m:r>
                    </m:oMath>
                  </m:oMathPara>
                </a14:m>
                <a:endParaRPr lang="en-US" kern="0" dirty="0">
                  <a:solidFill>
                    <a:srgbClr val="FFC000"/>
                  </a:solidFill>
                  <a:latin typeface="Calibri" pitchFamily="34" charset="0"/>
                  <a:cs typeface="Calibri" pitchFamily="34" charset="0"/>
                </a:endParaRPr>
              </a:p>
            </p:txBody>
          </p:sp>
        </mc:Choice>
        <mc:Fallback xmlns="">
          <p:sp>
            <p:nvSpPr>
              <p:cNvPr id="42" name="Rectangle 41"/>
              <p:cNvSpPr>
                <a:spLocks noRot="1" noChangeAspect="1" noMove="1" noResize="1" noEditPoints="1" noAdjustHandles="1" noChangeArrowheads="1" noChangeShapeType="1" noTextEdit="1"/>
              </p:cNvSpPr>
              <p:nvPr/>
            </p:nvSpPr>
            <p:spPr>
              <a:xfrm>
                <a:off x="5949014" y="1202159"/>
                <a:ext cx="2347117" cy="646331"/>
              </a:xfrm>
              <a:prstGeom prst="rect">
                <a:avLst/>
              </a:prstGeom>
              <a:blipFill>
                <a:blip r:embed="rId5"/>
                <a:stretch>
                  <a:fillRect l="-2338" t="-4717" r="-1818" b="-7547"/>
                </a:stretch>
              </a:blipFill>
            </p:spPr>
            <p:txBody>
              <a:bodyPr/>
              <a:lstStyle/>
              <a:p>
                <a:r>
                  <a:rPr lang="en-US">
                    <a:noFill/>
                  </a:rPr>
                  <a:t> </a:t>
                </a:r>
              </a:p>
            </p:txBody>
          </p:sp>
        </mc:Fallback>
      </mc:AlternateContent>
      <p:sp>
        <p:nvSpPr>
          <p:cNvPr id="3" name="TextBox 2"/>
          <p:cNvSpPr txBox="1"/>
          <p:nvPr/>
        </p:nvSpPr>
        <p:spPr>
          <a:xfrm>
            <a:off x="460205" y="3526666"/>
            <a:ext cx="7670656" cy="523220"/>
          </a:xfrm>
          <a:prstGeom prst="rect">
            <a:avLst/>
          </a:prstGeom>
          <a:noFill/>
        </p:spPr>
        <p:txBody>
          <a:bodyPr wrap="square" rtlCol="0">
            <a:spAutoFit/>
          </a:bodyPr>
          <a:lstStyle/>
          <a:p>
            <a:pPr algn="ctr" fontAlgn="auto">
              <a:spcBef>
                <a:spcPts val="0"/>
              </a:spcBef>
              <a:spcAft>
                <a:spcPts val="0"/>
              </a:spcAft>
            </a:pPr>
            <a:r>
              <a:rPr kumimoji="1" lang="en-US" sz="2800" dirty="0">
                <a:solidFill>
                  <a:srgbClr val="FFFF00"/>
                </a:solidFill>
                <a:latin typeface="Calibri" panose="020F0502020204030204" pitchFamily="34" charset="0"/>
              </a:rPr>
              <a:t>3 Unknowns:</a:t>
            </a:r>
            <a:r>
              <a:rPr kumimoji="1" lang="en-US" sz="2800" dirty="0">
                <a:solidFill>
                  <a:srgbClr val="CCFFFF"/>
                </a:solidFill>
                <a:latin typeface="Calibri" panose="020F0502020204030204" pitchFamily="34" charset="0"/>
              </a:rPr>
              <a:t> Phase, Offset, Amplitude</a:t>
            </a:r>
          </a:p>
        </p:txBody>
      </p:sp>
      <p:cxnSp>
        <p:nvCxnSpPr>
          <p:cNvPr id="6" name="Straight Arrow Connector 5"/>
          <p:cNvCxnSpPr/>
          <p:nvPr/>
        </p:nvCxnSpPr>
        <p:spPr>
          <a:xfrm flipV="1">
            <a:off x="5290548" y="4072613"/>
            <a:ext cx="0" cy="196456"/>
          </a:xfrm>
          <a:prstGeom prst="straightConnector1">
            <a:avLst/>
          </a:prstGeom>
          <a:ln w="25400">
            <a:solidFill>
              <a:srgbClr val="CCFF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56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287699" y="1600200"/>
            <a:ext cx="9584099" cy="1421654"/>
            <a:chOff x="-1806207" y="1752600"/>
            <a:chExt cx="9584099" cy="1269254"/>
          </a:xfrm>
        </p:grpSpPr>
        <p:grpSp>
          <p:nvGrpSpPr>
            <p:cNvPr id="34" name="Group 33"/>
            <p:cNvGrpSpPr/>
            <p:nvPr/>
          </p:nvGrpSpPr>
          <p:grpSpPr>
            <a:xfrm>
              <a:off x="-1806207" y="1752600"/>
              <a:ext cx="7859307" cy="1269254"/>
              <a:chOff x="6638390" y="2031981"/>
              <a:chExt cx="1029047" cy="1355193"/>
            </a:xfrm>
          </p:grpSpPr>
          <p:grpSp>
            <p:nvGrpSpPr>
              <p:cNvPr id="36" name="Group 35"/>
              <p:cNvGrpSpPr/>
              <p:nvPr/>
            </p:nvGrpSpPr>
            <p:grpSpPr>
              <a:xfrm>
                <a:off x="6638390" y="2031981"/>
                <a:ext cx="628661" cy="1355193"/>
                <a:chOff x="2420938" y="1676400"/>
                <a:chExt cx="3305175" cy="3248025"/>
              </a:xfrm>
            </p:grpSpPr>
            <p:sp>
              <p:nvSpPr>
                <p:cNvPr id="38"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39"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37"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35" name="Freeform 225"/>
            <p:cNvSpPr>
              <a:spLocks/>
            </p:cNvSpPr>
            <p:nvPr/>
          </p:nvSpPr>
          <p:spPr bwMode="auto">
            <a:xfrm>
              <a:off x="6034454" y="1773936"/>
              <a:ext cx="1743438" cy="40571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grpSp>
        <p:nvGrpSpPr>
          <p:cNvPr id="40" name="Group 39"/>
          <p:cNvGrpSpPr/>
          <p:nvPr/>
        </p:nvGrpSpPr>
        <p:grpSpPr>
          <a:xfrm>
            <a:off x="1312501" y="1600200"/>
            <a:ext cx="9584099" cy="1421654"/>
            <a:chOff x="-1806207" y="1752600"/>
            <a:chExt cx="9584099" cy="1269254"/>
          </a:xfrm>
        </p:grpSpPr>
        <p:grpSp>
          <p:nvGrpSpPr>
            <p:cNvPr id="41" name="Group 40"/>
            <p:cNvGrpSpPr/>
            <p:nvPr/>
          </p:nvGrpSpPr>
          <p:grpSpPr>
            <a:xfrm>
              <a:off x="-1806207" y="1752600"/>
              <a:ext cx="7859307" cy="1269254"/>
              <a:chOff x="6638390" y="2031981"/>
              <a:chExt cx="1029047" cy="1355193"/>
            </a:xfrm>
          </p:grpSpPr>
          <p:grpSp>
            <p:nvGrpSpPr>
              <p:cNvPr id="48" name="Group 47"/>
              <p:cNvGrpSpPr/>
              <p:nvPr/>
            </p:nvGrpSpPr>
            <p:grpSpPr>
              <a:xfrm>
                <a:off x="6638390" y="2031981"/>
                <a:ext cx="628661" cy="1355193"/>
                <a:chOff x="2420938" y="1676400"/>
                <a:chExt cx="3305175" cy="3248025"/>
              </a:xfrm>
            </p:grpSpPr>
            <p:sp>
              <p:nvSpPr>
                <p:cNvPr id="50"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51"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49"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47" name="Freeform 225"/>
            <p:cNvSpPr>
              <a:spLocks/>
            </p:cNvSpPr>
            <p:nvPr/>
          </p:nvSpPr>
          <p:spPr bwMode="auto">
            <a:xfrm>
              <a:off x="6034454" y="1773936"/>
              <a:ext cx="1743438" cy="40571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C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Measuring Phase-Shift: </a:t>
            </a:r>
            <a:r>
              <a:rPr lang="en-US" sz="3200" dirty="0">
                <a:solidFill>
                  <a:srgbClr val="FFFFCC"/>
                </a:solidFill>
                <a:latin typeface="Verdana" pitchFamily="34" charset="0"/>
                <a:ea typeface="Verdana" pitchFamily="34" charset="0"/>
                <a:cs typeface="Verdana" pitchFamily="34" charset="0"/>
              </a:rPr>
              <a:t>Correlation</a:t>
            </a:r>
          </a:p>
        </p:txBody>
      </p:sp>
      <p:grpSp>
        <p:nvGrpSpPr>
          <p:cNvPr id="94" name="Group 93"/>
          <p:cNvGrpSpPr/>
          <p:nvPr/>
        </p:nvGrpSpPr>
        <p:grpSpPr>
          <a:xfrm>
            <a:off x="1360893" y="1765659"/>
            <a:ext cx="7859307" cy="1269254"/>
            <a:chOff x="6638390" y="2031981"/>
            <a:chExt cx="1029047" cy="1355193"/>
          </a:xfrm>
        </p:grpSpPr>
        <p:grpSp>
          <p:nvGrpSpPr>
            <p:cNvPr id="95" name="Group 94"/>
            <p:cNvGrpSpPr/>
            <p:nvPr/>
          </p:nvGrpSpPr>
          <p:grpSpPr>
            <a:xfrm>
              <a:off x="6638390" y="2031981"/>
              <a:ext cx="628661" cy="1355193"/>
              <a:chOff x="2420938" y="1676400"/>
              <a:chExt cx="3305175" cy="3248025"/>
            </a:xfrm>
          </p:grpSpPr>
          <p:sp>
            <p:nvSpPr>
              <p:cNvPr id="97"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98"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96"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CC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grpSp>
        <p:nvGrpSpPr>
          <p:cNvPr id="2" name="Group 1"/>
          <p:cNvGrpSpPr/>
          <p:nvPr/>
        </p:nvGrpSpPr>
        <p:grpSpPr>
          <a:xfrm>
            <a:off x="-2034807" y="1600200"/>
            <a:ext cx="9584099" cy="1421654"/>
            <a:chOff x="-1806207" y="1752600"/>
            <a:chExt cx="9584099" cy="1269254"/>
          </a:xfrm>
        </p:grpSpPr>
        <p:grpSp>
          <p:nvGrpSpPr>
            <p:cNvPr id="19" name="Group 18"/>
            <p:cNvGrpSpPr/>
            <p:nvPr/>
          </p:nvGrpSpPr>
          <p:grpSpPr>
            <a:xfrm>
              <a:off x="-1806207" y="1752600"/>
              <a:ext cx="7859307" cy="1269254"/>
              <a:chOff x="6638390" y="2031981"/>
              <a:chExt cx="1029047" cy="1355193"/>
            </a:xfrm>
          </p:grpSpPr>
          <p:grpSp>
            <p:nvGrpSpPr>
              <p:cNvPr id="20" name="Group 19"/>
              <p:cNvGrpSpPr/>
              <p:nvPr/>
            </p:nvGrpSpPr>
            <p:grpSpPr>
              <a:xfrm>
                <a:off x="6638390" y="2031981"/>
                <a:ext cx="628661" cy="1355193"/>
                <a:chOff x="2420938" y="1676400"/>
                <a:chExt cx="3305175" cy="3248025"/>
              </a:xfrm>
            </p:grpSpPr>
            <p:sp>
              <p:nvSpPr>
                <p:cNvPr id="2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sp>
              <p:nvSpPr>
                <p:cNvPr id="2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21" name="Freeform 224"/>
              <p:cNvSpPr>
                <a:spLocks/>
              </p:cNvSpPr>
              <p:nvPr/>
            </p:nvSpPr>
            <p:spPr bwMode="auto">
              <a:xfrm>
                <a:off x="7267051" y="2397605"/>
                <a:ext cx="400386" cy="989569"/>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p:sp>
          <p:nvSpPr>
            <p:cNvPr id="29" name="Freeform 225"/>
            <p:cNvSpPr>
              <a:spLocks/>
            </p:cNvSpPr>
            <p:nvPr/>
          </p:nvSpPr>
          <p:spPr bwMode="auto">
            <a:xfrm>
              <a:off x="6034454" y="1773936"/>
              <a:ext cx="1743438" cy="40571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defRPr/>
              </a:pPr>
              <a:endParaRPr lang="en-US" sz="1600" kern="0">
                <a:solidFill>
                  <a:srgbClr val="CCFFFF"/>
                </a:solidFill>
                <a:latin typeface="Arial" pitchFamily="34" charset="0"/>
              </a:endParaRPr>
            </a:p>
          </p:txBody>
        </p:sp>
      </p:grpSp>
      <mc:AlternateContent xmlns:mc="http://schemas.openxmlformats.org/markup-compatibility/2006" xmlns:a14="http://schemas.microsoft.com/office/drawing/2010/main">
        <mc:Choice Requires="a14">
          <p:sp>
            <p:nvSpPr>
              <p:cNvPr id="30" name="Rectangle 29"/>
              <p:cNvSpPr/>
              <p:nvPr/>
            </p:nvSpPr>
            <p:spPr>
              <a:xfrm>
                <a:off x="1295400" y="4387497"/>
                <a:ext cx="6319633" cy="518796"/>
              </a:xfrm>
              <a:prstGeom prst="rect">
                <a:avLst/>
              </a:prstGeom>
            </p:spPr>
            <p:txBody>
              <a:bodyPr wrap="square">
                <a:spAutoFit/>
              </a:bodyPr>
              <a:lstStyle/>
              <a:p>
                <a:r>
                  <a:rPr lang="en-US" sz="2400" dirty="0">
                    <a:solidFill>
                      <a:srgbClr val="FFFF66"/>
                    </a:solidFill>
                    <a:latin typeface="Calibri" pitchFamily="34" charset="0"/>
                    <a:cs typeface="Calibri" pitchFamily="34" charset="0"/>
                  </a:rPr>
                  <a:t>Correlation 1:</a:t>
                </a:r>
                <a:r>
                  <a:rPr lang="en-US" sz="2400" dirty="0">
                    <a:solidFill>
                      <a:srgbClr val="FFFF66"/>
                    </a:solidFill>
                    <a:latin typeface="Arial" pitchFamily="34" charset="0"/>
                  </a:rPr>
                  <a:t> </a:t>
                </a:r>
                <a14:m>
                  <m:oMath xmlns:m="http://schemas.openxmlformats.org/officeDocument/2006/math">
                    <m:sSub>
                      <m:sSubPr>
                        <m:ctrlPr>
                          <a:rPr lang="en-US" sz="2400" i="1" smtClean="0">
                            <a:solidFill>
                              <a:srgbClr val="FFFFCC"/>
                            </a:solidFill>
                            <a:latin typeface="Cambria Math" panose="02040503050406030204" pitchFamily="18" charset="0"/>
                          </a:rPr>
                        </m:ctrlPr>
                      </m:sSubPr>
                      <m:e>
                        <m:r>
                          <a:rPr lang="en-US" sz="2400" i="1" smtClean="0">
                            <a:solidFill>
                              <a:srgbClr val="FFFFCC"/>
                            </a:solidFill>
                            <a:latin typeface="Cambria Math"/>
                          </a:rPr>
                          <m:t>𝐼</m:t>
                        </m:r>
                      </m:e>
                      <m:sub>
                        <m:r>
                          <a:rPr lang="en-US" sz="2400" i="1" smtClean="0">
                            <a:solidFill>
                              <a:srgbClr val="FFFFCC"/>
                            </a:solidFill>
                            <a:latin typeface="Cambria Math"/>
                          </a:rPr>
                          <m:t>1</m:t>
                        </m:r>
                      </m:sub>
                    </m:sSub>
                    <m:r>
                      <a:rPr lang="en-US" sz="2400" i="1" smtClean="0">
                        <a:solidFill>
                          <a:srgbClr val="FFFFCC"/>
                        </a:solidFill>
                        <a:latin typeface="Cambria Math"/>
                      </a:rPr>
                      <m:t>= </m:t>
                    </m:r>
                    <m:nary>
                      <m:naryPr>
                        <m:limLoc m:val="undOvr"/>
                        <m:subHide m:val="on"/>
                        <m:supHide m:val="on"/>
                        <m:ctrlPr>
                          <a:rPr lang="en-US" sz="2400" i="1">
                            <a:solidFill>
                              <a:srgbClr val="FFFFCC"/>
                            </a:solidFill>
                            <a:latin typeface="Cambria Math" panose="02040503050406030204" pitchFamily="18" charset="0"/>
                          </a:rPr>
                        </m:ctrlPr>
                      </m:naryPr>
                      <m:sub/>
                      <m:sup/>
                      <m:e>
                        <m:sSub>
                          <m:sSubPr>
                            <m:ctrlPr>
                              <a:rPr lang="en-US" sz="2400" i="1" smtClean="0">
                                <a:solidFill>
                                  <a:srgbClr val="FFFFCC"/>
                                </a:solidFill>
                                <a:latin typeface="Cambria Math" panose="02040503050406030204" pitchFamily="18" charset="0"/>
                              </a:rPr>
                            </m:ctrlPr>
                          </m:sSubPr>
                          <m:e>
                            <m:r>
                              <a:rPr lang="en-US" sz="2400" i="1" smtClean="0">
                                <a:solidFill>
                                  <a:srgbClr val="FFFFCC"/>
                                </a:solidFill>
                                <a:latin typeface="Cambria Math"/>
                              </a:rPr>
                              <m:t>𝐸</m:t>
                            </m:r>
                          </m:e>
                          <m:sub>
                            <m:r>
                              <a:rPr lang="en-US" sz="2400" i="1" smtClean="0">
                                <a:solidFill>
                                  <a:srgbClr val="FFFFCC"/>
                                </a:solidFill>
                                <a:latin typeface="Cambria Math"/>
                              </a:rPr>
                              <m:t>1</m:t>
                            </m:r>
                          </m:sub>
                        </m:sSub>
                        <m:r>
                          <a:rPr lang="en-US" sz="2400" i="1" smtClean="0">
                            <a:solidFill>
                              <a:srgbClr val="FFFFCC"/>
                            </a:solidFill>
                            <a:latin typeface="Cambria Math"/>
                          </a:rPr>
                          <m:t> </m:t>
                        </m:r>
                        <m:d>
                          <m:dPr>
                            <m:ctrlPr>
                              <a:rPr lang="en-US" sz="2400" i="1">
                                <a:solidFill>
                                  <a:srgbClr val="FFFFCC"/>
                                </a:solidFill>
                                <a:latin typeface="Cambria Math" panose="02040503050406030204" pitchFamily="18" charset="0"/>
                              </a:rPr>
                            </m:ctrlPr>
                          </m:dPr>
                          <m:e>
                            <m:r>
                              <a:rPr lang="en-US" sz="2400" i="1">
                                <a:solidFill>
                                  <a:srgbClr val="FFFFCC"/>
                                </a:solidFill>
                                <a:latin typeface="Cambria Math"/>
                              </a:rPr>
                              <m:t>𝑡</m:t>
                            </m:r>
                          </m:e>
                        </m:d>
                        <m:r>
                          <a:rPr lang="en-US" sz="2400" i="1">
                            <a:solidFill>
                              <a:srgbClr val="FFFFCC"/>
                            </a:solidFill>
                            <a:latin typeface="Cambria Math"/>
                          </a:rPr>
                          <m:t>×</m:t>
                        </m:r>
                        <m:sSub>
                          <m:sSubPr>
                            <m:ctrlPr>
                              <a:rPr lang="en-US" sz="2400" i="1" smtClean="0">
                                <a:solidFill>
                                  <a:srgbClr val="CCFFFF"/>
                                </a:solidFill>
                                <a:latin typeface="Cambria Math" panose="02040503050406030204" pitchFamily="18" charset="0"/>
                              </a:rPr>
                            </m:ctrlPr>
                          </m:sSubPr>
                          <m:e>
                            <m:r>
                              <a:rPr lang="en-US" sz="2400" i="1" smtClean="0">
                                <a:solidFill>
                                  <a:srgbClr val="CCFFFF"/>
                                </a:solidFill>
                                <a:latin typeface="Cambria Math"/>
                              </a:rPr>
                              <m:t>𝐿</m:t>
                            </m:r>
                          </m:e>
                          <m:sub>
                            <m:r>
                              <a:rPr lang="en-US" sz="2400" i="1" smtClean="0">
                                <a:solidFill>
                                  <a:srgbClr val="CCFFFF"/>
                                </a:solidFill>
                                <a:latin typeface="Cambria Math"/>
                              </a:rPr>
                              <m:t>𝑟𝑒𝑐</m:t>
                            </m:r>
                          </m:sub>
                        </m:sSub>
                        <m:d>
                          <m:dPr>
                            <m:ctrlPr>
                              <a:rPr lang="en-US" sz="2400" i="1">
                                <a:solidFill>
                                  <a:srgbClr val="CCFFFF"/>
                                </a:solidFill>
                                <a:latin typeface="Cambria Math" panose="02040503050406030204" pitchFamily="18" charset="0"/>
                                <a:ea typeface="Cambria Math"/>
                              </a:rPr>
                            </m:ctrlPr>
                          </m:dPr>
                          <m:e>
                            <m:r>
                              <a:rPr lang="en-US" sz="2400" i="1">
                                <a:solidFill>
                                  <a:srgbClr val="CCFFFF"/>
                                </a:solidFill>
                                <a:latin typeface="Cambria Math"/>
                                <a:ea typeface="Cambria Math"/>
                              </a:rPr>
                              <m:t>𝑡</m:t>
                            </m:r>
                          </m:e>
                        </m:d>
                        <m:r>
                          <a:rPr lang="en-US" sz="2400" i="1" smtClean="0">
                            <a:solidFill>
                              <a:srgbClr val="CCFFFF"/>
                            </a:solidFill>
                            <a:latin typeface="Cambria Math"/>
                            <a:ea typeface="Cambria Math"/>
                          </a:rPr>
                          <m:t> </m:t>
                        </m:r>
                        <m:r>
                          <a:rPr lang="en-US" sz="2400" i="1">
                            <a:solidFill>
                              <a:srgbClr val="FFFFCC"/>
                            </a:solidFill>
                            <a:latin typeface="Cambria Math"/>
                            <a:ea typeface="Cambria Math"/>
                          </a:rPr>
                          <m:t>𝑑𝑡</m:t>
                        </m:r>
                      </m:e>
                    </m:nary>
                  </m:oMath>
                </a14:m>
                <a:endParaRPr lang="en-US" sz="2400" dirty="0">
                  <a:solidFill>
                    <a:srgbClr val="FFFFCC"/>
                  </a:solidFill>
                  <a:latin typeface="Arial" pitchFamily="34" charset="0"/>
                </a:endParaRPr>
              </a:p>
            </p:txBody>
          </p:sp>
        </mc:Choice>
        <mc:Fallback xmlns="">
          <p:sp>
            <p:nvSpPr>
              <p:cNvPr id="30" name="Rectangle 29"/>
              <p:cNvSpPr>
                <a:spLocks noRot="1" noChangeAspect="1" noMove="1" noResize="1" noEditPoints="1" noAdjustHandles="1" noChangeArrowheads="1" noChangeShapeType="1" noTextEdit="1"/>
              </p:cNvSpPr>
              <p:nvPr/>
            </p:nvSpPr>
            <p:spPr>
              <a:xfrm>
                <a:off x="1295400" y="4387497"/>
                <a:ext cx="6319633" cy="518796"/>
              </a:xfrm>
              <a:prstGeom prst="rect">
                <a:avLst/>
              </a:prstGeom>
              <a:blipFill rotWithShape="1">
                <a:blip r:embed="rId3"/>
                <a:stretch>
                  <a:fillRect l="-1544" t="-142353" b="-203529"/>
                </a:stretch>
              </a:blipFill>
            </p:spPr>
            <p:txBody>
              <a:bodyPr/>
              <a:lstStyle/>
              <a:p>
                <a:r>
                  <a:rPr lang="en-US">
                    <a:noFill/>
                  </a:rPr>
                  <a:t> </a:t>
                </a:r>
              </a:p>
            </p:txBody>
          </p:sp>
        </mc:Fallback>
      </mc:AlternateContent>
      <p:sp>
        <p:nvSpPr>
          <p:cNvPr id="42" name="Rectangle 41"/>
          <p:cNvSpPr/>
          <p:nvPr/>
        </p:nvSpPr>
        <p:spPr>
          <a:xfrm>
            <a:off x="5904130" y="1202159"/>
            <a:ext cx="2436886" cy="369332"/>
          </a:xfrm>
          <a:prstGeom prst="rect">
            <a:avLst/>
          </a:prstGeom>
        </p:spPr>
        <p:txBody>
          <a:bodyPr wrap="none">
            <a:spAutoFit/>
          </a:bodyPr>
          <a:lstStyle/>
          <a:p>
            <a:pPr algn="ctr" fontAlgn="auto">
              <a:spcBef>
                <a:spcPts val="0"/>
              </a:spcBef>
              <a:spcAft>
                <a:spcPts val="0"/>
              </a:spcAft>
              <a:defRPr/>
            </a:pPr>
            <a:r>
              <a:rPr lang="en-US" kern="0" dirty="0">
                <a:solidFill>
                  <a:srgbClr val="FFC000"/>
                </a:solidFill>
                <a:latin typeface="Calibri" pitchFamily="34" charset="0"/>
                <a:cs typeface="Calibri" pitchFamily="34" charset="0"/>
              </a:rPr>
              <a:t>demodulation functions</a:t>
            </a:r>
          </a:p>
        </p:txBody>
      </p:sp>
      <p:sp>
        <p:nvSpPr>
          <p:cNvPr id="99" name="Rectangle 98"/>
          <p:cNvSpPr/>
          <p:nvPr/>
        </p:nvSpPr>
        <p:spPr>
          <a:xfrm>
            <a:off x="6743701" y="1571492"/>
            <a:ext cx="4152899" cy="172606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cxnSp>
        <p:nvCxnSpPr>
          <p:cNvPr id="108" name="Straight Arrow Connector 107"/>
          <p:cNvCxnSpPr/>
          <p:nvPr/>
        </p:nvCxnSpPr>
        <p:spPr>
          <a:xfrm>
            <a:off x="1894847" y="3049755"/>
            <a:ext cx="4962576" cy="0"/>
          </a:xfrm>
          <a:prstGeom prst="straightConnector1">
            <a:avLst/>
          </a:prstGeom>
          <a:noFill/>
          <a:ln w="25400" cap="flat" cmpd="sng" algn="ctr">
            <a:solidFill>
              <a:srgbClr val="FFFFCC"/>
            </a:solidFill>
            <a:prstDash val="solid"/>
            <a:tailEnd type="triangle"/>
          </a:ln>
          <a:effectLst/>
        </p:spPr>
      </p:cxnSp>
      <p:sp>
        <p:nvSpPr>
          <p:cNvPr id="100" name="Rectangle 99"/>
          <p:cNvSpPr/>
          <p:nvPr/>
        </p:nvSpPr>
        <p:spPr>
          <a:xfrm>
            <a:off x="-2285999" y="1386826"/>
            <a:ext cx="4175624" cy="176580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p:sp>
        <p:nvSpPr>
          <p:cNvPr id="107" name="TextBox 106"/>
          <p:cNvSpPr txBox="1"/>
          <p:nvPr/>
        </p:nvSpPr>
        <p:spPr>
          <a:xfrm rot="16200000">
            <a:off x="856996" y="2038454"/>
            <a:ext cx="1672590"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intensity</a:t>
            </a:r>
          </a:p>
        </p:txBody>
      </p:sp>
      <p:cxnSp>
        <p:nvCxnSpPr>
          <p:cNvPr id="109" name="Straight Arrow Connector 108"/>
          <p:cNvCxnSpPr/>
          <p:nvPr/>
        </p:nvCxnSpPr>
        <p:spPr>
          <a:xfrm flipV="1">
            <a:off x="1880480" y="1386826"/>
            <a:ext cx="0" cy="1672590"/>
          </a:xfrm>
          <a:prstGeom prst="straightConnector1">
            <a:avLst/>
          </a:prstGeom>
          <a:noFill/>
          <a:ln w="25400" cap="flat" cmpd="sng" algn="ctr">
            <a:solidFill>
              <a:srgbClr val="FFFFCC"/>
            </a:solidFill>
            <a:prstDash val="solid"/>
            <a:tailEnd type="triangle"/>
          </a:ln>
          <a:effectLst/>
        </p:spPr>
      </p:cxnSp>
      <mc:AlternateContent xmlns:mc="http://schemas.openxmlformats.org/markup-compatibility/2006" xmlns:a14="http://schemas.microsoft.com/office/drawing/2010/main">
        <mc:Choice Requires="a14">
          <p:sp>
            <p:nvSpPr>
              <p:cNvPr id="52" name="Rectangle 51"/>
              <p:cNvSpPr/>
              <p:nvPr/>
            </p:nvSpPr>
            <p:spPr>
              <a:xfrm>
                <a:off x="1295400" y="4859301"/>
                <a:ext cx="6319633" cy="518796"/>
              </a:xfrm>
              <a:prstGeom prst="rect">
                <a:avLst/>
              </a:prstGeom>
            </p:spPr>
            <p:txBody>
              <a:bodyPr wrap="square">
                <a:spAutoFit/>
              </a:bodyPr>
              <a:lstStyle/>
              <a:p>
                <a:r>
                  <a:rPr lang="en-US" sz="2400" dirty="0">
                    <a:solidFill>
                      <a:srgbClr val="FFFF66"/>
                    </a:solidFill>
                    <a:latin typeface="Calibri" pitchFamily="34" charset="0"/>
                    <a:cs typeface="Calibri" pitchFamily="34" charset="0"/>
                  </a:rPr>
                  <a:t>Correlation 2:</a:t>
                </a:r>
                <a:r>
                  <a:rPr lang="en-US" sz="2400" dirty="0">
                    <a:solidFill>
                      <a:srgbClr val="FFFF66"/>
                    </a:solidFill>
                    <a:latin typeface="Arial" pitchFamily="34" charset="0"/>
                  </a:rPr>
                  <a:t> </a:t>
                </a:r>
                <a14:m>
                  <m:oMath xmlns:m="http://schemas.openxmlformats.org/officeDocument/2006/math">
                    <m:sSub>
                      <m:sSubPr>
                        <m:ctrlPr>
                          <a:rPr lang="en-US" sz="2400" i="1" smtClean="0">
                            <a:solidFill>
                              <a:srgbClr val="FFFFCC"/>
                            </a:solidFill>
                            <a:latin typeface="Cambria Math" panose="02040503050406030204" pitchFamily="18" charset="0"/>
                          </a:rPr>
                        </m:ctrlPr>
                      </m:sSubPr>
                      <m:e>
                        <m:r>
                          <a:rPr lang="en-US" sz="2400" i="1" smtClean="0">
                            <a:solidFill>
                              <a:srgbClr val="FFFFCC"/>
                            </a:solidFill>
                            <a:latin typeface="Cambria Math"/>
                          </a:rPr>
                          <m:t>𝐼</m:t>
                        </m:r>
                      </m:e>
                      <m:sub>
                        <m:r>
                          <a:rPr lang="en-US" sz="2400" i="1" smtClean="0">
                            <a:solidFill>
                              <a:srgbClr val="FFFFCC"/>
                            </a:solidFill>
                            <a:latin typeface="Cambria Math"/>
                          </a:rPr>
                          <m:t>2</m:t>
                        </m:r>
                      </m:sub>
                    </m:sSub>
                    <m:r>
                      <a:rPr lang="en-US" sz="2400" i="1" smtClean="0">
                        <a:solidFill>
                          <a:srgbClr val="FFFFCC"/>
                        </a:solidFill>
                        <a:latin typeface="Cambria Math"/>
                      </a:rPr>
                      <m:t>= </m:t>
                    </m:r>
                    <m:nary>
                      <m:naryPr>
                        <m:limLoc m:val="undOvr"/>
                        <m:subHide m:val="on"/>
                        <m:supHide m:val="on"/>
                        <m:ctrlPr>
                          <a:rPr lang="en-US" sz="2400" i="1">
                            <a:solidFill>
                              <a:srgbClr val="FFFFCC"/>
                            </a:solidFill>
                            <a:latin typeface="Cambria Math" panose="02040503050406030204" pitchFamily="18" charset="0"/>
                          </a:rPr>
                        </m:ctrlPr>
                      </m:naryPr>
                      <m:sub/>
                      <m:sup/>
                      <m:e>
                        <m:sSub>
                          <m:sSubPr>
                            <m:ctrlPr>
                              <a:rPr lang="en-US" sz="2400" i="1" smtClean="0">
                                <a:solidFill>
                                  <a:srgbClr val="92D050"/>
                                </a:solidFill>
                                <a:latin typeface="Cambria Math" panose="02040503050406030204" pitchFamily="18" charset="0"/>
                              </a:rPr>
                            </m:ctrlPr>
                          </m:sSubPr>
                          <m:e>
                            <m:r>
                              <a:rPr lang="en-US" sz="2400" i="1" smtClean="0">
                                <a:solidFill>
                                  <a:srgbClr val="92D050"/>
                                </a:solidFill>
                                <a:latin typeface="Cambria Math"/>
                              </a:rPr>
                              <m:t>𝐸</m:t>
                            </m:r>
                          </m:e>
                          <m:sub>
                            <m:r>
                              <a:rPr lang="en-US" sz="2400" i="1" smtClean="0">
                                <a:solidFill>
                                  <a:srgbClr val="92D050"/>
                                </a:solidFill>
                                <a:latin typeface="Cambria Math"/>
                              </a:rPr>
                              <m:t>2</m:t>
                            </m:r>
                          </m:sub>
                        </m:sSub>
                        <m:r>
                          <a:rPr lang="en-US" sz="2400" i="1" smtClean="0">
                            <a:solidFill>
                              <a:srgbClr val="92D050"/>
                            </a:solidFill>
                            <a:latin typeface="Cambria Math"/>
                          </a:rPr>
                          <m:t> </m:t>
                        </m:r>
                        <m:d>
                          <m:dPr>
                            <m:ctrlPr>
                              <a:rPr lang="en-US" sz="2400" i="1">
                                <a:solidFill>
                                  <a:srgbClr val="92D050"/>
                                </a:solidFill>
                                <a:latin typeface="Cambria Math" panose="02040503050406030204" pitchFamily="18" charset="0"/>
                              </a:rPr>
                            </m:ctrlPr>
                          </m:dPr>
                          <m:e>
                            <m:r>
                              <a:rPr lang="en-US" sz="2400" i="1">
                                <a:solidFill>
                                  <a:srgbClr val="92D050"/>
                                </a:solidFill>
                                <a:latin typeface="Cambria Math"/>
                              </a:rPr>
                              <m:t>𝑡</m:t>
                            </m:r>
                          </m:e>
                        </m:d>
                        <m:r>
                          <a:rPr lang="en-US" sz="2400" i="1">
                            <a:solidFill>
                              <a:srgbClr val="92D050"/>
                            </a:solidFill>
                            <a:latin typeface="Cambria Math"/>
                          </a:rPr>
                          <m:t>×</m:t>
                        </m:r>
                        <m:sSub>
                          <m:sSubPr>
                            <m:ctrlPr>
                              <a:rPr lang="en-US" sz="2400" i="1" smtClean="0">
                                <a:solidFill>
                                  <a:srgbClr val="CCFFFF"/>
                                </a:solidFill>
                                <a:latin typeface="Cambria Math" panose="02040503050406030204" pitchFamily="18" charset="0"/>
                              </a:rPr>
                            </m:ctrlPr>
                          </m:sSubPr>
                          <m:e>
                            <m:r>
                              <a:rPr lang="en-US" sz="2400" i="1" smtClean="0">
                                <a:solidFill>
                                  <a:srgbClr val="CCFFFF"/>
                                </a:solidFill>
                                <a:latin typeface="Cambria Math"/>
                              </a:rPr>
                              <m:t>𝐿</m:t>
                            </m:r>
                          </m:e>
                          <m:sub>
                            <m:r>
                              <a:rPr lang="en-US" sz="2400" i="1" smtClean="0">
                                <a:solidFill>
                                  <a:srgbClr val="CCFFFF"/>
                                </a:solidFill>
                                <a:latin typeface="Cambria Math"/>
                              </a:rPr>
                              <m:t>𝑟𝑒𝑐</m:t>
                            </m:r>
                          </m:sub>
                        </m:sSub>
                        <m:d>
                          <m:dPr>
                            <m:ctrlPr>
                              <a:rPr lang="en-US" sz="2400" i="1">
                                <a:solidFill>
                                  <a:srgbClr val="CCFFFF"/>
                                </a:solidFill>
                                <a:latin typeface="Cambria Math" panose="02040503050406030204" pitchFamily="18" charset="0"/>
                                <a:ea typeface="Cambria Math"/>
                              </a:rPr>
                            </m:ctrlPr>
                          </m:dPr>
                          <m:e>
                            <m:r>
                              <a:rPr lang="en-US" sz="2400" i="1">
                                <a:solidFill>
                                  <a:srgbClr val="CCFFFF"/>
                                </a:solidFill>
                                <a:latin typeface="Cambria Math"/>
                                <a:ea typeface="Cambria Math"/>
                              </a:rPr>
                              <m:t>𝑡</m:t>
                            </m:r>
                          </m:e>
                        </m:d>
                        <m:r>
                          <a:rPr lang="en-US" sz="2400" i="1" smtClean="0">
                            <a:solidFill>
                              <a:srgbClr val="CCFFFF"/>
                            </a:solidFill>
                            <a:latin typeface="Cambria Math"/>
                            <a:ea typeface="Cambria Math"/>
                          </a:rPr>
                          <m:t> </m:t>
                        </m:r>
                        <m:r>
                          <a:rPr lang="en-US" sz="2400" i="1">
                            <a:solidFill>
                              <a:srgbClr val="FFFFCC"/>
                            </a:solidFill>
                            <a:latin typeface="Cambria Math"/>
                            <a:ea typeface="Cambria Math"/>
                          </a:rPr>
                          <m:t>𝑑𝑡</m:t>
                        </m:r>
                      </m:e>
                    </m:nary>
                  </m:oMath>
                </a14:m>
                <a:endParaRPr lang="en-US" sz="2400" dirty="0">
                  <a:solidFill>
                    <a:srgbClr val="FFFFCC"/>
                  </a:solidFill>
                  <a:latin typeface="Arial" pitchFamily="34" charset="0"/>
                </a:endParaRPr>
              </a:p>
            </p:txBody>
          </p:sp>
        </mc:Choice>
        <mc:Fallback xmlns="">
          <p:sp>
            <p:nvSpPr>
              <p:cNvPr id="52" name="Rectangle 51"/>
              <p:cNvSpPr>
                <a:spLocks noRot="1" noChangeAspect="1" noMove="1" noResize="1" noEditPoints="1" noAdjustHandles="1" noChangeArrowheads="1" noChangeShapeType="1" noTextEdit="1"/>
              </p:cNvSpPr>
              <p:nvPr/>
            </p:nvSpPr>
            <p:spPr>
              <a:xfrm>
                <a:off x="1295400" y="4859301"/>
                <a:ext cx="6319633" cy="518796"/>
              </a:xfrm>
              <a:prstGeom prst="rect">
                <a:avLst/>
              </a:prstGeom>
              <a:blipFill rotWithShape="1">
                <a:blip r:embed="rId4"/>
                <a:stretch>
                  <a:fillRect l="-1544" t="-142353" b="-20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1295400" y="5316501"/>
                <a:ext cx="6319633" cy="518796"/>
              </a:xfrm>
              <a:prstGeom prst="rect">
                <a:avLst/>
              </a:prstGeom>
            </p:spPr>
            <p:txBody>
              <a:bodyPr wrap="square">
                <a:spAutoFit/>
              </a:bodyPr>
              <a:lstStyle/>
              <a:p>
                <a:r>
                  <a:rPr lang="en-US" sz="2400" dirty="0">
                    <a:solidFill>
                      <a:srgbClr val="FFFF66"/>
                    </a:solidFill>
                    <a:latin typeface="Calibri" pitchFamily="34" charset="0"/>
                    <a:cs typeface="Calibri" pitchFamily="34" charset="0"/>
                  </a:rPr>
                  <a:t>Correlation 3:</a:t>
                </a:r>
                <a:r>
                  <a:rPr lang="en-US" sz="2400" dirty="0">
                    <a:solidFill>
                      <a:srgbClr val="FFFF66"/>
                    </a:solidFill>
                    <a:latin typeface="Arial" pitchFamily="34" charset="0"/>
                  </a:rPr>
                  <a:t> </a:t>
                </a:r>
                <a14:m>
                  <m:oMath xmlns:m="http://schemas.openxmlformats.org/officeDocument/2006/math">
                    <m:sSub>
                      <m:sSubPr>
                        <m:ctrlPr>
                          <a:rPr lang="en-US" sz="2400" i="1" smtClean="0">
                            <a:solidFill>
                              <a:srgbClr val="FFFFCC"/>
                            </a:solidFill>
                            <a:latin typeface="Cambria Math" panose="02040503050406030204" pitchFamily="18" charset="0"/>
                          </a:rPr>
                        </m:ctrlPr>
                      </m:sSubPr>
                      <m:e>
                        <m:r>
                          <a:rPr lang="en-US" sz="2400" i="1" smtClean="0">
                            <a:solidFill>
                              <a:srgbClr val="FFFFCC"/>
                            </a:solidFill>
                            <a:latin typeface="Cambria Math"/>
                          </a:rPr>
                          <m:t>𝐼</m:t>
                        </m:r>
                      </m:e>
                      <m:sub>
                        <m:r>
                          <a:rPr lang="en-US" sz="2400" i="1" smtClean="0">
                            <a:solidFill>
                              <a:srgbClr val="FFFFCC"/>
                            </a:solidFill>
                            <a:latin typeface="Cambria Math"/>
                          </a:rPr>
                          <m:t>3</m:t>
                        </m:r>
                      </m:sub>
                    </m:sSub>
                    <m:r>
                      <a:rPr lang="en-US" sz="2400" i="1" smtClean="0">
                        <a:solidFill>
                          <a:srgbClr val="FFFFCC"/>
                        </a:solidFill>
                        <a:latin typeface="Cambria Math"/>
                      </a:rPr>
                      <m:t>= </m:t>
                    </m:r>
                    <m:nary>
                      <m:naryPr>
                        <m:limLoc m:val="undOvr"/>
                        <m:subHide m:val="on"/>
                        <m:supHide m:val="on"/>
                        <m:ctrlPr>
                          <a:rPr lang="en-US" sz="2400" i="1">
                            <a:solidFill>
                              <a:srgbClr val="FFFFCC"/>
                            </a:solidFill>
                            <a:latin typeface="Cambria Math" panose="02040503050406030204" pitchFamily="18" charset="0"/>
                          </a:rPr>
                        </m:ctrlPr>
                      </m:naryPr>
                      <m:sub/>
                      <m:sup/>
                      <m:e>
                        <m:sSub>
                          <m:sSubPr>
                            <m:ctrlPr>
                              <a:rPr lang="en-US" sz="2400" i="1" smtClean="0">
                                <a:solidFill>
                                  <a:srgbClr val="FFC000"/>
                                </a:solidFill>
                                <a:latin typeface="Cambria Math" panose="02040503050406030204" pitchFamily="18" charset="0"/>
                              </a:rPr>
                            </m:ctrlPr>
                          </m:sSubPr>
                          <m:e>
                            <m:r>
                              <a:rPr lang="en-US" sz="2400" i="1" smtClean="0">
                                <a:solidFill>
                                  <a:srgbClr val="FFC000"/>
                                </a:solidFill>
                                <a:latin typeface="Cambria Math"/>
                              </a:rPr>
                              <m:t>𝐸</m:t>
                            </m:r>
                          </m:e>
                          <m:sub>
                            <m:r>
                              <a:rPr lang="en-US" sz="2400" i="1" smtClean="0">
                                <a:solidFill>
                                  <a:srgbClr val="FFC000"/>
                                </a:solidFill>
                                <a:latin typeface="Cambria Math"/>
                              </a:rPr>
                              <m:t>3</m:t>
                            </m:r>
                          </m:sub>
                        </m:sSub>
                        <m:r>
                          <a:rPr lang="en-US" sz="2400" i="1" smtClean="0">
                            <a:solidFill>
                              <a:srgbClr val="FFC000"/>
                            </a:solidFill>
                            <a:latin typeface="Cambria Math"/>
                          </a:rPr>
                          <m:t> </m:t>
                        </m:r>
                        <m:d>
                          <m:dPr>
                            <m:ctrlPr>
                              <a:rPr lang="en-US" sz="2400" i="1">
                                <a:solidFill>
                                  <a:srgbClr val="FFC000"/>
                                </a:solidFill>
                                <a:latin typeface="Cambria Math" panose="02040503050406030204" pitchFamily="18" charset="0"/>
                              </a:rPr>
                            </m:ctrlPr>
                          </m:dPr>
                          <m:e>
                            <m:r>
                              <a:rPr lang="en-US" sz="2400" i="1">
                                <a:solidFill>
                                  <a:srgbClr val="FFC000"/>
                                </a:solidFill>
                                <a:latin typeface="Cambria Math"/>
                              </a:rPr>
                              <m:t>𝑡</m:t>
                            </m:r>
                          </m:e>
                        </m:d>
                        <m:r>
                          <a:rPr lang="en-US" sz="2400" i="1">
                            <a:solidFill>
                              <a:srgbClr val="FFC000"/>
                            </a:solidFill>
                            <a:latin typeface="Cambria Math"/>
                          </a:rPr>
                          <m:t>×</m:t>
                        </m:r>
                        <m:sSub>
                          <m:sSubPr>
                            <m:ctrlPr>
                              <a:rPr lang="en-US" sz="2400" i="1" smtClean="0">
                                <a:solidFill>
                                  <a:srgbClr val="CCFFFF"/>
                                </a:solidFill>
                                <a:latin typeface="Cambria Math" panose="02040503050406030204" pitchFamily="18" charset="0"/>
                              </a:rPr>
                            </m:ctrlPr>
                          </m:sSubPr>
                          <m:e>
                            <m:r>
                              <a:rPr lang="en-US" sz="2400" i="1" smtClean="0">
                                <a:solidFill>
                                  <a:srgbClr val="CCFFFF"/>
                                </a:solidFill>
                                <a:latin typeface="Cambria Math"/>
                              </a:rPr>
                              <m:t>𝐿</m:t>
                            </m:r>
                          </m:e>
                          <m:sub>
                            <m:r>
                              <a:rPr lang="en-US" sz="2400" i="1" smtClean="0">
                                <a:solidFill>
                                  <a:srgbClr val="CCFFFF"/>
                                </a:solidFill>
                                <a:latin typeface="Cambria Math"/>
                              </a:rPr>
                              <m:t>𝑟𝑒𝑐</m:t>
                            </m:r>
                          </m:sub>
                        </m:sSub>
                        <m:d>
                          <m:dPr>
                            <m:ctrlPr>
                              <a:rPr lang="en-US" sz="2400" i="1">
                                <a:solidFill>
                                  <a:srgbClr val="CCFFFF"/>
                                </a:solidFill>
                                <a:latin typeface="Cambria Math" panose="02040503050406030204" pitchFamily="18" charset="0"/>
                                <a:ea typeface="Cambria Math"/>
                              </a:rPr>
                            </m:ctrlPr>
                          </m:dPr>
                          <m:e>
                            <m:r>
                              <a:rPr lang="en-US" sz="2400" i="1">
                                <a:solidFill>
                                  <a:srgbClr val="CCFFFF"/>
                                </a:solidFill>
                                <a:latin typeface="Cambria Math"/>
                                <a:ea typeface="Cambria Math"/>
                              </a:rPr>
                              <m:t>𝑡</m:t>
                            </m:r>
                          </m:e>
                        </m:d>
                        <m:r>
                          <a:rPr lang="en-US" sz="2400" i="1" smtClean="0">
                            <a:solidFill>
                              <a:srgbClr val="CCFFFF"/>
                            </a:solidFill>
                            <a:latin typeface="Cambria Math"/>
                            <a:ea typeface="Cambria Math"/>
                          </a:rPr>
                          <m:t> </m:t>
                        </m:r>
                        <m:r>
                          <a:rPr lang="en-US" sz="2400" i="1">
                            <a:solidFill>
                              <a:srgbClr val="FFFFCC"/>
                            </a:solidFill>
                            <a:latin typeface="Cambria Math"/>
                            <a:ea typeface="Cambria Math"/>
                          </a:rPr>
                          <m:t>𝑑𝑡</m:t>
                        </m:r>
                      </m:e>
                    </m:nary>
                  </m:oMath>
                </a14:m>
                <a:endParaRPr lang="en-US" sz="2400" dirty="0">
                  <a:solidFill>
                    <a:srgbClr val="FFFFCC"/>
                  </a:solidFill>
                  <a:latin typeface="Arial" pitchFamily="34"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1295400" y="5316501"/>
                <a:ext cx="6319633" cy="518796"/>
              </a:xfrm>
              <a:prstGeom prst="rect">
                <a:avLst/>
              </a:prstGeom>
              <a:blipFill rotWithShape="1">
                <a:blip r:embed="rId5"/>
                <a:stretch>
                  <a:fillRect l="-1544" t="-142353" b="-20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828800" y="1200090"/>
                <a:ext cx="8903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FFCC"/>
                              </a:solidFill>
                              <a:latin typeface="Cambria Math" panose="02040503050406030204" pitchFamily="18" charset="0"/>
                            </a:rPr>
                          </m:ctrlPr>
                        </m:sSubPr>
                        <m:e>
                          <m:r>
                            <a:rPr lang="en-US" sz="2000" i="1">
                              <a:solidFill>
                                <a:srgbClr val="FFFFCC"/>
                              </a:solidFill>
                              <a:latin typeface="Cambria Math"/>
                            </a:rPr>
                            <m:t>𝐸</m:t>
                          </m:r>
                        </m:e>
                        <m:sub>
                          <m:r>
                            <a:rPr lang="en-US" sz="2000" i="1" smtClean="0">
                              <a:solidFill>
                                <a:srgbClr val="FFFFCC"/>
                              </a:solidFill>
                              <a:latin typeface="Cambria Math"/>
                            </a:rPr>
                            <m:t>1</m:t>
                          </m:r>
                        </m:sub>
                      </m:sSub>
                      <m:r>
                        <a:rPr lang="en-US" sz="2000" i="1">
                          <a:solidFill>
                            <a:srgbClr val="FFFFCC"/>
                          </a:solidFill>
                          <a:latin typeface="Cambria Math"/>
                        </a:rPr>
                        <m:t> (</m:t>
                      </m:r>
                      <m:r>
                        <a:rPr lang="en-US" sz="2000" i="1">
                          <a:solidFill>
                            <a:srgbClr val="FFFFCC"/>
                          </a:solidFill>
                          <a:latin typeface="Cambria Math"/>
                        </a:rPr>
                        <m:t>𝑡</m:t>
                      </m:r>
                      <m:r>
                        <a:rPr lang="en-US" sz="2000" i="1">
                          <a:solidFill>
                            <a:srgbClr val="FFFFCC"/>
                          </a:solidFill>
                          <a:latin typeface="Cambria Math"/>
                        </a:rPr>
                        <m:t>)</m:t>
                      </m:r>
                    </m:oMath>
                  </m:oMathPara>
                </a14:m>
                <a:endParaRPr lang="en-US" sz="2000" dirty="0">
                  <a:solidFill>
                    <a:srgbClr val="FFFFCC"/>
                  </a:solidFill>
                  <a:latin typeface="Arial"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1828800" y="1200090"/>
                <a:ext cx="890372" cy="400110"/>
              </a:xfrm>
              <a:prstGeom prst="rect">
                <a:avLst/>
              </a:prstGeom>
              <a:blipFill rotWithShape="1">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3286799" y="1200090"/>
                <a:ext cx="8903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rPr>
                          </m:ctrlPr>
                        </m:sSubPr>
                        <m:e>
                          <m:r>
                            <a:rPr lang="en-US" sz="2000" i="1">
                              <a:solidFill>
                                <a:srgbClr val="92D050"/>
                              </a:solidFill>
                              <a:latin typeface="Cambria Math"/>
                            </a:rPr>
                            <m:t>𝐸</m:t>
                          </m:r>
                        </m:e>
                        <m:sub>
                          <m:r>
                            <a:rPr lang="en-US" sz="2000" i="1" smtClean="0">
                              <a:solidFill>
                                <a:srgbClr val="92D050"/>
                              </a:solidFill>
                              <a:latin typeface="Cambria Math"/>
                            </a:rPr>
                            <m:t>2</m:t>
                          </m:r>
                        </m:sub>
                      </m:sSub>
                      <m:r>
                        <a:rPr lang="en-US" sz="2000" i="1">
                          <a:solidFill>
                            <a:srgbClr val="92D050"/>
                          </a:solidFill>
                          <a:latin typeface="Cambria Math"/>
                        </a:rPr>
                        <m:t> (</m:t>
                      </m:r>
                      <m:r>
                        <a:rPr lang="en-US" sz="2000" i="1">
                          <a:solidFill>
                            <a:srgbClr val="92D050"/>
                          </a:solidFill>
                          <a:latin typeface="Cambria Math"/>
                        </a:rPr>
                        <m:t>𝑡</m:t>
                      </m:r>
                      <m:r>
                        <a:rPr lang="en-US" sz="2000" i="1">
                          <a:solidFill>
                            <a:srgbClr val="92D050"/>
                          </a:solidFill>
                          <a:latin typeface="Cambria Math"/>
                        </a:rPr>
                        <m:t>)</m:t>
                      </m:r>
                    </m:oMath>
                  </m:oMathPara>
                </a14:m>
                <a:endParaRPr lang="en-US" sz="2000" dirty="0">
                  <a:solidFill>
                    <a:srgbClr val="92D050"/>
                  </a:solidFill>
                  <a:latin typeface="Arial" pitchFamily="34" charset="0"/>
                </a:endParaRPr>
              </a:p>
            </p:txBody>
          </p:sp>
        </mc:Choice>
        <mc:Fallback xmlns="">
          <p:sp>
            <p:nvSpPr>
              <p:cNvPr id="54" name="Rectangle 53"/>
              <p:cNvSpPr>
                <a:spLocks noRot="1" noChangeAspect="1" noMove="1" noResize="1" noEditPoints="1" noAdjustHandles="1" noChangeArrowheads="1" noChangeShapeType="1" noTextEdit="1"/>
              </p:cNvSpPr>
              <p:nvPr/>
            </p:nvSpPr>
            <p:spPr>
              <a:xfrm>
                <a:off x="3286799" y="1200090"/>
                <a:ext cx="890372" cy="400110"/>
              </a:xfrm>
              <a:prstGeom prst="rect">
                <a:avLst/>
              </a:prstGeom>
              <a:blipFill rotWithShape="1">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4796970" y="1200090"/>
                <a:ext cx="8903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C000"/>
                              </a:solidFill>
                              <a:latin typeface="Cambria Math" panose="02040503050406030204" pitchFamily="18" charset="0"/>
                            </a:rPr>
                          </m:ctrlPr>
                        </m:sSubPr>
                        <m:e>
                          <m:r>
                            <a:rPr lang="en-US" sz="2000" i="1">
                              <a:solidFill>
                                <a:srgbClr val="FFC000"/>
                              </a:solidFill>
                              <a:latin typeface="Cambria Math"/>
                            </a:rPr>
                            <m:t>𝐸</m:t>
                          </m:r>
                        </m:e>
                        <m:sub>
                          <m:r>
                            <a:rPr lang="en-US" sz="2000" i="1" smtClean="0">
                              <a:solidFill>
                                <a:srgbClr val="FFC000"/>
                              </a:solidFill>
                              <a:latin typeface="Cambria Math"/>
                            </a:rPr>
                            <m:t>3</m:t>
                          </m:r>
                        </m:sub>
                      </m:sSub>
                      <m:r>
                        <a:rPr lang="en-US" sz="2000" i="1">
                          <a:solidFill>
                            <a:srgbClr val="FFC000"/>
                          </a:solidFill>
                          <a:latin typeface="Cambria Math"/>
                        </a:rPr>
                        <m:t> (</m:t>
                      </m:r>
                      <m:r>
                        <a:rPr lang="en-US" sz="2000" i="1">
                          <a:solidFill>
                            <a:srgbClr val="FFC000"/>
                          </a:solidFill>
                          <a:latin typeface="Cambria Math"/>
                        </a:rPr>
                        <m:t>𝑡</m:t>
                      </m:r>
                      <m:r>
                        <a:rPr lang="en-US" sz="2000" i="1">
                          <a:solidFill>
                            <a:srgbClr val="FFC000"/>
                          </a:solidFill>
                          <a:latin typeface="Cambria Math"/>
                        </a:rPr>
                        <m:t>)</m:t>
                      </m:r>
                    </m:oMath>
                  </m:oMathPara>
                </a14:m>
                <a:endParaRPr lang="en-US" sz="2000" dirty="0">
                  <a:solidFill>
                    <a:srgbClr val="FFC000"/>
                  </a:solidFill>
                  <a:latin typeface="Arial" pitchFamily="34" charset="0"/>
                </a:endParaRPr>
              </a:p>
            </p:txBody>
          </p:sp>
        </mc:Choice>
        <mc:Fallback xmlns="">
          <p:sp>
            <p:nvSpPr>
              <p:cNvPr id="55" name="Rectangle 54"/>
              <p:cNvSpPr>
                <a:spLocks noRot="1" noChangeAspect="1" noMove="1" noResize="1" noEditPoints="1" noAdjustHandles="1" noChangeArrowheads="1" noChangeShapeType="1" noTextEdit="1"/>
              </p:cNvSpPr>
              <p:nvPr/>
            </p:nvSpPr>
            <p:spPr>
              <a:xfrm>
                <a:off x="4796970" y="1200090"/>
                <a:ext cx="890372" cy="400110"/>
              </a:xfrm>
              <a:prstGeom prst="rect">
                <a:avLst/>
              </a:prstGeom>
              <a:blipFill>
                <a:blip r:embed="rId8"/>
                <a:stretch>
                  <a:fillRect b="-16667"/>
                </a:stretch>
              </a:blipFill>
            </p:spPr>
            <p:txBody>
              <a:bodyPr/>
              <a:lstStyle/>
              <a:p>
                <a:r>
                  <a:rPr lang="en-US">
                    <a:noFill/>
                  </a:rPr>
                  <a:t> </a:t>
                </a:r>
              </a:p>
            </p:txBody>
          </p:sp>
        </mc:Fallback>
      </mc:AlternateContent>
      <p:sp>
        <p:nvSpPr>
          <p:cNvPr id="4" name="Left Brace 3"/>
          <p:cNvSpPr/>
          <p:nvPr/>
        </p:nvSpPr>
        <p:spPr>
          <a:xfrm flipH="1">
            <a:off x="6489395" y="4495800"/>
            <a:ext cx="182394" cy="1219200"/>
          </a:xfrm>
          <a:prstGeom prst="leftBrace">
            <a:avLst/>
          </a:prstGeom>
          <a:ln w="25400">
            <a:solidFill>
              <a:srgbClr val="FFFF66"/>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cxnSp>
        <p:nvCxnSpPr>
          <p:cNvPr id="7" name="Straight Arrow Connector 6"/>
          <p:cNvCxnSpPr/>
          <p:nvPr/>
        </p:nvCxnSpPr>
        <p:spPr>
          <a:xfrm>
            <a:off x="6581551" y="5105400"/>
            <a:ext cx="198222" cy="0"/>
          </a:xfrm>
          <a:prstGeom prst="straightConnector1">
            <a:avLst/>
          </a:prstGeom>
          <a:ln w="2540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7065417" y="4343400"/>
                <a:ext cx="1231565" cy="453137"/>
              </a:xfrm>
              <a:prstGeom prst="rect">
                <a:avLst/>
              </a:prstGeom>
              <a:noFill/>
            </p:spPr>
            <p:txBody>
              <a:bodyPr wrap="square" rtlCol="0">
                <a:spAutoFit/>
              </a:bodyPr>
              <a:lstStyle/>
              <a:p>
                <a:pPr fontAlgn="auto">
                  <a:spcBef>
                    <a:spcPts val="0"/>
                  </a:spcBef>
                  <a:spcAft>
                    <a:spcPts val="0"/>
                  </a:spcAft>
                </a:pPr>
                <a14:m>
                  <m:oMathPara xmlns:m="http://schemas.openxmlformats.org/officeDocument/2006/math">
                    <m:oMathParaPr>
                      <m:jc m:val="center"/>
                    </m:oMathParaPr>
                    <m:oMath xmlns:m="http://schemas.openxmlformats.org/officeDocument/2006/math">
                      <m:r>
                        <m:rPr>
                          <m:sty m:val="p"/>
                        </m:rPr>
                        <a:rPr kumimoji="1" lang="en-US" sz="2400" i="0" smtClean="0">
                          <a:solidFill>
                            <a:srgbClr val="FFFF66"/>
                          </a:solidFill>
                          <a:latin typeface="Cambria Math"/>
                          <a:cs typeface="Calibri" pitchFamily="34" charset="0"/>
                        </a:rPr>
                        <m:t>phase</m:t>
                      </m:r>
                      <m:r>
                        <a:rPr kumimoji="1" lang="en-US" sz="2400" i="0" smtClean="0">
                          <a:solidFill>
                            <a:srgbClr val="FFFF66"/>
                          </a:solidFill>
                          <a:latin typeface="Cambria Math"/>
                          <a:cs typeface="Calibri" pitchFamily="34" charset="0"/>
                        </a:rPr>
                        <m:t> </m:t>
                      </m:r>
                      <m:sSub>
                        <m:sSubPr>
                          <m:ctrlPr>
                            <a:rPr kumimoji="1" lang="en-US" sz="2400" i="1" smtClean="0">
                              <a:solidFill>
                                <a:srgbClr val="FFFF66"/>
                              </a:solidFill>
                              <a:latin typeface="Cambria Math" panose="02040503050406030204" pitchFamily="18" charset="0"/>
                              <a:ea typeface="Cambria Math"/>
                              <a:cs typeface="Calibri" pitchFamily="34" charset="0"/>
                            </a:rPr>
                          </m:ctrlPr>
                        </m:sSubPr>
                        <m:e>
                          <m:r>
                            <m:rPr>
                              <m:sty m:val="p"/>
                            </m:rPr>
                            <a:rPr kumimoji="1" lang="en-US" sz="2400" i="0" smtClean="0">
                              <a:solidFill>
                                <a:srgbClr val="FFFF66"/>
                              </a:solidFill>
                              <a:latin typeface="Cambria Math"/>
                              <a:ea typeface="Cambria Math"/>
                              <a:cs typeface="Calibri" pitchFamily="34" charset="0"/>
                            </a:rPr>
                            <m:t>φ</m:t>
                          </m:r>
                        </m:e>
                        <m:sub/>
                      </m:sSub>
                    </m:oMath>
                  </m:oMathPara>
                </a14:m>
                <a:endParaRPr kumimoji="1" lang="en-US" sz="2400" baseline="-25000" dirty="0">
                  <a:solidFill>
                    <a:srgbClr val="FFFF66"/>
                  </a:solidFill>
                  <a:latin typeface="Calibri" pitchFamily="34" charset="0"/>
                  <a:cs typeface="Calibri" pitchFamily="34"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065417" y="4343400"/>
                <a:ext cx="1231565" cy="453137"/>
              </a:xfrm>
              <a:prstGeom prst="rect">
                <a:avLst/>
              </a:prstGeom>
              <a:blipFill>
                <a:blip r:embed="rId9"/>
                <a:stretch>
                  <a:fillRect l="-3960" r="-1980" b="-202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7065417" y="5338063"/>
                <a:ext cx="1697583" cy="453137"/>
              </a:xfrm>
              <a:prstGeom prst="rect">
                <a:avLst/>
              </a:prstGeom>
              <a:solidFill>
                <a:schemeClr val="tx1">
                  <a:lumMod val="85000"/>
                  <a:lumOff val="15000"/>
                  <a:alpha val="91000"/>
                </a:schemeClr>
              </a:solid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2400" i="1" smtClean="0">
                              <a:solidFill>
                                <a:srgbClr val="FFFF66"/>
                              </a:solidFill>
                              <a:latin typeface="Cambria Math" panose="02040503050406030204" pitchFamily="18" charset="0"/>
                              <a:cs typeface="Calibri" pitchFamily="34" charset="0"/>
                            </a:rPr>
                          </m:ctrlPr>
                        </m:sSubPr>
                        <m:e>
                          <m:r>
                            <m:rPr>
                              <m:sty m:val="p"/>
                            </m:rPr>
                            <a:rPr kumimoji="1" lang="en-US" sz="2400" i="0" smtClean="0">
                              <a:solidFill>
                                <a:srgbClr val="FFFF66"/>
                              </a:solidFill>
                              <a:latin typeface="Cambria Math"/>
                              <a:cs typeface="Calibri" pitchFamily="34" charset="0"/>
                            </a:rPr>
                            <m:t>amplitude</m:t>
                          </m:r>
                          <m:r>
                            <a:rPr kumimoji="1" lang="en-US" sz="2400" i="0" smtClean="0">
                              <a:solidFill>
                                <a:srgbClr val="FFFF66"/>
                              </a:solidFill>
                              <a:latin typeface="Cambria Math"/>
                              <a:cs typeface="Calibri" pitchFamily="34" charset="0"/>
                            </a:rPr>
                            <m:t> </m:t>
                          </m:r>
                        </m:e>
                        <m:sub/>
                      </m:sSub>
                    </m:oMath>
                  </m:oMathPara>
                </a14:m>
                <a:endParaRPr kumimoji="1" lang="en-US" sz="2400" baseline="-25000" dirty="0">
                  <a:solidFill>
                    <a:srgbClr val="FFFF66"/>
                  </a:solidFill>
                  <a:latin typeface="Calibri" pitchFamily="34" charset="0"/>
                  <a:cs typeface="Calibri" pitchFamily="34" charset="0"/>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7065417" y="5338063"/>
                <a:ext cx="1697583" cy="453137"/>
              </a:xfrm>
              <a:prstGeom prst="rect">
                <a:avLst/>
              </a:prstGeom>
              <a:blipFill>
                <a:blip r:embed="rId10"/>
                <a:stretch>
                  <a:fillRect l="-2867"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6858000" y="4840732"/>
                <a:ext cx="1331224" cy="453137"/>
              </a:xfrm>
              <a:prstGeom prst="rect">
                <a:avLst/>
              </a:prstGeom>
              <a:solidFill>
                <a:schemeClr val="tx1">
                  <a:lumMod val="85000"/>
                  <a:lumOff val="15000"/>
                  <a:alpha val="91000"/>
                </a:schemeClr>
              </a:solidFill>
            </p:spPr>
            <p:txBody>
              <a:bodyPr wrap="square" rtlCol="0">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2400" i="0" smtClean="0">
                          <a:solidFill>
                            <a:srgbClr val="FFFF66"/>
                          </a:solidFill>
                          <a:latin typeface="Cambria Math"/>
                          <a:cs typeface="Calibri" pitchFamily="34" charset="0"/>
                        </a:rPr>
                        <m:t>offset</m:t>
                      </m:r>
                    </m:oMath>
                  </m:oMathPara>
                </a14:m>
                <a:endParaRPr kumimoji="1" lang="en-US" sz="2400" baseline="-25000" dirty="0">
                  <a:solidFill>
                    <a:srgbClr val="FFFF66"/>
                  </a:solidFill>
                  <a:latin typeface="Calibri" pitchFamily="34" charset="0"/>
                  <a:cs typeface="Calibri" pitchFamily="34"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6858000" y="4840732"/>
                <a:ext cx="1331224" cy="453137"/>
              </a:xfrm>
              <a:prstGeom prst="rect">
                <a:avLst/>
              </a:prstGeom>
              <a:blipFill>
                <a:blip r:embed="rId11"/>
                <a:stretch>
                  <a:fillRect/>
                </a:stretch>
              </a:blipFill>
            </p:spPr>
            <p:txBody>
              <a:bodyPr/>
              <a:lstStyle/>
              <a:p>
                <a:r>
                  <a:rPr lang="en-US">
                    <a:noFill/>
                  </a:rPr>
                  <a:t> </a:t>
                </a:r>
              </a:p>
            </p:txBody>
          </p:sp>
        </mc:Fallback>
      </mc:AlternateContent>
      <p:sp>
        <p:nvSpPr>
          <p:cNvPr id="8" name="Rectangle 7"/>
          <p:cNvSpPr/>
          <p:nvPr/>
        </p:nvSpPr>
        <p:spPr>
          <a:xfrm>
            <a:off x="7086600" y="4311296"/>
            <a:ext cx="1310041" cy="489304"/>
          </a:xfrm>
          <a:prstGeom prst="rect">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solidFill>
                <a:srgbClr val="FFFFFF"/>
              </a:solidFill>
            </a:endParaRPr>
          </a:p>
        </p:txBody>
      </p:sp>
      <mc:AlternateContent xmlns:mc="http://schemas.openxmlformats.org/markup-compatibility/2006" xmlns:a14="http://schemas.microsoft.com/office/drawing/2010/main">
        <mc:Choice Requires="a14">
          <p:sp>
            <p:nvSpPr>
              <p:cNvPr id="62" name="TextBox 61"/>
              <p:cNvSpPr txBox="1"/>
              <p:nvPr/>
            </p:nvSpPr>
            <p:spPr>
              <a:xfrm>
                <a:off x="7086600" y="3842103"/>
                <a:ext cx="1416401" cy="453137"/>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
                    </m:oMathParaPr>
                    <m:oMath xmlns:m="http://schemas.openxmlformats.org/officeDocument/2006/math">
                      <m:r>
                        <m:rPr>
                          <m:sty m:val="p"/>
                        </m:rPr>
                        <a:rPr kumimoji="1" lang="en-US" sz="2400" i="0" smtClean="0">
                          <a:solidFill>
                            <a:srgbClr val="FFFF66"/>
                          </a:solidFill>
                          <a:latin typeface="Cambria Math"/>
                          <a:cs typeface="Calibri" pitchFamily="34" charset="0"/>
                        </a:rPr>
                        <m:t>depth</m:t>
                      </m:r>
                    </m:oMath>
                  </m:oMathPara>
                </a14:m>
                <a:endParaRPr kumimoji="1" lang="en-US" sz="2400" baseline="-25000" dirty="0">
                  <a:solidFill>
                    <a:srgbClr val="FFFF66"/>
                  </a:solidFill>
                  <a:latin typeface="Calibri" pitchFamily="34" charset="0"/>
                  <a:cs typeface="Calibri" pitchFamily="34"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7086600" y="3842103"/>
                <a:ext cx="1416401" cy="453137"/>
              </a:xfrm>
              <a:prstGeom prst="rect">
                <a:avLst/>
              </a:prstGeom>
              <a:blipFill>
                <a:blip r:embed="rId12"/>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p:cNvSpPr/>
              <p:nvPr/>
            </p:nvSpPr>
            <p:spPr>
              <a:xfrm>
                <a:off x="6646257" y="2223121"/>
                <a:ext cx="1507143" cy="646331"/>
              </a:xfrm>
              <a:prstGeom prst="rect">
                <a:avLst/>
              </a:prstGeom>
            </p:spPr>
            <p:txBody>
              <a:bodyPr wrap="none">
                <a:spAutoFit/>
              </a:bodyPr>
              <a:lstStyle/>
              <a:p>
                <a:pPr algn="ctr" fontAlgn="auto">
                  <a:spcBef>
                    <a:spcPts val="0"/>
                  </a:spcBef>
                  <a:spcAft>
                    <a:spcPts val="0"/>
                  </a:spcAft>
                  <a:defRPr/>
                </a:pPr>
                <a:r>
                  <a:rPr lang="en-US" kern="0" dirty="0">
                    <a:solidFill>
                      <a:srgbClr val="CCFFFF"/>
                    </a:solidFill>
                    <a:latin typeface="Calibri" pitchFamily="34" charset="0"/>
                    <a:cs typeface="Calibri" pitchFamily="34" charset="0"/>
                  </a:rPr>
                  <a:t>received light </a:t>
                </a:r>
                <a:endParaRPr lang="en-US" i="1" dirty="0">
                  <a:solidFill>
                    <a:srgbClr val="CCFFFF"/>
                  </a:solidFill>
                  <a:latin typeface="Cambria Math"/>
                </a:endParaRPr>
              </a:p>
              <a:p>
                <a:pPr algn="ctr" fontAlgn="auto">
                  <a:spcBef>
                    <a:spcPts val="0"/>
                  </a:spcBef>
                  <a:spcAft>
                    <a:spcPts val="0"/>
                  </a:spcAft>
                  <a:defRPr/>
                </a:pPr>
                <a14:m>
                  <m:oMath xmlns:m="http://schemas.openxmlformats.org/officeDocument/2006/math">
                    <m:sSub>
                      <m:sSubPr>
                        <m:ctrlPr>
                          <a:rPr lang="en-US" i="1">
                            <a:solidFill>
                              <a:srgbClr val="CCFFFF"/>
                            </a:solidFill>
                            <a:latin typeface="Cambria Math" panose="02040503050406030204" pitchFamily="18" charset="0"/>
                          </a:rPr>
                        </m:ctrlPr>
                      </m:sSubPr>
                      <m:e>
                        <m:r>
                          <a:rPr lang="en-US" i="1">
                            <a:solidFill>
                              <a:srgbClr val="CCFFFF"/>
                            </a:solidFill>
                            <a:latin typeface="Cambria Math"/>
                          </a:rPr>
                          <m:t>𝐿</m:t>
                        </m:r>
                      </m:e>
                      <m:sub>
                        <m:r>
                          <a:rPr lang="en-US" i="1">
                            <a:solidFill>
                              <a:srgbClr val="CCFFFF"/>
                            </a:solidFill>
                            <a:latin typeface="Cambria Math"/>
                          </a:rPr>
                          <m:t>𝑟𝑒𝑐</m:t>
                        </m:r>
                      </m:sub>
                    </m:sSub>
                    <m:d>
                      <m:dPr>
                        <m:ctrlPr>
                          <a:rPr lang="en-US" i="1">
                            <a:solidFill>
                              <a:srgbClr val="CCFFFF"/>
                            </a:solidFill>
                            <a:latin typeface="Cambria Math" panose="02040503050406030204" pitchFamily="18" charset="0"/>
                            <a:ea typeface="Cambria Math"/>
                          </a:rPr>
                        </m:ctrlPr>
                      </m:dPr>
                      <m:e>
                        <m:r>
                          <a:rPr lang="en-US" i="1">
                            <a:solidFill>
                              <a:srgbClr val="CCFFFF"/>
                            </a:solidFill>
                            <a:latin typeface="Cambria Math"/>
                            <a:ea typeface="Cambria Math"/>
                          </a:rPr>
                          <m:t>𝑡</m:t>
                        </m:r>
                      </m:e>
                    </m:d>
                  </m:oMath>
                </a14:m>
                <a:r>
                  <a:rPr lang="en-US" kern="0" dirty="0">
                    <a:solidFill>
                      <a:srgbClr val="CCFFFF"/>
                    </a:solidFill>
                    <a:latin typeface="Calibri" pitchFamily="34" charset="0"/>
                    <a:cs typeface="Calibri" pitchFamily="34" charset="0"/>
                  </a:rPr>
                  <a:t> </a:t>
                </a:r>
              </a:p>
            </p:txBody>
          </p:sp>
        </mc:Choice>
        <mc:Fallback xmlns="">
          <p:sp>
            <p:nvSpPr>
              <p:cNvPr id="63" name="Rectangle 62"/>
              <p:cNvSpPr>
                <a:spLocks noRot="1" noChangeAspect="1" noMove="1" noResize="1" noEditPoints="1" noAdjustHandles="1" noChangeArrowheads="1" noChangeShapeType="1" noTextEdit="1"/>
              </p:cNvSpPr>
              <p:nvPr/>
            </p:nvSpPr>
            <p:spPr>
              <a:xfrm>
                <a:off x="6646257" y="2223121"/>
                <a:ext cx="1507143" cy="646331"/>
              </a:xfrm>
              <a:prstGeom prst="rect">
                <a:avLst/>
              </a:prstGeom>
              <a:blipFill rotWithShape="1">
                <a:blip r:embed="rId13"/>
                <a:stretch>
                  <a:fillRect l="-2823" t="-4717" r="-2823"/>
                </a:stretch>
              </a:blipFill>
            </p:spPr>
            <p:txBody>
              <a:bodyPr/>
              <a:lstStyle/>
              <a:p>
                <a:r>
                  <a:rPr lang="en-US">
                    <a:noFill/>
                  </a:rPr>
                  <a:t> </a:t>
                </a:r>
              </a:p>
            </p:txBody>
          </p:sp>
        </mc:Fallback>
      </mc:AlternateContent>
      <p:sp>
        <p:nvSpPr>
          <p:cNvPr id="64" name="TextBox 63"/>
          <p:cNvSpPr txBox="1"/>
          <p:nvPr/>
        </p:nvSpPr>
        <p:spPr>
          <a:xfrm>
            <a:off x="6777535" y="2907268"/>
            <a:ext cx="690065" cy="369332"/>
          </a:xfrm>
          <a:prstGeom prst="rect">
            <a:avLst/>
          </a:prstGeom>
          <a:noFill/>
        </p:spPr>
        <p:txBody>
          <a:bodyPr wrap="square" rtlCol="0">
            <a:spAutoFit/>
          </a:bodyPr>
          <a:lstStyle/>
          <a:p>
            <a:pPr algn="ctr"/>
            <a:r>
              <a:rPr lang="en-US" dirty="0">
                <a:solidFill>
                  <a:srgbClr val="FFFFCC"/>
                </a:solidFill>
                <a:latin typeface="Calibri" pitchFamily="34" charset="0"/>
                <a:ea typeface="Verdana" pitchFamily="34" charset="0"/>
                <a:cs typeface="Calibri" pitchFamily="34" charset="0"/>
              </a:rPr>
              <a:t>time</a:t>
            </a:r>
          </a:p>
        </p:txBody>
      </p:sp>
    </p:spTree>
    <p:extLst>
      <p:ext uri="{BB962C8B-B14F-4D97-AF65-F5344CB8AC3E}">
        <p14:creationId xmlns:p14="http://schemas.microsoft.com/office/powerpoint/2010/main" val="2033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p:bldP spid="57" grpId="0" animBg="1"/>
      <p:bldP spid="58" grpId="0" animBg="1"/>
      <p:bldP spid="8" grpId="0" animBg="1"/>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9" name="Rectangle 108"/>
              <p:cNvSpPr/>
              <p:nvPr/>
            </p:nvSpPr>
            <p:spPr>
              <a:xfrm>
                <a:off x="2743422" y="33783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09" name="Rectangle 108"/>
              <p:cNvSpPr>
                <a:spLocks noRot="1" noChangeAspect="1" noMove="1" noResize="1" noEditPoints="1" noAdjustHandles="1" noChangeArrowheads="1" noChangeShapeType="1" noTextEdit="1"/>
              </p:cNvSpPr>
              <p:nvPr/>
            </p:nvSpPr>
            <p:spPr>
              <a:xfrm>
                <a:off x="2743422" y="3378325"/>
                <a:ext cx="482581" cy="707886"/>
              </a:xfrm>
              <a:prstGeom prst="rect">
                <a:avLst/>
              </a:prstGeom>
              <a:blipFill>
                <a:blip r:embed="rId3"/>
                <a:stretch>
                  <a:fillRect/>
                </a:stretch>
              </a:blipFill>
              <a:ln>
                <a:noFill/>
              </a:ln>
            </p:spPr>
            <p:txBody>
              <a:bodyPr/>
              <a:lstStyle/>
              <a:p>
                <a:r>
                  <a:rPr lang="en-US">
                    <a:noFill/>
                  </a:rPr>
                  <a:t> </a:t>
                </a:r>
              </a:p>
            </p:txBody>
          </p:sp>
        </mc:Fallback>
      </mc:AlternateContent>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157" name="TextBox 156"/>
          <p:cNvSpPr txBox="1"/>
          <p:nvPr/>
        </p:nvSpPr>
        <p:spPr>
          <a:xfrm>
            <a:off x="299084" y="6182380"/>
            <a:ext cx="8574405" cy="523220"/>
          </a:xfrm>
          <a:prstGeom prst="rect">
            <a:avLst/>
          </a:prstGeom>
          <a:noFill/>
        </p:spPr>
        <p:txBody>
          <a:bodyPr wrap="square" rtlCol="0">
            <a:spAutoFit/>
          </a:bodyPr>
          <a:lstStyle/>
          <a:p>
            <a:pPr algn="ctr" fontAlgn="auto">
              <a:spcBef>
                <a:spcPts val="0"/>
              </a:spcBef>
              <a:spcAft>
                <a:spcPts val="0"/>
              </a:spcAft>
            </a:pPr>
            <a:r>
              <a:rPr lang="en-US" sz="2800" dirty="0">
                <a:solidFill>
                  <a:srgbClr val="FFFF00"/>
                </a:solidFill>
                <a:latin typeface="Calibri"/>
              </a:rPr>
              <a:t>Correlation of two sinusoids is </a:t>
            </a:r>
            <a:r>
              <a:rPr lang="en-US" sz="2800" dirty="0">
                <a:solidFill>
                  <a:prstClr val="white"/>
                </a:solidFill>
                <a:latin typeface="Calibri"/>
              </a:rPr>
              <a:t>a sinusoid</a:t>
            </a:r>
          </a:p>
        </p:txBody>
      </p:sp>
      <p:sp>
        <p:nvSpPr>
          <p:cNvPr id="47"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Measuring Phase-Shift: </a:t>
            </a:r>
            <a:r>
              <a:rPr lang="en-US" sz="3200" dirty="0">
                <a:solidFill>
                  <a:srgbClr val="FFFFCC"/>
                </a:solidFill>
                <a:latin typeface="Verdana" pitchFamily="34" charset="0"/>
                <a:ea typeface="Verdana" pitchFamily="34" charset="0"/>
                <a:cs typeface="Verdana" pitchFamily="34" charset="0"/>
              </a:rPr>
              <a:t>Correlation</a:t>
            </a:r>
          </a:p>
        </p:txBody>
      </p:sp>
      <mc:AlternateContent xmlns:mc="http://schemas.openxmlformats.org/markup-compatibility/2006" xmlns:a14="http://schemas.microsoft.com/office/drawing/2010/main">
        <mc:Choice Requires="a14">
          <p:sp>
            <p:nvSpPr>
              <p:cNvPr id="116" name="Rectangle 115"/>
              <p:cNvSpPr/>
              <p:nvPr/>
            </p:nvSpPr>
            <p:spPr>
              <a:xfrm>
                <a:off x="389363" y="17005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16" name="Rectangle 115"/>
              <p:cNvSpPr>
                <a:spLocks noRot="1" noChangeAspect="1" noMove="1" noResize="1" noEditPoints="1" noAdjustHandles="1" noChangeArrowheads="1" noChangeShapeType="1" noTextEdit="1"/>
              </p:cNvSpPr>
              <p:nvPr/>
            </p:nvSpPr>
            <p:spPr>
              <a:xfrm>
                <a:off x="389363" y="1700520"/>
                <a:ext cx="32181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Rectangle 116"/>
              <p:cNvSpPr/>
              <p:nvPr/>
            </p:nvSpPr>
            <p:spPr>
              <a:xfrm>
                <a:off x="389363" y="26611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17" name="Rectangle 116"/>
              <p:cNvSpPr>
                <a:spLocks noRot="1" noChangeAspect="1" noMove="1" noResize="1" noEditPoints="1" noAdjustHandles="1" noChangeArrowheads="1" noChangeShapeType="1" noTextEdit="1"/>
              </p:cNvSpPr>
              <p:nvPr/>
            </p:nvSpPr>
            <p:spPr>
              <a:xfrm>
                <a:off x="389363" y="2661155"/>
                <a:ext cx="321815" cy="369332"/>
              </a:xfrm>
              <a:prstGeom prst="rect">
                <a:avLst/>
              </a:prstGeom>
              <a:blipFill>
                <a:blip r:embed="rId5"/>
                <a:stretch>
                  <a:fillRect/>
                </a:stretch>
              </a:blipFill>
              <a:ln>
                <a:noFill/>
              </a:ln>
            </p:spPr>
            <p:txBody>
              <a:bodyPr/>
              <a:lstStyle/>
              <a:p>
                <a:r>
                  <a:rPr lang="en-US">
                    <a:noFill/>
                  </a:rPr>
                  <a:t> </a:t>
                </a:r>
              </a:p>
            </p:txBody>
          </p:sp>
        </mc:Fallback>
      </mc:AlternateContent>
      <p:sp>
        <p:nvSpPr>
          <p:cNvPr id="118" name="TextBox 117"/>
          <p:cNvSpPr txBox="1"/>
          <p:nvPr/>
        </p:nvSpPr>
        <p:spPr>
          <a:xfrm>
            <a:off x="1268236" y="29139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19" name="Line 72"/>
          <p:cNvSpPr>
            <a:spLocks noChangeShapeType="1"/>
          </p:cNvSpPr>
          <p:nvPr/>
        </p:nvSpPr>
        <p:spPr bwMode="auto">
          <a:xfrm flipV="1">
            <a:off x="648000" y="29225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20" name="Line 74"/>
          <p:cNvSpPr>
            <a:spLocks noChangeShapeType="1"/>
          </p:cNvSpPr>
          <p:nvPr/>
        </p:nvSpPr>
        <p:spPr bwMode="auto">
          <a:xfrm flipV="1">
            <a:off x="648001" y="17344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23" name="Group 122"/>
          <p:cNvGrpSpPr/>
          <p:nvPr/>
        </p:nvGrpSpPr>
        <p:grpSpPr>
          <a:xfrm>
            <a:off x="648001" y="1964946"/>
            <a:ext cx="2010932" cy="932688"/>
            <a:chOff x="1905000" y="530431"/>
            <a:chExt cx="2221978" cy="1014383"/>
          </a:xfrm>
        </p:grpSpPr>
        <p:sp>
          <p:nvSpPr>
            <p:cNvPr id="13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mc:AlternateContent xmlns:mc="http://schemas.openxmlformats.org/markup-compatibility/2006" xmlns:a14="http://schemas.microsoft.com/office/drawing/2010/main">
        <mc:Choice Requires="a14">
          <p:sp>
            <p:nvSpPr>
              <p:cNvPr id="154" name="Rectangle 153"/>
              <p:cNvSpPr/>
              <p:nvPr/>
            </p:nvSpPr>
            <p:spPr>
              <a:xfrm>
                <a:off x="2718972" y="1998027"/>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54" name="Rectangle 153"/>
              <p:cNvSpPr>
                <a:spLocks noRot="1" noChangeAspect="1" noMove="1" noResize="1" noEditPoints="1" noAdjustHandles="1" noChangeArrowheads="1" noChangeShapeType="1" noTextEdit="1"/>
              </p:cNvSpPr>
              <p:nvPr/>
            </p:nvSpPr>
            <p:spPr>
              <a:xfrm>
                <a:off x="2718972" y="1998027"/>
                <a:ext cx="482581" cy="707886"/>
              </a:xfrm>
              <a:prstGeom prst="rect">
                <a:avLst/>
              </a:prstGeom>
              <a:blipFill>
                <a:blip r:embed="rId6"/>
                <a:stretch>
                  <a:fillRect/>
                </a:stretch>
              </a:blipFill>
              <a:ln>
                <a:noFill/>
              </a:ln>
            </p:spPr>
            <p:txBody>
              <a:bodyPr/>
              <a:lstStyle/>
              <a:p>
                <a:r>
                  <a:rPr lang="en-US">
                    <a:noFill/>
                  </a:rPr>
                  <a:t> </a:t>
                </a:r>
              </a:p>
            </p:txBody>
          </p:sp>
        </mc:Fallback>
      </mc:AlternateContent>
      <p:grpSp>
        <p:nvGrpSpPr>
          <p:cNvPr id="4" name="Group 3"/>
          <p:cNvGrpSpPr/>
          <p:nvPr/>
        </p:nvGrpSpPr>
        <p:grpSpPr>
          <a:xfrm>
            <a:off x="389585" y="3080818"/>
            <a:ext cx="2358215" cy="1329967"/>
            <a:chOff x="389585" y="2841486"/>
            <a:chExt cx="2358215" cy="1329967"/>
          </a:xfrm>
        </p:grpSpPr>
        <mc:AlternateContent xmlns:mc="http://schemas.openxmlformats.org/markup-compatibility/2006" xmlns:a14="http://schemas.microsoft.com/office/drawing/2010/main">
          <mc:Choice Requires="a14">
            <p:sp>
              <p:nvSpPr>
                <p:cNvPr id="80" name="Rectangle 79"/>
                <p:cNvSpPr/>
                <p:nvPr/>
              </p:nvSpPr>
              <p:spPr>
                <a:xfrm>
                  <a:off x="389585" y="28414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80" name="Rectangle 79"/>
                <p:cNvSpPr>
                  <a:spLocks noRot="1" noChangeAspect="1" noMove="1" noResize="1" noEditPoints="1" noAdjustHandles="1" noChangeArrowheads="1" noChangeShapeType="1" noTextEdit="1"/>
                </p:cNvSpPr>
                <p:nvPr/>
              </p:nvSpPr>
              <p:spPr>
                <a:xfrm>
                  <a:off x="389585" y="2841486"/>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80"/>
                <p:cNvSpPr/>
                <p:nvPr/>
              </p:nvSpPr>
              <p:spPr>
                <a:xfrm>
                  <a:off x="389585" y="38021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81" name="Rectangle 80"/>
                <p:cNvSpPr>
                  <a:spLocks noRot="1" noChangeAspect="1" noMove="1" noResize="1" noEditPoints="1" noAdjustHandles="1" noChangeArrowheads="1" noChangeShapeType="1" noTextEdit="1"/>
                </p:cNvSpPr>
                <p:nvPr/>
              </p:nvSpPr>
              <p:spPr>
                <a:xfrm>
                  <a:off x="389585" y="3802121"/>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83" name="Line 72"/>
            <p:cNvSpPr>
              <a:spLocks noChangeShapeType="1"/>
            </p:cNvSpPr>
            <p:nvPr/>
          </p:nvSpPr>
          <p:spPr bwMode="auto">
            <a:xfrm flipV="1">
              <a:off x="648222" y="40635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4" name="Line 74"/>
            <p:cNvSpPr>
              <a:spLocks noChangeShapeType="1"/>
            </p:cNvSpPr>
            <p:nvPr/>
          </p:nvSpPr>
          <p:spPr bwMode="auto">
            <a:xfrm flipV="1">
              <a:off x="648223" y="28753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85" name="Group 84"/>
            <p:cNvGrpSpPr/>
            <p:nvPr/>
          </p:nvGrpSpPr>
          <p:grpSpPr>
            <a:xfrm>
              <a:off x="648223" y="3105912"/>
              <a:ext cx="2010932" cy="932688"/>
              <a:chOff x="1905000" y="530431"/>
              <a:chExt cx="2221978" cy="1014383"/>
            </a:xfrm>
          </p:grpSpPr>
          <p:sp>
            <p:nvSpPr>
              <p:cNvPr id="8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mc:AlternateContent xmlns:mc="http://schemas.openxmlformats.org/markup-compatibility/2006" xmlns:a14="http://schemas.microsoft.com/office/drawing/2010/main">
        <mc:Choice Requires="a14">
          <p:sp>
            <p:nvSpPr>
              <p:cNvPr id="135" name="Rectangle 134"/>
              <p:cNvSpPr/>
              <p:nvPr/>
            </p:nvSpPr>
            <p:spPr>
              <a:xfrm>
                <a:off x="3073707" y="17005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35" name="Rectangle 134"/>
              <p:cNvSpPr>
                <a:spLocks noRot="1" noChangeAspect="1" noMove="1" noResize="1" noEditPoints="1" noAdjustHandles="1" noChangeArrowheads="1" noChangeShapeType="1" noTextEdit="1"/>
              </p:cNvSpPr>
              <p:nvPr/>
            </p:nvSpPr>
            <p:spPr>
              <a:xfrm>
                <a:off x="3073707" y="1700520"/>
                <a:ext cx="321815"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Rectangle 135"/>
              <p:cNvSpPr/>
              <p:nvPr/>
            </p:nvSpPr>
            <p:spPr>
              <a:xfrm>
                <a:off x="3073707" y="26611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36" name="Rectangle 135"/>
              <p:cNvSpPr>
                <a:spLocks noRot="1" noChangeAspect="1" noMove="1" noResize="1" noEditPoints="1" noAdjustHandles="1" noChangeArrowheads="1" noChangeShapeType="1" noTextEdit="1"/>
              </p:cNvSpPr>
              <p:nvPr/>
            </p:nvSpPr>
            <p:spPr>
              <a:xfrm>
                <a:off x="3073707" y="2661155"/>
                <a:ext cx="321815" cy="369332"/>
              </a:xfrm>
              <a:prstGeom prst="rect">
                <a:avLst/>
              </a:prstGeom>
              <a:blipFill>
                <a:blip r:embed="rId10"/>
                <a:stretch>
                  <a:fillRect/>
                </a:stretch>
              </a:blipFill>
              <a:ln>
                <a:noFill/>
              </a:ln>
            </p:spPr>
            <p:txBody>
              <a:bodyPr/>
              <a:lstStyle/>
              <a:p>
                <a:r>
                  <a:rPr lang="en-US">
                    <a:noFill/>
                  </a:rPr>
                  <a:t> </a:t>
                </a:r>
              </a:p>
            </p:txBody>
          </p:sp>
        </mc:Fallback>
      </mc:AlternateContent>
      <p:sp>
        <p:nvSpPr>
          <p:cNvPr id="137" name="TextBox 136"/>
          <p:cNvSpPr txBox="1"/>
          <p:nvPr/>
        </p:nvSpPr>
        <p:spPr>
          <a:xfrm>
            <a:off x="3952580" y="29139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39" name="Line 74"/>
          <p:cNvSpPr>
            <a:spLocks noChangeShapeType="1"/>
          </p:cNvSpPr>
          <p:nvPr/>
        </p:nvSpPr>
        <p:spPr bwMode="auto">
          <a:xfrm flipV="1">
            <a:off x="3332346" y="17344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42" name="Group 141"/>
          <p:cNvGrpSpPr/>
          <p:nvPr/>
        </p:nvGrpSpPr>
        <p:grpSpPr>
          <a:xfrm>
            <a:off x="3332344" y="1987032"/>
            <a:ext cx="2009316" cy="932688"/>
            <a:chOff x="1905000" y="530431"/>
            <a:chExt cx="2221978" cy="1014383"/>
          </a:xfrm>
        </p:grpSpPr>
        <p:sp>
          <p:nvSpPr>
            <p:cNvPr id="1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0"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1"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2"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3"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138" name="Line 72"/>
          <p:cNvSpPr>
            <a:spLocks noChangeShapeType="1"/>
          </p:cNvSpPr>
          <p:nvPr/>
        </p:nvSpPr>
        <p:spPr bwMode="auto">
          <a:xfrm flipV="1">
            <a:off x="3332345" y="29225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66" name="Group 65"/>
          <p:cNvGrpSpPr/>
          <p:nvPr/>
        </p:nvGrpSpPr>
        <p:grpSpPr>
          <a:xfrm>
            <a:off x="6477000" y="1989900"/>
            <a:ext cx="3991876" cy="932688"/>
            <a:chOff x="1905000" y="530431"/>
            <a:chExt cx="2293040" cy="1014383"/>
          </a:xfrm>
        </p:grpSpPr>
        <p:grpSp>
          <p:nvGrpSpPr>
            <p:cNvPr id="67" name="Group 66"/>
            <p:cNvGrpSpPr/>
            <p:nvPr/>
          </p:nvGrpSpPr>
          <p:grpSpPr>
            <a:xfrm>
              <a:off x="1905000" y="530431"/>
              <a:ext cx="1146520" cy="1014383"/>
              <a:chOff x="1905000" y="530431"/>
              <a:chExt cx="2221978" cy="1014383"/>
            </a:xfrm>
          </p:grpSpPr>
          <p:sp>
            <p:nvSpPr>
              <p:cNvPr id="74"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5"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6"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7"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8"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68" name="Group 67"/>
            <p:cNvGrpSpPr/>
            <p:nvPr/>
          </p:nvGrpSpPr>
          <p:grpSpPr>
            <a:xfrm>
              <a:off x="3051520" y="530431"/>
              <a:ext cx="1146520" cy="1014383"/>
              <a:chOff x="1905000" y="530431"/>
              <a:chExt cx="2221978" cy="1014383"/>
            </a:xfrm>
          </p:grpSpPr>
          <p:sp>
            <p:nvSpPr>
              <p:cNvPr id="6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2"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3"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232" name="Group 231"/>
          <p:cNvGrpSpPr/>
          <p:nvPr/>
        </p:nvGrpSpPr>
        <p:grpSpPr>
          <a:xfrm>
            <a:off x="2777568" y="4722714"/>
            <a:ext cx="3166032" cy="932688"/>
            <a:chOff x="2391496" y="530431"/>
            <a:chExt cx="1806544" cy="1014383"/>
          </a:xfrm>
        </p:grpSpPr>
        <p:grpSp>
          <p:nvGrpSpPr>
            <p:cNvPr id="233" name="Group 232"/>
            <p:cNvGrpSpPr/>
            <p:nvPr/>
          </p:nvGrpSpPr>
          <p:grpSpPr>
            <a:xfrm>
              <a:off x="2391496" y="530431"/>
              <a:ext cx="660024" cy="1014383"/>
              <a:chOff x="2847839" y="530431"/>
              <a:chExt cx="1279139" cy="1014383"/>
            </a:xfrm>
          </p:grpSpPr>
          <p:sp>
            <p:nvSpPr>
              <p:cNvPr id="24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34" name="Group 233"/>
            <p:cNvGrpSpPr/>
            <p:nvPr/>
          </p:nvGrpSpPr>
          <p:grpSpPr>
            <a:xfrm>
              <a:off x="3051520" y="530431"/>
              <a:ext cx="1146520" cy="1014383"/>
              <a:chOff x="1905000" y="530431"/>
              <a:chExt cx="2221978" cy="1014383"/>
            </a:xfrm>
          </p:grpSpPr>
          <p:sp>
            <p:nvSpPr>
              <p:cNvPr id="23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45" name="Rectangle 244"/>
          <p:cNvSpPr/>
          <p:nvPr/>
        </p:nvSpPr>
        <p:spPr>
          <a:xfrm>
            <a:off x="5410200" y="4395240"/>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Line 74"/>
          <p:cNvSpPr>
            <a:spLocks noChangeShapeType="1"/>
          </p:cNvSpPr>
          <p:nvPr/>
        </p:nvSpPr>
        <p:spPr bwMode="auto">
          <a:xfrm flipV="1">
            <a:off x="3332568" y="3117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218" name="Group 217"/>
          <p:cNvGrpSpPr/>
          <p:nvPr/>
        </p:nvGrpSpPr>
        <p:grpSpPr>
          <a:xfrm>
            <a:off x="3128599" y="3353519"/>
            <a:ext cx="2400319" cy="932688"/>
            <a:chOff x="2168390" y="530431"/>
            <a:chExt cx="1369627" cy="1014383"/>
          </a:xfrm>
        </p:grpSpPr>
        <p:grpSp>
          <p:nvGrpSpPr>
            <p:cNvPr id="219" name="Group 218"/>
            <p:cNvGrpSpPr/>
            <p:nvPr/>
          </p:nvGrpSpPr>
          <p:grpSpPr>
            <a:xfrm>
              <a:off x="2168390" y="530431"/>
              <a:ext cx="883130" cy="1014383"/>
              <a:chOff x="2415455" y="530431"/>
              <a:chExt cx="1711523" cy="1014383"/>
            </a:xfrm>
          </p:grpSpPr>
          <p:sp>
            <p:nvSpPr>
              <p:cNvPr id="2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20" name="Group 219"/>
            <p:cNvGrpSpPr/>
            <p:nvPr/>
          </p:nvGrpSpPr>
          <p:grpSpPr>
            <a:xfrm>
              <a:off x="3051520" y="530431"/>
              <a:ext cx="486497" cy="957863"/>
              <a:chOff x="1905000" y="530431"/>
              <a:chExt cx="942840" cy="957863"/>
            </a:xfrm>
          </p:grpSpPr>
          <p:sp>
            <p:nvSpPr>
              <p:cNvPr id="22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47" name="Rectangle 246"/>
          <p:cNvSpPr/>
          <p:nvPr/>
        </p:nvSpPr>
        <p:spPr>
          <a:xfrm>
            <a:off x="2438399" y="4605017"/>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9" name="Rectangle 198"/>
              <p:cNvSpPr/>
              <p:nvPr/>
            </p:nvSpPr>
            <p:spPr>
              <a:xfrm>
                <a:off x="2718972" y="47499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99" name="Rectangle 198"/>
              <p:cNvSpPr>
                <a:spLocks noRot="1" noChangeAspect="1" noMove="1" noResize="1" noEditPoints="1" noAdjustHandles="1" noChangeArrowheads="1" noChangeShapeType="1" noTextEdit="1"/>
              </p:cNvSpPr>
              <p:nvPr/>
            </p:nvSpPr>
            <p:spPr>
              <a:xfrm>
                <a:off x="2718972" y="4749925"/>
                <a:ext cx="482581" cy="707886"/>
              </a:xfrm>
              <a:prstGeom prst="rect">
                <a:avLst/>
              </a:prstGeom>
              <a:blipFill>
                <a:blip r:embed="rId11"/>
                <a:stretch>
                  <a:fillRect/>
                </a:stretch>
              </a:blipFill>
              <a:ln>
                <a:noFill/>
              </a:ln>
            </p:spPr>
            <p:txBody>
              <a:bodyPr/>
              <a:lstStyle/>
              <a:p>
                <a:r>
                  <a:rPr lang="en-US">
                    <a:noFill/>
                  </a:rPr>
                  <a:t> </a:t>
                </a:r>
              </a:p>
            </p:txBody>
          </p:sp>
        </mc:Fallback>
      </mc:AlternateContent>
      <p:grpSp>
        <p:nvGrpSpPr>
          <p:cNvPr id="6" name="Group 5"/>
          <p:cNvGrpSpPr/>
          <p:nvPr/>
        </p:nvGrpSpPr>
        <p:grpSpPr>
          <a:xfrm>
            <a:off x="389585" y="4452418"/>
            <a:ext cx="2358215" cy="1329967"/>
            <a:chOff x="435736" y="4213086"/>
            <a:chExt cx="2358215" cy="1329967"/>
          </a:xfrm>
        </p:grpSpPr>
        <mc:AlternateContent xmlns:mc="http://schemas.openxmlformats.org/markup-compatibility/2006" xmlns:a14="http://schemas.microsoft.com/office/drawing/2010/main">
          <mc:Choice Requires="a14">
            <p:sp>
              <p:nvSpPr>
                <p:cNvPr id="170" name="Rectangle 169"/>
                <p:cNvSpPr/>
                <p:nvPr/>
              </p:nvSpPr>
              <p:spPr>
                <a:xfrm>
                  <a:off x="435736" y="4213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70" name="Rectangle 169"/>
                <p:cNvSpPr>
                  <a:spLocks noRot="1" noChangeAspect="1" noMove="1" noResize="1" noEditPoints="1" noAdjustHandles="1" noChangeArrowheads="1" noChangeShapeType="1" noTextEdit="1"/>
                </p:cNvSpPr>
                <p:nvPr/>
              </p:nvSpPr>
              <p:spPr>
                <a:xfrm>
                  <a:off x="435736" y="4213086"/>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Rectangle 170"/>
                <p:cNvSpPr/>
                <p:nvPr/>
              </p:nvSpPr>
              <p:spPr>
                <a:xfrm>
                  <a:off x="435736" y="5173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71" name="Rectangle 170"/>
                <p:cNvSpPr>
                  <a:spLocks noRot="1" noChangeAspect="1" noMove="1" noResize="1" noEditPoints="1" noAdjustHandles="1" noChangeArrowheads="1" noChangeShapeType="1" noTextEdit="1"/>
                </p:cNvSpPr>
                <p:nvPr/>
              </p:nvSpPr>
              <p:spPr>
                <a:xfrm>
                  <a:off x="435736" y="5173721"/>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174" name="Line 74"/>
            <p:cNvSpPr>
              <a:spLocks noChangeShapeType="1"/>
            </p:cNvSpPr>
            <p:nvPr/>
          </p:nvSpPr>
          <p:spPr bwMode="auto">
            <a:xfrm flipV="1">
              <a:off x="694374" y="4246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75" name="Group 174"/>
            <p:cNvGrpSpPr/>
            <p:nvPr/>
          </p:nvGrpSpPr>
          <p:grpSpPr>
            <a:xfrm>
              <a:off x="694374" y="4477512"/>
              <a:ext cx="2010932" cy="932688"/>
              <a:chOff x="1905000" y="530431"/>
              <a:chExt cx="2221978" cy="1014383"/>
            </a:xfrm>
          </p:grpSpPr>
          <p:sp>
            <p:nvSpPr>
              <p:cNvPr id="17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173" name="Line 72"/>
            <p:cNvSpPr>
              <a:spLocks noChangeShapeType="1"/>
            </p:cNvSpPr>
            <p:nvPr/>
          </p:nvSpPr>
          <p:spPr bwMode="auto">
            <a:xfrm flipV="1">
              <a:off x="694373" y="5435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mc:AlternateContent xmlns:mc="http://schemas.openxmlformats.org/markup-compatibility/2006" xmlns:a14="http://schemas.microsoft.com/office/drawing/2010/main">
        <mc:Choice Requires="a14">
          <p:sp>
            <p:nvSpPr>
              <p:cNvPr id="200" name="Rectangle 199"/>
              <p:cNvSpPr/>
              <p:nvPr/>
            </p:nvSpPr>
            <p:spPr>
              <a:xfrm>
                <a:off x="6190545" y="44552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00" name="Rectangle 199"/>
              <p:cNvSpPr>
                <a:spLocks noRot="1" noChangeAspect="1" noMove="1" noResize="1" noEditPoints="1" noAdjustHandles="1" noChangeArrowheads="1" noChangeShapeType="1" noTextEdit="1"/>
              </p:cNvSpPr>
              <p:nvPr/>
            </p:nvSpPr>
            <p:spPr>
              <a:xfrm>
                <a:off x="6190545" y="4455286"/>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1" name="Rectangle 200"/>
              <p:cNvSpPr/>
              <p:nvPr/>
            </p:nvSpPr>
            <p:spPr>
              <a:xfrm>
                <a:off x="6190545" y="54159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01" name="Rectangle 200"/>
              <p:cNvSpPr>
                <a:spLocks noRot="1" noChangeAspect="1" noMove="1" noResize="1" noEditPoints="1" noAdjustHandles="1" noChangeArrowheads="1" noChangeShapeType="1" noTextEdit="1"/>
              </p:cNvSpPr>
              <p:nvPr/>
            </p:nvSpPr>
            <p:spPr>
              <a:xfrm>
                <a:off x="6190545" y="5415921"/>
                <a:ext cx="321815" cy="369332"/>
              </a:xfrm>
              <a:prstGeom prst="rect">
                <a:avLst/>
              </a:prstGeom>
              <a:blipFill>
                <a:blip r:embed="rId13"/>
                <a:stretch>
                  <a:fillRect/>
                </a:stretch>
              </a:blipFill>
              <a:ln>
                <a:noFill/>
              </a:ln>
            </p:spPr>
            <p:txBody>
              <a:bodyPr/>
              <a:lstStyle/>
              <a:p>
                <a:r>
                  <a:rPr lang="en-US">
                    <a:noFill/>
                  </a:rPr>
                  <a:t> </a:t>
                </a:r>
              </a:p>
            </p:txBody>
          </p:sp>
        </mc:Fallback>
      </mc:AlternateContent>
      <p:sp>
        <p:nvSpPr>
          <p:cNvPr id="204" name="Line 74"/>
          <p:cNvSpPr>
            <a:spLocks noChangeShapeType="1"/>
          </p:cNvSpPr>
          <p:nvPr/>
        </p:nvSpPr>
        <p:spPr bwMode="auto">
          <a:xfrm flipV="1">
            <a:off x="6449183" y="44891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TextBox 62"/>
          <p:cNvSpPr txBox="1"/>
          <p:nvPr/>
        </p:nvSpPr>
        <p:spPr>
          <a:xfrm>
            <a:off x="7067758" y="291681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grpSp>
        <p:nvGrpSpPr>
          <p:cNvPr id="248" name="Group 247"/>
          <p:cNvGrpSpPr/>
          <p:nvPr/>
        </p:nvGrpSpPr>
        <p:grpSpPr>
          <a:xfrm>
            <a:off x="6255823" y="3343505"/>
            <a:ext cx="3533349" cy="932688"/>
            <a:chOff x="2168390" y="530431"/>
            <a:chExt cx="2029650" cy="1014383"/>
          </a:xfrm>
        </p:grpSpPr>
        <p:grpSp>
          <p:nvGrpSpPr>
            <p:cNvPr id="249" name="Group 248"/>
            <p:cNvGrpSpPr/>
            <p:nvPr/>
          </p:nvGrpSpPr>
          <p:grpSpPr>
            <a:xfrm>
              <a:off x="2168390" y="530431"/>
              <a:ext cx="883130" cy="1014383"/>
              <a:chOff x="2415455" y="530431"/>
              <a:chExt cx="1711523" cy="1014383"/>
            </a:xfrm>
          </p:grpSpPr>
          <p:sp>
            <p:nvSpPr>
              <p:cNvPr id="25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0" name="Group 249"/>
            <p:cNvGrpSpPr/>
            <p:nvPr/>
          </p:nvGrpSpPr>
          <p:grpSpPr>
            <a:xfrm>
              <a:off x="3051520" y="530431"/>
              <a:ext cx="1146520" cy="1014383"/>
              <a:chOff x="1905000" y="530431"/>
              <a:chExt cx="2221978" cy="1014383"/>
            </a:xfrm>
          </p:grpSpPr>
          <p:sp>
            <p:nvSpPr>
              <p:cNvPr id="25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261" name="Group 260"/>
          <p:cNvGrpSpPr/>
          <p:nvPr/>
        </p:nvGrpSpPr>
        <p:grpSpPr>
          <a:xfrm>
            <a:off x="6462288" y="4722119"/>
            <a:ext cx="2605512" cy="932688"/>
            <a:chOff x="2701364" y="530431"/>
            <a:chExt cx="1496676" cy="1014383"/>
          </a:xfrm>
        </p:grpSpPr>
        <p:grpSp>
          <p:nvGrpSpPr>
            <p:cNvPr id="262" name="Group 261"/>
            <p:cNvGrpSpPr/>
            <p:nvPr/>
          </p:nvGrpSpPr>
          <p:grpSpPr>
            <a:xfrm>
              <a:off x="2701364" y="530431"/>
              <a:ext cx="350153" cy="678238"/>
              <a:chOff x="3448374" y="530431"/>
              <a:chExt cx="678604" cy="678238"/>
            </a:xfrm>
          </p:grpSpPr>
          <p:sp>
            <p:nvSpPr>
              <p:cNvPr id="272"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3"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63" name="Group 262"/>
            <p:cNvGrpSpPr/>
            <p:nvPr/>
          </p:nvGrpSpPr>
          <p:grpSpPr>
            <a:xfrm>
              <a:off x="3051520" y="530431"/>
              <a:ext cx="1146520" cy="1014383"/>
              <a:chOff x="1905000" y="530431"/>
              <a:chExt cx="2221978" cy="1014383"/>
            </a:xfrm>
          </p:grpSpPr>
          <p:sp>
            <p:nvSpPr>
              <p:cNvPr id="264"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5"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6"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7"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8"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74" name="Rectangle 273"/>
          <p:cNvSpPr/>
          <p:nvPr/>
        </p:nvSpPr>
        <p:spPr>
          <a:xfrm>
            <a:off x="8502943" y="14589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Line 72"/>
          <p:cNvSpPr>
            <a:spLocks noChangeShapeType="1"/>
          </p:cNvSpPr>
          <p:nvPr/>
        </p:nvSpPr>
        <p:spPr bwMode="auto">
          <a:xfrm flipV="1">
            <a:off x="3313341" y="56773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6" name="Rectangle 245"/>
          <p:cNvSpPr/>
          <p:nvPr/>
        </p:nvSpPr>
        <p:spPr>
          <a:xfrm>
            <a:off x="2667000" y="3233536"/>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Rectangle 91"/>
              <p:cNvSpPr/>
              <p:nvPr/>
            </p:nvSpPr>
            <p:spPr>
              <a:xfrm>
                <a:off x="3073929" y="4044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92" name="Rectangle 91"/>
              <p:cNvSpPr>
                <a:spLocks noRot="1" noChangeAspect="1" noMove="1" noResize="1" noEditPoints="1" noAdjustHandles="1" noChangeArrowheads="1" noChangeShapeType="1" noTextEdit="1"/>
              </p:cNvSpPr>
              <p:nvPr/>
            </p:nvSpPr>
            <p:spPr>
              <a:xfrm>
                <a:off x="3073929" y="4044321"/>
                <a:ext cx="321815"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Rectangle 90"/>
              <p:cNvSpPr/>
              <p:nvPr/>
            </p:nvSpPr>
            <p:spPr>
              <a:xfrm>
                <a:off x="3073929" y="3083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91" name="Rectangle 90"/>
              <p:cNvSpPr>
                <a:spLocks noRot="1" noChangeAspect="1" noMove="1" noResize="1" noEditPoints="1" noAdjustHandles="1" noChangeArrowheads="1" noChangeShapeType="1" noTextEdit="1"/>
              </p:cNvSpPr>
              <p:nvPr/>
            </p:nvSpPr>
            <p:spPr>
              <a:xfrm>
                <a:off x="3073929" y="3083686"/>
                <a:ext cx="321815"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Rectangle 180"/>
              <p:cNvSpPr/>
              <p:nvPr/>
            </p:nvSpPr>
            <p:spPr>
              <a:xfrm>
                <a:off x="3054703" y="44552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81" name="Rectangle 180"/>
              <p:cNvSpPr>
                <a:spLocks noRot="1" noChangeAspect="1" noMove="1" noResize="1" noEditPoints="1" noAdjustHandles="1" noChangeArrowheads="1" noChangeShapeType="1" noTextEdit="1"/>
              </p:cNvSpPr>
              <p:nvPr/>
            </p:nvSpPr>
            <p:spPr>
              <a:xfrm>
                <a:off x="3054703" y="4455286"/>
                <a:ext cx="321815"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Rectangle 181"/>
              <p:cNvSpPr/>
              <p:nvPr/>
            </p:nvSpPr>
            <p:spPr>
              <a:xfrm>
                <a:off x="3048000" y="54159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82" name="Rectangle 181"/>
              <p:cNvSpPr>
                <a:spLocks noRot="1" noChangeAspect="1" noMove="1" noResize="1" noEditPoints="1" noAdjustHandles="1" noChangeArrowheads="1" noChangeShapeType="1" noTextEdit="1"/>
              </p:cNvSpPr>
              <p:nvPr/>
            </p:nvSpPr>
            <p:spPr>
              <a:xfrm>
                <a:off x="3048000" y="5415921"/>
                <a:ext cx="321815" cy="369332"/>
              </a:xfrm>
              <a:prstGeom prst="rect">
                <a:avLst/>
              </a:prstGeom>
              <a:blipFill>
                <a:blip r:embed="rId17"/>
                <a:stretch>
                  <a:fillRect/>
                </a:stretch>
              </a:blipFill>
              <a:ln>
                <a:noFill/>
              </a:ln>
            </p:spPr>
            <p:txBody>
              <a:bodyPr/>
              <a:lstStyle/>
              <a:p>
                <a:r>
                  <a:rPr lang="en-US">
                    <a:noFill/>
                  </a:rPr>
                  <a:t> </a:t>
                </a:r>
              </a:p>
            </p:txBody>
          </p:sp>
        </mc:Fallback>
      </mc:AlternateContent>
      <p:sp>
        <p:nvSpPr>
          <p:cNvPr id="185" name="Line 74"/>
          <p:cNvSpPr>
            <a:spLocks noChangeShapeType="1"/>
          </p:cNvSpPr>
          <p:nvPr/>
        </p:nvSpPr>
        <p:spPr bwMode="auto">
          <a:xfrm flipV="1">
            <a:off x="3313342" y="44891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1" name="Rectangle 230"/>
          <p:cNvSpPr/>
          <p:nvPr/>
        </p:nvSpPr>
        <p:spPr>
          <a:xfrm>
            <a:off x="5410199" y="3048000"/>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Line 72"/>
          <p:cNvSpPr>
            <a:spLocks noChangeShapeType="1"/>
          </p:cNvSpPr>
          <p:nvPr/>
        </p:nvSpPr>
        <p:spPr bwMode="auto">
          <a:xfrm flipV="1">
            <a:off x="3332567" y="4305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61" name="Rectangle 60"/>
              <p:cNvSpPr/>
              <p:nvPr/>
            </p:nvSpPr>
            <p:spPr>
              <a:xfrm>
                <a:off x="6188886" y="170338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61" name="Rectangle 60"/>
              <p:cNvSpPr>
                <a:spLocks noRot="1" noChangeAspect="1" noMove="1" noResize="1" noEditPoints="1" noAdjustHandles="1" noChangeArrowheads="1" noChangeShapeType="1" noTextEdit="1"/>
              </p:cNvSpPr>
              <p:nvPr/>
            </p:nvSpPr>
            <p:spPr>
              <a:xfrm>
                <a:off x="6188886" y="1703388"/>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p:cNvSpPr/>
              <p:nvPr/>
            </p:nvSpPr>
            <p:spPr>
              <a:xfrm>
                <a:off x="6188886" y="266402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62" name="Rectangle 61"/>
              <p:cNvSpPr>
                <a:spLocks noRot="1" noChangeAspect="1" noMove="1" noResize="1" noEditPoints="1" noAdjustHandles="1" noChangeArrowheads="1" noChangeShapeType="1" noTextEdit="1"/>
              </p:cNvSpPr>
              <p:nvPr/>
            </p:nvSpPr>
            <p:spPr>
              <a:xfrm>
                <a:off x="6188886" y="2664023"/>
                <a:ext cx="321815"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Rectangle 109"/>
              <p:cNvSpPr/>
              <p:nvPr/>
            </p:nvSpPr>
            <p:spPr>
              <a:xfrm>
                <a:off x="6189108" y="3083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10" name="Rectangle 109"/>
              <p:cNvSpPr>
                <a:spLocks noRot="1" noChangeAspect="1" noMove="1" noResize="1" noEditPoints="1" noAdjustHandles="1" noChangeArrowheads="1" noChangeShapeType="1" noTextEdit="1"/>
              </p:cNvSpPr>
              <p:nvPr/>
            </p:nvSpPr>
            <p:spPr>
              <a:xfrm>
                <a:off x="6189108" y="3083686"/>
                <a:ext cx="321815"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Rectangle 110"/>
              <p:cNvSpPr/>
              <p:nvPr/>
            </p:nvSpPr>
            <p:spPr>
              <a:xfrm>
                <a:off x="6189108" y="4044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11" name="Rectangle 110"/>
              <p:cNvSpPr>
                <a:spLocks noRot="1" noChangeAspect="1" noMove="1" noResize="1" noEditPoints="1" noAdjustHandles="1" noChangeArrowheads="1" noChangeShapeType="1" noTextEdit="1"/>
              </p:cNvSpPr>
              <p:nvPr/>
            </p:nvSpPr>
            <p:spPr>
              <a:xfrm>
                <a:off x="6189108" y="4044321"/>
                <a:ext cx="321815" cy="369332"/>
              </a:xfrm>
              <a:prstGeom prst="rect">
                <a:avLst/>
              </a:prstGeom>
              <a:blipFill>
                <a:blip r:embed="rId21"/>
                <a:stretch>
                  <a:fillRect/>
                </a:stretch>
              </a:blipFill>
              <a:ln>
                <a:noFill/>
              </a:ln>
            </p:spPr>
            <p:txBody>
              <a:bodyPr/>
              <a:lstStyle/>
              <a:p>
                <a:r>
                  <a:rPr lang="en-US">
                    <a:noFill/>
                  </a:rPr>
                  <a:t> </a:t>
                </a:r>
              </a:p>
            </p:txBody>
          </p:sp>
        </mc:Fallback>
      </mc:AlternateContent>
      <p:sp>
        <p:nvSpPr>
          <p:cNvPr id="65" name="Line 74"/>
          <p:cNvSpPr>
            <a:spLocks noChangeShapeType="1"/>
          </p:cNvSpPr>
          <p:nvPr/>
        </p:nvSpPr>
        <p:spPr bwMode="auto">
          <a:xfrm flipV="1">
            <a:off x="6447524" y="173728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14" name="Line 74"/>
          <p:cNvSpPr>
            <a:spLocks noChangeShapeType="1"/>
          </p:cNvSpPr>
          <p:nvPr/>
        </p:nvSpPr>
        <p:spPr bwMode="auto">
          <a:xfrm flipV="1">
            <a:off x="6447746" y="3117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5" name="TextBox 274"/>
          <p:cNvSpPr txBox="1"/>
          <p:nvPr/>
        </p:nvSpPr>
        <p:spPr>
          <a:xfrm>
            <a:off x="591568" y="990600"/>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 Functions</a:t>
            </a:r>
          </a:p>
        </p:txBody>
      </p:sp>
      <p:sp>
        <p:nvSpPr>
          <p:cNvPr id="276" name="TextBox 275"/>
          <p:cNvSpPr txBox="1"/>
          <p:nvPr/>
        </p:nvSpPr>
        <p:spPr>
          <a:xfrm>
            <a:off x="3323041" y="990600"/>
            <a:ext cx="220587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 Functions</a:t>
            </a:r>
          </a:p>
        </p:txBody>
      </p:sp>
      <p:sp>
        <p:nvSpPr>
          <p:cNvPr id="277" name="TextBox 276"/>
          <p:cNvSpPr txBox="1"/>
          <p:nvPr/>
        </p:nvSpPr>
        <p:spPr>
          <a:xfrm>
            <a:off x="6322707" y="990600"/>
            <a:ext cx="2233700"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a:rPr>
              <a:t>Correlation Functions</a:t>
            </a:r>
            <a:endParaRPr lang="en-US" sz="2400" dirty="0">
              <a:solidFill>
                <a:prstClr val="white"/>
              </a:solidFill>
              <a:latin typeface="Calibri"/>
            </a:endParaRPr>
          </a:p>
        </p:txBody>
      </p:sp>
      <mc:AlternateContent xmlns:mc="http://schemas.openxmlformats.org/markup-compatibility/2006" xmlns:a14="http://schemas.microsoft.com/office/drawing/2010/main">
        <mc:Choice Requires="a14">
          <p:sp>
            <p:nvSpPr>
              <p:cNvPr id="278" name="Rectangle 277"/>
              <p:cNvSpPr/>
              <p:nvPr/>
            </p:nvSpPr>
            <p:spPr>
              <a:xfrm>
                <a:off x="2718972" y="3335820"/>
                <a:ext cx="482581" cy="707886"/>
              </a:xfrm>
              <a:prstGeom prst="rect">
                <a:avLst/>
              </a:prstGeom>
              <a:solidFill>
                <a:schemeClr val="tx1">
                  <a:lumMod val="85000"/>
                  <a:lumOff val="15000"/>
                </a:schemeClr>
              </a:solidFill>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78" name="Rectangle 277"/>
              <p:cNvSpPr>
                <a:spLocks noRot="1" noChangeAspect="1" noMove="1" noResize="1" noEditPoints="1" noAdjustHandles="1" noChangeArrowheads="1" noChangeShapeType="1" noTextEdit="1"/>
              </p:cNvSpPr>
              <p:nvPr/>
            </p:nvSpPr>
            <p:spPr>
              <a:xfrm>
                <a:off x="2718972" y="3335820"/>
                <a:ext cx="482581" cy="707886"/>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Rectangle 278"/>
              <p:cNvSpPr/>
              <p:nvPr/>
            </p:nvSpPr>
            <p:spPr>
              <a:xfrm>
                <a:off x="5565200" y="1973688"/>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79" name="Rectangle 278"/>
              <p:cNvSpPr>
                <a:spLocks noRot="1" noChangeAspect="1" noMove="1" noResize="1" noEditPoints="1" noAdjustHandles="1" noChangeArrowheads="1" noChangeShapeType="1" noTextEdit="1"/>
              </p:cNvSpPr>
              <p:nvPr/>
            </p:nvSpPr>
            <p:spPr>
              <a:xfrm>
                <a:off x="5565200" y="1973688"/>
                <a:ext cx="683200" cy="707886"/>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0" name="Rectangle 279"/>
              <p:cNvSpPr/>
              <p:nvPr/>
            </p:nvSpPr>
            <p:spPr>
              <a:xfrm>
                <a:off x="5565200" y="4725586"/>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80" name="Rectangle 279"/>
              <p:cNvSpPr>
                <a:spLocks noRot="1" noChangeAspect="1" noMove="1" noResize="1" noEditPoints="1" noAdjustHandles="1" noChangeArrowheads="1" noChangeShapeType="1" noTextEdit="1"/>
              </p:cNvSpPr>
              <p:nvPr/>
            </p:nvSpPr>
            <p:spPr>
              <a:xfrm>
                <a:off x="5565200" y="4725586"/>
                <a:ext cx="683200" cy="707886"/>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1" name="Rectangle 280"/>
              <p:cNvSpPr/>
              <p:nvPr/>
            </p:nvSpPr>
            <p:spPr>
              <a:xfrm>
                <a:off x="5565200" y="331148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81" name="Rectangle 280"/>
              <p:cNvSpPr>
                <a:spLocks noRot="1" noChangeAspect="1" noMove="1" noResize="1" noEditPoints="1" noAdjustHandles="1" noChangeArrowheads="1" noChangeShapeType="1" noTextEdit="1"/>
              </p:cNvSpPr>
              <p:nvPr/>
            </p:nvSpPr>
            <p:spPr>
              <a:xfrm>
                <a:off x="5565200" y="3311481"/>
                <a:ext cx="683200" cy="707886"/>
              </a:xfrm>
              <a:prstGeom prst="rect">
                <a:avLst/>
              </a:prstGeom>
              <a:blipFill>
                <a:blip r:embed="rId24"/>
                <a:stretch>
                  <a:fillRect/>
                </a:stretch>
              </a:blipFill>
              <a:ln>
                <a:noFill/>
              </a:ln>
            </p:spPr>
            <p:txBody>
              <a:bodyPr/>
              <a:lstStyle/>
              <a:p>
                <a:r>
                  <a:rPr lang="en-US">
                    <a:noFill/>
                  </a:rPr>
                  <a:t> </a:t>
                </a:r>
              </a:p>
            </p:txBody>
          </p:sp>
        </mc:Fallback>
      </mc:AlternateContent>
      <p:sp>
        <p:nvSpPr>
          <p:cNvPr id="64" name="Line 72"/>
          <p:cNvSpPr>
            <a:spLocks noChangeShapeType="1"/>
          </p:cNvSpPr>
          <p:nvPr/>
        </p:nvSpPr>
        <p:spPr bwMode="auto">
          <a:xfrm flipV="1">
            <a:off x="6447523" y="292545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3" name="Line 72"/>
          <p:cNvSpPr>
            <a:spLocks noChangeShapeType="1"/>
          </p:cNvSpPr>
          <p:nvPr/>
        </p:nvSpPr>
        <p:spPr bwMode="auto">
          <a:xfrm flipV="1">
            <a:off x="6449182" y="56773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13" name="Line 72"/>
          <p:cNvSpPr>
            <a:spLocks noChangeShapeType="1"/>
          </p:cNvSpPr>
          <p:nvPr/>
        </p:nvSpPr>
        <p:spPr bwMode="auto">
          <a:xfrm flipV="1">
            <a:off x="6447745" y="4305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cxnSp>
        <p:nvCxnSpPr>
          <p:cNvPr id="12" name="Straight Arrow Connector 11"/>
          <p:cNvCxnSpPr/>
          <p:nvPr/>
        </p:nvCxnSpPr>
        <p:spPr>
          <a:xfrm flipV="1">
            <a:off x="7175263" y="2743201"/>
            <a:ext cx="0" cy="2934153"/>
          </a:xfrm>
          <a:prstGeom prst="straightConnector1">
            <a:avLst/>
          </a:prstGeom>
          <a:ln w="19050">
            <a:solidFill>
              <a:schemeClr val="bg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106679" y="2671087"/>
            <a:ext cx="137160" cy="13782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7106679" y="3921496"/>
            <a:ext cx="137160" cy="13782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7106679" y="4687919"/>
            <a:ext cx="137160" cy="13782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p:cNvSpPr txBox="1"/>
          <p:nvPr/>
        </p:nvSpPr>
        <p:spPr>
          <a:xfrm>
            <a:off x="1177483" y="56328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60" name="TextBox 159"/>
          <p:cNvSpPr txBox="1"/>
          <p:nvPr/>
        </p:nvSpPr>
        <p:spPr>
          <a:xfrm>
            <a:off x="3861827" y="56328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61" name="TextBox 160"/>
          <p:cNvSpPr txBox="1"/>
          <p:nvPr/>
        </p:nvSpPr>
        <p:spPr>
          <a:xfrm>
            <a:off x="6977005" y="563572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162" name="Oval 161"/>
          <p:cNvSpPr/>
          <p:nvPr/>
        </p:nvSpPr>
        <p:spPr>
          <a:xfrm>
            <a:off x="7099039" y="5605615"/>
            <a:ext cx="137160" cy="1378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6462288" y="5795394"/>
            <a:ext cx="705331" cy="0"/>
          </a:xfrm>
          <a:prstGeom prst="straightConnector1">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614208" y="5722790"/>
            <a:ext cx="423463" cy="461665"/>
          </a:xfrm>
          <a:prstGeom prst="rect">
            <a:avLst/>
          </a:prstGeom>
          <a:noFill/>
        </p:spPr>
        <p:txBody>
          <a:bodyPr wrap="square" rtlCol="0">
            <a:spAutoFit/>
          </a:bodyPr>
          <a:lstStyle/>
          <a:p>
            <a:r>
              <a:rPr lang="en-US" sz="2400" b="1" dirty="0">
                <a:solidFill>
                  <a:srgbClr val="FFFF00"/>
                </a:solidFill>
                <a:latin typeface="Cambria" panose="02040503050406030204" pitchFamily="18" charset="0"/>
              </a:rPr>
              <a:t>d</a:t>
            </a:r>
          </a:p>
        </p:txBody>
      </p:sp>
    </p:spTree>
    <p:extLst>
      <p:ext uri="{BB962C8B-B14F-4D97-AF65-F5344CB8AC3E}">
        <p14:creationId xmlns:p14="http://schemas.microsoft.com/office/powerpoint/2010/main" val="337186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1"/>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118"/>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37"/>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childTnLst>
                                </p:cTn>
                              </p:par>
                              <p:par>
                                <p:cTn id="95" presetID="1" presetClass="exit" presetSubtype="0" fill="hold" grpId="0" nodeType="withEffect">
                                  <p:stCondLst>
                                    <p:cond delay="0"/>
                                  </p:stCondLst>
                                  <p:childTnLst>
                                    <p:set>
                                      <p:cBhvr>
                                        <p:cTn id="96" dur="1" fill="hold">
                                          <p:stCondLst>
                                            <p:cond delay="0"/>
                                          </p:stCondLst>
                                        </p:cTn>
                                        <p:tgtEl>
                                          <p:spTgt spid="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57" grpId="0"/>
      <p:bldP spid="118" grpId="0"/>
      <p:bldP spid="137" grpId="0"/>
      <p:bldP spid="245" grpId="0" animBg="1"/>
      <p:bldP spid="95" grpId="0" animBg="1"/>
      <p:bldP spid="247" grpId="0" animBg="1"/>
      <p:bldP spid="199" grpId="0"/>
      <p:bldP spid="200" grpId="0"/>
      <p:bldP spid="201" grpId="0"/>
      <p:bldP spid="204" grpId="0" animBg="1"/>
      <p:bldP spid="63" grpId="0"/>
      <p:bldP spid="184" grpId="0" animBg="1"/>
      <p:bldP spid="246" grpId="0" animBg="1"/>
      <p:bldP spid="92" grpId="0"/>
      <p:bldP spid="91" grpId="0"/>
      <p:bldP spid="181" grpId="0"/>
      <p:bldP spid="182" grpId="0"/>
      <p:bldP spid="185" grpId="0" animBg="1"/>
      <p:bldP spid="231" grpId="0" animBg="1"/>
      <p:bldP spid="94" grpId="0" animBg="1"/>
      <p:bldP spid="110" grpId="0"/>
      <p:bldP spid="111" grpId="0"/>
      <p:bldP spid="114" grpId="0" animBg="1"/>
      <p:bldP spid="278" grpId="0" animBg="1"/>
      <p:bldP spid="280" grpId="0"/>
      <p:bldP spid="281" grpId="0"/>
      <p:bldP spid="203" grpId="0" animBg="1"/>
      <p:bldP spid="113" grpId="0" animBg="1"/>
      <p:bldP spid="13" grpId="0" animBg="1"/>
      <p:bldP spid="155" grpId="0" animBg="1"/>
      <p:bldP spid="156" grpId="0" animBg="1"/>
      <p:bldP spid="159" grpId="0"/>
      <p:bldP spid="160" grpId="0"/>
      <p:bldP spid="161" grpId="0"/>
      <p:bldP spid="162" grpId="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Mapping of Depth to Intensities</a:t>
            </a:r>
            <a:endParaRPr lang="en-US" sz="3200" dirty="0">
              <a:solidFill>
                <a:srgbClr val="FFFFCC"/>
              </a:solidFill>
              <a:latin typeface="Verdana" pitchFamily="34" charset="0"/>
              <a:ea typeface="Verdana" pitchFamily="34" charset="0"/>
              <a:cs typeface="Verdana" pitchFamily="34" charset="0"/>
            </a:endParaRPr>
          </a:p>
        </p:txBody>
      </p:sp>
      <p:grpSp>
        <p:nvGrpSpPr>
          <p:cNvPr id="12" name="Group 11"/>
          <p:cNvGrpSpPr/>
          <p:nvPr/>
        </p:nvGrpSpPr>
        <p:grpSpPr>
          <a:xfrm>
            <a:off x="318058" y="1918286"/>
            <a:ext cx="654747" cy="310026"/>
            <a:chOff x="1600200" y="3343275"/>
            <a:chExt cx="800100" cy="304800"/>
          </a:xfrm>
          <a:solidFill>
            <a:schemeClr val="bg1"/>
          </a:solidFill>
        </p:grpSpPr>
        <p:sp>
          <p:nvSpPr>
            <p:cNvPr id="13" name="Rectangle 12"/>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4" name="Rectangle 13"/>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5" name="TextBox 14"/>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cxnSp>
        <p:nvCxnSpPr>
          <p:cNvPr id="8" name="Straight Arrow Connector 7"/>
          <p:cNvCxnSpPr/>
          <p:nvPr/>
        </p:nvCxnSpPr>
        <p:spPr>
          <a:xfrm>
            <a:off x="1102785" y="1472796"/>
            <a:ext cx="301109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32035" y="1010129"/>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depth range</a:t>
            </a:r>
          </a:p>
        </p:txBody>
      </p:sp>
      <p:grpSp>
        <p:nvGrpSpPr>
          <p:cNvPr id="11" name="Group 10"/>
          <p:cNvGrpSpPr/>
          <p:nvPr/>
        </p:nvGrpSpPr>
        <p:grpSpPr>
          <a:xfrm>
            <a:off x="91440" y="4342488"/>
            <a:ext cx="6016752" cy="938076"/>
            <a:chOff x="1285666" y="4419600"/>
            <a:chExt cx="3011098"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5" y="4419600"/>
              <a:ext cx="1505549" cy="932688"/>
              <a:chOff x="1905000" y="530431"/>
              <a:chExt cx="2221978"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6016752" cy="938076"/>
            <a:chOff x="1285666" y="4419600"/>
            <a:chExt cx="3011098"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41" name="Group 40"/>
            <p:cNvGrpSpPr/>
            <p:nvPr/>
          </p:nvGrpSpPr>
          <p:grpSpPr>
            <a:xfrm>
              <a:off x="2791215" y="4419600"/>
              <a:ext cx="1505549" cy="932688"/>
              <a:chOff x="1905000" y="530431"/>
              <a:chExt cx="2221978" cy="1014383"/>
            </a:xfrm>
          </p:grpSpPr>
          <p:sp>
            <p:nvSpPr>
              <p:cNvPr id="4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6"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7"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113885" y="3959384"/>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sp>
        <p:nvSpPr>
          <p:cNvPr id="36" name="Parallelogram 35"/>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1102785" y="2059523"/>
            <a:ext cx="768612" cy="0"/>
          </a:xfrm>
          <a:prstGeom prst="straightConnector1">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295400" y="1633773"/>
            <a:ext cx="355549" cy="461665"/>
          </a:xfrm>
          <a:prstGeom prst="rect">
            <a:avLst/>
          </a:prstGeom>
          <a:noFill/>
        </p:spPr>
        <p:txBody>
          <a:bodyPr wrap="square" rtlCol="0">
            <a:spAutoFit/>
          </a:bodyPr>
          <a:lstStyle/>
          <a:p>
            <a:r>
              <a:rPr lang="en-US" sz="2400" b="1" dirty="0">
                <a:solidFill>
                  <a:srgbClr val="FFFF00"/>
                </a:solidFill>
                <a:latin typeface="Cambria Math" panose="02040503050406030204" pitchFamily="18" charset="0"/>
                <a:ea typeface="Cambria Math" panose="02040503050406030204" pitchFamily="18" charset="0"/>
              </a:rPr>
              <a:t>d</a:t>
            </a:r>
          </a:p>
        </p:txBody>
      </p:sp>
      <p:cxnSp>
        <p:nvCxnSpPr>
          <p:cNvPr id="75" name="Straight Connector 74"/>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1784529" y="4301521"/>
            <a:ext cx="173736" cy="173736"/>
          </a:xfrm>
          <a:prstGeom prst="ellipse">
            <a:avLst/>
          </a:prstGeom>
          <a:solidFill>
            <a:srgbClr val="FF8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784529" y="4724400"/>
            <a:ext cx="173736" cy="173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784529" y="5110715"/>
            <a:ext cx="173736" cy="17373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p:cNvSpPr txBox="1"/>
              <p:nvPr/>
            </p:nvSpPr>
            <p:spPr>
              <a:xfrm>
                <a:off x="1844077" y="3933397"/>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1844077" y="3933397"/>
                <a:ext cx="355549" cy="400110"/>
              </a:xfrm>
              <a:prstGeom prst="rect">
                <a:avLst/>
              </a:prstGeom>
              <a:blipFill>
                <a:blip r:embed="rId3"/>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1844077" y="4419600"/>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844077" y="4419600"/>
                <a:ext cx="355549" cy="400110"/>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1844077" y="5162490"/>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1844077" y="5162490"/>
                <a:ext cx="355549" cy="400110"/>
              </a:xfrm>
              <a:prstGeom prst="rect">
                <a:avLst/>
              </a:prstGeom>
              <a:blipFill>
                <a:blip r:embed="rId5"/>
                <a:stretch>
                  <a:fillRect b="-3030"/>
                </a:stretch>
              </a:blipFill>
            </p:spPr>
            <p:txBody>
              <a:bodyPr/>
              <a:lstStyle/>
              <a:p>
                <a:r>
                  <a:rPr lang="en-US">
                    <a:noFill/>
                  </a:rPr>
                  <a:t> </a:t>
                </a:r>
              </a:p>
            </p:txBody>
          </p:sp>
        </mc:Fallback>
      </mc:AlternateContent>
      <p:sp>
        <p:nvSpPr>
          <p:cNvPr id="2" name="Cube 1"/>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7" name="Oval 86"/>
          <p:cNvSpPr/>
          <p:nvPr/>
        </p:nvSpPr>
        <p:spPr>
          <a:xfrm>
            <a:off x="7163479" y="5338873"/>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8" name="TextBox 87"/>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rotWithShape="0">
                <a:blip r:embed="rId6"/>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7"/>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rotWithShape="0">
                <a:blip r:embed="rId8"/>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6596058" y="5482231"/>
                <a:ext cx="3555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m:rPr>
                              <m:sty m:val="p"/>
                            </m:rPr>
                            <a:rPr lang="en-US" sz="2400">
                              <a:solidFill>
                                <a:schemeClr val="bg1"/>
                              </a:solidFill>
                              <a:latin typeface="Cambria Math" panose="02040503050406030204" pitchFamily="18" charset="0"/>
                              <a:ea typeface="Cambria Math" panose="02040503050406030204" pitchFamily="18" charset="0"/>
                            </a:rPr>
                            <m:t>I</m:t>
                          </m:r>
                        </m:e>
                        <m:sub>
                          <m:r>
                            <a:rPr lang="en-US" sz="2400">
                              <a:solidFill>
                                <a:schemeClr val="bg1"/>
                              </a:solidFill>
                              <a:latin typeface="Cambria Math" panose="02040503050406030204" pitchFamily="18" charset="0"/>
                              <a:ea typeface="Cambria Math" panose="02040503050406030204" pitchFamily="18" charset="0"/>
                            </a:rPr>
                            <m:t>2</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r>
                        <a:rPr lang="en-US" sz="2400" b="0" i="1" smtClean="0">
                          <a:solidFill>
                            <a:schemeClr val="bg1"/>
                          </a:solidFill>
                          <a:latin typeface="Cambria Math" panose="02040503050406030204" pitchFamily="18" charset="0"/>
                          <a:ea typeface="Cambria Math" panose="02040503050406030204" pitchFamily="18" charset="0"/>
                        </a:rPr>
                        <m:t>]</m:t>
                      </m:r>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596058" y="5482231"/>
                <a:ext cx="355549" cy="461665"/>
              </a:xfrm>
              <a:prstGeom prst="rect">
                <a:avLst/>
              </a:prstGeom>
              <a:blipFill>
                <a:blip r:embed="rId9"/>
                <a:stretch>
                  <a:fillRect l="-13793" r="-293103" b="-19737"/>
                </a:stretch>
              </a:blipFill>
            </p:spPr>
            <p:txBody>
              <a:bodyPr/>
              <a:lstStyle/>
              <a:p>
                <a:r>
                  <a:rPr lang="en-US">
                    <a:noFill/>
                  </a:rPr>
                  <a:t> </a:t>
                </a:r>
              </a:p>
            </p:txBody>
          </p:sp>
        </mc:Fallback>
      </mc:AlternateContent>
      <p:sp>
        <p:nvSpPr>
          <p:cNvPr id="95" name="TextBox 94"/>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79" name="Straight Arrow Connector 78"/>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112520"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116062"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Tree>
    <p:extLst>
      <p:ext uri="{BB962C8B-B14F-4D97-AF65-F5344CB8AC3E}">
        <p14:creationId xmlns:p14="http://schemas.microsoft.com/office/powerpoint/2010/main" val="74508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73" grpId="0"/>
      <p:bldP spid="76" grpId="0" animBg="1"/>
      <p:bldP spid="77" grpId="0" animBg="1"/>
      <p:bldP spid="78" grpId="0" animBg="1"/>
      <p:bldP spid="80" grpId="0"/>
      <p:bldP spid="81" grpId="0"/>
      <p:bldP spid="82" grpId="0"/>
      <p:bldP spid="2" grpId="0" animBg="1"/>
      <p:bldP spid="87" grpId="0" animBg="1"/>
      <p:bldP spid="88" grpId="0"/>
      <p:bldP spid="90" grpId="0"/>
      <p:bldP spid="92" grpId="0"/>
      <p:bldP spid="93"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Mapping of Depth to Intensities</a:t>
            </a:r>
            <a:endParaRPr lang="en-US" sz="3200" dirty="0">
              <a:solidFill>
                <a:srgbClr val="FFFFCC"/>
              </a:solidFill>
              <a:latin typeface="Verdana" pitchFamily="34" charset="0"/>
              <a:ea typeface="Verdana" pitchFamily="34" charset="0"/>
              <a:cs typeface="Verdana" pitchFamily="34" charset="0"/>
            </a:endParaRPr>
          </a:p>
        </p:txBody>
      </p:sp>
      <p:grpSp>
        <p:nvGrpSpPr>
          <p:cNvPr id="11" name="Group 10"/>
          <p:cNvGrpSpPr/>
          <p:nvPr/>
        </p:nvGrpSpPr>
        <p:grpSpPr>
          <a:xfrm>
            <a:off x="91440" y="4342488"/>
            <a:ext cx="6016752" cy="938076"/>
            <a:chOff x="1285666" y="4419600"/>
            <a:chExt cx="3011098"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5" y="4419600"/>
              <a:ext cx="1505549" cy="932688"/>
              <a:chOff x="1905000" y="530431"/>
              <a:chExt cx="2221978"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6016752" cy="938076"/>
            <a:chOff x="1285666" y="4419600"/>
            <a:chExt cx="3011098"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41" name="Group 40"/>
            <p:cNvGrpSpPr/>
            <p:nvPr/>
          </p:nvGrpSpPr>
          <p:grpSpPr>
            <a:xfrm>
              <a:off x="2791215" y="4419600"/>
              <a:ext cx="1505549" cy="932688"/>
              <a:chOff x="1905000" y="530431"/>
              <a:chExt cx="2221978" cy="1014383"/>
            </a:xfrm>
          </p:grpSpPr>
          <p:sp>
            <p:nvSpPr>
              <p:cNvPr id="4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6"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7"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19" y="3959384"/>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sp>
        <p:nvSpPr>
          <p:cNvPr id="36" name="Parallelogram 35"/>
          <p:cNvSpPr/>
          <p:nvPr/>
        </p:nvSpPr>
        <p:spPr>
          <a:xfrm rot="16200000">
            <a:off x="2608068"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2813029"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2726161" y="4688014"/>
            <a:ext cx="173736" cy="173736"/>
          </a:xfrm>
          <a:prstGeom prst="ellipse">
            <a:avLst/>
          </a:prstGeom>
          <a:solidFill>
            <a:srgbClr val="FF8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2726161" y="5153806"/>
            <a:ext cx="173736" cy="173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726161" y="4323486"/>
            <a:ext cx="173736" cy="17373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p:cNvSpPr txBox="1"/>
              <p:nvPr/>
            </p:nvSpPr>
            <p:spPr>
              <a:xfrm>
                <a:off x="2817989" y="4461057"/>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2817989" y="4461057"/>
                <a:ext cx="355549" cy="400110"/>
              </a:xfrm>
              <a:prstGeom prst="rect">
                <a:avLst/>
              </a:prstGeom>
              <a:blipFill>
                <a:blip r:embed="rId3"/>
                <a:stretch>
                  <a:fillRect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2817989" y="515366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2817989" y="5153669"/>
                <a:ext cx="355549" cy="400110"/>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2817989" y="3975738"/>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2817989" y="3975738"/>
                <a:ext cx="355549" cy="400110"/>
              </a:xfrm>
              <a:prstGeom prst="rect">
                <a:avLst/>
              </a:prstGeom>
              <a:blipFill>
                <a:blip r:embed="rId5"/>
                <a:stretch>
                  <a:fillRect b="-3030"/>
                </a:stretch>
              </a:blipFill>
            </p:spPr>
            <p:txBody>
              <a:bodyPr/>
              <a:lstStyle/>
              <a:p>
                <a:r>
                  <a:rPr lang="en-US">
                    <a:noFill/>
                  </a:rPr>
                  <a:t> </a:t>
                </a:r>
              </a:p>
            </p:txBody>
          </p:sp>
        </mc:Fallback>
      </mc:AlternateContent>
      <p:sp>
        <p:nvSpPr>
          <p:cNvPr id="83" name="Rectangle 82"/>
          <p:cNvSpPr/>
          <p:nvPr/>
        </p:nvSpPr>
        <p:spPr>
          <a:xfrm>
            <a:off x="4113885" y="3959384"/>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481888" y="4139152"/>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p:cNvSpPr txBox="1"/>
              <p:nvPr/>
            </p:nvSpPr>
            <p:spPr>
              <a:xfrm>
                <a:off x="6854986" y="4251772"/>
                <a:ext cx="3555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m:rPr>
                              <m:sty m:val="p"/>
                            </m:rPr>
                            <a:rPr lang="en-US" sz="2400">
                              <a:solidFill>
                                <a:schemeClr val="bg1"/>
                              </a:solidFill>
                              <a:latin typeface="Cambria Math" panose="02040503050406030204" pitchFamily="18" charset="0"/>
                              <a:ea typeface="Cambria Math" panose="02040503050406030204" pitchFamily="18" charset="0"/>
                            </a:rPr>
                            <m:t>I</m:t>
                          </m:r>
                        </m:e>
                        <m:sub>
                          <m:r>
                            <a:rPr lang="en-US" sz="2400">
                              <a:solidFill>
                                <a:schemeClr val="bg1"/>
                              </a:solidFill>
                              <a:latin typeface="Cambria Math" panose="02040503050406030204" pitchFamily="18" charset="0"/>
                              <a:ea typeface="Cambria Math" panose="02040503050406030204" pitchFamily="18" charset="0"/>
                            </a:rPr>
                            <m:t>2</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r>
                        <a:rPr lang="en-US" sz="2400" b="0" i="1" smtClean="0">
                          <a:solidFill>
                            <a:schemeClr val="bg1"/>
                          </a:solidFill>
                          <a:latin typeface="Cambria Math" panose="02040503050406030204" pitchFamily="18" charset="0"/>
                          <a:ea typeface="Cambria Math" panose="02040503050406030204" pitchFamily="18" charset="0"/>
                        </a:rPr>
                        <m:t>]</m:t>
                      </m:r>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854986" y="4251772"/>
                <a:ext cx="355549" cy="461665"/>
              </a:xfrm>
              <a:prstGeom prst="rect">
                <a:avLst/>
              </a:prstGeom>
              <a:blipFill>
                <a:blip r:embed="rId6"/>
                <a:stretch>
                  <a:fillRect l="-15517" r="-291379" b="-19737"/>
                </a:stretch>
              </a:blipFill>
            </p:spPr>
            <p:txBody>
              <a:bodyPr/>
              <a:lstStyle/>
              <a:p>
                <a:r>
                  <a:rPr lang="en-US">
                    <a:noFill/>
                  </a:rPr>
                  <a:t> </a:t>
                </a:r>
              </a:p>
            </p:txBody>
          </p:sp>
        </mc:Fallback>
      </mc:AlternateContent>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sp>
        <p:nvSpPr>
          <p:cNvPr id="86" name="Cube 85"/>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a:blip r:embed="rId7"/>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8"/>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a:blip r:embed="rId9"/>
                <a:stretch>
                  <a:fillRect b="-4615"/>
                </a:stretch>
              </a:blipFill>
            </p:spPr>
            <p:txBody>
              <a:bodyPr/>
              <a:lstStyle/>
              <a:p>
                <a:r>
                  <a:rPr lang="en-US">
                    <a:noFill/>
                  </a:rPr>
                  <a:t> </a:t>
                </a:r>
              </a:p>
            </p:txBody>
          </p:sp>
        </mc:Fallback>
      </mc:AlternateContent>
      <p:sp>
        <p:nvSpPr>
          <p:cNvPr id="99" name="TextBox 98"/>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100" name="Straight Arrow Connector 99"/>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1102785" y="1472796"/>
            <a:ext cx="301109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1732035" y="1010129"/>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depth range</a:t>
            </a:r>
          </a:p>
        </p:txBody>
      </p:sp>
      <p:cxnSp>
        <p:nvCxnSpPr>
          <p:cNvPr id="105" name="Straight Connector 104"/>
          <p:cNvCxnSpPr/>
          <p:nvPr/>
        </p:nvCxnSpPr>
        <p:spPr>
          <a:xfrm>
            <a:off x="1112520"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116062"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18058" y="1918286"/>
            <a:ext cx="654747" cy="310026"/>
            <a:chOff x="1600200" y="3343275"/>
            <a:chExt cx="800100" cy="304800"/>
          </a:xfrm>
          <a:solidFill>
            <a:schemeClr val="bg1"/>
          </a:solidFill>
        </p:grpSpPr>
        <p:sp>
          <p:nvSpPr>
            <p:cNvPr id="108" name="Rectangle 107"/>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09" name="Rectangle 108"/>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10" name="TextBox 109"/>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cxnSp>
        <p:nvCxnSpPr>
          <p:cNvPr id="111" name="Straight Arrow Connector 110"/>
          <p:cNvCxnSpPr/>
          <p:nvPr/>
        </p:nvCxnSpPr>
        <p:spPr>
          <a:xfrm flipV="1">
            <a:off x="1102785" y="2056785"/>
            <a:ext cx="1729688" cy="2738"/>
          </a:xfrm>
          <a:prstGeom prst="straightConnector1">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1752600" y="1633773"/>
            <a:ext cx="355549" cy="461665"/>
          </a:xfrm>
          <a:prstGeom prst="rect">
            <a:avLst/>
          </a:prstGeom>
          <a:noFill/>
        </p:spPr>
        <p:txBody>
          <a:bodyPr wrap="square" rtlCol="0">
            <a:spAutoFit/>
          </a:bodyPr>
          <a:lstStyle/>
          <a:p>
            <a:r>
              <a:rPr lang="en-US" sz="2400" b="1" dirty="0">
                <a:solidFill>
                  <a:srgbClr val="FFFF00"/>
                </a:solidFill>
                <a:latin typeface="Cambria Math" panose="02040503050406030204" pitchFamily="18" charset="0"/>
                <a:ea typeface="Cambria Math" panose="02040503050406030204" pitchFamily="18" charset="0"/>
              </a:rPr>
              <a:t>d</a:t>
            </a:r>
          </a:p>
        </p:txBody>
      </p:sp>
    </p:spTree>
    <p:extLst>
      <p:ext uri="{BB962C8B-B14F-4D97-AF65-F5344CB8AC3E}">
        <p14:creationId xmlns:p14="http://schemas.microsoft.com/office/powerpoint/2010/main" val="114192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Mapping of Depth to Intensities</a:t>
            </a:r>
            <a:endParaRPr lang="en-US" sz="3200" dirty="0">
              <a:solidFill>
                <a:srgbClr val="FFFFCC"/>
              </a:solidFill>
              <a:latin typeface="Verdana" pitchFamily="34" charset="0"/>
              <a:ea typeface="Verdana" pitchFamily="34" charset="0"/>
              <a:cs typeface="Verdana" pitchFamily="34" charset="0"/>
            </a:endParaRPr>
          </a:p>
        </p:txBody>
      </p:sp>
      <p:grpSp>
        <p:nvGrpSpPr>
          <p:cNvPr id="11" name="Group 10"/>
          <p:cNvGrpSpPr/>
          <p:nvPr/>
        </p:nvGrpSpPr>
        <p:grpSpPr>
          <a:xfrm>
            <a:off x="91440" y="4342488"/>
            <a:ext cx="6016752" cy="938076"/>
            <a:chOff x="1285666" y="4419600"/>
            <a:chExt cx="3011098"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5" y="4419600"/>
              <a:ext cx="1505549" cy="932688"/>
              <a:chOff x="1905000" y="530431"/>
              <a:chExt cx="2221978"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6016752" cy="938076"/>
            <a:chOff x="1285666" y="4419600"/>
            <a:chExt cx="3011098"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41" name="Group 40"/>
            <p:cNvGrpSpPr/>
            <p:nvPr/>
          </p:nvGrpSpPr>
          <p:grpSpPr>
            <a:xfrm>
              <a:off x="2791215" y="4419600"/>
              <a:ext cx="1505549" cy="932688"/>
              <a:chOff x="1905000" y="530431"/>
              <a:chExt cx="2221978" cy="1014383"/>
            </a:xfrm>
          </p:grpSpPr>
          <p:sp>
            <p:nvSpPr>
              <p:cNvPr id="4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6"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7"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19" y="3959384"/>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sp>
        <p:nvSpPr>
          <p:cNvPr id="36" name="Parallelogram 35"/>
          <p:cNvSpPr/>
          <p:nvPr/>
        </p:nvSpPr>
        <p:spPr>
          <a:xfrm rot="16200000">
            <a:off x="3181898"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3390413"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6" name="Oval 75"/>
          <p:cNvSpPr/>
          <p:nvPr/>
        </p:nvSpPr>
        <p:spPr>
          <a:xfrm>
            <a:off x="3303545" y="5141428"/>
            <a:ext cx="173736" cy="173736"/>
          </a:xfrm>
          <a:prstGeom prst="ellipse">
            <a:avLst/>
          </a:prstGeom>
          <a:solidFill>
            <a:srgbClr val="FF8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3303545" y="4694152"/>
            <a:ext cx="173736" cy="1737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303545" y="4346433"/>
            <a:ext cx="173736" cy="17373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TextBox 79"/>
              <p:cNvSpPr txBox="1"/>
              <p:nvPr/>
            </p:nvSpPr>
            <p:spPr>
              <a:xfrm>
                <a:off x="3366150" y="5199315"/>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3366150" y="5199315"/>
                <a:ext cx="355549" cy="400110"/>
              </a:xfrm>
              <a:prstGeom prst="rect">
                <a:avLst/>
              </a:prstGeom>
              <a:blipFill>
                <a:blip r:embed="rId3"/>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3366150" y="4638247"/>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3366150" y="4638247"/>
                <a:ext cx="355549" cy="400110"/>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366150" y="4018191"/>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366150" y="4018191"/>
                <a:ext cx="355549" cy="400110"/>
              </a:xfrm>
              <a:prstGeom prst="rect">
                <a:avLst/>
              </a:prstGeom>
              <a:blipFill>
                <a:blip r:embed="rId5"/>
                <a:stretch>
                  <a:fillRect b="-3030"/>
                </a:stretch>
              </a:blipFill>
            </p:spPr>
            <p:txBody>
              <a:bodyPr/>
              <a:lstStyle/>
              <a:p>
                <a:r>
                  <a:rPr lang="en-US">
                    <a:noFill/>
                  </a:rPr>
                  <a:t> </a:t>
                </a:r>
              </a:p>
            </p:txBody>
          </p:sp>
        </mc:Fallback>
      </mc:AlternateContent>
      <p:sp>
        <p:nvSpPr>
          <p:cNvPr id="91" name="Rectangle 90"/>
          <p:cNvSpPr/>
          <p:nvPr/>
        </p:nvSpPr>
        <p:spPr>
          <a:xfrm>
            <a:off x="4113885" y="3959384"/>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sp>
        <p:nvSpPr>
          <p:cNvPr id="87" name="Oval 86"/>
          <p:cNvSpPr/>
          <p:nvPr/>
        </p:nvSpPr>
        <p:spPr>
          <a:xfrm>
            <a:off x="6324071" y="455574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3" name="TextBox 92"/>
              <p:cNvSpPr txBox="1"/>
              <p:nvPr/>
            </p:nvSpPr>
            <p:spPr>
              <a:xfrm>
                <a:off x="6508970" y="4384284"/>
                <a:ext cx="35554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a:rPr lang="en-US" sz="2400" b="0" i="1" smtClean="0">
                              <a:solidFill>
                                <a:schemeClr val="bg1"/>
                              </a:solidFill>
                              <a:latin typeface="Cambria Math" panose="02040503050406030204" pitchFamily="18" charset="0"/>
                              <a:ea typeface="Cambria Math" panose="02040503050406030204" pitchFamily="18" charset="0"/>
                            </a:rPr>
                            <m:t>[</m:t>
                          </m:r>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a:solidFill>
                                <a:schemeClr val="bg1"/>
                              </a:solidFill>
                              <a:latin typeface="Cambria Math" panose="02040503050406030204" pitchFamily="18" charset="0"/>
                              <a:ea typeface="Cambria Math" panose="02040503050406030204" pitchFamily="18" charset="0"/>
                            </a:rPr>
                          </m:ctrlPr>
                        </m:sSubPr>
                        <m:e>
                          <m:r>
                            <m:rPr>
                              <m:sty m:val="p"/>
                            </m:rPr>
                            <a:rPr lang="en-US" sz="2400">
                              <a:solidFill>
                                <a:schemeClr val="bg1"/>
                              </a:solidFill>
                              <a:latin typeface="Cambria Math" panose="02040503050406030204" pitchFamily="18" charset="0"/>
                              <a:ea typeface="Cambria Math" panose="02040503050406030204" pitchFamily="18" charset="0"/>
                            </a:rPr>
                            <m:t>I</m:t>
                          </m:r>
                        </m:e>
                        <m:sub>
                          <m:r>
                            <a:rPr lang="en-US" sz="2400">
                              <a:solidFill>
                                <a:schemeClr val="bg1"/>
                              </a:solidFill>
                              <a:latin typeface="Cambria Math" panose="02040503050406030204" pitchFamily="18" charset="0"/>
                              <a:ea typeface="Cambria Math" panose="02040503050406030204" pitchFamily="18" charset="0"/>
                            </a:rPr>
                            <m:t>2</m:t>
                          </m:r>
                        </m:sub>
                      </m:sSub>
                      <m:r>
                        <a:rPr lang="en-US" sz="2400" b="0" i="1" smtClean="0">
                          <a:solidFill>
                            <a:schemeClr val="bg1"/>
                          </a:solidFill>
                          <a:latin typeface="Cambria Math" panose="02040503050406030204" pitchFamily="18" charset="0"/>
                          <a:ea typeface="Cambria Math" panose="02040503050406030204" pitchFamily="18" charset="0"/>
                        </a:rPr>
                        <m:t>,</m:t>
                      </m:r>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r>
                        <a:rPr lang="en-US" sz="2400" b="0" i="1" smtClean="0">
                          <a:solidFill>
                            <a:schemeClr val="bg1"/>
                          </a:solidFill>
                          <a:latin typeface="Cambria Math" panose="02040503050406030204" pitchFamily="18" charset="0"/>
                          <a:ea typeface="Cambria Math" panose="02040503050406030204" pitchFamily="18" charset="0"/>
                        </a:rPr>
                        <m:t>]</m:t>
                      </m:r>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6508970" y="4384284"/>
                <a:ext cx="355549" cy="461665"/>
              </a:xfrm>
              <a:prstGeom prst="rect">
                <a:avLst/>
              </a:prstGeom>
              <a:blipFill>
                <a:blip r:embed="rId6"/>
                <a:stretch>
                  <a:fillRect l="-15517" r="-291379" b="-19737"/>
                </a:stretch>
              </a:blipFill>
            </p:spPr>
            <p:txBody>
              <a:bodyPr/>
              <a:lstStyle/>
              <a:p>
                <a:r>
                  <a:rPr lang="en-US">
                    <a:noFill/>
                  </a:rPr>
                  <a:t> </a:t>
                </a:r>
              </a:p>
            </p:txBody>
          </p:sp>
        </mc:Fallback>
      </mc:AlternateContent>
      <p:sp>
        <p:nvSpPr>
          <p:cNvPr id="83" name="Cube 82"/>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6" name="TextBox 95"/>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a:blip r:embed="rId7"/>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8"/>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98" name="TextBox 97"/>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a:blip r:embed="rId9"/>
                <a:stretch>
                  <a:fillRect b="-4615"/>
                </a:stretch>
              </a:blipFill>
            </p:spPr>
            <p:txBody>
              <a:bodyPr/>
              <a:lstStyle/>
              <a:p>
                <a:r>
                  <a:rPr lang="en-US">
                    <a:noFill/>
                  </a:rPr>
                  <a:t> </a:t>
                </a:r>
              </a:p>
            </p:txBody>
          </p:sp>
        </mc:Fallback>
      </mc:AlternateContent>
      <p:sp>
        <p:nvSpPr>
          <p:cNvPr id="99" name="TextBox 98"/>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100" name="Straight Arrow Connector 99"/>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1102785" y="1472796"/>
            <a:ext cx="301109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1732035" y="1010129"/>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depth range</a:t>
            </a:r>
          </a:p>
        </p:txBody>
      </p:sp>
      <p:cxnSp>
        <p:nvCxnSpPr>
          <p:cNvPr id="105" name="Straight Connector 104"/>
          <p:cNvCxnSpPr/>
          <p:nvPr/>
        </p:nvCxnSpPr>
        <p:spPr>
          <a:xfrm>
            <a:off x="1112520"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116062" y="1472796"/>
            <a:ext cx="0" cy="4096228"/>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318058" y="1918286"/>
            <a:ext cx="654747" cy="310026"/>
            <a:chOff x="1600200" y="3343275"/>
            <a:chExt cx="800100" cy="304800"/>
          </a:xfrm>
          <a:solidFill>
            <a:schemeClr val="bg1"/>
          </a:solidFill>
        </p:grpSpPr>
        <p:sp>
          <p:nvSpPr>
            <p:cNvPr id="108" name="Rectangle 107"/>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09" name="Rectangle 108"/>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10" name="TextBox 109"/>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cxnSp>
        <p:nvCxnSpPr>
          <p:cNvPr id="111" name="Straight Arrow Connector 110"/>
          <p:cNvCxnSpPr/>
          <p:nvPr/>
        </p:nvCxnSpPr>
        <p:spPr>
          <a:xfrm>
            <a:off x="1102785" y="2059523"/>
            <a:ext cx="2315370" cy="0"/>
          </a:xfrm>
          <a:prstGeom prst="straightConnector1">
            <a:avLst/>
          </a:prstGeom>
          <a:ln w="254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057400" y="1633773"/>
            <a:ext cx="355549" cy="461665"/>
          </a:xfrm>
          <a:prstGeom prst="rect">
            <a:avLst/>
          </a:prstGeom>
          <a:noFill/>
        </p:spPr>
        <p:txBody>
          <a:bodyPr wrap="square" rtlCol="0">
            <a:spAutoFit/>
          </a:bodyPr>
          <a:lstStyle/>
          <a:p>
            <a:r>
              <a:rPr lang="en-US" sz="2400" b="1" dirty="0">
                <a:solidFill>
                  <a:srgbClr val="FFFF00"/>
                </a:solidFill>
                <a:latin typeface="Cambria Math" panose="02040503050406030204" pitchFamily="18" charset="0"/>
                <a:ea typeface="Cambria Math" panose="02040503050406030204" pitchFamily="18" charset="0"/>
              </a:rPr>
              <a:t>d</a:t>
            </a:r>
          </a:p>
        </p:txBody>
      </p:sp>
    </p:spTree>
    <p:extLst>
      <p:ext uri="{BB962C8B-B14F-4D97-AF65-F5344CB8AC3E}">
        <p14:creationId xmlns:p14="http://schemas.microsoft.com/office/powerpoint/2010/main" val="3682885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948761" y="3315103"/>
            <a:ext cx="164232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underwater exploration</a:t>
            </a:r>
          </a:p>
        </p:txBody>
      </p:sp>
      <p:sp>
        <p:nvSpPr>
          <p:cNvPr id="1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sp>
        <p:nvSpPr>
          <p:cNvPr id="19"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Verdana" pitchFamily="34" charset="0"/>
                <a:ea typeface="Verdana" pitchFamily="34" charset="0"/>
                <a:cs typeface="Verdana" pitchFamily="34" charset="0"/>
              </a:rPr>
              <a:t>3D Revolution</a:t>
            </a:r>
          </a:p>
        </p:txBody>
      </p:sp>
      <p:sp>
        <p:nvSpPr>
          <p:cNvPr id="37" name="Rectangle 36"/>
          <p:cNvSpPr/>
          <p:nvPr/>
        </p:nvSpPr>
        <p:spPr>
          <a:xfrm>
            <a:off x="0" y="6550223"/>
            <a:ext cx="4690515" cy="307777"/>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lumMod val="50000"/>
                  </a:srgbClr>
                </a:solidFill>
                <a:effectLst/>
                <a:uLnTx/>
                <a:uFillTx/>
                <a:latin typeface="Calibri" pitchFamily="34" charset="0"/>
                <a:ea typeface="+mn-ea"/>
                <a:cs typeface="Calibri" pitchFamily="34" charset="0"/>
              </a:rPr>
              <a:t>image courtesy: www.magicleap.com/, http://www.upi.com/</a:t>
            </a:r>
          </a:p>
        </p:txBody>
      </p:sp>
      <p:grpSp>
        <p:nvGrpSpPr>
          <p:cNvPr id="60" name="Group 59"/>
          <p:cNvGrpSpPr/>
          <p:nvPr/>
        </p:nvGrpSpPr>
        <p:grpSpPr>
          <a:xfrm>
            <a:off x="3287932" y="2743200"/>
            <a:ext cx="2655668" cy="1827612"/>
            <a:chOff x="3354450" y="2820016"/>
            <a:chExt cx="2655668" cy="1827612"/>
          </a:xfrm>
        </p:grpSpPr>
        <p:cxnSp>
          <p:nvCxnSpPr>
            <p:cNvPr id="57" name="Straight Arrow Connector 56"/>
            <p:cNvCxnSpPr/>
            <p:nvPr/>
          </p:nvCxnSpPr>
          <p:spPr>
            <a:xfrm flipV="1">
              <a:off x="4034584" y="2820016"/>
              <a:ext cx="1295400" cy="1827612"/>
            </a:xfrm>
            <a:prstGeom prst="straightConnector1">
              <a:avLst/>
            </a:prstGeom>
            <a:ln w="539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3603945" y="3733822"/>
              <a:ext cx="2156679" cy="0"/>
            </a:xfrm>
            <a:prstGeom prst="straightConnector1">
              <a:avLst/>
            </a:prstGeom>
            <a:ln w="539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996484" y="2858262"/>
              <a:ext cx="1371600" cy="1751120"/>
            </a:xfrm>
            <a:prstGeom prst="straightConnector1">
              <a:avLst/>
            </a:prstGeom>
            <a:ln w="539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826181" y="2858262"/>
              <a:ext cx="1712207" cy="1751120"/>
            </a:xfrm>
            <a:prstGeom prst="ellipse">
              <a:avLst/>
            </a:prstGeom>
            <a:solidFill>
              <a:schemeClr val="tx1">
                <a:lumMod val="85000"/>
                <a:lumOff val="15000"/>
              </a:schemeClr>
            </a:solidFill>
            <a:ln w="539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Calibri" pitchFamily="34" charset="0"/>
                <a:ea typeface="+mn-ea"/>
                <a:cs typeface="Calibri" pitchFamily="34" charset="0"/>
              </a:endParaRPr>
            </a:p>
          </p:txBody>
        </p:sp>
        <p:sp>
          <p:nvSpPr>
            <p:cNvPr id="22" name="TextBox 21"/>
            <p:cNvSpPr txBox="1"/>
            <p:nvPr/>
          </p:nvSpPr>
          <p:spPr>
            <a:xfrm>
              <a:off x="3354450" y="3505816"/>
              <a:ext cx="2655668" cy="461665"/>
            </a:xfrm>
            <a:prstGeom prst="rect">
              <a:avLst/>
            </a:prstGeom>
            <a:noFill/>
            <a:ln w="53975">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00"/>
                  </a:solidFill>
                  <a:effectLst/>
                  <a:uLnTx/>
                  <a:uFillTx/>
                  <a:latin typeface="Calibri" pitchFamily="34" charset="0"/>
                  <a:ea typeface="+mn-ea"/>
                  <a:cs typeface="Calibri" pitchFamily="34" charset="0"/>
                </a:rPr>
                <a:t>3D Imaging </a:t>
              </a:r>
            </a:p>
          </p:txBody>
        </p:sp>
      </p:grpSp>
      <p:sp>
        <p:nvSpPr>
          <p:cNvPr id="26" name="TextBox 25"/>
          <p:cNvSpPr txBox="1"/>
          <p:nvPr/>
        </p:nvSpPr>
        <p:spPr>
          <a:xfrm>
            <a:off x="5037845" y="2057400"/>
            <a:ext cx="139772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robotic surgery</a:t>
            </a:r>
          </a:p>
        </p:txBody>
      </p:sp>
      <p:sp>
        <p:nvSpPr>
          <p:cNvPr id="27" name="TextBox 26"/>
          <p:cNvSpPr txBox="1"/>
          <p:nvPr/>
        </p:nvSpPr>
        <p:spPr>
          <a:xfrm>
            <a:off x="5606191" y="3315103"/>
            <a:ext cx="163280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industrial automation</a:t>
            </a:r>
          </a:p>
        </p:txBody>
      </p:sp>
      <p:sp>
        <p:nvSpPr>
          <p:cNvPr id="29" name="TextBox 28"/>
          <p:cNvSpPr txBox="1"/>
          <p:nvPr/>
        </p:nvSpPr>
        <p:spPr>
          <a:xfrm>
            <a:off x="4191000" y="4647628"/>
            <a:ext cx="283038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exploratory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robots</a:t>
            </a:r>
          </a:p>
        </p:txBody>
      </p:sp>
      <p:sp>
        <p:nvSpPr>
          <p:cNvPr id="30" name="TextBox 29"/>
          <p:cNvSpPr txBox="1"/>
          <p:nvPr/>
        </p:nvSpPr>
        <p:spPr>
          <a:xfrm>
            <a:off x="2830305" y="4647628"/>
            <a:ext cx="164232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autonomous cars</a:t>
            </a:r>
          </a:p>
        </p:txBody>
      </p:sp>
      <p:sp>
        <p:nvSpPr>
          <p:cNvPr id="31" name="TextBox 30"/>
          <p:cNvSpPr txBox="1"/>
          <p:nvPr/>
        </p:nvSpPr>
        <p:spPr>
          <a:xfrm>
            <a:off x="2667000" y="2057400"/>
            <a:ext cx="16002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200" b="0" i="0" u="none" strike="noStrike" kern="1200" cap="none" spc="0" normalizeH="0" baseline="0" noProof="0" dirty="0">
                <a:ln>
                  <a:noFill/>
                </a:ln>
                <a:solidFill>
                  <a:srgbClr val="FFFFFF"/>
                </a:solidFill>
                <a:effectLst/>
                <a:uLnTx/>
                <a:uFillTx/>
                <a:latin typeface="Calibri" pitchFamily="34" charset="0"/>
                <a:ea typeface="+mn-ea"/>
                <a:cs typeface="Calibri" pitchFamily="34" charset="0"/>
              </a:rPr>
              <a:t>augmented reality</a:t>
            </a:r>
          </a:p>
        </p:txBody>
      </p:sp>
      <p:pic>
        <p:nvPicPr>
          <p:cNvPr id="35" name="Picture 2" descr="http://www.robotshop.com/blog/en/files/google-car.jpg"/>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85800" y="4680158"/>
            <a:ext cx="2104966" cy="1568242"/>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6" name="Picture 2" descr="http://wfps.k12.mt.us/teachers/spanglert/science%20research/06-07/Gobels_2007/images/rov-hercules-titanic.jpg"/>
          <p:cNvPicPr>
            <a:picLocks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152400" y="2915702"/>
            <a:ext cx="1886922" cy="1568242"/>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146" name="Picture 2"/>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 y="1187908"/>
            <a:ext cx="2104966" cy="15682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4" descr="Astrobotic's model rover explores a mine on Earth to train for lunar lava tunnels (Video screenshot)"/>
          <p:cNvPicPr>
            <a:picLocks noChangeArrowheads="1"/>
          </p:cNvPicPr>
          <p:nvPr/>
        </p:nvPicPr>
        <p:blipFill rotWithShape="1">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p:blipFill>
        <p:spPr bwMode="auto">
          <a:xfrm>
            <a:off x="6429434" y="4680158"/>
            <a:ext cx="2104966" cy="1568242"/>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148" name="Picture 4" descr="http://cdnph.upi.com/sv/b/i/UPI-6481378232051/2013/1/13782339405473/Robotic-surgery-complications-underreported-study-finds.jp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val="0"/>
              </a:ext>
            </a:extLst>
          </a:blip>
          <a:srcRect/>
          <a:stretch/>
        </p:blipFill>
        <p:spPr bwMode="auto">
          <a:xfrm>
            <a:off x="6429434" y="1187908"/>
            <a:ext cx="2103937" cy="1568242"/>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grpSp>
        <p:nvGrpSpPr>
          <p:cNvPr id="40" name="Group 39"/>
          <p:cNvGrpSpPr>
            <a:grpSpLocks/>
          </p:cNvGrpSpPr>
          <p:nvPr/>
        </p:nvGrpSpPr>
        <p:grpSpPr>
          <a:xfrm>
            <a:off x="7107936" y="2913439"/>
            <a:ext cx="1883664" cy="1572768"/>
            <a:chOff x="8549095" y="-1511359"/>
            <a:chExt cx="5852705" cy="4096512"/>
          </a:xfrm>
        </p:grpSpPr>
        <p:pic>
          <p:nvPicPr>
            <p:cNvPr id="42" name="Picture 4" descr="http://www.btw-inc.com/images/pcb_assy_big.jpg"/>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20000"/>
                      </a14:imgEffect>
                    </a14:imgLayer>
                  </a14:imgProps>
                </a:ext>
                <a:ext uri="{28A0092B-C50C-407E-A947-70E740481C1C}">
                  <a14:useLocalDpi xmlns:a14="http://schemas.microsoft.com/office/drawing/2010/main" val="0"/>
                </a:ext>
              </a:extLst>
            </a:blip>
            <a:srcRect/>
            <a:stretch/>
          </p:blipFill>
          <p:spPr bwMode="auto">
            <a:xfrm>
              <a:off x="11535771" y="-1511359"/>
              <a:ext cx="2866029" cy="4096512"/>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43" name="Picture 2" descr="Bin Picking Robot"/>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colorTemperature colorTemp="7200"/>
                      </a14:imgEffect>
                      <a14:imgEffect>
                        <a14:brightnessContrast contrast="40000"/>
                      </a14:imgEffect>
                    </a14:imgLayer>
                  </a14:imgProps>
                </a:ext>
                <a:ext uri="{28A0092B-C50C-407E-A947-70E740481C1C}">
                  <a14:useLocalDpi xmlns:a14="http://schemas.microsoft.com/office/drawing/2010/main" val="0"/>
                </a:ext>
              </a:extLst>
            </a:blip>
            <a:srcRect/>
            <a:stretch/>
          </p:blipFill>
          <p:spPr bwMode="auto">
            <a:xfrm>
              <a:off x="8549095" y="-1507007"/>
              <a:ext cx="2885264" cy="40921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68674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Space of All Possible Intensities</a:t>
            </a:r>
            <a:endParaRPr lang="en-US" sz="3200" dirty="0">
              <a:solidFill>
                <a:srgbClr val="FFFFCC"/>
              </a:solidFill>
              <a:latin typeface="Verdana" pitchFamily="34" charset="0"/>
              <a:ea typeface="Verdana" pitchFamily="34" charset="0"/>
              <a:cs typeface="Verdana" pitchFamily="34" charset="0"/>
            </a:endParaRPr>
          </a:p>
        </p:txBody>
      </p:sp>
      <p:grpSp>
        <p:nvGrpSpPr>
          <p:cNvPr id="11" name="Group 10"/>
          <p:cNvGrpSpPr/>
          <p:nvPr/>
        </p:nvGrpSpPr>
        <p:grpSpPr>
          <a:xfrm>
            <a:off x="91440" y="4342488"/>
            <a:ext cx="6016752" cy="938076"/>
            <a:chOff x="1285666" y="4419600"/>
            <a:chExt cx="3011098"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5" y="4419600"/>
              <a:ext cx="1505549" cy="932688"/>
              <a:chOff x="1905000" y="530431"/>
              <a:chExt cx="2221978"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6016752" cy="938076"/>
            <a:chOff x="1285666" y="4419600"/>
            <a:chExt cx="3011098"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41" name="Group 40"/>
            <p:cNvGrpSpPr/>
            <p:nvPr/>
          </p:nvGrpSpPr>
          <p:grpSpPr>
            <a:xfrm>
              <a:off x="2791215" y="4419600"/>
              <a:ext cx="1505549" cy="932688"/>
              <a:chOff x="1905000" y="530431"/>
              <a:chExt cx="2221978" cy="1014383"/>
            </a:xfrm>
          </p:grpSpPr>
          <p:sp>
            <p:nvSpPr>
              <p:cNvPr id="4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6"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7"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19" y="3959384"/>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grpSp>
        <p:nvGrpSpPr>
          <p:cNvPr id="3" name="Group 2"/>
          <p:cNvGrpSpPr/>
          <p:nvPr/>
        </p:nvGrpSpPr>
        <p:grpSpPr>
          <a:xfrm>
            <a:off x="990600" y="1827566"/>
            <a:ext cx="269030" cy="3741459"/>
            <a:chOff x="1760257" y="1827566"/>
            <a:chExt cx="269030" cy="3741459"/>
          </a:xfrm>
        </p:grpSpPr>
        <p:sp>
          <p:nvSpPr>
            <p:cNvPr id="36" name="Parallelogram 35"/>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a:stCxn id="14" idx="3"/>
          </p:cNvCxnSpPr>
          <p:nvPr/>
        </p:nvCxnSpPr>
        <p:spPr>
          <a:xfrm flipV="1">
            <a:off x="852867" y="2056783"/>
            <a:ext cx="259653" cy="1"/>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4113885" y="3959384"/>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7844359">
            <a:off x="6516091" y="3847729"/>
            <a:ext cx="1342021" cy="166671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94525" y="50340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sp>
        <p:nvSpPr>
          <p:cNvPr id="77" name="TextBox 76"/>
          <p:cNvSpPr txBox="1"/>
          <p:nvPr/>
        </p:nvSpPr>
        <p:spPr>
          <a:xfrm>
            <a:off x="6461769" y="3381513"/>
            <a:ext cx="2843480" cy="523220"/>
          </a:xfrm>
          <a:prstGeom prst="rect">
            <a:avLst/>
          </a:prstGeom>
          <a:noFill/>
        </p:spPr>
        <p:txBody>
          <a:bodyPr wrap="square" rtlCol="0">
            <a:spAutoFit/>
          </a:bodyPr>
          <a:lstStyle/>
          <a:p>
            <a:r>
              <a:rPr lang="en-US" sz="2800" dirty="0">
                <a:solidFill>
                  <a:srgbClr val="FFFF00"/>
                </a:solidFill>
                <a:latin typeface="Calibri" panose="020F0502020204030204" pitchFamily="34" charset="0"/>
              </a:rPr>
              <a:t>Coding Curve</a:t>
            </a:r>
          </a:p>
        </p:txBody>
      </p:sp>
      <p:sp>
        <p:nvSpPr>
          <p:cNvPr id="78" name="Cube 77"/>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Arrow Connector 81"/>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a:blip r:embed="rId3"/>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a:blip r:embed="rId5"/>
                <a:stretch>
                  <a:fillRect b="-4615"/>
                </a:stretch>
              </a:blipFill>
            </p:spPr>
            <p:txBody>
              <a:bodyPr/>
              <a:lstStyle/>
              <a:p>
                <a:r>
                  <a:rPr lang="en-US">
                    <a:noFill/>
                  </a:rPr>
                  <a:t> </a:t>
                </a:r>
              </a:p>
            </p:txBody>
          </p:sp>
        </mc:Fallback>
      </mc:AlternateContent>
      <p:sp>
        <p:nvSpPr>
          <p:cNvPr id="93" name="TextBox 92"/>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94" name="Straight Arrow Connector 93"/>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1102785" y="1472796"/>
            <a:ext cx="301109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1732035" y="1010129"/>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depth range</a:t>
            </a:r>
          </a:p>
        </p:txBody>
      </p:sp>
      <p:grpSp>
        <p:nvGrpSpPr>
          <p:cNvPr id="101" name="Group 100"/>
          <p:cNvGrpSpPr/>
          <p:nvPr/>
        </p:nvGrpSpPr>
        <p:grpSpPr>
          <a:xfrm>
            <a:off x="318058" y="1918286"/>
            <a:ext cx="654747" cy="310026"/>
            <a:chOff x="1600200" y="3343275"/>
            <a:chExt cx="800100" cy="304800"/>
          </a:xfrm>
          <a:solidFill>
            <a:schemeClr val="bg1"/>
          </a:solidFill>
        </p:grpSpPr>
        <p:sp>
          <p:nvSpPr>
            <p:cNvPr id="102" name="Rectangle 101"/>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03" name="Rectangle 102"/>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04" name="TextBox 103"/>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3" name="TextBox 72"/>
          <p:cNvSpPr txBox="1"/>
          <p:nvPr/>
        </p:nvSpPr>
        <p:spPr>
          <a:xfrm>
            <a:off x="5153868" y="2163360"/>
            <a:ext cx="3913932" cy="954107"/>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Mapping from </a:t>
            </a:r>
            <a:r>
              <a:rPr lang="en-US" sz="2800" dirty="0">
                <a:solidFill>
                  <a:schemeClr val="bg1"/>
                </a:solidFill>
                <a:latin typeface="Calibri" panose="020F0502020204030204" pitchFamily="34" charset="0"/>
              </a:rPr>
              <a:t>depths</a:t>
            </a:r>
            <a:r>
              <a:rPr lang="en-US" sz="2800" dirty="0">
                <a:solidFill>
                  <a:srgbClr val="FFFF00"/>
                </a:solidFill>
                <a:latin typeface="Calibri" panose="020F0502020204030204" pitchFamily="34" charset="0"/>
              </a:rPr>
              <a:t> to measured </a:t>
            </a:r>
            <a:r>
              <a:rPr lang="en-US" sz="2800" dirty="0">
                <a:solidFill>
                  <a:schemeClr val="bg1"/>
                </a:solidFill>
                <a:latin typeface="Calibri" panose="020F0502020204030204" pitchFamily="34" charset="0"/>
              </a:rPr>
              <a:t>intensities</a:t>
            </a:r>
          </a:p>
        </p:txBody>
      </p:sp>
      <p:cxnSp>
        <p:nvCxnSpPr>
          <p:cNvPr id="4" name="Straight Arrow Connector 3"/>
          <p:cNvCxnSpPr/>
          <p:nvPr/>
        </p:nvCxnSpPr>
        <p:spPr>
          <a:xfrm flipV="1">
            <a:off x="7102951" y="3092577"/>
            <a:ext cx="0" cy="288936"/>
          </a:xfrm>
          <a:prstGeom prst="straightConnector1">
            <a:avLst/>
          </a:prstGeom>
          <a:ln w="1270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36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3.7037E-7 L 0.32691 0.00046 " pathEditMode="relative" rAng="0" ptsTypes="AA">
                                      <p:cBhvr>
                                        <p:cTn id="6" dur="5000" fill="hold"/>
                                        <p:tgtEl>
                                          <p:spTgt spid="3"/>
                                        </p:tgtEl>
                                        <p:attrNameLst>
                                          <p:attrName>ppt_x</p:attrName>
                                          <p:attrName>ppt_y</p:attrName>
                                        </p:attrNameLst>
                                      </p:cBhvr>
                                      <p:rCtr x="16337" y="23"/>
                                    </p:animMotion>
                                  </p:childTnLst>
                                </p:cTn>
                              </p:par>
                              <p:par>
                                <p:cTn id="7" presetID="1" presetClass="exit" presetSubtype="0" fill="hold"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0" presetClass="path" presetSubtype="0" accel="50000" decel="50000" fill="hold" grpId="0" nodeType="withEffect">
                                  <p:stCondLst>
                                    <p:cond delay="0"/>
                                  </p:stCondLst>
                                  <p:childTnLst>
                                    <p:animMotion origin="layout" path="M 0.00052 0.00069 L 0.01215 0.01551 L 0.02083 0.02338 L 0.03125 0.03055 L 0.04114 0.03611 L 0.05156 0.04051 L 0.06197 0.04213 L 0.07013 0.04444 L 0.08437 0.04259 L 0.09548 0.04051 L 0.10468 0.03542 L 0.11336 0.02986 L 0.12257 0.01782 L 0.12829 0.00949 L 0.13298 -0.00046 L 0.13663 -0.0132 L 0.13871 -0.0331 L 0.13923 -0.05139 L 0.13576 -0.07245 L 0.13038 -0.09352 L 0.12378 -0.10787 L 0.11597 -0.12176 L 0.10434 -0.13611 L 0.09305 -0.14838 L 0.08055 -0.1588 L 0.06857 -0.16597 L 0.05451 -0.1706 L 0.04114 -0.17315 L 0.02829 -0.17222 L 0.01545 -0.16829 L 0.00295 -0.1632 L -0.00573 -0.15394 L -0.01407 -0.14514 L -0.02066 -0.13241 L -0.02483 -0.11945 L -0.02865 -0.10232 L -0.02934 -0.08634 L -0.02865 -0.07245 L -0.0257 -0.05764 L -0.02118 -0.04144 L -0.0165 -0.02986 L -0.01198 -0.01875 L -0.0066 -0.00718 L 0.00052 0.00069 Z " pathEditMode="relative" ptsTypes="AAAAAAAAAAAAAAAAAAAAAAAAAAAAAAAAAAAAAAAAAAAA">
                                      <p:cBhvr>
                                        <p:cTn id="10" dur="5000" fill="hold"/>
                                        <p:tgtEl>
                                          <p:spTgt spid="87"/>
                                        </p:tgtEl>
                                        <p:attrNameLst>
                                          <p:attrName>ppt_x</p:attrName>
                                          <p:attrName>ppt_y</p:attrName>
                                        </p:attrNameLst>
                                      </p:cBhvr>
                                    </p:animMotion>
                                  </p:childTnLst>
                                </p:cTn>
                              </p:par>
                            </p:childTnLst>
                          </p:cTn>
                        </p:par>
                        <p:par>
                          <p:cTn id="11" fill="hold">
                            <p:stCondLst>
                              <p:cond delay="50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500"/>
                                        <p:tgtEl>
                                          <p:spTgt spid="37"/>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8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87" grpId="0" animBg="1"/>
      <p:bldP spid="87" grpId="1" animBg="1"/>
      <p:bldP spid="77" grpId="0"/>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Straight Arrow Connector 120"/>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chemeClr val="bg1"/>
                </a:solidFill>
                <a:latin typeface="Verdana" pitchFamily="34" charset="0"/>
                <a:ea typeface="Verdana" pitchFamily="34" charset="0"/>
                <a:cs typeface="Verdana" pitchFamily="34" charset="0"/>
              </a:rPr>
              <a:t>Decoding:</a:t>
            </a:r>
            <a:r>
              <a:rPr lang="en-US" sz="3200" dirty="0">
                <a:solidFill>
                  <a:srgbClr val="FFCC00"/>
                </a:solidFill>
                <a:latin typeface="Verdana" pitchFamily="34" charset="0"/>
                <a:ea typeface="Verdana" pitchFamily="34" charset="0"/>
                <a:cs typeface="Verdana" pitchFamily="34" charset="0"/>
              </a:rPr>
              <a:t> From Intensities to Depths</a:t>
            </a:r>
            <a:endParaRPr lang="en-US" sz="3200" dirty="0">
              <a:solidFill>
                <a:srgbClr val="FFFFCC"/>
              </a:solidFill>
              <a:latin typeface="Verdana" pitchFamily="34" charset="0"/>
              <a:ea typeface="Verdana" pitchFamily="34" charset="0"/>
              <a:cs typeface="Verdana" pitchFamily="34" charset="0"/>
            </a:endParaRPr>
          </a:p>
        </p:txBody>
      </p:sp>
      <p:grpSp>
        <p:nvGrpSpPr>
          <p:cNvPr id="11" name="Group 10"/>
          <p:cNvGrpSpPr/>
          <p:nvPr/>
        </p:nvGrpSpPr>
        <p:grpSpPr>
          <a:xfrm>
            <a:off x="91440" y="4342488"/>
            <a:ext cx="5097979" cy="938076"/>
            <a:chOff x="1285666" y="4419600"/>
            <a:chExt cx="2551296"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6" y="4419600"/>
              <a:ext cx="1045746" cy="932688"/>
              <a:chOff x="1905000" y="530431"/>
              <a:chExt cx="1543373"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4284901" cy="938076"/>
            <a:chOff x="1285666" y="4419600"/>
            <a:chExt cx="2144389"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41" name="Group 40"/>
            <p:cNvGrpSpPr/>
            <p:nvPr/>
          </p:nvGrpSpPr>
          <p:grpSpPr>
            <a:xfrm>
              <a:off x="2791214" y="4419600"/>
              <a:ext cx="638841" cy="880720"/>
              <a:chOff x="1905000" y="530431"/>
              <a:chExt cx="942840" cy="957863"/>
            </a:xfrm>
          </p:grpSpPr>
          <p:sp>
            <p:nvSpPr>
              <p:cNvPr id="4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19" y="3959384"/>
            <a:ext cx="865633"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grpSp>
        <p:nvGrpSpPr>
          <p:cNvPr id="3" name="Group 2"/>
          <p:cNvGrpSpPr/>
          <p:nvPr/>
        </p:nvGrpSpPr>
        <p:grpSpPr>
          <a:xfrm>
            <a:off x="990600" y="1821141"/>
            <a:ext cx="269030" cy="3741459"/>
            <a:chOff x="1760257" y="1827566"/>
            <a:chExt cx="269030" cy="3741459"/>
          </a:xfrm>
        </p:grpSpPr>
        <p:sp>
          <p:nvSpPr>
            <p:cNvPr id="36" name="Parallelogram 35"/>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4113885" y="3959384"/>
            <a:ext cx="138111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7844359">
            <a:off x="6516091" y="3847729"/>
            <a:ext cx="1342021" cy="166671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94525" y="50340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mn-lt"/>
              </a:rPr>
              <a:t>distance</a:t>
            </a:r>
          </a:p>
        </p:txBody>
      </p:sp>
      <p:grpSp>
        <p:nvGrpSpPr>
          <p:cNvPr id="73" name="Group 72"/>
          <p:cNvGrpSpPr/>
          <p:nvPr/>
        </p:nvGrpSpPr>
        <p:grpSpPr>
          <a:xfrm>
            <a:off x="1418538" y="1821141"/>
            <a:ext cx="269030" cy="3741459"/>
            <a:chOff x="1760257" y="1827566"/>
            <a:chExt cx="269030" cy="3741459"/>
          </a:xfrm>
        </p:grpSpPr>
        <p:sp>
          <p:nvSpPr>
            <p:cNvPr id="78" name="Parallelogram 77"/>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1846476" y="1821141"/>
            <a:ext cx="269030" cy="3741459"/>
            <a:chOff x="1760257" y="1827566"/>
            <a:chExt cx="269030" cy="3741459"/>
          </a:xfrm>
        </p:grpSpPr>
        <p:sp>
          <p:nvSpPr>
            <p:cNvPr id="82" name="Parallelogram 81"/>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2274414" y="1821141"/>
            <a:ext cx="269030" cy="3741459"/>
            <a:chOff x="1760257" y="1827566"/>
            <a:chExt cx="269030" cy="3741459"/>
          </a:xfrm>
        </p:grpSpPr>
        <p:sp>
          <p:nvSpPr>
            <p:cNvPr id="91" name="Parallelogram 90"/>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2702352" y="1821141"/>
            <a:ext cx="269030" cy="3741459"/>
            <a:chOff x="1760257" y="1827566"/>
            <a:chExt cx="269030" cy="3741459"/>
          </a:xfrm>
        </p:grpSpPr>
        <p:sp>
          <p:nvSpPr>
            <p:cNvPr id="95" name="Parallelogram 94"/>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97" name="Group 96"/>
          <p:cNvGrpSpPr/>
          <p:nvPr/>
        </p:nvGrpSpPr>
        <p:grpSpPr>
          <a:xfrm>
            <a:off x="3986169" y="1821141"/>
            <a:ext cx="269030" cy="3741459"/>
            <a:chOff x="1760257" y="1827566"/>
            <a:chExt cx="269030" cy="3741459"/>
          </a:xfrm>
        </p:grpSpPr>
        <p:sp>
          <p:nvSpPr>
            <p:cNvPr id="98" name="Parallelogram 97"/>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3558228" y="1821141"/>
            <a:ext cx="269030" cy="3741459"/>
            <a:chOff x="1760257" y="1827566"/>
            <a:chExt cx="269030" cy="3741459"/>
          </a:xfrm>
        </p:grpSpPr>
        <p:sp>
          <p:nvSpPr>
            <p:cNvPr id="101" name="Parallelogram 100"/>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3130290" y="1821141"/>
            <a:ext cx="269030" cy="3741459"/>
            <a:chOff x="1760257" y="1827566"/>
            <a:chExt cx="269030" cy="3741459"/>
          </a:xfrm>
        </p:grpSpPr>
        <p:sp>
          <p:nvSpPr>
            <p:cNvPr id="104" name="Parallelogram 103"/>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7570521" y="412844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541204" y="39764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843276" y="4661071"/>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090187" y="388479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328437" y="450025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090283" y="531710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4135098" y="2894391"/>
            <a:ext cx="2535656" cy="2236533"/>
          </a:xfrm>
          <a:custGeom>
            <a:avLst/>
            <a:gdLst>
              <a:gd name="connsiteX0" fmla="*/ 1899138 w 1907206"/>
              <a:gd name="connsiteY0" fmla="*/ 1919236 h 1919236"/>
              <a:gd name="connsiteX1" fmla="*/ 1617784 w 1907206"/>
              <a:gd name="connsiteY1" fmla="*/ 602901 h 1919236"/>
              <a:gd name="connsiteX2" fmla="*/ 0 w 1907206"/>
              <a:gd name="connsiteY2" fmla="*/ 0 h 1919236"/>
            </a:gdLst>
            <a:ahLst/>
            <a:cxnLst>
              <a:cxn ang="0">
                <a:pos x="connsiteX0" y="connsiteY0"/>
              </a:cxn>
              <a:cxn ang="0">
                <a:pos x="connsiteX1" y="connsiteY1"/>
              </a:cxn>
              <a:cxn ang="0">
                <a:pos x="connsiteX2" y="connsiteY2"/>
              </a:cxn>
            </a:cxnLst>
            <a:rect l="l" t="t" r="r" b="b"/>
            <a:pathLst>
              <a:path w="1907206" h="1919236">
                <a:moveTo>
                  <a:pt x="1899138" y="1919236"/>
                </a:moveTo>
                <a:cubicBezTo>
                  <a:pt x="1916722" y="1421005"/>
                  <a:pt x="1934307" y="922774"/>
                  <a:pt x="1617784" y="602901"/>
                </a:cubicBezTo>
                <a:cubicBezTo>
                  <a:pt x="1301261" y="283028"/>
                  <a:pt x="650630" y="141514"/>
                  <a:pt x="0" y="0"/>
                </a:cubicBezTo>
              </a:path>
            </a:pathLst>
          </a:custGeom>
          <a:noFill/>
          <a:ln w="34925">
            <a:solidFill>
              <a:schemeClr val="bg1"/>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5060482" y="2714222"/>
            <a:ext cx="1453343"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decoding</a:t>
            </a:r>
          </a:p>
        </p:txBody>
      </p:sp>
      <p:sp>
        <p:nvSpPr>
          <p:cNvPr id="115" name="Freeform 114"/>
          <p:cNvSpPr/>
          <p:nvPr/>
        </p:nvSpPr>
        <p:spPr>
          <a:xfrm>
            <a:off x="2807252" y="3924402"/>
            <a:ext cx="5143554" cy="1071663"/>
          </a:xfrm>
          <a:custGeom>
            <a:avLst/>
            <a:gdLst>
              <a:gd name="connsiteX0" fmla="*/ 1899138 w 1907206"/>
              <a:gd name="connsiteY0" fmla="*/ 1919236 h 1919236"/>
              <a:gd name="connsiteX1" fmla="*/ 1617784 w 1907206"/>
              <a:gd name="connsiteY1" fmla="*/ 602901 h 1919236"/>
              <a:gd name="connsiteX2" fmla="*/ 0 w 1907206"/>
              <a:gd name="connsiteY2" fmla="*/ 0 h 1919236"/>
            </a:gdLst>
            <a:ahLst/>
            <a:cxnLst>
              <a:cxn ang="0">
                <a:pos x="connsiteX0" y="connsiteY0"/>
              </a:cxn>
              <a:cxn ang="0">
                <a:pos x="connsiteX1" y="connsiteY1"/>
              </a:cxn>
              <a:cxn ang="0">
                <a:pos x="connsiteX2" y="connsiteY2"/>
              </a:cxn>
            </a:cxnLst>
            <a:rect l="l" t="t" r="r" b="b"/>
            <a:pathLst>
              <a:path w="1907206" h="1919236">
                <a:moveTo>
                  <a:pt x="1899138" y="1919236"/>
                </a:moveTo>
                <a:cubicBezTo>
                  <a:pt x="1916722" y="1421005"/>
                  <a:pt x="1934307" y="922774"/>
                  <a:pt x="1617784" y="602901"/>
                </a:cubicBezTo>
                <a:cubicBezTo>
                  <a:pt x="1301261" y="283028"/>
                  <a:pt x="650630" y="141514"/>
                  <a:pt x="0" y="0"/>
                </a:cubicBezTo>
              </a:path>
            </a:pathLst>
          </a:custGeom>
          <a:noFill/>
          <a:ln w="34925">
            <a:solidFill>
              <a:schemeClr val="bg1"/>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p:cNvSpPr txBox="1"/>
          <p:nvPr/>
        </p:nvSpPr>
        <p:spPr>
          <a:xfrm>
            <a:off x="4194107" y="3596865"/>
            <a:ext cx="1453343"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decoding</a:t>
            </a:r>
          </a:p>
        </p:txBody>
      </p:sp>
      <p:sp>
        <p:nvSpPr>
          <p:cNvPr id="119" name="Cube 118"/>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2" name="TextBox 121"/>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122" name="TextBox 121"/>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a:blip r:embed="rId3"/>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123" name="TextBox 122"/>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4"/>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124" name="TextBox 123"/>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a:blip r:embed="rId5"/>
                <a:stretch>
                  <a:fillRect b="-4615"/>
                </a:stretch>
              </a:blipFill>
            </p:spPr>
            <p:txBody>
              <a:bodyPr/>
              <a:lstStyle/>
              <a:p>
                <a:r>
                  <a:rPr lang="en-US">
                    <a:noFill/>
                  </a:rPr>
                  <a:t> </a:t>
                </a:r>
              </a:p>
            </p:txBody>
          </p:sp>
        </mc:Fallback>
      </mc:AlternateContent>
      <p:sp>
        <p:nvSpPr>
          <p:cNvPr id="125" name="TextBox 124"/>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126" name="Straight Arrow Connector 125"/>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9" name="Group 128"/>
          <p:cNvGrpSpPr/>
          <p:nvPr/>
        </p:nvGrpSpPr>
        <p:grpSpPr>
          <a:xfrm>
            <a:off x="318058" y="1918286"/>
            <a:ext cx="654747" cy="310026"/>
            <a:chOff x="1600200" y="3343275"/>
            <a:chExt cx="800100" cy="304800"/>
          </a:xfrm>
          <a:solidFill>
            <a:schemeClr val="bg1"/>
          </a:solidFill>
        </p:grpSpPr>
        <p:sp>
          <p:nvSpPr>
            <p:cNvPr id="130" name="Rectangle 129"/>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31" name="Rectangle 130"/>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32" name="TextBox 131"/>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cxnSp>
        <p:nvCxnSpPr>
          <p:cNvPr id="138" name="Straight Arrow Connector 137"/>
          <p:cNvCxnSpPr/>
          <p:nvPr/>
        </p:nvCxnSpPr>
        <p:spPr>
          <a:xfrm>
            <a:off x="1102785" y="1472796"/>
            <a:ext cx="301109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p:cNvSpPr txBox="1"/>
          <p:nvPr/>
        </p:nvSpPr>
        <p:spPr>
          <a:xfrm>
            <a:off x="1732035" y="1010129"/>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depth range</a:t>
            </a:r>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06" name="Oval 105"/>
          <p:cNvSpPr/>
          <p:nvPr/>
        </p:nvSpPr>
        <p:spPr>
          <a:xfrm>
            <a:off x="7678008" y="519369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6461769" y="3381513"/>
            <a:ext cx="2843480" cy="523220"/>
          </a:xfrm>
          <a:prstGeom prst="rect">
            <a:avLst/>
          </a:prstGeom>
          <a:noFill/>
        </p:spPr>
        <p:txBody>
          <a:bodyPr wrap="square" rtlCol="0">
            <a:spAutoFit/>
          </a:bodyPr>
          <a:lstStyle/>
          <a:p>
            <a:r>
              <a:rPr lang="en-US" sz="2800" dirty="0">
                <a:solidFill>
                  <a:srgbClr val="FFFF00"/>
                </a:solidFill>
                <a:latin typeface="Calibri" panose="020F0502020204030204" pitchFamily="34" charset="0"/>
              </a:rPr>
              <a:t>Coding Curve</a:t>
            </a:r>
          </a:p>
        </p:txBody>
      </p:sp>
    </p:spTree>
    <p:extLst>
      <p:ext uri="{BB962C8B-B14F-4D97-AF65-F5344CB8AC3E}">
        <p14:creationId xmlns:p14="http://schemas.microsoft.com/office/powerpoint/2010/main" val="369238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P spid="115" grpId="0" animBg="1"/>
      <p:bldP spid="1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 name="Straight Arrow Connector 87"/>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Effect of Noise on Decoding</a:t>
            </a:r>
            <a:endParaRPr lang="en-US" sz="3200" dirty="0">
              <a:solidFill>
                <a:srgbClr val="FFFFCC"/>
              </a:solidFill>
              <a:latin typeface="Verdana" pitchFamily="34" charset="0"/>
              <a:ea typeface="Verdana" pitchFamily="34" charset="0"/>
              <a:cs typeface="Verdana" pitchFamily="34" charset="0"/>
            </a:endParaRPr>
          </a:p>
        </p:txBody>
      </p:sp>
      <p:cxnSp>
        <p:nvCxnSpPr>
          <p:cNvPr id="8" name="Straight Arrow Connector 7"/>
          <p:cNvCxnSpPr/>
          <p:nvPr/>
        </p:nvCxnSpPr>
        <p:spPr>
          <a:xfrm>
            <a:off x="3307890" y="1676400"/>
            <a:ext cx="740659"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a:off x="1659595" y="1055216"/>
                <a:ext cx="7322588"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large </a:t>
                </a:r>
                <a:r>
                  <a:rPr lang="en-US" sz="2800" dirty="0">
                    <a:solidFill>
                      <a:srgbClr val="FFFF00"/>
                    </a:solidFill>
                    <a:latin typeface="Calibri" panose="020F0502020204030204" pitchFamily="34" charset="0"/>
                  </a:rPr>
                  <a:t>depth uncertainty </a:t>
                </a:r>
                <a14:m>
                  <m:oMath xmlns:m="http://schemas.openxmlformats.org/officeDocument/2006/math">
                    <m:r>
                      <a:rPr lang="en-US" sz="2800" i="1" smtClean="0">
                        <a:solidFill>
                          <a:srgbClr val="FFFF00"/>
                        </a:solidFill>
                        <a:latin typeface="Cambria Math" panose="02040503050406030204" pitchFamily="18" charset="0"/>
                        <a:ea typeface="Cambria Math" panose="02040503050406030204" pitchFamily="18" charset="0"/>
                      </a:rPr>
                      <m:t>→</m:t>
                    </m:r>
                  </m:oMath>
                </a14:m>
                <a:r>
                  <a:rPr lang="en-US" sz="2800" dirty="0">
                    <a:solidFill>
                      <a:srgbClr val="FFFF00"/>
                    </a:solidFill>
                    <a:latin typeface="Calibri" panose="020F0502020204030204" pitchFamily="34" charset="0"/>
                  </a:rPr>
                  <a:t> </a:t>
                </a:r>
                <a:r>
                  <a:rPr lang="en-US" sz="2800" dirty="0">
                    <a:solidFill>
                      <a:schemeClr val="bg1"/>
                    </a:solidFill>
                    <a:latin typeface="Calibri" panose="020F0502020204030204" pitchFamily="34" charset="0"/>
                  </a:rPr>
                  <a:t>low</a:t>
                </a:r>
                <a:r>
                  <a:rPr lang="en-US" sz="2800" dirty="0">
                    <a:solidFill>
                      <a:srgbClr val="FFFF00"/>
                    </a:solidFill>
                    <a:latin typeface="Calibri" panose="020F0502020204030204" pitchFamily="34" charset="0"/>
                  </a:rPr>
                  <a:t> depth resolution</a:t>
                </a:r>
              </a:p>
            </p:txBody>
          </p:sp>
        </mc:Choice>
        <mc:Fallback xmlns="">
          <p:sp>
            <p:nvSpPr>
              <p:cNvPr id="18" name="TextBox 17"/>
              <p:cNvSpPr txBox="1">
                <a:spLocks noRot="1" noChangeAspect="1" noMove="1" noResize="1" noEditPoints="1" noAdjustHandles="1" noChangeArrowheads="1" noChangeShapeType="1" noTextEdit="1"/>
              </p:cNvSpPr>
              <p:nvPr/>
            </p:nvSpPr>
            <p:spPr>
              <a:xfrm>
                <a:off x="1659595" y="1055216"/>
                <a:ext cx="7322588" cy="523220"/>
              </a:xfrm>
              <a:prstGeom prst="rect">
                <a:avLst/>
              </a:prstGeom>
              <a:blipFill rotWithShape="0">
                <a:blip r:embed="rId3"/>
                <a:stretch>
                  <a:fillRect l="-1665" t="-10465" b="-32558"/>
                </a:stretch>
              </a:blipFill>
            </p:spPr>
            <p:txBody>
              <a:bodyPr/>
              <a:lstStyle/>
              <a:p>
                <a:r>
                  <a:rPr lang="en-US">
                    <a:noFill/>
                  </a:rPr>
                  <a:t> </a:t>
                </a:r>
              </a:p>
            </p:txBody>
          </p:sp>
        </mc:Fallback>
      </mc:AlternateContent>
      <p:grpSp>
        <p:nvGrpSpPr>
          <p:cNvPr id="11" name="Group 10"/>
          <p:cNvGrpSpPr/>
          <p:nvPr/>
        </p:nvGrpSpPr>
        <p:grpSpPr>
          <a:xfrm>
            <a:off x="91440" y="4342488"/>
            <a:ext cx="5097979" cy="938076"/>
            <a:chOff x="1285666" y="4419600"/>
            <a:chExt cx="2551296"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6" y="4419600"/>
              <a:ext cx="1045746" cy="932688"/>
              <a:chOff x="1905000" y="530431"/>
              <a:chExt cx="1543373"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3699493" cy="938076"/>
            <a:chOff x="1285666" y="4419600"/>
            <a:chExt cx="1851420"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42" name="Freeform 75"/>
            <p:cNvSpPr>
              <a:spLocks/>
            </p:cNvSpPr>
            <p:nvPr/>
          </p:nvSpPr>
          <p:spPr bwMode="auto">
            <a:xfrm>
              <a:off x="2791216" y="4419600"/>
              <a:ext cx="345870" cy="407538"/>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20" y="3959384"/>
            <a:ext cx="1035828"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sp>
        <p:nvSpPr>
          <p:cNvPr id="76" name="Rectangle 75"/>
          <p:cNvSpPr/>
          <p:nvPr/>
        </p:nvSpPr>
        <p:spPr>
          <a:xfrm>
            <a:off x="4113885" y="3959384"/>
            <a:ext cx="1038486"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7844359">
            <a:off x="6516091" y="3847729"/>
            <a:ext cx="1342021" cy="166671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94525" y="50340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grpSp>
        <p:nvGrpSpPr>
          <p:cNvPr id="100" name="Group 99"/>
          <p:cNvGrpSpPr/>
          <p:nvPr/>
        </p:nvGrpSpPr>
        <p:grpSpPr>
          <a:xfrm>
            <a:off x="3558228" y="1821141"/>
            <a:ext cx="269030" cy="3741459"/>
            <a:chOff x="1760257" y="1827566"/>
            <a:chExt cx="269030" cy="3741459"/>
          </a:xfrm>
        </p:grpSpPr>
        <p:sp>
          <p:nvSpPr>
            <p:cNvPr id="101" name="Parallelogram 100"/>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07" name="Oval 106"/>
          <p:cNvSpPr/>
          <p:nvPr/>
        </p:nvSpPr>
        <p:spPr>
          <a:xfrm>
            <a:off x="7570521" y="412844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541204" y="39764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843276" y="4661071"/>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090187" y="388479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328437" y="450025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12"/>
          <p:cNvSpPr/>
          <p:nvPr/>
        </p:nvSpPr>
        <p:spPr>
          <a:xfrm>
            <a:off x="3720370" y="3102894"/>
            <a:ext cx="3463504" cy="2201630"/>
          </a:xfrm>
          <a:custGeom>
            <a:avLst/>
            <a:gdLst>
              <a:gd name="connsiteX0" fmla="*/ 1899138 w 1907206"/>
              <a:gd name="connsiteY0" fmla="*/ 1919236 h 1919236"/>
              <a:gd name="connsiteX1" fmla="*/ 1617784 w 1907206"/>
              <a:gd name="connsiteY1" fmla="*/ 602901 h 1919236"/>
              <a:gd name="connsiteX2" fmla="*/ 0 w 1907206"/>
              <a:gd name="connsiteY2" fmla="*/ 0 h 1919236"/>
            </a:gdLst>
            <a:ahLst/>
            <a:cxnLst>
              <a:cxn ang="0">
                <a:pos x="connsiteX0" y="connsiteY0"/>
              </a:cxn>
              <a:cxn ang="0">
                <a:pos x="connsiteX1" y="connsiteY1"/>
              </a:cxn>
              <a:cxn ang="0">
                <a:pos x="connsiteX2" y="connsiteY2"/>
              </a:cxn>
            </a:cxnLst>
            <a:rect l="l" t="t" r="r" b="b"/>
            <a:pathLst>
              <a:path w="1907206" h="1919236">
                <a:moveTo>
                  <a:pt x="1899138" y="1919236"/>
                </a:moveTo>
                <a:cubicBezTo>
                  <a:pt x="1916722" y="1421005"/>
                  <a:pt x="1934307" y="922774"/>
                  <a:pt x="1617784" y="602901"/>
                </a:cubicBezTo>
                <a:cubicBezTo>
                  <a:pt x="1301261" y="283028"/>
                  <a:pt x="650630" y="141514"/>
                  <a:pt x="0" y="0"/>
                </a:cubicBezTo>
              </a:path>
            </a:pathLst>
          </a:custGeom>
          <a:noFill/>
          <a:ln w="34925">
            <a:solidFill>
              <a:schemeClr val="bg1"/>
            </a:solidFill>
            <a:prstDash val="sysDot"/>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4983114" y="2921236"/>
            <a:ext cx="1453343"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decoding</a:t>
            </a:r>
          </a:p>
        </p:txBody>
      </p:sp>
      <p:cxnSp>
        <p:nvCxnSpPr>
          <p:cNvPr id="86" name="Straight Arrow Connector 85"/>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6769608" y="4953000"/>
            <a:ext cx="850392" cy="85197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352800" y="2050360"/>
            <a:ext cx="654510" cy="3500848"/>
          </a:xfrm>
          <a:prstGeom prst="rect">
            <a:avLst/>
          </a:prstGeom>
          <a:solidFill>
            <a:schemeClr val="bg1">
              <a:alpha val="66000"/>
            </a:schemeClr>
          </a:solid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ube 82"/>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1" name="TextBox 90"/>
              <p:cNvSpPr txBox="1"/>
              <p:nvPr/>
            </p:nvSpPr>
            <p:spPr>
              <a:xfrm>
                <a:off x="8147421" y="5821683"/>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FF8A3B"/>
                              </a:solidFill>
                              <a:latin typeface="Cambria Math" panose="02040503050406030204" pitchFamily="18" charset="0"/>
                              <a:ea typeface="Cambria Math" panose="02040503050406030204" pitchFamily="18" charset="0"/>
                            </a:rPr>
                          </m:ctrlPr>
                        </m:sSubPr>
                        <m:e>
                          <m:r>
                            <m:rPr>
                              <m:sty m:val="p"/>
                            </m:rPr>
                            <a:rPr lang="en-US" sz="2000" b="0" i="0" smtClean="0">
                              <a:solidFill>
                                <a:srgbClr val="FF8A3B"/>
                              </a:solidFill>
                              <a:latin typeface="Cambria Math" panose="02040503050406030204" pitchFamily="18" charset="0"/>
                              <a:ea typeface="Cambria Math" panose="02040503050406030204" pitchFamily="18" charset="0"/>
                            </a:rPr>
                            <m:t>I</m:t>
                          </m:r>
                        </m:e>
                        <m:sub>
                          <m:r>
                            <a:rPr lang="en-US" sz="20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000" dirty="0">
                  <a:solidFill>
                    <a:srgbClr val="FF8A3B"/>
                  </a:solidFill>
                  <a:latin typeface="Cambria Math" panose="02040503050406030204" pitchFamily="18" charset="0"/>
                  <a:ea typeface="Cambria Math" panose="02040503050406030204" pitchFamily="18" charset="0"/>
                </a:endParaRPr>
              </a:p>
            </p:txBody>
          </p:sp>
        </mc:Choice>
        <mc:Fallback xmlns="">
          <p:sp>
            <p:nvSpPr>
              <p:cNvPr id="91" name="TextBox 90"/>
              <p:cNvSpPr txBox="1">
                <a:spLocks noRot="1" noChangeAspect="1" noMove="1" noResize="1" noEditPoints="1" noAdjustHandles="1" noChangeArrowheads="1" noChangeShapeType="1" noTextEdit="1"/>
              </p:cNvSpPr>
              <p:nvPr/>
            </p:nvSpPr>
            <p:spPr>
              <a:xfrm>
                <a:off x="8147421" y="5821683"/>
                <a:ext cx="355549" cy="400110"/>
              </a:xfrm>
              <a:prstGeom prst="rect">
                <a:avLst/>
              </a:prstGeom>
              <a:blipFill>
                <a:blip r:embed="rId4"/>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5558893" y="4039042"/>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ea typeface="Cambria Math" panose="02040503050406030204" pitchFamily="18" charset="0"/>
                            </a:rPr>
                          </m:ctrlPr>
                        </m:sSubPr>
                        <m:e>
                          <m:r>
                            <m:rPr>
                              <m:sty m:val="p"/>
                            </m:rPr>
                            <a:rPr lang="en-US" sz="2000" b="0" i="0" smtClean="0">
                              <a:solidFill>
                                <a:schemeClr val="bg1"/>
                              </a:solidFill>
                              <a:latin typeface="Cambria Math" panose="02040503050406030204" pitchFamily="18" charset="0"/>
                              <a:ea typeface="Cambria Math" panose="02040503050406030204" pitchFamily="18" charset="0"/>
                            </a:rPr>
                            <m:t>I</m:t>
                          </m:r>
                        </m:e>
                        <m:sub>
                          <m:r>
                            <a:rPr lang="en-US" sz="20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000" dirty="0">
                  <a:solidFill>
                    <a:schemeClr val="bg1"/>
                  </a:solidFill>
                  <a:latin typeface="Cambria Math" panose="02040503050406030204" pitchFamily="18" charset="0"/>
                  <a:ea typeface="Cambria Math" panose="02040503050406030204" pitchFamily="18" charset="0"/>
                </a:endParaRPr>
              </a:p>
            </p:txBody>
          </p:sp>
        </mc:Choice>
        <mc:Fallback xmlns="">
          <p:sp>
            <p:nvSpPr>
              <p:cNvPr id="93" name="TextBox 92"/>
              <p:cNvSpPr txBox="1">
                <a:spLocks noRot="1" noChangeAspect="1" noMove="1" noResize="1" noEditPoints="1" noAdjustHandles="1" noChangeArrowheads="1" noChangeShapeType="1" noTextEdit="1"/>
              </p:cNvSpPr>
              <p:nvPr/>
            </p:nvSpPr>
            <p:spPr>
              <a:xfrm>
                <a:off x="5558893" y="4039042"/>
                <a:ext cx="355549" cy="400110"/>
              </a:xfrm>
              <a:prstGeom prst="rect">
                <a:avLst/>
              </a:prstGeom>
              <a:blipFill>
                <a:blip r:embed="rId5"/>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p:cNvSpPr txBox="1"/>
              <p:nvPr/>
            </p:nvSpPr>
            <p:spPr>
              <a:xfrm>
                <a:off x="6141006" y="5002009"/>
                <a:ext cx="3555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rgbClr val="92D050"/>
                              </a:solidFill>
                              <a:latin typeface="Cambria Math" panose="02040503050406030204" pitchFamily="18" charset="0"/>
                              <a:ea typeface="Cambria Math" panose="02040503050406030204" pitchFamily="18" charset="0"/>
                            </a:rPr>
                          </m:ctrlPr>
                        </m:sSubPr>
                        <m:e>
                          <m:r>
                            <m:rPr>
                              <m:sty m:val="p"/>
                            </m:rPr>
                            <a:rPr lang="en-US" sz="2000" b="0" i="0" smtClean="0">
                              <a:solidFill>
                                <a:srgbClr val="92D050"/>
                              </a:solidFill>
                              <a:latin typeface="Cambria Math" panose="02040503050406030204" pitchFamily="18" charset="0"/>
                              <a:ea typeface="Cambria Math" panose="02040503050406030204" pitchFamily="18" charset="0"/>
                            </a:rPr>
                            <m:t>I</m:t>
                          </m:r>
                        </m:e>
                        <m:sub>
                          <m:r>
                            <a:rPr lang="en-US" sz="20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000" dirty="0">
                  <a:solidFill>
                    <a:srgbClr val="92D050"/>
                  </a:solidFill>
                  <a:latin typeface="Cambria Math" panose="02040503050406030204" pitchFamily="18" charset="0"/>
                  <a:ea typeface="Cambria Math" panose="02040503050406030204" pitchFamily="18" charset="0"/>
                </a:endParaRPr>
              </a:p>
            </p:txBody>
          </p:sp>
        </mc:Choice>
        <mc:Fallback xmlns="">
          <p:sp>
            <p:nvSpPr>
              <p:cNvPr id="94" name="TextBox 93"/>
              <p:cNvSpPr txBox="1">
                <a:spLocks noRot="1" noChangeAspect="1" noMove="1" noResize="1" noEditPoints="1" noAdjustHandles="1" noChangeArrowheads="1" noChangeShapeType="1" noTextEdit="1"/>
              </p:cNvSpPr>
              <p:nvPr/>
            </p:nvSpPr>
            <p:spPr>
              <a:xfrm>
                <a:off x="6141006" y="5002009"/>
                <a:ext cx="355549" cy="400110"/>
              </a:xfrm>
              <a:prstGeom prst="rect">
                <a:avLst/>
              </a:prstGeom>
              <a:blipFill>
                <a:blip r:embed="rId6"/>
                <a:stretch>
                  <a:fillRect b="-4615"/>
                </a:stretch>
              </a:blipFill>
            </p:spPr>
            <p:txBody>
              <a:bodyPr/>
              <a:lstStyle/>
              <a:p>
                <a:r>
                  <a:rPr lang="en-US">
                    <a:noFill/>
                  </a:rPr>
                  <a:t> </a:t>
                </a:r>
              </a:p>
            </p:txBody>
          </p:sp>
        </mc:Fallback>
      </mc:AlternateContent>
      <p:sp>
        <p:nvSpPr>
          <p:cNvPr id="95" name="TextBox 94"/>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96" name="Straight Arrow Connector 95"/>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318058" y="1918286"/>
            <a:ext cx="654747" cy="310026"/>
            <a:chOff x="1600200" y="3343275"/>
            <a:chExt cx="800100" cy="304800"/>
          </a:xfrm>
          <a:solidFill>
            <a:schemeClr val="bg1"/>
          </a:solidFill>
        </p:grpSpPr>
        <p:sp>
          <p:nvSpPr>
            <p:cNvPr id="103" name="Rectangle 102"/>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04" name="Rectangle 103"/>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05" name="TextBox 104"/>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sp>
        <p:nvSpPr>
          <p:cNvPr id="115" name="TextBox 114"/>
          <p:cNvSpPr txBox="1"/>
          <p:nvPr/>
        </p:nvSpPr>
        <p:spPr>
          <a:xfrm>
            <a:off x="7322408" y="5562599"/>
            <a:ext cx="914599"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noise</a:t>
            </a:r>
          </a:p>
        </p:txBody>
      </p:sp>
      <p:sp>
        <p:nvSpPr>
          <p:cNvPr id="106" name="Oval 105"/>
          <p:cNvSpPr/>
          <p:nvPr/>
        </p:nvSpPr>
        <p:spPr>
          <a:xfrm>
            <a:off x="7678008" y="519369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090283" y="531710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627359" y="1055216"/>
            <a:ext cx="7050023" cy="5328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38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6" grpId="0" animBg="1"/>
      <p:bldP spid="115"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Increasing the Size of Intensity Space</a:t>
            </a:r>
            <a:endParaRPr lang="en-US" sz="3200" dirty="0">
              <a:solidFill>
                <a:srgbClr val="FFFFCC"/>
              </a:solidFill>
              <a:latin typeface="Verdana" pitchFamily="34" charset="0"/>
              <a:ea typeface="Verdana" pitchFamily="34" charset="0"/>
              <a:cs typeface="Verdana" pitchFamily="34" charset="0"/>
            </a:endParaRPr>
          </a:p>
        </p:txBody>
      </p:sp>
      <p:grpSp>
        <p:nvGrpSpPr>
          <p:cNvPr id="11" name="Group 10"/>
          <p:cNvGrpSpPr/>
          <p:nvPr/>
        </p:nvGrpSpPr>
        <p:grpSpPr>
          <a:xfrm>
            <a:off x="91440" y="4342488"/>
            <a:ext cx="5097979" cy="938076"/>
            <a:chOff x="1285666" y="4419600"/>
            <a:chExt cx="2551296" cy="932688"/>
          </a:xfrm>
        </p:grpSpPr>
        <p:grpSp>
          <p:nvGrpSpPr>
            <p:cNvPr id="24" name="Group 23"/>
            <p:cNvGrpSpPr/>
            <p:nvPr/>
          </p:nvGrpSpPr>
          <p:grpSpPr>
            <a:xfrm>
              <a:off x="1285666" y="4419600"/>
              <a:ext cx="1505549" cy="932688"/>
              <a:chOff x="1905000" y="530431"/>
              <a:chExt cx="2221978" cy="1014383"/>
            </a:xfrm>
          </p:grpSpPr>
          <p:sp>
            <p:nvSpPr>
              <p:cNvPr id="3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 name="Group 24"/>
            <p:cNvGrpSpPr/>
            <p:nvPr/>
          </p:nvGrpSpPr>
          <p:grpSpPr>
            <a:xfrm>
              <a:off x="2791216" y="4419600"/>
              <a:ext cx="1045746" cy="932688"/>
              <a:chOff x="1905000" y="530431"/>
              <a:chExt cx="1543373" cy="1014383"/>
            </a:xfrm>
          </p:grpSpPr>
          <p:sp>
            <p:nvSpPr>
              <p:cNvPr id="2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39" name="Group 38"/>
          <p:cNvGrpSpPr/>
          <p:nvPr/>
        </p:nvGrpSpPr>
        <p:grpSpPr>
          <a:xfrm>
            <a:off x="1102786" y="4342488"/>
            <a:ext cx="3699492" cy="938076"/>
            <a:chOff x="1285666" y="4419600"/>
            <a:chExt cx="1851420" cy="932688"/>
          </a:xfrm>
        </p:grpSpPr>
        <p:grpSp>
          <p:nvGrpSpPr>
            <p:cNvPr id="40" name="Group 39"/>
            <p:cNvGrpSpPr/>
            <p:nvPr/>
          </p:nvGrpSpPr>
          <p:grpSpPr>
            <a:xfrm>
              <a:off x="1285666" y="4419600"/>
              <a:ext cx="1505549" cy="932688"/>
              <a:chOff x="1905000" y="530431"/>
              <a:chExt cx="2221978" cy="1014383"/>
            </a:xfrm>
          </p:grpSpPr>
          <p:sp>
            <p:nvSpPr>
              <p:cNvPr id="4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42" name="Freeform 75"/>
            <p:cNvSpPr>
              <a:spLocks/>
            </p:cNvSpPr>
            <p:nvPr/>
          </p:nvSpPr>
          <p:spPr bwMode="auto">
            <a:xfrm>
              <a:off x="2791216" y="4419600"/>
              <a:ext cx="345870" cy="407538"/>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7" name="Group 56"/>
          <p:cNvGrpSpPr/>
          <p:nvPr/>
        </p:nvGrpSpPr>
        <p:grpSpPr>
          <a:xfrm>
            <a:off x="-914400" y="4342488"/>
            <a:ext cx="6016752" cy="938076"/>
            <a:chOff x="1285666" y="4419600"/>
            <a:chExt cx="3011098" cy="932688"/>
          </a:xfrm>
        </p:grpSpPr>
        <p:grpSp>
          <p:nvGrpSpPr>
            <p:cNvPr id="58" name="Group 57"/>
            <p:cNvGrpSpPr/>
            <p:nvPr/>
          </p:nvGrpSpPr>
          <p:grpSpPr>
            <a:xfrm>
              <a:off x="1285666" y="4419600"/>
              <a:ext cx="1505549" cy="932688"/>
              <a:chOff x="1905000" y="530431"/>
              <a:chExt cx="2221978" cy="1014383"/>
            </a:xfrm>
          </p:grpSpPr>
          <p:sp>
            <p:nvSpPr>
              <p:cNvPr id="65"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7"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8"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59" name="Group 58"/>
            <p:cNvGrpSpPr/>
            <p:nvPr/>
          </p:nvGrpSpPr>
          <p:grpSpPr>
            <a:xfrm>
              <a:off x="2791215" y="4419600"/>
              <a:ext cx="1505549" cy="932688"/>
              <a:chOff x="1905000" y="530431"/>
              <a:chExt cx="2221978" cy="1014383"/>
            </a:xfrm>
          </p:grpSpPr>
          <p:sp>
            <p:nvSpPr>
              <p:cNvPr id="6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 name="Rectangle 15"/>
          <p:cNvSpPr/>
          <p:nvPr/>
        </p:nvSpPr>
        <p:spPr>
          <a:xfrm>
            <a:off x="4236719" y="3959384"/>
            <a:ext cx="98724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sp>
        <p:nvSpPr>
          <p:cNvPr id="76" name="Rectangle 75"/>
          <p:cNvSpPr/>
          <p:nvPr/>
        </p:nvSpPr>
        <p:spPr>
          <a:xfrm>
            <a:off x="4113885" y="3959384"/>
            <a:ext cx="113418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grpSp>
        <p:nvGrpSpPr>
          <p:cNvPr id="100" name="Group 99"/>
          <p:cNvGrpSpPr/>
          <p:nvPr/>
        </p:nvGrpSpPr>
        <p:grpSpPr>
          <a:xfrm>
            <a:off x="3558228" y="1821141"/>
            <a:ext cx="269030" cy="3741459"/>
            <a:chOff x="1760257" y="1827566"/>
            <a:chExt cx="269030" cy="3741459"/>
          </a:xfrm>
        </p:grpSpPr>
        <p:sp>
          <p:nvSpPr>
            <p:cNvPr id="101" name="Parallelogram 100"/>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3607547" y="2050360"/>
            <a:ext cx="146912" cy="3500848"/>
          </a:xfrm>
          <a:prstGeom prst="rect">
            <a:avLst/>
          </a:prstGeom>
          <a:solidFill>
            <a:schemeClr val="bg1">
              <a:alpha val="66000"/>
            </a:schemeClr>
          </a:solid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grpSp>
        <p:nvGrpSpPr>
          <p:cNvPr id="98" name="Group 97"/>
          <p:cNvGrpSpPr/>
          <p:nvPr/>
        </p:nvGrpSpPr>
        <p:grpSpPr>
          <a:xfrm>
            <a:off x="318058" y="1918286"/>
            <a:ext cx="654747" cy="310026"/>
            <a:chOff x="1600200" y="3343275"/>
            <a:chExt cx="800100" cy="304800"/>
          </a:xfrm>
          <a:solidFill>
            <a:schemeClr val="bg1"/>
          </a:solidFill>
        </p:grpSpPr>
        <p:sp>
          <p:nvSpPr>
            <p:cNvPr id="99" name="Rectangle 98"/>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103" name="Rectangle 102"/>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104" name="TextBox 103"/>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sp>
        <p:nvSpPr>
          <p:cNvPr id="105" name="Oval 104"/>
          <p:cNvSpPr/>
          <p:nvPr/>
        </p:nvSpPr>
        <p:spPr>
          <a:xfrm>
            <a:off x="6324600" y="4772269"/>
            <a:ext cx="850392" cy="85197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p:cNvSpPr txBox="1"/>
          <p:nvPr/>
        </p:nvSpPr>
        <p:spPr>
          <a:xfrm>
            <a:off x="6877400" y="5381868"/>
            <a:ext cx="914599"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noise</a:t>
            </a:r>
          </a:p>
        </p:txBody>
      </p:sp>
      <p:grpSp>
        <p:nvGrpSpPr>
          <p:cNvPr id="3" name="Group 2"/>
          <p:cNvGrpSpPr/>
          <p:nvPr/>
        </p:nvGrpSpPr>
        <p:grpSpPr>
          <a:xfrm>
            <a:off x="5908988" y="3476798"/>
            <a:ext cx="2807208" cy="2477718"/>
            <a:chOff x="5908988" y="3476798"/>
            <a:chExt cx="2807208" cy="2477718"/>
          </a:xfrm>
        </p:grpSpPr>
        <p:cxnSp>
          <p:nvCxnSpPr>
            <p:cNvPr id="81" name="Straight Arrow Connector 80"/>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7678008" y="519369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7570521" y="412844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541204" y="39764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7843276" y="4661071"/>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090187" y="388479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328437" y="450025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Cube 79"/>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rot="7844359">
              <a:off x="6516091" y="3847729"/>
              <a:ext cx="1342021" cy="166671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6594525" y="50340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7090283" y="531710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p:cNvCxnSpPr/>
          <p:nvPr/>
        </p:nvCxnSpPr>
        <p:spPr>
          <a:xfrm>
            <a:off x="3581400" y="1676400"/>
            <a:ext cx="199206"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1659595" y="1055216"/>
                <a:ext cx="7322588"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small </a:t>
                </a:r>
                <a:r>
                  <a:rPr lang="en-US" sz="2800" dirty="0">
                    <a:solidFill>
                      <a:srgbClr val="FFFF00"/>
                    </a:solidFill>
                    <a:latin typeface="Calibri" panose="020F0502020204030204" pitchFamily="34" charset="0"/>
                  </a:rPr>
                  <a:t>depth uncertainty </a:t>
                </a:r>
                <a14:m>
                  <m:oMath xmlns:m="http://schemas.openxmlformats.org/officeDocument/2006/math">
                    <m:r>
                      <a:rPr lang="en-US" sz="2800" i="1" smtClean="0">
                        <a:solidFill>
                          <a:srgbClr val="FFFF00"/>
                        </a:solidFill>
                        <a:latin typeface="Cambria Math" panose="02040503050406030204" pitchFamily="18" charset="0"/>
                        <a:ea typeface="Cambria Math" panose="02040503050406030204" pitchFamily="18" charset="0"/>
                      </a:rPr>
                      <m:t>→</m:t>
                    </m:r>
                  </m:oMath>
                </a14:m>
                <a:r>
                  <a:rPr lang="en-US" sz="2800" dirty="0">
                    <a:solidFill>
                      <a:srgbClr val="FFFF00"/>
                    </a:solidFill>
                    <a:latin typeface="Calibri" panose="020F0502020204030204" pitchFamily="34" charset="0"/>
                  </a:rPr>
                  <a:t> </a:t>
                </a:r>
                <a:r>
                  <a:rPr lang="en-US" sz="2800" dirty="0">
                    <a:solidFill>
                      <a:schemeClr val="bg1"/>
                    </a:solidFill>
                    <a:latin typeface="Calibri" panose="020F0502020204030204" pitchFamily="34" charset="0"/>
                  </a:rPr>
                  <a:t>high</a:t>
                </a:r>
                <a:r>
                  <a:rPr lang="en-US" sz="2800" dirty="0">
                    <a:solidFill>
                      <a:srgbClr val="FFFF00"/>
                    </a:solidFill>
                    <a:latin typeface="Calibri" panose="020F0502020204030204" pitchFamily="34" charset="0"/>
                  </a:rPr>
                  <a:t> depth resolution</a:t>
                </a:r>
              </a:p>
            </p:txBody>
          </p:sp>
        </mc:Choice>
        <mc:Fallback xmlns="">
          <p:sp>
            <p:nvSpPr>
              <p:cNvPr id="116" name="TextBox 115"/>
              <p:cNvSpPr txBox="1">
                <a:spLocks noRot="1" noChangeAspect="1" noMove="1" noResize="1" noEditPoints="1" noAdjustHandles="1" noChangeArrowheads="1" noChangeShapeType="1" noTextEdit="1"/>
              </p:cNvSpPr>
              <p:nvPr/>
            </p:nvSpPr>
            <p:spPr>
              <a:xfrm>
                <a:off x="1659595" y="1055216"/>
                <a:ext cx="7322588" cy="523220"/>
              </a:xfrm>
              <a:prstGeom prst="rect">
                <a:avLst/>
              </a:prstGeom>
              <a:blipFill rotWithShape="0">
                <a:blip r:embed="rId3"/>
                <a:stretch>
                  <a:fillRect l="-1665" t="-10465" b="-32558"/>
                </a:stretch>
              </a:blipFill>
            </p:spPr>
            <p:txBody>
              <a:bodyPr/>
              <a:lstStyle/>
              <a:p>
                <a:r>
                  <a:rPr lang="en-US">
                    <a:noFill/>
                  </a:rPr>
                  <a:t> </a:t>
                </a:r>
              </a:p>
            </p:txBody>
          </p:sp>
        </mc:Fallback>
      </mc:AlternateContent>
      <p:sp>
        <p:nvSpPr>
          <p:cNvPr id="118" name="Rectangle 117"/>
          <p:cNvSpPr/>
          <p:nvPr/>
        </p:nvSpPr>
        <p:spPr>
          <a:xfrm>
            <a:off x="1600200" y="1055216"/>
            <a:ext cx="7211841" cy="5328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5801" y="1905000"/>
            <a:ext cx="7861300" cy="1323439"/>
          </a:xfrm>
          <a:prstGeom prst="rect">
            <a:avLst/>
          </a:prstGeom>
          <a:noFill/>
        </p:spPr>
        <p:txBody>
          <a:bodyPr wrap="square" rtlCol="0">
            <a:spAutoFit/>
          </a:bodyPr>
          <a:lstStyle/>
          <a:p>
            <a:pPr algn="ctr"/>
            <a:r>
              <a:rPr lang="en-US" sz="4000" dirty="0">
                <a:solidFill>
                  <a:srgbClr val="FFFF00"/>
                </a:solidFill>
                <a:latin typeface="Calibri" panose="020F0502020204030204" pitchFamily="34" charset="0"/>
              </a:rPr>
              <a:t>Fixed Light Source Power </a:t>
            </a:r>
          </a:p>
          <a:p>
            <a:pPr algn="ctr"/>
            <a:r>
              <a:rPr lang="en-US" sz="4000" dirty="0">
                <a:solidFill>
                  <a:srgbClr val="FFFF00"/>
                </a:solidFill>
                <a:latin typeface="Calibri" panose="020F0502020204030204" pitchFamily="34" charset="0"/>
              </a:rPr>
              <a:t>and Scene Brightness</a:t>
            </a:r>
          </a:p>
        </p:txBody>
      </p:sp>
    </p:spTree>
    <p:extLst>
      <p:ext uri="{BB962C8B-B14F-4D97-AF65-F5344CB8AC3E}">
        <p14:creationId xmlns:p14="http://schemas.microsoft.com/office/powerpoint/2010/main" val="320903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42" presetClass="path" presetSubtype="0" accel="50000" decel="50000" fill="hold" nodeType="withEffect">
                                  <p:stCondLst>
                                    <p:cond delay="0"/>
                                  </p:stCondLst>
                                  <p:childTnLst>
                                    <p:animMotion origin="layout" path="M -2.77778E-6 1.11022E-16 L -0.04392 -0.07245 " pathEditMode="relative" rAng="0" ptsTypes="AA">
                                      <p:cBhvr>
                                        <p:cTn id="8" dur="2000" fill="hold"/>
                                        <p:tgtEl>
                                          <p:spTgt spid="3"/>
                                        </p:tgtEl>
                                        <p:attrNameLst>
                                          <p:attrName>ppt_x</p:attrName>
                                          <p:attrName>ppt_y</p:attrName>
                                        </p:attrNameLst>
                                      </p:cBhvr>
                                      <p:rCtr x="-2205" y="-363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9"/>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76"/>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0"/>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9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98"/>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04"/>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7"/>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4" grpId="0"/>
      <p:bldP spid="16" grpId="0" animBg="1"/>
      <p:bldP spid="22" grpId="0" animBg="1"/>
      <p:bldP spid="72" grpId="0"/>
      <p:bldP spid="76" grpId="0" animBg="1"/>
      <p:bldP spid="21" grpId="0" animBg="1"/>
      <p:bldP spid="71" grpId="0"/>
      <p:bldP spid="6" grpId="0" animBg="1"/>
      <p:bldP spid="6" grpId="1" animBg="1"/>
      <p:bldP spid="94" grpId="0"/>
      <p:bldP spid="104" grpId="0"/>
      <p:bldP spid="105" grpId="0" animBg="1"/>
      <p:bldP spid="105" grpId="1" animBg="1"/>
      <p:bldP spid="113" grpId="0"/>
      <p:bldP spid="113" grpId="1"/>
      <p:bldP spid="116" grpId="0"/>
      <p:bldP spid="116" grpId="1"/>
      <p:bldP spid="118" grpId="0" animBg="1"/>
      <p:bldP spid="118" grpId="1"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4" name="Oval 663"/>
          <p:cNvSpPr/>
          <p:nvPr/>
        </p:nvSpPr>
        <p:spPr>
          <a:xfrm rot="7844359">
            <a:off x="6516091" y="3847729"/>
            <a:ext cx="1342021" cy="1666718"/>
          </a:xfrm>
          <a:prstGeom prst="ellipse">
            <a:avLst/>
          </a:prstGeom>
          <a:noFill/>
          <a:ln w="50800">
            <a:solidFill>
              <a:srgbClr val="FF8A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p:cNvSpPr/>
          <p:nvPr/>
        </p:nvSpPr>
        <p:spPr>
          <a:xfrm rot="7844359">
            <a:off x="6516091" y="3847729"/>
            <a:ext cx="1342021" cy="1666718"/>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1" name="Straight Arrow Connector 650"/>
          <p:cNvCxnSpPr/>
          <p:nvPr/>
        </p:nvCxnSpPr>
        <p:spPr>
          <a:xfrm>
            <a:off x="6504879" y="5317109"/>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Straight Arrow Connector 651"/>
          <p:cNvCxnSpPr/>
          <p:nvPr/>
        </p:nvCxnSpPr>
        <p:spPr>
          <a:xfrm flipH="1" flipV="1">
            <a:off x="6526353" y="3476798"/>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4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Key Idea: </a:t>
            </a:r>
            <a:r>
              <a:rPr lang="en-US" sz="3200" dirty="0">
                <a:solidFill>
                  <a:schemeClr val="bg1"/>
                </a:solidFill>
                <a:latin typeface="Verdana" pitchFamily="34" charset="0"/>
                <a:ea typeface="Verdana" pitchFamily="34" charset="0"/>
                <a:cs typeface="Verdana" pitchFamily="34" charset="0"/>
              </a:rPr>
              <a:t>Longer Coding Curves</a:t>
            </a:r>
          </a:p>
        </p:txBody>
      </p:sp>
      <p:sp>
        <p:nvSpPr>
          <p:cNvPr id="16" name="Rectangle 15"/>
          <p:cNvSpPr/>
          <p:nvPr/>
        </p:nvSpPr>
        <p:spPr>
          <a:xfrm>
            <a:off x="4236719" y="3959384"/>
            <a:ext cx="1072289"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14400" y="3971662"/>
            <a:ext cx="2026920"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975384"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Correlation Functions</a:t>
            </a:r>
          </a:p>
        </p:txBody>
      </p:sp>
      <p:grpSp>
        <p:nvGrpSpPr>
          <p:cNvPr id="100" name="Group 99"/>
          <p:cNvGrpSpPr/>
          <p:nvPr/>
        </p:nvGrpSpPr>
        <p:grpSpPr>
          <a:xfrm>
            <a:off x="3558228" y="1821141"/>
            <a:ext cx="269030" cy="3741459"/>
            <a:chOff x="1760257" y="1827566"/>
            <a:chExt cx="269030" cy="3741459"/>
          </a:xfrm>
        </p:grpSpPr>
        <p:sp>
          <p:nvSpPr>
            <p:cNvPr id="101" name="Parallelogram 100"/>
            <p:cNvSpPr/>
            <p:nvPr/>
          </p:nvSpPr>
          <p:spPr>
            <a:xfrm rot="16200000">
              <a:off x="1665555" y="1922268"/>
              <a:ext cx="458434" cy="269030"/>
            </a:xfrm>
            <a:prstGeom prst="parallelogram">
              <a:avLst/>
            </a:prstGeom>
            <a:solidFill>
              <a:srgbClr val="00B0F0"/>
            </a:solidFill>
            <a:ln>
              <a:solidFill>
                <a:srgbClr val="A3D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a:off x="1871397" y="2056785"/>
              <a:ext cx="0" cy="351224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4" name="Oval 3"/>
          <p:cNvSpPr/>
          <p:nvPr/>
        </p:nvSpPr>
        <p:spPr>
          <a:xfrm>
            <a:off x="6664991" y="4679785"/>
            <a:ext cx="850392" cy="85197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6581755" y="5489284"/>
            <a:ext cx="1453343" cy="461665"/>
          </a:xfrm>
          <a:prstGeom prst="rect">
            <a:avLst/>
          </a:prstGeom>
          <a:noFill/>
          <a:ln>
            <a:noFill/>
          </a:ln>
        </p:spPr>
        <p:txBody>
          <a:bodyPr wrap="square" rtlCol="0">
            <a:spAutoFit/>
          </a:bodyPr>
          <a:lstStyle/>
          <a:p>
            <a:r>
              <a:rPr lang="en-US" sz="2400" dirty="0">
                <a:solidFill>
                  <a:schemeClr val="bg1"/>
                </a:solidFill>
                <a:latin typeface="Calibri" panose="020F0502020204030204" pitchFamily="34" charset="0"/>
              </a:rPr>
              <a:t>noise</a:t>
            </a:r>
          </a:p>
        </p:txBody>
      </p:sp>
      <p:sp>
        <p:nvSpPr>
          <p:cNvPr id="650" name="Cube 649"/>
          <p:cNvSpPr/>
          <p:nvPr/>
        </p:nvSpPr>
        <p:spPr>
          <a:xfrm>
            <a:off x="5908988" y="3494284"/>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TextBox 655"/>
          <p:cNvSpPr txBox="1"/>
          <p:nvPr/>
        </p:nvSpPr>
        <p:spPr>
          <a:xfrm>
            <a:off x="5562600" y="6183842"/>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3D Intensity Space</a:t>
            </a:r>
          </a:p>
        </p:txBody>
      </p:sp>
      <p:cxnSp>
        <p:nvCxnSpPr>
          <p:cNvPr id="657" name="Straight Arrow Connector 656"/>
          <p:cNvCxnSpPr/>
          <p:nvPr/>
        </p:nvCxnSpPr>
        <p:spPr>
          <a:xfrm flipV="1">
            <a:off x="5908988" y="5293979"/>
            <a:ext cx="630665" cy="66053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p:cNvCxnSpPr/>
          <p:nvPr/>
        </p:nvCxnSpPr>
        <p:spPr>
          <a:xfrm flipV="1">
            <a:off x="5908988" y="4128446"/>
            <a:ext cx="0" cy="1826070"/>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9" name="Straight Arrow Connector 658"/>
          <p:cNvCxnSpPr/>
          <p:nvPr/>
        </p:nvCxnSpPr>
        <p:spPr>
          <a:xfrm>
            <a:off x="5908988" y="5954515"/>
            <a:ext cx="2168212"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60" name="Group 659"/>
          <p:cNvGrpSpPr/>
          <p:nvPr/>
        </p:nvGrpSpPr>
        <p:grpSpPr>
          <a:xfrm>
            <a:off x="318058" y="1918286"/>
            <a:ext cx="654747" cy="310026"/>
            <a:chOff x="1600200" y="3343275"/>
            <a:chExt cx="800100" cy="304800"/>
          </a:xfrm>
          <a:solidFill>
            <a:schemeClr val="bg1"/>
          </a:solidFill>
        </p:grpSpPr>
        <p:sp>
          <p:nvSpPr>
            <p:cNvPr id="661" name="Rectangle 660"/>
            <p:cNvSpPr/>
            <p:nvPr/>
          </p:nvSpPr>
          <p:spPr>
            <a:xfrm>
              <a:off x="1600200" y="3343275"/>
              <a:ext cx="609600" cy="3048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sp>
          <p:nvSpPr>
            <p:cNvPr id="662" name="Rectangle 661"/>
            <p:cNvSpPr/>
            <p:nvPr/>
          </p:nvSpPr>
          <p:spPr>
            <a:xfrm>
              <a:off x="2209800" y="3419475"/>
              <a:ext cx="190500" cy="152400"/>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endParaRPr>
            </a:p>
          </p:txBody>
        </p:sp>
      </p:grpSp>
      <p:sp>
        <p:nvSpPr>
          <p:cNvPr id="663" name="TextBox 662"/>
          <p:cNvSpPr txBox="1"/>
          <p:nvPr/>
        </p:nvSpPr>
        <p:spPr>
          <a:xfrm>
            <a:off x="139700" y="2205335"/>
            <a:ext cx="11557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sensor</a:t>
            </a:r>
          </a:p>
        </p:txBody>
      </p:sp>
      <p:grpSp>
        <p:nvGrpSpPr>
          <p:cNvPr id="6" name="Group 5"/>
          <p:cNvGrpSpPr/>
          <p:nvPr/>
        </p:nvGrpSpPr>
        <p:grpSpPr>
          <a:xfrm>
            <a:off x="5963686" y="3497060"/>
            <a:ext cx="2670199" cy="2449735"/>
            <a:chOff x="5963686" y="3497060"/>
            <a:chExt cx="2670199" cy="2449735"/>
          </a:xfrm>
          <a:noFill/>
        </p:grpSpPr>
        <p:sp>
          <p:nvSpPr>
            <p:cNvPr id="665" name="Freeform 664"/>
            <p:cNvSpPr/>
            <p:nvPr/>
          </p:nvSpPr>
          <p:spPr>
            <a:xfrm>
              <a:off x="6020519" y="3558160"/>
              <a:ext cx="2557677" cy="2333506"/>
            </a:xfrm>
            <a:custGeom>
              <a:avLst/>
              <a:gdLst>
                <a:gd name="connsiteX0" fmla="*/ 0 w 2204249"/>
                <a:gd name="connsiteY0" fmla="*/ 230114 h 944678"/>
                <a:gd name="connsiteX1" fmla="*/ 490506 w 2204249"/>
                <a:gd name="connsiteY1" fmla="*/ 357282 h 944678"/>
                <a:gd name="connsiteX2" fmla="*/ 1386739 w 2204249"/>
                <a:gd name="connsiteY2" fmla="*/ 944678 h 944678"/>
                <a:gd name="connsiteX3" fmla="*/ 2204249 w 2204249"/>
                <a:gd name="connsiteY3" fmla="*/ 690342 h 944678"/>
                <a:gd name="connsiteX4" fmla="*/ 1737966 w 2204249"/>
                <a:gd name="connsiteY4" fmla="*/ 581340 h 944678"/>
                <a:gd name="connsiteX5" fmla="*/ 841733 w 2204249"/>
                <a:gd name="connsiteY5" fmla="*/ 0 h 944678"/>
                <a:gd name="connsiteX6" fmla="*/ 0 w 2204249"/>
                <a:gd name="connsiteY6" fmla="*/ 230114 h 94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4249" h="944678">
                  <a:moveTo>
                    <a:pt x="0" y="230114"/>
                  </a:moveTo>
                  <a:lnTo>
                    <a:pt x="490506" y="357282"/>
                  </a:lnTo>
                  <a:lnTo>
                    <a:pt x="1386739" y="944678"/>
                  </a:lnTo>
                  <a:lnTo>
                    <a:pt x="2204249" y="690342"/>
                  </a:lnTo>
                  <a:lnTo>
                    <a:pt x="1737966" y="581340"/>
                  </a:lnTo>
                  <a:lnTo>
                    <a:pt x="841733" y="0"/>
                  </a:lnTo>
                  <a:lnTo>
                    <a:pt x="0" y="230114"/>
                  </a:lnTo>
                  <a:close/>
                </a:path>
              </a:pathLst>
            </a:custGeom>
            <a:grp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p:cNvSpPr/>
            <p:nvPr/>
          </p:nvSpPr>
          <p:spPr>
            <a:xfrm>
              <a:off x="6906226" y="349706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p:cNvSpPr/>
            <p:nvPr/>
          </p:nvSpPr>
          <p:spPr>
            <a:xfrm>
              <a:off x="5963686" y="4041578"/>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p:cNvSpPr/>
            <p:nvPr/>
          </p:nvSpPr>
          <p:spPr>
            <a:xfrm>
              <a:off x="6482437" y="435440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p:cNvSpPr/>
            <p:nvPr/>
          </p:nvSpPr>
          <p:spPr>
            <a:xfrm>
              <a:off x="6986415" y="5021177"/>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p:cNvSpPr/>
            <p:nvPr/>
          </p:nvSpPr>
          <p:spPr>
            <a:xfrm>
              <a:off x="7533345" y="577305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p:cNvSpPr/>
            <p:nvPr/>
          </p:nvSpPr>
          <p:spPr>
            <a:xfrm>
              <a:off x="8460149" y="519306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p:cNvSpPr/>
            <p:nvPr/>
          </p:nvSpPr>
          <p:spPr>
            <a:xfrm>
              <a:off x="7966262" y="491643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p:cNvSpPr/>
            <p:nvPr/>
          </p:nvSpPr>
          <p:spPr>
            <a:xfrm>
              <a:off x="7431649" y="422102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328437" y="3884794"/>
            <a:ext cx="1688575" cy="1606051"/>
            <a:chOff x="6328437" y="3884794"/>
            <a:chExt cx="1688575" cy="1606051"/>
          </a:xfrm>
        </p:grpSpPr>
        <p:sp>
          <p:nvSpPr>
            <p:cNvPr id="675" name="Oval 674"/>
            <p:cNvSpPr/>
            <p:nvPr/>
          </p:nvSpPr>
          <p:spPr>
            <a:xfrm>
              <a:off x="6594525" y="50340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6" name="Oval 675"/>
            <p:cNvSpPr/>
            <p:nvPr/>
          </p:nvSpPr>
          <p:spPr>
            <a:xfrm>
              <a:off x="7570521" y="412844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Oval 676"/>
            <p:cNvSpPr/>
            <p:nvPr/>
          </p:nvSpPr>
          <p:spPr>
            <a:xfrm>
              <a:off x="6541204" y="3976470"/>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Oval 677"/>
            <p:cNvSpPr/>
            <p:nvPr/>
          </p:nvSpPr>
          <p:spPr>
            <a:xfrm>
              <a:off x="7843276" y="4661071"/>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9" name="Oval 678"/>
            <p:cNvSpPr/>
            <p:nvPr/>
          </p:nvSpPr>
          <p:spPr>
            <a:xfrm>
              <a:off x="7090187" y="388479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p:cNvSpPr/>
            <p:nvPr/>
          </p:nvSpPr>
          <p:spPr>
            <a:xfrm>
              <a:off x="6328437" y="4500254"/>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p:cNvSpPr/>
            <p:nvPr/>
          </p:nvSpPr>
          <p:spPr>
            <a:xfrm>
              <a:off x="7678008" y="5193696"/>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p:cNvSpPr/>
            <p:nvPr/>
          </p:nvSpPr>
          <p:spPr>
            <a:xfrm>
              <a:off x="7090283" y="5317109"/>
              <a:ext cx="173736" cy="173736"/>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4" name="TextBox 683"/>
          <p:cNvSpPr txBox="1"/>
          <p:nvPr/>
        </p:nvSpPr>
        <p:spPr>
          <a:xfrm>
            <a:off x="5739303" y="2895623"/>
            <a:ext cx="3176097"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Longer</a:t>
            </a:r>
            <a:r>
              <a:rPr lang="en-US" sz="2800" dirty="0">
                <a:solidFill>
                  <a:srgbClr val="FFFF00"/>
                </a:solidFill>
                <a:latin typeface="Calibri" panose="020F0502020204030204" pitchFamily="34" charset="0"/>
              </a:rPr>
              <a:t> Coding Curve</a:t>
            </a:r>
          </a:p>
        </p:txBody>
      </p:sp>
      <p:sp>
        <p:nvSpPr>
          <p:cNvPr id="685" name="Rectangle 684"/>
          <p:cNvSpPr/>
          <p:nvPr/>
        </p:nvSpPr>
        <p:spPr>
          <a:xfrm>
            <a:off x="3607547" y="2050360"/>
            <a:ext cx="146912" cy="3500848"/>
          </a:xfrm>
          <a:prstGeom prst="rect">
            <a:avLst/>
          </a:prstGeom>
          <a:solidFill>
            <a:schemeClr val="bg1">
              <a:alpha val="66000"/>
            </a:schemeClr>
          </a:solid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6" name="Straight Arrow Connector 685"/>
          <p:cNvCxnSpPr/>
          <p:nvPr/>
        </p:nvCxnSpPr>
        <p:spPr>
          <a:xfrm>
            <a:off x="3581400" y="1676400"/>
            <a:ext cx="199206" cy="0"/>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7" name="TextBox 686"/>
              <p:cNvSpPr txBox="1"/>
              <p:nvPr/>
            </p:nvSpPr>
            <p:spPr>
              <a:xfrm>
                <a:off x="1659595" y="1055216"/>
                <a:ext cx="7322588"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small </a:t>
                </a:r>
                <a:r>
                  <a:rPr lang="en-US" sz="2800" dirty="0">
                    <a:solidFill>
                      <a:srgbClr val="FFFF00"/>
                    </a:solidFill>
                    <a:latin typeface="Calibri" panose="020F0502020204030204" pitchFamily="34" charset="0"/>
                  </a:rPr>
                  <a:t>depth uncertainty </a:t>
                </a:r>
                <a14:m>
                  <m:oMath xmlns:m="http://schemas.openxmlformats.org/officeDocument/2006/math">
                    <m:r>
                      <a:rPr lang="en-US" sz="2800" i="1" smtClean="0">
                        <a:solidFill>
                          <a:srgbClr val="FFFF00"/>
                        </a:solidFill>
                        <a:latin typeface="Cambria Math" panose="02040503050406030204" pitchFamily="18" charset="0"/>
                        <a:ea typeface="Cambria Math" panose="02040503050406030204" pitchFamily="18" charset="0"/>
                      </a:rPr>
                      <m:t>→</m:t>
                    </m:r>
                  </m:oMath>
                </a14:m>
                <a:r>
                  <a:rPr lang="en-US" sz="2800" dirty="0">
                    <a:solidFill>
                      <a:srgbClr val="FFFF00"/>
                    </a:solidFill>
                    <a:latin typeface="Calibri" panose="020F0502020204030204" pitchFamily="34" charset="0"/>
                  </a:rPr>
                  <a:t> </a:t>
                </a:r>
                <a:r>
                  <a:rPr lang="en-US" sz="2800" dirty="0">
                    <a:solidFill>
                      <a:schemeClr val="bg1"/>
                    </a:solidFill>
                    <a:latin typeface="Calibri" panose="020F0502020204030204" pitchFamily="34" charset="0"/>
                  </a:rPr>
                  <a:t>high</a:t>
                </a:r>
                <a:r>
                  <a:rPr lang="en-US" sz="2800" dirty="0">
                    <a:solidFill>
                      <a:srgbClr val="FFFF00"/>
                    </a:solidFill>
                    <a:latin typeface="Calibri" panose="020F0502020204030204" pitchFamily="34" charset="0"/>
                  </a:rPr>
                  <a:t> depth resolution</a:t>
                </a:r>
              </a:p>
            </p:txBody>
          </p:sp>
        </mc:Choice>
        <mc:Fallback xmlns="">
          <p:sp>
            <p:nvSpPr>
              <p:cNvPr id="687" name="TextBox 686"/>
              <p:cNvSpPr txBox="1">
                <a:spLocks noRot="1" noChangeAspect="1" noMove="1" noResize="1" noEditPoints="1" noAdjustHandles="1" noChangeArrowheads="1" noChangeShapeType="1" noTextEdit="1"/>
              </p:cNvSpPr>
              <p:nvPr/>
            </p:nvSpPr>
            <p:spPr>
              <a:xfrm>
                <a:off x="1659595" y="1055216"/>
                <a:ext cx="7322588" cy="523220"/>
              </a:xfrm>
              <a:prstGeom prst="rect">
                <a:avLst/>
              </a:prstGeom>
              <a:blipFill rotWithShape="0">
                <a:blip r:embed="rId3"/>
                <a:stretch>
                  <a:fillRect l="-1665" t="-10465" b="-32558"/>
                </a:stretch>
              </a:blipFill>
            </p:spPr>
            <p:txBody>
              <a:bodyPr/>
              <a:lstStyle/>
              <a:p>
                <a:r>
                  <a:rPr lang="en-US">
                    <a:noFill/>
                  </a:rPr>
                  <a:t> </a:t>
                </a:r>
              </a:p>
            </p:txBody>
          </p:sp>
        </mc:Fallback>
      </mc:AlternateContent>
      <p:sp>
        <p:nvSpPr>
          <p:cNvPr id="688" name="Rectangle 687"/>
          <p:cNvSpPr/>
          <p:nvPr/>
        </p:nvSpPr>
        <p:spPr>
          <a:xfrm>
            <a:off x="1600200" y="1055216"/>
            <a:ext cx="7211841" cy="53287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0" name="Group 689"/>
          <p:cNvGrpSpPr/>
          <p:nvPr/>
        </p:nvGrpSpPr>
        <p:grpSpPr>
          <a:xfrm>
            <a:off x="91440" y="4342488"/>
            <a:ext cx="5097979" cy="938076"/>
            <a:chOff x="1285666" y="4419600"/>
            <a:chExt cx="2551296" cy="932688"/>
          </a:xfrm>
        </p:grpSpPr>
        <p:grpSp>
          <p:nvGrpSpPr>
            <p:cNvPr id="691" name="Group 690"/>
            <p:cNvGrpSpPr/>
            <p:nvPr/>
          </p:nvGrpSpPr>
          <p:grpSpPr>
            <a:xfrm>
              <a:off x="1285666" y="4419600"/>
              <a:ext cx="1505549" cy="932688"/>
              <a:chOff x="1905000" y="530431"/>
              <a:chExt cx="2221978" cy="1014383"/>
            </a:xfrm>
          </p:grpSpPr>
          <p:sp>
            <p:nvSpPr>
              <p:cNvPr id="69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692" name="Group 691"/>
            <p:cNvGrpSpPr/>
            <p:nvPr/>
          </p:nvGrpSpPr>
          <p:grpSpPr>
            <a:xfrm>
              <a:off x="2791216" y="4419600"/>
              <a:ext cx="1045746" cy="932688"/>
              <a:chOff x="1905000" y="530431"/>
              <a:chExt cx="1543373" cy="1014383"/>
            </a:xfrm>
          </p:grpSpPr>
          <p:sp>
            <p:nvSpPr>
              <p:cNvPr id="693"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4"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9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701" name="Group 700"/>
          <p:cNvGrpSpPr/>
          <p:nvPr/>
        </p:nvGrpSpPr>
        <p:grpSpPr>
          <a:xfrm>
            <a:off x="1102786" y="4342488"/>
            <a:ext cx="3699492" cy="938076"/>
            <a:chOff x="1285666" y="4419600"/>
            <a:chExt cx="1851420" cy="932688"/>
          </a:xfrm>
        </p:grpSpPr>
        <p:grpSp>
          <p:nvGrpSpPr>
            <p:cNvPr id="702" name="Group 701"/>
            <p:cNvGrpSpPr/>
            <p:nvPr/>
          </p:nvGrpSpPr>
          <p:grpSpPr>
            <a:xfrm>
              <a:off x="1285666" y="4419600"/>
              <a:ext cx="1505549" cy="932688"/>
              <a:chOff x="1905000" y="530431"/>
              <a:chExt cx="2221978" cy="1014383"/>
            </a:xfrm>
          </p:grpSpPr>
          <p:sp>
            <p:nvSpPr>
              <p:cNvPr id="704"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5"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6"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7"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8"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703" name="Freeform 75"/>
            <p:cNvSpPr>
              <a:spLocks/>
            </p:cNvSpPr>
            <p:nvPr/>
          </p:nvSpPr>
          <p:spPr bwMode="auto">
            <a:xfrm>
              <a:off x="2791216" y="4419600"/>
              <a:ext cx="345870" cy="407538"/>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709" name="Group 708"/>
          <p:cNvGrpSpPr/>
          <p:nvPr/>
        </p:nvGrpSpPr>
        <p:grpSpPr>
          <a:xfrm>
            <a:off x="-914400" y="4342488"/>
            <a:ext cx="6016752" cy="938076"/>
            <a:chOff x="1285666" y="4419600"/>
            <a:chExt cx="3011098" cy="932688"/>
          </a:xfrm>
        </p:grpSpPr>
        <p:grpSp>
          <p:nvGrpSpPr>
            <p:cNvPr id="710" name="Group 709"/>
            <p:cNvGrpSpPr/>
            <p:nvPr/>
          </p:nvGrpSpPr>
          <p:grpSpPr>
            <a:xfrm>
              <a:off x="1285666" y="4419600"/>
              <a:ext cx="1505549" cy="932688"/>
              <a:chOff x="1905000" y="530431"/>
              <a:chExt cx="2221978" cy="1014383"/>
            </a:xfrm>
          </p:grpSpPr>
          <p:sp>
            <p:nvSpPr>
              <p:cNvPr id="717"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8"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9"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20"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21"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711" name="Group 710"/>
            <p:cNvGrpSpPr/>
            <p:nvPr/>
          </p:nvGrpSpPr>
          <p:grpSpPr>
            <a:xfrm>
              <a:off x="2791215" y="4419600"/>
              <a:ext cx="1505549" cy="932688"/>
              <a:chOff x="1905000" y="530431"/>
              <a:chExt cx="2221978" cy="1014383"/>
            </a:xfrm>
          </p:grpSpPr>
          <p:sp>
            <p:nvSpPr>
              <p:cNvPr id="71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31750">
                <a:solidFill>
                  <a:srgbClr val="FF8A3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327" name="Rectangle 1326"/>
          <p:cNvSpPr/>
          <p:nvPr/>
        </p:nvSpPr>
        <p:spPr>
          <a:xfrm>
            <a:off x="-914400" y="3971662"/>
            <a:ext cx="202692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Rectangle 1327"/>
          <p:cNvSpPr/>
          <p:nvPr/>
        </p:nvSpPr>
        <p:spPr>
          <a:xfrm>
            <a:off x="4113885" y="3959384"/>
            <a:ext cx="1134180"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ne 74"/>
          <p:cNvSpPr>
            <a:spLocks noChangeShapeType="1"/>
          </p:cNvSpPr>
          <p:nvPr/>
        </p:nvSpPr>
        <p:spPr bwMode="auto">
          <a:xfrm flipV="1">
            <a:off x="1102786" y="4137563"/>
            <a:ext cx="0" cy="1431461"/>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1" name="Group 10"/>
          <p:cNvGrpSpPr/>
          <p:nvPr/>
        </p:nvGrpSpPr>
        <p:grpSpPr>
          <a:xfrm>
            <a:off x="1112282" y="4345696"/>
            <a:ext cx="3000162" cy="1198706"/>
            <a:chOff x="972805" y="2661135"/>
            <a:chExt cx="3000162" cy="1325880"/>
          </a:xfrm>
        </p:grpSpPr>
        <p:sp>
          <p:nvSpPr>
            <p:cNvPr id="7" name="Freeform 6"/>
            <p:cNvSpPr/>
            <p:nvPr/>
          </p:nvSpPr>
          <p:spPr>
            <a:xfrm>
              <a:off x="972805" y="2661135"/>
              <a:ext cx="2999232" cy="1325880"/>
            </a:xfrm>
            <a:custGeom>
              <a:avLst/>
              <a:gdLst>
                <a:gd name="connsiteX0" fmla="*/ 0 w 3000375"/>
                <a:gd name="connsiteY0" fmla="*/ 0 h 1190625"/>
                <a:gd name="connsiteX1" fmla="*/ 1514475 w 3000375"/>
                <a:gd name="connsiteY1" fmla="*/ 1190625 h 1190625"/>
                <a:gd name="connsiteX2" fmla="*/ 3000375 w 3000375"/>
                <a:gd name="connsiteY2" fmla="*/ 9525 h 1190625"/>
              </a:gdLst>
              <a:ahLst/>
              <a:cxnLst>
                <a:cxn ang="0">
                  <a:pos x="connsiteX0" y="connsiteY0"/>
                </a:cxn>
                <a:cxn ang="0">
                  <a:pos x="connsiteX1" y="connsiteY1"/>
                </a:cxn>
                <a:cxn ang="0">
                  <a:pos x="connsiteX2" y="connsiteY2"/>
                </a:cxn>
              </a:cxnLst>
              <a:rect l="l" t="t" r="r" b="b"/>
              <a:pathLst>
                <a:path w="3000375" h="1190625">
                  <a:moveTo>
                    <a:pt x="0" y="0"/>
                  </a:moveTo>
                  <a:lnTo>
                    <a:pt x="1514475" y="1190625"/>
                  </a:lnTo>
                  <a:lnTo>
                    <a:pt x="3000375" y="9525"/>
                  </a:lnTo>
                </a:path>
              </a:pathLst>
            </a:custGeom>
            <a:noFill/>
            <a:ln w="31750">
              <a:solidFill>
                <a:srgbClr val="FF8A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72805" y="2661135"/>
              <a:ext cx="2999232" cy="1325880"/>
            </a:xfrm>
            <a:custGeom>
              <a:avLst/>
              <a:gdLst>
                <a:gd name="connsiteX0" fmla="*/ 0 w 2971800"/>
                <a:gd name="connsiteY0" fmla="*/ 762000 h 1209675"/>
                <a:gd name="connsiteX1" fmla="*/ 1000125 w 2971800"/>
                <a:gd name="connsiteY1" fmla="*/ 0 h 1209675"/>
                <a:gd name="connsiteX2" fmla="*/ 2486025 w 2971800"/>
                <a:gd name="connsiteY2" fmla="*/ 1209675 h 1209675"/>
                <a:gd name="connsiteX3" fmla="*/ 2971800 w 2971800"/>
                <a:gd name="connsiteY3" fmla="*/ 790575 h 1209675"/>
              </a:gdLst>
              <a:ahLst/>
              <a:cxnLst>
                <a:cxn ang="0">
                  <a:pos x="connsiteX0" y="connsiteY0"/>
                </a:cxn>
                <a:cxn ang="0">
                  <a:pos x="connsiteX1" y="connsiteY1"/>
                </a:cxn>
                <a:cxn ang="0">
                  <a:pos x="connsiteX2" y="connsiteY2"/>
                </a:cxn>
                <a:cxn ang="0">
                  <a:pos x="connsiteX3" y="connsiteY3"/>
                </a:cxn>
              </a:cxnLst>
              <a:rect l="l" t="t" r="r" b="b"/>
              <a:pathLst>
                <a:path w="2971800" h="1209675">
                  <a:moveTo>
                    <a:pt x="0" y="762000"/>
                  </a:moveTo>
                  <a:lnTo>
                    <a:pt x="1000125" y="0"/>
                  </a:lnTo>
                  <a:lnTo>
                    <a:pt x="2486025" y="1209675"/>
                  </a:lnTo>
                  <a:lnTo>
                    <a:pt x="2971800" y="790575"/>
                  </a:ln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972805" y="2663109"/>
              <a:ext cx="3000162" cy="1323906"/>
            </a:xfrm>
            <a:custGeom>
              <a:avLst/>
              <a:gdLst>
                <a:gd name="connsiteX0" fmla="*/ 0 w 2933700"/>
                <a:gd name="connsiteY0" fmla="*/ 762000 h 1162050"/>
                <a:gd name="connsiteX1" fmla="*/ 457200 w 2933700"/>
                <a:gd name="connsiteY1" fmla="*/ 1162050 h 1162050"/>
                <a:gd name="connsiteX2" fmla="*/ 1952625 w 2933700"/>
                <a:gd name="connsiteY2" fmla="*/ 0 h 1162050"/>
                <a:gd name="connsiteX3" fmla="*/ 2933700 w 2933700"/>
                <a:gd name="connsiteY3" fmla="*/ 762000 h 1162050"/>
              </a:gdLst>
              <a:ahLst/>
              <a:cxnLst>
                <a:cxn ang="0">
                  <a:pos x="connsiteX0" y="connsiteY0"/>
                </a:cxn>
                <a:cxn ang="0">
                  <a:pos x="connsiteX1" y="connsiteY1"/>
                </a:cxn>
                <a:cxn ang="0">
                  <a:pos x="connsiteX2" y="connsiteY2"/>
                </a:cxn>
                <a:cxn ang="0">
                  <a:pos x="connsiteX3" y="connsiteY3"/>
                </a:cxn>
              </a:cxnLst>
              <a:rect l="l" t="t" r="r" b="b"/>
              <a:pathLst>
                <a:path w="2933700" h="1162050">
                  <a:moveTo>
                    <a:pt x="0" y="762000"/>
                  </a:moveTo>
                  <a:lnTo>
                    <a:pt x="457200" y="1162050"/>
                  </a:lnTo>
                  <a:lnTo>
                    <a:pt x="1952625" y="0"/>
                  </a:lnTo>
                  <a:lnTo>
                    <a:pt x="2933700" y="762000"/>
                  </a:lnTo>
                </a:path>
              </a:pathLst>
            </a:custGeom>
            <a:noFill/>
            <a:ln w="317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p:cNvSpPr txBox="1"/>
          <p:nvPr/>
        </p:nvSpPr>
        <p:spPr>
          <a:xfrm>
            <a:off x="3073494" y="5506931"/>
            <a:ext cx="1752600" cy="461665"/>
          </a:xfrm>
          <a:prstGeom prst="rect">
            <a:avLst/>
          </a:prstGeom>
          <a:noFill/>
        </p:spPr>
        <p:txBody>
          <a:bodyPr wrap="square" rtlCol="0">
            <a:spAutoFit/>
          </a:bodyPr>
          <a:lstStyle/>
          <a:p>
            <a:r>
              <a:rPr lang="en-US" sz="2400" dirty="0">
                <a:solidFill>
                  <a:schemeClr val="bg1"/>
                </a:solidFill>
                <a:latin typeface="Calibri" panose="020F0502020204030204" pitchFamily="34" charset="0"/>
              </a:rPr>
              <a:t>distance</a:t>
            </a:r>
          </a:p>
        </p:txBody>
      </p:sp>
      <p:sp>
        <p:nvSpPr>
          <p:cNvPr id="21" name="Line 72"/>
          <p:cNvSpPr>
            <a:spLocks noChangeShapeType="1"/>
          </p:cNvSpPr>
          <p:nvPr/>
        </p:nvSpPr>
        <p:spPr bwMode="auto">
          <a:xfrm flipV="1">
            <a:off x="1102785" y="5569025"/>
            <a:ext cx="3133934"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Tree>
    <p:extLst>
      <p:ext uri="{BB962C8B-B14F-4D97-AF65-F5344CB8AC3E}">
        <p14:creationId xmlns:p14="http://schemas.microsoft.com/office/powerpoint/2010/main" val="330396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6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6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9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0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0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67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8"/>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13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4" grpId="0" animBg="1"/>
      <p:bldP spid="674" grpId="0" animBg="1"/>
      <p:bldP spid="4" grpId="0" animBg="1"/>
      <p:bldP spid="119" grpId="0"/>
      <p:bldP spid="684" grpId="0"/>
      <p:bldP spid="685" grpId="0" animBg="1"/>
      <p:bldP spid="687" grpId="0"/>
      <p:bldP spid="688" grpId="0" animBg="1"/>
      <p:bldP spid="13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16"/>
              <p:cNvSpPr/>
              <p:nvPr/>
            </p:nvSpPr>
            <p:spPr>
              <a:xfrm>
                <a:off x="2351331" y="2728149"/>
                <a:ext cx="4698274" cy="1423275"/>
              </a:xfrm>
              <a:prstGeom prst="rect">
                <a:avLst/>
              </a:prstGeom>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US" sz="4000" i="1" smtClean="0">
                              <a:solidFill>
                                <a:prstClr val="white"/>
                              </a:solidFill>
                              <a:latin typeface="Cambria Math" panose="02040503050406030204" pitchFamily="18" charset="0"/>
                              <a:ea typeface="Cambria Math" panose="02040503050406030204" pitchFamily="18" charset="0"/>
                            </a:rPr>
                          </m:ctrlPr>
                        </m:sSubSupPr>
                        <m:e>
                          <m:r>
                            <a:rPr lang="en-US" sz="4000" i="1" smtClean="0">
                              <a:solidFill>
                                <a:srgbClr val="FFFF00"/>
                              </a:solidFill>
                              <a:latin typeface="Cambria Math" panose="02040503050406030204" pitchFamily="18" charset="0"/>
                              <a:ea typeface="Cambria Math" panose="02040503050406030204" pitchFamily="18" charset="0"/>
                            </a:rPr>
                            <m:t>𝜒</m:t>
                          </m:r>
                        </m:e>
                        <m:sub/>
                        <m:sup/>
                      </m:sSubSup>
                      <m:r>
                        <a:rPr lang="en-US" sz="4000" i="1">
                          <a:solidFill>
                            <a:prstClr val="white"/>
                          </a:solidFill>
                          <a:latin typeface="Cambria Math" panose="02040503050406030204" pitchFamily="18" charset="0"/>
                          <a:ea typeface="Cambria Math" panose="02040503050406030204" pitchFamily="18" charset="0"/>
                        </a:rPr>
                        <m:t> = </m:t>
                      </m:r>
                      <m:f>
                        <m:fPr>
                          <m:ctrlPr>
                            <a:rPr lang="en-US" sz="4000" i="1">
                              <a:solidFill>
                                <a:prstClr val="white"/>
                              </a:solidFill>
                              <a:latin typeface="Cambria Math" panose="02040503050406030204" pitchFamily="18" charset="0"/>
                              <a:ea typeface="Cambria Math" panose="02040503050406030204" pitchFamily="18" charset="0"/>
                            </a:rPr>
                          </m:ctrlPr>
                        </m:fPr>
                        <m:num>
                          <m:r>
                            <a:rPr lang="en-US" sz="4000" b="0" i="1" smtClean="0">
                              <a:solidFill>
                                <a:prstClr val="white"/>
                              </a:solidFill>
                              <a:latin typeface="Cambria Math" panose="02040503050406030204" pitchFamily="18" charset="0"/>
                              <a:ea typeface="Cambria Math" panose="02040503050406030204" pitchFamily="18" charset="0"/>
                            </a:rPr>
                            <m:t>𝛼</m:t>
                          </m:r>
                          <m:r>
                            <a:rPr lang="en-US" sz="4000" b="0" i="1" smtClean="0">
                              <a:solidFill>
                                <a:prstClr val="white"/>
                              </a:solidFill>
                              <a:latin typeface="Cambria Math" panose="02040503050406030204" pitchFamily="18" charset="0"/>
                              <a:ea typeface="Cambria Math" panose="02040503050406030204" pitchFamily="18" charset="0"/>
                            </a:rPr>
                            <m:t>× </m:t>
                          </m:r>
                          <m:r>
                            <a:rPr lang="en-US" sz="4000" b="1" i="1" smtClean="0">
                              <a:solidFill>
                                <a:srgbClr val="FFFF00"/>
                              </a:solidFill>
                              <a:latin typeface="Cambria Math" panose="02040503050406030204" pitchFamily="18" charset="0"/>
                              <a:ea typeface="Cambria Math" panose="02040503050406030204" pitchFamily="18" charset="0"/>
                            </a:rPr>
                            <m:t>𝜻</m:t>
                          </m:r>
                        </m:num>
                        <m:den>
                          <m:r>
                            <a:rPr lang="en-US" sz="4000" i="1">
                              <a:solidFill>
                                <a:prstClr val="white"/>
                              </a:solidFill>
                              <a:latin typeface="Cambria Math" panose="02040503050406030204" pitchFamily="18" charset="0"/>
                              <a:ea typeface="Cambria Math" panose="02040503050406030204" pitchFamily="18" charset="0"/>
                            </a:rPr>
                            <m:t> </m:t>
                          </m:r>
                          <m:sSub>
                            <m:sSubPr>
                              <m:ctrlPr>
                                <a:rPr lang="en-US" sz="4000" i="1">
                                  <a:solidFill>
                                    <a:prstClr val="white"/>
                                  </a:solidFill>
                                  <a:latin typeface="Cambria Math" panose="02040503050406030204" pitchFamily="18" charset="0"/>
                                  <a:ea typeface="Cambria Math" panose="02040503050406030204" pitchFamily="18" charset="0"/>
                                </a:rPr>
                              </m:ctrlPr>
                            </m:sSubPr>
                            <m:e>
                              <m:sSub>
                                <m:sSubPr>
                                  <m:ctrlPr>
                                    <a:rPr lang="en-US" sz="4000" i="1">
                                      <a:solidFill>
                                        <a:prstClr val="white"/>
                                      </a:solidFill>
                                      <a:latin typeface="Cambria Math" panose="02040503050406030204" pitchFamily="18" charset="0"/>
                                    </a:rPr>
                                  </m:ctrlPr>
                                </m:sSubPr>
                                <m:e>
                                  <m:r>
                                    <a:rPr lang="en-US" sz="4000" i="1">
                                      <a:solidFill>
                                        <a:prstClr val="white"/>
                                      </a:solidFill>
                                      <a:latin typeface="Cambria Math" panose="02040503050406030204" pitchFamily="18" charset="0"/>
                                    </a:rPr>
                                    <m:t>𝜎</m:t>
                                  </m:r>
                                </m:e>
                                <m:sub>
                                  <m:r>
                                    <a:rPr lang="en-US" sz="4000" b="0" i="1" smtClean="0">
                                      <a:solidFill>
                                        <a:prstClr val="white"/>
                                      </a:solidFill>
                                      <a:latin typeface="Cambria Math" panose="02040503050406030204" pitchFamily="18" charset="0"/>
                                    </a:rPr>
                                    <m:t>𝐼</m:t>
                                  </m:r>
                                </m:sub>
                              </m:sSub>
                              <m:r>
                                <a:rPr lang="en-US" sz="4000" b="0" i="1" smtClean="0">
                                  <a:solidFill>
                                    <a:prstClr val="white"/>
                                  </a:solidFill>
                                  <a:latin typeface="Cambria Math" panose="02040503050406030204" pitchFamily="18" charset="0"/>
                                </a:rPr>
                                <m:t> ×</m:t>
                              </m:r>
                              <m:r>
                                <m:rPr>
                                  <m:sty m:val="p"/>
                                </m:rPr>
                                <a:rPr lang="en-US" sz="4000" b="0" i="0" smtClean="0">
                                  <a:solidFill>
                                    <a:prstClr val="white"/>
                                  </a:solidFill>
                                  <a:latin typeface="Cambria Math" panose="02040503050406030204" pitchFamily="18" charset="0"/>
                                  <a:ea typeface="Cambria Math" panose="02040503050406030204" pitchFamily="18" charset="0"/>
                                </a:rPr>
                                <m:t>d</m:t>
                              </m:r>
                            </m:e>
                            <m:sub>
                              <m:r>
                                <a:rPr lang="en-US" sz="4000" i="1">
                                  <a:solidFill>
                                    <a:prstClr val="white"/>
                                  </a:solidFill>
                                  <a:latin typeface="Cambria Math" panose="02040503050406030204" pitchFamily="18" charset="0"/>
                                  <a:ea typeface="Cambria Math" panose="02040503050406030204" pitchFamily="18" charset="0"/>
                                </a:rPr>
                                <m:t>𝑟𝑎𝑛𝑔𝑒</m:t>
                              </m:r>
                            </m:sub>
                          </m:sSub>
                          <m:r>
                            <a:rPr lang="en-US" sz="4000" i="1">
                              <a:solidFill>
                                <a:prstClr val="white"/>
                              </a:solidFill>
                              <a:latin typeface="Cambria Math" panose="02040503050406030204" pitchFamily="18" charset="0"/>
                              <a:ea typeface="Cambria Math" panose="02040503050406030204" pitchFamily="18" charset="0"/>
                            </a:rPr>
                            <m:t> </m:t>
                          </m:r>
                        </m:den>
                      </m:f>
                    </m:oMath>
                  </m:oMathPara>
                </a14:m>
                <a:endParaRPr lang="en-US" sz="4000" dirty="0">
                  <a:solidFill>
                    <a:prstClr val="black"/>
                  </a:solidFill>
                  <a:latin typeface="Calibri"/>
                </a:endParaRPr>
              </a:p>
            </p:txBody>
          </p:sp>
        </mc:Choice>
        <mc:Fallback xmlns="">
          <p:sp>
            <p:nvSpPr>
              <p:cNvPr id="17" name="Rectangle 16"/>
              <p:cNvSpPr>
                <a:spLocks noRot="1" noChangeAspect="1" noMove="1" noResize="1" noEditPoints="1" noAdjustHandles="1" noChangeArrowheads="1" noChangeShapeType="1" noTextEdit="1"/>
              </p:cNvSpPr>
              <p:nvPr/>
            </p:nvSpPr>
            <p:spPr>
              <a:xfrm>
                <a:off x="2351331" y="2728149"/>
                <a:ext cx="4698274" cy="1423275"/>
              </a:xfrm>
              <a:prstGeom prst="rect">
                <a:avLst/>
              </a:prstGeom>
              <a:blipFill>
                <a:blip r:embed="rId3"/>
                <a:stretch>
                  <a:fillRect/>
                </a:stretch>
              </a:blipFill>
            </p:spPr>
            <p:txBody>
              <a:bodyPr/>
              <a:lstStyle/>
              <a:p>
                <a:r>
                  <a:rPr lang="en-US">
                    <a:noFill/>
                  </a:rPr>
                  <a:t> </a:t>
                </a:r>
              </a:p>
            </p:txBody>
          </p:sp>
        </mc:Fallback>
      </mc:AlternateContent>
      <p:sp>
        <p:nvSpPr>
          <p:cNvPr id="19" name="TextBox 18"/>
          <p:cNvSpPr txBox="1"/>
          <p:nvPr/>
        </p:nvSpPr>
        <p:spPr>
          <a:xfrm>
            <a:off x="3442671" y="2444068"/>
            <a:ext cx="1776052" cy="400110"/>
          </a:xfrm>
          <a:prstGeom prst="rect">
            <a:avLst/>
          </a:prstGeom>
          <a:noFill/>
        </p:spPr>
        <p:txBody>
          <a:bodyPr wrap="square" rtlCol="0">
            <a:spAutoFit/>
          </a:bodyPr>
          <a:lstStyle/>
          <a:p>
            <a:pPr algn="ctr" fontAlgn="auto">
              <a:spcBef>
                <a:spcPts val="0"/>
              </a:spcBef>
              <a:spcAft>
                <a:spcPts val="0"/>
              </a:spcAft>
            </a:pPr>
            <a:r>
              <a:rPr lang="en-US" sz="2000" dirty="0">
                <a:solidFill>
                  <a:srgbClr val="A3DCFF"/>
                </a:solidFill>
                <a:latin typeface="Calibri"/>
              </a:rPr>
              <a:t>mean signal </a:t>
            </a:r>
          </a:p>
        </p:txBody>
      </p:sp>
      <p:sp>
        <p:nvSpPr>
          <p:cNvPr id="20" name="TextBox 19"/>
          <p:cNvSpPr txBox="1"/>
          <p:nvPr/>
        </p:nvSpPr>
        <p:spPr>
          <a:xfrm>
            <a:off x="5119071" y="2438400"/>
            <a:ext cx="3262929" cy="400110"/>
          </a:xfrm>
          <a:prstGeom prst="rect">
            <a:avLst/>
          </a:prstGeom>
          <a:noFill/>
        </p:spPr>
        <p:txBody>
          <a:bodyPr wrap="square" rtlCol="0">
            <a:spAutoFit/>
          </a:bodyPr>
          <a:lstStyle/>
          <a:p>
            <a:pPr algn="ctr" fontAlgn="auto">
              <a:spcBef>
                <a:spcPts val="0"/>
              </a:spcBef>
              <a:spcAft>
                <a:spcPts val="0"/>
              </a:spcAft>
            </a:pPr>
            <a:r>
              <a:rPr lang="en-US" sz="2000" dirty="0">
                <a:solidFill>
                  <a:srgbClr val="A3DCFF"/>
                </a:solidFill>
                <a:latin typeface="Calibri"/>
              </a:rPr>
              <a:t>coding curve length </a:t>
            </a:r>
          </a:p>
        </p:txBody>
      </p:sp>
      <p:sp>
        <p:nvSpPr>
          <p:cNvPr id="21" name="TextBox 20"/>
          <p:cNvSpPr txBox="1"/>
          <p:nvPr/>
        </p:nvSpPr>
        <p:spPr>
          <a:xfrm>
            <a:off x="4675542" y="4114800"/>
            <a:ext cx="3262929" cy="400110"/>
          </a:xfrm>
          <a:prstGeom prst="rect">
            <a:avLst/>
          </a:prstGeom>
          <a:noFill/>
        </p:spPr>
        <p:txBody>
          <a:bodyPr wrap="square" rtlCol="0">
            <a:spAutoFit/>
          </a:bodyPr>
          <a:lstStyle/>
          <a:p>
            <a:pPr algn="ctr" fontAlgn="auto">
              <a:spcBef>
                <a:spcPts val="0"/>
              </a:spcBef>
              <a:spcAft>
                <a:spcPts val="0"/>
              </a:spcAft>
            </a:pPr>
            <a:r>
              <a:rPr lang="en-US" sz="2000" dirty="0">
                <a:solidFill>
                  <a:srgbClr val="A3DCFF"/>
                </a:solidFill>
                <a:latin typeface="Calibri"/>
              </a:rPr>
              <a:t>depth range </a:t>
            </a:r>
          </a:p>
        </p:txBody>
      </p:sp>
      <p:sp>
        <p:nvSpPr>
          <p:cNvPr id="22" name="TextBox 21"/>
          <p:cNvSpPr txBox="1"/>
          <p:nvPr/>
        </p:nvSpPr>
        <p:spPr>
          <a:xfrm>
            <a:off x="2705365" y="4114800"/>
            <a:ext cx="3262929" cy="400110"/>
          </a:xfrm>
          <a:prstGeom prst="rect">
            <a:avLst/>
          </a:prstGeom>
          <a:noFill/>
        </p:spPr>
        <p:txBody>
          <a:bodyPr wrap="square" rtlCol="0">
            <a:spAutoFit/>
          </a:bodyPr>
          <a:lstStyle/>
          <a:p>
            <a:pPr algn="ctr" fontAlgn="auto">
              <a:spcBef>
                <a:spcPts val="0"/>
              </a:spcBef>
              <a:spcAft>
                <a:spcPts val="0"/>
              </a:spcAft>
            </a:pPr>
            <a:r>
              <a:rPr lang="en-US" sz="2000" dirty="0">
                <a:solidFill>
                  <a:srgbClr val="A3DCFF"/>
                </a:solidFill>
                <a:latin typeface="Calibri"/>
              </a:rPr>
              <a:t>image noise </a:t>
            </a:r>
          </a:p>
        </p:txBody>
      </p:sp>
      <p:sp>
        <p:nvSpPr>
          <p:cNvPr id="8" name="Rectangle 7"/>
          <p:cNvSpPr/>
          <p:nvPr/>
        </p:nvSpPr>
        <p:spPr>
          <a:xfrm>
            <a:off x="1080471" y="1447800"/>
            <a:ext cx="7010400" cy="38027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9" name="Rectangle 28"/>
          <p:cNvSpPr/>
          <p:nvPr/>
        </p:nvSpPr>
        <p:spPr>
          <a:xfrm>
            <a:off x="558456" y="5638800"/>
            <a:ext cx="8055662" cy="523220"/>
          </a:xfrm>
          <a:prstGeom prst="rect">
            <a:avLst/>
          </a:prstGeom>
        </p:spPr>
        <p:txBody>
          <a:bodyPr wrap="square">
            <a:spAutoFit/>
          </a:bodyPr>
          <a:lstStyle/>
          <a:p>
            <a:pPr algn="ctr" fontAlgn="auto">
              <a:spcBef>
                <a:spcPts val="0"/>
              </a:spcBef>
              <a:spcAft>
                <a:spcPts val="0"/>
              </a:spcAft>
              <a:defRPr/>
            </a:pPr>
            <a:r>
              <a:rPr lang="en-US" sz="2800" dirty="0">
                <a:solidFill>
                  <a:srgbClr val="FFFF00"/>
                </a:solidFill>
                <a:latin typeface="Calibri"/>
              </a:rPr>
              <a:t>Unified Expression For Analyzing All CW-</a:t>
            </a:r>
            <a:r>
              <a:rPr lang="en-US" sz="2800" dirty="0" err="1">
                <a:solidFill>
                  <a:srgbClr val="FFFF00"/>
                </a:solidFill>
                <a:latin typeface="Calibri"/>
              </a:rPr>
              <a:t>ToF</a:t>
            </a:r>
            <a:r>
              <a:rPr lang="en-US" sz="2800" dirty="0">
                <a:solidFill>
                  <a:srgbClr val="FFFF00"/>
                </a:solidFill>
                <a:latin typeface="Calibri"/>
              </a:rPr>
              <a:t> Methods</a:t>
            </a:r>
          </a:p>
        </p:txBody>
      </p:sp>
      <p:sp>
        <p:nvSpPr>
          <p:cNvPr id="1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rgbClr val="000000"/>
              </a:solidFill>
              <a:ea typeface="Verdana" pitchFamily="34" charset="0"/>
              <a:cs typeface="Verdana" pitchFamily="34" charset="0"/>
            </a:endParaRPr>
          </a:p>
        </p:txBody>
      </p:sp>
      <p:sp>
        <p:nvSpPr>
          <p:cNvPr id="16"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Theoretical Expression for Depth Resolution</a:t>
            </a:r>
            <a:endParaRPr lang="en-US" sz="3200" dirty="0">
              <a:solidFill>
                <a:schemeClr val="bg1"/>
              </a:solidFill>
              <a:latin typeface="Verdana" pitchFamily="34" charset="0"/>
              <a:ea typeface="Verdana" pitchFamily="34" charset="0"/>
              <a:cs typeface="Verdana" pitchFamily="34" charset="0"/>
            </a:endParaRPr>
          </a:p>
        </p:txBody>
      </p:sp>
      <p:sp>
        <p:nvSpPr>
          <p:cNvPr id="18" name="TextBox 17"/>
          <p:cNvSpPr txBox="1"/>
          <p:nvPr/>
        </p:nvSpPr>
        <p:spPr>
          <a:xfrm>
            <a:off x="1080471" y="2490235"/>
            <a:ext cx="2202384" cy="707886"/>
          </a:xfrm>
          <a:prstGeom prst="rect">
            <a:avLst/>
          </a:prstGeom>
          <a:noFill/>
        </p:spPr>
        <p:txBody>
          <a:bodyPr wrap="square" rtlCol="0">
            <a:spAutoFit/>
          </a:bodyPr>
          <a:lstStyle/>
          <a:p>
            <a:pPr algn="ctr" fontAlgn="auto">
              <a:spcBef>
                <a:spcPts val="0"/>
              </a:spcBef>
              <a:spcAft>
                <a:spcPts val="0"/>
              </a:spcAft>
            </a:pPr>
            <a:r>
              <a:rPr lang="en-US" sz="2000" dirty="0">
                <a:solidFill>
                  <a:srgbClr val="A3DCFF"/>
                </a:solidFill>
                <a:latin typeface="Calibri"/>
              </a:rPr>
              <a:t>depth resolution</a:t>
            </a:r>
          </a:p>
          <a:p>
            <a:pPr algn="ctr" fontAlgn="auto">
              <a:spcBef>
                <a:spcPts val="0"/>
              </a:spcBef>
              <a:spcAft>
                <a:spcPts val="0"/>
              </a:spcAft>
            </a:pPr>
            <a:r>
              <a:rPr lang="en-US" sz="2000" dirty="0">
                <a:solidFill>
                  <a:srgbClr val="A3DCFF"/>
                </a:solidFill>
                <a:latin typeface="Calibri"/>
              </a:rPr>
              <a:t>(higher the better)</a:t>
            </a:r>
          </a:p>
        </p:txBody>
      </p:sp>
    </p:spTree>
    <p:extLst>
      <p:ext uri="{BB962C8B-B14F-4D97-AF65-F5344CB8AC3E}">
        <p14:creationId xmlns:p14="http://schemas.microsoft.com/office/powerpoint/2010/main" val="135739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Example: </a:t>
            </a:r>
            <a:r>
              <a:rPr lang="en-US" sz="3600" dirty="0">
                <a:solidFill>
                  <a:prstClr val="white"/>
                </a:solidFill>
                <a:latin typeface="Calibri"/>
              </a:rPr>
              <a:t>Conventional Sinusoidal  Coding</a:t>
            </a:r>
          </a:p>
        </p:txBody>
      </p:sp>
      <p:cxnSp>
        <p:nvCxnSpPr>
          <p:cNvPr id="3" name="Straight Connector 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2743422" y="35307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0" name="Rectangle 69"/>
              <p:cNvSpPr>
                <a:spLocks noRot="1" noChangeAspect="1" noMove="1" noResize="1" noEditPoints="1" noAdjustHandles="1" noChangeArrowheads="1" noChangeShapeType="1" noTextEdit="1"/>
              </p:cNvSpPr>
              <p:nvPr/>
            </p:nvSpPr>
            <p:spPr>
              <a:xfrm>
                <a:off x="2743422" y="3530725"/>
                <a:ext cx="482581" cy="70788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389363"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73" name="Rectangle 72"/>
              <p:cNvSpPr>
                <a:spLocks noRot="1" noChangeAspect="1" noMove="1" noResize="1" noEditPoints="1" noAdjustHandles="1" noChangeArrowheads="1" noChangeShapeType="1" noTextEdit="1"/>
              </p:cNvSpPr>
              <p:nvPr/>
            </p:nvSpPr>
            <p:spPr>
              <a:xfrm>
                <a:off x="389363" y="1852920"/>
                <a:ext cx="32181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389363"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74" name="Rectangle 73"/>
              <p:cNvSpPr>
                <a:spLocks noRot="1" noChangeAspect="1" noMove="1" noResize="1" noEditPoints="1" noAdjustHandles="1" noChangeArrowheads="1" noChangeShapeType="1" noTextEdit="1"/>
              </p:cNvSpPr>
              <p:nvPr/>
            </p:nvSpPr>
            <p:spPr>
              <a:xfrm>
                <a:off x="389363" y="2813555"/>
                <a:ext cx="321815" cy="369332"/>
              </a:xfrm>
              <a:prstGeom prst="rect">
                <a:avLst/>
              </a:prstGeom>
              <a:blipFill>
                <a:blip r:embed="rId5"/>
                <a:stretch>
                  <a:fillRect/>
                </a:stretch>
              </a:blipFill>
              <a:ln>
                <a:noFill/>
              </a:ln>
            </p:spPr>
            <p:txBody>
              <a:bodyPr/>
              <a:lstStyle/>
              <a:p>
                <a:r>
                  <a:rPr lang="en-US">
                    <a:noFill/>
                  </a:rPr>
                  <a:t> </a:t>
                </a:r>
              </a:p>
            </p:txBody>
          </p:sp>
        </mc:Fallback>
      </mc:AlternateContent>
      <p:sp>
        <p:nvSpPr>
          <p:cNvPr id="75" name="TextBox 74"/>
          <p:cNvSpPr txBox="1"/>
          <p:nvPr/>
        </p:nvSpPr>
        <p:spPr>
          <a:xfrm>
            <a:off x="1268236"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76" name="Line 72"/>
          <p:cNvSpPr>
            <a:spLocks noChangeShapeType="1"/>
          </p:cNvSpPr>
          <p:nvPr/>
        </p:nvSpPr>
        <p:spPr bwMode="auto">
          <a:xfrm flipV="1">
            <a:off x="648000"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7" name="Line 74"/>
          <p:cNvSpPr>
            <a:spLocks noChangeShapeType="1"/>
          </p:cNvSpPr>
          <p:nvPr/>
        </p:nvSpPr>
        <p:spPr bwMode="auto">
          <a:xfrm flipV="1">
            <a:off x="648001"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05" name="Group 104"/>
          <p:cNvGrpSpPr/>
          <p:nvPr/>
        </p:nvGrpSpPr>
        <p:grpSpPr>
          <a:xfrm>
            <a:off x="648001" y="2117346"/>
            <a:ext cx="2010932" cy="932688"/>
            <a:chOff x="1905000" y="530431"/>
            <a:chExt cx="2221978" cy="1014383"/>
          </a:xfrm>
        </p:grpSpPr>
        <p:sp>
          <p:nvSpPr>
            <p:cNvPr id="10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0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0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0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1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mc:AlternateContent xmlns:mc="http://schemas.openxmlformats.org/markup-compatibility/2006" xmlns:a14="http://schemas.microsoft.com/office/drawing/2010/main">
        <mc:Choice Requires="a14">
          <p:sp>
            <p:nvSpPr>
              <p:cNvPr id="111" name="Rectangle 110"/>
              <p:cNvSpPr/>
              <p:nvPr/>
            </p:nvSpPr>
            <p:spPr>
              <a:xfrm>
                <a:off x="2718972" y="2150427"/>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11" name="Rectangle 110"/>
              <p:cNvSpPr>
                <a:spLocks noRot="1" noChangeAspect="1" noMove="1" noResize="1" noEditPoints="1" noAdjustHandles="1" noChangeArrowheads="1" noChangeShapeType="1" noTextEdit="1"/>
              </p:cNvSpPr>
              <p:nvPr/>
            </p:nvSpPr>
            <p:spPr>
              <a:xfrm>
                <a:off x="2718972" y="2150427"/>
                <a:ext cx="482581" cy="707886"/>
              </a:xfrm>
              <a:prstGeom prst="rect">
                <a:avLst/>
              </a:prstGeom>
              <a:blipFill>
                <a:blip r:embed="rId6"/>
                <a:stretch>
                  <a:fillRect/>
                </a:stretch>
              </a:blipFill>
              <a:ln>
                <a:noFill/>
              </a:ln>
            </p:spPr>
            <p:txBody>
              <a:bodyPr/>
              <a:lstStyle/>
              <a:p>
                <a:r>
                  <a:rPr lang="en-US">
                    <a:noFill/>
                  </a:rPr>
                  <a:t> </a:t>
                </a:r>
              </a:p>
            </p:txBody>
          </p:sp>
        </mc:Fallback>
      </mc:AlternateContent>
      <p:grpSp>
        <p:nvGrpSpPr>
          <p:cNvPr id="112" name="Group 111"/>
          <p:cNvGrpSpPr/>
          <p:nvPr/>
        </p:nvGrpSpPr>
        <p:grpSpPr>
          <a:xfrm>
            <a:off x="389585" y="3233218"/>
            <a:ext cx="2358215" cy="1329967"/>
            <a:chOff x="389585" y="2841486"/>
            <a:chExt cx="2358215" cy="1329967"/>
          </a:xfrm>
        </p:grpSpPr>
        <mc:AlternateContent xmlns:mc="http://schemas.openxmlformats.org/markup-compatibility/2006" xmlns:a14="http://schemas.microsoft.com/office/drawing/2010/main">
          <mc:Choice Requires="a14">
            <p:sp>
              <p:nvSpPr>
                <p:cNvPr id="113" name="Rectangle 112"/>
                <p:cNvSpPr/>
                <p:nvPr/>
              </p:nvSpPr>
              <p:spPr>
                <a:xfrm>
                  <a:off x="389585" y="28414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80" name="Rectangle 79"/>
                <p:cNvSpPr>
                  <a:spLocks noRot="1" noChangeAspect="1" noMove="1" noResize="1" noEditPoints="1" noAdjustHandles="1" noChangeArrowheads="1" noChangeShapeType="1" noTextEdit="1"/>
                </p:cNvSpPr>
                <p:nvPr/>
              </p:nvSpPr>
              <p:spPr>
                <a:xfrm>
                  <a:off x="389585" y="2841486"/>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389585" y="38021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81" name="Rectangle 80"/>
                <p:cNvSpPr>
                  <a:spLocks noRot="1" noChangeAspect="1" noMove="1" noResize="1" noEditPoints="1" noAdjustHandles="1" noChangeArrowheads="1" noChangeShapeType="1" noTextEdit="1"/>
                </p:cNvSpPr>
                <p:nvPr/>
              </p:nvSpPr>
              <p:spPr>
                <a:xfrm>
                  <a:off x="389585" y="3802121"/>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115" name="Line 72"/>
            <p:cNvSpPr>
              <a:spLocks noChangeShapeType="1"/>
            </p:cNvSpPr>
            <p:nvPr/>
          </p:nvSpPr>
          <p:spPr bwMode="auto">
            <a:xfrm flipV="1">
              <a:off x="648222" y="40635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16" name="Line 74"/>
            <p:cNvSpPr>
              <a:spLocks noChangeShapeType="1"/>
            </p:cNvSpPr>
            <p:nvPr/>
          </p:nvSpPr>
          <p:spPr bwMode="auto">
            <a:xfrm flipV="1">
              <a:off x="648223" y="28753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17" name="Group 116"/>
            <p:cNvGrpSpPr/>
            <p:nvPr/>
          </p:nvGrpSpPr>
          <p:grpSpPr>
            <a:xfrm>
              <a:off x="648223" y="3105912"/>
              <a:ext cx="2010932" cy="932688"/>
              <a:chOff x="1905000" y="530431"/>
              <a:chExt cx="2221978" cy="1014383"/>
            </a:xfrm>
          </p:grpSpPr>
          <p:sp>
            <p:nvSpPr>
              <p:cNvPr id="127"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28"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29"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0"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1"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mc:AlternateContent xmlns:mc="http://schemas.openxmlformats.org/markup-compatibility/2006" xmlns:a14="http://schemas.microsoft.com/office/drawing/2010/main">
        <mc:Choice Requires="a14">
          <p:sp>
            <p:nvSpPr>
              <p:cNvPr id="132" name="Rectangle 131"/>
              <p:cNvSpPr/>
              <p:nvPr/>
            </p:nvSpPr>
            <p:spPr>
              <a:xfrm>
                <a:off x="3073707"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32" name="Rectangle 131"/>
              <p:cNvSpPr>
                <a:spLocks noRot="1" noChangeAspect="1" noMove="1" noResize="1" noEditPoints="1" noAdjustHandles="1" noChangeArrowheads="1" noChangeShapeType="1" noTextEdit="1"/>
              </p:cNvSpPr>
              <p:nvPr/>
            </p:nvSpPr>
            <p:spPr>
              <a:xfrm>
                <a:off x="3073707" y="1852920"/>
                <a:ext cx="321815"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p:cNvSpPr/>
              <p:nvPr/>
            </p:nvSpPr>
            <p:spPr>
              <a:xfrm>
                <a:off x="3073707"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33" name="Rectangle 132"/>
              <p:cNvSpPr>
                <a:spLocks noRot="1" noChangeAspect="1" noMove="1" noResize="1" noEditPoints="1" noAdjustHandles="1" noChangeArrowheads="1" noChangeShapeType="1" noTextEdit="1"/>
              </p:cNvSpPr>
              <p:nvPr/>
            </p:nvSpPr>
            <p:spPr>
              <a:xfrm>
                <a:off x="3073707" y="2813555"/>
                <a:ext cx="321815" cy="369332"/>
              </a:xfrm>
              <a:prstGeom prst="rect">
                <a:avLst/>
              </a:prstGeom>
              <a:blipFill>
                <a:blip r:embed="rId10"/>
                <a:stretch>
                  <a:fillRect/>
                </a:stretch>
              </a:blipFill>
              <a:ln>
                <a:noFill/>
              </a:ln>
            </p:spPr>
            <p:txBody>
              <a:bodyPr/>
              <a:lstStyle/>
              <a:p>
                <a:r>
                  <a:rPr lang="en-US">
                    <a:noFill/>
                  </a:rPr>
                  <a:t> </a:t>
                </a:r>
              </a:p>
            </p:txBody>
          </p:sp>
        </mc:Fallback>
      </mc:AlternateContent>
      <p:sp>
        <p:nvSpPr>
          <p:cNvPr id="134" name="TextBox 133"/>
          <p:cNvSpPr txBox="1"/>
          <p:nvPr/>
        </p:nvSpPr>
        <p:spPr>
          <a:xfrm>
            <a:off x="3952580"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35" name="Line 74"/>
          <p:cNvSpPr>
            <a:spLocks noChangeShapeType="1"/>
          </p:cNvSpPr>
          <p:nvPr/>
        </p:nvSpPr>
        <p:spPr bwMode="auto">
          <a:xfrm flipV="1">
            <a:off x="3332346"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36" name="Group 135"/>
          <p:cNvGrpSpPr/>
          <p:nvPr/>
        </p:nvGrpSpPr>
        <p:grpSpPr>
          <a:xfrm>
            <a:off x="3332344" y="2139432"/>
            <a:ext cx="2009316" cy="932688"/>
            <a:chOff x="1905000" y="530431"/>
            <a:chExt cx="2221978" cy="1014383"/>
          </a:xfrm>
        </p:grpSpPr>
        <p:sp>
          <p:nvSpPr>
            <p:cNvPr id="137"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8"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39"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0"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1"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142" name="Line 72"/>
          <p:cNvSpPr>
            <a:spLocks noChangeShapeType="1"/>
          </p:cNvSpPr>
          <p:nvPr/>
        </p:nvSpPr>
        <p:spPr bwMode="auto">
          <a:xfrm flipV="1">
            <a:off x="3332345"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43" name="Group 142"/>
          <p:cNvGrpSpPr/>
          <p:nvPr/>
        </p:nvGrpSpPr>
        <p:grpSpPr>
          <a:xfrm>
            <a:off x="6477000" y="2142300"/>
            <a:ext cx="3991876" cy="932688"/>
            <a:chOff x="1905000" y="530431"/>
            <a:chExt cx="2293040" cy="1014383"/>
          </a:xfrm>
        </p:grpSpPr>
        <p:grpSp>
          <p:nvGrpSpPr>
            <p:cNvPr id="144" name="Group 143"/>
            <p:cNvGrpSpPr/>
            <p:nvPr/>
          </p:nvGrpSpPr>
          <p:grpSpPr>
            <a:xfrm>
              <a:off x="1905000" y="530431"/>
              <a:ext cx="1146520" cy="1014383"/>
              <a:chOff x="1905000" y="530431"/>
              <a:chExt cx="2221978" cy="1014383"/>
            </a:xfrm>
          </p:grpSpPr>
          <p:sp>
            <p:nvSpPr>
              <p:cNvPr id="15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45" name="Group 144"/>
            <p:cNvGrpSpPr/>
            <p:nvPr/>
          </p:nvGrpSpPr>
          <p:grpSpPr>
            <a:xfrm>
              <a:off x="3051520" y="530431"/>
              <a:ext cx="1146520" cy="1014383"/>
              <a:chOff x="1905000" y="530431"/>
              <a:chExt cx="2221978" cy="1014383"/>
            </a:xfrm>
          </p:grpSpPr>
          <p:sp>
            <p:nvSpPr>
              <p:cNvPr id="14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156" name="Group 155"/>
          <p:cNvGrpSpPr/>
          <p:nvPr/>
        </p:nvGrpSpPr>
        <p:grpSpPr>
          <a:xfrm>
            <a:off x="2777568" y="4875114"/>
            <a:ext cx="3166032" cy="932688"/>
            <a:chOff x="2391496" y="530431"/>
            <a:chExt cx="1806544" cy="1014383"/>
          </a:xfrm>
        </p:grpSpPr>
        <p:grpSp>
          <p:nvGrpSpPr>
            <p:cNvPr id="157" name="Group 156"/>
            <p:cNvGrpSpPr/>
            <p:nvPr/>
          </p:nvGrpSpPr>
          <p:grpSpPr>
            <a:xfrm>
              <a:off x="2391496" y="530431"/>
              <a:ext cx="660024" cy="1014383"/>
              <a:chOff x="2847839" y="530431"/>
              <a:chExt cx="1279139" cy="1014383"/>
            </a:xfrm>
          </p:grpSpPr>
          <p:sp>
            <p:nvSpPr>
              <p:cNvPr id="16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58" name="Group 157"/>
            <p:cNvGrpSpPr/>
            <p:nvPr/>
          </p:nvGrpSpPr>
          <p:grpSpPr>
            <a:xfrm>
              <a:off x="3051520" y="530431"/>
              <a:ext cx="1146520" cy="1014383"/>
              <a:chOff x="1905000" y="530431"/>
              <a:chExt cx="2221978" cy="1014383"/>
            </a:xfrm>
          </p:grpSpPr>
          <p:sp>
            <p:nvSpPr>
              <p:cNvPr id="159"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0"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1"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2"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3"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7" name="Rectangle 166"/>
          <p:cNvSpPr/>
          <p:nvPr/>
        </p:nvSpPr>
        <p:spPr>
          <a:xfrm>
            <a:off x="5410200" y="4547640"/>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Line 74"/>
          <p:cNvSpPr>
            <a:spLocks noChangeShapeType="1"/>
          </p:cNvSpPr>
          <p:nvPr/>
        </p:nvSpPr>
        <p:spPr bwMode="auto">
          <a:xfrm flipV="1">
            <a:off x="3332568"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69" name="Group 168"/>
          <p:cNvGrpSpPr/>
          <p:nvPr/>
        </p:nvGrpSpPr>
        <p:grpSpPr>
          <a:xfrm>
            <a:off x="3128599" y="3505919"/>
            <a:ext cx="2400319" cy="932688"/>
            <a:chOff x="2168390" y="530431"/>
            <a:chExt cx="1369627" cy="1014383"/>
          </a:xfrm>
        </p:grpSpPr>
        <p:grpSp>
          <p:nvGrpSpPr>
            <p:cNvPr id="170" name="Group 169"/>
            <p:cNvGrpSpPr/>
            <p:nvPr/>
          </p:nvGrpSpPr>
          <p:grpSpPr>
            <a:xfrm>
              <a:off x="2168390" y="530431"/>
              <a:ext cx="883130" cy="1014383"/>
              <a:chOff x="2415455" y="530431"/>
              <a:chExt cx="1711523" cy="1014383"/>
            </a:xfrm>
          </p:grpSpPr>
          <p:sp>
            <p:nvSpPr>
              <p:cNvPr id="174"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5"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6"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7"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71" name="Group 170"/>
            <p:cNvGrpSpPr/>
            <p:nvPr/>
          </p:nvGrpSpPr>
          <p:grpSpPr>
            <a:xfrm>
              <a:off x="3051520" y="530431"/>
              <a:ext cx="486497" cy="957863"/>
              <a:chOff x="1905000" y="530431"/>
              <a:chExt cx="942840" cy="957863"/>
            </a:xfrm>
          </p:grpSpPr>
          <p:sp>
            <p:nvSpPr>
              <p:cNvPr id="172"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78" name="Rectangle 177"/>
          <p:cNvSpPr/>
          <p:nvPr/>
        </p:nvSpPr>
        <p:spPr>
          <a:xfrm>
            <a:off x="2438399" y="4757417"/>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9" name="Rectangle 178"/>
              <p:cNvSpPr/>
              <p:nvPr/>
            </p:nvSpPr>
            <p:spPr>
              <a:xfrm>
                <a:off x="2718972" y="49023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79" name="Rectangle 178"/>
              <p:cNvSpPr>
                <a:spLocks noRot="1" noChangeAspect="1" noMove="1" noResize="1" noEditPoints="1" noAdjustHandles="1" noChangeArrowheads="1" noChangeShapeType="1" noTextEdit="1"/>
              </p:cNvSpPr>
              <p:nvPr/>
            </p:nvSpPr>
            <p:spPr>
              <a:xfrm>
                <a:off x="2718972" y="4902325"/>
                <a:ext cx="482581" cy="707886"/>
              </a:xfrm>
              <a:prstGeom prst="rect">
                <a:avLst/>
              </a:prstGeom>
              <a:blipFill>
                <a:blip r:embed="rId11"/>
                <a:stretch>
                  <a:fillRect/>
                </a:stretch>
              </a:blipFill>
              <a:ln>
                <a:noFill/>
              </a:ln>
            </p:spPr>
            <p:txBody>
              <a:bodyPr/>
              <a:lstStyle/>
              <a:p>
                <a:r>
                  <a:rPr lang="en-US">
                    <a:noFill/>
                  </a:rPr>
                  <a:t> </a:t>
                </a:r>
              </a:p>
            </p:txBody>
          </p:sp>
        </mc:Fallback>
      </mc:AlternateContent>
      <p:grpSp>
        <p:nvGrpSpPr>
          <p:cNvPr id="180" name="Group 179"/>
          <p:cNvGrpSpPr/>
          <p:nvPr/>
        </p:nvGrpSpPr>
        <p:grpSpPr>
          <a:xfrm>
            <a:off x="389585" y="4604818"/>
            <a:ext cx="2358215" cy="1329967"/>
            <a:chOff x="435736" y="4213086"/>
            <a:chExt cx="2358215" cy="1329967"/>
          </a:xfrm>
        </p:grpSpPr>
        <mc:AlternateContent xmlns:mc="http://schemas.openxmlformats.org/markup-compatibility/2006" xmlns:a14="http://schemas.microsoft.com/office/drawing/2010/main">
          <mc:Choice Requires="a14">
            <p:sp>
              <p:nvSpPr>
                <p:cNvPr id="181" name="Rectangle 180"/>
                <p:cNvSpPr/>
                <p:nvPr/>
              </p:nvSpPr>
              <p:spPr>
                <a:xfrm>
                  <a:off x="435736" y="4213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70" name="Rectangle 169"/>
                <p:cNvSpPr>
                  <a:spLocks noRot="1" noChangeAspect="1" noMove="1" noResize="1" noEditPoints="1" noAdjustHandles="1" noChangeArrowheads="1" noChangeShapeType="1" noTextEdit="1"/>
                </p:cNvSpPr>
                <p:nvPr/>
              </p:nvSpPr>
              <p:spPr>
                <a:xfrm>
                  <a:off x="435736" y="4213086"/>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Rectangle 181"/>
                <p:cNvSpPr/>
                <p:nvPr/>
              </p:nvSpPr>
              <p:spPr>
                <a:xfrm>
                  <a:off x="435736" y="5173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71" name="Rectangle 170"/>
                <p:cNvSpPr>
                  <a:spLocks noRot="1" noChangeAspect="1" noMove="1" noResize="1" noEditPoints="1" noAdjustHandles="1" noChangeArrowheads="1" noChangeShapeType="1" noTextEdit="1"/>
                </p:cNvSpPr>
                <p:nvPr/>
              </p:nvSpPr>
              <p:spPr>
                <a:xfrm>
                  <a:off x="435736" y="5173721"/>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183" name="Line 74"/>
            <p:cNvSpPr>
              <a:spLocks noChangeShapeType="1"/>
            </p:cNvSpPr>
            <p:nvPr/>
          </p:nvSpPr>
          <p:spPr bwMode="auto">
            <a:xfrm flipV="1">
              <a:off x="694374" y="4246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84" name="Group 183"/>
            <p:cNvGrpSpPr/>
            <p:nvPr/>
          </p:nvGrpSpPr>
          <p:grpSpPr>
            <a:xfrm>
              <a:off x="694374" y="4477512"/>
              <a:ext cx="2010932" cy="932688"/>
              <a:chOff x="1905000" y="530431"/>
              <a:chExt cx="2221978" cy="1014383"/>
            </a:xfrm>
          </p:grpSpPr>
          <p:sp>
            <p:nvSpPr>
              <p:cNvPr id="18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9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chemeClr val="accent6">
                    <a:lumMod val="20000"/>
                    <a:lumOff val="8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sp>
          <p:nvSpPr>
            <p:cNvPr id="185" name="Line 72"/>
            <p:cNvSpPr>
              <a:spLocks noChangeShapeType="1"/>
            </p:cNvSpPr>
            <p:nvPr/>
          </p:nvSpPr>
          <p:spPr bwMode="auto">
            <a:xfrm flipV="1">
              <a:off x="694373" y="5435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mc:AlternateContent xmlns:mc="http://schemas.openxmlformats.org/markup-compatibility/2006" xmlns:a14="http://schemas.microsoft.com/office/drawing/2010/main">
        <mc:Choice Requires="a14">
          <p:sp>
            <p:nvSpPr>
              <p:cNvPr id="191" name="Rectangle 190"/>
              <p:cNvSpPr/>
              <p:nvPr/>
            </p:nvSpPr>
            <p:spPr>
              <a:xfrm>
                <a:off x="6190545"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91" name="Rectangle 190"/>
              <p:cNvSpPr>
                <a:spLocks noRot="1" noChangeAspect="1" noMove="1" noResize="1" noEditPoints="1" noAdjustHandles="1" noChangeArrowheads="1" noChangeShapeType="1" noTextEdit="1"/>
              </p:cNvSpPr>
              <p:nvPr/>
            </p:nvSpPr>
            <p:spPr>
              <a:xfrm>
                <a:off x="6190545" y="4607686"/>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Rectangle 191"/>
              <p:cNvSpPr/>
              <p:nvPr/>
            </p:nvSpPr>
            <p:spPr>
              <a:xfrm>
                <a:off x="6190545"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92" name="Rectangle 191"/>
              <p:cNvSpPr>
                <a:spLocks noRot="1" noChangeAspect="1" noMove="1" noResize="1" noEditPoints="1" noAdjustHandles="1" noChangeArrowheads="1" noChangeShapeType="1" noTextEdit="1"/>
              </p:cNvSpPr>
              <p:nvPr/>
            </p:nvSpPr>
            <p:spPr>
              <a:xfrm>
                <a:off x="6190545" y="5568321"/>
                <a:ext cx="321815" cy="369332"/>
              </a:xfrm>
              <a:prstGeom prst="rect">
                <a:avLst/>
              </a:prstGeom>
              <a:blipFill>
                <a:blip r:embed="rId13"/>
                <a:stretch>
                  <a:fillRect/>
                </a:stretch>
              </a:blipFill>
              <a:ln>
                <a:noFill/>
              </a:ln>
            </p:spPr>
            <p:txBody>
              <a:bodyPr/>
              <a:lstStyle/>
              <a:p>
                <a:r>
                  <a:rPr lang="en-US">
                    <a:noFill/>
                  </a:rPr>
                  <a:t> </a:t>
                </a:r>
              </a:p>
            </p:txBody>
          </p:sp>
        </mc:Fallback>
      </mc:AlternateContent>
      <p:sp>
        <p:nvSpPr>
          <p:cNvPr id="193" name="Line 74"/>
          <p:cNvSpPr>
            <a:spLocks noChangeShapeType="1"/>
          </p:cNvSpPr>
          <p:nvPr/>
        </p:nvSpPr>
        <p:spPr bwMode="auto">
          <a:xfrm flipV="1">
            <a:off x="6449183"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94" name="TextBox 193"/>
          <p:cNvSpPr txBox="1"/>
          <p:nvPr/>
        </p:nvSpPr>
        <p:spPr>
          <a:xfrm>
            <a:off x="7067758" y="306921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grpSp>
        <p:nvGrpSpPr>
          <p:cNvPr id="195" name="Group 194"/>
          <p:cNvGrpSpPr/>
          <p:nvPr/>
        </p:nvGrpSpPr>
        <p:grpSpPr>
          <a:xfrm>
            <a:off x="6255823" y="3495905"/>
            <a:ext cx="3533349" cy="932688"/>
            <a:chOff x="2168390" y="530431"/>
            <a:chExt cx="2029650" cy="1014383"/>
          </a:xfrm>
        </p:grpSpPr>
        <p:grpSp>
          <p:nvGrpSpPr>
            <p:cNvPr id="196" name="Group 195"/>
            <p:cNvGrpSpPr/>
            <p:nvPr/>
          </p:nvGrpSpPr>
          <p:grpSpPr>
            <a:xfrm>
              <a:off x="2168390" y="530431"/>
              <a:ext cx="883130" cy="1014383"/>
              <a:chOff x="2415455" y="530431"/>
              <a:chExt cx="1711523" cy="1014383"/>
            </a:xfrm>
          </p:grpSpPr>
          <p:sp>
            <p:nvSpPr>
              <p:cNvPr id="20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97" name="Group 196"/>
            <p:cNvGrpSpPr/>
            <p:nvPr/>
          </p:nvGrpSpPr>
          <p:grpSpPr>
            <a:xfrm>
              <a:off x="3051520" y="530431"/>
              <a:ext cx="1146520" cy="1014383"/>
              <a:chOff x="1905000" y="530431"/>
              <a:chExt cx="2221978" cy="1014383"/>
            </a:xfrm>
          </p:grpSpPr>
          <p:sp>
            <p:nvSpPr>
              <p:cNvPr id="198"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99"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0"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1"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2"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207" name="Group 206"/>
          <p:cNvGrpSpPr/>
          <p:nvPr/>
        </p:nvGrpSpPr>
        <p:grpSpPr>
          <a:xfrm>
            <a:off x="6462288" y="4874519"/>
            <a:ext cx="2605512" cy="932688"/>
            <a:chOff x="2701364" y="530431"/>
            <a:chExt cx="1496676" cy="1014383"/>
          </a:xfrm>
        </p:grpSpPr>
        <p:grpSp>
          <p:nvGrpSpPr>
            <p:cNvPr id="208" name="Group 207"/>
            <p:cNvGrpSpPr/>
            <p:nvPr/>
          </p:nvGrpSpPr>
          <p:grpSpPr>
            <a:xfrm>
              <a:off x="2701364" y="530431"/>
              <a:ext cx="350153" cy="678238"/>
              <a:chOff x="3448374" y="530431"/>
              <a:chExt cx="678604" cy="678238"/>
            </a:xfrm>
          </p:grpSpPr>
          <p:sp>
            <p:nvSpPr>
              <p:cNvPr id="21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09" name="Group 208"/>
            <p:cNvGrpSpPr/>
            <p:nvPr/>
          </p:nvGrpSpPr>
          <p:grpSpPr>
            <a:xfrm>
              <a:off x="3051520" y="530431"/>
              <a:ext cx="1146520" cy="1014383"/>
              <a:chOff x="1905000" y="530431"/>
              <a:chExt cx="2221978" cy="1014383"/>
            </a:xfrm>
          </p:grpSpPr>
          <p:sp>
            <p:nvSpPr>
              <p:cNvPr id="21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17" name="Rectangle 216"/>
          <p:cNvSpPr/>
          <p:nvPr/>
        </p:nvSpPr>
        <p:spPr>
          <a:xfrm>
            <a:off x="8502943" y="16113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Line 72"/>
          <p:cNvSpPr>
            <a:spLocks noChangeShapeType="1"/>
          </p:cNvSpPr>
          <p:nvPr/>
        </p:nvSpPr>
        <p:spPr bwMode="auto">
          <a:xfrm flipV="1">
            <a:off x="3313341"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9" name="Rectangle 218"/>
          <p:cNvSpPr/>
          <p:nvPr/>
        </p:nvSpPr>
        <p:spPr>
          <a:xfrm>
            <a:off x="2667000" y="3385936"/>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Rectangle 219"/>
              <p:cNvSpPr/>
              <p:nvPr/>
            </p:nvSpPr>
            <p:spPr>
              <a:xfrm>
                <a:off x="3073929"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0" name="Rectangle 219"/>
              <p:cNvSpPr>
                <a:spLocks noRot="1" noChangeAspect="1" noMove="1" noResize="1" noEditPoints="1" noAdjustHandles="1" noChangeArrowheads="1" noChangeShapeType="1" noTextEdit="1"/>
              </p:cNvSpPr>
              <p:nvPr/>
            </p:nvSpPr>
            <p:spPr>
              <a:xfrm>
                <a:off x="3073929" y="4196721"/>
                <a:ext cx="321815"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Rectangle 220"/>
              <p:cNvSpPr/>
              <p:nvPr/>
            </p:nvSpPr>
            <p:spPr>
              <a:xfrm>
                <a:off x="3073929"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1" name="Rectangle 220"/>
              <p:cNvSpPr>
                <a:spLocks noRot="1" noChangeAspect="1" noMove="1" noResize="1" noEditPoints="1" noAdjustHandles="1" noChangeArrowheads="1" noChangeShapeType="1" noTextEdit="1"/>
              </p:cNvSpPr>
              <p:nvPr/>
            </p:nvSpPr>
            <p:spPr>
              <a:xfrm>
                <a:off x="3073929" y="3236086"/>
                <a:ext cx="321815"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3054703"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2" name="Rectangle 221"/>
              <p:cNvSpPr>
                <a:spLocks noRot="1" noChangeAspect="1" noMove="1" noResize="1" noEditPoints="1" noAdjustHandles="1" noChangeArrowheads="1" noChangeShapeType="1" noTextEdit="1"/>
              </p:cNvSpPr>
              <p:nvPr/>
            </p:nvSpPr>
            <p:spPr>
              <a:xfrm>
                <a:off x="3054703" y="4607686"/>
                <a:ext cx="321815"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Rectangle 222"/>
              <p:cNvSpPr/>
              <p:nvPr/>
            </p:nvSpPr>
            <p:spPr>
              <a:xfrm>
                <a:off x="3048000"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3" name="Rectangle 222"/>
              <p:cNvSpPr>
                <a:spLocks noRot="1" noChangeAspect="1" noMove="1" noResize="1" noEditPoints="1" noAdjustHandles="1" noChangeArrowheads="1" noChangeShapeType="1" noTextEdit="1"/>
              </p:cNvSpPr>
              <p:nvPr/>
            </p:nvSpPr>
            <p:spPr>
              <a:xfrm>
                <a:off x="3048000" y="5568321"/>
                <a:ext cx="321815" cy="369332"/>
              </a:xfrm>
              <a:prstGeom prst="rect">
                <a:avLst/>
              </a:prstGeom>
              <a:blipFill>
                <a:blip r:embed="rId17"/>
                <a:stretch>
                  <a:fillRect/>
                </a:stretch>
              </a:blipFill>
              <a:ln>
                <a:noFill/>
              </a:ln>
            </p:spPr>
            <p:txBody>
              <a:bodyPr/>
              <a:lstStyle/>
              <a:p>
                <a:r>
                  <a:rPr lang="en-US">
                    <a:noFill/>
                  </a:rPr>
                  <a:t> </a:t>
                </a:r>
              </a:p>
            </p:txBody>
          </p:sp>
        </mc:Fallback>
      </mc:AlternateContent>
      <p:sp>
        <p:nvSpPr>
          <p:cNvPr id="224" name="Line 74"/>
          <p:cNvSpPr>
            <a:spLocks noChangeShapeType="1"/>
          </p:cNvSpPr>
          <p:nvPr/>
        </p:nvSpPr>
        <p:spPr bwMode="auto">
          <a:xfrm flipV="1">
            <a:off x="3313342"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5" name="Rectangle 224"/>
          <p:cNvSpPr/>
          <p:nvPr/>
        </p:nvSpPr>
        <p:spPr>
          <a:xfrm>
            <a:off x="5410199" y="3200400"/>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Line 72"/>
          <p:cNvSpPr>
            <a:spLocks noChangeShapeType="1"/>
          </p:cNvSpPr>
          <p:nvPr/>
        </p:nvSpPr>
        <p:spPr bwMode="auto">
          <a:xfrm flipV="1">
            <a:off x="3332567"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227" name="Rectangle 226"/>
              <p:cNvSpPr/>
              <p:nvPr/>
            </p:nvSpPr>
            <p:spPr>
              <a:xfrm>
                <a:off x="6188886" y="185578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7" name="Rectangle 226"/>
              <p:cNvSpPr>
                <a:spLocks noRot="1" noChangeAspect="1" noMove="1" noResize="1" noEditPoints="1" noAdjustHandles="1" noChangeArrowheads="1" noChangeShapeType="1" noTextEdit="1"/>
              </p:cNvSpPr>
              <p:nvPr/>
            </p:nvSpPr>
            <p:spPr>
              <a:xfrm>
                <a:off x="6188886" y="1855788"/>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Rectangle 227"/>
              <p:cNvSpPr/>
              <p:nvPr/>
            </p:nvSpPr>
            <p:spPr>
              <a:xfrm>
                <a:off x="6188886" y="281642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8" name="Rectangle 227"/>
              <p:cNvSpPr>
                <a:spLocks noRot="1" noChangeAspect="1" noMove="1" noResize="1" noEditPoints="1" noAdjustHandles="1" noChangeArrowheads="1" noChangeShapeType="1" noTextEdit="1"/>
              </p:cNvSpPr>
              <p:nvPr/>
            </p:nvSpPr>
            <p:spPr>
              <a:xfrm>
                <a:off x="6188886" y="2816423"/>
                <a:ext cx="321815"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Rectangle 228"/>
              <p:cNvSpPr/>
              <p:nvPr/>
            </p:nvSpPr>
            <p:spPr>
              <a:xfrm>
                <a:off x="6189108"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9" name="Rectangle 228"/>
              <p:cNvSpPr>
                <a:spLocks noRot="1" noChangeAspect="1" noMove="1" noResize="1" noEditPoints="1" noAdjustHandles="1" noChangeArrowheads="1" noChangeShapeType="1" noTextEdit="1"/>
              </p:cNvSpPr>
              <p:nvPr/>
            </p:nvSpPr>
            <p:spPr>
              <a:xfrm>
                <a:off x="6189108" y="3236086"/>
                <a:ext cx="321815"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Rectangle 229"/>
              <p:cNvSpPr/>
              <p:nvPr/>
            </p:nvSpPr>
            <p:spPr>
              <a:xfrm>
                <a:off x="6189108"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30" name="Rectangle 229"/>
              <p:cNvSpPr>
                <a:spLocks noRot="1" noChangeAspect="1" noMove="1" noResize="1" noEditPoints="1" noAdjustHandles="1" noChangeArrowheads="1" noChangeShapeType="1" noTextEdit="1"/>
              </p:cNvSpPr>
              <p:nvPr/>
            </p:nvSpPr>
            <p:spPr>
              <a:xfrm>
                <a:off x="6189108" y="4196721"/>
                <a:ext cx="321815" cy="369332"/>
              </a:xfrm>
              <a:prstGeom prst="rect">
                <a:avLst/>
              </a:prstGeom>
              <a:blipFill>
                <a:blip r:embed="rId21"/>
                <a:stretch>
                  <a:fillRect/>
                </a:stretch>
              </a:blipFill>
              <a:ln>
                <a:noFill/>
              </a:ln>
            </p:spPr>
            <p:txBody>
              <a:bodyPr/>
              <a:lstStyle/>
              <a:p>
                <a:r>
                  <a:rPr lang="en-US">
                    <a:noFill/>
                  </a:rPr>
                  <a:t> </a:t>
                </a:r>
              </a:p>
            </p:txBody>
          </p:sp>
        </mc:Fallback>
      </mc:AlternateContent>
      <p:sp>
        <p:nvSpPr>
          <p:cNvPr id="231" name="Line 74"/>
          <p:cNvSpPr>
            <a:spLocks noChangeShapeType="1"/>
          </p:cNvSpPr>
          <p:nvPr/>
        </p:nvSpPr>
        <p:spPr bwMode="auto">
          <a:xfrm flipV="1">
            <a:off x="6447524" y="188968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2" name="Line 74"/>
          <p:cNvSpPr>
            <a:spLocks noChangeShapeType="1"/>
          </p:cNvSpPr>
          <p:nvPr/>
        </p:nvSpPr>
        <p:spPr bwMode="auto">
          <a:xfrm flipV="1">
            <a:off x="6447746"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3" name="TextBox 232"/>
          <p:cNvSpPr txBox="1"/>
          <p:nvPr/>
        </p:nvSpPr>
        <p:spPr>
          <a:xfrm>
            <a:off x="591568" y="1143000"/>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 Functions</a:t>
            </a:r>
          </a:p>
        </p:txBody>
      </p:sp>
      <p:sp>
        <p:nvSpPr>
          <p:cNvPr id="234" name="TextBox 233"/>
          <p:cNvSpPr txBox="1"/>
          <p:nvPr/>
        </p:nvSpPr>
        <p:spPr>
          <a:xfrm>
            <a:off x="3323041" y="1143000"/>
            <a:ext cx="220587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 Functions</a:t>
            </a:r>
          </a:p>
        </p:txBody>
      </p:sp>
      <p:sp>
        <p:nvSpPr>
          <p:cNvPr id="235" name="TextBox 234"/>
          <p:cNvSpPr txBox="1"/>
          <p:nvPr/>
        </p:nvSpPr>
        <p:spPr>
          <a:xfrm>
            <a:off x="6322707" y="1143000"/>
            <a:ext cx="2233700"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a:rPr>
              <a:t>Correlation Functions</a:t>
            </a:r>
            <a:endParaRPr lang="en-US" sz="2400" dirty="0">
              <a:solidFill>
                <a:prstClr val="white"/>
              </a:solidFill>
              <a:latin typeface="Calibri"/>
            </a:endParaRPr>
          </a:p>
        </p:txBody>
      </p:sp>
      <mc:AlternateContent xmlns:mc="http://schemas.openxmlformats.org/markup-compatibility/2006" xmlns:a14="http://schemas.microsoft.com/office/drawing/2010/main">
        <mc:Choice Requires="a14">
          <p:sp>
            <p:nvSpPr>
              <p:cNvPr id="236" name="Rectangle 235"/>
              <p:cNvSpPr/>
              <p:nvPr/>
            </p:nvSpPr>
            <p:spPr>
              <a:xfrm>
                <a:off x="2718972" y="3488220"/>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6" name="Rectangle 235"/>
              <p:cNvSpPr>
                <a:spLocks noRot="1" noChangeAspect="1" noMove="1" noResize="1" noEditPoints="1" noAdjustHandles="1" noChangeArrowheads="1" noChangeShapeType="1" noTextEdit="1"/>
              </p:cNvSpPr>
              <p:nvPr/>
            </p:nvSpPr>
            <p:spPr>
              <a:xfrm>
                <a:off x="2718972" y="3488220"/>
                <a:ext cx="482581" cy="707886"/>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Rectangle 236"/>
              <p:cNvSpPr/>
              <p:nvPr/>
            </p:nvSpPr>
            <p:spPr>
              <a:xfrm>
                <a:off x="5565200" y="2126088"/>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7" name="Rectangle 236"/>
              <p:cNvSpPr>
                <a:spLocks noRot="1" noChangeAspect="1" noMove="1" noResize="1" noEditPoints="1" noAdjustHandles="1" noChangeArrowheads="1" noChangeShapeType="1" noTextEdit="1"/>
              </p:cNvSpPr>
              <p:nvPr/>
            </p:nvSpPr>
            <p:spPr>
              <a:xfrm>
                <a:off x="5565200" y="2126088"/>
                <a:ext cx="683200" cy="707886"/>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Rectangle 237"/>
              <p:cNvSpPr/>
              <p:nvPr/>
            </p:nvSpPr>
            <p:spPr>
              <a:xfrm>
                <a:off x="5565200" y="4877986"/>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8" name="Rectangle 237"/>
              <p:cNvSpPr>
                <a:spLocks noRot="1" noChangeAspect="1" noMove="1" noResize="1" noEditPoints="1" noAdjustHandles="1" noChangeArrowheads="1" noChangeShapeType="1" noTextEdit="1"/>
              </p:cNvSpPr>
              <p:nvPr/>
            </p:nvSpPr>
            <p:spPr>
              <a:xfrm>
                <a:off x="5565200" y="4877986"/>
                <a:ext cx="683200" cy="707886"/>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Rectangle 238"/>
              <p:cNvSpPr/>
              <p:nvPr/>
            </p:nvSpPr>
            <p:spPr>
              <a:xfrm>
                <a:off x="5565200" y="346388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9" name="Rectangle 238"/>
              <p:cNvSpPr>
                <a:spLocks noRot="1" noChangeAspect="1" noMove="1" noResize="1" noEditPoints="1" noAdjustHandles="1" noChangeArrowheads="1" noChangeShapeType="1" noTextEdit="1"/>
              </p:cNvSpPr>
              <p:nvPr/>
            </p:nvSpPr>
            <p:spPr>
              <a:xfrm>
                <a:off x="5565200" y="3463881"/>
                <a:ext cx="683200" cy="707886"/>
              </a:xfrm>
              <a:prstGeom prst="rect">
                <a:avLst/>
              </a:prstGeom>
              <a:blipFill>
                <a:blip r:embed="rId24"/>
                <a:stretch>
                  <a:fillRect/>
                </a:stretch>
              </a:blipFill>
              <a:ln>
                <a:noFill/>
              </a:ln>
            </p:spPr>
            <p:txBody>
              <a:bodyPr/>
              <a:lstStyle/>
              <a:p>
                <a:r>
                  <a:rPr lang="en-US">
                    <a:noFill/>
                  </a:rPr>
                  <a:t> </a:t>
                </a:r>
              </a:p>
            </p:txBody>
          </p:sp>
        </mc:Fallback>
      </mc:AlternateContent>
      <p:sp>
        <p:nvSpPr>
          <p:cNvPr id="240" name="Line 72"/>
          <p:cNvSpPr>
            <a:spLocks noChangeShapeType="1"/>
          </p:cNvSpPr>
          <p:nvPr/>
        </p:nvSpPr>
        <p:spPr bwMode="auto">
          <a:xfrm flipV="1">
            <a:off x="6447523" y="307785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1" name="Line 72"/>
          <p:cNvSpPr>
            <a:spLocks noChangeShapeType="1"/>
          </p:cNvSpPr>
          <p:nvPr/>
        </p:nvSpPr>
        <p:spPr bwMode="auto">
          <a:xfrm flipV="1">
            <a:off x="6449182"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2" name="Line 72"/>
          <p:cNvSpPr>
            <a:spLocks noChangeShapeType="1"/>
          </p:cNvSpPr>
          <p:nvPr/>
        </p:nvSpPr>
        <p:spPr bwMode="auto">
          <a:xfrm flipV="1">
            <a:off x="6447745"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7" name="TextBox 246"/>
          <p:cNvSpPr txBox="1"/>
          <p:nvPr/>
        </p:nvSpPr>
        <p:spPr>
          <a:xfrm>
            <a:off x="1177483"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248" name="TextBox 247"/>
          <p:cNvSpPr txBox="1"/>
          <p:nvPr/>
        </p:nvSpPr>
        <p:spPr>
          <a:xfrm>
            <a:off x="3861827"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249" name="TextBox 248"/>
          <p:cNvSpPr txBox="1"/>
          <p:nvPr/>
        </p:nvSpPr>
        <p:spPr>
          <a:xfrm>
            <a:off x="6977005" y="578812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Tree>
    <p:extLst>
      <p:ext uri="{BB962C8B-B14F-4D97-AF65-F5344CB8AC3E}">
        <p14:creationId xmlns:p14="http://schemas.microsoft.com/office/powerpoint/2010/main" val="2624999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983663" y="2175049"/>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860829" y="2175049"/>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Example: </a:t>
            </a:r>
            <a:r>
              <a:rPr lang="en-US" sz="3600" dirty="0">
                <a:solidFill>
                  <a:prstClr val="white"/>
                </a:solidFill>
                <a:latin typeface="Calibri"/>
              </a:rPr>
              <a:t>Conventional Sinusoidal  Coding</a:t>
            </a:r>
          </a:p>
        </p:txBody>
      </p:sp>
      <p:cxnSp>
        <p:nvCxnSpPr>
          <p:cNvPr id="62" name="Straight Connector 61"/>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5507665" y="1097672"/>
                <a:ext cx="5486400" cy="2818016"/>
              </a:xfrm>
              <a:prstGeom prst="rect">
                <a:avLst/>
              </a:prstGeom>
              <a:noFill/>
            </p:spPr>
            <p:txBody>
              <a:bodyPr wrap="square" rtlCol="0">
                <a:spAutoFit/>
              </a:bodyPr>
              <a:lstStyle/>
              <a:p>
                <a:pPr fontAlgn="auto">
                  <a:spcBef>
                    <a:spcPts val="0"/>
                  </a:spcBef>
                  <a:spcAft>
                    <a:spcPts val="0"/>
                  </a:spcAft>
                  <a:defRPr/>
                </a:pPr>
                <a:r>
                  <a:rPr lang="en-US" sz="2800" dirty="0">
                    <a:solidFill>
                      <a:schemeClr val="bg1"/>
                    </a:solidFill>
                    <a:latin typeface="Calibri"/>
                  </a:rPr>
                  <a:t>Coding Curve:</a:t>
                </a:r>
                <a:r>
                  <a:rPr lang="en-US" sz="2800" dirty="0">
                    <a:solidFill>
                      <a:srgbClr val="FFFF99"/>
                    </a:solidFill>
                    <a:latin typeface="Calibri"/>
                  </a:rPr>
                  <a:t> </a:t>
                </a:r>
              </a:p>
              <a:p>
                <a:pPr fontAlgn="auto">
                  <a:spcBef>
                    <a:spcPts val="0"/>
                  </a:spcBef>
                  <a:spcAft>
                    <a:spcPts val="0"/>
                  </a:spcAft>
                  <a:defRPr/>
                </a:pPr>
                <a:r>
                  <a:rPr lang="en-US" sz="2800" dirty="0">
                    <a:solidFill>
                      <a:srgbClr val="FFFF00"/>
                    </a:solidFill>
                    <a:latin typeface="Calibri"/>
                  </a:rPr>
                  <a:t>Circle of radius  </a:t>
                </a:r>
                <a14:m>
                  <m:oMath xmlns:m="http://schemas.openxmlformats.org/officeDocument/2006/math">
                    <m:f>
                      <m:fPr>
                        <m:ctrlPr>
                          <a:rPr lang="en-US" sz="3200" i="1" smtClean="0">
                            <a:solidFill>
                              <a:srgbClr val="FFFF00"/>
                            </a:solidFill>
                            <a:latin typeface="Cambria Math" panose="02040503050406030204" pitchFamily="18" charset="0"/>
                          </a:rPr>
                        </m:ctrlPr>
                      </m:fPr>
                      <m:num>
                        <m:r>
                          <a:rPr lang="en-US" sz="3200" b="0" i="1" smtClean="0">
                            <a:solidFill>
                              <a:srgbClr val="FFFF00"/>
                            </a:solidFill>
                            <a:latin typeface="Cambria Math" panose="02040503050406030204" pitchFamily="18" charset="0"/>
                          </a:rPr>
                          <m:t>1</m:t>
                        </m:r>
                      </m:num>
                      <m:den>
                        <m:r>
                          <a:rPr lang="en-US" sz="3200" b="0" i="1" smtClean="0">
                            <a:solidFill>
                              <a:srgbClr val="FFFF00"/>
                            </a:solidFill>
                            <a:latin typeface="Cambria Math" panose="02040503050406030204" pitchFamily="18" charset="0"/>
                          </a:rPr>
                          <m:t>4</m:t>
                        </m:r>
                      </m:den>
                    </m:f>
                    <m:rad>
                      <m:radPr>
                        <m:degHide m:val="on"/>
                        <m:ctrlPr>
                          <a:rPr lang="en-US" sz="3200" i="1" smtClean="0">
                            <a:solidFill>
                              <a:srgbClr val="FFFF00"/>
                            </a:solidFill>
                            <a:latin typeface="Cambria Math" panose="02040503050406030204" pitchFamily="18" charset="0"/>
                          </a:rPr>
                        </m:ctrlPr>
                      </m:radPr>
                      <m:deg/>
                      <m:e>
                        <m:f>
                          <m:fPr>
                            <m:ctrlPr>
                              <a:rPr lang="en-US" sz="3200" i="1" smtClean="0">
                                <a:solidFill>
                                  <a:srgbClr val="FFFF00"/>
                                </a:solidFill>
                                <a:latin typeface="Cambria Math" panose="02040503050406030204" pitchFamily="18" charset="0"/>
                              </a:rPr>
                            </m:ctrlPr>
                          </m:fPr>
                          <m:num>
                            <m:r>
                              <a:rPr lang="en-US" sz="3200" i="1" smtClean="0">
                                <a:solidFill>
                                  <a:srgbClr val="FFFF00"/>
                                </a:solidFill>
                                <a:latin typeface="Cambria Math"/>
                              </a:rPr>
                              <m:t>𝐾</m:t>
                            </m:r>
                          </m:num>
                          <m:den>
                            <m:r>
                              <a:rPr lang="en-US" sz="3200" i="1" smtClean="0">
                                <a:solidFill>
                                  <a:srgbClr val="FFFF00"/>
                                </a:solidFill>
                                <a:latin typeface="Cambria Math"/>
                              </a:rPr>
                              <m:t>2</m:t>
                            </m:r>
                          </m:den>
                        </m:f>
                      </m:e>
                    </m:rad>
                  </m:oMath>
                </a14:m>
                <a:endParaRPr lang="en-US" sz="3200" dirty="0">
                  <a:solidFill>
                    <a:srgbClr val="FFFF00"/>
                  </a:solidFill>
                  <a:latin typeface="Calibri"/>
                </a:endParaRPr>
              </a:p>
              <a:p>
                <a:pPr fontAlgn="auto">
                  <a:spcBef>
                    <a:spcPts val="0"/>
                  </a:spcBef>
                  <a:spcAft>
                    <a:spcPts val="0"/>
                  </a:spcAft>
                  <a:defRPr/>
                </a:pPr>
                <a:endParaRPr lang="en-US" sz="2800" dirty="0">
                  <a:solidFill>
                    <a:srgbClr val="FFFF00"/>
                  </a:solidFill>
                  <a:latin typeface="Calibri"/>
                </a:endParaRPr>
              </a:p>
              <a:p>
                <a:pPr fontAlgn="auto">
                  <a:spcBef>
                    <a:spcPts val="0"/>
                  </a:spcBef>
                  <a:spcAft>
                    <a:spcPts val="0"/>
                  </a:spcAft>
                  <a:defRPr/>
                </a:pPr>
                <a:r>
                  <a:rPr lang="en-US" sz="2800" dirty="0">
                    <a:solidFill>
                      <a:schemeClr val="bg1"/>
                    </a:solidFill>
                    <a:latin typeface="Calibri"/>
                  </a:rPr>
                  <a:t>(</a:t>
                </a:r>
                <a14:m>
                  <m:oMath xmlns:m="http://schemas.openxmlformats.org/officeDocument/2006/math">
                    <m:r>
                      <a:rPr lang="en-US" sz="2800" i="1">
                        <a:solidFill>
                          <a:srgbClr val="FFFF00"/>
                        </a:solidFill>
                        <a:latin typeface="Cambria Math"/>
                      </a:rPr>
                      <m:t>𝐾</m:t>
                    </m:r>
                  </m:oMath>
                </a14:m>
                <a:r>
                  <a:rPr lang="en-US" sz="2800" dirty="0">
                    <a:solidFill>
                      <a:srgbClr val="FFFF00"/>
                    </a:solidFill>
                    <a:latin typeface="Calibri"/>
                  </a:rPr>
                  <a:t> </a:t>
                </a:r>
                <a:r>
                  <a:rPr lang="en-US" sz="2800" dirty="0">
                    <a:solidFill>
                      <a:schemeClr val="bg1"/>
                    </a:solidFill>
                    <a:latin typeface="Calibri"/>
                  </a:rPr>
                  <a:t>= number of </a:t>
                </a:r>
              </a:p>
              <a:p>
                <a:pPr fontAlgn="auto">
                  <a:spcBef>
                    <a:spcPts val="0"/>
                  </a:spcBef>
                  <a:spcAft>
                    <a:spcPts val="0"/>
                  </a:spcAft>
                  <a:defRPr/>
                </a:pPr>
                <a:r>
                  <a:rPr lang="en-US" sz="2800" dirty="0">
                    <a:solidFill>
                      <a:schemeClr val="bg1"/>
                    </a:solidFill>
                    <a:latin typeface="Calibri"/>
                  </a:rPr>
                  <a:t>measurements)</a:t>
                </a:r>
              </a:p>
            </p:txBody>
          </p:sp>
        </mc:Choice>
        <mc:Fallback xmlns="">
          <p:sp>
            <p:nvSpPr>
              <p:cNvPr id="63" name="TextBox 62"/>
              <p:cNvSpPr txBox="1">
                <a:spLocks noRot="1" noChangeAspect="1" noMove="1" noResize="1" noEditPoints="1" noAdjustHandles="1" noChangeArrowheads="1" noChangeShapeType="1" noTextEdit="1"/>
              </p:cNvSpPr>
              <p:nvPr/>
            </p:nvSpPr>
            <p:spPr>
              <a:xfrm>
                <a:off x="5507665" y="1097672"/>
                <a:ext cx="5486400" cy="2818016"/>
              </a:xfrm>
              <a:prstGeom prst="rect">
                <a:avLst/>
              </a:prstGeom>
              <a:blipFill>
                <a:blip r:embed="rId3"/>
                <a:stretch>
                  <a:fillRect l="-2222" t="-1948" b="-5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87101" y="5330688"/>
                <a:ext cx="4126279" cy="1219693"/>
              </a:xfrm>
              <a:prstGeom prst="rect">
                <a:avLst/>
              </a:prstGeom>
              <a:noFill/>
              <a:ln w="12700">
                <a:solidFill>
                  <a:schemeClr val="bg1"/>
                </a:solidFill>
              </a:ln>
            </p:spPr>
            <p:txBody>
              <a:bodyPr wrap="square" rtlCol="0">
                <a:spAutoFit/>
              </a:bodyPr>
              <a:lstStyle/>
              <a:p>
                <a:pPr algn="ctr" fontAlgn="auto">
                  <a:spcBef>
                    <a:spcPts val="0"/>
                  </a:spcBef>
                  <a:spcAft>
                    <a:spcPts val="0"/>
                  </a:spcAft>
                  <a:defRPr/>
                </a:pPr>
                <a:r>
                  <a:rPr lang="en-US" sz="3200" dirty="0">
                    <a:solidFill>
                      <a:schemeClr val="bg1"/>
                    </a:solidFill>
                    <a:latin typeface="Calibri"/>
                  </a:rPr>
                  <a:t>Curve Length</a:t>
                </a:r>
                <a:r>
                  <a:rPr lang="en-US" sz="3200" dirty="0">
                    <a:solidFill>
                      <a:srgbClr val="FFFF99"/>
                    </a:solidFill>
                    <a:latin typeface="Calibri"/>
                  </a:rPr>
                  <a:t> </a:t>
                </a:r>
                <a:r>
                  <a:rPr lang="en-US" sz="3200" dirty="0">
                    <a:solidFill>
                      <a:schemeClr val="bg1"/>
                    </a:solidFill>
                    <a:latin typeface="Calibri"/>
                  </a:rPr>
                  <a:t>=</a:t>
                </a:r>
                <a:r>
                  <a:rPr lang="en-US" sz="3200" dirty="0">
                    <a:solidFill>
                      <a:srgbClr val="FFFF00"/>
                    </a:solidFill>
                    <a:latin typeface="Calibri"/>
                  </a:rPr>
                  <a:t> </a:t>
                </a:r>
                <a14:m>
                  <m:oMath xmlns:m="http://schemas.openxmlformats.org/officeDocument/2006/math">
                    <m:f>
                      <m:fPr>
                        <m:ctrlPr>
                          <a:rPr lang="en-US" sz="3600" i="1" smtClean="0">
                            <a:solidFill>
                              <a:srgbClr val="FFFF00"/>
                            </a:solidFill>
                            <a:latin typeface="Cambria Math" panose="02040503050406030204" pitchFamily="18" charset="0"/>
                          </a:rPr>
                        </m:ctrlPr>
                      </m:fPr>
                      <m:num>
                        <m:r>
                          <a:rPr lang="en-US" sz="3600" i="1" smtClean="0">
                            <a:solidFill>
                              <a:srgbClr val="FFFF00"/>
                            </a:solidFill>
                            <a:latin typeface="Cambria Math"/>
                          </a:rPr>
                          <m:t> </m:t>
                        </m:r>
                        <m:r>
                          <a:rPr lang="en-US" sz="3600" i="1" smtClean="0">
                            <a:solidFill>
                              <a:srgbClr val="FFFF00"/>
                            </a:solidFill>
                            <a:latin typeface="Cambria Math"/>
                            <a:ea typeface="Cambria Math"/>
                          </a:rPr>
                          <m:t>𝜋</m:t>
                        </m:r>
                      </m:num>
                      <m:den>
                        <m:r>
                          <a:rPr lang="en-US" sz="3600" b="0" i="1" smtClean="0">
                            <a:solidFill>
                              <a:srgbClr val="FFFF00"/>
                            </a:solidFill>
                            <a:latin typeface="Cambria Math" panose="02040503050406030204" pitchFamily="18" charset="0"/>
                          </a:rPr>
                          <m:t>2</m:t>
                        </m:r>
                      </m:den>
                    </m:f>
                    <m:rad>
                      <m:radPr>
                        <m:degHide m:val="on"/>
                        <m:ctrlPr>
                          <a:rPr lang="en-US" sz="3600" i="1" smtClean="0">
                            <a:solidFill>
                              <a:srgbClr val="FFFF00"/>
                            </a:solidFill>
                            <a:latin typeface="Cambria Math" panose="02040503050406030204" pitchFamily="18" charset="0"/>
                          </a:rPr>
                        </m:ctrlPr>
                      </m:radPr>
                      <m:deg/>
                      <m:e>
                        <m:f>
                          <m:fPr>
                            <m:ctrlPr>
                              <a:rPr lang="en-US" sz="3600" i="1" smtClean="0">
                                <a:solidFill>
                                  <a:srgbClr val="FFFF00"/>
                                </a:solidFill>
                                <a:latin typeface="Cambria Math" panose="02040503050406030204" pitchFamily="18" charset="0"/>
                              </a:rPr>
                            </m:ctrlPr>
                          </m:fPr>
                          <m:num>
                            <m:r>
                              <a:rPr lang="en-US" sz="3600" i="1" smtClean="0">
                                <a:solidFill>
                                  <a:srgbClr val="FFFF00"/>
                                </a:solidFill>
                                <a:latin typeface="Cambria Math"/>
                              </a:rPr>
                              <m:t>𝐾</m:t>
                            </m:r>
                          </m:num>
                          <m:den>
                            <m:r>
                              <a:rPr lang="en-US" sz="3600" i="1" smtClean="0">
                                <a:solidFill>
                                  <a:srgbClr val="FFFF00"/>
                                </a:solidFill>
                                <a:latin typeface="Cambria Math"/>
                              </a:rPr>
                              <m:t>2</m:t>
                            </m:r>
                          </m:den>
                        </m:f>
                      </m:e>
                    </m:rad>
                  </m:oMath>
                </a14:m>
                <a:endParaRPr lang="en-US" sz="3200" dirty="0">
                  <a:solidFill>
                    <a:srgbClr val="FFFF00"/>
                  </a:solidFill>
                  <a:latin typeface="Calibri"/>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587101" y="5330688"/>
                <a:ext cx="4126279" cy="1219693"/>
              </a:xfrm>
              <a:prstGeom prst="rect">
                <a:avLst/>
              </a:prstGeom>
              <a:blipFill>
                <a:blip r:embed="rId4"/>
                <a:stretch>
                  <a:fillRect/>
                </a:stretch>
              </a:blipFill>
              <a:ln w="12700">
                <a:solidFill>
                  <a:schemeClr val="bg1"/>
                </a:solidFill>
              </a:ln>
            </p:spPr>
            <p:txBody>
              <a:bodyPr/>
              <a:lstStyle/>
              <a:p>
                <a:r>
                  <a:rPr lang="en-US">
                    <a:noFill/>
                  </a:rPr>
                  <a:t> </a:t>
                </a:r>
              </a:p>
            </p:txBody>
          </p:sp>
        </mc:Fallback>
      </mc:AlternateContent>
      <p:sp>
        <p:nvSpPr>
          <p:cNvPr id="75" name="Cube 74"/>
          <p:cNvSpPr/>
          <p:nvPr/>
        </p:nvSpPr>
        <p:spPr>
          <a:xfrm>
            <a:off x="724332" y="1144346"/>
            <a:ext cx="3933558" cy="344736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1551666" y="3708791"/>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1581756" y="1130083"/>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3853253" y="4415818"/>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8A3B"/>
                              </a:solidFill>
                              <a:latin typeface="Cambria Math" panose="02040503050406030204" pitchFamily="18" charset="0"/>
                              <a:ea typeface="Cambria Math" panose="02040503050406030204" pitchFamily="18" charset="0"/>
                            </a:rPr>
                          </m:ctrlPr>
                        </m:sSubPr>
                        <m:e>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400" dirty="0">
                  <a:solidFill>
                    <a:srgbClr val="FF8A3B"/>
                  </a:solidFill>
                  <a:latin typeface="Cambria Math" panose="02040503050406030204" pitchFamily="18" charset="0"/>
                  <a:ea typeface="Cambria Math" panose="02040503050406030204" pitchFamily="18"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853253" y="4415818"/>
                <a:ext cx="498208" cy="461665"/>
              </a:xfrm>
              <a:prstGeom prst="rect">
                <a:avLst/>
              </a:prstGeom>
              <a:blipFill>
                <a:blip r:embed="rId5"/>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26117" y="1917919"/>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226117" y="1917919"/>
                <a:ext cx="498208" cy="461665"/>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1041794" y="3267262"/>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b="0" i="0" smtClean="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400" dirty="0">
                  <a:solidFill>
                    <a:srgbClr val="92D050"/>
                  </a:solidFill>
                  <a:latin typeface="Cambria Math" panose="02040503050406030204" pitchFamily="18" charset="0"/>
                  <a:ea typeface="Cambria Math" panose="02040503050406030204" pitchFamily="18"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41794" y="3267262"/>
                <a:ext cx="498208" cy="461665"/>
              </a:xfrm>
              <a:prstGeom prst="rect">
                <a:avLst/>
              </a:prstGeom>
              <a:blipFill>
                <a:blip r:embed="rId7"/>
                <a:stretch>
                  <a:fillRect b="-2632"/>
                </a:stretch>
              </a:blipFill>
            </p:spPr>
            <p:txBody>
              <a:bodyPr/>
              <a:lstStyle/>
              <a:p>
                <a:r>
                  <a:rPr lang="en-US">
                    <a:noFill/>
                  </a:rPr>
                  <a:t> </a:t>
                </a:r>
              </a:p>
            </p:txBody>
          </p:sp>
        </mc:Fallback>
      </mc:AlternateContent>
      <p:sp>
        <p:nvSpPr>
          <p:cNvPr id="82" name="TextBox 81"/>
          <p:cNvSpPr txBox="1"/>
          <p:nvPr/>
        </p:nvSpPr>
        <p:spPr>
          <a:xfrm>
            <a:off x="512719" y="1097672"/>
            <a:ext cx="4765543" cy="523220"/>
          </a:xfrm>
          <a:prstGeom prst="rect">
            <a:avLst/>
          </a:prstGeom>
          <a:noFill/>
        </p:spPr>
        <p:txBody>
          <a:bodyPr wrap="square" rtlCol="0">
            <a:spAutoFit/>
          </a:bodyPr>
          <a:lstStyle/>
          <a:p>
            <a:pPr algn="ctr"/>
            <a:r>
              <a:rPr lang="en-US" sz="2800" dirty="0">
                <a:solidFill>
                  <a:schemeClr val="bg1"/>
                </a:solidFill>
                <a:latin typeface="+mn-lt"/>
              </a:rPr>
              <a:t>Intensity Space</a:t>
            </a:r>
          </a:p>
        </p:txBody>
      </p:sp>
      <p:cxnSp>
        <p:nvCxnSpPr>
          <p:cNvPr id="83" name="Straight Arrow Connector 82"/>
          <p:cNvCxnSpPr/>
          <p:nvPr/>
        </p:nvCxnSpPr>
        <p:spPr>
          <a:xfrm flipV="1">
            <a:off x="716682" y="3676380"/>
            <a:ext cx="883710" cy="92556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716682" y="2043195"/>
            <a:ext cx="0" cy="2558753"/>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rot="7844359" flipH="1">
            <a:off x="2070824" y="1843950"/>
            <a:ext cx="1082933" cy="2223702"/>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a:off x="716682" y="4591707"/>
            <a:ext cx="3038175"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15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Example: </a:t>
            </a:r>
            <a:r>
              <a:rPr lang="en-US" sz="3600" dirty="0">
                <a:solidFill>
                  <a:prstClr val="white"/>
                </a:solidFill>
                <a:latin typeface="Calibri"/>
              </a:rPr>
              <a:t>Square Coding</a:t>
            </a:r>
          </a:p>
        </p:txBody>
      </p:sp>
      <p:cxnSp>
        <p:nvCxnSpPr>
          <p:cNvPr id="3" name="Straight Connector 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p:cNvSpPr/>
              <p:nvPr/>
            </p:nvSpPr>
            <p:spPr>
              <a:xfrm>
                <a:off x="2743422" y="35307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0" name="Rectangle 69"/>
              <p:cNvSpPr>
                <a:spLocks noRot="1" noChangeAspect="1" noMove="1" noResize="1" noEditPoints="1" noAdjustHandles="1" noChangeArrowheads="1" noChangeShapeType="1" noTextEdit="1"/>
              </p:cNvSpPr>
              <p:nvPr/>
            </p:nvSpPr>
            <p:spPr>
              <a:xfrm>
                <a:off x="2743422" y="3530725"/>
                <a:ext cx="482581" cy="70788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Rectangle 72"/>
              <p:cNvSpPr/>
              <p:nvPr/>
            </p:nvSpPr>
            <p:spPr>
              <a:xfrm>
                <a:off x="389363"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73" name="Rectangle 72"/>
              <p:cNvSpPr>
                <a:spLocks noRot="1" noChangeAspect="1" noMove="1" noResize="1" noEditPoints="1" noAdjustHandles="1" noChangeArrowheads="1" noChangeShapeType="1" noTextEdit="1"/>
              </p:cNvSpPr>
              <p:nvPr/>
            </p:nvSpPr>
            <p:spPr>
              <a:xfrm>
                <a:off x="389363" y="1852920"/>
                <a:ext cx="32181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Rectangle 73"/>
              <p:cNvSpPr/>
              <p:nvPr/>
            </p:nvSpPr>
            <p:spPr>
              <a:xfrm>
                <a:off x="389363"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74" name="Rectangle 73"/>
              <p:cNvSpPr>
                <a:spLocks noRot="1" noChangeAspect="1" noMove="1" noResize="1" noEditPoints="1" noAdjustHandles="1" noChangeArrowheads="1" noChangeShapeType="1" noTextEdit="1"/>
              </p:cNvSpPr>
              <p:nvPr/>
            </p:nvSpPr>
            <p:spPr>
              <a:xfrm>
                <a:off x="389363" y="2813555"/>
                <a:ext cx="321815" cy="369332"/>
              </a:xfrm>
              <a:prstGeom prst="rect">
                <a:avLst/>
              </a:prstGeom>
              <a:blipFill>
                <a:blip r:embed="rId5"/>
                <a:stretch>
                  <a:fillRect/>
                </a:stretch>
              </a:blipFill>
              <a:ln>
                <a:noFill/>
              </a:ln>
            </p:spPr>
            <p:txBody>
              <a:bodyPr/>
              <a:lstStyle/>
              <a:p>
                <a:r>
                  <a:rPr lang="en-US">
                    <a:noFill/>
                  </a:rPr>
                  <a:t> </a:t>
                </a:r>
              </a:p>
            </p:txBody>
          </p:sp>
        </mc:Fallback>
      </mc:AlternateContent>
      <p:sp>
        <p:nvSpPr>
          <p:cNvPr id="75" name="TextBox 74"/>
          <p:cNvSpPr txBox="1"/>
          <p:nvPr/>
        </p:nvSpPr>
        <p:spPr>
          <a:xfrm>
            <a:off x="1268236"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76" name="Line 72"/>
          <p:cNvSpPr>
            <a:spLocks noChangeShapeType="1"/>
          </p:cNvSpPr>
          <p:nvPr/>
        </p:nvSpPr>
        <p:spPr bwMode="auto">
          <a:xfrm flipV="1">
            <a:off x="648000"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7" name="Line 74"/>
          <p:cNvSpPr>
            <a:spLocks noChangeShapeType="1"/>
          </p:cNvSpPr>
          <p:nvPr/>
        </p:nvSpPr>
        <p:spPr bwMode="auto">
          <a:xfrm flipV="1">
            <a:off x="648001"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111" name="Rectangle 110"/>
              <p:cNvSpPr/>
              <p:nvPr/>
            </p:nvSpPr>
            <p:spPr>
              <a:xfrm>
                <a:off x="2718972" y="2150427"/>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11" name="Rectangle 110"/>
              <p:cNvSpPr>
                <a:spLocks noRot="1" noChangeAspect="1" noMove="1" noResize="1" noEditPoints="1" noAdjustHandles="1" noChangeArrowheads="1" noChangeShapeType="1" noTextEdit="1"/>
              </p:cNvSpPr>
              <p:nvPr/>
            </p:nvSpPr>
            <p:spPr>
              <a:xfrm>
                <a:off x="2718972" y="2150427"/>
                <a:ext cx="482581" cy="707886"/>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Rectangle 112"/>
              <p:cNvSpPr/>
              <p:nvPr/>
            </p:nvSpPr>
            <p:spPr>
              <a:xfrm>
                <a:off x="389585" y="323321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13" name="Rectangle 112"/>
              <p:cNvSpPr>
                <a:spLocks noRot="1" noChangeAspect="1" noMove="1" noResize="1" noEditPoints="1" noAdjustHandles="1" noChangeArrowheads="1" noChangeShapeType="1" noTextEdit="1"/>
              </p:cNvSpPr>
              <p:nvPr/>
            </p:nvSpPr>
            <p:spPr>
              <a:xfrm>
                <a:off x="389585" y="3233218"/>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Rectangle 113"/>
              <p:cNvSpPr/>
              <p:nvPr/>
            </p:nvSpPr>
            <p:spPr>
              <a:xfrm>
                <a:off x="389585" y="419385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14" name="Rectangle 113"/>
              <p:cNvSpPr>
                <a:spLocks noRot="1" noChangeAspect="1" noMove="1" noResize="1" noEditPoints="1" noAdjustHandles="1" noChangeArrowheads="1" noChangeShapeType="1" noTextEdit="1"/>
              </p:cNvSpPr>
              <p:nvPr/>
            </p:nvSpPr>
            <p:spPr>
              <a:xfrm>
                <a:off x="389585" y="4193853"/>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115" name="Line 72"/>
          <p:cNvSpPr>
            <a:spLocks noChangeShapeType="1"/>
          </p:cNvSpPr>
          <p:nvPr/>
        </p:nvSpPr>
        <p:spPr bwMode="auto">
          <a:xfrm flipV="1">
            <a:off x="648222" y="445528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16" name="Line 74"/>
          <p:cNvSpPr>
            <a:spLocks noChangeShapeType="1"/>
          </p:cNvSpPr>
          <p:nvPr/>
        </p:nvSpPr>
        <p:spPr bwMode="auto">
          <a:xfrm flipV="1">
            <a:off x="648223" y="326711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132" name="Rectangle 131"/>
              <p:cNvSpPr/>
              <p:nvPr/>
            </p:nvSpPr>
            <p:spPr>
              <a:xfrm>
                <a:off x="3073707"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32" name="Rectangle 131"/>
              <p:cNvSpPr>
                <a:spLocks noRot="1" noChangeAspect="1" noMove="1" noResize="1" noEditPoints="1" noAdjustHandles="1" noChangeArrowheads="1" noChangeShapeType="1" noTextEdit="1"/>
              </p:cNvSpPr>
              <p:nvPr/>
            </p:nvSpPr>
            <p:spPr>
              <a:xfrm>
                <a:off x="3073707" y="1852920"/>
                <a:ext cx="321815"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3" name="Rectangle 132"/>
              <p:cNvSpPr/>
              <p:nvPr/>
            </p:nvSpPr>
            <p:spPr>
              <a:xfrm>
                <a:off x="3073707"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33" name="Rectangle 132"/>
              <p:cNvSpPr>
                <a:spLocks noRot="1" noChangeAspect="1" noMove="1" noResize="1" noEditPoints="1" noAdjustHandles="1" noChangeArrowheads="1" noChangeShapeType="1" noTextEdit="1"/>
              </p:cNvSpPr>
              <p:nvPr/>
            </p:nvSpPr>
            <p:spPr>
              <a:xfrm>
                <a:off x="3073707" y="2813555"/>
                <a:ext cx="321815" cy="369332"/>
              </a:xfrm>
              <a:prstGeom prst="rect">
                <a:avLst/>
              </a:prstGeom>
              <a:blipFill>
                <a:blip r:embed="rId10"/>
                <a:stretch>
                  <a:fillRect/>
                </a:stretch>
              </a:blipFill>
              <a:ln>
                <a:noFill/>
              </a:ln>
            </p:spPr>
            <p:txBody>
              <a:bodyPr/>
              <a:lstStyle/>
              <a:p>
                <a:r>
                  <a:rPr lang="en-US">
                    <a:noFill/>
                  </a:rPr>
                  <a:t> </a:t>
                </a:r>
              </a:p>
            </p:txBody>
          </p:sp>
        </mc:Fallback>
      </mc:AlternateContent>
      <p:sp>
        <p:nvSpPr>
          <p:cNvPr id="134" name="TextBox 133"/>
          <p:cNvSpPr txBox="1"/>
          <p:nvPr/>
        </p:nvSpPr>
        <p:spPr>
          <a:xfrm>
            <a:off x="3952580"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135" name="Line 74"/>
          <p:cNvSpPr>
            <a:spLocks noChangeShapeType="1"/>
          </p:cNvSpPr>
          <p:nvPr/>
        </p:nvSpPr>
        <p:spPr bwMode="auto">
          <a:xfrm flipV="1">
            <a:off x="3332346"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2" name="Line 72"/>
          <p:cNvSpPr>
            <a:spLocks noChangeShapeType="1"/>
          </p:cNvSpPr>
          <p:nvPr/>
        </p:nvSpPr>
        <p:spPr bwMode="auto">
          <a:xfrm flipV="1">
            <a:off x="3332345"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67" name="Rectangle 166"/>
          <p:cNvSpPr/>
          <p:nvPr/>
        </p:nvSpPr>
        <p:spPr>
          <a:xfrm>
            <a:off x="5410200" y="4547640"/>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Line 74"/>
          <p:cNvSpPr>
            <a:spLocks noChangeShapeType="1"/>
          </p:cNvSpPr>
          <p:nvPr/>
        </p:nvSpPr>
        <p:spPr bwMode="auto">
          <a:xfrm flipV="1">
            <a:off x="3332568"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78" name="Rectangle 177"/>
          <p:cNvSpPr/>
          <p:nvPr/>
        </p:nvSpPr>
        <p:spPr>
          <a:xfrm>
            <a:off x="2438399" y="4757417"/>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9" name="Rectangle 178"/>
              <p:cNvSpPr/>
              <p:nvPr/>
            </p:nvSpPr>
            <p:spPr>
              <a:xfrm>
                <a:off x="2718972" y="49023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179" name="Rectangle 178"/>
              <p:cNvSpPr>
                <a:spLocks noRot="1" noChangeAspect="1" noMove="1" noResize="1" noEditPoints="1" noAdjustHandles="1" noChangeArrowheads="1" noChangeShapeType="1" noTextEdit="1"/>
              </p:cNvSpPr>
              <p:nvPr/>
            </p:nvSpPr>
            <p:spPr>
              <a:xfrm>
                <a:off x="2718972" y="4902325"/>
                <a:ext cx="482581" cy="70788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Rectangle 180"/>
              <p:cNvSpPr/>
              <p:nvPr/>
            </p:nvSpPr>
            <p:spPr>
              <a:xfrm>
                <a:off x="389585" y="460481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81" name="Rectangle 180"/>
              <p:cNvSpPr>
                <a:spLocks noRot="1" noChangeAspect="1" noMove="1" noResize="1" noEditPoints="1" noAdjustHandles="1" noChangeArrowheads="1" noChangeShapeType="1" noTextEdit="1"/>
              </p:cNvSpPr>
              <p:nvPr/>
            </p:nvSpPr>
            <p:spPr>
              <a:xfrm>
                <a:off x="389585" y="4604818"/>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Rectangle 181"/>
              <p:cNvSpPr/>
              <p:nvPr/>
            </p:nvSpPr>
            <p:spPr>
              <a:xfrm>
                <a:off x="389585" y="556545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82" name="Rectangle 181"/>
              <p:cNvSpPr>
                <a:spLocks noRot="1" noChangeAspect="1" noMove="1" noResize="1" noEditPoints="1" noAdjustHandles="1" noChangeArrowheads="1" noChangeShapeType="1" noTextEdit="1"/>
              </p:cNvSpPr>
              <p:nvPr/>
            </p:nvSpPr>
            <p:spPr>
              <a:xfrm>
                <a:off x="389585" y="5565453"/>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183" name="Line 74"/>
          <p:cNvSpPr>
            <a:spLocks noChangeShapeType="1"/>
          </p:cNvSpPr>
          <p:nvPr/>
        </p:nvSpPr>
        <p:spPr bwMode="auto">
          <a:xfrm flipV="1">
            <a:off x="648223" y="463871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5" name="Line 72"/>
          <p:cNvSpPr>
            <a:spLocks noChangeShapeType="1"/>
          </p:cNvSpPr>
          <p:nvPr/>
        </p:nvSpPr>
        <p:spPr bwMode="auto">
          <a:xfrm flipV="1">
            <a:off x="648222" y="582688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191" name="Rectangle 190"/>
              <p:cNvSpPr/>
              <p:nvPr/>
            </p:nvSpPr>
            <p:spPr>
              <a:xfrm>
                <a:off x="6190545"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91" name="Rectangle 190"/>
              <p:cNvSpPr>
                <a:spLocks noRot="1" noChangeAspect="1" noMove="1" noResize="1" noEditPoints="1" noAdjustHandles="1" noChangeArrowheads="1" noChangeShapeType="1" noTextEdit="1"/>
              </p:cNvSpPr>
              <p:nvPr/>
            </p:nvSpPr>
            <p:spPr>
              <a:xfrm>
                <a:off x="6190545" y="4607686"/>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Rectangle 191"/>
              <p:cNvSpPr/>
              <p:nvPr/>
            </p:nvSpPr>
            <p:spPr>
              <a:xfrm>
                <a:off x="6190545"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92" name="Rectangle 191"/>
              <p:cNvSpPr>
                <a:spLocks noRot="1" noChangeAspect="1" noMove="1" noResize="1" noEditPoints="1" noAdjustHandles="1" noChangeArrowheads="1" noChangeShapeType="1" noTextEdit="1"/>
              </p:cNvSpPr>
              <p:nvPr/>
            </p:nvSpPr>
            <p:spPr>
              <a:xfrm>
                <a:off x="6190545" y="5568321"/>
                <a:ext cx="321815" cy="369332"/>
              </a:xfrm>
              <a:prstGeom prst="rect">
                <a:avLst/>
              </a:prstGeom>
              <a:blipFill>
                <a:blip r:embed="rId13"/>
                <a:stretch>
                  <a:fillRect/>
                </a:stretch>
              </a:blipFill>
              <a:ln>
                <a:noFill/>
              </a:ln>
            </p:spPr>
            <p:txBody>
              <a:bodyPr/>
              <a:lstStyle/>
              <a:p>
                <a:r>
                  <a:rPr lang="en-US">
                    <a:noFill/>
                  </a:rPr>
                  <a:t> </a:t>
                </a:r>
              </a:p>
            </p:txBody>
          </p:sp>
        </mc:Fallback>
      </mc:AlternateContent>
      <p:sp>
        <p:nvSpPr>
          <p:cNvPr id="193" name="Line 74"/>
          <p:cNvSpPr>
            <a:spLocks noChangeShapeType="1"/>
          </p:cNvSpPr>
          <p:nvPr/>
        </p:nvSpPr>
        <p:spPr bwMode="auto">
          <a:xfrm flipV="1">
            <a:off x="6449183"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94" name="TextBox 193"/>
          <p:cNvSpPr txBox="1"/>
          <p:nvPr/>
        </p:nvSpPr>
        <p:spPr>
          <a:xfrm>
            <a:off x="7067758" y="306921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217" name="Rectangle 216"/>
          <p:cNvSpPr/>
          <p:nvPr/>
        </p:nvSpPr>
        <p:spPr>
          <a:xfrm>
            <a:off x="8502943" y="16113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Line 72"/>
          <p:cNvSpPr>
            <a:spLocks noChangeShapeType="1"/>
          </p:cNvSpPr>
          <p:nvPr/>
        </p:nvSpPr>
        <p:spPr bwMode="auto">
          <a:xfrm flipV="1">
            <a:off x="3313341"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9" name="Rectangle 218"/>
          <p:cNvSpPr/>
          <p:nvPr/>
        </p:nvSpPr>
        <p:spPr>
          <a:xfrm>
            <a:off x="2667000" y="3385936"/>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0" name="Rectangle 219"/>
              <p:cNvSpPr/>
              <p:nvPr/>
            </p:nvSpPr>
            <p:spPr>
              <a:xfrm>
                <a:off x="3073929"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0" name="Rectangle 219"/>
              <p:cNvSpPr>
                <a:spLocks noRot="1" noChangeAspect="1" noMove="1" noResize="1" noEditPoints="1" noAdjustHandles="1" noChangeArrowheads="1" noChangeShapeType="1" noTextEdit="1"/>
              </p:cNvSpPr>
              <p:nvPr/>
            </p:nvSpPr>
            <p:spPr>
              <a:xfrm>
                <a:off x="3073929" y="4196721"/>
                <a:ext cx="321815"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Rectangle 220"/>
              <p:cNvSpPr/>
              <p:nvPr/>
            </p:nvSpPr>
            <p:spPr>
              <a:xfrm>
                <a:off x="3073929"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1" name="Rectangle 220"/>
              <p:cNvSpPr>
                <a:spLocks noRot="1" noChangeAspect="1" noMove="1" noResize="1" noEditPoints="1" noAdjustHandles="1" noChangeArrowheads="1" noChangeShapeType="1" noTextEdit="1"/>
              </p:cNvSpPr>
              <p:nvPr/>
            </p:nvSpPr>
            <p:spPr>
              <a:xfrm>
                <a:off x="3073929" y="3236086"/>
                <a:ext cx="321815"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Rectangle 221"/>
              <p:cNvSpPr/>
              <p:nvPr/>
            </p:nvSpPr>
            <p:spPr>
              <a:xfrm>
                <a:off x="3054703"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2" name="Rectangle 221"/>
              <p:cNvSpPr>
                <a:spLocks noRot="1" noChangeAspect="1" noMove="1" noResize="1" noEditPoints="1" noAdjustHandles="1" noChangeArrowheads="1" noChangeShapeType="1" noTextEdit="1"/>
              </p:cNvSpPr>
              <p:nvPr/>
            </p:nvSpPr>
            <p:spPr>
              <a:xfrm>
                <a:off x="3054703" y="4607686"/>
                <a:ext cx="321815"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3" name="Rectangle 222"/>
              <p:cNvSpPr/>
              <p:nvPr/>
            </p:nvSpPr>
            <p:spPr>
              <a:xfrm>
                <a:off x="3048000"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3" name="Rectangle 222"/>
              <p:cNvSpPr>
                <a:spLocks noRot="1" noChangeAspect="1" noMove="1" noResize="1" noEditPoints="1" noAdjustHandles="1" noChangeArrowheads="1" noChangeShapeType="1" noTextEdit="1"/>
              </p:cNvSpPr>
              <p:nvPr/>
            </p:nvSpPr>
            <p:spPr>
              <a:xfrm>
                <a:off x="3048000" y="5568321"/>
                <a:ext cx="321815" cy="369332"/>
              </a:xfrm>
              <a:prstGeom prst="rect">
                <a:avLst/>
              </a:prstGeom>
              <a:blipFill>
                <a:blip r:embed="rId17"/>
                <a:stretch>
                  <a:fillRect/>
                </a:stretch>
              </a:blipFill>
              <a:ln>
                <a:noFill/>
              </a:ln>
            </p:spPr>
            <p:txBody>
              <a:bodyPr/>
              <a:lstStyle/>
              <a:p>
                <a:r>
                  <a:rPr lang="en-US">
                    <a:noFill/>
                  </a:rPr>
                  <a:t> </a:t>
                </a:r>
              </a:p>
            </p:txBody>
          </p:sp>
        </mc:Fallback>
      </mc:AlternateContent>
      <p:sp>
        <p:nvSpPr>
          <p:cNvPr id="224" name="Line 74"/>
          <p:cNvSpPr>
            <a:spLocks noChangeShapeType="1"/>
          </p:cNvSpPr>
          <p:nvPr/>
        </p:nvSpPr>
        <p:spPr bwMode="auto">
          <a:xfrm flipV="1">
            <a:off x="3313342"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25" name="Rectangle 224"/>
          <p:cNvSpPr/>
          <p:nvPr/>
        </p:nvSpPr>
        <p:spPr>
          <a:xfrm>
            <a:off x="5410199" y="3200400"/>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Line 72"/>
          <p:cNvSpPr>
            <a:spLocks noChangeShapeType="1"/>
          </p:cNvSpPr>
          <p:nvPr/>
        </p:nvSpPr>
        <p:spPr bwMode="auto">
          <a:xfrm flipV="1">
            <a:off x="3332567"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227" name="Rectangle 226"/>
              <p:cNvSpPr/>
              <p:nvPr/>
            </p:nvSpPr>
            <p:spPr>
              <a:xfrm>
                <a:off x="6188886" y="185578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7" name="Rectangle 226"/>
              <p:cNvSpPr>
                <a:spLocks noRot="1" noChangeAspect="1" noMove="1" noResize="1" noEditPoints="1" noAdjustHandles="1" noChangeArrowheads="1" noChangeShapeType="1" noTextEdit="1"/>
              </p:cNvSpPr>
              <p:nvPr/>
            </p:nvSpPr>
            <p:spPr>
              <a:xfrm>
                <a:off x="6188886" y="1855788"/>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Rectangle 227"/>
              <p:cNvSpPr/>
              <p:nvPr/>
            </p:nvSpPr>
            <p:spPr>
              <a:xfrm>
                <a:off x="6188886" y="281642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8" name="Rectangle 227"/>
              <p:cNvSpPr>
                <a:spLocks noRot="1" noChangeAspect="1" noMove="1" noResize="1" noEditPoints="1" noAdjustHandles="1" noChangeArrowheads="1" noChangeShapeType="1" noTextEdit="1"/>
              </p:cNvSpPr>
              <p:nvPr/>
            </p:nvSpPr>
            <p:spPr>
              <a:xfrm>
                <a:off x="6188886" y="2816423"/>
                <a:ext cx="321815"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Rectangle 228"/>
              <p:cNvSpPr/>
              <p:nvPr/>
            </p:nvSpPr>
            <p:spPr>
              <a:xfrm>
                <a:off x="6189108"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9" name="Rectangle 228"/>
              <p:cNvSpPr>
                <a:spLocks noRot="1" noChangeAspect="1" noMove="1" noResize="1" noEditPoints="1" noAdjustHandles="1" noChangeArrowheads="1" noChangeShapeType="1" noTextEdit="1"/>
              </p:cNvSpPr>
              <p:nvPr/>
            </p:nvSpPr>
            <p:spPr>
              <a:xfrm>
                <a:off x="6189108" y="3236086"/>
                <a:ext cx="321815"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Rectangle 229"/>
              <p:cNvSpPr/>
              <p:nvPr/>
            </p:nvSpPr>
            <p:spPr>
              <a:xfrm>
                <a:off x="6189108"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30" name="Rectangle 229"/>
              <p:cNvSpPr>
                <a:spLocks noRot="1" noChangeAspect="1" noMove="1" noResize="1" noEditPoints="1" noAdjustHandles="1" noChangeArrowheads="1" noChangeShapeType="1" noTextEdit="1"/>
              </p:cNvSpPr>
              <p:nvPr/>
            </p:nvSpPr>
            <p:spPr>
              <a:xfrm>
                <a:off x="6189108" y="4196721"/>
                <a:ext cx="321815" cy="369332"/>
              </a:xfrm>
              <a:prstGeom prst="rect">
                <a:avLst/>
              </a:prstGeom>
              <a:blipFill>
                <a:blip r:embed="rId21"/>
                <a:stretch>
                  <a:fillRect/>
                </a:stretch>
              </a:blipFill>
              <a:ln>
                <a:noFill/>
              </a:ln>
            </p:spPr>
            <p:txBody>
              <a:bodyPr/>
              <a:lstStyle/>
              <a:p>
                <a:r>
                  <a:rPr lang="en-US">
                    <a:noFill/>
                  </a:rPr>
                  <a:t> </a:t>
                </a:r>
              </a:p>
            </p:txBody>
          </p:sp>
        </mc:Fallback>
      </mc:AlternateContent>
      <p:sp>
        <p:nvSpPr>
          <p:cNvPr id="231" name="Line 74"/>
          <p:cNvSpPr>
            <a:spLocks noChangeShapeType="1"/>
          </p:cNvSpPr>
          <p:nvPr/>
        </p:nvSpPr>
        <p:spPr bwMode="auto">
          <a:xfrm flipV="1">
            <a:off x="6447524" y="188968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2" name="Line 74"/>
          <p:cNvSpPr>
            <a:spLocks noChangeShapeType="1"/>
          </p:cNvSpPr>
          <p:nvPr/>
        </p:nvSpPr>
        <p:spPr bwMode="auto">
          <a:xfrm flipV="1">
            <a:off x="6447746"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3" name="TextBox 232"/>
          <p:cNvSpPr txBox="1"/>
          <p:nvPr/>
        </p:nvSpPr>
        <p:spPr>
          <a:xfrm>
            <a:off x="591568" y="1143000"/>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 Functions</a:t>
            </a:r>
          </a:p>
        </p:txBody>
      </p:sp>
      <p:sp>
        <p:nvSpPr>
          <p:cNvPr id="234" name="TextBox 233"/>
          <p:cNvSpPr txBox="1"/>
          <p:nvPr/>
        </p:nvSpPr>
        <p:spPr>
          <a:xfrm>
            <a:off x="3323041" y="1143000"/>
            <a:ext cx="220587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 Functions</a:t>
            </a:r>
          </a:p>
        </p:txBody>
      </p:sp>
      <p:sp>
        <p:nvSpPr>
          <p:cNvPr id="235" name="TextBox 234"/>
          <p:cNvSpPr txBox="1"/>
          <p:nvPr/>
        </p:nvSpPr>
        <p:spPr>
          <a:xfrm>
            <a:off x="6322707" y="1143000"/>
            <a:ext cx="2233700"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a:rPr>
              <a:t>Correlation Functions</a:t>
            </a:r>
            <a:endParaRPr lang="en-US" sz="2400" dirty="0">
              <a:solidFill>
                <a:prstClr val="white"/>
              </a:solidFill>
              <a:latin typeface="Calibri"/>
            </a:endParaRPr>
          </a:p>
        </p:txBody>
      </p:sp>
      <mc:AlternateContent xmlns:mc="http://schemas.openxmlformats.org/markup-compatibility/2006" xmlns:a14="http://schemas.microsoft.com/office/drawing/2010/main">
        <mc:Choice Requires="a14">
          <p:sp>
            <p:nvSpPr>
              <p:cNvPr id="236" name="Rectangle 235"/>
              <p:cNvSpPr/>
              <p:nvPr/>
            </p:nvSpPr>
            <p:spPr>
              <a:xfrm>
                <a:off x="2718972" y="3488220"/>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6" name="Rectangle 235"/>
              <p:cNvSpPr>
                <a:spLocks noRot="1" noChangeAspect="1" noMove="1" noResize="1" noEditPoints="1" noAdjustHandles="1" noChangeArrowheads="1" noChangeShapeType="1" noTextEdit="1"/>
              </p:cNvSpPr>
              <p:nvPr/>
            </p:nvSpPr>
            <p:spPr>
              <a:xfrm>
                <a:off x="2718972" y="3488220"/>
                <a:ext cx="482581" cy="707886"/>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7" name="Rectangle 236"/>
              <p:cNvSpPr/>
              <p:nvPr/>
            </p:nvSpPr>
            <p:spPr>
              <a:xfrm>
                <a:off x="5565200" y="2126088"/>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7" name="Rectangle 236"/>
              <p:cNvSpPr>
                <a:spLocks noRot="1" noChangeAspect="1" noMove="1" noResize="1" noEditPoints="1" noAdjustHandles="1" noChangeArrowheads="1" noChangeShapeType="1" noTextEdit="1"/>
              </p:cNvSpPr>
              <p:nvPr/>
            </p:nvSpPr>
            <p:spPr>
              <a:xfrm>
                <a:off x="5565200" y="2126088"/>
                <a:ext cx="683200" cy="707886"/>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Rectangle 237"/>
              <p:cNvSpPr/>
              <p:nvPr/>
            </p:nvSpPr>
            <p:spPr>
              <a:xfrm>
                <a:off x="5565200" y="4877986"/>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8" name="Rectangle 237"/>
              <p:cNvSpPr>
                <a:spLocks noRot="1" noChangeAspect="1" noMove="1" noResize="1" noEditPoints="1" noAdjustHandles="1" noChangeArrowheads="1" noChangeShapeType="1" noTextEdit="1"/>
              </p:cNvSpPr>
              <p:nvPr/>
            </p:nvSpPr>
            <p:spPr>
              <a:xfrm>
                <a:off x="5565200" y="4877986"/>
                <a:ext cx="683200" cy="707886"/>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Rectangle 238"/>
              <p:cNvSpPr/>
              <p:nvPr/>
            </p:nvSpPr>
            <p:spPr>
              <a:xfrm>
                <a:off x="5565200" y="346388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39" name="Rectangle 238"/>
              <p:cNvSpPr>
                <a:spLocks noRot="1" noChangeAspect="1" noMove="1" noResize="1" noEditPoints="1" noAdjustHandles="1" noChangeArrowheads="1" noChangeShapeType="1" noTextEdit="1"/>
              </p:cNvSpPr>
              <p:nvPr/>
            </p:nvSpPr>
            <p:spPr>
              <a:xfrm>
                <a:off x="5565200" y="3463881"/>
                <a:ext cx="683200" cy="707886"/>
              </a:xfrm>
              <a:prstGeom prst="rect">
                <a:avLst/>
              </a:prstGeom>
              <a:blipFill>
                <a:blip r:embed="rId24"/>
                <a:stretch>
                  <a:fillRect/>
                </a:stretch>
              </a:blipFill>
              <a:ln>
                <a:noFill/>
              </a:ln>
            </p:spPr>
            <p:txBody>
              <a:bodyPr/>
              <a:lstStyle/>
              <a:p>
                <a:r>
                  <a:rPr lang="en-US">
                    <a:noFill/>
                  </a:rPr>
                  <a:t> </a:t>
                </a:r>
              </a:p>
            </p:txBody>
          </p:sp>
        </mc:Fallback>
      </mc:AlternateContent>
      <p:sp>
        <p:nvSpPr>
          <p:cNvPr id="240" name="Line 72"/>
          <p:cNvSpPr>
            <a:spLocks noChangeShapeType="1"/>
          </p:cNvSpPr>
          <p:nvPr/>
        </p:nvSpPr>
        <p:spPr bwMode="auto">
          <a:xfrm flipV="1">
            <a:off x="6447523" y="307785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1" name="Line 72"/>
          <p:cNvSpPr>
            <a:spLocks noChangeShapeType="1"/>
          </p:cNvSpPr>
          <p:nvPr/>
        </p:nvSpPr>
        <p:spPr bwMode="auto">
          <a:xfrm flipV="1">
            <a:off x="6449182"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2" name="Line 72"/>
          <p:cNvSpPr>
            <a:spLocks noChangeShapeType="1"/>
          </p:cNvSpPr>
          <p:nvPr/>
        </p:nvSpPr>
        <p:spPr bwMode="auto">
          <a:xfrm flipV="1">
            <a:off x="6447745"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7" name="TextBox 246"/>
          <p:cNvSpPr txBox="1"/>
          <p:nvPr/>
        </p:nvSpPr>
        <p:spPr>
          <a:xfrm>
            <a:off x="1177483"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248" name="TextBox 247"/>
          <p:cNvSpPr txBox="1"/>
          <p:nvPr/>
        </p:nvSpPr>
        <p:spPr>
          <a:xfrm>
            <a:off x="3861827"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249" name="TextBox 248"/>
          <p:cNvSpPr txBox="1"/>
          <p:nvPr/>
        </p:nvSpPr>
        <p:spPr>
          <a:xfrm>
            <a:off x="6977005" y="578812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grpSp>
        <p:nvGrpSpPr>
          <p:cNvPr id="243" name="Group 242"/>
          <p:cNvGrpSpPr/>
          <p:nvPr/>
        </p:nvGrpSpPr>
        <p:grpSpPr>
          <a:xfrm>
            <a:off x="657328" y="2112686"/>
            <a:ext cx="1991554" cy="937348"/>
            <a:chOff x="1371600" y="1643467"/>
            <a:chExt cx="685800" cy="706389"/>
          </a:xfrm>
        </p:grpSpPr>
        <p:cxnSp>
          <p:nvCxnSpPr>
            <p:cNvPr id="244" name="Straight Connector 243"/>
            <p:cNvCxnSpPr/>
            <p:nvPr/>
          </p:nvCxnSpPr>
          <p:spPr>
            <a:xfrm>
              <a:off x="1371600" y="1643467"/>
              <a:ext cx="152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V="1">
              <a:off x="1523646"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523646" y="2349856"/>
              <a:ext cx="3961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1915132"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V="1">
              <a:off x="1919840" y="1646363"/>
              <a:ext cx="137560"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p:nvGrpSpPr>
        <p:grpSpPr>
          <a:xfrm>
            <a:off x="657328" y="3505200"/>
            <a:ext cx="1991554" cy="937348"/>
            <a:chOff x="1371600" y="1643467"/>
            <a:chExt cx="685800" cy="706389"/>
          </a:xfrm>
        </p:grpSpPr>
        <p:cxnSp>
          <p:nvCxnSpPr>
            <p:cNvPr id="253" name="Straight Connector 252"/>
            <p:cNvCxnSpPr/>
            <p:nvPr/>
          </p:nvCxnSpPr>
          <p:spPr>
            <a:xfrm>
              <a:off x="1371600" y="1643467"/>
              <a:ext cx="152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V="1">
              <a:off x="1523646"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523646" y="2349856"/>
              <a:ext cx="3961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V="1">
              <a:off x="1915132"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V="1">
              <a:off x="1919840" y="1646363"/>
              <a:ext cx="137560"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p:nvGrpSpPr>
        <p:grpSpPr>
          <a:xfrm>
            <a:off x="657328" y="4876800"/>
            <a:ext cx="1991554" cy="937348"/>
            <a:chOff x="1371600" y="1643467"/>
            <a:chExt cx="685800" cy="706389"/>
          </a:xfrm>
        </p:grpSpPr>
        <p:cxnSp>
          <p:nvCxnSpPr>
            <p:cNvPr id="259" name="Straight Connector 258"/>
            <p:cNvCxnSpPr/>
            <p:nvPr/>
          </p:nvCxnSpPr>
          <p:spPr>
            <a:xfrm>
              <a:off x="1371600" y="1643467"/>
              <a:ext cx="1524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flipV="1">
              <a:off x="1523646"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523646" y="2349856"/>
              <a:ext cx="396194"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flipV="1">
              <a:off x="1915132" y="1643467"/>
              <a:ext cx="0" cy="706389"/>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1919840" y="1646363"/>
              <a:ext cx="137560" cy="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64" name="Freeform 263"/>
          <p:cNvSpPr/>
          <p:nvPr/>
        </p:nvSpPr>
        <p:spPr>
          <a:xfrm>
            <a:off x="3324535" y="4909789"/>
            <a:ext cx="2063416" cy="905256"/>
          </a:xfrm>
          <a:custGeom>
            <a:avLst/>
            <a:gdLst>
              <a:gd name="connsiteX0" fmla="*/ 0 w 2299581"/>
              <a:gd name="connsiteY0" fmla="*/ 887239 h 887239"/>
              <a:gd name="connsiteX1" fmla="*/ 162963 w 2299581"/>
              <a:gd name="connsiteY1" fmla="*/ 878186 h 887239"/>
              <a:gd name="connsiteX2" fmla="*/ 172016 w 2299581"/>
              <a:gd name="connsiteY2" fmla="*/ 0 h 887239"/>
              <a:gd name="connsiteX3" fmla="*/ 1267486 w 2299581"/>
              <a:gd name="connsiteY3" fmla="*/ 0 h 887239"/>
              <a:gd name="connsiteX4" fmla="*/ 1285593 w 2299581"/>
              <a:gd name="connsiteY4" fmla="*/ 869132 h 887239"/>
              <a:gd name="connsiteX5" fmla="*/ 2299581 w 2299581"/>
              <a:gd name="connsiteY5" fmla="*/ 878186 h 8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581" h="887239">
                <a:moveTo>
                  <a:pt x="0" y="887239"/>
                </a:moveTo>
                <a:lnTo>
                  <a:pt x="162963" y="878186"/>
                </a:lnTo>
                <a:cubicBezTo>
                  <a:pt x="165981" y="585457"/>
                  <a:pt x="168998" y="292729"/>
                  <a:pt x="172016" y="0"/>
                </a:cubicBezTo>
                <a:lnTo>
                  <a:pt x="1267486" y="0"/>
                </a:lnTo>
                <a:lnTo>
                  <a:pt x="1285593" y="869132"/>
                </a:lnTo>
                <a:lnTo>
                  <a:pt x="2299581" y="87818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Freeform 264"/>
          <p:cNvSpPr/>
          <p:nvPr/>
        </p:nvSpPr>
        <p:spPr>
          <a:xfrm>
            <a:off x="3324535" y="2150185"/>
            <a:ext cx="2063416" cy="905256"/>
          </a:xfrm>
          <a:custGeom>
            <a:avLst/>
            <a:gdLst>
              <a:gd name="connsiteX0" fmla="*/ 0 w 2145671"/>
              <a:gd name="connsiteY0" fmla="*/ 0 h 905346"/>
              <a:gd name="connsiteX1" fmla="*/ 506994 w 2145671"/>
              <a:gd name="connsiteY1" fmla="*/ 9053 h 905346"/>
              <a:gd name="connsiteX2" fmla="*/ 516047 w 2145671"/>
              <a:gd name="connsiteY2" fmla="*/ 905346 h 905346"/>
              <a:gd name="connsiteX3" fmla="*/ 1629624 w 2145671"/>
              <a:gd name="connsiteY3" fmla="*/ 905346 h 905346"/>
              <a:gd name="connsiteX4" fmla="*/ 1629624 w 2145671"/>
              <a:gd name="connsiteY4" fmla="*/ 0 h 905346"/>
              <a:gd name="connsiteX5" fmla="*/ 2145671 w 2145671"/>
              <a:gd name="connsiteY5" fmla="*/ 9053 h 9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5671" h="905346">
                <a:moveTo>
                  <a:pt x="0" y="0"/>
                </a:moveTo>
                <a:lnTo>
                  <a:pt x="506994" y="9053"/>
                </a:lnTo>
                <a:cubicBezTo>
                  <a:pt x="510012" y="307817"/>
                  <a:pt x="513029" y="606582"/>
                  <a:pt x="516047" y="905346"/>
                </a:cubicBezTo>
                <a:lnTo>
                  <a:pt x="1629624" y="905346"/>
                </a:lnTo>
                <a:lnTo>
                  <a:pt x="1629624" y="0"/>
                </a:lnTo>
                <a:lnTo>
                  <a:pt x="2145671" y="905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265"/>
          <p:cNvSpPr/>
          <p:nvPr/>
        </p:nvSpPr>
        <p:spPr>
          <a:xfrm>
            <a:off x="3324535" y="3525653"/>
            <a:ext cx="2063416" cy="905256"/>
          </a:xfrm>
          <a:custGeom>
            <a:avLst/>
            <a:gdLst>
              <a:gd name="connsiteX0" fmla="*/ 0 w 2263366"/>
              <a:gd name="connsiteY0" fmla="*/ 896293 h 896293"/>
              <a:gd name="connsiteX1" fmla="*/ 896293 w 2263366"/>
              <a:gd name="connsiteY1" fmla="*/ 896293 h 896293"/>
              <a:gd name="connsiteX2" fmla="*/ 896293 w 2263366"/>
              <a:gd name="connsiteY2" fmla="*/ 0 h 896293"/>
              <a:gd name="connsiteX3" fmla="*/ 1991762 w 2263366"/>
              <a:gd name="connsiteY3" fmla="*/ 0 h 896293"/>
              <a:gd name="connsiteX4" fmla="*/ 1991762 w 2263366"/>
              <a:gd name="connsiteY4" fmla="*/ 896293 h 896293"/>
              <a:gd name="connsiteX5" fmla="*/ 2263366 w 2263366"/>
              <a:gd name="connsiteY5" fmla="*/ 896293 h 89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3366" h="896293">
                <a:moveTo>
                  <a:pt x="0" y="896293"/>
                </a:moveTo>
                <a:lnTo>
                  <a:pt x="896293" y="896293"/>
                </a:lnTo>
                <a:lnTo>
                  <a:pt x="896293" y="0"/>
                </a:lnTo>
                <a:lnTo>
                  <a:pt x="1991762" y="0"/>
                </a:lnTo>
                <a:lnTo>
                  <a:pt x="1991762" y="896293"/>
                </a:lnTo>
                <a:lnTo>
                  <a:pt x="2263366" y="8962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267"/>
          <p:cNvSpPr/>
          <p:nvPr/>
        </p:nvSpPr>
        <p:spPr>
          <a:xfrm>
            <a:off x="6453742" y="2142300"/>
            <a:ext cx="2018570" cy="919466"/>
          </a:xfrm>
          <a:custGeom>
            <a:avLst/>
            <a:gdLst>
              <a:gd name="connsiteX0" fmla="*/ 0 w 3000375"/>
              <a:gd name="connsiteY0" fmla="*/ 0 h 1190625"/>
              <a:gd name="connsiteX1" fmla="*/ 1514475 w 3000375"/>
              <a:gd name="connsiteY1" fmla="*/ 1190625 h 1190625"/>
              <a:gd name="connsiteX2" fmla="*/ 3000375 w 3000375"/>
              <a:gd name="connsiteY2" fmla="*/ 9525 h 1190625"/>
            </a:gdLst>
            <a:ahLst/>
            <a:cxnLst>
              <a:cxn ang="0">
                <a:pos x="connsiteX0" y="connsiteY0"/>
              </a:cxn>
              <a:cxn ang="0">
                <a:pos x="connsiteX1" y="connsiteY1"/>
              </a:cxn>
              <a:cxn ang="0">
                <a:pos x="connsiteX2" y="connsiteY2"/>
              </a:cxn>
            </a:cxnLst>
            <a:rect l="l" t="t" r="r" b="b"/>
            <a:pathLst>
              <a:path w="3000375" h="1190625">
                <a:moveTo>
                  <a:pt x="0" y="0"/>
                </a:moveTo>
                <a:lnTo>
                  <a:pt x="1514475" y="1190625"/>
                </a:lnTo>
                <a:lnTo>
                  <a:pt x="3000375" y="9525"/>
                </a:lnTo>
              </a:path>
            </a:pathLst>
          </a:cu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Freeform 268"/>
          <p:cNvSpPr/>
          <p:nvPr/>
        </p:nvSpPr>
        <p:spPr>
          <a:xfrm>
            <a:off x="6453742" y="4876800"/>
            <a:ext cx="2018570" cy="919466"/>
          </a:xfrm>
          <a:custGeom>
            <a:avLst/>
            <a:gdLst>
              <a:gd name="connsiteX0" fmla="*/ 0 w 2971800"/>
              <a:gd name="connsiteY0" fmla="*/ 762000 h 1209675"/>
              <a:gd name="connsiteX1" fmla="*/ 1000125 w 2971800"/>
              <a:gd name="connsiteY1" fmla="*/ 0 h 1209675"/>
              <a:gd name="connsiteX2" fmla="*/ 2486025 w 2971800"/>
              <a:gd name="connsiteY2" fmla="*/ 1209675 h 1209675"/>
              <a:gd name="connsiteX3" fmla="*/ 2971800 w 2971800"/>
              <a:gd name="connsiteY3" fmla="*/ 790575 h 1209675"/>
            </a:gdLst>
            <a:ahLst/>
            <a:cxnLst>
              <a:cxn ang="0">
                <a:pos x="connsiteX0" y="connsiteY0"/>
              </a:cxn>
              <a:cxn ang="0">
                <a:pos x="connsiteX1" y="connsiteY1"/>
              </a:cxn>
              <a:cxn ang="0">
                <a:pos x="connsiteX2" y="connsiteY2"/>
              </a:cxn>
              <a:cxn ang="0">
                <a:pos x="connsiteX3" y="connsiteY3"/>
              </a:cxn>
            </a:cxnLst>
            <a:rect l="l" t="t" r="r" b="b"/>
            <a:pathLst>
              <a:path w="2971800" h="1209675">
                <a:moveTo>
                  <a:pt x="0" y="762000"/>
                </a:moveTo>
                <a:lnTo>
                  <a:pt x="1000125" y="0"/>
                </a:lnTo>
                <a:lnTo>
                  <a:pt x="2486025" y="1209675"/>
                </a:lnTo>
                <a:lnTo>
                  <a:pt x="2971800" y="790575"/>
                </a:lnTo>
              </a:path>
            </a:pathLst>
          </a:cu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Freeform 269"/>
          <p:cNvSpPr/>
          <p:nvPr/>
        </p:nvSpPr>
        <p:spPr>
          <a:xfrm>
            <a:off x="6453742" y="3505200"/>
            <a:ext cx="2019196" cy="918097"/>
          </a:xfrm>
          <a:custGeom>
            <a:avLst/>
            <a:gdLst>
              <a:gd name="connsiteX0" fmla="*/ 0 w 2933700"/>
              <a:gd name="connsiteY0" fmla="*/ 762000 h 1162050"/>
              <a:gd name="connsiteX1" fmla="*/ 457200 w 2933700"/>
              <a:gd name="connsiteY1" fmla="*/ 1162050 h 1162050"/>
              <a:gd name="connsiteX2" fmla="*/ 1952625 w 2933700"/>
              <a:gd name="connsiteY2" fmla="*/ 0 h 1162050"/>
              <a:gd name="connsiteX3" fmla="*/ 2933700 w 2933700"/>
              <a:gd name="connsiteY3" fmla="*/ 762000 h 1162050"/>
            </a:gdLst>
            <a:ahLst/>
            <a:cxnLst>
              <a:cxn ang="0">
                <a:pos x="connsiteX0" y="connsiteY0"/>
              </a:cxn>
              <a:cxn ang="0">
                <a:pos x="connsiteX1" y="connsiteY1"/>
              </a:cxn>
              <a:cxn ang="0">
                <a:pos x="connsiteX2" y="connsiteY2"/>
              </a:cxn>
              <a:cxn ang="0">
                <a:pos x="connsiteX3" y="connsiteY3"/>
              </a:cxn>
            </a:cxnLst>
            <a:rect l="l" t="t" r="r" b="b"/>
            <a:pathLst>
              <a:path w="2933700" h="1162050">
                <a:moveTo>
                  <a:pt x="0" y="762000"/>
                </a:moveTo>
                <a:lnTo>
                  <a:pt x="457200" y="1162050"/>
                </a:lnTo>
                <a:lnTo>
                  <a:pt x="1952625" y="0"/>
                </a:lnTo>
                <a:lnTo>
                  <a:pt x="2933700" y="762000"/>
                </a:lnTo>
              </a:path>
            </a:pathLst>
          </a:cu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95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983663" y="2175049"/>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860829" y="2175049"/>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Example: </a:t>
            </a:r>
            <a:r>
              <a:rPr lang="en-US" sz="3600" dirty="0">
                <a:solidFill>
                  <a:prstClr val="white"/>
                </a:solidFill>
                <a:latin typeface="Calibri"/>
              </a:rPr>
              <a:t>Square Coding</a:t>
            </a:r>
          </a:p>
        </p:txBody>
      </p:sp>
      <p:cxnSp>
        <p:nvCxnSpPr>
          <p:cNvPr id="62" name="Straight Connector 61"/>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5109315" y="1097672"/>
                <a:ext cx="5486400" cy="1770036"/>
              </a:xfrm>
              <a:prstGeom prst="rect">
                <a:avLst/>
              </a:prstGeom>
              <a:noFill/>
            </p:spPr>
            <p:txBody>
              <a:bodyPr wrap="square" rtlCol="0">
                <a:spAutoFit/>
              </a:bodyPr>
              <a:lstStyle/>
              <a:p>
                <a:pPr fontAlgn="auto">
                  <a:spcBef>
                    <a:spcPts val="0"/>
                  </a:spcBef>
                  <a:spcAft>
                    <a:spcPts val="0"/>
                  </a:spcAft>
                  <a:defRPr/>
                </a:pPr>
                <a:r>
                  <a:rPr lang="en-US" sz="2800" dirty="0">
                    <a:solidFill>
                      <a:schemeClr val="bg1"/>
                    </a:solidFill>
                    <a:latin typeface="Calibri"/>
                  </a:rPr>
                  <a:t>Coding Curve:</a:t>
                </a:r>
                <a:r>
                  <a:rPr lang="en-US" sz="2800" dirty="0">
                    <a:solidFill>
                      <a:srgbClr val="FFFF99"/>
                    </a:solidFill>
                    <a:latin typeface="Calibri"/>
                  </a:rPr>
                  <a:t> </a:t>
                </a:r>
              </a:p>
              <a:p>
                <a:pPr fontAlgn="auto">
                  <a:spcBef>
                    <a:spcPts val="0"/>
                  </a:spcBef>
                  <a:spcAft>
                    <a:spcPts val="0"/>
                  </a:spcAft>
                  <a:defRPr/>
                </a:pPr>
                <a:r>
                  <a:rPr lang="en-US" sz="2800" dirty="0">
                    <a:solidFill>
                      <a:srgbClr val="FFFF00"/>
                    </a:solidFill>
                    <a:latin typeface="Calibri"/>
                  </a:rPr>
                  <a:t>Non-planar (</a:t>
                </a:r>
                <a14:m>
                  <m:oMath xmlns:m="http://schemas.openxmlformats.org/officeDocument/2006/math">
                    <m:r>
                      <a:rPr lang="en-US" sz="2800" b="0" i="0" smtClean="0">
                        <a:solidFill>
                          <a:srgbClr val="FFFF00"/>
                        </a:solidFill>
                        <a:latin typeface="Cambria Math" panose="02040503050406030204" pitchFamily="18" charset="0"/>
                      </a:rPr>
                      <m:t>2</m:t>
                    </m:r>
                    <m:r>
                      <a:rPr lang="en-US" sz="2800" i="1">
                        <a:solidFill>
                          <a:srgbClr val="FFFF00"/>
                        </a:solidFill>
                        <a:latin typeface="Cambria Math"/>
                      </a:rPr>
                      <m:t>𝐾</m:t>
                    </m:r>
                  </m:oMath>
                </a14:m>
                <a:r>
                  <a:rPr lang="en-US" sz="2800" dirty="0">
                    <a:solidFill>
                      <a:srgbClr val="FFFF00"/>
                    </a:solidFill>
                    <a:latin typeface="Calibri"/>
                  </a:rPr>
                  <a:t>) polygon</a:t>
                </a:r>
              </a:p>
              <a:p>
                <a:pPr fontAlgn="auto">
                  <a:spcBef>
                    <a:spcPts val="0"/>
                  </a:spcBef>
                  <a:spcAft>
                    <a:spcPts val="0"/>
                  </a:spcAft>
                  <a:defRPr/>
                </a:pPr>
                <a:r>
                  <a:rPr lang="en-US" sz="2800" dirty="0">
                    <a:solidFill>
                      <a:srgbClr val="FFFF00"/>
                    </a:solidFill>
                    <a:latin typeface="Calibri"/>
                  </a:rPr>
                  <a:t>Side length </a:t>
                </a:r>
                <a14:m>
                  <m:oMath xmlns:m="http://schemas.openxmlformats.org/officeDocument/2006/math">
                    <m:r>
                      <a:rPr lang="en-US" sz="3600" b="0" i="0" smtClean="0">
                        <a:solidFill>
                          <a:srgbClr val="FFFF00"/>
                        </a:solidFill>
                        <a:latin typeface="Cambria Math" panose="02040503050406030204" pitchFamily="18" charset="0"/>
                      </a:rPr>
                      <m:t>= </m:t>
                    </m:r>
                    <m:f>
                      <m:fPr>
                        <m:ctrlPr>
                          <a:rPr lang="en-US" sz="3600" i="1">
                            <a:solidFill>
                              <a:srgbClr val="FFFF00"/>
                            </a:solidFill>
                            <a:latin typeface="Cambria Math" panose="02040503050406030204" pitchFamily="18" charset="0"/>
                          </a:rPr>
                        </m:ctrlPr>
                      </m:fPr>
                      <m:num>
                        <m:r>
                          <a:rPr lang="en-US" sz="3600" i="1">
                            <a:solidFill>
                              <a:srgbClr val="FFFF00"/>
                            </a:solidFill>
                            <a:latin typeface="Cambria Math"/>
                          </a:rPr>
                          <m:t> </m:t>
                        </m:r>
                        <m:r>
                          <a:rPr lang="en-US" sz="3600" b="0" i="1" smtClean="0">
                            <a:solidFill>
                              <a:srgbClr val="FFFF00"/>
                            </a:solidFill>
                            <a:latin typeface="Cambria Math" panose="02040503050406030204" pitchFamily="18" charset="0"/>
                            <a:ea typeface="Cambria Math"/>
                          </a:rPr>
                          <m:t>1</m:t>
                        </m:r>
                      </m:num>
                      <m:den>
                        <m:rad>
                          <m:radPr>
                            <m:degHide m:val="on"/>
                            <m:ctrlPr>
                              <a:rPr lang="en-US" sz="3600" i="1" smtClean="0">
                                <a:solidFill>
                                  <a:srgbClr val="FFFF00"/>
                                </a:solidFill>
                                <a:latin typeface="Cambria Math" panose="02040503050406030204" pitchFamily="18" charset="0"/>
                                <a:ea typeface="Cambria Math"/>
                              </a:rPr>
                            </m:ctrlPr>
                          </m:radPr>
                          <m:deg/>
                          <m:e>
                            <m:r>
                              <a:rPr lang="en-US" sz="3600" b="0" i="1" smtClean="0">
                                <a:solidFill>
                                  <a:srgbClr val="FFFF00"/>
                                </a:solidFill>
                                <a:latin typeface="Cambria Math" panose="02040503050406030204" pitchFamily="18" charset="0"/>
                                <a:ea typeface="Cambria Math"/>
                              </a:rPr>
                              <m:t>𝐾</m:t>
                            </m:r>
                          </m:e>
                        </m:rad>
                      </m:den>
                    </m:f>
                  </m:oMath>
                </a14:m>
                <a:endParaRPr lang="en-US" sz="2800" dirty="0">
                  <a:solidFill>
                    <a:srgbClr val="FFFF00"/>
                  </a:solidFill>
                  <a:latin typeface="Calibri"/>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109315" y="1097672"/>
                <a:ext cx="5486400" cy="1770036"/>
              </a:xfrm>
              <a:prstGeom prst="rect">
                <a:avLst/>
              </a:prstGeom>
              <a:blipFill>
                <a:blip r:embed="rId3"/>
                <a:stretch>
                  <a:fillRect l="-2222" t="-3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587101" y="5330688"/>
                <a:ext cx="4126279" cy="698589"/>
              </a:xfrm>
              <a:prstGeom prst="rect">
                <a:avLst/>
              </a:prstGeom>
              <a:noFill/>
              <a:ln w="12700">
                <a:solidFill>
                  <a:schemeClr val="bg1"/>
                </a:solidFill>
              </a:ln>
            </p:spPr>
            <p:txBody>
              <a:bodyPr wrap="square" rtlCol="0">
                <a:spAutoFit/>
              </a:bodyPr>
              <a:lstStyle/>
              <a:p>
                <a:pPr algn="ctr" fontAlgn="auto">
                  <a:spcBef>
                    <a:spcPts val="0"/>
                  </a:spcBef>
                  <a:spcAft>
                    <a:spcPts val="0"/>
                  </a:spcAft>
                  <a:defRPr/>
                </a:pPr>
                <a:r>
                  <a:rPr lang="en-US" sz="3200" dirty="0">
                    <a:solidFill>
                      <a:schemeClr val="bg1"/>
                    </a:solidFill>
                    <a:latin typeface="Calibri"/>
                  </a:rPr>
                  <a:t>Curve Length</a:t>
                </a:r>
                <a:r>
                  <a:rPr lang="en-US" sz="3200" dirty="0">
                    <a:solidFill>
                      <a:srgbClr val="FFFF99"/>
                    </a:solidFill>
                    <a:latin typeface="Calibri"/>
                  </a:rPr>
                  <a:t> </a:t>
                </a:r>
                <a:r>
                  <a:rPr lang="en-US" sz="3200" dirty="0">
                    <a:solidFill>
                      <a:schemeClr val="bg1"/>
                    </a:solidFill>
                    <a:latin typeface="Calibri"/>
                  </a:rPr>
                  <a:t>=</a:t>
                </a:r>
                <a:r>
                  <a:rPr lang="en-US" sz="3200" dirty="0">
                    <a:solidFill>
                      <a:srgbClr val="FFFF00"/>
                    </a:solidFill>
                    <a:latin typeface="Calibri"/>
                  </a:rPr>
                  <a:t> </a:t>
                </a:r>
                <a14:m>
                  <m:oMath xmlns:m="http://schemas.openxmlformats.org/officeDocument/2006/math">
                    <m:r>
                      <a:rPr lang="en-US" sz="3600" b="0" i="0" smtClean="0">
                        <a:solidFill>
                          <a:srgbClr val="FFFF00"/>
                        </a:solidFill>
                        <a:latin typeface="Cambria Math" panose="02040503050406030204" pitchFamily="18" charset="0"/>
                      </a:rPr>
                      <m:t>2</m:t>
                    </m:r>
                    <m:rad>
                      <m:radPr>
                        <m:degHide m:val="on"/>
                        <m:ctrlPr>
                          <a:rPr lang="en-US" sz="3600" b="0" i="1" smtClean="0">
                            <a:solidFill>
                              <a:srgbClr val="FFFF00"/>
                            </a:solidFill>
                            <a:latin typeface="Cambria Math" panose="02040503050406030204" pitchFamily="18" charset="0"/>
                          </a:rPr>
                        </m:ctrlPr>
                      </m:radPr>
                      <m:deg/>
                      <m:e>
                        <m:r>
                          <a:rPr lang="en-US" sz="3600" b="0" i="1" smtClean="0">
                            <a:solidFill>
                              <a:srgbClr val="FFFF00"/>
                            </a:solidFill>
                            <a:latin typeface="Cambria Math" panose="02040503050406030204" pitchFamily="18" charset="0"/>
                          </a:rPr>
                          <m:t>𝐾</m:t>
                        </m:r>
                      </m:e>
                    </m:rad>
                  </m:oMath>
                </a14:m>
                <a:endParaRPr lang="en-US" sz="3200" dirty="0">
                  <a:solidFill>
                    <a:srgbClr val="FFFF00"/>
                  </a:solidFill>
                  <a:latin typeface="Calibri"/>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587101" y="5330688"/>
                <a:ext cx="4126279" cy="698589"/>
              </a:xfrm>
              <a:prstGeom prst="rect">
                <a:avLst/>
              </a:prstGeom>
              <a:blipFill>
                <a:blip r:embed="rId4"/>
                <a:stretch>
                  <a:fillRect b="-24786"/>
                </a:stretch>
              </a:blipFill>
              <a:ln w="12700">
                <a:solidFill>
                  <a:schemeClr val="bg1"/>
                </a:solidFill>
              </a:ln>
            </p:spPr>
            <p:txBody>
              <a:bodyPr/>
              <a:lstStyle/>
              <a:p>
                <a:r>
                  <a:rPr lang="en-US">
                    <a:noFill/>
                  </a:rPr>
                  <a:t> </a:t>
                </a:r>
              </a:p>
            </p:txBody>
          </p:sp>
        </mc:Fallback>
      </mc:AlternateContent>
      <p:sp>
        <p:nvSpPr>
          <p:cNvPr id="75" name="Cube 74"/>
          <p:cNvSpPr/>
          <p:nvPr/>
        </p:nvSpPr>
        <p:spPr>
          <a:xfrm>
            <a:off x="724332" y="1144346"/>
            <a:ext cx="3933558" cy="344736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1551666" y="3708791"/>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1581756" y="1130083"/>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3853253" y="4415818"/>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8A3B"/>
                              </a:solidFill>
                              <a:latin typeface="Cambria Math" panose="02040503050406030204" pitchFamily="18" charset="0"/>
                              <a:ea typeface="Cambria Math" panose="02040503050406030204" pitchFamily="18" charset="0"/>
                            </a:rPr>
                          </m:ctrlPr>
                        </m:sSubPr>
                        <m:e>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400" dirty="0">
                  <a:solidFill>
                    <a:srgbClr val="FF8A3B"/>
                  </a:solidFill>
                  <a:latin typeface="Cambria Math" panose="02040503050406030204" pitchFamily="18" charset="0"/>
                  <a:ea typeface="Cambria Math" panose="02040503050406030204" pitchFamily="18"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3853253" y="4415818"/>
                <a:ext cx="498208" cy="461665"/>
              </a:xfrm>
              <a:prstGeom prst="rect">
                <a:avLst/>
              </a:prstGeom>
              <a:blipFill>
                <a:blip r:embed="rId5"/>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226117" y="1917919"/>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226117" y="1917919"/>
                <a:ext cx="498208" cy="461665"/>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1041794" y="3267262"/>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b="0" i="0" smtClean="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400" dirty="0">
                  <a:solidFill>
                    <a:srgbClr val="92D050"/>
                  </a:solidFill>
                  <a:latin typeface="Cambria Math" panose="02040503050406030204" pitchFamily="18" charset="0"/>
                  <a:ea typeface="Cambria Math" panose="02040503050406030204" pitchFamily="18" charset="0"/>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1041794" y="3267262"/>
                <a:ext cx="498208" cy="461665"/>
              </a:xfrm>
              <a:prstGeom prst="rect">
                <a:avLst/>
              </a:prstGeom>
              <a:blipFill>
                <a:blip r:embed="rId7"/>
                <a:stretch>
                  <a:fillRect b="-2632"/>
                </a:stretch>
              </a:blipFill>
            </p:spPr>
            <p:txBody>
              <a:bodyPr/>
              <a:lstStyle/>
              <a:p>
                <a:r>
                  <a:rPr lang="en-US">
                    <a:noFill/>
                  </a:rPr>
                  <a:t> </a:t>
                </a:r>
              </a:p>
            </p:txBody>
          </p:sp>
        </mc:Fallback>
      </mc:AlternateContent>
      <p:sp>
        <p:nvSpPr>
          <p:cNvPr id="82" name="TextBox 81"/>
          <p:cNvSpPr txBox="1"/>
          <p:nvPr/>
        </p:nvSpPr>
        <p:spPr>
          <a:xfrm>
            <a:off x="512719" y="1097672"/>
            <a:ext cx="4765543"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Intensity Space</a:t>
            </a:r>
          </a:p>
        </p:txBody>
      </p:sp>
      <p:cxnSp>
        <p:nvCxnSpPr>
          <p:cNvPr id="83" name="Straight Arrow Connector 82"/>
          <p:cNvCxnSpPr/>
          <p:nvPr/>
        </p:nvCxnSpPr>
        <p:spPr>
          <a:xfrm flipV="1">
            <a:off x="716682" y="3676380"/>
            <a:ext cx="883710" cy="92556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716682" y="2043195"/>
            <a:ext cx="0" cy="2558753"/>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16682" y="4591707"/>
            <a:ext cx="3038175"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rot="1329334">
            <a:off x="799240" y="2007936"/>
            <a:ext cx="3868850" cy="1658078"/>
          </a:xfrm>
          <a:custGeom>
            <a:avLst/>
            <a:gdLst>
              <a:gd name="connsiteX0" fmla="*/ 0 w 2204249"/>
              <a:gd name="connsiteY0" fmla="*/ 230114 h 944678"/>
              <a:gd name="connsiteX1" fmla="*/ 490506 w 2204249"/>
              <a:gd name="connsiteY1" fmla="*/ 357282 h 944678"/>
              <a:gd name="connsiteX2" fmla="*/ 1386739 w 2204249"/>
              <a:gd name="connsiteY2" fmla="*/ 944678 h 944678"/>
              <a:gd name="connsiteX3" fmla="*/ 2204249 w 2204249"/>
              <a:gd name="connsiteY3" fmla="*/ 690342 h 944678"/>
              <a:gd name="connsiteX4" fmla="*/ 1737966 w 2204249"/>
              <a:gd name="connsiteY4" fmla="*/ 581340 h 944678"/>
              <a:gd name="connsiteX5" fmla="*/ 841733 w 2204249"/>
              <a:gd name="connsiteY5" fmla="*/ 0 h 944678"/>
              <a:gd name="connsiteX6" fmla="*/ 0 w 2204249"/>
              <a:gd name="connsiteY6" fmla="*/ 230114 h 94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4249" h="944678">
                <a:moveTo>
                  <a:pt x="0" y="230114"/>
                </a:moveTo>
                <a:lnTo>
                  <a:pt x="490506" y="357282"/>
                </a:lnTo>
                <a:lnTo>
                  <a:pt x="1386739" y="944678"/>
                </a:lnTo>
                <a:lnTo>
                  <a:pt x="2204249" y="690342"/>
                </a:lnTo>
                <a:lnTo>
                  <a:pt x="1737966" y="581340"/>
                </a:lnTo>
                <a:lnTo>
                  <a:pt x="841733" y="0"/>
                </a:lnTo>
                <a:lnTo>
                  <a:pt x="0" y="230114"/>
                </a:lnTo>
                <a:close/>
              </a:path>
            </a:pathLst>
          </a:cu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027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Extreme 3D Resolution</a:t>
            </a:r>
            <a:endParaRPr lang="en-US" sz="3200" dirty="0">
              <a:solidFill>
                <a:schemeClr val="bg1"/>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9" name="Picture 4" descr="the rover Curiosity"/>
          <p:cNvPicPr>
            <a:picLocks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62000" y="1066800"/>
            <a:ext cx="3694176" cy="242316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762000" y="3429000"/>
            <a:ext cx="3696417" cy="461665"/>
          </a:xfrm>
          <a:prstGeom prst="rect">
            <a:avLst/>
          </a:prstGeom>
        </p:spPr>
        <p:txBody>
          <a:bodyPr wrap="square">
            <a:spAutoFit/>
          </a:bodyPr>
          <a:lstStyle/>
          <a:p>
            <a:pPr algn="ctr"/>
            <a:r>
              <a:rPr lang="en-US" sz="2400" dirty="0">
                <a:solidFill>
                  <a:schemeClr val="bg1"/>
                </a:solidFill>
                <a:latin typeface="Calibri" pitchFamily="34" charset="0"/>
                <a:cs typeface="Calibri" pitchFamily="34" charset="0"/>
              </a:rPr>
              <a:t>Stable Robot Navigation</a:t>
            </a:r>
          </a:p>
        </p:txBody>
      </p:sp>
      <p:pic>
        <p:nvPicPr>
          <p:cNvPr id="2050" name="Picture 2" descr="Augmented-Reality"/>
          <p:cNvPicPr>
            <a:picLocks noChangeArrowheads="1"/>
          </p:cNvPicPr>
          <p:nvPr/>
        </p:nvPicPr>
        <p:blipFill rotWithShape="1">
          <a:blip r:embed="rId4">
            <a:extLst>
              <a:ext uri="{28A0092B-C50C-407E-A947-70E740481C1C}">
                <a14:useLocalDpi xmlns:a14="http://schemas.microsoft.com/office/drawing/2010/main" val="0"/>
              </a:ext>
            </a:extLst>
          </a:blip>
          <a:srcRect r="7273"/>
          <a:stretch/>
        </p:blipFill>
        <p:spPr bwMode="auto">
          <a:xfrm>
            <a:off x="4710751" y="1066800"/>
            <a:ext cx="3694176" cy="242316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4724399" y="3429000"/>
            <a:ext cx="3699867" cy="461665"/>
          </a:xfrm>
          <a:prstGeom prst="rect">
            <a:avLst/>
          </a:prstGeom>
        </p:spPr>
        <p:txBody>
          <a:bodyPr wrap="square">
            <a:spAutoFit/>
          </a:bodyPr>
          <a:lstStyle/>
          <a:p>
            <a:pPr algn="ctr"/>
            <a:r>
              <a:rPr lang="en-US" sz="2400" dirty="0">
                <a:solidFill>
                  <a:schemeClr val="bg1"/>
                </a:solidFill>
                <a:latin typeface="Calibri" pitchFamily="34" charset="0"/>
                <a:cs typeface="Calibri" pitchFamily="34" charset="0"/>
              </a:rPr>
              <a:t>Augmented Reality</a:t>
            </a:r>
          </a:p>
        </p:txBody>
      </p:sp>
      <p:sp>
        <p:nvSpPr>
          <p:cNvPr id="2" name="AutoShape 4" descr="https://www.xsens.com/wp-content/uploads/2017/02/MiniSurveyer-Xsens-456x299.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Drone in tre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962400"/>
            <a:ext cx="3694176" cy="242316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20" name="Rectangle 19"/>
          <p:cNvSpPr/>
          <p:nvPr/>
        </p:nvSpPr>
        <p:spPr>
          <a:xfrm>
            <a:off x="727791" y="6335005"/>
            <a:ext cx="3730626" cy="461665"/>
          </a:xfrm>
          <a:prstGeom prst="rect">
            <a:avLst/>
          </a:prstGeom>
        </p:spPr>
        <p:txBody>
          <a:bodyPr wrap="square">
            <a:spAutoFit/>
          </a:bodyPr>
          <a:lstStyle/>
          <a:p>
            <a:pPr algn="ctr"/>
            <a:r>
              <a:rPr lang="en-US" sz="2400" dirty="0">
                <a:solidFill>
                  <a:schemeClr val="bg1"/>
                </a:solidFill>
                <a:latin typeface="Calibri" pitchFamily="34" charset="0"/>
                <a:cs typeface="Calibri" pitchFamily="34" charset="0"/>
              </a:rPr>
              <a:t>Drone Control and Landing</a:t>
            </a:r>
          </a:p>
        </p:txBody>
      </p:sp>
      <p:pic>
        <p:nvPicPr>
          <p:cNvPr id="2058" name="Picture 10" descr="Image result for robot threading a needl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751" y="3962400"/>
            <a:ext cx="3694176" cy="242316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22" name="Rectangle 21"/>
          <p:cNvSpPr/>
          <p:nvPr/>
        </p:nvSpPr>
        <p:spPr>
          <a:xfrm>
            <a:off x="4674301" y="6335005"/>
            <a:ext cx="3730626" cy="461665"/>
          </a:xfrm>
          <a:prstGeom prst="rect">
            <a:avLst/>
          </a:prstGeom>
        </p:spPr>
        <p:txBody>
          <a:bodyPr wrap="square">
            <a:spAutoFit/>
          </a:bodyPr>
          <a:lstStyle/>
          <a:p>
            <a:pPr algn="ctr"/>
            <a:r>
              <a:rPr lang="en-US" sz="2400" dirty="0">
                <a:solidFill>
                  <a:schemeClr val="bg1"/>
                </a:solidFill>
                <a:latin typeface="Calibri" pitchFamily="34" charset="0"/>
                <a:cs typeface="Calibri" pitchFamily="34" charset="0"/>
              </a:rPr>
              <a:t>Intricate Robotics</a:t>
            </a:r>
          </a:p>
        </p:txBody>
      </p:sp>
    </p:spTree>
    <p:extLst>
      <p:ext uri="{BB962C8B-B14F-4D97-AF65-F5344CB8AC3E}">
        <p14:creationId xmlns:p14="http://schemas.microsoft.com/office/powerpoint/2010/main" val="238074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1547142" y="2830901"/>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424308" y="2830901"/>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Comparison</a:t>
            </a:r>
            <a:endParaRPr lang="en-US" sz="3600" dirty="0">
              <a:solidFill>
                <a:prstClr val="white"/>
              </a:solidFill>
              <a:latin typeface="Calibri"/>
            </a:endParaRPr>
          </a:p>
        </p:txBody>
      </p:sp>
      <p:cxnSp>
        <p:nvCxnSpPr>
          <p:cNvPr id="62" name="Straight Connector 61"/>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260019" y="5824764"/>
                <a:ext cx="3930981" cy="698589"/>
              </a:xfrm>
              <a:prstGeom prst="rect">
                <a:avLst/>
              </a:prstGeom>
              <a:noFill/>
              <a:ln w="12700">
                <a:noFill/>
              </a:ln>
            </p:spPr>
            <p:txBody>
              <a:bodyPr wrap="square" rtlCol="0">
                <a:spAutoFit/>
              </a:bodyPr>
              <a:lstStyle/>
              <a:p>
                <a:pPr algn="ctr" fontAlgn="auto">
                  <a:spcBef>
                    <a:spcPts val="0"/>
                  </a:spcBef>
                  <a:spcAft>
                    <a:spcPts val="0"/>
                  </a:spcAft>
                  <a:defRPr/>
                </a:pPr>
                <a:r>
                  <a:rPr lang="en-US" sz="3200" dirty="0">
                    <a:solidFill>
                      <a:schemeClr val="bg1"/>
                    </a:solidFill>
                    <a:latin typeface="Calibri"/>
                  </a:rPr>
                  <a:t>Curve Length</a:t>
                </a:r>
                <a:r>
                  <a:rPr lang="en-US" sz="3200" dirty="0">
                    <a:solidFill>
                      <a:srgbClr val="FFFF99"/>
                    </a:solidFill>
                    <a:latin typeface="Calibri"/>
                  </a:rPr>
                  <a:t> </a:t>
                </a:r>
                <a:r>
                  <a:rPr lang="en-US" sz="3200" dirty="0">
                    <a:solidFill>
                      <a:schemeClr val="bg1"/>
                    </a:solidFill>
                    <a:latin typeface="Calibri"/>
                  </a:rPr>
                  <a:t>=</a:t>
                </a:r>
                <a:r>
                  <a:rPr lang="en-US" sz="3200" dirty="0">
                    <a:solidFill>
                      <a:srgbClr val="FFFF00"/>
                    </a:solidFill>
                    <a:latin typeface="Calibri"/>
                  </a:rPr>
                  <a:t> </a:t>
                </a:r>
                <a14:m>
                  <m:oMath xmlns:m="http://schemas.openxmlformats.org/officeDocument/2006/math">
                    <m:r>
                      <a:rPr lang="en-US" sz="3600" b="0" i="0" smtClean="0">
                        <a:solidFill>
                          <a:srgbClr val="FFFF00"/>
                        </a:solidFill>
                        <a:latin typeface="Cambria Math" panose="02040503050406030204" pitchFamily="18" charset="0"/>
                      </a:rPr>
                      <m:t>2 </m:t>
                    </m:r>
                    <m:rad>
                      <m:radPr>
                        <m:degHide m:val="on"/>
                        <m:ctrlPr>
                          <a:rPr lang="en-US" sz="3600" b="0" i="1" smtClean="0">
                            <a:solidFill>
                              <a:srgbClr val="FFFF00"/>
                            </a:solidFill>
                            <a:latin typeface="Cambria Math" panose="02040503050406030204" pitchFamily="18" charset="0"/>
                          </a:rPr>
                        </m:ctrlPr>
                      </m:radPr>
                      <m:deg/>
                      <m:e>
                        <m:r>
                          <a:rPr lang="en-US" sz="3600" b="0" i="1" smtClean="0">
                            <a:solidFill>
                              <a:srgbClr val="FFFF00"/>
                            </a:solidFill>
                            <a:latin typeface="Cambria Math" panose="02040503050406030204" pitchFamily="18" charset="0"/>
                          </a:rPr>
                          <m:t>𝐾</m:t>
                        </m:r>
                      </m:e>
                    </m:rad>
                  </m:oMath>
                </a14:m>
                <a:endParaRPr lang="en-US" sz="3200" dirty="0">
                  <a:solidFill>
                    <a:srgbClr val="FFFF00"/>
                  </a:solidFill>
                  <a:latin typeface="Calibri"/>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260019" y="5824764"/>
                <a:ext cx="3930981" cy="698589"/>
              </a:xfrm>
              <a:prstGeom prst="rect">
                <a:avLst/>
              </a:prstGeom>
              <a:blipFill>
                <a:blip r:embed="rId3"/>
                <a:stretch>
                  <a:fillRect l="-1550" b="-27193"/>
                </a:stretch>
              </a:blipFill>
              <a:ln w="12700">
                <a:noFill/>
              </a:ln>
            </p:spPr>
            <p:txBody>
              <a:bodyPr/>
              <a:lstStyle/>
              <a:p>
                <a:r>
                  <a:rPr lang="en-US">
                    <a:noFill/>
                  </a:rPr>
                  <a:t> </a:t>
                </a:r>
              </a:p>
            </p:txBody>
          </p:sp>
        </mc:Fallback>
      </mc:AlternateContent>
      <p:sp>
        <p:nvSpPr>
          <p:cNvPr id="75" name="Cube 74"/>
          <p:cNvSpPr/>
          <p:nvPr/>
        </p:nvSpPr>
        <p:spPr>
          <a:xfrm>
            <a:off x="287811" y="1800198"/>
            <a:ext cx="3933558" cy="344736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1115145" y="4364643"/>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1145235" y="1785935"/>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280161" y="4332232"/>
            <a:ext cx="883710" cy="92556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280161" y="2699047"/>
            <a:ext cx="0" cy="2558753"/>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80161" y="5247559"/>
            <a:ext cx="3038175"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Freeform 18"/>
          <p:cNvSpPr/>
          <p:nvPr/>
        </p:nvSpPr>
        <p:spPr>
          <a:xfrm rot="1329334">
            <a:off x="246018" y="2782614"/>
            <a:ext cx="3868850" cy="1658078"/>
          </a:xfrm>
          <a:custGeom>
            <a:avLst/>
            <a:gdLst>
              <a:gd name="connsiteX0" fmla="*/ 0 w 2204249"/>
              <a:gd name="connsiteY0" fmla="*/ 230114 h 944678"/>
              <a:gd name="connsiteX1" fmla="*/ 490506 w 2204249"/>
              <a:gd name="connsiteY1" fmla="*/ 357282 h 944678"/>
              <a:gd name="connsiteX2" fmla="*/ 1386739 w 2204249"/>
              <a:gd name="connsiteY2" fmla="*/ 944678 h 944678"/>
              <a:gd name="connsiteX3" fmla="*/ 2204249 w 2204249"/>
              <a:gd name="connsiteY3" fmla="*/ 690342 h 944678"/>
              <a:gd name="connsiteX4" fmla="*/ 1737966 w 2204249"/>
              <a:gd name="connsiteY4" fmla="*/ 581340 h 944678"/>
              <a:gd name="connsiteX5" fmla="*/ 841733 w 2204249"/>
              <a:gd name="connsiteY5" fmla="*/ 0 h 944678"/>
              <a:gd name="connsiteX6" fmla="*/ 0 w 2204249"/>
              <a:gd name="connsiteY6" fmla="*/ 230114 h 944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4249" h="944678">
                <a:moveTo>
                  <a:pt x="0" y="230114"/>
                </a:moveTo>
                <a:lnTo>
                  <a:pt x="490506" y="357282"/>
                </a:lnTo>
                <a:lnTo>
                  <a:pt x="1386739" y="944678"/>
                </a:lnTo>
                <a:lnTo>
                  <a:pt x="2204249" y="690342"/>
                </a:lnTo>
                <a:lnTo>
                  <a:pt x="1737966" y="581340"/>
                </a:lnTo>
                <a:lnTo>
                  <a:pt x="841733" y="0"/>
                </a:lnTo>
                <a:lnTo>
                  <a:pt x="0" y="230114"/>
                </a:lnTo>
                <a:close/>
              </a:path>
            </a:pathLst>
          </a:cu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111308" y="2807412"/>
            <a:ext cx="2882819" cy="176610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988474" y="2807412"/>
            <a:ext cx="3005654" cy="17661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p:cNvSpPr/>
          <p:nvPr/>
        </p:nvSpPr>
        <p:spPr>
          <a:xfrm>
            <a:off x="4851977" y="1776709"/>
            <a:ext cx="3933558" cy="344736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5679311" y="4341154"/>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5709401" y="1762446"/>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7810" y="1050198"/>
            <a:ext cx="3923331"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Square Coding</a:t>
            </a:r>
          </a:p>
        </p:txBody>
      </p:sp>
      <p:cxnSp>
        <p:nvCxnSpPr>
          <p:cNvPr id="29" name="Straight Arrow Connector 28"/>
          <p:cNvCxnSpPr/>
          <p:nvPr/>
        </p:nvCxnSpPr>
        <p:spPr>
          <a:xfrm flipV="1">
            <a:off x="4844327" y="4308743"/>
            <a:ext cx="883710" cy="92556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844327" y="2675558"/>
            <a:ext cx="0" cy="2558753"/>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rot="7844359" flipH="1">
            <a:off x="6198469" y="2476313"/>
            <a:ext cx="1082933" cy="2223702"/>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4844327" y="5224070"/>
            <a:ext cx="3038175"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851976" y="1054415"/>
            <a:ext cx="392590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Sinusoid Coding</a:t>
            </a:r>
          </a:p>
        </p:txBody>
      </p:sp>
      <mc:AlternateContent xmlns:mc="http://schemas.openxmlformats.org/markup-compatibility/2006" xmlns:a14="http://schemas.microsoft.com/office/drawing/2010/main">
        <mc:Choice Requires="a14">
          <p:sp>
            <p:nvSpPr>
              <p:cNvPr id="34" name="TextBox 33"/>
              <p:cNvSpPr txBox="1"/>
              <p:nvPr/>
            </p:nvSpPr>
            <p:spPr>
              <a:xfrm>
                <a:off x="4724400" y="5743075"/>
                <a:ext cx="4180961" cy="861967"/>
              </a:xfrm>
              <a:prstGeom prst="rect">
                <a:avLst/>
              </a:prstGeom>
              <a:noFill/>
              <a:ln w="12700">
                <a:noFill/>
              </a:ln>
            </p:spPr>
            <p:txBody>
              <a:bodyPr wrap="square" rtlCol="0">
                <a:spAutoFit/>
              </a:bodyPr>
              <a:lstStyle/>
              <a:p>
                <a:pPr algn="ctr" fontAlgn="auto">
                  <a:spcBef>
                    <a:spcPts val="0"/>
                  </a:spcBef>
                  <a:spcAft>
                    <a:spcPts val="0"/>
                  </a:spcAft>
                  <a:defRPr/>
                </a:pPr>
                <a:r>
                  <a:rPr lang="en-US" sz="3200" dirty="0">
                    <a:solidFill>
                      <a:schemeClr val="bg1"/>
                    </a:solidFill>
                    <a:latin typeface="Calibri"/>
                  </a:rPr>
                  <a:t>Curve Length</a:t>
                </a:r>
                <a:r>
                  <a:rPr lang="en-US" sz="3200" dirty="0">
                    <a:solidFill>
                      <a:srgbClr val="FFFF99"/>
                    </a:solidFill>
                    <a:latin typeface="Calibri"/>
                  </a:rPr>
                  <a:t> </a:t>
                </a:r>
                <a:r>
                  <a:rPr lang="en-US" sz="3200" dirty="0">
                    <a:solidFill>
                      <a:schemeClr val="bg1"/>
                    </a:solidFill>
                    <a:latin typeface="Calibri"/>
                  </a:rPr>
                  <a:t>=</a:t>
                </a:r>
                <a14:m>
                  <m:oMath xmlns:m="http://schemas.openxmlformats.org/officeDocument/2006/math">
                    <m:r>
                      <a:rPr lang="en-US" sz="3600" b="0" i="0" smtClean="0">
                        <a:solidFill>
                          <a:srgbClr val="FFFF00"/>
                        </a:solidFill>
                        <a:latin typeface="Cambria Math" panose="02040503050406030204" pitchFamily="18" charset="0"/>
                      </a:rPr>
                      <m:t> </m:t>
                    </m:r>
                    <m:f>
                      <m:fPr>
                        <m:ctrlPr>
                          <a:rPr lang="en-US" sz="3600" i="1" smtClean="0">
                            <a:solidFill>
                              <a:srgbClr val="FFFF00"/>
                            </a:solidFill>
                            <a:latin typeface="Cambria Math" panose="02040503050406030204" pitchFamily="18" charset="0"/>
                          </a:rPr>
                        </m:ctrlPr>
                      </m:fPr>
                      <m:num>
                        <m:r>
                          <a:rPr lang="en-US" sz="3600" i="1">
                            <a:solidFill>
                              <a:srgbClr val="FFFF00"/>
                            </a:solidFill>
                            <a:latin typeface="Cambria Math"/>
                          </a:rPr>
                          <m:t> </m:t>
                        </m:r>
                        <m:r>
                          <a:rPr lang="en-US" sz="3600" i="1">
                            <a:solidFill>
                              <a:srgbClr val="FFFF00"/>
                            </a:solidFill>
                            <a:latin typeface="Cambria Math"/>
                            <a:ea typeface="Cambria Math"/>
                          </a:rPr>
                          <m:t>𝜋</m:t>
                        </m:r>
                      </m:num>
                      <m:den>
                        <m:r>
                          <a:rPr lang="en-US" sz="3600" i="1">
                            <a:solidFill>
                              <a:srgbClr val="FFFF00"/>
                            </a:solidFill>
                            <a:latin typeface="Cambria Math" panose="02040503050406030204" pitchFamily="18" charset="0"/>
                          </a:rPr>
                          <m:t>2</m:t>
                        </m:r>
                        <m:rad>
                          <m:radPr>
                            <m:degHide m:val="on"/>
                            <m:ctrlPr>
                              <a:rPr lang="en-US" sz="3600" i="1" smtClean="0">
                                <a:solidFill>
                                  <a:srgbClr val="FFFF00"/>
                                </a:solidFill>
                                <a:latin typeface="Cambria Math" panose="02040503050406030204" pitchFamily="18" charset="0"/>
                              </a:rPr>
                            </m:ctrlPr>
                          </m:radPr>
                          <m:deg/>
                          <m:e>
                            <m:r>
                              <a:rPr lang="en-US" sz="3600" b="0" i="1" smtClean="0">
                                <a:solidFill>
                                  <a:srgbClr val="FFFF00"/>
                                </a:solidFill>
                                <a:latin typeface="Cambria Math" panose="02040503050406030204" pitchFamily="18" charset="0"/>
                              </a:rPr>
                              <m:t>2</m:t>
                            </m:r>
                          </m:e>
                        </m:rad>
                      </m:den>
                    </m:f>
                    <m:rad>
                      <m:radPr>
                        <m:degHide m:val="on"/>
                        <m:ctrlPr>
                          <a:rPr lang="en-US" sz="3600" i="1" smtClean="0">
                            <a:solidFill>
                              <a:srgbClr val="FFFF00"/>
                            </a:solidFill>
                            <a:latin typeface="Cambria Math" panose="02040503050406030204" pitchFamily="18" charset="0"/>
                          </a:rPr>
                        </m:ctrlPr>
                      </m:radPr>
                      <m:deg/>
                      <m:e>
                        <m:r>
                          <a:rPr lang="en-US" sz="3600" b="0" i="1" smtClean="0">
                            <a:solidFill>
                              <a:srgbClr val="FFFF00"/>
                            </a:solidFill>
                            <a:latin typeface="Cambria Math" panose="02040503050406030204" pitchFamily="18" charset="0"/>
                          </a:rPr>
                          <m:t>𝐾</m:t>
                        </m:r>
                      </m:e>
                    </m:rad>
                  </m:oMath>
                </a14:m>
                <a:endParaRPr lang="en-US" sz="3200" dirty="0">
                  <a:solidFill>
                    <a:srgbClr val="FFFF00"/>
                  </a:solidFill>
                  <a:latin typeface="Calibri"/>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724400" y="5743075"/>
                <a:ext cx="4180961" cy="861967"/>
              </a:xfrm>
              <a:prstGeom prst="rect">
                <a:avLst/>
              </a:prstGeom>
              <a:blipFill>
                <a:blip r:embed="rId4"/>
                <a:stretch>
                  <a:fillRect l="-2332" b="-4225"/>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26707" y="5422332"/>
                <a:ext cx="8494396" cy="1360757"/>
              </a:xfrm>
              <a:prstGeom prst="rect">
                <a:avLst/>
              </a:prstGeom>
              <a:noFill/>
            </p:spPr>
            <p:txBody>
              <a:bodyPr wrap="square" rtlCol="0">
                <a:spAutoFit/>
              </a:bodyPr>
              <a:lstStyle/>
              <a:p>
                <a:pPr algn="ctr" fontAlgn="auto">
                  <a:spcBef>
                    <a:spcPts val="0"/>
                  </a:spcBef>
                  <a:spcAft>
                    <a:spcPts val="0"/>
                  </a:spcAft>
                  <a:defRPr/>
                </a:pPr>
                <a:r>
                  <a:rPr lang="en-US" sz="2800" dirty="0">
                    <a:solidFill>
                      <a:schemeClr val="bg1"/>
                    </a:solidFill>
                    <a:latin typeface="Calibri"/>
                  </a:rPr>
                  <a:t>Resolution of square coding </a:t>
                </a:r>
                <a14:m>
                  <m:oMath xmlns:m="http://schemas.openxmlformats.org/officeDocument/2006/math">
                    <m:f>
                      <m:fPr>
                        <m:ctrlPr>
                          <a:rPr lang="en-US" sz="3200" i="1" smtClean="0">
                            <a:solidFill>
                              <a:srgbClr val="FFFF00"/>
                            </a:solidFill>
                            <a:latin typeface="Cambria Math" panose="02040503050406030204" pitchFamily="18" charset="0"/>
                          </a:rPr>
                        </m:ctrlPr>
                      </m:fPr>
                      <m:num>
                        <m:r>
                          <a:rPr lang="en-US" sz="3200" i="1" smtClean="0">
                            <a:solidFill>
                              <a:srgbClr val="FFFF00"/>
                            </a:solidFill>
                            <a:latin typeface="Cambria Math"/>
                          </a:rPr>
                          <m:t>4</m:t>
                        </m:r>
                        <m:rad>
                          <m:radPr>
                            <m:degHide m:val="on"/>
                            <m:ctrlPr>
                              <a:rPr lang="en-US" sz="3200" i="1" smtClean="0">
                                <a:solidFill>
                                  <a:srgbClr val="FFFF00"/>
                                </a:solidFill>
                                <a:latin typeface="Cambria Math" panose="02040503050406030204" pitchFamily="18" charset="0"/>
                              </a:rPr>
                            </m:ctrlPr>
                          </m:radPr>
                          <m:deg/>
                          <m:e>
                            <m:r>
                              <a:rPr lang="en-US" sz="3200" i="1" smtClean="0">
                                <a:solidFill>
                                  <a:srgbClr val="FFFF00"/>
                                </a:solidFill>
                                <a:latin typeface="Cambria Math"/>
                              </a:rPr>
                              <m:t>2</m:t>
                            </m:r>
                          </m:e>
                        </m:rad>
                      </m:num>
                      <m:den>
                        <m:r>
                          <a:rPr lang="en-US" sz="3200" i="1" smtClean="0">
                            <a:solidFill>
                              <a:srgbClr val="FFFF00"/>
                            </a:solidFill>
                            <a:latin typeface="Cambria Math"/>
                            <a:ea typeface="Cambria Math"/>
                          </a:rPr>
                          <m:t>𝜋</m:t>
                        </m:r>
                      </m:den>
                    </m:f>
                    <m:r>
                      <a:rPr lang="en-US" sz="3200" i="1" smtClean="0">
                        <a:solidFill>
                          <a:srgbClr val="FFFF00"/>
                        </a:solidFill>
                        <a:latin typeface="Cambria Math"/>
                        <a:ea typeface="Cambria Math"/>
                      </a:rPr>
                      <m:t>≅1.8</m:t>
                    </m:r>
                  </m:oMath>
                </a14:m>
                <a:r>
                  <a:rPr lang="en-US" sz="2800" dirty="0">
                    <a:solidFill>
                      <a:schemeClr val="bg1"/>
                    </a:solidFill>
                    <a:latin typeface="Calibri"/>
                  </a:rPr>
                  <a:t> times </a:t>
                </a:r>
              </a:p>
              <a:p>
                <a:pPr algn="ctr" fontAlgn="auto">
                  <a:spcBef>
                    <a:spcPts val="0"/>
                  </a:spcBef>
                  <a:spcAft>
                    <a:spcPts val="0"/>
                  </a:spcAft>
                  <a:defRPr/>
                </a:pPr>
                <a:r>
                  <a:rPr lang="en-US" sz="2800" dirty="0">
                    <a:solidFill>
                      <a:schemeClr val="bg1"/>
                    </a:solidFill>
                    <a:latin typeface="Calibri"/>
                  </a:rPr>
                  <a:t>as compared to sinusoid coding</a:t>
                </a:r>
              </a:p>
            </p:txBody>
          </p:sp>
        </mc:Choice>
        <mc:Fallback xmlns="">
          <p:sp>
            <p:nvSpPr>
              <p:cNvPr id="26" name="TextBox 25"/>
              <p:cNvSpPr txBox="1">
                <a:spLocks noRot="1" noChangeAspect="1" noMove="1" noResize="1" noEditPoints="1" noAdjustHandles="1" noChangeArrowheads="1" noChangeShapeType="1" noTextEdit="1"/>
              </p:cNvSpPr>
              <p:nvPr/>
            </p:nvSpPr>
            <p:spPr>
              <a:xfrm>
                <a:off x="326707" y="5422332"/>
                <a:ext cx="8494396" cy="1360757"/>
              </a:xfrm>
              <a:prstGeom prst="rect">
                <a:avLst/>
              </a:prstGeom>
              <a:blipFill>
                <a:blip r:embed="rId5"/>
                <a:stretch>
                  <a:fillRect b="-8036"/>
                </a:stretch>
              </a:blipFill>
            </p:spPr>
            <p:txBody>
              <a:bodyPr/>
              <a:lstStyle/>
              <a:p>
                <a:r>
                  <a:rPr lang="en-US">
                    <a:noFill/>
                  </a:rPr>
                  <a:t> </a:t>
                </a:r>
              </a:p>
            </p:txBody>
          </p:sp>
        </mc:Fallback>
      </mc:AlternateContent>
    </p:spTree>
    <p:extLst>
      <p:ext uri="{BB962C8B-B14F-4D97-AF65-F5344CB8AC3E}">
        <p14:creationId xmlns:p14="http://schemas.microsoft.com/office/powerpoint/2010/main" val="107899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34"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Towards Optimal Time-of-Flight Coding</a:t>
            </a:r>
            <a:endParaRPr lang="en-US" sz="3600" dirty="0">
              <a:solidFill>
                <a:prstClr val="white"/>
              </a:solidFill>
              <a:latin typeface="Calibri"/>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p:cNvSpPr/>
              <p:nvPr/>
            </p:nvSpPr>
            <p:spPr>
              <a:xfrm>
                <a:off x="2743422" y="35307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0" name="Rectangle 19"/>
              <p:cNvSpPr>
                <a:spLocks noRot="1" noChangeAspect="1" noMove="1" noResize="1" noEditPoints="1" noAdjustHandles="1" noChangeArrowheads="1" noChangeShapeType="1" noTextEdit="1"/>
              </p:cNvSpPr>
              <p:nvPr/>
            </p:nvSpPr>
            <p:spPr>
              <a:xfrm>
                <a:off x="2743422" y="3530725"/>
                <a:ext cx="482581" cy="70788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89363"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1" name="Rectangle 20"/>
              <p:cNvSpPr>
                <a:spLocks noRot="1" noChangeAspect="1" noMove="1" noResize="1" noEditPoints="1" noAdjustHandles="1" noChangeArrowheads="1" noChangeShapeType="1" noTextEdit="1"/>
              </p:cNvSpPr>
              <p:nvPr/>
            </p:nvSpPr>
            <p:spPr>
              <a:xfrm>
                <a:off x="389363" y="1852920"/>
                <a:ext cx="32181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389363"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 name="Rectangle 21"/>
              <p:cNvSpPr>
                <a:spLocks noRot="1" noChangeAspect="1" noMove="1" noResize="1" noEditPoints="1" noAdjustHandles="1" noChangeArrowheads="1" noChangeShapeType="1" noTextEdit="1"/>
              </p:cNvSpPr>
              <p:nvPr/>
            </p:nvSpPr>
            <p:spPr>
              <a:xfrm>
                <a:off x="389363" y="2813555"/>
                <a:ext cx="321815" cy="369332"/>
              </a:xfrm>
              <a:prstGeom prst="rect">
                <a:avLst/>
              </a:prstGeom>
              <a:blipFill>
                <a:blip r:embed="rId5"/>
                <a:stretch>
                  <a:fillRect/>
                </a:stretch>
              </a:blipFill>
              <a:ln>
                <a:noFill/>
              </a:ln>
            </p:spPr>
            <p:txBody>
              <a:bodyPr/>
              <a:lstStyle/>
              <a:p>
                <a:r>
                  <a:rPr lang="en-US">
                    <a:noFill/>
                  </a:rPr>
                  <a:t> </a:t>
                </a:r>
              </a:p>
            </p:txBody>
          </p:sp>
        </mc:Fallback>
      </mc:AlternateContent>
      <p:sp>
        <p:nvSpPr>
          <p:cNvPr id="23" name="TextBox 22"/>
          <p:cNvSpPr txBox="1"/>
          <p:nvPr/>
        </p:nvSpPr>
        <p:spPr>
          <a:xfrm>
            <a:off x="1268236"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24" name="Line 72"/>
          <p:cNvSpPr>
            <a:spLocks noChangeShapeType="1"/>
          </p:cNvSpPr>
          <p:nvPr/>
        </p:nvSpPr>
        <p:spPr bwMode="auto">
          <a:xfrm flipV="1">
            <a:off x="648000"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 name="Line 74"/>
          <p:cNvSpPr>
            <a:spLocks noChangeShapeType="1"/>
          </p:cNvSpPr>
          <p:nvPr/>
        </p:nvSpPr>
        <p:spPr bwMode="auto">
          <a:xfrm flipV="1">
            <a:off x="648001"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26" name="Rectangle 25"/>
              <p:cNvSpPr/>
              <p:nvPr/>
            </p:nvSpPr>
            <p:spPr>
              <a:xfrm>
                <a:off x="2718972" y="2150427"/>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26" name="Rectangle 25"/>
              <p:cNvSpPr>
                <a:spLocks noRot="1" noChangeAspect="1" noMove="1" noResize="1" noEditPoints="1" noAdjustHandles="1" noChangeArrowheads="1" noChangeShapeType="1" noTextEdit="1"/>
              </p:cNvSpPr>
              <p:nvPr/>
            </p:nvSpPr>
            <p:spPr>
              <a:xfrm>
                <a:off x="2718972" y="2150427"/>
                <a:ext cx="482581" cy="707886"/>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p:cNvSpPr/>
              <p:nvPr/>
            </p:nvSpPr>
            <p:spPr>
              <a:xfrm>
                <a:off x="389585" y="323321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7" name="Rectangle 26"/>
              <p:cNvSpPr>
                <a:spLocks noRot="1" noChangeAspect="1" noMove="1" noResize="1" noEditPoints="1" noAdjustHandles="1" noChangeArrowheads="1" noChangeShapeType="1" noTextEdit="1"/>
              </p:cNvSpPr>
              <p:nvPr/>
            </p:nvSpPr>
            <p:spPr>
              <a:xfrm>
                <a:off x="389585" y="3233218"/>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389585" y="419385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8" name="Rectangle 27"/>
              <p:cNvSpPr>
                <a:spLocks noRot="1" noChangeAspect="1" noMove="1" noResize="1" noEditPoints="1" noAdjustHandles="1" noChangeArrowheads="1" noChangeShapeType="1" noTextEdit="1"/>
              </p:cNvSpPr>
              <p:nvPr/>
            </p:nvSpPr>
            <p:spPr>
              <a:xfrm>
                <a:off x="389585" y="4193853"/>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29" name="Line 72"/>
          <p:cNvSpPr>
            <a:spLocks noChangeShapeType="1"/>
          </p:cNvSpPr>
          <p:nvPr/>
        </p:nvSpPr>
        <p:spPr bwMode="auto">
          <a:xfrm flipV="1">
            <a:off x="648222" y="445528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0" name="Line 74"/>
          <p:cNvSpPr>
            <a:spLocks noChangeShapeType="1"/>
          </p:cNvSpPr>
          <p:nvPr/>
        </p:nvSpPr>
        <p:spPr bwMode="auto">
          <a:xfrm flipV="1">
            <a:off x="648223" y="326711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1" name="Rectangle 30"/>
              <p:cNvSpPr/>
              <p:nvPr/>
            </p:nvSpPr>
            <p:spPr>
              <a:xfrm>
                <a:off x="3073707" y="185292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1" name="Rectangle 30"/>
              <p:cNvSpPr>
                <a:spLocks noRot="1" noChangeAspect="1" noMove="1" noResize="1" noEditPoints="1" noAdjustHandles="1" noChangeArrowheads="1" noChangeShapeType="1" noTextEdit="1"/>
              </p:cNvSpPr>
              <p:nvPr/>
            </p:nvSpPr>
            <p:spPr>
              <a:xfrm>
                <a:off x="3073707" y="1852920"/>
                <a:ext cx="321815" cy="369332"/>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3073707" y="281355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2" name="Rectangle 31"/>
              <p:cNvSpPr>
                <a:spLocks noRot="1" noChangeAspect="1" noMove="1" noResize="1" noEditPoints="1" noAdjustHandles="1" noChangeArrowheads="1" noChangeShapeType="1" noTextEdit="1"/>
              </p:cNvSpPr>
              <p:nvPr/>
            </p:nvSpPr>
            <p:spPr>
              <a:xfrm>
                <a:off x="3073707" y="2813555"/>
                <a:ext cx="321815" cy="369332"/>
              </a:xfrm>
              <a:prstGeom prst="rect">
                <a:avLst/>
              </a:prstGeom>
              <a:blipFill>
                <a:blip r:embed="rId10"/>
                <a:stretch>
                  <a:fillRect/>
                </a:stretch>
              </a:blipFill>
              <a:ln>
                <a:noFill/>
              </a:ln>
            </p:spPr>
            <p:txBody>
              <a:bodyPr/>
              <a:lstStyle/>
              <a:p>
                <a:r>
                  <a:rPr lang="en-US">
                    <a:noFill/>
                  </a:rPr>
                  <a:t> </a:t>
                </a:r>
              </a:p>
            </p:txBody>
          </p:sp>
        </mc:Fallback>
      </mc:AlternateContent>
      <p:sp>
        <p:nvSpPr>
          <p:cNvPr id="33" name="TextBox 32"/>
          <p:cNvSpPr txBox="1"/>
          <p:nvPr/>
        </p:nvSpPr>
        <p:spPr>
          <a:xfrm>
            <a:off x="3952580" y="306634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4" name="Line 74"/>
          <p:cNvSpPr>
            <a:spLocks noChangeShapeType="1"/>
          </p:cNvSpPr>
          <p:nvPr/>
        </p:nvSpPr>
        <p:spPr bwMode="auto">
          <a:xfrm flipV="1">
            <a:off x="3332346" y="1886816"/>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5" name="Line 72"/>
          <p:cNvSpPr>
            <a:spLocks noChangeShapeType="1"/>
          </p:cNvSpPr>
          <p:nvPr/>
        </p:nvSpPr>
        <p:spPr bwMode="auto">
          <a:xfrm flipV="1">
            <a:off x="3332345" y="3074988"/>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 name="Rectangle 35"/>
          <p:cNvSpPr/>
          <p:nvPr/>
        </p:nvSpPr>
        <p:spPr>
          <a:xfrm>
            <a:off x="5410200" y="4547640"/>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ne 74"/>
          <p:cNvSpPr>
            <a:spLocks noChangeShapeType="1"/>
          </p:cNvSpPr>
          <p:nvPr/>
        </p:nvSpPr>
        <p:spPr bwMode="auto">
          <a:xfrm flipV="1">
            <a:off x="3332568"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8" name="Rectangle 37"/>
          <p:cNvSpPr/>
          <p:nvPr/>
        </p:nvSpPr>
        <p:spPr>
          <a:xfrm>
            <a:off x="2438399" y="4757417"/>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Rectangle 38"/>
              <p:cNvSpPr/>
              <p:nvPr/>
            </p:nvSpPr>
            <p:spPr>
              <a:xfrm>
                <a:off x="2718972" y="490232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9" name="Rectangle 38"/>
              <p:cNvSpPr>
                <a:spLocks noRot="1" noChangeAspect="1" noMove="1" noResize="1" noEditPoints="1" noAdjustHandles="1" noChangeArrowheads="1" noChangeShapeType="1" noTextEdit="1"/>
              </p:cNvSpPr>
              <p:nvPr/>
            </p:nvSpPr>
            <p:spPr>
              <a:xfrm>
                <a:off x="2718972" y="4902325"/>
                <a:ext cx="482581" cy="707886"/>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389585" y="460481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40" name="Rectangle 39"/>
              <p:cNvSpPr>
                <a:spLocks noRot="1" noChangeAspect="1" noMove="1" noResize="1" noEditPoints="1" noAdjustHandles="1" noChangeArrowheads="1" noChangeShapeType="1" noTextEdit="1"/>
              </p:cNvSpPr>
              <p:nvPr/>
            </p:nvSpPr>
            <p:spPr>
              <a:xfrm>
                <a:off x="389585" y="4604818"/>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389585" y="556545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41" name="Rectangle 40"/>
              <p:cNvSpPr>
                <a:spLocks noRot="1" noChangeAspect="1" noMove="1" noResize="1" noEditPoints="1" noAdjustHandles="1" noChangeArrowheads="1" noChangeShapeType="1" noTextEdit="1"/>
              </p:cNvSpPr>
              <p:nvPr/>
            </p:nvSpPr>
            <p:spPr>
              <a:xfrm>
                <a:off x="389585" y="5565453"/>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42" name="Line 74"/>
          <p:cNvSpPr>
            <a:spLocks noChangeShapeType="1"/>
          </p:cNvSpPr>
          <p:nvPr/>
        </p:nvSpPr>
        <p:spPr bwMode="auto">
          <a:xfrm flipV="1">
            <a:off x="648223" y="463871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3" name="Line 72"/>
          <p:cNvSpPr>
            <a:spLocks noChangeShapeType="1"/>
          </p:cNvSpPr>
          <p:nvPr/>
        </p:nvSpPr>
        <p:spPr bwMode="auto">
          <a:xfrm flipV="1">
            <a:off x="648222" y="582688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44" name="Rectangle 43"/>
              <p:cNvSpPr/>
              <p:nvPr/>
            </p:nvSpPr>
            <p:spPr>
              <a:xfrm>
                <a:off x="6190545"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44" name="Rectangle 43"/>
              <p:cNvSpPr>
                <a:spLocks noRot="1" noChangeAspect="1" noMove="1" noResize="1" noEditPoints="1" noAdjustHandles="1" noChangeArrowheads="1" noChangeShapeType="1" noTextEdit="1"/>
              </p:cNvSpPr>
              <p:nvPr/>
            </p:nvSpPr>
            <p:spPr>
              <a:xfrm>
                <a:off x="6190545" y="4607686"/>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190545"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45" name="Rectangle 44"/>
              <p:cNvSpPr>
                <a:spLocks noRot="1" noChangeAspect="1" noMove="1" noResize="1" noEditPoints="1" noAdjustHandles="1" noChangeArrowheads="1" noChangeShapeType="1" noTextEdit="1"/>
              </p:cNvSpPr>
              <p:nvPr/>
            </p:nvSpPr>
            <p:spPr>
              <a:xfrm>
                <a:off x="6190545" y="5568321"/>
                <a:ext cx="321815" cy="369332"/>
              </a:xfrm>
              <a:prstGeom prst="rect">
                <a:avLst/>
              </a:prstGeom>
              <a:blipFill>
                <a:blip r:embed="rId13"/>
                <a:stretch>
                  <a:fillRect/>
                </a:stretch>
              </a:blipFill>
              <a:ln>
                <a:noFill/>
              </a:ln>
            </p:spPr>
            <p:txBody>
              <a:bodyPr/>
              <a:lstStyle/>
              <a:p>
                <a:r>
                  <a:rPr lang="en-US">
                    <a:noFill/>
                  </a:rPr>
                  <a:t> </a:t>
                </a:r>
              </a:p>
            </p:txBody>
          </p:sp>
        </mc:Fallback>
      </mc:AlternateContent>
      <p:sp>
        <p:nvSpPr>
          <p:cNvPr id="46" name="Line 74"/>
          <p:cNvSpPr>
            <a:spLocks noChangeShapeType="1"/>
          </p:cNvSpPr>
          <p:nvPr/>
        </p:nvSpPr>
        <p:spPr bwMode="auto">
          <a:xfrm flipV="1">
            <a:off x="6449183"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47" name="TextBox 46"/>
          <p:cNvSpPr txBox="1"/>
          <p:nvPr/>
        </p:nvSpPr>
        <p:spPr>
          <a:xfrm>
            <a:off x="7067758" y="306921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48" name="Rectangle 47"/>
          <p:cNvSpPr/>
          <p:nvPr/>
        </p:nvSpPr>
        <p:spPr>
          <a:xfrm>
            <a:off x="8502943" y="16113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ne 72"/>
          <p:cNvSpPr>
            <a:spLocks noChangeShapeType="1"/>
          </p:cNvSpPr>
          <p:nvPr/>
        </p:nvSpPr>
        <p:spPr bwMode="auto">
          <a:xfrm flipV="1">
            <a:off x="3313341"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0" name="Rectangle 49"/>
          <p:cNvSpPr/>
          <p:nvPr/>
        </p:nvSpPr>
        <p:spPr>
          <a:xfrm>
            <a:off x="2667000" y="3385936"/>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1" name="Rectangle 50"/>
              <p:cNvSpPr/>
              <p:nvPr/>
            </p:nvSpPr>
            <p:spPr>
              <a:xfrm>
                <a:off x="3073929"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51" name="Rectangle 50"/>
              <p:cNvSpPr>
                <a:spLocks noRot="1" noChangeAspect="1" noMove="1" noResize="1" noEditPoints="1" noAdjustHandles="1" noChangeArrowheads="1" noChangeShapeType="1" noTextEdit="1"/>
              </p:cNvSpPr>
              <p:nvPr/>
            </p:nvSpPr>
            <p:spPr>
              <a:xfrm>
                <a:off x="3073929" y="4196721"/>
                <a:ext cx="321815"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p:cNvSpPr/>
              <p:nvPr/>
            </p:nvSpPr>
            <p:spPr>
              <a:xfrm>
                <a:off x="3073929"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52" name="Rectangle 51"/>
              <p:cNvSpPr>
                <a:spLocks noRot="1" noChangeAspect="1" noMove="1" noResize="1" noEditPoints="1" noAdjustHandles="1" noChangeArrowheads="1" noChangeShapeType="1" noTextEdit="1"/>
              </p:cNvSpPr>
              <p:nvPr/>
            </p:nvSpPr>
            <p:spPr>
              <a:xfrm>
                <a:off x="3073929" y="3236086"/>
                <a:ext cx="321815" cy="369332"/>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p:cNvSpPr/>
              <p:nvPr/>
            </p:nvSpPr>
            <p:spPr>
              <a:xfrm>
                <a:off x="3054703" y="46076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53" name="Rectangle 52"/>
              <p:cNvSpPr>
                <a:spLocks noRot="1" noChangeAspect="1" noMove="1" noResize="1" noEditPoints="1" noAdjustHandles="1" noChangeArrowheads="1" noChangeShapeType="1" noTextEdit="1"/>
              </p:cNvSpPr>
              <p:nvPr/>
            </p:nvSpPr>
            <p:spPr>
              <a:xfrm>
                <a:off x="3054703" y="4607686"/>
                <a:ext cx="321815"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p:cNvSpPr/>
              <p:nvPr/>
            </p:nvSpPr>
            <p:spPr>
              <a:xfrm>
                <a:off x="3048000" y="55683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54" name="Rectangle 53"/>
              <p:cNvSpPr>
                <a:spLocks noRot="1" noChangeAspect="1" noMove="1" noResize="1" noEditPoints="1" noAdjustHandles="1" noChangeArrowheads="1" noChangeShapeType="1" noTextEdit="1"/>
              </p:cNvSpPr>
              <p:nvPr/>
            </p:nvSpPr>
            <p:spPr>
              <a:xfrm>
                <a:off x="3048000" y="5568321"/>
                <a:ext cx="321815" cy="369332"/>
              </a:xfrm>
              <a:prstGeom prst="rect">
                <a:avLst/>
              </a:prstGeom>
              <a:blipFill>
                <a:blip r:embed="rId17"/>
                <a:stretch>
                  <a:fillRect/>
                </a:stretch>
              </a:blipFill>
              <a:ln>
                <a:noFill/>
              </a:ln>
            </p:spPr>
            <p:txBody>
              <a:bodyPr/>
              <a:lstStyle/>
              <a:p>
                <a:r>
                  <a:rPr lang="en-US">
                    <a:noFill/>
                  </a:rPr>
                  <a:t> </a:t>
                </a:r>
              </a:p>
            </p:txBody>
          </p:sp>
        </mc:Fallback>
      </mc:AlternateContent>
      <p:sp>
        <p:nvSpPr>
          <p:cNvPr id="55" name="Line 74"/>
          <p:cNvSpPr>
            <a:spLocks noChangeShapeType="1"/>
          </p:cNvSpPr>
          <p:nvPr/>
        </p:nvSpPr>
        <p:spPr bwMode="auto">
          <a:xfrm flipV="1">
            <a:off x="3313342" y="46415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6" name="Rectangle 55"/>
          <p:cNvSpPr/>
          <p:nvPr/>
        </p:nvSpPr>
        <p:spPr>
          <a:xfrm>
            <a:off x="5410199" y="3200400"/>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ine 72"/>
          <p:cNvSpPr>
            <a:spLocks noChangeShapeType="1"/>
          </p:cNvSpPr>
          <p:nvPr/>
        </p:nvSpPr>
        <p:spPr bwMode="auto">
          <a:xfrm flipV="1">
            <a:off x="3332567"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58" name="Rectangle 57"/>
              <p:cNvSpPr/>
              <p:nvPr/>
            </p:nvSpPr>
            <p:spPr>
              <a:xfrm>
                <a:off x="6188886" y="185578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58" name="Rectangle 57"/>
              <p:cNvSpPr>
                <a:spLocks noRot="1" noChangeAspect="1" noMove="1" noResize="1" noEditPoints="1" noAdjustHandles="1" noChangeArrowheads="1" noChangeShapeType="1" noTextEdit="1"/>
              </p:cNvSpPr>
              <p:nvPr/>
            </p:nvSpPr>
            <p:spPr>
              <a:xfrm>
                <a:off x="6188886" y="1855788"/>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p:cNvSpPr/>
              <p:nvPr/>
            </p:nvSpPr>
            <p:spPr>
              <a:xfrm>
                <a:off x="6188886" y="281642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59" name="Rectangle 58"/>
              <p:cNvSpPr>
                <a:spLocks noRot="1" noChangeAspect="1" noMove="1" noResize="1" noEditPoints="1" noAdjustHandles="1" noChangeArrowheads="1" noChangeShapeType="1" noTextEdit="1"/>
              </p:cNvSpPr>
              <p:nvPr/>
            </p:nvSpPr>
            <p:spPr>
              <a:xfrm>
                <a:off x="6188886" y="2816423"/>
                <a:ext cx="321815" cy="369332"/>
              </a:xfrm>
              <a:prstGeom prst="rect">
                <a:avLst/>
              </a:prstGeom>
              <a:blipFill>
                <a:blip r:embed="rId1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p:cNvSpPr/>
              <p:nvPr/>
            </p:nvSpPr>
            <p:spPr>
              <a:xfrm>
                <a:off x="6189108" y="323608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60" name="Rectangle 59"/>
              <p:cNvSpPr>
                <a:spLocks noRot="1" noChangeAspect="1" noMove="1" noResize="1" noEditPoints="1" noAdjustHandles="1" noChangeArrowheads="1" noChangeShapeType="1" noTextEdit="1"/>
              </p:cNvSpPr>
              <p:nvPr/>
            </p:nvSpPr>
            <p:spPr>
              <a:xfrm>
                <a:off x="6189108" y="3236086"/>
                <a:ext cx="321815"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6189108" y="419672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61" name="Rectangle 60"/>
              <p:cNvSpPr>
                <a:spLocks noRot="1" noChangeAspect="1" noMove="1" noResize="1" noEditPoints="1" noAdjustHandles="1" noChangeArrowheads="1" noChangeShapeType="1" noTextEdit="1"/>
              </p:cNvSpPr>
              <p:nvPr/>
            </p:nvSpPr>
            <p:spPr>
              <a:xfrm>
                <a:off x="6189108" y="4196721"/>
                <a:ext cx="321815" cy="369332"/>
              </a:xfrm>
              <a:prstGeom prst="rect">
                <a:avLst/>
              </a:prstGeom>
              <a:blipFill>
                <a:blip r:embed="rId21"/>
                <a:stretch>
                  <a:fillRect/>
                </a:stretch>
              </a:blipFill>
              <a:ln>
                <a:noFill/>
              </a:ln>
            </p:spPr>
            <p:txBody>
              <a:bodyPr/>
              <a:lstStyle/>
              <a:p>
                <a:r>
                  <a:rPr lang="en-US">
                    <a:noFill/>
                  </a:rPr>
                  <a:t> </a:t>
                </a:r>
              </a:p>
            </p:txBody>
          </p:sp>
        </mc:Fallback>
      </mc:AlternateContent>
      <p:sp>
        <p:nvSpPr>
          <p:cNvPr id="69" name="Line 74"/>
          <p:cNvSpPr>
            <a:spLocks noChangeShapeType="1"/>
          </p:cNvSpPr>
          <p:nvPr/>
        </p:nvSpPr>
        <p:spPr bwMode="auto">
          <a:xfrm flipV="1">
            <a:off x="6447524" y="1889684"/>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 name="Line 74"/>
          <p:cNvSpPr>
            <a:spLocks noChangeShapeType="1"/>
          </p:cNvSpPr>
          <p:nvPr/>
        </p:nvSpPr>
        <p:spPr bwMode="auto">
          <a:xfrm flipV="1">
            <a:off x="6447746" y="3269982"/>
            <a:ext cx="0" cy="118817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1" name="TextBox 70"/>
          <p:cNvSpPr txBox="1"/>
          <p:nvPr/>
        </p:nvSpPr>
        <p:spPr>
          <a:xfrm>
            <a:off x="591568" y="1143000"/>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 Functions</a:t>
            </a:r>
          </a:p>
        </p:txBody>
      </p:sp>
      <p:sp>
        <p:nvSpPr>
          <p:cNvPr id="72" name="TextBox 71"/>
          <p:cNvSpPr txBox="1"/>
          <p:nvPr/>
        </p:nvSpPr>
        <p:spPr>
          <a:xfrm>
            <a:off x="3323041" y="1143000"/>
            <a:ext cx="220587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 Functions</a:t>
            </a:r>
          </a:p>
        </p:txBody>
      </p:sp>
      <p:sp>
        <p:nvSpPr>
          <p:cNvPr id="73" name="TextBox 72"/>
          <p:cNvSpPr txBox="1"/>
          <p:nvPr/>
        </p:nvSpPr>
        <p:spPr>
          <a:xfrm>
            <a:off x="6322707" y="1143000"/>
            <a:ext cx="2233700"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a:rPr>
              <a:t>Correlation Functions</a:t>
            </a:r>
            <a:endParaRPr lang="en-US" sz="2400" dirty="0">
              <a:solidFill>
                <a:prstClr val="white"/>
              </a:solidFill>
              <a:latin typeface="Calibri"/>
            </a:endParaRPr>
          </a:p>
        </p:txBody>
      </p:sp>
      <mc:AlternateContent xmlns:mc="http://schemas.openxmlformats.org/markup-compatibility/2006" xmlns:a14="http://schemas.microsoft.com/office/drawing/2010/main">
        <mc:Choice Requires="a14">
          <p:sp>
            <p:nvSpPr>
              <p:cNvPr id="74" name="Rectangle 73"/>
              <p:cNvSpPr/>
              <p:nvPr/>
            </p:nvSpPr>
            <p:spPr>
              <a:xfrm>
                <a:off x="2718972" y="3488220"/>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4" name="Rectangle 73"/>
              <p:cNvSpPr>
                <a:spLocks noRot="1" noChangeAspect="1" noMove="1" noResize="1" noEditPoints="1" noAdjustHandles="1" noChangeArrowheads="1" noChangeShapeType="1" noTextEdit="1"/>
              </p:cNvSpPr>
              <p:nvPr/>
            </p:nvSpPr>
            <p:spPr>
              <a:xfrm>
                <a:off x="2718972" y="3488220"/>
                <a:ext cx="482581" cy="707886"/>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Rectangle 74"/>
              <p:cNvSpPr/>
              <p:nvPr/>
            </p:nvSpPr>
            <p:spPr>
              <a:xfrm>
                <a:off x="5565200" y="2126088"/>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5" name="Rectangle 74"/>
              <p:cNvSpPr>
                <a:spLocks noRot="1" noChangeAspect="1" noMove="1" noResize="1" noEditPoints="1" noAdjustHandles="1" noChangeArrowheads="1" noChangeShapeType="1" noTextEdit="1"/>
              </p:cNvSpPr>
              <p:nvPr/>
            </p:nvSpPr>
            <p:spPr>
              <a:xfrm>
                <a:off x="5565200" y="2126088"/>
                <a:ext cx="683200" cy="707886"/>
              </a:xfrm>
              <a:prstGeom prst="rect">
                <a:avLst/>
              </a:prstGeom>
              <a:blipFill>
                <a:blip r:embed="rId2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Rectangle 75"/>
              <p:cNvSpPr/>
              <p:nvPr/>
            </p:nvSpPr>
            <p:spPr>
              <a:xfrm>
                <a:off x="5565200" y="4877986"/>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6" name="Rectangle 75"/>
              <p:cNvSpPr>
                <a:spLocks noRot="1" noChangeAspect="1" noMove="1" noResize="1" noEditPoints="1" noAdjustHandles="1" noChangeArrowheads="1" noChangeShapeType="1" noTextEdit="1"/>
              </p:cNvSpPr>
              <p:nvPr/>
            </p:nvSpPr>
            <p:spPr>
              <a:xfrm>
                <a:off x="5565200" y="4877986"/>
                <a:ext cx="683200" cy="707886"/>
              </a:xfrm>
              <a:prstGeom prst="rect">
                <a:avLst/>
              </a:prstGeom>
              <a:blipFill>
                <a:blip r:embed="rId2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Rectangle 76"/>
              <p:cNvSpPr/>
              <p:nvPr/>
            </p:nvSpPr>
            <p:spPr>
              <a:xfrm>
                <a:off x="5565200" y="346388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77" name="Rectangle 76"/>
              <p:cNvSpPr>
                <a:spLocks noRot="1" noChangeAspect="1" noMove="1" noResize="1" noEditPoints="1" noAdjustHandles="1" noChangeArrowheads="1" noChangeShapeType="1" noTextEdit="1"/>
              </p:cNvSpPr>
              <p:nvPr/>
            </p:nvSpPr>
            <p:spPr>
              <a:xfrm>
                <a:off x="5565200" y="3463881"/>
                <a:ext cx="683200" cy="707886"/>
              </a:xfrm>
              <a:prstGeom prst="rect">
                <a:avLst/>
              </a:prstGeom>
              <a:blipFill>
                <a:blip r:embed="rId24"/>
                <a:stretch>
                  <a:fillRect/>
                </a:stretch>
              </a:blipFill>
              <a:ln>
                <a:noFill/>
              </a:ln>
            </p:spPr>
            <p:txBody>
              <a:bodyPr/>
              <a:lstStyle/>
              <a:p>
                <a:r>
                  <a:rPr lang="en-US">
                    <a:noFill/>
                  </a:rPr>
                  <a:t> </a:t>
                </a:r>
              </a:p>
            </p:txBody>
          </p:sp>
        </mc:Fallback>
      </mc:AlternateContent>
      <p:sp>
        <p:nvSpPr>
          <p:cNvPr id="78" name="Line 72"/>
          <p:cNvSpPr>
            <a:spLocks noChangeShapeType="1"/>
          </p:cNvSpPr>
          <p:nvPr/>
        </p:nvSpPr>
        <p:spPr bwMode="auto">
          <a:xfrm flipV="1">
            <a:off x="6447523" y="3077856"/>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9" name="Line 72"/>
          <p:cNvSpPr>
            <a:spLocks noChangeShapeType="1"/>
          </p:cNvSpPr>
          <p:nvPr/>
        </p:nvSpPr>
        <p:spPr bwMode="auto">
          <a:xfrm flipV="1">
            <a:off x="6449182" y="58297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0" name="Line 72"/>
          <p:cNvSpPr>
            <a:spLocks noChangeShapeType="1"/>
          </p:cNvSpPr>
          <p:nvPr/>
        </p:nvSpPr>
        <p:spPr bwMode="auto">
          <a:xfrm flipV="1">
            <a:off x="6447745" y="4458154"/>
            <a:ext cx="2099578"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1" name="TextBox 80"/>
          <p:cNvSpPr txBox="1"/>
          <p:nvPr/>
        </p:nvSpPr>
        <p:spPr>
          <a:xfrm>
            <a:off x="1177483"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82" name="TextBox 81"/>
          <p:cNvSpPr txBox="1"/>
          <p:nvPr/>
        </p:nvSpPr>
        <p:spPr>
          <a:xfrm>
            <a:off x="3861827" y="578525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83" name="TextBox 82"/>
          <p:cNvSpPr txBox="1"/>
          <p:nvPr/>
        </p:nvSpPr>
        <p:spPr>
          <a:xfrm>
            <a:off x="6977005" y="578812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2" name="TextBox 1"/>
          <p:cNvSpPr txBox="1"/>
          <p:nvPr/>
        </p:nvSpPr>
        <p:spPr>
          <a:xfrm>
            <a:off x="1273711" y="2002324"/>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08" name="TextBox 107"/>
          <p:cNvSpPr txBox="1"/>
          <p:nvPr/>
        </p:nvSpPr>
        <p:spPr>
          <a:xfrm>
            <a:off x="1273711" y="3429406"/>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09" name="TextBox 108"/>
          <p:cNvSpPr txBox="1"/>
          <p:nvPr/>
        </p:nvSpPr>
        <p:spPr>
          <a:xfrm>
            <a:off x="1273711" y="4856488"/>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10" name="TextBox 109"/>
          <p:cNvSpPr txBox="1"/>
          <p:nvPr/>
        </p:nvSpPr>
        <p:spPr>
          <a:xfrm>
            <a:off x="4059610" y="2002324"/>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11" name="TextBox 110"/>
          <p:cNvSpPr txBox="1"/>
          <p:nvPr/>
        </p:nvSpPr>
        <p:spPr>
          <a:xfrm>
            <a:off x="4059610" y="3429406"/>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12" name="TextBox 111"/>
          <p:cNvSpPr txBox="1"/>
          <p:nvPr/>
        </p:nvSpPr>
        <p:spPr>
          <a:xfrm>
            <a:off x="4059610" y="4856488"/>
            <a:ext cx="809013" cy="1015663"/>
          </a:xfrm>
          <a:prstGeom prst="rect">
            <a:avLst/>
          </a:prstGeom>
          <a:noFill/>
        </p:spPr>
        <p:txBody>
          <a:bodyPr wrap="square" rtlCol="0">
            <a:spAutoFit/>
          </a:bodyPr>
          <a:lstStyle/>
          <a:p>
            <a:r>
              <a:rPr lang="en-US" sz="6000" dirty="0">
                <a:solidFill>
                  <a:schemeClr val="bg1"/>
                </a:solidFill>
                <a:latin typeface="+mj-lt"/>
              </a:rPr>
              <a:t>?</a:t>
            </a:r>
          </a:p>
        </p:txBody>
      </p:sp>
      <p:sp>
        <p:nvSpPr>
          <p:cNvPr id="113" name="TextBox 112"/>
          <p:cNvSpPr txBox="1"/>
          <p:nvPr/>
        </p:nvSpPr>
        <p:spPr>
          <a:xfrm>
            <a:off x="7144642" y="2002324"/>
            <a:ext cx="809013" cy="1015663"/>
          </a:xfrm>
          <a:prstGeom prst="rect">
            <a:avLst/>
          </a:prstGeom>
          <a:noFill/>
        </p:spPr>
        <p:txBody>
          <a:bodyPr wrap="square" rtlCol="0">
            <a:spAutoFit/>
          </a:bodyPr>
          <a:lstStyle/>
          <a:p>
            <a:r>
              <a:rPr lang="en-US" sz="6000" dirty="0">
                <a:solidFill>
                  <a:srgbClr val="FFFF00"/>
                </a:solidFill>
                <a:latin typeface="+mj-lt"/>
              </a:rPr>
              <a:t>?</a:t>
            </a:r>
          </a:p>
        </p:txBody>
      </p:sp>
      <p:sp>
        <p:nvSpPr>
          <p:cNvPr id="114" name="TextBox 113"/>
          <p:cNvSpPr txBox="1"/>
          <p:nvPr/>
        </p:nvSpPr>
        <p:spPr>
          <a:xfrm>
            <a:off x="7144642" y="3429406"/>
            <a:ext cx="809013" cy="1015663"/>
          </a:xfrm>
          <a:prstGeom prst="rect">
            <a:avLst/>
          </a:prstGeom>
          <a:noFill/>
        </p:spPr>
        <p:txBody>
          <a:bodyPr wrap="square" rtlCol="0">
            <a:spAutoFit/>
          </a:bodyPr>
          <a:lstStyle/>
          <a:p>
            <a:r>
              <a:rPr lang="en-US" sz="6000" dirty="0">
                <a:solidFill>
                  <a:srgbClr val="FFFF00"/>
                </a:solidFill>
                <a:latin typeface="+mj-lt"/>
              </a:rPr>
              <a:t>?</a:t>
            </a:r>
          </a:p>
        </p:txBody>
      </p:sp>
      <p:sp>
        <p:nvSpPr>
          <p:cNvPr id="115" name="TextBox 114"/>
          <p:cNvSpPr txBox="1"/>
          <p:nvPr/>
        </p:nvSpPr>
        <p:spPr>
          <a:xfrm>
            <a:off x="7144642" y="4856488"/>
            <a:ext cx="809013" cy="1015663"/>
          </a:xfrm>
          <a:prstGeom prst="rect">
            <a:avLst/>
          </a:prstGeom>
          <a:noFill/>
        </p:spPr>
        <p:txBody>
          <a:bodyPr wrap="square" rtlCol="0">
            <a:spAutoFit/>
          </a:bodyPr>
          <a:lstStyle/>
          <a:p>
            <a:r>
              <a:rPr lang="en-US" sz="6000" dirty="0">
                <a:solidFill>
                  <a:srgbClr val="FFFF00"/>
                </a:solidFill>
                <a:latin typeface="+mj-lt"/>
              </a:rPr>
              <a:t>?</a:t>
            </a:r>
          </a:p>
        </p:txBody>
      </p:sp>
    </p:spTree>
    <p:extLst>
      <p:ext uri="{BB962C8B-B14F-4D97-AF65-F5344CB8AC3E}">
        <p14:creationId xmlns:p14="http://schemas.microsoft.com/office/powerpoint/2010/main" val="71001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Towards Optimal Time-of-Flight Coding</a:t>
            </a:r>
            <a:endParaRPr lang="en-US" sz="3600" dirty="0">
              <a:solidFill>
                <a:prstClr val="white"/>
              </a:solidFill>
              <a:latin typeface="Calibri"/>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800" y="5791200"/>
            <a:ext cx="8458200" cy="523220"/>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Optimize in the Space of Coding Curves</a:t>
            </a:r>
          </a:p>
        </p:txBody>
      </p:sp>
      <p:sp>
        <p:nvSpPr>
          <p:cNvPr id="39" name="Cube 38"/>
          <p:cNvSpPr/>
          <p:nvPr/>
        </p:nvSpPr>
        <p:spPr>
          <a:xfrm>
            <a:off x="2784215" y="1392819"/>
            <a:ext cx="3933558" cy="344736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a:off x="3611549" y="3957264"/>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3641639" y="1378556"/>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5913136" y="4664291"/>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FF8A3B"/>
                              </a:solidFill>
                              <a:latin typeface="Cambria Math" panose="02040503050406030204" pitchFamily="18" charset="0"/>
                              <a:ea typeface="Cambria Math" panose="02040503050406030204" pitchFamily="18" charset="0"/>
                            </a:rPr>
                          </m:ctrlPr>
                        </m:sSubPr>
                        <m:e>
                          <m:r>
                            <m:rPr>
                              <m:sty m:val="p"/>
                            </m:rPr>
                            <a:rPr lang="en-US" sz="2400" b="0" i="0" smtClean="0">
                              <a:solidFill>
                                <a:srgbClr val="FF8A3B"/>
                              </a:solidFill>
                              <a:latin typeface="Cambria Math" panose="02040503050406030204" pitchFamily="18" charset="0"/>
                              <a:ea typeface="Cambria Math" panose="02040503050406030204" pitchFamily="18" charset="0"/>
                            </a:rPr>
                            <m:t>I</m:t>
                          </m:r>
                        </m:e>
                        <m:sub>
                          <m:r>
                            <a:rPr lang="en-US" sz="2400" b="0" i="0" smtClean="0">
                              <a:solidFill>
                                <a:srgbClr val="FF8A3B"/>
                              </a:solidFill>
                              <a:latin typeface="Cambria Math" panose="02040503050406030204" pitchFamily="18" charset="0"/>
                              <a:ea typeface="Cambria Math" panose="02040503050406030204" pitchFamily="18" charset="0"/>
                            </a:rPr>
                            <m:t>1</m:t>
                          </m:r>
                        </m:sub>
                      </m:sSub>
                    </m:oMath>
                  </m:oMathPara>
                </a14:m>
                <a:endParaRPr lang="en-US" sz="2400" dirty="0">
                  <a:solidFill>
                    <a:srgbClr val="FF8A3B"/>
                  </a:solidFill>
                  <a:latin typeface="Cambria Math" panose="02040503050406030204" pitchFamily="18" charset="0"/>
                  <a:ea typeface="Cambria Math" panose="02040503050406030204"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5913136" y="4664291"/>
                <a:ext cx="498208" cy="461665"/>
              </a:xfrm>
              <a:prstGeom prst="rect">
                <a:avLst/>
              </a:prstGeom>
              <a:blipFill>
                <a:blip r:embed="rId3"/>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2286000" y="2166392"/>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2286000" y="2166392"/>
                <a:ext cx="498208" cy="461665"/>
              </a:xfrm>
              <a:prstGeom prst="rect">
                <a:avLst/>
              </a:prstGeom>
              <a:blipFill>
                <a:blip r:embed="rId4"/>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101677" y="3515735"/>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92D050"/>
                              </a:solidFill>
                              <a:latin typeface="Cambria Math" panose="02040503050406030204" pitchFamily="18" charset="0"/>
                              <a:ea typeface="Cambria Math" panose="02040503050406030204" pitchFamily="18" charset="0"/>
                            </a:rPr>
                          </m:ctrlPr>
                        </m:sSubPr>
                        <m:e>
                          <m:r>
                            <m:rPr>
                              <m:sty m:val="p"/>
                            </m:rPr>
                            <a:rPr lang="en-US" sz="2400" b="0" i="0" smtClean="0">
                              <a:solidFill>
                                <a:srgbClr val="92D050"/>
                              </a:solidFill>
                              <a:latin typeface="Cambria Math" panose="02040503050406030204" pitchFamily="18" charset="0"/>
                              <a:ea typeface="Cambria Math" panose="02040503050406030204" pitchFamily="18" charset="0"/>
                            </a:rPr>
                            <m:t>I</m:t>
                          </m:r>
                        </m:e>
                        <m:sub>
                          <m:r>
                            <a:rPr lang="en-US" sz="2400" b="0" i="0" smtClean="0">
                              <a:solidFill>
                                <a:srgbClr val="92D050"/>
                              </a:solidFill>
                              <a:latin typeface="Cambria Math" panose="02040503050406030204" pitchFamily="18" charset="0"/>
                              <a:ea typeface="Cambria Math" panose="02040503050406030204" pitchFamily="18" charset="0"/>
                            </a:rPr>
                            <m:t>3</m:t>
                          </m:r>
                        </m:sub>
                      </m:sSub>
                    </m:oMath>
                  </m:oMathPara>
                </a14:m>
                <a:endParaRPr lang="en-US" sz="2400" dirty="0">
                  <a:solidFill>
                    <a:srgbClr val="92D050"/>
                  </a:solidFill>
                  <a:latin typeface="Cambria Math" panose="02040503050406030204" pitchFamily="18" charset="0"/>
                  <a:ea typeface="Cambria Math" panose="02040503050406030204" pitchFamily="18" charset="0"/>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101677" y="3515735"/>
                <a:ext cx="498208" cy="461665"/>
              </a:xfrm>
              <a:prstGeom prst="rect">
                <a:avLst/>
              </a:prstGeom>
              <a:blipFill>
                <a:blip r:embed="rId5"/>
                <a:stretch>
                  <a:fillRect b="-4000"/>
                </a:stretch>
              </a:blipFill>
            </p:spPr>
            <p:txBody>
              <a:bodyPr/>
              <a:lstStyle/>
              <a:p>
                <a:r>
                  <a:rPr lang="en-US">
                    <a:noFill/>
                  </a:rPr>
                  <a:t> </a:t>
                </a:r>
              </a:p>
            </p:txBody>
          </p:sp>
        </mc:Fallback>
      </mc:AlternateContent>
      <p:sp>
        <p:nvSpPr>
          <p:cNvPr id="46" name="TextBox 45"/>
          <p:cNvSpPr txBox="1"/>
          <p:nvPr/>
        </p:nvSpPr>
        <p:spPr>
          <a:xfrm>
            <a:off x="2536241" y="1368317"/>
            <a:ext cx="4765543"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Intensity Space</a:t>
            </a:r>
          </a:p>
        </p:txBody>
      </p:sp>
      <p:cxnSp>
        <p:nvCxnSpPr>
          <p:cNvPr id="47" name="Straight Arrow Connector 46"/>
          <p:cNvCxnSpPr/>
          <p:nvPr/>
        </p:nvCxnSpPr>
        <p:spPr>
          <a:xfrm flipV="1">
            <a:off x="2776565" y="3924853"/>
            <a:ext cx="883710" cy="925566"/>
          </a:xfrm>
          <a:prstGeom prst="straightConnector1">
            <a:avLst/>
          </a:prstGeom>
          <a:ln w="34925">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776565" y="2291668"/>
            <a:ext cx="0" cy="2558753"/>
          </a:xfrm>
          <a:prstGeom prst="straightConnector1">
            <a:avLst/>
          </a:prstGeom>
          <a:ln w="349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776565" y="4850419"/>
            <a:ext cx="3038175" cy="0"/>
          </a:xfrm>
          <a:prstGeom prst="straightConnector1">
            <a:avLst/>
          </a:prstGeom>
          <a:ln w="34925">
            <a:solidFill>
              <a:srgbClr val="FF8A3B"/>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rot="7844359" flipH="1">
            <a:off x="4130707" y="2092423"/>
            <a:ext cx="1082933" cy="2223702"/>
          </a:xfrm>
          <a:prstGeom prst="ellipse">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026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Long Coding Curves</a:t>
            </a:r>
            <a:endParaRPr lang="en-US" sz="3600" dirty="0">
              <a:solidFill>
                <a:prstClr val="white"/>
              </a:solidFill>
              <a:latin typeface="Calibri"/>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28958" y="1371600"/>
            <a:ext cx="2855595" cy="2694751"/>
            <a:chOff x="2147169" y="969363"/>
            <a:chExt cx="5078729" cy="4792665"/>
          </a:xfrm>
        </p:grpSpPr>
        <p:grpSp>
          <p:nvGrpSpPr>
            <p:cNvPr id="1037" name="Group 1036"/>
            <p:cNvGrpSpPr/>
            <p:nvPr/>
          </p:nvGrpSpPr>
          <p:grpSpPr>
            <a:xfrm>
              <a:off x="2147169" y="969363"/>
              <a:ext cx="5078729" cy="4792665"/>
              <a:chOff x="1626871" y="441685"/>
              <a:chExt cx="5929947" cy="5595937"/>
            </a:xfrm>
          </p:grpSpPr>
          <p:sp>
            <p:nvSpPr>
              <p:cNvPr id="1038" name="Freeform 3224"/>
              <p:cNvSpPr>
                <a:spLocks/>
              </p:cNvSpPr>
              <p:nvPr/>
            </p:nvSpPr>
            <p:spPr bwMode="auto">
              <a:xfrm>
                <a:off x="1643380" y="441685"/>
                <a:ext cx="3346450" cy="4179888"/>
              </a:xfrm>
              <a:custGeom>
                <a:avLst/>
                <a:gdLst>
                  <a:gd name="T0" fmla="*/ 0 w 2108"/>
                  <a:gd name="T1" fmla="*/ 2633 h 2633"/>
                  <a:gd name="T2" fmla="*/ 2108 w 2108"/>
                  <a:gd name="T3" fmla="*/ 1948 h 2633"/>
                  <a:gd name="T4" fmla="*/ 2108 w 2108"/>
                  <a:gd name="T5" fmla="*/ 0 h 2633"/>
                  <a:gd name="T6" fmla="*/ 0 w 2108"/>
                  <a:gd name="T7" fmla="*/ 685 h 2633"/>
                  <a:gd name="T8" fmla="*/ 0 w 2108"/>
                  <a:gd name="T9" fmla="*/ 2633 h 2633"/>
                </a:gdLst>
                <a:ahLst/>
                <a:cxnLst>
                  <a:cxn ang="0">
                    <a:pos x="T0" y="T1"/>
                  </a:cxn>
                  <a:cxn ang="0">
                    <a:pos x="T2" y="T3"/>
                  </a:cxn>
                  <a:cxn ang="0">
                    <a:pos x="T4" y="T5"/>
                  </a:cxn>
                  <a:cxn ang="0">
                    <a:pos x="T6" y="T7"/>
                  </a:cxn>
                  <a:cxn ang="0">
                    <a:pos x="T8" y="T9"/>
                  </a:cxn>
                </a:cxnLst>
                <a:rect l="0" t="0" r="r" b="b"/>
                <a:pathLst>
                  <a:path w="2108" h="2633">
                    <a:moveTo>
                      <a:pt x="0" y="2633"/>
                    </a:moveTo>
                    <a:lnTo>
                      <a:pt x="2108" y="1948"/>
                    </a:lnTo>
                    <a:lnTo>
                      <a:pt x="2108" y="0"/>
                    </a:lnTo>
                    <a:lnTo>
                      <a:pt x="0" y="685"/>
                    </a:lnTo>
                    <a:lnTo>
                      <a:pt x="0" y="2633"/>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3225"/>
              <p:cNvSpPr>
                <a:spLocks/>
              </p:cNvSpPr>
              <p:nvPr/>
            </p:nvSpPr>
            <p:spPr bwMode="auto">
              <a:xfrm>
                <a:off x="4989830" y="441685"/>
                <a:ext cx="2566988" cy="4508500"/>
              </a:xfrm>
              <a:custGeom>
                <a:avLst/>
                <a:gdLst>
                  <a:gd name="T0" fmla="*/ 0 w 1617"/>
                  <a:gd name="T1" fmla="*/ 1948 h 2840"/>
                  <a:gd name="T2" fmla="*/ 1617 w 1617"/>
                  <a:gd name="T3" fmla="*/ 2840 h 2840"/>
                  <a:gd name="T4" fmla="*/ 1617 w 1617"/>
                  <a:gd name="T5" fmla="*/ 893 h 2840"/>
                  <a:gd name="T6" fmla="*/ 0 w 1617"/>
                  <a:gd name="T7" fmla="*/ 0 h 2840"/>
                  <a:gd name="T8" fmla="*/ 0 w 1617"/>
                  <a:gd name="T9" fmla="*/ 1948 h 2840"/>
                </a:gdLst>
                <a:ahLst/>
                <a:cxnLst>
                  <a:cxn ang="0">
                    <a:pos x="T0" y="T1"/>
                  </a:cxn>
                  <a:cxn ang="0">
                    <a:pos x="T2" y="T3"/>
                  </a:cxn>
                  <a:cxn ang="0">
                    <a:pos x="T4" y="T5"/>
                  </a:cxn>
                  <a:cxn ang="0">
                    <a:pos x="T6" y="T7"/>
                  </a:cxn>
                  <a:cxn ang="0">
                    <a:pos x="T8" y="T9"/>
                  </a:cxn>
                </a:cxnLst>
                <a:rect l="0" t="0" r="r" b="b"/>
                <a:pathLst>
                  <a:path w="1617" h="2840">
                    <a:moveTo>
                      <a:pt x="0" y="1948"/>
                    </a:moveTo>
                    <a:lnTo>
                      <a:pt x="1617" y="2840"/>
                    </a:lnTo>
                    <a:lnTo>
                      <a:pt x="1617" y="893"/>
                    </a:lnTo>
                    <a:lnTo>
                      <a:pt x="0" y="0"/>
                    </a:lnTo>
                    <a:lnTo>
                      <a:pt x="0" y="1948"/>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Line 3380"/>
              <p:cNvSpPr>
                <a:spLocks noChangeShapeType="1"/>
              </p:cNvSpPr>
              <p:nvPr/>
            </p:nvSpPr>
            <p:spPr bwMode="auto">
              <a:xfrm flipH="1" flipV="1">
                <a:off x="1643380" y="4621572"/>
                <a:ext cx="2566988" cy="14160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41" name="Straight Connector 1040"/>
              <p:cNvCxnSpPr/>
              <p:nvPr/>
            </p:nvCxnSpPr>
            <p:spPr>
              <a:xfrm>
                <a:off x="1626871" y="1529121"/>
                <a:ext cx="2566988" cy="1417638"/>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042" name="Line 3381"/>
              <p:cNvSpPr>
                <a:spLocks noChangeShapeType="1"/>
              </p:cNvSpPr>
              <p:nvPr/>
            </p:nvSpPr>
            <p:spPr bwMode="auto">
              <a:xfrm flipV="1">
                <a:off x="4202748" y="2935647"/>
                <a:ext cx="0" cy="30924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Line 3526"/>
              <p:cNvSpPr>
                <a:spLocks noChangeShapeType="1"/>
              </p:cNvSpPr>
              <p:nvPr/>
            </p:nvSpPr>
            <p:spPr bwMode="auto">
              <a:xfrm flipV="1">
                <a:off x="4200842" y="1892660"/>
                <a:ext cx="3346450" cy="1087438"/>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44" name="Line 3526"/>
            <p:cNvSpPr>
              <a:spLocks noChangeShapeType="1"/>
            </p:cNvSpPr>
            <p:nvPr/>
          </p:nvSpPr>
          <p:spPr bwMode="auto">
            <a:xfrm flipV="1">
              <a:off x="4341871" y="4815967"/>
              <a:ext cx="2866082" cy="931341"/>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46" name="Group 1045"/>
          <p:cNvGrpSpPr/>
          <p:nvPr/>
        </p:nvGrpSpPr>
        <p:grpSpPr>
          <a:xfrm>
            <a:off x="3170582" y="1371600"/>
            <a:ext cx="2855595" cy="2694751"/>
            <a:chOff x="2147169" y="969363"/>
            <a:chExt cx="5078729" cy="4792665"/>
          </a:xfrm>
        </p:grpSpPr>
        <p:grpSp>
          <p:nvGrpSpPr>
            <p:cNvPr id="1047" name="Group 1046"/>
            <p:cNvGrpSpPr/>
            <p:nvPr/>
          </p:nvGrpSpPr>
          <p:grpSpPr>
            <a:xfrm>
              <a:off x="2147169" y="969363"/>
              <a:ext cx="5078729" cy="4792665"/>
              <a:chOff x="1626871" y="441685"/>
              <a:chExt cx="5929947" cy="5595937"/>
            </a:xfrm>
          </p:grpSpPr>
          <p:sp>
            <p:nvSpPr>
              <p:cNvPr id="1049" name="Freeform 3224"/>
              <p:cNvSpPr>
                <a:spLocks/>
              </p:cNvSpPr>
              <p:nvPr/>
            </p:nvSpPr>
            <p:spPr bwMode="auto">
              <a:xfrm>
                <a:off x="1643380" y="441685"/>
                <a:ext cx="3346450" cy="4179888"/>
              </a:xfrm>
              <a:custGeom>
                <a:avLst/>
                <a:gdLst>
                  <a:gd name="T0" fmla="*/ 0 w 2108"/>
                  <a:gd name="T1" fmla="*/ 2633 h 2633"/>
                  <a:gd name="T2" fmla="*/ 2108 w 2108"/>
                  <a:gd name="T3" fmla="*/ 1948 h 2633"/>
                  <a:gd name="T4" fmla="*/ 2108 w 2108"/>
                  <a:gd name="T5" fmla="*/ 0 h 2633"/>
                  <a:gd name="T6" fmla="*/ 0 w 2108"/>
                  <a:gd name="T7" fmla="*/ 685 h 2633"/>
                  <a:gd name="T8" fmla="*/ 0 w 2108"/>
                  <a:gd name="T9" fmla="*/ 2633 h 2633"/>
                </a:gdLst>
                <a:ahLst/>
                <a:cxnLst>
                  <a:cxn ang="0">
                    <a:pos x="T0" y="T1"/>
                  </a:cxn>
                  <a:cxn ang="0">
                    <a:pos x="T2" y="T3"/>
                  </a:cxn>
                  <a:cxn ang="0">
                    <a:pos x="T4" y="T5"/>
                  </a:cxn>
                  <a:cxn ang="0">
                    <a:pos x="T6" y="T7"/>
                  </a:cxn>
                  <a:cxn ang="0">
                    <a:pos x="T8" y="T9"/>
                  </a:cxn>
                </a:cxnLst>
                <a:rect l="0" t="0" r="r" b="b"/>
                <a:pathLst>
                  <a:path w="2108" h="2633">
                    <a:moveTo>
                      <a:pt x="0" y="2633"/>
                    </a:moveTo>
                    <a:lnTo>
                      <a:pt x="2108" y="1948"/>
                    </a:lnTo>
                    <a:lnTo>
                      <a:pt x="2108" y="0"/>
                    </a:lnTo>
                    <a:lnTo>
                      <a:pt x="0" y="685"/>
                    </a:lnTo>
                    <a:lnTo>
                      <a:pt x="0" y="2633"/>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3" name="Freeform 3225"/>
              <p:cNvSpPr>
                <a:spLocks/>
              </p:cNvSpPr>
              <p:nvPr/>
            </p:nvSpPr>
            <p:spPr bwMode="auto">
              <a:xfrm>
                <a:off x="4989830" y="441685"/>
                <a:ext cx="2566988" cy="4508500"/>
              </a:xfrm>
              <a:custGeom>
                <a:avLst/>
                <a:gdLst>
                  <a:gd name="T0" fmla="*/ 0 w 1617"/>
                  <a:gd name="T1" fmla="*/ 1948 h 2840"/>
                  <a:gd name="T2" fmla="*/ 1617 w 1617"/>
                  <a:gd name="T3" fmla="*/ 2840 h 2840"/>
                  <a:gd name="T4" fmla="*/ 1617 w 1617"/>
                  <a:gd name="T5" fmla="*/ 893 h 2840"/>
                  <a:gd name="T6" fmla="*/ 0 w 1617"/>
                  <a:gd name="T7" fmla="*/ 0 h 2840"/>
                  <a:gd name="T8" fmla="*/ 0 w 1617"/>
                  <a:gd name="T9" fmla="*/ 1948 h 2840"/>
                </a:gdLst>
                <a:ahLst/>
                <a:cxnLst>
                  <a:cxn ang="0">
                    <a:pos x="T0" y="T1"/>
                  </a:cxn>
                  <a:cxn ang="0">
                    <a:pos x="T2" y="T3"/>
                  </a:cxn>
                  <a:cxn ang="0">
                    <a:pos x="T4" y="T5"/>
                  </a:cxn>
                  <a:cxn ang="0">
                    <a:pos x="T6" y="T7"/>
                  </a:cxn>
                  <a:cxn ang="0">
                    <a:pos x="T8" y="T9"/>
                  </a:cxn>
                </a:cxnLst>
                <a:rect l="0" t="0" r="r" b="b"/>
                <a:pathLst>
                  <a:path w="1617" h="2840">
                    <a:moveTo>
                      <a:pt x="0" y="1948"/>
                    </a:moveTo>
                    <a:lnTo>
                      <a:pt x="1617" y="2840"/>
                    </a:lnTo>
                    <a:lnTo>
                      <a:pt x="1617" y="893"/>
                    </a:lnTo>
                    <a:lnTo>
                      <a:pt x="0" y="0"/>
                    </a:lnTo>
                    <a:lnTo>
                      <a:pt x="0" y="1948"/>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4" name="Line 3380"/>
              <p:cNvSpPr>
                <a:spLocks noChangeShapeType="1"/>
              </p:cNvSpPr>
              <p:nvPr/>
            </p:nvSpPr>
            <p:spPr bwMode="auto">
              <a:xfrm flipH="1" flipV="1">
                <a:off x="1643380" y="4621572"/>
                <a:ext cx="2566988" cy="14160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075" name="Straight Connector 2074"/>
              <p:cNvCxnSpPr/>
              <p:nvPr/>
            </p:nvCxnSpPr>
            <p:spPr>
              <a:xfrm>
                <a:off x="1626871" y="1529121"/>
                <a:ext cx="2566988" cy="1417638"/>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76" name="Line 3381"/>
              <p:cNvSpPr>
                <a:spLocks noChangeShapeType="1"/>
              </p:cNvSpPr>
              <p:nvPr/>
            </p:nvSpPr>
            <p:spPr bwMode="auto">
              <a:xfrm flipV="1">
                <a:off x="4202748" y="2935647"/>
                <a:ext cx="0" cy="30924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Line 3526"/>
              <p:cNvSpPr>
                <a:spLocks noChangeShapeType="1"/>
              </p:cNvSpPr>
              <p:nvPr/>
            </p:nvSpPr>
            <p:spPr bwMode="auto">
              <a:xfrm flipV="1">
                <a:off x="4200842" y="1892660"/>
                <a:ext cx="3346450" cy="1087438"/>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48" name="Line 3526"/>
            <p:cNvSpPr>
              <a:spLocks noChangeShapeType="1"/>
            </p:cNvSpPr>
            <p:nvPr/>
          </p:nvSpPr>
          <p:spPr bwMode="auto">
            <a:xfrm flipV="1">
              <a:off x="4341871" y="4815967"/>
              <a:ext cx="2866082" cy="931341"/>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78" name="Group 2077"/>
          <p:cNvGrpSpPr/>
          <p:nvPr/>
        </p:nvGrpSpPr>
        <p:grpSpPr>
          <a:xfrm>
            <a:off x="6212205" y="1371600"/>
            <a:ext cx="2855595" cy="2694751"/>
            <a:chOff x="2147169" y="969363"/>
            <a:chExt cx="5078729" cy="4792665"/>
          </a:xfrm>
        </p:grpSpPr>
        <p:grpSp>
          <p:nvGrpSpPr>
            <p:cNvPr id="2079" name="Group 2078"/>
            <p:cNvGrpSpPr/>
            <p:nvPr/>
          </p:nvGrpSpPr>
          <p:grpSpPr>
            <a:xfrm>
              <a:off x="2147169" y="969363"/>
              <a:ext cx="5078729" cy="4792665"/>
              <a:chOff x="1626871" y="441685"/>
              <a:chExt cx="5929947" cy="5595937"/>
            </a:xfrm>
          </p:grpSpPr>
          <p:sp>
            <p:nvSpPr>
              <p:cNvPr id="2081" name="Freeform 3224"/>
              <p:cNvSpPr>
                <a:spLocks/>
              </p:cNvSpPr>
              <p:nvPr/>
            </p:nvSpPr>
            <p:spPr bwMode="auto">
              <a:xfrm>
                <a:off x="1643380" y="441685"/>
                <a:ext cx="3346450" cy="4179888"/>
              </a:xfrm>
              <a:custGeom>
                <a:avLst/>
                <a:gdLst>
                  <a:gd name="T0" fmla="*/ 0 w 2108"/>
                  <a:gd name="T1" fmla="*/ 2633 h 2633"/>
                  <a:gd name="T2" fmla="*/ 2108 w 2108"/>
                  <a:gd name="T3" fmla="*/ 1948 h 2633"/>
                  <a:gd name="T4" fmla="*/ 2108 w 2108"/>
                  <a:gd name="T5" fmla="*/ 0 h 2633"/>
                  <a:gd name="T6" fmla="*/ 0 w 2108"/>
                  <a:gd name="T7" fmla="*/ 685 h 2633"/>
                  <a:gd name="T8" fmla="*/ 0 w 2108"/>
                  <a:gd name="T9" fmla="*/ 2633 h 2633"/>
                </a:gdLst>
                <a:ahLst/>
                <a:cxnLst>
                  <a:cxn ang="0">
                    <a:pos x="T0" y="T1"/>
                  </a:cxn>
                  <a:cxn ang="0">
                    <a:pos x="T2" y="T3"/>
                  </a:cxn>
                  <a:cxn ang="0">
                    <a:pos x="T4" y="T5"/>
                  </a:cxn>
                  <a:cxn ang="0">
                    <a:pos x="T6" y="T7"/>
                  </a:cxn>
                  <a:cxn ang="0">
                    <a:pos x="T8" y="T9"/>
                  </a:cxn>
                </a:cxnLst>
                <a:rect l="0" t="0" r="r" b="b"/>
                <a:pathLst>
                  <a:path w="2108" h="2633">
                    <a:moveTo>
                      <a:pt x="0" y="2633"/>
                    </a:moveTo>
                    <a:lnTo>
                      <a:pt x="2108" y="1948"/>
                    </a:lnTo>
                    <a:lnTo>
                      <a:pt x="2108" y="0"/>
                    </a:lnTo>
                    <a:lnTo>
                      <a:pt x="0" y="685"/>
                    </a:lnTo>
                    <a:lnTo>
                      <a:pt x="0" y="2633"/>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2" name="Freeform 3225"/>
              <p:cNvSpPr>
                <a:spLocks/>
              </p:cNvSpPr>
              <p:nvPr/>
            </p:nvSpPr>
            <p:spPr bwMode="auto">
              <a:xfrm>
                <a:off x="4989830" y="441685"/>
                <a:ext cx="2566988" cy="4508500"/>
              </a:xfrm>
              <a:custGeom>
                <a:avLst/>
                <a:gdLst>
                  <a:gd name="T0" fmla="*/ 0 w 1617"/>
                  <a:gd name="T1" fmla="*/ 1948 h 2840"/>
                  <a:gd name="T2" fmla="*/ 1617 w 1617"/>
                  <a:gd name="T3" fmla="*/ 2840 h 2840"/>
                  <a:gd name="T4" fmla="*/ 1617 w 1617"/>
                  <a:gd name="T5" fmla="*/ 893 h 2840"/>
                  <a:gd name="T6" fmla="*/ 0 w 1617"/>
                  <a:gd name="T7" fmla="*/ 0 h 2840"/>
                  <a:gd name="T8" fmla="*/ 0 w 1617"/>
                  <a:gd name="T9" fmla="*/ 1948 h 2840"/>
                </a:gdLst>
                <a:ahLst/>
                <a:cxnLst>
                  <a:cxn ang="0">
                    <a:pos x="T0" y="T1"/>
                  </a:cxn>
                  <a:cxn ang="0">
                    <a:pos x="T2" y="T3"/>
                  </a:cxn>
                  <a:cxn ang="0">
                    <a:pos x="T4" y="T5"/>
                  </a:cxn>
                  <a:cxn ang="0">
                    <a:pos x="T6" y="T7"/>
                  </a:cxn>
                  <a:cxn ang="0">
                    <a:pos x="T8" y="T9"/>
                  </a:cxn>
                </a:cxnLst>
                <a:rect l="0" t="0" r="r" b="b"/>
                <a:pathLst>
                  <a:path w="1617" h="2840">
                    <a:moveTo>
                      <a:pt x="0" y="1948"/>
                    </a:moveTo>
                    <a:lnTo>
                      <a:pt x="1617" y="2840"/>
                    </a:lnTo>
                    <a:lnTo>
                      <a:pt x="1617" y="893"/>
                    </a:lnTo>
                    <a:lnTo>
                      <a:pt x="0" y="0"/>
                    </a:lnTo>
                    <a:lnTo>
                      <a:pt x="0" y="1948"/>
                    </a:lnTo>
                    <a:close/>
                  </a:path>
                </a:pathLst>
              </a:custGeom>
              <a:noFill/>
              <a:ln w="38100">
                <a:solidFill>
                  <a:schemeClr val="bg1"/>
                </a:solidFill>
                <a:prstDash val="sysDot"/>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3" name="Line 3380"/>
              <p:cNvSpPr>
                <a:spLocks noChangeShapeType="1"/>
              </p:cNvSpPr>
              <p:nvPr/>
            </p:nvSpPr>
            <p:spPr bwMode="auto">
              <a:xfrm flipH="1" flipV="1">
                <a:off x="1643380" y="4621572"/>
                <a:ext cx="2566988" cy="14160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084" name="Straight Connector 2083"/>
              <p:cNvCxnSpPr/>
              <p:nvPr/>
            </p:nvCxnSpPr>
            <p:spPr>
              <a:xfrm>
                <a:off x="1626871" y="1529121"/>
                <a:ext cx="2566988" cy="1417638"/>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85" name="Line 3381"/>
              <p:cNvSpPr>
                <a:spLocks noChangeShapeType="1"/>
              </p:cNvSpPr>
              <p:nvPr/>
            </p:nvSpPr>
            <p:spPr bwMode="auto">
              <a:xfrm flipV="1">
                <a:off x="4202748" y="2935647"/>
                <a:ext cx="0" cy="3092450"/>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Line 3526"/>
              <p:cNvSpPr>
                <a:spLocks noChangeShapeType="1"/>
              </p:cNvSpPr>
              <p:nvPr/>
            </p:nvSpPr>
            <p:spPr bwMode="auto">
              <a:xfrm flipV="1">
                <a:off x="4200842" y="1892660"/>
                <a:ext cx="3346450" cy="1087438"/>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080" name="Line 3526"/>
            <p:cNvSpPr>
              <a:spLocks noChangeShapeType="1"/>
            </p:cNvSpPr>
            <p:nvPr/>
          </p:nvSpPr>
          <p:spPr bwMode="auto">
            <a:xfrm flipV="1">
              <a:off x="4341871" y="4815967"/>
              <a:ext cx="2866082" cy="931341"/>
            </a:xfrm>
            <a:prstGeom prst="line">
              <a:avLst/>
            </a:prstGeom>
            <a:noFill/>
            <a:ln w="38100" cap="flat">
              <a:solidFill>
                <a:schemeClr val="bg1"/>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rot="1316103">
            <a:off x="613513" y="1895260"/>
            <a:ext cx="2109065" cy="1592604"/>
            <a:chOff x="1175466" y="3810000"/>
            <a:chExt cx="3653357" cy="2758734"/>
          </a:xfrm>
        </p:grpSpPr>
        <p:sp>
          <p:nvSpPr>
            <p:cNvPr id="6" name="Teardrop 5"/>
            <p:cNvSpPr/>
            <p:nvPr/>
          </p:nvSpPr>
          <p:spPr>
            <a:xfrm>
              <a:off x="1185555" y="5199771"/>
              <a:ext cx="1815567" cy="1368963"/>
            </a:xfrm>
            <a:prstGeom prst="teardrop">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7" name="Teardrop 2086"/>
            <p:cNvSpPr/>
            <p:nvPr/>
          </p:nvSpPr>
          <p:spPr>
            <a:xfrm flipH="1">
              <a:off x="3009167" y="5199771"/>
              <a:ext cx="1819656" cy="1368963"/>
            </a:xfrm>
            <a:prstGeom prst="teardrop">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8" name="Teardrop 2087"/>
            <p:cNvSpPr/>
            <p:nvPr/>
          </p:nvSpPr>
          <p:spPr>
            <a:xfrm flipV="1">
              <a:off x="1175466" y="3810000"/>
              <a:ext cx="1815567" cy="1371600"/>
            </a:xfrm>
            <a:prstGeom prst="teardrop">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Teardrop 2088"/>
            <p:cNvSpPr/>
            <p:nvPr/>
          </p:nvSpPr>
          <p:spPr>
            <a:xfrm flipH="1" flipV="1">
              <a:off x="2999078" y="3810000"/>
              <a:ext cx="1819656" cy="1371600"/>
            </a:xfrm>
            <a:prstGeom prst="teardrop">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rot="19506109">
            <a:off x="651417" y="1905819"/>
            <a:ext cx="1993232" cy="1585655"/>
            <a:chOff x="1335661" y="4197698"/>
            <a:chExt cx="3195198" cy="2541843"/>
          </a:xfrm>
          <a:noFill/>
        </p:grpSpPr>
        <p:sp>
          <p:nvSpPr>
            <p:cNvPr id="8" name="Teardrop 7"/>
            <p:cNvSpPr/>
            <p:nvPr/>
          </p:nvSpPr>
          <p:spPr>
            <a:xfrm rot="784262">
              <a:off x="1335661" y="5301105"/>
              <a:ext cx="1435608" cy="1438436"/>
            </a:xfrm>
            <a:prstGeom prst="teardrop">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1" name="Teardrop 2090"/>
            <p:cNvSpPr/>
            <p:nvPr/>
          </p:nvSpPr>
          <p:spPr>
            <a:xfrm rot="11580000">
              <a:off x="3095251" y="4197698"/>
              <a:ext cx="1435608" cy="1438436"/>
            </a:xfrm>
            <a:prstGeom prst="teardrop">
              <a:avLst/>
            </a:prstGeom>
            <a:grp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5" name="TextBox 2094"/>
          <p:cNvSpPr txBox="1"/>
          <p:nvPr/>
        </p:nvSpPr>
        <p:spPr>
          <a:xfrm>
            <a:off x="210248" y="4374962"/>
            <a:ext cx="2801390"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Self-Intersecting</a:t>
            </a:r>
          </a:p>
        </p:txBody>
      </p:sp>
      <p:grpSp>
        <p:nvGrpSpPr>
          <p:cNvPr id="2096" name="Group 2095"/>
          <p:cNvGrpSpPr/>
          <p:nvPr/>
        </p:nvGrpSpPr>
        <p:grpSpPr>
          <a:xfrm>
            <a:off x="3667850" y="1731555"/>
            <a:ext cx="1872886" cy="1961102"/>
            <a:chOff x="2609850" y="2032000"/>
            <a:chExt cx="2671764" cy="2559051"/>
          </a:xfrm>
        </p:grpSpPr>
        <p:sp>
          <p:nvSpPr>
            <p:cNvPr id="2097" name="Line 10"/>
            <p:cNvSpPr>
              <a:spLocks noChangeShapeType="1"/>
            </p:cNvSpPr>
            <p:nvPr/>
          </p:nvSpPr>
          <p:spPr bwMode="auto">
            <a:xfrm flipH="1" flipV="1">
              <a:off x="3994150" y="36306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Line 11"/>
            <p:cNvSpPr>
              <a:spLocks noChangeShapeType="1"/>
            </p:cNvSpPr>
            <p:nvPr/>
          </p:nvSpPr>
          <p:spPr bwMode="auto">
            <a:xfrm flipH="1">
              <a:off x="4006850" y="363220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Line 12"/>
            <p:cNvSpPr>
              <a:spLocks noChangeShapeType="1"/>
            </p:cNvSpPr>
            <p:nvPr/>
          </p:nvSpPr>
          <p:spPr bwMode="auto">
            <a:xfrm flipH="1" flipV="1">
              <a:off x="3979863" y="362902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Line 13"/>
            <p:cNvSpPr>
              <a:spLocks noChangeShapeType="1"/>
            </p:cNvSpPr>
            <p:nvPr/>
          </p:nvSpPr>
          <p:spPr bwMode="auto">
            <a:xfrm flipH="1" flipV="1">
              <a:off x="4021138" y="36322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Line 14"/>
            <p:cNvSpPr>
              <a:spLocks noChangeShapeType="1"/>
            </p:cNvSpPr>
            <p:nvPr/>
          </p:nvSpPr>
          <p:spPr bwMode="auto">
            <a:xfrm flipH="1">
              <a:off x="3967163" y="36290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Line 15"/>
            <p:cNvSpPr>
              <a:spLocks noChangeShapeType="1"/>
            </p:cNvSpPr>
            <p:nvPr/>
          </p:nvSpPr>
          <p:spPr bwMode="auto">
            <a:xfrm flipH="1" flipV="1">
              <a:off x="4033838" y="36337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3" name="Line 16"/>
            <p:cNvSpPr>
              <a:spLocks noChangeShapeType="1"/>
            </p:cNvSpPr>
            <p:nvPr/>
          </p:nvSpPr>
          <p:spPr bwMode="auto">
            <a:xfrm flipH="1" flipV="1">
              <a:off x="3954463" y="36274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Line 17"/>
            <p:cNvSpPr>
              <a:spLocks noChangeShapeType="1"/>
            </p:cNvSpPr>
            <p:nvPr/>
          </p:nvSpPr>
          <p:spPr bwMode="auto">
            <a:xfrm flipH="1" flipV="1">
              <a:off x="4048125" y="36353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Line 18"/>
            <p:cNvSpPr>
              <a:spLocks noChangeShapeType="1"/>
            </p:cNvSpPr>
            <p:nvPr/>
          </p:nvSpPr>
          <p:spPr bwMode="auto">
            <a:xfrm flipH="1" flipV="1">
              <a:off x="3940175" y="362585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6" name="Line 19"/>
            <p:cNvSpPr>
              <a:spLocks noChangeShapeType="1"/>
            </p:cNvSpPr>
            <p:nvPr/>
          </p:nvSpPr>
          <p:spPr bwMode="auto">
            <a:xfrm flipH="1" flipV="1">
              <a:off x="4060825" y="36369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7" name="Line 20"/>
            <p:cNvSpPr>
              <a:spLocks noChangeShapeType="1"/>
            </p:cNvSpPr>
            <p:nvPr/>
          </p:nvSpPr>
          <p:spPr bwMode="auto">
            <a:xfrm flipH="1">
              <a:off x="3927475" y="36258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Line 21"/>
            <p:cNvSpPr>
              <a:spLocks noChangeShapeType="1"/>
            </p:cNvSpPr>
            <p:nvPr/>
          </p:nvSpPr>
          <p:spPr bwMode="auto">
            <a:xfrm flipH="1" flipV="1">
              <a:off x="4073525" y="363855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9" name="Line 22"/>
            <p:cNvSpPr>
              <a:spLocks noChangeShapeType="1"/>
            </p:cNvSpPr>
            <p:nvPr/>
          </p:nvSpPr>
          <p:spPr bwMode="auto">
            <a:xfrm flipH="1">
              <a:off x="3914775" y="36258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0" name="Line 23"/>
            <p:cNvSpPr>
              <a:spLocks noChangeShapeType="1"/>
            </p:cNvSpPr>
            <p:nvPr/>
          </p:nvSpPr>
          <p:spPr bwMode="auto">
            <a:xfrm flipH="1">
              <a:off x="4087813" y="36401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1" name="Line 24"/>
            <p:cNvSpPr>
              <a:spLocks noChangeShapeType="1"/>
            </p:cNvSpPr>
            <p:nvPr/>
          </p:nvSpPr>
          <p:spPr bwMode="auto">
            <a:xfrm flipH="1" flipV="1">
              <a:off x="3900488" y="36242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2" name="Line 25"/>
            <p:cNvSpPr>
              <a:spLocks noChangeShapeType="1"/>
            </p:cNvSpPr>
            <p:nvPr/>
          </p:nvSpPr>
          <p:spPr bwMode="auto">
            <a:xfrm flipH="1" flipV="1">
              <a:off x="4100513" y="36401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3" name="Line 26"/>
            <p:cNvSpPr>
              <a:spLocks noChangeShapeType="1"/>
            </p:cNvSpPr>
            <p:nvPr/>
          </p:nvSpPr>
          <p:spPr bwMode="auto">
            <a:xfrm flipH="1">
              <a:off x="3887788" y="36242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4" name="Line 27"/>
            <p:cNvSpPr>
              <a:spLocks noChangeShapeType="1"/>
            </p:cNvSpPr>
            <p:nvPr/>
          </p:nvSpPr>
          <p:spPr bwMode="auto">
            <a:xfrm flipH="1" flipV="1">
              <a:off x="4113213" y="364172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5" name="Line 28"/>
            <p:cNvSpPr>
              <a:spLocks noChangeShapeType="1"/>
            </p:cNvSpPr>
            <p:nvPr/>
          </p:nvSpPr>
          <p:spPr bwMode="auto">
            <a:xfrm flipH="1" flipV="1">
              <a:off x="3873500" y="362267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6" name="Line 29"/>
            <p:cNvSpPr>
              <a:spLocks noChangeShapeType="1"/>
            </p:cNvSpPr>
            <p:nvPr/>
          </p:nvSpPr>
          <p:spPr bwMode="auto">
            <a:xfrm flipH="1" flipV="1">
              <a:off x="4127500" y="36433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7" name="Line 30"/>
            <p:cNvSpPr>
              <a:spLocks noChangeShapeType="1"/>
            </p:cNvSpPr>
            <p:nvPr/>
          </p:nvSpPr>
          <p:spPr bwMode="auto">
            <a:xfrm flipH="1">
              <a:off x="3860800" y="36226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8" name="Line 31"/>
            <p:cNvSpPr>
              <a:spLocks noChangeShapeType="1"/>
            </p:cNvSpPr>
            <p:nvPr/>
          </p:nvSpPr>
          <p:spPr bwMode="auto">
            <a:xfrm flipH="1" flipV="1">
              <a:off x="4140200" y="36464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9" name="Line 32"/>
            <p:cNvSpPr>
              <a:spLocks noChangeShapeType="1"/>
            </p:cNvSpPr>
            <p:nvPr/>
          </p:nvSpPr>
          <p:spPr bwMode="auto">
            <a:xfrm flipH="1">
              <a:off x="3848100" y="36226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0" name="Line 33"/>
            <p:cNvSpPr>
              <a:spLocks noChangeShapeType="1"/>
            </p:cNvSpPr>
            <p:nvPr/>
          </p:nvSpPr>
          <p:spPr bwMode="auto">
            <a:xfrm flipH="1" flipV="1">
              <a:off x="4154488" y="36480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1" name="Line 34"/>
            <p:cNvSpPr>
              <a:spLocks noChangeShapeType="1"/>
            </p:cNvSpPr>
            <p:nvPr/>
          </p:nvSpPr>
          <p:spPr bwMode="auto">
            <a:xfrm flipH="1">
              <a:off x="3833813" y="362267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2" name="Line 35"/>
            <p:cNvSpPr>
              <a:spLocks noChangeShapeType="1"/>
            </p:cNvSpPr>
            <p:nvPr/>
          </p:nvSpPr>
          <p:spPr bwMode="auto">
            <a:xfrm flipH="1" flipV="1">
              <a:off x="4167188" y="36496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3" name="Line 36"/>
            <p:cNvSpPr>
              <a:spLocks noChangeShapeType="1"/>
            </p:cNvSpPr>
            <p:nvPr/>
          </p:nvSpPr>
          <p:spPr bwMode="auto">
            <a:xfrm flipH="1" flipV="1">
              <a:off x="3821113" y="36210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4" name="Line 37"/>
            <p:cNvSpPr>
              <a:spLocks noChangeShapeType="1"/>
            </p:cNvSpPr>
            <p:nvPr/>
          </p:nvSpPr>
          <p:spPr bwMode="auto">
            <a:xfrm flipH="1" flipV="1">
              <a:off x="4179888" y="36512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5" name="Line 38"/>
            <p:cNvSpPr>
              <a:spLocks noChangeShapeType="1"/>
            </p:cNvSpPr>
            <p:nvPr/>
          </p:nvSpPr>
          <p:spPr bwMode="auto">
            <a:xfrm flipH="1">
              <a:off x="3806825" y="36210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6" name="Line 39"/>
            <p:cNvSpPr>
              <a:spLocks noChangeShapeType="1"/>
            </p:cNvSpPr>
            <p:nvPr/>
          </p:nvSpPr>
          <p:spPr bwMode="auto">
            <a:xfrm flipH="1" flipV="1">
              <a:off x="4192588" y="3652838"/>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7" name="Line 40"/>
            <p:cNvSpPr>
              <a:spLocks noChangeShapeType="1"/>
            </p:cNvSpPr>
            <p:nvPr/>
          </p:nvSpPr>
          <p:spPr bwMode="auto">
            <a:xfrm flipH="1">
              <a:off x="3794125"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8" name="Line 41"/>
            <p:cNvSpPr>
              <a:spLocks noChangeShapeType="1"/>
            </p:cNvSpPr>
            <p:nvPr/>
          </p:nvSpPr>
          <p:spPr bwMode="auto">
            <a:xfrm flipH="1" flipV="1">
              <a:off x="4206875" y="36560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9" name="Line 42"/>
            <p:cNvSpPr>
              <a:spLocks noChangeShapeType="1"/>
            </p:cNvSpPr>
            <p:nvPr/>
          </p:nvSpPr>
          <p:spPr bwMode="auto">
            <a:xfrm flipH="1">
              <a:off x="3781425"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0" name="Line 43"/>
            <p:cNvSpPr>
              <a:spLocks noChangeShapeType="1"/>
            </p:cNvSpPr>
            <p:nvPr/>
          </p:nvSpPr>
          <p:spPr bwMode="auto">
            <a:xfrm flipH="1" flipV="1">
              <a:off x="4219575" y="36576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1" name="Line 44"/>
            <p:cNvSpPr>
              <a:spLocks noChangeShapeType="1"/>
            </p:cNvSpPr>
            <p:nvPr/>
          </p:nvSpPr>
          <p:spPr bwMode="auto">
            <a:xfrm flipH="1">
              <a:off x="3767138" y="36210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2" name="Line 45"/>
            <p:cNvSpPr>
              <a:spLocks noChangeShapeType="1"/>
            </p:cNvSpPr>
            <p:nvPr/>
          </p:nvSpPr>
          <p:spPr bwMode="auto">
            <a:xfrm flipH="1" flipV="1">
              <a:off x="4232275" y="36591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3" name="Line 46"/>
            <p:cNvSpPr>
              <a:spLocks noChangeShapeType="1"/>
            </p:cNvSpPr>
            <p:nvPr/>
          </p:nvSpPr>
          <p:spPr bwMode="auto">
            <a:xfrm flipH="1">
              <a:off x="3754438"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4" name="Line 47"/>
            <p:cNvSpPr>
              <a:spLocks noChangeShapeType="1"/>
            </p:cNvSpPr>
            <p:nvPr/>
          </p:nvSpPr>
          <p:spPr bwMode="auto">
            <a:xfrm flipH="1" flipV="1">
              <a:off x="4244975" y="36623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5" name="Line 48"/>
            <p:cNvSpPr>
              <a:spLocks noChangeShapeType="1"/>
            </p:cNvSpPr>
            <p:nvPr/>
          </p:nvSpPr>
          <p:spPr bwMode="auto">
            <a:xfrm flipH="1">
              <a:off x="3741738"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6" name="Line 49"/>
            <p:cNvSpPr>
              <a:spLocks noChangeShapeType="1"/>
            </p:cNvSpPr>
            <p:nvPr/>
          </p:nvSpPr>
          <p:spPr bwMode="auto">
            <a:xfrm flipH="1" flipV="1">
              <a:off x="4257675" y="36639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7" name="Line 50"/>
            <p:cNvSpPr>
              <a:spLocks noChangeShapeType="1"/>
            </p:cNvSpPr>
            <p:nvPr/>
          </p:nvSpPr>
          <p:spPr bwMode="auto">
            <a:xfrm flipH="1">
              <a:off x="3729038"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8" name="Line 51"/>
            <p:cNvSpPr>
              <a:spLocks noChangeShapeType="1"/>
            </p:cNvSpPr>
            <p:nvPr/>
          </p:nvSpPr>
          <p:spPr bwMode="auto">
            <a:xfrm flipH="1" flipV="1">
              <a:off x="4270375" y="3665538"/>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9" name="Line 52"/>
            <p:cNvSpPr>
              <a:spLocks noChangeShapeType="1"/>
            </p:cNvSpPr>
            <p:nvPr/>
          </p:nvSpPr>
          <p:spPr bwMode="auto">
            <a:xfrm flipH="1" flipV="1">
              <a:off x="4284663" y="36687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0" name="Line 53"/>
            <p:cNvSpPr>
              <a:spLocks noChangeShapeType="1"/>
            </p:cNvSpPr>
            <p:nvPr/>
          </p:nvSpPr>
          <p:spPr bwMode="auto">
            <a:xfrm flipH="1">
              <a:off x="3714750" y="36210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1" name="Line 54"/>
            <p:cNvSpPr>
              <a:spLocks noChangeShapeType="1"/>
            </p:cNvSpPr>
            <p:nvPr/>
          </p:nvSpPr>
          <p:spPr bwMode="auto">
            <a:xfrm flipH="1" flipV="1">
              <a:off x="4297363" y="36718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2" name="Line 55"/>
            <p:cNvSpPr>
              <a:spLocks noChangeShapeType="1"/>
            </p:cNvSpPr>
            <p:nvPr/>
          </p:nvSpPr>
          <p:spPr bwMode="auto">
            <a:xfrm flipH="1">
              <a:off x="3702050" y="36210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3" name="Line 56"/>
            <p:cNvSpPr>
              <a:spLocks noChangeShapeType="1"/>
            </p:cNvSpPr>
            <p:nvPr/>
          </p:nvSpPr>
          <p:spPr bwMode="auto">
            <a:xfrm flipH="1" flipV="1">
              <a:off x="4310063" y="36734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4" name="Line 57"/>
            <p:cNvSpPr>
              <a:spLocks noChangeShapeType="1"/>
            </p:cNvSpPr>
            <p:nvPr/>
          </p:nvSpPr>
          <p:spPr bwMode="auto">
            <a:xfrm flipH="1">
              <a:off x="3689350" y="36210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5" name="Line 58"/>
            <p:cNvSpPr>
              <a:spLocks noChangeShapeType="1"/>
            </p:cNvSpPr>
            <p:nvPr/>
          </p:nvSpPr>
          <p:spPr bwMode="auto">
            <a:xfrm flipH="1" flipV="1">
              <a:off x="4322763" y="36766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6" name="Line 59"/>
            <p:cNvSpPr>
              <a:spLocks noChangeShapeType="1"/>
            </p:cNvSpPr>
            <p:nvPr/>
          </p:nvSpPr>
          <p:spPr bwMode="auto">
            <a:xfrm flipH="1">
              <a:off x="3675063" y="362267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7" name="Line 60"/>
            <p:cNvSpPr>
              <a:spLocks noChangeShapeType="1"/>
            </p:cNvSpPr>
            <p:nvPr/>
          </p:nvSpPr>
          <p:spPr bwMode="auto">
            <a:xfrm flipH="1" flipV="1">
              <a:off x="4335463" y="36782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8" name="Line 61"/>
            <p:cNvSpPr>
              <a:spLocks noChangeShapeType="1"/>
            </p:cNvSpPr>
            <p:nvPr/>
          </p:nvSpPr>
          <p:spPr bwMode="auto">
            <a:xfrm flipH="1">
              <a:off x="3662363" y="36226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9" name="Line 62"/>
            <p:cNvSpPr>
              <a:spLocks noChangeShapeType="1"/>
            </p:cNvSpPr>
            <p:nvPr/>
          </p:nvSpPr>
          <p:spPr bwMode="auto">
            <a:xfrm flipH="1" flipV="1">
              <a:off x="4348163" y="36814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0" name="Line 63"/>
            <p:cNvSpPr>
              <a:spLocks noChangeShapeType="1"/>
            </p:cNvSpPr>
            <p:nvPr/>
          </p:nvSpPr>
          <p:spPr bwMode="auto">
            <a:xfrm flipH="1">
              <a:off x="3649663" y="36226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1" name="Line 64"/>
            <p:cNvSpPr>
              <a:spLocks noChangeShapeType="1"/>
            </p:cNvSpPr>
            <p:nvPr/>
          </p:nvSpPr>
          <p:spPr bwMode="auto">
            <a:xfrm flipH="1" flipV="1">
              <a:off x="4360863" y="36845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2" name="Line 65"/>
            <p:cNvSpPr>
              <a:spLocks noChangeShapeType="1"/>
            </p:cNvSpPr>
            <p:nvPr/>
          </p:nvSpPr>
          <p:spPr bwMode="auto">
            <a:xfrm flipH="1">
              <a:off x="3636963" y="36226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3" name="Line 66"/>
            <p:cNvSpPr>
              <a:spLocks noChangeShapeType="1"/>
            </p:cNvSpPr>
            <p:nvPr/>
          </p:nvSpPr>
          <p:spPr bwMode="auto">
            <a:xfrm flipH="1" flipV="1">
              <a:off x="4373563" y="36861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4" name="Line 67"/>
            <p:cNvSpPr>
              <a:spLocks noChangeShapeType="1"/>
            </p:cNvSpPr>
            <p:nvPr/>
          </p:nvSpPr>
          <p:spPr bwMode="auto">
            <a:xfrm flipH="1">
              <a:off x="3622675" y="36242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5" name="Line 68"/>
            <p:cNvSpPr>
              <a:spLocks noChangeShapeType="1"/>
            </p:cNvSpPr>
            <p:nvPr/>
          </p:nvSpPr>
          <p:spPr bwMode="auto">
            <a:xfrm flipH="1" flipV="1">
              <a:off x="4386263" y="36893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6" name="Line 69"/>
            <p:cNvSpPr>
              <a:spLocks noChangeShapeType="1"/>
            </p:cNvSpPr>
            <p:nvPr/>
          </p:nvSpPr>
          <p:spPr bwMode="auto">
            <a:xfrm flipH="1">
              <a:off x="3609975" y="36242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7" name="Line 70"/>
            <p:cNvSpPr>
              <a:spLocks noChangeShapeType="1"/>
            </p:cNvSpPr>
            <p:nvPr/>
          </p:nvSpPr>
          <p:spPr bwMode="auto">
            <a:xfrm flipH="1" flipV="1">
              <a:off x="4398963" y="36925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8" name="Line 71"/>
            <p:cNvSpPr>
              <a:spLocks noChangeShapeType="1"/>
            </p:cNvSpPr>
            <p:nvPr/>
          </p:nvSpPr>
          <p:spPr bwMode="auto">
            <a:xfrm flipH="1">
              <a:off x="3597275" y="36258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9" name="Line 72"/>
            <p:cNvSpPr>
              <a:spLocks noChangeShapeType="1"/>
            </p:cNvSpPr>
            <p:nvPr/>
          </p:nvSpPr>
          <p:spPr bwMode="auto">
            <a:xfrm flipH="1" flipV="1">
              <a:off x="4411663" y="36957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0" name="Line 73"/>
            <p:cNvSpPr>
              <a:spLocks noChangeShapeType="1"/>
            </p:cNvSpPr>
            <p:nvPr/>
          </p:nvSpPr>
          <p:spPr bwMode="auto">
            <a:xfrm flipH="1">
              <a:off x="3584575" y="36258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1" name="Line 74"/>
            <p:cNvSpPr>
              <a:spLocks noChangeShapeType="1"/>
            </p:cNvSpPr>
            <p:nvPr/>
          </p:nvSpPr>
          <p:spPr bwMode="auto">
            <a:xfrm flipH="1" flipV="1">
              <a:off x="4424363" y="36988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2" name="Line 75"/>
            <p:cNvSpPr>
              <a:spLocks noChangeShapeType="1"/>
            </p:cNvSpPr>
            <p:nvPr/>
          </p:nvSpPr>
          <p:spPr bwMode="auto">
            <a:xfrm flipH="1">
              <a:off x="3571875" y="36258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3" name="Line 76"/>
            <p:cNvSpPr>
              <a:spLocks noChangeShapeType="1"/>
            </p:cNvSpPr>
            <p:nvPr/>
          </p:nvSpPr>
          <p:spPr bwMode="auto">
            <a:xfrm flipH="1" flipV="1">
              <a:off x="4437063" y="37020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4" name="Line 77"/>
            <p:cNvSpPr>
              <a:spLocks noChangeShapeType="1"/>
            </p:cNvSpPr>
            <p:nvPr/>
          </p:nvSpPr>
          <p:spPr bwMode="auto">
            <a:xfrm flipH="1">
              <a:off x="3559175" y="36274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5" name="Line 78"/>
            <p:cNvSpPr>
              <a:spLocks noChangeShapeType="1"/>
            </p:cNvSpPr>
            <p:nvPr/>
          </p:nvSpPr>
          <p:spPr bwMode="auto">
            <a:xfrm flipH="1" flipV="1">
              <a:off x="4448175" y="37052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6" name="Line 79"/>
            <p:cNvSpPr>
              <a:spLocks noChangeShapeType="1"/>
            </p:cNvSpPr>
            <p:nvPr/>
          </p:nvSpPr>
          <p:spPr bwMode="auto">
            <a:xfrm flipH="1">
              <a:off x="3546475" y="36290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7" name="Line 80"/>
            <p:cNvSpPr>
              <a:spLocks noChangeShapeType="1"/>
            </p:cNvSpPr>
            <p:nvPr/>
          </p:nvSpPr>
          <p:spPr bwMode="auto">
            <a:xfrm flipH="1" flipV="1">
              <a:off x="4460875" y="37084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8" name="Line 81"/>
            <p:cNvSpPr>
              <a:spLocks noChangeShapeType="1"/>
            </p:cNvSpPr>
            <p:nvPr/>
          </p:nvSpPr>
          <p:spPr bwMode="auto">
            <a:xfrm flipH="1">
              <a:off x="3533775" y="36290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9" name="Line 82"/>
            <p:cNvSpPr>
              <a:spLocks noChangeShapeType="1"/>
            </p:cNvSpPr>
            <p:nvPr/>
          </p:nvSpPr>
          <p:spPr bwMode="auto">
            <a:xfrm flipH="1" flipV="1">
              <a:off x="4473575" y="37115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0" name="Line 83"/>
            <p:cNvSpPr>
              <a:spLocks noChangeShapeType="1"/>
            </p:cNvSpPr>
            <p:nvPr/>
          </p:nvSpPr>
          <p:spPr bwMode="auto">
            <a:xfrm flipH="1">
              <a:off x="3521075" y="36306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1" name="Line 84"/>
            <p:cNvSpPr>
              <a:spLocks noChangeShapeType="1"/>
            </p:cNvSpPr>
            <p:nvPr/>
          </p:nvSpPr>
          <p:spPr bwMode="auto">
            <a:xfrm flipH="1" flipV="1">
              <a:off x="4486275" y="37147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2" name="Line 85"/>
            <p:cNvSpPr>
              <a:spLocks noChangeShapeType="1"/>
            </p:cNvSpPr>
            <p:nvPr/>
          </p:nvSpPr>
          <p:spPr bwMode="auto">
            <a:xfrm flipH="1">
              <a:off x="3508375" y="363220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3" name="Line 86"/>
            <p:cNvSpPr>
              <a:spLocks noChangeShapeType="1"/>
            </p:cNvSpPr>
            <p:nvPr/>
          </p:nvSpPr>
          <p:spPr bwMode="auto">
            <a:xfrm flipH="1" flipV="1">
              <a:off x="4497388" y="37179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4" name="Line 87"/>
            <p:cNvSpPr>
              <a:spLocks noChangeShapeType="1"/>
            </p:cNvSpPr>
            <p:nvPr/>
          </p:nvSpPr>
          <p:spPr bwMode="auto">
            <a:xfrm flipH="1">
              <a:off x="3495675" y="36322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5" name="Line 88"/>
            <p:cNvSpPr>
              <a:spLocks noChangeShapeType="1"/>
            </p:cNvSpPr>
            <p:nvPr/>
          </p:nvSpPr>
          <p:spPr bwMode="auto">
            <a:xfrm flipH="1" flipV="1">
              <a:off x="4510088" y="37211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6" name="Line 89"/>
            <p:cNvSpPr>
              <a:spLocks noChangeShapeType="1"/>
            </p:cNvSpPr>
            <p:nvPr/>
          </p:nvSpPr>
          <p:spPr bwMode="auto">
            <a:xfrm flipH="1">
              <a:off x="3482975" y="36337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7" name="Line 90"/>
            <p:cNvSpPr>
              <a:spLocks noChangeShapeType="1"/>
            </p:cNvSpPr>
            <p:nvPr/>
          </p:nvSpPr>
          <p:spPr bwMode="auto">
            <a:xfrm flipH="1" flipV="1">
              <a:off x="4521200" y="37242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8" name="Line 91"/>
            <p:cNvSpPr>
              <a:spLocks noChangeShapeType="1"/>
            </p:cNvSpPr>
            <p:nvPr/>
          </p:nvSpPr>
          <p:spPr bwMode="auto">
            <a:xfrm flipH="1">
              <a:off x="3470275" y="36353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9" name="Line 92"/>
            <p:cNvSpPr>
              <a:spLocks noChangeShapeType="1"/>
            </p:cNvSpPr>
            <p:nvPr/>
          </p:nvSpPr>
          <p:spPr bwMode="auto">
            <a:xfrm flipH="1" flipV="1">
              <a:off x="4533900" y="3727451"/>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0" name="Line 93"/>
            <p:cNvSpPr>
              <a:spLocks noChangeShapeType="1"/>
            </p:cNvSpPr>
            <p:nvPr/>
          </p:nvSpPr>
          <p:spPr bwMode="auto">
            <a:xfrm flipH="1">
              <a:off x="3457575" y="3636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1" name="Line 94"/>
            <p:cNvSpPr>
              <a:spLocks noChangeShapeType="1"/>
            </p:cNvSpPr>
            <p:nvPr/>
          </p:nvSpPr>
          <p:spPr bwMode="auto">
            <a:xfrm flipH="1" flipV="1">
              <a:off x="4546600" y="37322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2" name="Line 95"/>
            <p:cNvSpPr>
              <a:spLocks noChangeShapeType="1"/>
            </p:cNvSpPr>
            <p:nvPr/>
          </p:nvSpPr>
          <p:spPr bwMode="auto">
            <a:xfrm flipH="1">
              <a:off x="3446463" y="36369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3" name="Line 96"/>
            <p:cNvSpPr>
              <a:spLocks noChangeShapeType="1"/>
            </p:cNvSpPr>
            <p:nvPr/>
          </p:nvSpPr>
          <p:spPr bwMode="auto">
            <a:xfrm flipH="1" flipV="1">
              <a:off x="4557713" y="37353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4" name="Line 97"/>
            <p:cNvSpPr>
              <a:spLocks noChangeShapeType="1"/>
            </p:cNvSpPr>
            <p:nvPr/>
          </p:nvSpPr>
          <p:spPr bwMode="auto">
            <a:xfrm flipH="1">
              <a:off x="3433763" y="36385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5" name="Line 98"/>
            <p:cNvSpPr>
              <a:spLocks noChangeShapeType="1"/>
            </p:cNvSpPr>
            <p:nvPr/>
          </p:nvSpPr>
          <p:spPr bwMode="auto">
            <a:xfrm flipH="1" flipV="1">
              <a:off x="4570413" y="37385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6" name="Line 99"/>
            <p:cNvSpPr>
              <a:spLocks noChangeShapeType="1"/>
            </p:cNvSpPr>
            <p:nvPr/>
          </p:nvSpPr>
          <p:spPr bwMode="auto">
            <a:xfrm flipH="1">
              <a:off x="3421063" y="36401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7" name="Line 100"/>
            <p:cNvSpPr>
              <a:spLocks noChangeShapeType="1"/>
            </p:cNvSpPr>
            <p:nvPr/>
          </p:nvSpPr>
          <p:spPr bwMode="auto">
            <a:xfrm flipH="1" flipV="1">
              <a:off x="4581525" y="37417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8" name="Line 101"/>
            <p:cNvSpPr>
              <a:spLocks noChangeShapeType="1"/>
            </p:cNvSpPr>
            <p:nvPr/>
          </p:nvSpPr>
          <p:spPr bwMode="auto">
            <a:xfrm flipH="1">
              <a:off x="3409950" y="364172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9" name="Line 102"/>
            <p:cNvSpPr>
              <a:spLocks noChangeShapeType="1"/>
            </p:cNvSpPr>
            <p:nvPr/>
          </p:nvSpPr>
          <p:spPr bwMode="auto">
            <a:xfrm flipH="1" flipV="1">
              <a:off x="4592638" y="37465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0" name="Line 103"/>
            <p:cNvSpPr>
              <a:spLocks noChangeShapeType="1"/>
            </p:cNvSpPr>
            <p:nvPr/>
          </p:nvSpPr>
          <p:spPr bwMode="auto">
            <a:xfrm flipH="1">
              <a:off x="3397250" y="36433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1" name="Line 104"/>
            <p:cNvSpPr>
              <a:spLocks noChangeShapeType="1"/>
            </p:cNvSpPr>
            <p:nvPr/>
          </p:nvSpPr>
          <p:spPr bwMode="auto">
            <a:xfrm flipH="1" flipV="1">
              <a:off x="4605338" y="37496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2" name="Line 105"/>
            <p:cNvSpPr>
              <a:spLocks noChangeShapeType="1"/>
            </p:cNvSpPr>
            <p:nvPr/>
          </p:nvSpPr>
          <p:spPr bwMode="auto">
            <a:xfrm flipH="1">
              <a:off x="3384550" y="36449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3" name="Line 106"/>
            <p:cNvSpPr>
              <a:spLocks noChangeShapeType="1"/>
            </p:cNvSpPr>
            <p:nvPr/>
          </p:nvSpPr>
          <p:spPr bwMode="auto">
            <a:xfrm flipH="1" flipV="1">
              <a:off x="4616450" y="37544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4" name="Line 107"/>
            <p:cNvSpPr>
              <a:spLocks noChangeShapeType="1"/>
            </p:cNvSpPr>
            <p:nvPr/>
          </p:nvSpPr>
          <p:spPr bwMode="auto">
            <a:xfrm flipH="1">
              <a:off x="3371850" y="36464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5" name="Line 108"/>
            <p:cNvSpPr>
              <a:spLocks noChangeShapeType="1"/>
            </p:cNvSpPr>
            <p:nvPr/>
          </p:nvSpPr>
          <p:spPr bwMode="auto">
            <a:xfrm flipH="1" flipV="1">
              <a:off x="4627563" y="3757613"/>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6" name="Line 109"/>
            <p:cNvSpPr>
              <a:spLocks noChangeShapeType="1"/>
            </p:cNvSpPr>
            <p:nvPr/>
          </p:nvSpPr>
          <p:spPr bwMode="auto">
            <a:xfrm flipH="1">
              <a:off x="3360738" y="36480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7" name="Line 110"/>
            <p:cNvSpPr>
              <a:spLocks noChangeShapeType="1"/>
            </p:cNvSpPr>
            <p:nvPr/>
          </p:nvSpPr>
          <p:spPr bwMode="auto">
            <a:xfrm flipH="1" flipV="1">
              <a:off x="4640263" y="37623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8" name="Line 111"/>
            <p:cNvSpPr>
              <a:spLocks noChangeShapeType="1"/>
            </p:cNvSpPr>
            <p:nvPr/>
          </p:nvSpPr>
          <p:spPr bwMode="auto">
            <a:xfrm flipH="1">
              <a:off x="3348038" y="36512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9" name="Line 112"/>
            <p:cNvSpPr>
              <a:spLocks noChangeShapeType="1"/>
            </p:cNvSpPr>
            <p:nvPr/>
          </p:nvSpPr>
          <p:spPr bwMode="auto">
            <a:xfrm flipH="1" flipV="1">
              <a:off x="4651375" y="376555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0" name="Line 113"/>
            <p:cNvSpPr>
              <a:spLocks noChangeShapeType="1"/>
            </p:cNvSpPr>
            <p:nvPr/>
          </p:nvSpPr>
          <p:spPr bwMode="auto">
            <a:xfrm flipH="1">
              <a:off x="3336925" y="365283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1" name="Line 114"/>
            <p:cNvSpPr>
              <a:spLocks noChangeShapeType="1"/>
            </p:cNvSpPr>
            <p:nvPr/>
          </p:nvSpPr>
          <p:spPr bwMode="auto">
            <a:xfrm flipH="1" flipV="1">
              <a:off x="4662488" y="37703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2" name="Line 115"/>
            <p:cNvSpPr>
              <a:spLocks noChangeShapeType="1"/>
            </p:cNvSpPr>
            <p:nvPr/>
          </p:nvSpPr>
          <p:spPr bwMode="auto">
            <a:xfrm flipH="1">
              <a:off x="3324225" y="36544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3" name="Line 116"/>
            <p:cNvSpPr>
              <a:spLocks noChangeShapeType="1"/>
            </p:cNvSpPr>
            <p:nvPr/>
          </p:nvSpPr>
          <p:spPr bwMode="auto">
            <a:xfrm flipH="1" flipV="1">
              <a:off x="4673600" y="37734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4" name="Line 117"/>
            <p:cNvSpPr>
              <a:spLocks noChangeShapeType="1"/>
            </p:cNvSpPr>
            <p:nvPr/>
          </p:nvSpPr>
          <p:spPr bwMode="auto">
            <a:xfrm flipH="1">
              <a:off x="3313113" y="36560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5" name="Line 118"/>
            <p:cNvSpPr>
              <a:spLocks noChangeShapeType="1"/>
            </p:cNvSpPr>
            <p:nvPr/>
          </p:nvSpPr>
          <p:spPr bwMode="auto">
            <a:xfrm flipH="1" flipV="1">
              <a:off x="4684713" y="377825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6" name="Line 119"/>
            <p:cNvSpPr>
              <a:spLocks noChangeShapeType="1"/>
            </p:cNvSpPr>
            <p:nvPr/>
          </p:nvSpPr>
          <p:spPr bwMode="auto">
            <a:xfrm flipH="1">
              <a:off x="3302000" y="36576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7" name="Line 120"/>
            <p:cNvSpPr>
              <a:spLocks noChangeShapeType="1"/>
            </p:cNvSpPr>
            <p:nvPr/>
          </p:nvSpPr>
          <p:spPr bwMode="auto">
            <a:xfrm flipH="1" flipV="1">
              <a:off x="4695825" y="37830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8" name="Line 121"/>
            <p:cNvSpPr>
              <a:spLocks noChangeShapeType="1"/>
            </p:cNvSpPr>
            <p:nvPr/>
          </p:nvSpPr>
          <p:spPr bwMode="auto">
            <a:xfrm flipH="1">
              <a:off x="3289300" y="36607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9" name="Line 122"/>
            <p:cNvSpPr>
              <a:spLocks noChangeShapeType="1"/>
            </p:cNvSpPr>
            <p:nvPr/>
          </p:nvSpPr>
          <p:spPr bwMode="auto">
            <a:xfrm flipH="1" flipV="1">
              <a:off x="4706938" y="37861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0" name="Line 123"/>
            <p:cNvSpPr>
              <a:spLocks noChangeShapeType="1"/>
            </p:cNvSpPr>
            <p:nvPr/>
          </p:nvSpPr>
          <p:spPr bwMode="auto">
            <a:xfrm flipH="1">
              <a:off x="3278188" y="36623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1" name="Line 124"/>
            <p:cNvSpPr>
              <a:spLocks noChangeShapeType="1"/>
            </p:cNvSpPr>
            <p:nvPr/>
          </p:nvSpPr>
          <p:spPr bwMode="auto">
            <a:xfrm flipH="1" flipV="1">
              <a:off x="4718050" y="37909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2" name="Line 125"/>
            <p:cNvSpPr>
              <a:spLocks noChangeShapeType="1"/>
            </p:cNvSpPr>
            <p:nvPr/>
          </p:nvSpPr>
          <p:spPr bwMode="auto">
            <a:xfrm flipH="1">
              <a:off x="3267075" y="36639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3" name="Line 126"/>
            <p:cNvSpPr>
              <a:spLocks noChangeShapeType="1"/>
            </p:cNvSpPr>
            <p:nvPr/>
          </p:nvSpPr>
          <p:spPr bwMode="auto">
            <a:xfrm flipH="1" flipV="1">
              <a:off x="4727575" y="37957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4" name="Line 127"/>
            <p:cNvSpPr>
              <a:spLocks noChangeShapeType="1"/>
            </p:cNvSpPr>
            <p:nvPr/>
          </p:nvSpPr>
          <p:spPr bwMode="auto">
            <a:xfrm flipH="1">
              <a:off x="3254375" y="36671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5" name="Line 128"/>
            <p:cNvSpPr>
              <a:spLocks noChangeShapeType="1"/>
            </p:cNvSpPr>
            <p:nvPr/>
          </p:nvSpPr>
          <p:spPr bwMode="auto">
            <a:xfrm flipH="1" flipV="1">
              <a:off x="4738688" y="38004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6" name="Line 129"/>
            <p:cNvSpPr>
              <a:spLocks noChangeShapeType="1"/>
            </p:cNvSpPr>
            <p:nvPr/>
          </p:nvSpPr>
          <p:spPr bwMode="auto">
            <a:xfrm flipH="1">
              <a:off x="3243263" y="36687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7" name="Line 130"/>
            <p:cNvSpPr>
              <a:spLocks noChangeShapeType="1"/>
            </p:cNvSpPr>
            <p:nvPr/>
          </p:nvSpPr>
          <p:spPr bwMode="auto">
            <a:xfrm flipH="1" flipV="1">
              <a:off x="4749800" y="38052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8" name="Line 131"/>
            <p:cNvSpPr>
              <a:spLocks noChangeShapeType="1"/>
            </p:cNvSpPr>
            <p:nvPr/>
          </p:nvSpPr>
          <p:spPr bwMode="auto">
            <a:xfrm flipH="1">
              <a:off x="3232150" y="36718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9" name="Line 132"/>
            <p:cNvSpPr>
              <a:spLocks noChangeShapeType="1"/>
            </p:cNvSpPr>
            <p:nvPr/>
          </p:nvSpPr>
          <p:spPr bwMode="auto">
            <a:xfrm flipH="1" flipV="1">
              <a:off x="4760913" y="38100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0" name="Line 133"/>
            <p:cNvSpPr>
              <a:spLocks noChangeShapeType="1"/>
            </p:cNvSpPr>
            <p:nvPr/>
          </p:nvSpPr>
          <p:spPr bwMode="auto">
            <a:xfrm flipH="1">
              <a:off x="3221038" y="36734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1" name="Line 134"/>
            <p:cNvSpPr>
              <a:spLocks noChangeShapeType="1"/>
            </p:cNvSpPr>
            <p:nvPr/>
          </p:nvSpPr>
          <p:spPr bwMode="auto">
            <a:xfrm flipH="1" flipV="1">
              <a:off x="4772025" y="38147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2" name="Line 135"/>
            <p:cNvSpPr>
              <a:spLocks noChangeShapeType="1"/>
            </p:cNvSpPr>
            <p:nvPr/>
          </p:nvSpPr>
          <p:spPr bwMode="auto">
            <a:xfrm flipH="1">
              <a:off x="3209925" y="36766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3" name="Line 136"/>
            <p:cNvSpPr>
              <a:spLocks noChangeShapeType="1"/>
            </p:cNvSpPr>
            <p:nvPr/>
          </p:nvSpPr>
          <p:spPr bwMode="auto">
            <a:xfrm flipH="1" flipV="1">
              <a:off x="4781550" y="38179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4" name="Line 137"/>
            <p:cNvSpPr>
              <a:spLocks noChangeShapeType="1"/>
            </p:cNvSpPr>
            <p:nvPr/>
          </p:nvSpPr>
          <p:spPr bwMode="auto">
            <a:xfrm flipH="1">
              <a:off x="3198813" y="367982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5" name="Line 138"/>
            <p:cNvSpPr>
              <a:spLocks noChangeShapeType="1"/>
            </p:cNvSpPr>
            <p:nvPr/>
          </p:nvSpPr>
          <p:spPr bwMode="auto">
            <a:xfrm flipH="1" flipV="1">
              <a:off x="4792663" y="38227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6" name="Line 139"/>
            <p:cNvSpPr>
              <a:spLocks noChangeShapeType="1"/>
            </p:cNvSpPr>
            <p:nvPr/>
          </p:nvSpPr>
          <p:spPr bwMode="auto">
            <a:xfrm flipH="1">
              <a:off x="3187700" y="36814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7" name="Line 140"/>
            <p:cNvSpPr>
              <a:spLocks noChangeShapeType="1"/>
            </p:cNvSpPr>
            <p:nvPr/>
          </p:nvSpPr>
          <p:spPr bwMode="auto">
            <a:xfrm flipH="1" flipV="1">
              <a:off x="4802188" y="38274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8" name="Line 141"/>
            <p:cNvSpPr>
              <a:spLocks noChangeShapeType="1"/>
            </p:cNvSpPr>
            <p:nvPr/>
          </p:nvSpPr>
          <p:spPr bwMode="auto">
            <a:xfrm flipH="1">
              <a:off x="3176588" y="36845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9" name="Line 142"/>
            <p:cNvSpPr>
              <a:spLocks noChangeShapeType="1"/>
            </p:cNvSpPr>
            <p:nvPr/>
          </p:nvSpPr>
          <p:spPr bwMode="auto">
            <a:xfrm flipH="1" flipV="1">
              <a:off x="4811713" y="383222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0" name="Line 143"/>
            <p:cNvSpPr>
              <a:spLocks noChangeShapeType="1"/>
            </p:cNvSpPr>
            <p:nvPr/>
          </p:nvSpPr>
          <p:spPr bwMode="auto">
            <a:xfrm flipH="1">
              <a:off x="3165475" y="36861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1" name="Line 144"/>
            <p:cNvSpPr>
              <a:spLocks noChangeShapeType="1"/>
            </p:cNvSpPr>
            <p:nvPr/>
          </p:nvSpPr>
          <p:spPr bwMode="auto">
            <a:xfrm flipH="1" flipV="1">
              <a:off x="4822825" y="38369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2" name="Line 145"/>
            <p:cNvSpPr>
              <a:spLocks noChangeShapeType="1"/>
            </p:cNvSpPr>
            <p:nvPr/>
          </p:nvSpPr>
          <p:spPr bwMode="auto">
            <a:xfrm flipH="1">
              <a:off x="3154363" y="36893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3" name="Line 146"/>
            <p:cNvSpPr>
              <a:spLocks noChangeShapeType="1"/>
            </p:cNvSpPr>
            <p:nvPr/>
          </p:nvSpPr>
          <p:spPr bwMode="auto">
            <a:xfrm flipH="1" flipV="1">
              <a:off x="4832350" y="384175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4" name="Line 147"/>
            <p:cNvSpPr>
              <a:spLocks noChangeShapeType="1"/>
            </p:cNvSpPr>
            <p:nvPr/>
          </p:nvSpPr>
          <p:spPr bwMode="auto">
            <a:xfrm flipH="1">
              <a:off x="3144838" y="3692526"/>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5" name="Line 148"/>
            <p:cNvSpPr>
              <a:spLocks noChangeShapeType="1"/>
            </p:cNvSpPr>
            <p:nvPr/>
          </p:nvSpPr>
          <p:spPr bwMode="auto">
            <a:xfrm flipH="1" flipV="1">
              <a:off x="4841875" y="38481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6" name="Line 149"/>
            <p:cNvSpPr>
              <a:spLocks noChangeShapeType="1"/>
            </p:cNvSpPr>
            <p:nvPr/>
          </p:nvSpPr>
          <p:spPr bwMode="auto">
            <a:xfrm flipH="1">
              <a:off x="3133725" y="36941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7" name="Line 150"/>
            <p:cNvSpPr>
              <a:spLocks noChangeShapeType="1"/>
            </p:cNvSpPr>
            <p:nvPr/>
          </p:nvSpPr>
          <p:spPr bwMode="auto">
            <a:xfrm flipH="1" flipV="1">
              <a:off x="4852988" y="38528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8" name="Line 151"/>
            <p:cNvSpPr>
              <a:spLocks noChangeShapeType="1"/>
            </p:cNvSpPr>
            <p:nvPr/>
          </p:nvSpPr>
          <p:spPr bwMode="auto">
            <a:xfrm flipH="1">
              <a:off x="3122613" y="36972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9" name="Line 152"/>
            <p:cNvSpPr>
              <a:spLocks noChangeShapeType="1"/>
            </p:cNvSpPr>
            <p:nvPr/>
          </p:nvSpPr>
          <p:spPr bwMode="auto">
            <a:xfrm flipH="1" flipV="1">
              <a:off x="4862513" y="38576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0" name="Line 153"/>
            <p:cNvSpPr>
              <a:spLocks noChangeShapeType="1"/>
            </p:cNvSpPr>
            <p:nvPr/>
          </p:nvSpPr>
          <p:spPr bwMode="auto">
            <a:xfrm flipH="1">
              <a:off x="3113088" y="37004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1" name="Line 154"/>
            <p:cNvSpPr>
              <a:spLocks noChangeShapeType="1"/>
            </p:cNvSpPr>
            <p:nvPr/>
          </p:nvSpPr>
          <p:spPr bwMode="auto">
            <a:xfrm flipH="1" flipV="1">
              <a:off x="4872038" y="38623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2" name="Line 155"/>
            <p:cNvSpPr>
              <a:spLocks noChangeShapeType="1"/>
            </p:cNvSpPr>
            <p:nvPr/>
          </p:nvSpPr>
          <p:spPr bwMode="auto">
            <a:xfrm flipH="1">
              <a:off x="3101975" y="37036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3" name="Line 156"/>
            <p:cNvSpPr>
              <a:spLocks noChangeShapeType="1"/>
            </p:cNvSpPr>
            <p:nvPr/>
          </p:nvSpPr>
          <p:spPr bwMode="auto">
            <a:xfrm flipH="1" flipV="1">
              <a:off x="4881563" y="38671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4" name="Line 157"/>
            <p:cNvSpPr>
              <a:spLocks noChangeShapeType="1"/>
            </p:cNvSpPr>
            <p:nvPr/>
          </p:nvSpPr>
          <p:spPr bwMode="auto">
            <a:xfrm flipH="1">
              <a:off x="3092450" y="37068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5" name="Line 158"/>
            <p:cNvSpPr>
              <a:spLocks noChangeShapeType="1"/>
            </p:cNvSpPr>
            <p:nvPr/>
          </p:nvSpPr>
          <p:spPr bwMode="auto">
            <a:xfrm flipH="1" flipV="1">
              <a:off x="4891088" y="3871913"/>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6" name="Line 159"/>
            <p:cNvSpPr>
              <a:spLocks noChangeShapeType="1"/>
            </p:cNvSpPr>
            <p:nvPr/>
          </p:nvSpPr>
          <p:spPr bwMode="auto">
            <a:xfrm flipH="1">
              <a:off x="3081338" y="37099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7" name="Line 160"/>
            <p:cNvSpPr>
              <a:spLocks noChangeShapeType="1"/>
            </p:cNvSpPr>
            <p:nvPr/>
          </p:nvSpPr>
          <p:spPr bwMode="auto">
            <a:xfrm flipH="1" flipV="1">
              <a:off x="4900613" y="38782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8" name="Line 161"/>
            <p:cNvSpPr>
              <a:spLocks noChangeShapeType="1"/>
            </p:cNvSpPr>
            <p:nvPr/>
          </p:nvSpPr>
          <p:spPr bwMode="auto">
            <a:xfrm flipH="1">
              <a:off x="3071813" y="37131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9" name="Line 162"/>
            <p:cNvSpPr>
              <a:spLocks noChangeShapeType="1"/>
            </p:cNvSpPr>
            <p:nvPr/>
          </p:nvSpPr>
          <p:spPr bwMode="auto">
            <a:xfrm flipH="1" flipV="1">
              <a:off x="4908550" y="38830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0" name="Line 163"/>
            <p:cNvSpPr>
              <a:spLocks noChangeShapeType="1"/>
            </p:cNvSpPr>
            <p:nvPr/>
          </p:nvSpPr>
          <p:spPr bwMode="auto">
            <a:xfrm flipH="1">
              <a:off x="3060700" y="37163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1" name="Line 164"/>
            <p:cNvSpPr>
              <a:spLocks noChangeShapeType="1"/>
            </p:cNvSpPr>
            <p:nvPr/>
          </p:nvSpPr>
          <p:spPr bwMode="auto">
            <a:xfrm flipH="1" flipV="1">
              <a:off x="4918075" y="3887788"/>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2" name="Line 165"/>
            <p:cNvSpPr>
              <a:spLocks noChangeShapeType="1"/>
            </p:cNvSpPr>
            <p:nvPr/>
          </p:nvSpPr>
          <p:spPr bwMode="auto">
            <a:xfrm flipH="1">
              <a:off x="3051175" y="37195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3" name="Line 166"/>
            <p:cNvSpPr>
              <a:spLocks noChangeShapeType="1"/>
            </p:cNvSpPr>
            <p:nvPr/>
          </p:nvSpPr>
          <p:spPr bwMode="auto">
            <a:xfrm flipH="1" flipV="1">
              <a:off x="4927600" y="38941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4" name="Line 167"/>
            <p:cNvSpPr>
              <a:spLocks noChangeShapeType="1"/>
            </p:cNvSpPr>
            <p:nvPr/>
          </p:nvSpPr>
          <p:spPr bwMode="auto">
            <a:xfrm flipH="1" flipV="1">
              <a:off x="4011613" y="310197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5" name="Line 168"/>
            <p:cNvSpPr>
              <a:spLocks noChangeShapeType="1"/>
            </p:cNvSpPr>
            <p:nvPr/>
          </p:nvSpPr>
          <p:spPr bwMode="auto">
            <a:xfrm flipH="1" flipV="1">
              <a:off x="3998913" y="31003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6" name="Line 169"/>
            <p:cNvSpPr>
              <a:spLocks noChangeShapeType="1"/>
            </p:cNvSpPr>
            <p:nvPr/>
          </p:nvSpPr>
          <p:spPr bwMode="auto">
            <a:xfrm flipH="1">
              <a:off x="3984625" y="31003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7" name="Line 170"/>
            <p:cNvSpPr>
              <a:spLocks noChangeShapeType="1"/>
            </p:cNvSpPr>
            <p:nvPr/>
          </p:nvSpPr>
          <p:spPr bwMode="auto">
            <a:xfrm flipH="1" flipV="1">
              <a:off x="4025900" y="31035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8" name="Line 171"/>
            <p:cNvSpPr>
              <a:spLocks noChangeShapeType="1"/>
            </p:cNvSpPr>
            <p:nvPr/>
          </p:nvSpPr>
          <p:spPr bwMode="auto">
            <a:xfrm flipH="1" flipV="1">
              <a:off x="3971925" y="30988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9" name="Line 172"/>
            <p:cNvSpPr>
              <a:spLocks noChangeShapeType="1"/>
            </p:cNvSpPr>
            <p:nvPr/>
          </p:nvSpPr>
          <p:spPr bwMode="auto">
            <a:xfrm flipH="1">
              <a:off x="4038600" y="31051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0" name="Line 173"/>
            <p:cNvSpPr>
              <a:spLocks noChangeShapeType="1"/>
            </p:cNvSpPr>
            <p:nvPr/>
          </p:nvSpPr>
          <p:spPr bwMode="auto">
            <a:xfrm flipH="1" flipV="1">
              <a:off x="3957638" y="30972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1" name="Line 174"/>
            <p:cNvSpPr>
              <a:spLocks noChangeShapeType="1"/>
            </p:cNvSpPr>
            <p:nvPr/>
          </p:nvSpPr>
          <p:spPr bwMode="auto">
            <a:xfrm flipH="1" flipV="1">
              <a:off x="4051300" y="310515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2" name="Line 175"/>
            <p:cNvSpPr>
              <a:spLocks noChangeShapeType="1"/>
            </p:cNvSpPr>
            <p:nvPr/>
          </p:nvSpPr>
          <p:spPr bwMode="auto">
            <a:xfrm flipH="1">
              <a:off x="3944938" y="30972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3" name="Line 176"/>
            <p:cNvSpPr>
              <a:spLocks noChangeShapeType="1"/>
            </p:cNvSpPr>
            <p:nvPr/>
          </p:nvSpPr>
          <p:spPr bwMode="auto">
            <a:xfrm flipH="1" flipV="1">
              <a:off x="4065588" y="31067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4" name="Line 177"/>
            <p:cNvSpPr>
              <a:spLocks noChangeShapeType="1"/>
            </p:cNvSpPr>
            <p:nvPr/>
          </p:nvSpPr>
          <p:spPr bwMode="auto">
            <a:xfrm flipH="1" flipV="1">
              <a:off x="3932238" y="30956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5" name="Line 178"/>
            <p:cNvSpPr>
              <a:spLocks noChangeShapeType="1"/>
            </p:cNvSpPr>
            <p:nvPr/>
          </p:nvSpPr>
          <p:spPr bwMode="auto">
            <a:xfrm flipH="1" flipV="1">
              <a:off x="4078288" y="31083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6" name="Line 179"/>
            <p:cNvSpPr>
              <a:spLocks noChangeShapeType="1"/>
            </p:cNvSpPr>
            <p:nvPr/>
          </p:nvSpPr>
          <p:spPr bwMode="auto">
            <a:xfrm flipH="1">
              <a:off x="3917950" y="309562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7" name="Line 180"/>
            <p:cNvSpPr>
              <a:spLocks noChangeShapeType="1"/>
            </p:cNvSpPr>
            <p:nvPr/>
          </p:nvSpPr>
          <p:spPr bwMode="auto">
            <a:xfrm flipH="1" flipV="1">
              <a:off x="4090988" y="31099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8" name="Line 181"/>
            <p:cNvSpPr>
              <a:spLocks noChangeShapeType="1"/>
            </p:cNvSpPr>
            <p:nvPr/>
          </p:nvSpPr>
          <p:spPr bwMode="auto">
            <a:xfrm flipH="1" flipV="1">
              <a:off x="3905250" y="30940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9" name="Line 182"/>
            <p:cNvSpPr>
              <a:spLocks noChangeShapeType="1"/>
            </p:cNvSpPr>
            <p:nvPr/>
          </p:nvSpPr>
          <p:spPr bwMode="auto">
            <a:xfrm flipH="1" flipV="1">
              <a:off x="4105275" y="31115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0" name="Line 183"/>
            <p:cNvSpPr>
              <a:spLocks noChangeShapeType="1"/>
            </p:cNvSpPr>
            <p:nvPr/>
          </p:nvSpPr>
          <p:spPr bwMode="auto">
            <a:xfrm flipH="1">
              <a:off x="3890963" y="309403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1" name="Line 184"/>
            <p:cNvSpPr>
              <a:spLocks noChangeShapeType="1"/>
            </p:cNvSpPr>
            <p:nvPr/>
          </p:nvSpPr>
          <p:spPr bwMode="auto">
            <a:xfrm flipH="1">
              <a:off x="3041650" y="37226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2" name="Line 185"/>
            <p:cNvSpPr>
              <a:spLocks noChangeShapeType="1"/>
            </p:cNvSpPr>
            <p:nvPr/>
          </p:nvSpPr>
          <p:spPr bwMode="auto">
            <a:xfrm flipH="1" flipV="1">
              <a:off x="4117975" y="31130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3" name="Line 186"/>
            <p:cNvSpPr>
              <a:spLocks noChangeShapeType="1"/>
            </p:cNvSpPr>
            <p:nvPr/>
          </p:nvSpPr>
          <p:spPr bwMode="auto">
            <a:xfrm flipH="1" flipV="1">
              <a:off x="4937125" y="38989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4" name="Line 187"/>
            <p:cNvSpPr>
              <a:spLocks noChangeShapeType="1"/>
            </p:cNvSpPr>
            <p:nvPr/>
          </p:nvSpPr>
          <p:spPr bwMode="auto">
            <a:xfrm flipH="1">
              <a:off x="3878263" y="30940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5" name="Line 188"/>
            <p:cNvSpPr>
              <a:spLocks noChangeShapeType="1"/>
            </p:cNvSpPr>
            <p:nvPr/>
          </p:nvSpPr>
          <p:spPr bwMode="auto">
            <a:xfrm flipH="1" flipV="1">
              <a:off x="4132263" y="31146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6" name="Line 189"/>
            <p:cNvSpPr>
              <a:spLocks noChangeShapeType="1"/>
            </p:cNvSpPr>
            <p:nvPr/>
          </p:nvSpPr>
          <p:spPr bwMode="auto">
            <a:xfrm flipH="1">
              <a:off x="3865563" y="30940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7" name="Line 190"/>
            <p:cNvSpPr>
              <a:spLocks noChangeShapeType="1"/>
            </p:cNvSpPr>
            <p:nvPr/>
          </p:nvSpPr>
          <p:spPr bwMode="auto">
            <a:xfrm flipH="1" flipV="1">
              <a:off x="4144963" y="31162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8" name="Line 191"/>
            <p:cNvSpPr>
              <a:spLocks noChangeShapeType="1"/>
            </p:cNvSpPr>
            <p:nvPr/>
          </p:nvSpPr>
          <p:spPr bwMode="auto">
            <a:xfrm flipH="1" flipV="1">
              <a:off x="3851275" y="309245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9" name="Line 192"/>
            <p:cNvSpPr>
              <a:spLocks noChangeShapeType="1"/>
            </p:cNvSpPr>
            <p:nvPr/>
          </p:nvSpPr>
          <p:spPr bwMode="auto">
            <a:xfrm flipH="1" flipV="1">
              <a:off x="4157663" y="31178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0" name="Line 193"/>
            <p:cNvSpPr>
              <a:spLocks noChangeShapeType="1"/>
            </p:cNvSpPr>
            <p:nvPr/>
          </p:nvSpPr>
          <p:spPr bwMode="auto">
            <a:xfrm flipH="1">
              <a:off x="3838575" y="30924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1" name="Line 194"/>
            <p:cNvSpPr>
              <a:spLocks noChangeShapeType="1"/>
            </p:cNvSpPr>
            <p:nvPr/>
          </p:nvSpPr>
          <p:spPr bwMode="auto">
            <a:xfrm flipH="1" flipV="1">
              <a:off x="4170363" y="3119438"/>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2" name="Line 195"/>
            <p:cNvSpPr>
              <a:spLocks noChangeShapeType="1"/>
            </p:cNvSpPr>
            <p:nvPr/>
          </p:nvSpPr>
          <p:spPr bwMode="auto">
            <a:xfrm flipH="1">
              <a:off x="3825875" y="30924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3" name="Line 196"/>
            <p:cNvSpPr>
              <a:spLocks noChangeShapeType="1"/>
            </p:cNvSpPr>
            <p:nvPr/>
          </p:nvSpPr>
          <p:spPr bwMode="auto">
            <a:xfrm flipH="1" flipV="1">
              <a:off x="4184650" y="31226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4" name="Line 197"/>
            <p:cNvSpPr>
              <a:spLocks noChangeShapeType="1"/>
            </p:cNvSpPr>
            <p:nvPr/>
          </p:nvSpPr>
          <p:spPr bwMode="auto">
            <a:xfrm flipH="1">
              <a:off x="3811588" y="309245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5" name="Line 198"/>
            <p:cNvSpPr>
              <a:spLocks noChangeShapeType="1"/>
            </p:cNvSpPr>
            <p:nvPr/>
          </p:nvSpPr>
          <p:spPr bwMode="auto">
            <a:xfrm flipH="1" flipV="1">
              <a:off x="4197350" y="31242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6" name="Line 199"/>
            <p:cNvSpPr>
              <a:spLocks noChangeShapeType="1"/>
            </p:cNvSpPr>
            <p:nvPr/>
          </p:nvSpPr>
          <p:spPr bwMode="auto">
            <a:xfrm flipH="1">
              <a:off x="3032125" y="37258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7" name="Line 200"/>
            <p:cNvSpPr>
              <a:spLocks noChangeShapeType="1"/>
            </p:cNvSpPr>
            <p:nvPr/>
          </p:nvSpPr>
          <p:spPr bwMode="auto">
            <a:xfrm flipH="1" flipV="1">
              <a:off x="4945063" y="39052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8" name="Line 201"/>
            <p:cNvSpPr>
              <a:spLocks noChangeShapeType="1"/>
            </p:cNvSpPr>
            <p:nvPr/>
          </p:nvSpPr>
          <p:spPr bwMode="auto">
            <a:xfrm flipH="1">
              <a:off x="3798888" y="30924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9" name="Line 202"/>
            <p:cNvSpPr>
              <a:spLocks noChangeShapeType="1"/>
            </p:cNvSpPr>
            <p:nvPr/>
          </p:nvSpPr>
          <p:spPr bwMode="auto">
            <a:xfrm flipH="1" flipV="1">
              <a:off x="4210050" y="31257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0" name="Line 203"/>
            <p:cNvSpPr>
              <a:spLocks noChangeShapeType="1"/>
            </p:cNvSpPr>
            <p:nvPr/>
          </p:nvSpPr>
          <p:spPr bwMode="auto">
            <a:xfrm flipH="1" flipV="1">
              <a:off x="3784600" y="30908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1" name="Line 204"/>
            <p:cNvSpPr>
              <a:spLocks noChangeShapeType="1"/>
            </p:cNvSpPr>
            <p:nvPr/>
          </p:nvSpPr>
          <p:spPr bwMode="auto">
            <a:xfrm flipH="1" flipV="1">
              <a:off x="4224338" y="31273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2" name="Line 206"/>
            <p:cNvSpPr>
              <a:spLocks noChangeShapeType="1"/>
            </p:cNvSpPr>
            <p:nvPr/>
          </p:nvSpPr>
          <p:spPr bwMode="auto">
            <a:xfrm flipH="1">
              <a:off x="3771900" y="30908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3" name="Line 207"/>
            <p:cNvSpPr>
              <a:spLocks noChangeShapeType="1"/>
            </p:cNvSpPr>
            <p:nvPr/>
          </p:nvSpPr>
          <p:spPr bwMode="auto">
            <a:xfrm flipH="1" flipV="1">
              <a:off x="4237038" y="31305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4" name="Line 208"/>
            <p:cNvSpPr>
              <a:spLocks noChangeShapeType="1"/>
            </p:cNvSpPr>
            <p:nvPr/>
          </p:nvSpPr>
          <p:spPr bwMode="auto">
            <a:xfrm flipH="1">
              <a:off x="3759200" y="30908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5" name="Line 209"/>
            <p:cNvSpPr>
              <a:spLocks noChangeShapeType="1"/>
            </p:cNvSpPr>
            <p:nvPr/>
          </p:nvSpPr>
          <p:spPr bwMode="auto">
            <a:xfrm flipH="1" flipV="1">
              <a:off x="4249738" y="31321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6" name="Line 210"/>
            <p:cNvSpPr>
              <a:spLocks noChangeShapeType="1"/>
            </p:cNvSpPr>
            <p:nvPr/>
          </p:nvSpPr>
          <p:spPr bwMode="auto">
            <a:xfrm flipH="1">
              <a:off x="3744913" y="30908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7" name="Line 211"/>
            <p:cNvSpPr>
              <a:spLocks noChangeShapeType="1"/>
            </p:cNvSpPr>
            <p:nvPr/>
          </p:nvSpPr>
          <p:spPr bwMode="auto">
            <a:xfrm flipH="1" flipV="1">
              <a:off x="4954588" y="39100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8" name="Line 212"/>
            <p:cNvSpPr>
              <a:spLocks noChangeShapeType="1"/>
            </p:cNvSpPr>
            <p:nvPr/>
          </p:nvSpPr>
          <p:spPr bwMode="auto">
            <a:xfrm flipH="1">
              <a:off x="3022600" y="37290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9" name="Line 213"/>
            <p:cNvSpPr>
              <a:spLocks noChangeShapeType="1"/>
            </p:cNvSpPr>
            <p:nvPr/>
          </p:nvSpPr>
          <p:spPr bwMode="auto">
            <a:xfrm flipH="1" flipV="1">
              <a:off x="4262438" y="31353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0" name="Line 214"/>
            <p:cNvSpPr>
              <a:spLocks noChangeShapeType="1"/>
            </p:cNvSpPr>
            <p:nvPr/>
          </p:nvSpPr>
          <p:spPr bwMode="auto">
            <a:xfrm flipH="1">
              <a:off x="3732213" y="30908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1" name="Line 215"/>
            <p:cNvSpPr>
              <a:spLocks noChangeShapeType="1"/>
            </p:cNvSpPr>
            <p:nvPr/>
          </p:nvSpPr>
          <p:spPr bwMode="auto">
            <a:xfrm flipH="1" flipV="1">
              <a:off x="4275138" y="31369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2" name="Line 216"/>
            <p:cNvSpPr>
              <a:spLocks noChangeShapeType="1"/>
            </p:cNvSpPr>
            <p:nvPr/>
          </p:nvSpPr>
          <p:spPr bwMode="auto">
            <a:xfrm flipH="1">
              <a:off x="3719513" y="30908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3" name="Line 217"/>
            <p:cNvSpPr>
              <a:spLocks noChangeShapeType="1"/>
            </p:cNvSpPr>
            <p:nvPr/>
          </p:nvSpPr>
          <p:spPr bwMode="auto">
            <a:xfrm flipH="1" flipV="1">
              <a:off x="4287838" y="31400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4" name="Line 218"/>
            <p:cNvSpPr>
              <a:spLocks noChangeShapeType="1"/>
            </p:cNvSpPr>
            <p:nvPr/>
          </p:nvSpPr>
          <p:spPr bwMode="auto">
            <a:xfrm flipH="1">
              <a:off x="3706813" y="30924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5" name="Line 219"/>
            <p:cNvSpPr>
              <a:spLocks noChangeShapeType="1"/>
            </p:cNvSpPr>
            <p:nvPr/>
          </p:nvSpPr>
          <p:spPr bwMode="auto">
            <a:xfrm flipH="1" flipV="1">
              <a:off x="4300538" y="3141663"/>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6" name="Line 220"/>
            <p:cNvSpPr>
              <a:spLocks noChangeShapeType="1"/>
            </p:cNvSpPr>
            <p:nvPr/>
          </p:nvSpPr>
          <p:spPr bwMode="auto">
            <a:xfrm flipH="1" flipV="1">
              <a:off x="4962525" y="39163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7" name="Line 221"/>
            <p:cNvSpPr>
              <a:spLocks noChangeShapeType="1"/>
            </p:cNvSpPr>
            <p:nvPr/>
          </p:nvSpPr>
          <p:spPr bwMode="auto">
            <a:xfrm flipH="1">
              <a:off x="3013075" y="37322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8" name="Line 222"/>
            <p:cNvSpPr>
              <a:spLocks noChangeShapeType="1"/>
            </p:cNvSpPr>
            <p:nvPr/>
          </p:nvSpPr>
          <p:spPr bwMode="auto">
            <a:xfrm flipH="1">
              <a:off x="3692525" y="309245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9" name="Line 223"/>
            <p:cNvSpPr>
              <a:spLocks noChangeShapeType="1"/>
            </p:cNvSpPr>
            <p:nvPr/>
          </p:nvSpPr>
          <p:spPr bwMode="auto">
            <a:xfrm flipH="1" flipV="1">
              <a:off x="4314825" y="31448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0" name="Line 224"/>
            <p:cNvSpPr>
              <a:spLocks noChangeShapeType="1"/>
            </p:cNvSpPr>
            <p:nvPr/>
          </p:nvSpPr>
          <p:spPr bwMode="auto">
            <a:xfrm flipH="1">
              <a:off x="3679825" y="30924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1" name="Line 225"/>
            <p:cNvSpPr>
              <a:spLocks noChangeShapeType="1"/>
            </p:cNvSpPr>
            <p:nvPr/>
          </p:nvSpPr>
          <p:spPr bwMode="auto">
            <a:xfrm flipH="1" flipV="1">
              <a:off x="4327525" y="31464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2" name="Line 226"/>
            <p:cNvSpPr>
              <a:spLocks noChangeShapeType="1"/>
            </p:cNvSpPr>
            <p:nvPr/>
          </p:nvSpPr>
          <p:spPr bwMode="auto">
            <a:xfrm flipH="1">
              <a:off x="3667125" y="30924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3" name="Line 227"/>
            <p:cNvSpPr>
              <a:spLocks noChangeShapeType="1"/>
            </p:cNvSpPr>
            <p:nvPr/>
          </p:nvSpPr>
          <p:spPr bwMode="auto">
            <a:xfrm flipH="1" flipV="1">
              <a:off x="4340225" y="31496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4" name="Line 228"/>
            <p:cNvSpPr>
              <a:spLocks noChangeShapeType="1"/>
            </p:cNvSpPr>
            <p:nvPr/>
          </p:nvSpPr>
          <p:spPr bwMode="auto">
            <a:xfrm flipH="1" flipV="1">
              <a:off x="4972050" y="39211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5" name="Line 229"/>
            <p:cNvSpPr>
              <a:spLocks noChangeShapeType="1"/>
            </p:cNvSpPr>
            <p:nvPr/>
          </p:nvSpPr>
          <p:spPr bwMode="auto">
            <a:xfrm flipH="1">
              <a:off x="3003550" y="37353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6" name="Line 230"/>
            <p:cNvSpPr>
              <a:spLocks noChangeShapeType="1"/>
            </p:cNvSpPr>
            <p:nvPr/>
          </p:nvSpPr>
          <p:spPr bwMode="auto">
            <a:xfrm flipH="1">
              <a:off x="3652838" y="309245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7" name="Line 231"/>
            <p:cNvSpPr>
              <a:spLocks noChangeShapeType="1"/>
            </p:cNvSpPr>
            <p:nvPr/>
          </p:nvSpPr>
          <p:spPr bwMode="auto">
            <a:xfrm flipH="1" flipV="1">
              <a:off x="4352925" y="31527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8" name="Line 232"/>
            <p:cNvSpPr>
              <a:spLocks noChangeShapeType="1"/>
            </p:cNvSpPr>
            <p:nvPr/>
          </p:nvSpPr>
          <p:spPr bwMode="auto">
            <a:xfrm flipH="1">
              <a:off x="3640138" y="30940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9" name="Line 233"/>
            <p:cNvSpPr>
              <a:spLocks noChangeShapeType="1"/>
            </p:cNvSpPr>
            <p:nvPr/>
          </p:nvSpPr>
          <p:spPr bwMode="auto">
            <a:xfrm flipH="1" flipV="1">
              <a:off x="4365625" y="31559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0" name="Line 234"/>
            <p:cNvSpPr>
              <a:spLocks noChangeShapeType="1"/>
            </p:cNvSpPr>
            <p:nvPr/>
          </p:nvSpPr>
          <p:spPr bwMode="auto">
            <a:xfrm flipH="1">
              <a:off x="3627438" y="30940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1" name="Line 235"/>
            <p:cNvSpPr>
              <a:spLocks noChangeShapeType="1"/>
            </p:cNvSpPr>
            <p:nvPr/>
          </p:nvSpPr>
          <p:spPr bwMode="auto">
            <a:xfrm flipH="1" flipV="1">
              <a:off x="4979988" y="39258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2" name="Line 236"/>
            <p:cNvSpPr>
              <a:spLocks noChangeShapeType="1"/>
            </p:cNvSpPr>
            <p:nvPr/>
          </p:nvSpPr>
          <p:spPr bwMode="auto">
            <a:xfrm flipH="1" flipV="1">
              <a:off x="4378325" y="31575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3" name="Line 237"/>
            <p:cNvSpPr>
              <a:spLocks noChangeShapeType="1"/>
            </p:cNvSpPr>
            <p:nvPr/>
          </p:nvSpPr>
          <p:spPr bwMode="auto">
            <a:xfrm flipH="1">
              <a:off x="2994025" y="37401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4" name="Line 238"/>
            <p:cNvSpPr>
              <a:spLocks noChangeShapeType="1"/>
            </p:cNvSpPr>
            <p:nvPr/>
          </p:nvSpPr>
          <p:spPr bwMode="auto">
            <a:xfrm flipH="1">
              <a:off x="3614738" y="30940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5" name="Line 239"/>
            <p:cNvSpPr>
              <a:spLocks noChangeShapeType="1"/>
            </p:cNvSpPr>
            <p:nvPr/>
          </p:nvSpPr>
          <p:spPr bwMode="auto">
            <a:xfrm flipH="1" flipV="1">
              <a:off x="4391025" y="31607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6" name="Line 240"/>
            <p:cNvSpPr>
              <a:spLocks noChangeShapeType="1"/>
            </p:cNvSpPr>
            <p:nvPr/>
          </p:nvSpPr>
          <p:spPr bwMode="auto">
            <a:xfrm flipH="1">
              <a:off x="3602038" y="30956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7" name="Line 241"/>
            <p:cNvSpPr>
              <a:spLocks noChangeShapeType="1"/>
            </p:cNvSpPr>
            <p:nvPr/>
          </p:nvSpPr>
          <p:spPr bwMode="auto">
            <a:xfrm flipH="1" flipV="1">
              <a:off x="4403725" y="31638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8" name="Line 242"/>
            <p:cNvSpPr>
              <a:spLocks noChangeShapeType="1"/>
            </p:cNvSpPr>
            <p:nvPr/>
          </p:nvSpPr>
          <p:spPr bwMode="auto">
            <a:xfrm flipH="1" flipV="1">
              <a:off x="4987925" y="3932238"/>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9" name="Line 243"/>
            <p:cNvSpPr>
              <a:spLocks noChangeShapeType="1"/>
            </p:cNvSpPr>
            <p:nvPr/>
          </p:nvSpPr>
          <p:spPr bwMode="auto">
            <a:xfrm flipH="1">
              <a:off x="3589338" y="30956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0" name="Line 244"/>
            <p:cNvSpPr>
              <a:spLocks noChangeShapeType="1"/>
            </p:cNvSpPr>
            <p:nvPr/>
          </p:nvSpPr>
          <p:spPr bwMode="auto">
            <a:xfrm flipH="1">
              <a:off x="2984500" y="374332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1" name="Line 245"/>
            <p:cNvSpPr>
              <a:spLocks noChangeShapeType="1"/>
            </p:cNvSpPr>
            <p:nvPr/>
          </p:nvSpPr>
          <p:spPr bwMode="auto">
            <a:xfrm flipH="1" flipV="1">
              <a:off x="4414838" y="31670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2" name="Line 246"/>
            <p:cNvSpPr>
              <a:spLocks noChangeShapeType="1"/>
            </p:cNvSpPr>
            <p:nvPr/>
          </p:nvSpPr>
          <p:spPr bwMode="auto">
            <a:xfrm flipH="1">
              <a:off x="3576638" y="30972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3" name="Line 247"/>
            <p:cNvSpPr>
              <a:spLocks noChangeShapeType="1"/>
            </p:cNvSpPr>
            <p:nvPr/>
          </p:nvSpPr>
          <p:spPr bwMode="auto">
            <a:xfrm flipH="1" flipV="1">
              <a:off x="4427538" y="31702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4" name="Line 248"/>
            <p:cNvSpPr>
              <a:spLocks noChangeShapeType="1"/>
            </p:cNvSpPr>
            <p:nvPr/>
          </p:nvSpPr>
          <p:spPr bwMode="auto">
            <a:xfrm flipH="1">
              <a:off x="3562350" y="30972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5" name="Line 249"/>
            <p:cNvSpPr>
              <a:spLocks noChangeShapeType="1"/>
            </p:cNvSpPr>
            <p:nvPr/>
          </p:nvSpPr>
          <p:spPr bwMode="auto">
            <a:xfrm flipH="1" flipV="1">
              <a:off x="4997450" y="39385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6" name="Line 250"/>
            <p:cNvSpPr>
              <a:spLocks noChangeShapeType="1"/>
            </p:cNvSpPr>
            <p:nvPr/>
          </p:nvSpPr>
          <p:spPr bwMode="auto">
            <a:xfrm flipH="1" flipV="1">
              <a:off x="4440238" y="3171825"/>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7" name="Line 251"/>
            <p:cNvSpPr>
              <a:spLocks noChangeShapeType="1"/>
            </p:cNvSpPr>
            <p:nvPr/>
          </p:nvSpPr>
          <p:spPr bwMode="auto">
            <a:xfrm flipH="1">
              <a:off x="2974975" y="374650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8" name="Line 252"/>
            <p:cNvSpPr>
              <a:spLocks noChangeShapeType="1"/>
            </p:cNvSpPr>
            <p:nvPr/>
          </p:nvSpPr>
          <p:spPr bwMode="auto">
            <a:xfrm flipH="1">
              <a:off x="3551238" y="3098800"/>
              <a:ext cx="11113"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9" name="Line 253"/>
            <p:cNvSpPr>
              <a:spLocks noChangeShapeType="1"/>
            </p:cNvSpPr>
            <p:nvPr/>
          </p:nvSpPr>
          <p:spPr bwMode="auto">
            <a:xfrm flipH="1" flipV="1">
              <a:off x="4452938" y="31765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0" name="Line 254"/>
            <p:cNvSpPr>
              <a:spLocks noChangeShapeType="1"/>
            </p:cNvSpPr>
            <p:nvPr/>
          </p:nvSpPr>
          <p:spPr bwMode="auto">
            <a:xfrm flipH="1">
              <a:off x="3538538" y="30988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1" name="Line 255"/>
            <p:cNvSpPr>
              <a:spLocks noChangeShapeType="1"/>
            </p:cNvSpPr>
            <p:nvPr/>
          </p:nvSpPr>
          <p:spPr bwMode="auto">
            <a:xfrm flipH="1" flipV="1">
              <a:off x="4465638" y="31797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2" name="Line 256"/>
            <p:cNvSpPr>
              <a:spLocks noChangeShapeType="1"/>
            </p:cNvSpPr>
            <p:nvPr/>
          </p:nvSpPr>
          <p:spPr bwMode="auto">
            <a:xfrm flipH="1">
              <a:off x="2965450" y="37496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3" name="Line 257"/>
            <p:cNvSpPr>
              <a:spLocks noChangeShapeType="1"/>
            </p:cNvSpPr>
            <p:nvPr/>
          </p:nvSpPr>
          <p:spPr bwMode="auto">
            <a:xfrm flipH="1">
              <a:off x="3524250" y="31003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4" name="Line 258"/>
            <p:cNvSpPr>
              <a:spLocks noChangeShapeType="1"/>
            </p:cNvSpPr>
            <p:nvPr/>
          </p:nvSpPr>
          <p:spPr bwMode="auto">
            <a:xfrm flipH="1" flipV="1">
              <a:off x="4476750" y="31829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5" name="Line 259"/>
            <p:cNvSpPr>
              <a:spLocks noChangeShapeType="1"/>
            </p:cNvSpPr>
            <p:nvPr/>
          </p:nvSpPr>
          <p:spPr bwMode="auto">
            <a:xfrm flipH="1">
              <a:off x="3513138" y="3101975"/>
              <a:ext cx="11113"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6" name="Line 260"/>
            <p:cNvSpPr>
              <a:spLocks noChangeShapeType="1"/>
            </p:cNvSpPr>
            <p:nvPr/>
          </p:nvSpPr>
          <p:spPr bwMode="auto">
            <a:xfrm flipH="1" flipV="1">
              <a:off x="4489450" y="31861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7" name="Line 261"/>
            <p:cNvSpPr>
              <a:spLocks noChangeShapeType="1"/>
            </p:cNvSpPr>
            <p:nvPr/>
          </p:nvSpPr>
          <p:spPr bwMode="auto">
            <a:xfrm flipH="1">
              <a:off x="3500438" y="31019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8" name="Line 262"/>
            <p:cNvSpPr>
              <a:spLocks noChangeShapeType="1"/>
            </p:cNvSpPr>
            <p:nvPr/>
          </p:nvSpPr>
          <p:spPr bwMode="auto">
            <a:xfrm flipH="1">
              <a:off x="2957513" y="37528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9" name="Line 263"/>
            <p:cNvSpPr>
              <a:spLocks noChangeShapeType="1"/>
            </p:cNvSpPr>
            <p:nvPr/>
          </p:nvSpPr>
          <p:spPr bwMode="auto">
            <a:xfrm flipH="1" flipV="1">
              <a:off x="4502150" y="31892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0" name="Line 264"/>
            <p:cNvSpPr>
              <a:spLocks noChangeShapeType="1"/>
            </p:cNvSpPr>
            <p:nvPr/>
          </p:nvSpPr>
          <p:spPr bwMode="auto">
            <a:xfrm flipH="1">
              <a:off x="3487738" y="31035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1" name="Line 265"/>
            <p:cNvSpPr>
              <a:spLocks noChangeShapeType="1"/>
            </p:cNvSpPr>
            <p:nvPr/>
          </p:nvSpPr>
          <p:spPr bwMode="auto">
            <a:xfrm flipH="1" flipV="1">
              <a:off x="4513263" y="31924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2" name="Line 266"/>
            <p:cNvSpPr>
              <a:spLocks noChangeShapeType="1"/>
            </p:cNvSpPr>
            <p:nvPr/>
          </p:nvSpPr>
          <p:spPr bwMode="auto">
            <a:xfrm flipH="1">
              <a:off x="3475038" y="31051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3" name="Line 267"/>
            <p:cNvSpPr>
              <a:spLocks noChangeShapeType="1"/>
            </p:cNvSpPr>
            <p:nvPr/>
          </p:nvSpPr>
          <p:spPr bwMode="auto">
            <a:xfrm flipH="1">
              <a:off x="2947988" y="37576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4" name="Line 268"/>
            <p:cNvSpPr>
              <a:spLocks noChangeShapeType="1"/>
            </p:cNvSpPr>
            <p:nvPr/>
          </p:nvSpPr>
          <p:spPr bwMode="auto">
            <a:xfrm flipH="1" flipV="1">
              <a:off x="4525963" y="31956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5" name="Line 269"/>
            <p:cNvSpPr>
              <a:spLocks noChangeShapeType="1"/>
            </p:cNvSpPr>
            <p:nvPr/>
          </p:nvSpPr>
          <p:spPr bwMode="auto">
            <a:xfrm flipH="1">
              <a:off x="3462338" y="31067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6" name="Line 270"/>
            <p:cNvSpPr>
              <a:spLocks noChangeShapeType="1"/>
            </p:cNvSpPr>
            <p:nvPr/>
          </p:nvSpPr>
          <p:spPr bwMode="auto">
            <a:xfrm flipH="1" flipV="1">
              <a:off x="4537075" y="31988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7" name="Line 271"/>
            <p:cNvSpPr>
              <a:spLocks noChangeShapeType="1"/>
            </p:cNvSpPr>
            <p:nvPr/>
          </p:nvSpPr>
          <p:spPr bwMode="auto">
            <a:xfrm flipH="1">
              <a:off x="3449638" y="31083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8" name="Line 272"/>
            <p:cNvSpPr>
              <a:spLocks noChangeShapeType="1"/>
            </p:cNvSpPr>
            <p:nvPr/>
          </p:nvSpPr>
          <p:spPr bwMode="auto">
            <a:xfrm flipH="1">
              <a:off x="2938463" y="37607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9" name="Line 273"/>
            <p:cNvSpPr>
              <a:spLocks noChangeShapeType="1"/>
            </p:cNvSpPr>
            <p:nvPr/>
          </p:nvSpPr>
          <p:spPr bwMode="auto">
            <a:xfrm flipH="1" flipV="1">
              <a:off x="4549775" y="32019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0" name="Line 274"/>
            <p:cNvSpPr>
              <a:spLocks noChangeShapeType="1"/>
            </p:cNvSpPr>
            <p:nvPr/>
          </p:nvSpPr>
          <p:spPr bwMode="auto">
            <a:xfrm flipH="1">
              <a:off x="3436938" y="31083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1" name="Line 275"/>
            <p:cNvSpPr>
              <a:spLocks noChangeShapeType="1"/>
            </p:cNvSpPr>
            <p:nvPr/>
          </p:nvSpPr>
          <p:spPr bwMode="auto">
            <a:xfrm flipH="1" flipV="1">
              <a:off x="4560888" y="32067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2" name="Line 276"/>
            <p:cNvSpPr>
              <a:spLocks noChangeShapeType="1"/>
            </p:cNvSpPr>
            <p:nvPr/>
          </p:nvSpPr>
          <p:spPr bwMode="auto">
            <a:xfrm flipH="1">
              <a:off x="3424238" y="31099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3" name="Line 277"/>
            <p:cNvSpPr>
              <a:spLocks noChangeShapeType="1"/>
            </p:cNvSpPr>
            <p:nvPr/>
          </p:nvSpPr>
          <p:spPr bwMode="auto">
            <a:xfrm flipH="1">
              <a:off x="2930525" y="37639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4" name="Line 278"/>
            <p:cNvSpPr>
              <a:spLocks noChangeShapeType="1"/>
            </p:cNvSpPr>
            <p:nvPr/>
          </p:nvSpPr>
          <p:spPr bwMode="auto">
            <a:xfrm flipH="1" flipV="1">
              <a:off x="4573588" y="32099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5" name="Line 279"/>
            <p:cNvSpPr>
              <a:spLocks noChangeShapeType="1"/>
            </p:cNvSpPr>
            <p:nvPr/>
          </p:nvSpPr>
          <p:spPr bwMode="auto">
            <a:xfrm flipH="1">
              <a:off x="3413125" y="31115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6" name="Line 280"/>
            <p:cNvSpPr>
              <a:spLocks noChangeShapeType="1"/>
            </p:cNvSpPr>
            <p:nvPr/>
          </p:nvSpPr>
          <p:spPr bwMode="auto">
            <a:xfrm flipH="1" flipV="1">
              <a:off x="4584700" y="32146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7" name="Line 281"/>
            <p:cNvSpPr>
              <a:spLocks noChangeShapeType="1"/>
            </p:cNvSpPr>
            <p:nvPr/>
          </p:nvSpPr>
          <p:spPr bwMode="auto">
            <a:xfrm flipH="1">
              <a:off x="2922588" y="3768725"/>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8" name="Line 282"/>
            <p:cNvSpPr>
              <a:spLocks noChangeShapeType="1"/>
            </p:cNvSpPr>
            <p:nvPr/>
          </p:nvSpPr>
          <p:spPr bwMode="auto">
            <a:xfrm flipH="1">
              <a:off x="3400425" y="31130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9" name="Line 283"/>
            <p:cNvSpPr>
              <a:spLocks noChangeShapeType="1"/>
            </p:cNvSpPr>
            <p:nvPr/>
          </p:nvSpPr>
          <p:spPr bwMode="auto">
            <a:xfrm flipH="1" flipV="1">
              <a:off x="4597400" y="32178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0" name="Line 284"/>
            <p:cNvSpPr>
              <a:spLocks noChangeShapeType="1"/>
            </p:cNvSpPr>
            <p:nvPr/>
          </p:nvSpPr>
          <p:spPr bwMode="auto">
            <a:xfrm flipH="1">
              <a:off x="3387725" y="31146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1" name="Line 285"/>
            <p:cNvSpPr>
              <a:spLocks noChangeShapeType="1"/>
            </p:cNvSpPr>
            <p:nvPr/>
          </p:nvSpPr>
          <p:spPr bwMode="auto">
            <a:xfrm flipH="1" flipV="1">
              <a:off x="4608513" y="32210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2" name="Line 286"/>
            <p:cNvSpPr>
              <a:spLocks noChangeShapeType="1"/>
            </p:cNvSpPr>
            <p:nvPr/>
          </p:nvSpPr>
          <p:spPr bwMode="auto">
            <a:xfrm flipH="1">
              <a:off x="2913063" y="377190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3" name="Line 287"/>
            <p:cNvSpPr>
              <a:spLocks noChangeShapeType="1"/>
            </p:cNvSpPr>
            <p:nvPr/>
          </p:nvSpPr>
          <p:spPr bwMode="auto">
            <a:xfrm flipH="1">
              <a:off x="3376613" y="31162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4" name="Line 288"/>
            <p:cNvSpPr>
              <a:spLocks noChangeShapeType="1"/>
            </p:cNvSpPr>
            <p:nvPr/>
          </p:nvSpPr>
          <p:spPr bwMode="auto">
            <a:xfrm flipH="1" flipV="1">
              <a:off x="4619625" y="32258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5" name="Line 289"/>
            <p:cNvSpPr>
              <a:spLocks noChangeShapeType="1"/>
            </p:cNvSpPr>
            <p:nvPr/>
          </p:nvSpPr>
          <p:spPr bwMode="auto">
            <a:xfrm flipH="1">
              <a:off x="3363913" y="31178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6" name="Line 290"/>
            <p:cNvSpPr>
              <a:spLocks noChangeShapeType="1"/>
            </p:cNvSpPr>
            <p:nvPr/>
          </p:nvSpPr>
          <p:spPr bwMode="auto">
            <a:xfrm flipH="1" flipV="1">
              <a:off x="4632325" y="32289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7" name="Line 291"/>
            <p:cNvSpPr>
              <a:spLocks noChangeShapeType="1"/>
            </p:cNvSpPr>
            <p:nvPr/>
          </p:nvSpPr>
          <p:spPr bwMode="auto">
            <a:xfrm flipH="1">
              <a:off x="2905125" y="377666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8" name="Line 292"/>
            <p:cNvSpPr>
              <a:spLocks noChangeShapeType="1"/>
            </p:cNvSpPr>
            <p:nvPr/>
          </p:nvSpPr>
          <p:spPr bwMode="auto">
            <a:xfrm flipH="1">
              <a:off x="3352800" y="31194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9" name="Line 293"/>
            <p:cNvSpPr>
              <a:spLocks noChangeShapeType="1"/>
            </p:cNvSpPr>
            <p:nvPr/>
          </p:nvSpPr>
          <p:spPr bwMode="auto">
            <a:xfrm flipH="1" flipV="1">
              <a:off x="4643438" y="32337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0" name="Line 294"/>
            <p:cNvSpPr>
              <a:spLocks noChangeShapeType="1"/>
            </p:cNvSpPr>
            <p:nvPr/>
          </p:nvSpPr>
          <p:spPr bwMode="auto">
            <a:xfrm flipH="1">
              <a:off x="3340100" y="31226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1" name="Line 295"/>
            <p:cNvSpPr>
              <a:spLocks noChangeShapeType="1"/>
            </p:cNvSpPr>
            <p:nvPr/>
          </p:nvSpPr>
          <p:spPr bwMode="auto">
            <a:xfrm flipH="1">
              <a:off x="2897188" y="37798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2" name="Line 296"/>
            <p:cNvSpPr>
              <a:spLocks noChangeShapeType="1"/>
            </p:cNvSpPr>
            <p:nvPr/>
          </p:nvSpPr>
          <p:spPr bwMode="auto">
            <a:xfrm flipH="1" flipV="1">
              <a:off x="4654550" y="32369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3" name="Line 297"/>
            <p:cNvSpPr>
              <a:spLocks noChangeShapeType="1"/>
            </p:cNvSpPr>
            <p:nvPr/>
          </p:nvSpPr>
          <p:spPr bwMode="auto">
            <a:xfrm flipH="1">
              <a:off x="3328988" y="31242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4" name="Line 298"/>
            <p:cNvSpPr>
              <a:spLocks noChangeShapeType="1"/>
            </p:cNvSpPr>
            <p:nvPr/>
          </p:nvSpPr>
          <p:spPr bwMode="auto">
            <a:xfrm flipH="1" flipV="1">
              <a:off x="4665663" y="32416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 name="Line 299"/>
            <p:cNvSpPr>
              <a:spLocks noChangeShapeType="1"/>
            </p:cNvSpPr>
            <p:nvPr/>
          </p:nvSpPr>
          <p:spPr bwMode="auto">
            <a:xfrm flipH="1">
              <a:off x="2889250" y="378460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 name="Line 300"/>
            <p:cNvSpPr>
              <a:spLocks noChangeShapeType="1"/>
            </p:cNvSpPr>
            <p:nvPr/>
          </p:nvSpPr>
          <p:spPr bwMode="auto">
            <a:xfrm flipH="1">
              <a:off x="3316288" y="31257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7" name="Line 301"/>
            <p:cNvSpPr>
              <a:spLocks noChangeShapeType="1"/>
            </p:cNvSpPr>
            <p:nvPr/>
          </p:nvSpPr>
          <p:spPr bwMode="auto">
            <a:xfrm flipH="1" flipV="1">
              <a:off x="4676775" y="32464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8" name="Line 302"/>
            <p:cNvSpPr>
              <a:spLocks noChangeShapeType="1"/>
            </p:cNvSpPr>
            <p:nvPr/>
          </p:nvSpPr>
          <p:spPr bwMode="auto">
            <a:xfrm flipH="1">
              <a:off x="3305175" y="31273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9" name="Line 303"/>
            <p:cNvSpPr>
              <a:spLocks noChangeShapeType="1"/>
            </p:cNvSpPr>
            <p:nvPr/>
          </p:nvSpPr>
          <p:spPr bwMode="auto">
            <a:xfrm flipH="1" flipV="1">
              <a:off x="4687888" y="32496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0" name="Line 304"/>
            <p:cNvSpPr>
              <a:spLocks noChangeShapeType="1"/>
            </p:cNvSpPr>
            <p:nvPr/>
          </p:nvSpPr>
          <p:spPr bwMode="auto">
            <a:xfrm flipH="1">
              <a:off x="2879725" y="37877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1" name="Line 305"/>
            <p:cNvSpPr>
              <a:spLocks noChangeShapeType="1"/>
            </p:cNvSpPr>
            <p:nvPr/>
          </p:nvSpPr>
          <p:spPr bwMode="auto">
            <a:xfrm flipH="1">
              <a:off x="3294063" y="31305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2" name="Line 306"/>
            <p:cNvSpPr>
              <a:spLocks noChangeShapeType="1"/>
            </p:cNvSpPr>
            <p:nvPr/>
          </p:nvSpPr>
          <p:spPr bwMode="auto">
            <a:xfrm flipH="1" flipV="1">
              <a:off x="4699000" y="32543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3" name="Line 307"/>
            <p:cNvSpPr>
              <a:spLocks noChangeShapeType="1"/>
            </p:cNvSpPr>
            <p:nvPr/>
          </p:nvSpPr>
          <p:spPr bwMode="auto">
            <a:xfrm flipH="1">
              <a:off x="2871788" y="37925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4" name="Line 308"/>
            <p:cNvSpPr>
              <a:spLocks noChangeShapeType="1"/>
            </p:cNvSpPr>
            <p:nvPr/>
          </p:nvSpPr>
          <p:spPr bwMode="auto">
            <a:xfrm flipH="1">
              <a:off x="3281363" y="31321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5" name="Line 309"/>
            <p:cNvSpPr>
              <a:spLocks noChangeShapeType="1"/>
            </p:cNvSpPr>
            <p:nvPr/>
          </p:nvSpPr>
          <p:spPr bwMode="auto">
            <a:xfrm flipH="1" flipV="1">
              <a:off x="4710113" y="32591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6" name="Line 310"/>
            <p:cNvSpPr>
              <a:spLocks noChangeShapeType="1"/>
            </p:cNvSpPr>
            <p:nvPr/>
          </p:nvSpPr>
          <p:spPr bwMode="auto">
            <a:xfrm flipH="1">
              <a:off x="3270250" y="31337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7" name="Line 311"/>
            <p:cNvSpPr>
              <a:spLocks noChangeShapeType="1"/>
            </p:cNvSpPr>
            <p:nvPr/>
          </p:nvSpPr>
          <p:spPr bwMode="auto">
            <a:xfrm flipH="1" flipV="1">
              <a:off x="4721225" y="32639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8" name="Line 312"/>
            <p:cNvSpPr>
              <a:spLocks noChangeShapeType="1"/>
            </p:cNvSpPr>
            <p:nvPr/>
          </p:nvSpPr>
          <p:spPr bwMode="auto">
            <a:xfrm flipH="1">
              <a:off x="2863850" y="37957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9" name="Line 313"/>
            <p:cNvSpPr>
              <a:spLocks noChangeShapeType="1"/>
            </p:cNvSpPr>
            <p:nvPr/>
          </p:nvSpPr>
          <p:spPr bwMode="auto">
            <a:xfrm flipH="1">
              <a:off x="3259138" y="31369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0" name="Line 314"/>
            <p:cNvSpPr>
              <a:spLocks noChangeShapeType="1"/>
            </p:cNvSpPr>
            <p:nvPr/>
          </p:nvSpPr>
          <p:spPr bwMode="auto">
            <a:xfrm flipH="1" flipV="1">
              <a:off x="4732338" y="32670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1" name="Line 315"/>
            <p:cNvSpPr>
              <a:spLocks noChangeShapeType="1"/>
            </p:cNvSpPr>
            <p:nvPr/>
          </p:nvSpPr>
          <p:spPr bwMode="auto">
            <a:xfrm flipH="1">
              <a:off x="3248025" y="31384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2" name="Line 316"/>
            <p:cNvSpPr>
              <a:spLocks noChangeShapeType="1"/>
            </p:cNvSpPr>
            <p:nvPr/>
          </p:nvSpPr>
          <p:spPr bwMode="auto">
            <a:xfrm flipH="1">
              <a:off x="2855913" y="3800475"/>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3" name="Line 317"/>
            <p:cNvSpPr>
              <a:spLocks noChangeShapeType="1"/>
            </p:cNvSpPr>
            <p:nvPr/>
          </p:nvSpPr>
          <p:spPr bwMode="auto">
            <a:xfrm flipH="1" flipV="1">
              <a:off x="4741863" y="32718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4" name="Line 318"/>
            <p:cNvSpPr>
              <a:spLocks noChangeShapeType="1"/>
            </p:cNvSpPr>
            <p:nvPr/>
          </p:nvSpPr>
          <p:spPr bwMode="auto">
            <a:xfrm flipH="1">
              <a:off x="3235325" y="31416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5" name="Line 319"/>
            <p:cNvSpPr>
              <a:spLocks noChangeShapeType="1"/>
            </p:cNvSpPr>
            <p:nvPr/>
          </p:nvSpPr>
          <p:spPr bwMode="auto">
            <a:xfrm flipH="1" flipV="1">
              <a:off x="4752975" y="32766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6" name="Line 320"/>
            <p:cNvSpPr>
              <a:spLocks noChangeShapeType="1"/>
            </p:cNvSpPr>
            <p:nvPr/>
          </p:nvSpPr>
          <p:spPr bwMode="auto">
            <a:xfrm flipH="1">
              <a:off x="2849563" y="38036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7" name="Line 321"/>
            <p:cNvSpPr>
              <a:spLocks noChangeShapeType="1"/>
            </p:cNvSpPr>
            <p:nvPr/>
          </p:nvSpPr>
          <p:spPr bwMode="auto">
            <a:xfrm flipH="1">
              <a:off x="3224213" y="31432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8" name="Line 322"/>
            <p:cNvSpPr>
              <a:spLocks noChangeShapeType="1"/>
            </p:cNvSpPr>
            <p:nvPr/>
          </p:nvSpPr>
          <p:spPr bwMode="auto">
            <a:xfrm flipH="1" flipV="1">
              <a:off x="4764088" y="32813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9" name="Line 323"/>
            <p:cNvSpPr>
              <a:spLocks noChangeShapeType="1"/>
            </p:cNvSpPr>
            <p:nvPr/>
          </p:nvSpPr>
          <p:spPr bwMode="auto">
            <a:xfrm flipH="1">
              <a:off x="3213100" y="314642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0" name="Line 324"/>
            <p:cNvSpPr>
              <a:spLocks noChangeShapeType="1"/>
            </p:cNvSpPr>
            <p:nvPr/>
          </p:nvSpPr>
          <p:spPr bwMode="auto">
            <a:xfrm flipH="1">
              <a:off x="2841625" y="38084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1" name="Line 325"/>
            <p:cNvSpPr>
              <a:spLocks noChangeShapeType="1"/>
            </p:cNvSpPr>
            <p:nvPr/>
          </p:nvSpPr>
          <p:spPr bwMode="auto">
            <a:xfrm flipH="1" flipV="1">
              <a:off x="4773613" y="32861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2" name="Line 326"/>
            <p:cNvSpPr>
              <a:spLocks noChangeShapeType="1"/>
            </p:cNvSpPr>
            <p:nvPr/>
          </p:nvSpPr>
          <p:spPr bwMode="auto">
            <a:xfrm flipH="1">
              <a:off x="3201988" y="31480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3" name="Line 327"/>
            <p:cNvSpPr>
              <a:spLocks noChangeShapeType="1"/>
            </p:cNvSpPr>
            <p:nvPr/>
          </p:nvSpPr>
          <p:spPr bwMode="auto">
            <a:xfrm flipH="1" flipV="1">
              <a:off x="4784725" y="32908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4" name="Line 328"/>
            <p:cNvSpPr>
              <a:spLocks noChangeShapeType="1"/>
            </p:cNvSpPr>
            <p:nvPr/>
          </p:nvSpPr>
          <p:spPr bwMode="auto">
            <a:xfrm flipH="1">
              <a:off x="2833688" y="3813175"/>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5" name="Line 329"/>
            <p:cNvSpPr>
              <a:spLocks noChangeShapeType="1"/>
            </p:cNvSpPr>
            <p:nvPr/>
          </p:nvSpPr>
          <p:spPr bwMode="auto">
            <a:xfrm flipH="1">
              <a:off x="3190875" y="31511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6" name="Line 330"/>
            <p:cNvSpPr>
              <a:spLocks noChangeShapeType="1"/>
            </p:cNvSpPr>
            <p:nvPr/>
          </p:nvSpPr>
          <p:spPr bwMode="auto">
            <a:xfrm flipH="1" flipV="1">
              <a:off x="4794250" y="3294063"/>
              <a:ext cx="1111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7" name="Line 331"/>
            <p:cNvSpPr>
              <a:spLocks noChangeShapeType="1"/>
            </p:cNvSpPr>
            <p:nvPr/>
          </p:nvSpPr>
          <p:spPr bwMode="auto">
            <a:xfrm flipH="1">
              <a:off x="3179763" y="31543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8" name="Line 332"/>
            <p:cNvSpPr>
              <a:spLocks noChangeShapeType="1"/>
            </p:cNvSpPr>
            <p:nvPr/>
          </p:nvSpPr>
          <p:spPr bwMode="auto">
            <a:xfrm flipH="1">
              <a:off x="2827338" y="38163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9" name="Line 333"/>
            <p:cNvSpPr>
              <a:spLocks noChangeShapeType="1"/>
            </p:cNvSpPr>
            <p:nvPr/>
          </p:nvSpPr>
          <p:spPr bwMode="auto">
            <a:xfrm flipH="1" flipV="1">
              <a:off x="4805363" y="33004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0" name="Line 334"/>
            <p:cNvSpPr>
              <a:spLocks noChangeShapeType="1"/>
            </p:cNvSpPr>
            <p:nvPr/>
          </p:nvSpPr>
          <p:spPr bwMode="auto">
            <a:xfrm flipH="1" flipV="1">
              <a:off x="4816475" y="33051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1" name="Line 335"/>
            <p:cNvSpPr>
              <a:spLocks noChangeShapeType="1"/>
            </p:cNvSpPr>
            <p:nvPr/>
          </p:nvSpPr>
          <p:spPr bwMode="auto">
            <a:xfrm flipH="1">
              <a:off x="3168650" y="31559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2" name="Line 336"/>
            <p:cNvSpPr>
              <a:spLocks noChangeShapeType="1"/>
            </p:cNvSpPr>
            <p:nvPr/>
          </p:nvSpPr>
          <p:spPr bwMode="auto">
            <a:xfrm flipH="1">
              <a:off x="2819400" y="38211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3" name="Line 337"/>
            <p:cNvSpPr>
              <a:spLocks noChangeShapeType="1"/>
            </p:cNvSpPr>
            <p:nvPr/>
          </p:nvSpPr>
          <p:spPr bwMode="auto">
            <a:xfrm flipH="1" flipV="1">
              <a:off x="4826000" y="3309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4" name="Line 338"/>
            <p:cNvSpPr>
              <a:spLocks noChangeShapeType="1"/>
            </p:cNvSpPr>
            <p:nvPr/>
          </p:nvSpPr>
          <p:spPr bwMode="auto">
            <a:xfrm flipH="1">
              <a:off x="3157538" y="31591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5" name="Line 339"/>
            <p:cNvSpPr>
              <a:spLocks noChangeShapeType="1"/>
            </p:cNvSpPr>
            <p:nvPr/>
          </p:nvSpPr>
          <p:spPr bwMode="auto">
            <a:xfrm flipH="1">
              <a:off x="2813050" y="3825875"/>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6" name="Line 340"/>
            <p:cNvSpPr>
              <a:spLocks noChangeShapeType="1"/>
            </p:cNvSpPr>
            <p:nvPr/>
          </p:nvSpPr>
          <p:spPr bwMode="auto">
            <a:xfrm flipH="1" flipV="1">
              <a:off x="4835525" y="331470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7" name="Line 341"/>
            <p:cNvSpPr>
              <a:spLocks noChangeShapeType="1"/>
            </p:cNvSpPr>
            <p:nvPr/>
          </p:nvSpPr>
          <p:spPr bwMode="auto">
            <a:xfrm flipH="1">
              <a:off x="3148013" y="3162300"/>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8" name="Line 342"/>
            <p:cNvSpPr>
              <a:spLocks noChangeShapeType="1"/>
            </p:cNvSpPr>
            <p:nvPr/>
          </p:nvSpPr>
          <p:spPr bwMode="auto">
            <a:xfrm flipH="1" flipV="1">
              <a:off x="4845050" y="33194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9" name="Line 343"/>
            <p:cNvSpPr>
              <a:spLocks noChangeShapeType="1"/>
            </p:cNvSpPr>
            <p:nvPr/>
          </p:nvSpPr>
          <p:spPr bwMode="auto">
            <a:xfrm flipH="1">
              <a:off x="3136900" y="31638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0" name="Line 344"/>
            <p:cNvSpPr>
              <a:spLocks noChangeShapeType="1"/>
            </p:cNvSpPr>
            <p:nvPr/>
          </p:nvSpPr>
          <p:spPr bwMode="auto">
            <a:xfrm flipH="1">
              <a:off x="2805113" y="38290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1" name="Line 345"/>
            <p:cNvSpPr>
              <a:spLocks noChangeShapeType="1"/>
            </p:cNvSpPr>
            <p:nvPr/>
          </p:nvSpPr>
          <p:spPr bwMode="auto">
            <a:xfrm flipH="1" flipV="1">
              <a:off x="4856163" y="33242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2" name="Line 346"/>
            <p:cNvSpPr>
              <a:spLocks noChangeShapeType="1"/>
            </p:cNvSpPr>
            <p:nvPr/>
          </p:nvSpPr>
          <p:spPr bwMode="auto">
            <a:xfrm flipH="1">
              <a:off x="3127375" y="31670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3" name="Line 347"/>
            <p:cNvSpPr>
              <a:spLocks noChangeShapeType="1"/>
            </p:cNvSpPr>
            <p:nvPr/>
          </p:nvSpPr>
          <p:spPr bwMode="auto">
            <a:xfrm flipH="1">
              <a:off x="2798763" y="38338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4" name="Line 348"/>
            <p:cNvSpPr>
              <a:spLocks noChangeShapeType="1"/>
            </p:cNvSpPr>
            <p:nvPr/>
          </p:nvSpPr>
          <p:spPr bwMode="auto">
            <a:xfrm flipH="1" flipV="1">
              <a:off x="4865688" y="33289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5" name="Line 349"/>
            <p:cNvSpPr>
              <a:spLocks noChangeShapeType="1"/>
            </p:cNvSpPr>
            <p:nvPr/>
          </p:nvSpPr>
          <p:spPr bwMode="auto">
            <a:xfrm flipH="1">
              <a:off x="3116263" y="31702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6" name="Line 350"/>
            <p:cNvSpPr>
              <a:spLocks noChangeShapeType="1"/>
            </p:cNvSpPr>
            <p:nvPr/>
          </p:nvSpPr>
          <p:spPr bwMode="auto">
            <a:xfrm flipH="1" flipV="1">
              <a:off x="4875213" y="333375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7" name="Line 351"/>
            <p:cNvSpPr>
              <a:spLocks noChangeShapeType="1"/>
            </p:cNvSpPr>
            <p:nvPr/>
          </p:nvSpPr>
          <p:spPr bwMode="auto">
            <a:xfrm flipH="1">
              <a:off x="2792413" y="38385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8" name="Line 352"/>
            <p:cNvSpPr>
              <a:spLocks noChangeShapeType="1"/>
            </p:cNvSpPr>
            <p:nvPr/>
          </p:nvSpPr>
          <p:spPr bwMode="auto">
            <a:xfrm flipH="1">
              <a:off x="3105150" y="31734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9" name="Line 353"/>
            <p:cNvSpPr>
              <a:spLocks noChangeShapeType="1"/>
            </p:cNvSpPr>
            <p:nvPr/>
          </p:nvSpPr>
          <p:spPr bwMode="auto">
            <a:xfrm flipH="1" flipV="1">
              <a:off x="4884738" y="334010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0" name="Line 354"/>
            <p:cNvSpPr>
              <a:spLocks noChangeShapeType="1"/>
            </p:cNvSpPr>
            <p:nvPr/>
          </p:nvSpPr>
          <p:spPr bwMode="auto">
            <a:xfrm flipH="1">
              <a:off x="3095625" y="31765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1" name="Line 355"/>
            <p:cNvSpPr>
              <a:spLocks noChangeShapeType="1"/>
            </p:cNvSpPr>
            <p:nvPr/>
          </p:nvSpPr>
          <p:spPr bwMode="auto">
            <a:xfrm flipH="1">
              <a:off x="2784475" y="38433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2" name="Line 356"/>
            <p:cNvSpPr>
              <a:spLocks noChangeShapeType="1"/>
            </p:cNvSpPr>
            <p:nvPr/>
          </p:nvSpPr>
          <p:spPr bwMode="auto">
            <a:xfrm flipH="1" flipV="1">
              <a:off x="4894263" y="33448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3" name="Line 357"/>
            <p:cNvSpPr>
              <a:spLocks noChangeShapeType="1"/>
            </p:cNvSpPr>
            <p:nvPr/>
          </p:nvSpPr>
          <p:spPr bwMode="auto">
            <a:xfrm flipH="1">
              <a:off x="3084513" y="31797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4" name="Line 358"/>
            <p:cNvSpPr>
              <a:spLocks noChangeShapeType="1"/>
            </p:cNvSpPr>
            <p:nvPr/>
          </p:nvSpPr>
          <p:spPr bwMode="auto">
            <a:xfrm flipH="1">
              <a:off x="2778125" y="3848100"/>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5" name="Line 359"/>
            <p:cNvSpPr>
              <a:spLocks noChangeShapeType="1"/>
            </p:cNvSpPr>
            <p:nvPr/>
          </p:nvSpPr>
          <p:spPr bwMode="auto">
            <a:xfrm flipH="1" flipV="1">
              <a:off x="4902200" y="3349625"/>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6" name="Line 360"/>
            <p:cNvSpPr>
              <a:spLocks noChangeShapeType="1"/>
            </p:cNvSpPr>
            <p:nvPr/>
          </p:nvSpPr>
          <p:spPr bwMode="auto">
            <a:xfrm flipH="1">
              <a:off x="3074988" y="31813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7" name="Line 361"/>
            <p:cNvSpPr>
              <a:spLocks noChangeShapeType="1"/>
            </p:cNvSpPr>
            <p:nvPr/>
          </p:nvSpPr>
          <p:spPr bwMode="auto">
            <a:xfrm flipH="1" flipV="1">
              <a:off x="4911725" y="33559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8" name="Line 362"/>
            <p:cNvSpPr>
              <a:spLocks noChangeShapeType="1"/>
            </p:cNvSpPr>
            <p:nvPr/>
          </p:nvSpPr>
          <p:spPr bwMode="auto">
            <a:xfrm flipH="1">
              <a:off x="2771775" y="38512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9" name="Line 363"/>
            <p:cNvSpPr>
              <a:spLocks noChangeShapeType="1"/>
            </p:cNvSpPr>
            <p:nvPr/>
          </p:nvSpPr>
          <p:spPr bwMode="auto">
            <a:xfrm flipH="1">
              <a:off x="3065463" y="318611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0" name="Line 364"/>
            <p:cNvSpPr>
              <a:spLocks noChangeShapeType="1"/>
            </p:cNvSpPr>
            <p:nvPr/>
          </p:nvSpPr>
          <p:spPr bwMode="auto">
            <a:xfrm flipH="1" flipV="1">
              <a:off x="4921250" y="33607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1" name="Line 365"/>
            <p:cNvSpPr>
              <a:spLocks noChangeShapeType="1"/>
            </p:cNvSpPr>
            <p:nvPr/>
          </p:nvSpPr>
          <p:spPr bwMode="auto">
            <a:xfrm flipH="1">
              <a:off x="3054350" y="31877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2" name="Line 366"/>
            <p:cNvSpPr>
              <a:spLocks noChangeShapeType="1"/>
            </p:cNvSpPr>
            <p:nvPr/>
          </p:nvSpPr>
          <p:spPr bwMode="auto">
            <a:xfrm flipH="1">
              <a:off x="2765425" y="38560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3" name="Line 367"/>
            <p:cNvSpPr>
              <a:spLocks noChangeShapeType="1"/>
            </p:cNvSpPr>
            <p:nvPr/>
          </p:nvSpPr>
          <p:spPr bwMode="auto">
            <a:xfrm flipH="1" flipV="1">
              <a:off x="4930775" y="336550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4" name="Line 368"/>
            <p:cNvSpPr>
              <a:spLocks noChangeShapeType="1"/>
            </p:cNvSpPr>
            <p:nvPr/>
          </p:nvSpPr>
          <p:spPr bwMode="auto">
            <a:xfrm flipH="1" flipV="1">
              <a:off x="3989388" y="25701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5" name="Line 369"/>
            <p:cNvSpPr>
              <a:spLocks noChangeShapeType="1"/>
            </p:cNvSpPr>
            <p:nvPr/>
          </p:nvSpPr>
          <p:spPr bwMode="auto">
            <a:xfrm flipH="1">
              <a:off x="4003675" y="25717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6" name="Line 370"/>
            <p:cNvSpPr>
              <a:spLocks noChangeShapeType="1"/>
            </p:cNvSpPr>
            <p:nvPr/>
          </p:nvSpPr>
          <p:spPr bwMode="auto">
            <a:xfrm flipH="1" flipV="1">
              <a:off x="4016375" y="25717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 name="Line 371"/>
            <p:cNvSpPr>
              <a:spLocks noChangeShapeType="1"/>
            </p:cNvSpPr>
            <p:nvPr/>
          </p:nvSpPr>
          <p:spPr bwMode="auto">
            <a:xfrm flipH="1">
              <a:off x="3976688" y="25701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 name="Line 372"/>
            <p:cNvSpPr>
              <a:spLocks noChangeShapeType="1"/>
            </p:cNvSpPr>
            <p:nvPr/>
          </p:nvSpPr>
          <p:spPr bwMode="auto">
            <a:xfrm flipH="1" flipV="1">
              <a:off x="4029075" y="25733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 name="Line 373"/>
            <p:cNvSpPr>
              <a:spLocks noChangeShapeType="1"/>
            </p:cNvSpPr>
            <p:nvPr/>
          </p:nvSpPr>
          <p:spPr bwMode="auto">
            <a:xfrm flipH="1" flipV="1">
              <a:off x="3962400" y="25685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 name="Line 374"/>
            <p:cNvSpPr>
              <a:spLocks noChangeShapeType="1"/>
            </p:cNvSpPr>
            <p:nvPr/>
          </p:nvSpPr>
          <p:spPr bwMode="auto">
            <a:xfrm flipH="1" flipV="1">
              <a:off x="4041775" y="257492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 name="Line 375"/>
            <p:cNvSpPr>
              <a:spLocks noChangeShapeType="1"/>
            </p:cNvSpPr>
            <p:nvPr/>
          </p:nvSpPr>
          <p:spPr bwMode="auto">
            <a:xfrm flipH="1" flipV="1">
              <a:off x="3949700" y="25669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 name="Line 376"/>
            <p:cNvSpPr>
              <a:spLocks noChangeShapeType="1"/>
            </p:cNvSpPr>
            <p:nvPr/>
          </p:nvSpPr>
          <p:spPr bwMode="auto">
            <a:xfrm flipH="1" flipV="1">
              <a:off x="4056063" y="25765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 name="Line 377"/>
            <p:cNvSpPr>
              <a:spLocks noChangeShapeType="1"/>
            </p:cNvSpPr>
            <p:nvPr/>
          </p:nvSpPr>
          <p:spPr bwMode="auto">
            <a:xfrm flipH="1">
              <a:off x="3935413" y="25669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4" name="Line 378"/>
            <p:cNvSpPr>
              <a:spLocks noChangeShapeType="1"/>
            </p:cNvSpPr>
            <p:nvPr/>
          </p:nvSpPr>
          <p:spPr bwMode="auto">
            <a:xfrm flipH="1">
              <a:off x="3044825" y="319246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 name="Line 379"/>
            <p:cNvSpPr>
              <a:spLocks noChangeShapeType="1"/>
            </p:cNvSpPr>
            <p:nvPr/>
          </p:nvSpPr>
          <p:spPr bwMode="auto">
            <a:xfrm flipH="1" flipV="1">
              <a:off x="4068763" y="257810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 name="Line 380"/>
            <p:cNvSpPr>
              <a:spLocks noChangeShapeType="1"/>
            </p:cNvSpPr>
            <p:nvPr/>
          </p:nvSpPr>
          <p:spPr bwMode="auto">
            <a:xfrm flipH="1" flipV="1">
              <a:off x="3922713" y="25654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7" name="Line 381"/>
            <p:cNvSpPr>
              <a:spLocks noChangeShapeType="1"/>
            </p:cNvSpPr>
            <p:nvPr/>
          </p:nvSpPr>
          <p:spPr bwMode="auto">
            <a:xfrm flipH="1" flipV="1">
              <a:off x="4083050" y="25796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8" name="Line 382"/>
            <p:cNvSpPr>
              <a:spLocks noChangeShapeType="1"/>
            </p:cNvSpPr>
            <p:nvPr/>
          </p:nvSpPr>
          <p:spPr bwMode="auto">
            <a:xfrm flipH="1">
              <a:off x="3910013" y="25654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9" name="Line 383"/>
            <p:cNvSpPr>
              <a:spLocks noChangeShapeType="1"/>
            </p:cNvSpPr>
            <p:nvPr/>
          </p:nvSpPr>
          <p:spPr bwMode="auto">
            <a:xfrm flipH="1" flipV="1">
              <a:off x="4095750" y="25812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0" name="Line 384"/>
            <p:cNvSpPr>
              <a:spLocks noChangeShapeType="1"/>
            </p:cNvSpPr>
            <p:nvPr/>
          </p:nvSpPr>
          <p:spPr bwMode="auto">
            <a:xfrm flipH="1" flipV="1">
              <a:off x="3895725" y="25638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1" name="Line 385"/>
            <p:cNvSpPr>
              <a:spLocks noChangeShapeType="1"/>
            </p:cNvSpPr>
            <p:nvPr/>
          </p:nvSpPr>
          <p:spPr bwMode="auto">
            <a:xfrm flipH="1" flipV="1">
              <a:off x="4110038" y="25828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2" name="Line 386"/>
            <p:cNvSpPr>
              <a:spLocks noChangeShapeType="1"/>
            </p:cNvSpPr>
            <p:nvPr/>
          </p:nvSpPr>
          <p:spPr bwMode="auto">
            <a:xfrm flipH="1">
              <a:off x="3883025" y="25638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3" name="Line 387"/>
            <p:cNvSpPr>
              <a:spLocks noChangeShapeType="1"/>
            </p:cNvSpPr>
            <p:nvPr/>
          </p:nvSpPr>
          <p:spPr bwMode="auto">
            <a:xfrm flipH="1" flipV="1">
              <a:off x="4122738" y="25844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4" name="Line 388"/>
            <p:cNvSpPr>
              <a:spLocks noChangeShapeType="1"/>
            </p:cNvSpPr>
            <p:nvPr/>
          </p:nvSpPr>
          <p:spPr bwMode="auto">
            <a:xfrm flipH="1">
              <a:off x="3868738" y="256381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5" name="Line 389"/>
            <p:cNvSpPr>
              <a:spLocks noChangeShapeType="1"/>
            </p:cNvSpPr>
            <p:nvPr/>
          </p:nvSpPr>
          <p:spPr bwMode="auto">
            <a:xfrm flipH="1" flipV="1">
              <a:off x="4135438" y="25860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6" name="Line 390"/>
            <p:cNvSpPr>
              <a:spLocks noChangeShapeType="1"/>
            </p:cNvSpPr>
            <p:nvPr/>
          </p:nvSpPr>
          <p:spPr bwMode="auto">
            <a:xfrm flipH="1">
              <a:off x="3856038" y="25638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7" name="Line 391"/>
            <p:cNvSpPr>
              <a:spLocks noChangeShapeType="1"/>
            </p:cNvSpPr>
            <p:nvPr/>
          </p:nvSpPr>
          <p:spPr bwMode="auto">
            <a:xfrm flipH="1">
              <a:off x="2759075" y="386080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 name="Line 392"/>
            <p:cNvSpPr>
              <a:spLocks noChangeShapeType="1"/>
            </p:cNvSpPr>
            <p:nvPr/>
          </p:nvSpPr>
          <p:spPr bwMode="auto">
            <a:xfrm flipH="1" flipV="1">
              <a:off x="4148138" y="258762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9" name="Line 393"/>
            <p:cNvSpPr>
              <a:spLocks noChangeShapeType="1"/>
            </p:cNvSpPr>
            <p:nvPr/>
          </p:nvSpPr>
          <p:spPr bwMode="auto">
            <a:xfrm flipH="1" flipV="1">
              <a:off x="4940300" y="33718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 name="Line 394"/>
            <p:cNvSpPr>
              <a:spLocks noChangeShapeType="1"/>
            </p:cNvSpPr>
            <p:nvPr/>
          </p:nvSpPr>
          <p:spPr bwMode="auto">
            <a:xfrm flipH="1" flipV="1">
              <a:off x="3843338" y="25622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1" name="Line 395"/>
            <p:cNvSpPr>
              <a:spLocks noChangeShapeType="1"/>
            </p:cNvSpPr>
            <p:nvPr/>
          </p:nvSpPr>
          <p:spPr bwMode="auto">
            <a:xfrm flipH="1" flipV="1">
              <a:off x="4162425" y="25892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2" name="Line 396"/>
            <p:cNvSpPr>
              <a:spLocks noChangeShapeType="1"/>
            </p:cNvSpPr>
            <p:nvPr/>
          </p:nvSpPr>
          <p:spPr bwMode="auto">
            <a:xfrm flipH="1">
              <a:off x="3829050" y="25622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3" name="Line 397"/>
            <p:cNvSpPr>
              <a:spLocks noChangeShapeType="1"/>
            </p:cNvSpPr>
            <p:nvPr/>
          </p:nvSpPr>
          <p:spPr bwMode="auto">
            <a:xfrm flipH="1" flipV="1">
              <a:off x="4175125" y="25908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4" name="Line 398"/>
            <p:cNvSpPr>
              <a:spLocks noChangeShapeType="1"/>
            </p:cNvSpPr>
            <p:nvPr/>
          </p:nvSpPr>
          <p:spPr bwMode="auto">
            <a:xfrm flipH="1">
              <a:off x="3035300" y="31940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5" name="Line 399"/>
            <p:cNvSpPr>
              <a:spLocks noChangeShapeType="1"/>
            </p:cNvSpPr>
            <p:nvPr/>
          </p:nvSpPr>
          <p:spPr bwMode="auto">
            <a:xfrm flipH="1">
              <a:off x="3816350" y="25622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6" name="Line 400"/>
            <p:cNvSpPr>
              <a:spLocks noChangeShapeType="1"/>
            </p:cNvSpPr>
            <p:nvPr/>
          </p:nvSpPr>
          <p:spPr bwMode="auto">
            <a:xfrm flipH="1" flipV="1">
              <a:off x="4187825" y="25923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7" name="Line 401"/>
            <p:cNvSpPr>
              <a:spLocks noChangeShapeType="1"/>
            </p:cNvSpPr>
            <p:nvPr/>
          </p:nvSpPr>
          <p:spPr bwMode="auto">
            <a:xfrm flipH="1">
              <a:off x="3802063" y="25622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8" name="Line 402"/>
            <p:cNvSpPr>
              <a:spLocks noChangeShapeType="1"/>
            </p:cNvSpPr>
            <p:nvPr/>
          </p:nvSpPr>
          <p:spPr bwMode="auto">
            <a:xfrm flipH="1" flipV="1">
              <a:off x="4200525" y="25955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9" name="Line 403"/>
            <p:cNvSpPr>
              <a:spLocks noChangeShapeType="1"/>
            </p:cNvSpPr>
            <p:nvPr/>
          </p:nvSpPr>
          <p:spPr bwMode="auto">
            <a:xfrm flipH="1">
              <a:off x="3789363" y="25622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0" name="Line 404"/>
            <p:cNvSpPr>
              <a:spLocks noChangeShapeType="1"/>
            </p:cNvSpPr>
            <p:nvPr/>
          </p:nvSpPr>
          <p:spPr bwMode="auto">
            <a:xfrm flipH="1" flipV="1">
              <a:off x="4214813" y="25971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1" name="Line 405"/>
            <p:cNvSpPr>
              <a:spLocks noChangeShapeType="1"/>
            </p:cNvSpPr>
            <p:nvPr/>
          </p:nvSpPr>
          <p:spPr bwMode="auto">
            <a:xfrm flipH="1" flipV="1">
              <a:off x="4948238" y="33766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2" name="Line 407"/>
            <p:cNvSpPr>
              <a:spLocks noChangeShapeType="1"/>
            </p:cNvSpPr>
            <p:nvPr/>
          </p:nvSpPr>
          <p:spPr bwMode="auto">
            <a:xfrm flipH="1">
              <a:off x="3776663" y="25622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3" name="Line 408"/>
            <p:cNvSpPr>
              <a:spLocks noChangeShapeType="1"/>
            </p:cNvSpPr>
            <p:nvPr/>
          </p:nvSpPr>
          <p:spPr bwMode="auto">
            <a:xfrm flipH="1" flipV="1">
              <a:off x="4227513" y="25987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4" name="Line 409"/>
            <p:cNvSpPr>
              <a:spLocks noChangeShapeType="1"/>
            </p:cNvSpPr>
            <p:nvPr/>
          </p:nvSpPr>
          <p:spPr bwMode="auto">
            <a:xfrm flipH="1">
              <a:off x="2754313" y="38655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5" name="Line 410"/>
            <p:cNvSpPr>
              <a:spLocks noChangeShapeType="1"/>
            </p:cNvSpPr>
            <p:nvPr/>
          </p:nvSpPr>
          <p:spPr bwMode="auto">
            <a:xfrm flipH="1">
              <a:off x="3762376" y="256222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6" name="Line 411"/>
            <p:cNvSpPr>
              <a:spLocks noChangeShapeType="1"/>
            </p:cNvSpPr>
            <p:nvPr/>
          </p:nvSpPr>
          <p:spPr bwMode="auto">
            <a:xfrm flipH="1">
              <a:off x="3025776" y="31988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7" name="Line 412"/>
            <p:cNvSpPr>
              <a:spLocks noChangeShapeType="1"/>
            </p:cNvSpPr>
            <p:nvPr/>
          </p:nvSpPr>
          <p:spPr bwMode="auto">
            <a:xfrm flipH="1" flipV="1">
              <a:off x="4240213" y="26019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8" name="Line 413"/>
            <p:cNvSpPr>
              <a:spLocks noChangeShapeType="1"/>
            </p:cNvSpPr>
            <p:nvPr/>
          </p:nvSpPr>
          <p:spPr bwMode="auto">
            <a:xfrm flipH="1">
              <a:off x="3749676" y="25622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9" name="Line 414"/>
            <p:cNvSpPr>
              <a:spLocks noChangeShapeType="1"/>
            </p:cNvSpPr>
            <p:nvPr/>
          </p:nvSpPr>
          <p:spPr bwMode="auto">
            <a:xfrm flipH="1" flipV="1">
              <a:off x="4254501" y="26035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0" name="Line 415"/>
            <p:cNvSpPr>
              <a:spLocks noChangeShapeType="1"/>
            </p:cNvSpPr>
            <p:nvPr/>
          </p:nvSpPr>
          <p:spPr bwMode="auto">
            <a:xfrm flipH="1">
              <a:off x="3736976" y="25622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1" name="Line 416"/>
            <p:cNvSpPr>
              <a:spLocks noChangeShapeType="1"/>
            </p:cNvSpPr>
            <p:nvPr/>
          </p:nvSpPr>
          <p:spPr bwMode="auto">
            <a:xfrm flipH="1" flipV="1">
              <a:off x="4267201" y="26050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2" name="Line 417"/>
            <p:cNvSpPr>
              <a:spLocks noChangeShapeType="1"/>
            </p:cNvSpPr>
            <p:nvPr/>
          </p:nvSpPr>
          <p:spPr bwMode="auto">
            <a:xfrm flipH="1" flipV="1">
              <a:off x="4957763" y="338137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3" name="Line 418"/>
            <p:cNvSpPr>
              <a:spLocks noChangeShapeType="1"/>
            </p:cNvSpPr>
            <p:nvPr/>
          </p:nvSpPr>
          <p:spPr bwMode="auto">
            <a:xfrm flipH="1">
              <a:off x="3722688" y="256222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4" name="Line 419"/>
            <p:cNvSpPr>
              <a:spLocks noChangeShapeType="1"/>
            </p:cNvSpPr>
            <p:nvPr/>
          </p:nvSpPr>
          <p:spPr bwMode="auto">
            <a:xfrm flipH="1" flipV="1">
              <a:off x="4279901" y="26082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5" name="Line 420"/>
            <p:cNvSpPr>
              <a:spLocks noChangeShapeType="1"/>
            </p:cNvSpPr>
            <p:nvPr/>
          </p:nvSpPr>
          <p:spPr bwMode="auto">
            <a:xfrm flipH="1">
              <a:off x="3709988" y="25622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6" name="Line 421"/>
            <p:cNvSpPr>
              <a:spLocks noChangeShapeType="1"/>
            </p:cNvSpPr>
            <p:nvPr/>
          </p:nvSpPr>
          <p:spPr bwMode="auto">
            <a:xfrm flipH="1">
              <a:off x="3016251" y="32019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7" name="Line 422"/>
            <p:cNvSpPr>
              <a:spLocks noChangeShapeType="1"/>
            </p:cNvSpPr>
            <p:nvPr/>
          </p:nvSpPr>
          <p:spPr bwMode="auto">
            <a:xfrm flipH="1" flipV="1">
              <a:off x="4292601" y="26098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8" name="Line 423"/>
            <p:cNvSpPr>
              <a:spLocks noChangeShapeType="1"/>
            </p:cNvSpPr>
            <p:nvPr/>
          </p:nvSpPr>
          <p:spPr bwMode="auto">
            <a:xfrm flipH="1">
              <a:off x="2747963" y="38703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9" name="Line 424"/>
            <p:cNvSpPr>
              <a:spLocks noChangeShapeType="1"/>
            </p:cNvSpPr>
            <p:nvPr/>
          </p:nvSpPr>
          <p:spPr bwMode="auto">
            <a:xfrm flipH="1">
              <a:off x="3697288" y="256222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0" name="Line 425"/>
            <p:cNvSpPr>
              <a:spLocks noChangeShapeType="1"/>
            </p:cNvSpPr>
            <p:nvPr/>
          </p:nvSpPr>
          <p:spPr bwMode="auto">
            <a:xfrm flipH="1" flipV="1">
              <a:off x="4305301" y="26130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1" name="Line 426"/>
            <p:cNvSpPr>
              <a:spLocks noChangeShapeType="1"/>
            </p:cNvSpPr>
            <p:nvPr/>
          </p:nvSpPr>
          <p:spPr bwMode="auto">
            <a:xfrm flipH="1">
              <a:off x="3683001" y="256222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2" name="Line 427"/>
            <p:cNvSpPr>
              <a:spLocks noChangeShapeType="1"/>
            </p:cNvSpPr>
            <p:nvPr/>
          </p:nvSpPr>
          <p:spPr bwMode="auto">
            <a:xfrm flipH="1" flipV="1">
              <a:off x="4965701" y="33877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3" name="Line 428"/>
            <p:cNvSpPr>
              <a:spLocks noChangeShapeType="1"/>
            </p:cNvSpPr>
            <p:nvPr/>
          </p:nvSpPr>
          <p:spPr bwMode="auto">
            <a:xfrm flipH="1" flipV="1">
              <a:off x="4318001" y="26162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4" name="Line 429"/>
            <p:cNvSpPr>
              <a:spLocks noChangeShapeType="1"/>
            </p:cNvSpPr>
            <p:nvPr/>
          </p:nvSpPr>
          <p:spPr bwMode="auto">
            <a:xfrm flipH="1">
              <a:off x="3670301" y="25622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5" name="Line 430"/>
            <p:cNvSpPr>
              <a:spLocks noChangeShapeType="1"/>
            </p:cNvSpPr>
            <p:nvPr/>
          </p:nvSpPr>
          <p:spPr bwMode="auto">
            <a:xfrm flipH="1" flipV="1">
              <a:off x="4330701" y="26177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6" name="Line 431"/>
            <p:cNvSpPr>
              <a:spLocks noChangeShapeType="1"/>
            </p:cNvSpPr>
            <p:nvPr/>
          </p:nvSpPr>
          <p:spPr bwMode="auto">
            <a:xfrm flipH="1">
              <a:off x="3005138" y="32051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7" name="Line 432"/>
            <p:cNvSpPr>
              <a:spLocks noChangeShapeType="1"/>
            </p:cNvSpPr>
            <p:nvPr/>
          </p:nvSpPr>
          <p:spPr bwMode="auto">
            <a:xfrm flipH="1">
              <a:off x="3657601" y="25638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8" name="Line 433"/>
            <p:cNvSpPr>
              <a:spLocks noChangeShapeType="1"/>
            </p:cNvSpPr>
            <p:nvPr/>
          </p:nvSpPr>
          <p:spPr bwMode="auto">
            <a:xfrm flipH="1" flipV="1">
              <a:off x="4343401" y="26209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9" name="Line 434"/>
            <p:cNvSpPr>
              <a:spLocks noChangeShapeType="1"/>
            </p:cNvSpPr>
            <p:nvPr/>
          </p:nvSpPr>
          <p:spPr bwMode="auto">
            <a:xfrm flipH="1">
              <a:off x="2741613" y="38750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0" name="Line 435"/>
            <p:cNvSpPr>
              <a:spLocks noChangeShapeType="1"/>
            </p:cNvSpPr>
            <p:nvPr/>
          </p:nvSpPr>
          <p:spPr bwMode="auto">
            <a:xfrm flipH="1" flipV="1">
              <a:off x="4975226" y="33924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1" name="Line 436"/>
            <p:cNvSpPr>
              <a:spLocks noChangeShapeType="1"/>
            </p:cNvSpPr>
            <p:nvPr/>
          </p:nvSpPr>
          <p:spPr bwMode="auto">
            <a:xfrm flipH="1">
              <a:off x="3644901" y="25638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2" name="Line 437"/>
            <p:cNvSpPr>
              <a:spLocks noChangeShapeType="1"/>
            </p:cNvSpPr>
            <p:nvPr/>
          </p:nvSpPr>
          <p:spPr bwMode="auto">
            <a:xfrm flipH="1" flipV="1">
              <a:off x="4356101" y="26241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3" name="Line 438"/>
            <p:cNvSpPr>
              <a:spLocks noChangeShapeType="1"/>
            </p:cNvSpPr>
            <p:nvPr/>
          </p:nvSpPr>
          <p:spPr bwMode="auto">
            <a:xfrm flipH="1">
              <a:off x="3632201" y="25638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4" name="Line 439"/>
            <p:cNvSpPr>
              <a:spLocks noChangeShapeType="1"/>
            </p:cNvSpPr>
            <p:nvPr/>
          </p:nvSpPr>
          <p:spPr bwMode="auto">
            <a:xfrm flipH="1">
              <a:off x="2997201" y="32083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5" name="Line 440"/>
            <p:cNvSpPr>
              <a:spLocks noChangeShapeType="1"/>
            </p:cNvSpPr>
            <p:nvPr/>
          </p:nvSpPr>
          <p:spPr bwMode="auto">
            <a:xfrm flipH="1" flipV="1">
              <a:off x="4368801" y="26257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6" name="Line 441"/>
            <p:cNvSpPr>
              <a:spLocks noChangeShapeType="1"/>
            </p:cNvSpPr>
            <p:nvPr/>
          </p:nvSpPr>
          <p:spPr bwMode="auto">
            <a:xfrm flipH="1">
              <a:off x="3619501" y="25638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7" name="Line 442"/>
            <p:cNvSpPr>
              <a:spLocks noChangeShapeType="1"/>
            </p:cNvSpPr>
            <p:nvPr/>
          </p:nvSpPr>
          <p:spPr bwMode="auto">
            <a:xfrm flipH="1" flipV="1">
              <a:off x="4381501" y="26289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8" name="Line 443"/>
            <p:cNvSpPr>
              <a:spLocks noChangeShapeType="1"/>
            </p:cNvSpPr>
            <p:nvPr/>
          </p:nvSpPr>
          <p:spPr bwMode="auto">
            <a:xfrm flipH="1" flipV="1">
              <a:off x="4983163" y="33988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9" name="Line 444"/>
            <p:cNvSpPr>
              <a:spLocks noChangeShapeType="1"/>
            </p:cNvSpPr>
            <p:nvPr/>
          </p:nvSpPr>
          <p:spPr bwMode="auto">
            <a:xfrm flipH="1">
              <a:off x="3606801" y="256540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0" name="Line 445"/>
            <p:cNvSpPr>
              <a:spLocks noChangeShapeType="1"/>
            </p:cNvSpPr>
            <p:nvPr/>
          </p:nvSpPr>
          <p:spPr bwMode="auto">
            <a:xfrm flipH="1">
              <a:off x="2735263" y="387985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1" name="Line 446"/>
            <p:cNvSpPr>
              <a:spLocks noChangeShapeType="1"/>
            </p:cNvSpPr>
            <p:nvPr/>
          </p:nvSpPr>
          <p:spPr bwMode="auto">
            <a:xfrm flipH="1" flipV="1">
              <a:off x="4394201" y="26320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2" name="Line 447"/>
            <p:cNvSpPr>
              <a:spLocks noChangeShapeType="1"/>
            </p:cNvSpPr>
            <p:nvPr/>
          </p:nvSpPr>
          <p:spPr bwMode="auto">
            <a:xfrm flipH="1">
              <a:off x="2987676" y="32115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3" name="Line 448"/>
            <p:cNvSpPr>
              <a:spLocks noChangeShapeType="1"/>
            </p:cNvSpPr>
            <p:nvPr/>
          </p:nvSpPr>
          <p:spPr bwMode="auto">
            <a:xfrm flipH="1">
              <a:off x="3592513" y="256540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4" name="Line 449"/>
            <p:cNvSpPr>
              <a:spLocks noChangeShapeType="1"/>
            </p:cNvSpPr>
            <p:nvPr/>
          </p:nvSpPr>
          <p:spPr bwMode="auto">
            <a:xfrm flipH="1" flipV="1">
              <a:off x="4406901" y="26352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5" name="Line 450"/>
            <p:cNvSpPr>
              <a:spLocks noChangeShapeType="1"/>
            </p:cNvSpPr>
            <p:nvPr/>
          </p:nvSpPr>
          <p:spPr bwMode="auto">
            <a:xfrm flipH="1">
              <a:off x="3579813" y="25669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6" name="Line 451"/>
            <p:cNvSpPr>
              <a:spLocks noChangeShapeType="1"/>
            </p:cNvSpPr>
            <p:nvPr/>
          </p:nvSpPr>
          <p:spPr bwMode="auto">
            <a:xfrm flipH="1" flipV="1">
              <a:off x="4991101" y="34036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7" name="Line 452"/>
            <p:cNvSpPr>
              <a:spLocks noChangeShapeType="1"/>
            </p:cNvSpPr>
            <p:nvPr/>
          </p:nvSpPr>
          <p:spPr bwMode="auto">
            <a:xfrm flipH="1" flipV="1">
              <a:off x="4419601" y="26384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8" name="Line 453"/>
            <p:cNvSpPr>
              <a:spLocks noChangeShapeType="1"/>
            </p:cNvSpPr>
            <p:nvPr/>
          </p:nvSpPr>
          <p:spPr bwMode="auto">
            <a:xfrm flipH="1">
              <a:off x="3567113" y="25669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9" name="Line 454"/>
            <p:cNvSpPr>
              <a:spLocks noChangeShapeType="1"/>
            </p:cNvSpPr>
            <p:nvPr/>
          </p:nvSpPr>
          <p:spPr bwMode="auto">
            <a:xfrm flipH="1">
              <a:off x="2730501" y="38846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0" name="Line 455"/>
            <p:cNvSpPr>
              <a:spLocks noChangeShapeType="1"/>
            </p:cNvSpPr>
            <p:nvPr/>
          </p:nvSpPr>
          <p:spPr bwMode="auto">
            <a:xfrm flipH="1" flipV="1">
              <a:off x="4432301" y="26416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1" name="Line 456"/>
            <p:cNvSpPr>
              <a:spLocks noChangeShapeType="1"/>
            </p:cNvSpPr>
            <p:nvPr/>
          </p:nvSpPr>
          <p:spPr bwMode="auto">
            <a:xfrm flipH="1">
              <a:off x="2978151" y="321627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2" name="Line 457"/>
            <p:cNvSpPr>
              <a:spLocks noChangeShapeType="1"/>
            </p:cNvSpPr>
            <p:nvPr/>
          </p:nvSpPr>
          <p:spPr bwMode="auto">
            <a:xfrm flipH="1">
              <a:off x="3554413" y="25685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3" name="Line 458"/>
            <p:cNvSpPr>
              <a:spLocks noChangeShapeType="1"/>
            </p:cNvSpPr>
            <p:nvPr/>
          </p:nvSpPr>
          <p:spPr bwMode="auto">
            <a:xfrm flipH="1" flipV="1">
              <a:off x="4445001" y="26431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4" name="Line 459"/>
            <p:cNvSpPr>
              <a:spLocks noChangeShapeType="1"/>
            </p:cNvSpPr>
            <p:nvPr/>
          </p:nvSpPr>
          <p:spPr bwMode="auto">
            <a:xfrm flipH="1" flipV="1">
              <a:off x="4999038" y="340995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5" name="Line 460"/>
            <p:cNvSpPr>
              <a:spLocks noChangeShapeType="1"/>
            </p:cNvSpPr>
            <p:nvPr/>
          </p:nvSpPr>
          <p:spPr bwMode="auto">
            <a:xfrm flipH="1">
              <a:off x="3541713" y="25685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6" name="Line 461"/>
            <p:cNvSpPr>
              <a:spLocks noChangeShapeType="1"/>
            </p:cNvSpPr>
            <p:nvPr/>
          </p:nvSpPr>
          <p:spPr bwMode="auto">
            <a:xfrm flipH="1" flipV="1">
              <a:off x="4456113" y="26479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7" name="Line 462"/>
            <p:cNvSpPr>
              <a:spLocks noChangeShapeType="1"/>
            </p:cNvSpPr>
            <p:nvPr/>
          </p:nvSpPr>
          <p:spPr bwMode="auto">
            <a:xfrm flipH="1">
              <a:off x="2968626" y="321945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8" name="Line 463"/>
            <p:cNvSpPr>
              <a:spLocks noChangeShapeType="1"/>
            </p:cNvSpPr>
            <p:nvPr/>
          </p:nvSpPr>
          <p:spPr bwMode="auto">
            <a:xfrm flipH="1">
              <a:off x="2724151" y="38893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9" name="Line 464"/>
            <p:cNvSpPr>
              <a:spLocks noChangeShapeType="1"/>
            </p:cNvSpPr>
            <p:nvPr/>
          </p:nvSpPr>
          <p:spPr bwMode="auto">
            <a:xfrm flipH="1">
              <a:off x="3529013" y="25701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0" name="Line 465"/>
            <p:cNvSpPr>
              <a:spLocks noChangeShapeType="1"/>
            </p:cNvSpPr>
            <p:nvPr/>
          </p:nvSpPr>
          <p:spPr bwMode="auto">
            <a:xfrm flipH="1" flipV="1">
              <a:off x="4468813" y="2649538"/>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1" name="Line 466"/>
            <p:cNvSpPr>
              <a:spLocks noChangeShapeType="1"/>
            </p:cNvSpPr>
            <p:nvPr/>
          </p:nvSpPr>
          <p:spPr bwMode="auto">
            <a:xfrm flipH="1" flipV="1">
              <a:off x="5008563" y="34163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2" name="Line 467"/>
            <p:cNvSpPr>
              <a:spLocks noChangeShapeType="1"/>
            </p:cNvSpPr>
            <p:nvPr/>
          </p:nvSpPr>
          <p:spPr bwMode="auto">
            <a:xfrm flipH="1">
              <a:off x="3516313" y="25717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3" name="Line 468"/>
            <p:cNvSpPr>
              <a:spLocks noChangeShapeType="1"/>
            </p:cNvSpPr>
            <p:nvPr/>
          </p:nvSpPr>
          <p:spPr bwMode="auto">
            <a:xfrm flipH="1" flipV="1">
              <a:off x="4481513" y="2654301"/>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4" name="Line 469"/>
            <p:cNvSpPr>
              <a:spLocks noChangeShapeType="1"/>
            </p:cNvSpPr>
            <p:nvPr/>
          </p:nvSpPr>
          <p:spPr bwMode="auto">
            <a:xfrm flipH="1">
              <a:off x="2960688" y="322262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5" name="Line 470"/>
            <p:cNvSpPr>
              <a:spLocks noChangeShapeType="1"/>
            </p:cNvSpPr>
            <p:nvPr/>
          </p:nvSpPr>
          <p:spPr bwMode="auto">
            <a:xfrm flipH="1">
              <a:off x="3503613" y="25717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6" name="Line 471"/>
            <p:cNvSpPr>
              <a:spLocks noChangeShapeType="1"/>
            </p:cNvSpPr>
            <p:nvPr/>
          </p:nvSpPr>
          <p:spPr bwMode="auto">
            <a:xfrm flipH="1" flipV="1">
              <a:off x="4492626" y="2655888"/>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7" name="Line 472"/>
            <p:cNvSpPr>
              <a:spLocks noChangeShapeType="1"/>
            </p:cNvSpPr>
            <p:nvPr/>
          </p:nvSpPr>
          <p:spPr bwMode="auto">
            <a:xfrm flipH="1" flipV="1">
              <a:off x="5016501" y="34210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8" name="Line 473"/>
            <p:cNvSpPr>
              <a:spLocks noChangeShapeType="1"/>
            </p:cNvSpPr>
            <p:nvPr/>
          </p:nvSpPr>
          <p:spPr bwMode="auto">
            <a:xfrm flipH="1">
              <a:off x="2719388" y="38941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9" name="Line 474"/>
            <p:cNvSpPr>
              <a:spLocks noChangeShapeType="1"/>
            </p:cNvSpPr>
            <p:nvPr/>
          </p:nvSpPr>
          <p:spPr bwMode="auto">
            <a:xfrm flipH="1">
              <a:off x="3490913" y="25733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0" name="Line 475"/>
            <p:cNvSpPr>
              <a:spLocks noChangeShapeType="1"/>
            </p:cNvSpPr>
            <p:nvPr/>
          </p:nvSpPr>
          <p:spPr bwMode="auto">
            <a:xfrm flipH="1" flipV="1">
              <a:off x="4505326" y="26606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1" name="Line 476"/>
            <p:cNvSpPr>
              <a:spLocks noChangeShapeType="1"/>
            </p:cNvSpPr>
            <p:nvPr/>
          </p:nvSpPr>
          <p:spPr bwMode="auto">
            <a:xfrm flipH="1">
              <a:off x="2951163" y="32258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2" name="Line 477"/>
            <p:cNvSpPr>
              <a:spLocks noChangeShapeType="1"/>
            </p:cNvSpPr>
            <p:nvPr/>
          </p:nvSpPr>
          <p:spPr bwMode="auto">
            <a:xfrm flipH="1">
              <a:off x="3478213" y="25749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3" name="Line 478"/>
            <p:cNvSpPr>
              <a:spLocks noChangeShapeType="1"/>
            </p:cNvSpPr>
            <p:nvPr/>
          </p:nvSpPr>
          <p:spPr bwMode="auto">
            <a:xfrm flipH="1" flipV="1">
              <a:off x="4518026" y="26638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4" name="Line 479"/>
            <p:cNvSpPr>
              <a:spLocks noChangeShapeType="1"/>
            </p:cNvSpPr>
            <p:nvPr/>
          </p:nvSpPr>
          <p:spPr bwMode="auto">
            <a:xfrm flipH="1" flipV="1">
              <a:off x="5022851" y="34274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5" name="Line 480"/>
            <p:cNvSpPr>
              <a:spLocks noChangeShapeType="1"/>
            </p:cNvSpPr>
            <p:nvPr/>
          </p:nvSpPr>
          <p:spPr bwMode="auto">
            <a:xfrm flipH="1">
              <a:off x="3465513" y="25765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6" name="Line 481"/>
            <p:cNvSpPr>
              <a:spLocks noChangeShapeType="1"/>
            </p:cNvSpPr>
            <p:nvPr/>
          </p:nvSpPr>
          <p:spPr bwMode="auto">
            <a:xfrm flipH="1" flipV="1">
              <a:off x="4529138" y="26670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7" name="Line 482"/>
            <p:cNvSpPr>
              <a:spLocks noChangeShapeType="1"/>
            </p:cNvSpPr>
            <p:nvPr/>
          </p:nvSpPr>
          <p:spPr bwMode="auto">
            <a:xfrm flipH="1">
              <a:off x="2714626" y="38989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8" name="Line 483"/>
            <p:cNvSpPr>
              <a:spLocks noChangeShapeType="1"/>
            </p:cNvSpPr>
            <p:nvPr/>
          </p:nvSpPr>
          <p:spPr bwMode="auto">
            <a:xfrm flipH="1">
              <a:off x="2941638" y="32305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9" name="Line 484"/>
            <p:cNvSpPr>
              <a:spLocks noChangeShapeType="1"/>
            </p:cNvSpPr>
            <p:nvPr/>
          </p:nvSpPr>
          <p:spPr bwMode="auto">
            <a:xfrm flipH="1">
              <a:off x="3454401" y="2578101"/>
              <a:ext cx="11113"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0" name="Line 485"/>
            <p:cNvSpPr>
              <a:spLocks noChangeShapeType="1"/>
            </p:cNvSpPr>
            <p:nvPr/>
          </p:nvSpPr>
          <p:spPr bwMode="auto">
            <a:xfrm flipH="1" flipV="1">
              <a:off x="4541838" y="26701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1" name="Line 486"/>
            <p:cNvSpPr>
              <a:spLocks noChangeShapeType="1"/>
            </p:cNvSpPr>
            <p:nvPr/>
          </p:nvSpPr>
          <p:spPr bwMode="auto">
            <a:xfrm flipH="1" flipV="1">
              <a:off x="5030788" y="34337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2" name="Line 487"/>
            <p:cNvSpPr>
              <a:spLocks noChangeShapeType="1"/>
            </p:cNvSpPr>
            <p:nvPr/>
          </p:nvSpPr>
          <p:spPr bwMode="auto">
            <a:xfrm flipH="1">
              <a:off x="3441701" y="25781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3" name="Line 488"/>
            <p:cNvSpPr>
              <a:spLocks noChangeShapeType="1"/>
            </p:cNvSpPr>
            <p:nvPr/>
          </p:nvSpPr>
          <p:spPr bwMode="auto">
            <a:xfrm flipH="1" flipV="1">
              <a:off x="4552951" y="26749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4" name="Line 489"/>
            <p:cNvSpPr>
              <a:spLocks noChangeShapeType="1"/>
            </p:cNvSpPr>
            <p:nvPr/>
          </p:nvSpPr>
          <p:spPr bwMode="auto">
            <a:xfrm flipH="1">
              <a:off x="2708276" y="39036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5" name="Line 490"/>
            <p:cNvSpPr>
              <a:spLocks noChangeShapeType="1"/>
            </p:cNvSpPr>
            <p:nvPr/>
          </p:nvSpPr>
          <p:spPr bwMode="auto">
            <a:xfrm flipH="1">
              <a:off x="2933701" y="32337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6" name="Line 491"/>
            <p:cNvSpPr>
              <a:spLocks noChangeShapeType="1"/>
            </p:cNvSpPr>
            <p:nvPr/>
          </p:nvSpPr>
          <p:spPr bwMode="auto">
            <a:xfrm flipH="1">
              <a:off x="3429001" y="25796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7" name="Line 492"/>
            <p:cNvSpPr>
              <a:spLocks noChangeShapeType="1"/>
            </p:cNvSpPr>
            <p:nvPr/>
          </p:nvSpPr>
          <p:spPr bwMode="auto">
            <a:xfrm flipH="1" flipV="1">
              <a:off x="4565651" y="26781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8" name="Line 493"/>
            <p:cNvSpPr>
              <a:spLocks noChangeShapeType="1"/>
            </p:cNvSpPr>
            <p:nvPr/>
          </p:nvSpPr>
          <p:spPr bwMode="auto">
            <a:xfrm flipH="1" flipV="1">
              <a:off x="5038726" y="343852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9" name="Line 494"/>
            <p:cNvSpPr>
              <a:spLocks noChangeShapeType="1"/>
            </p:cNvSpPr>
            <p:nvPr/>
          </p:nvSpPr>
          <p:spPr bwMode="auto">
            <a:xfrm flipH="1">
              <a:off x="3416301" y="25812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0" name="Line 495"/>
            <p:cNvSpPr>
              <a:spLocks noChangeShapeType="1"/>
            </p:cNvSpPr>
            <p:nvPr/>
          </p:nvSpPr>
          <p:spPr bwMode="auto">
            <a:xfrm flipH="1" flipV="1">
              <a:off x="4576763" y="2681288"/>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1" name="Line 496"/>
            <p:cNvSpPr>
              <a:spLocks noChangeShapeType="1"/>
            </p:cNvSpPr>
            <p:nvPr/>
          </p:nvSpPr>
          <p:spPr bwMode="auto">
            <a:xfrm flipH="1">
              <a:off x="2924176" y="32369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2" name="Line 497"/>
            <p:cNvSpPr>
              <a:spLocks noChangeShapeType="1"/>
            </p:cNvSpPr>
            <p:nvPr/>
          </p:nvSpPr>
          <p:spPr bwMode="auto">
            <a:xfrm flipH="1">
              <a:off x="2703513" y="39084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3" name="Line 498"/>
            <p:cNvSpPr>
              <a:spLocks noChangeShapeType="1"/>
            </p:cNvSpPr>
            <p:nvPr/>
          </p:nvSpPr>
          <p:spPr bwMode="auto">
            <a:xfrm flipH="1">
              <a:off x="3405188" y="25828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4" name="Line 499"/>
            <p:cNvSpPr>
              <a:spLocks noChangeShapeType="1"/>
            </p:cNvSpPr>
            <p:nvPr/>
          </p:nvSpPr>
          <p:spPr bwMode="auto">
            <a:xfrm flipH="1" flipV="1">
              <a:off x="4589463" y="26860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5" name="Line 500"/>
            <p:cNvSpPr>
              <a:spLocks noChangeShapeType="1"/>
            </p:cNvSpPr>
            <p:nvPr/>
          </p:nvSpPr>
          <p:spPr bwMode="auto">
            <a:xfrm flipH="1" flipV="1">
              <a:off x="5046663" y="344487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6" name="Line 501"/>
            <p:cNvSpPr>
              <a:spLocks noChangeShapeType="1"/>
            </p:cNvSpPr>
            <p:nvPr/>
          </p:nvSpPr>
          <p:spPr bwMode="auto">
            <a:xfrm flipH="1">
              <a:off x="3392488" y="25844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7" name="Line 502"/>
            <p:cNvSpPr>
              <a:spLocks noChangeShapeType="1"/>
            </p:cNvSpPr>
            <p:nvPr/>
          </p:nvSpPr>
          <p:spPr bwMode="auto">
            <a:xfrm flipH="1" flipV="1">
              <a:off x="4600576" y="268922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8" name="Line 503"/>
            <p:cNvSpPr>
              <a:spLocks noChangeShapeType="1"/>
            </p:cNvSpPr>
            <p:nvPr/>
          </p:nvSpPr>
          <p:spPr bwMode="auto">
            <a:xfrm flipH="1">
              <a:off x="2916238" y="324167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9" name="Line 504"/>
            <p:cNvSpPr>
              <a:spLocks noChangeShapeType="1"/>
            </p:cNvSpPr>
            <p:nvPr/>
          </p:nvSpPr>
          <p:spPr bwMode="auto">
            <a:xfrm flipH="1" flipV="1">
              <a:off x="5054601" y="344963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0" name="Line 505"/>
            <p:cNvSpPr>
              <a:spLocks noChangeShapeType="1"/>
            </p:cNvSpPr>
            <p:nvPr/>
          </p:nvSpPr>
          <p:spPr bwMode="auto">
            <a:xfrm flipH="1">
              <a:off x="2698751" y="39131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1" name="Line 506"/>
            <p:cNvSpPr>
              <a:spLocks noChangeShapeType="1"/>
            </p:cNvSpPr>
            <p:nvPr/>
          </p:nvSpPr>
          <p:spPr bwMode="auto">
            <a:xfrm flipH="1" flipV="1">
              <a:off x="4611688" y="26939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2" name="Line 507"/>
            <p:cNvSpPr>
              <a:spLocks noChangeShapeType="1"/>
            </p:cNvSpPr>
            <p:nvPr/>
          </p:nvSpPr>
          <p:spPr bwMode="auto">
            <a:xfrm flipH="1">
              <a:off x="3379788" y="25860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3" name="Line 509"/>
            <p:cNvSpPr>
              <a:spLocks noChangeShapeType="1"/>
            </p:cNvSpPr>
            <p:nvPr/>
          </p:nvSpPr>
          <p:spPr bwMode="auto">
            <a:xfrm flipH="1" flipV="1">
              <a:off x="4624388" y="26971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4" name="Line 510"/>
            <p:cNvSpPr>
              <a:spLocks noChangeShapeType="1"/>
            </p:cNvSpPr>
            <p:nvPr/>
          </p:nvSpPr>
          <p:spPr bwMode="auto">
            <a:xfrm flipH="1">
              <a:off x="3368676" y="258762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5" name="Line 511"/>
            <p:cNvSpPr>
              <a:spLocks noChangeShapeType="1"/>
            </p:cNvSpPr>
            <p:nvPr/>
          </p:nvSpPr>
          <p:spPr bwMode="auto">
            <a:xfrm flipH="1">
              <a:off x="2906713" y="324485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6" name="Line 512"/>
            <p:cNvSpPr>
              <a:spLocks noChangeShapeType="1"/>
            </p:cNvSpPr>
            <p:nvPr/>
          </p:nvSpPr>
          <p:spPr bwMode="auto">
            <a:xfrm flipH="1" flipV="1">
              <a:off x="5060951" y="34559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7" name="Line 513"/>
            <p:cNvSpPr>
              <a:spLocks noChangeShapeType="1"/>
            </p:cNvSpPr>
            <p:nvPr/>
          </p:nvSpPr>
          <p:spPr bwMode="auto">
            <a:xfrm flipH="1" flipV="1">
              <a:off x="4635501" y="27019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8" name="Line 514"/>
            <p:cNvSpPr>
              <a:spLocks noChangeShapeType="1"/>
            </p:cNvSpPr>
            <p:nvPr/>
          </p:nvSpPr>
          <p:spPr bwMode="auto">
            <a:xfrm flipH="1">
              <a:off x="3355976" y="25892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9" name="Line 515"/>
            <p:cNvSpPr>
              <a:spLocks noChangeShapeType="1"/>
            </p:cNvSpPr>
            <p:nvPr/>
          </p:nvSpPr>
          <p:spPr bwMode="auto">
            <a:xfrm flipH="1">
              <a:off x="2693988" y="391795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0" name="Line 516"/>
            <p:cNvSpPr>
              <a:spLocks noChangeShapeType="1"/>
            </p:cNvSpPr>
            <p:nvPr/>
          </p:nvSpPr>
          <p:spPr bwMode="auto">
            <a:xfrm flipH="1">
              <a:off x="2898776" y="32480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1" name="Line 517"/>
            <p:cNvSpPr>
              <a:spLocks noChangeShapeType="1"/>
            </p:cNvSpPr>
            <p:nvPr/>
          </p:nvSpPr>
          <p:spPr bwMode="auto">
            <a:xfrm flipH="1" flipV="1">
              <a:off x="4646613" y="27051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2" name="Line 518"/>
            <p:cNvSpPr>
              <a:spLocks noChangeShapeType="1"/>
            </p:cNvSpPr>
            <p:nvPr/>
          </p:nvSpPr>
          <p:spPr bwMode="auto">
            <a:xfrm flipH="1">
              <a:off x="3344863" y="25923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3" name="Line 519"/>
            <p:cNvSpPr>
              <a:spLocks noChangeShapeType="1"/>
            </p:cNvSpPr>
            <p:nvPr/>
          </p:nvSpPr>
          <p:spPr bwMode="auto">
            <a:xfrm flipH="1" flipV="1">
              <a:off x="5068888" y="34623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4" name="Line 520"/>
            <p:cNvSpPr>
              <a:spLocks noChangeShapeType="1"/>
            </p:cNvSpPr>
            <p:nvPr/>
          </p:nvSpPr>
          <p:spPr bwMode="auto">
            <a:xfrm flipH="1" flipV="1">
              <a:off x="4657726" y="27098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5" name="Line 521"/>
            <p:cNvSpPr>
              <a:spLocks noChangeShapeType="1"/>
            </p:cNvSpPr>
            <p:nvPr/>
          </p:nvSpPr>
          <p:spPr bwMode="auto">
            <a:xfrm flipH="1">
              <a:off x="3332163" y="25939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6" name="Line 522"/>
            <p:cNvSpPr>
              <a:spLocks noChangeShapeType="1"/>
            </p:cNvSpPr>
            <p:nvPr/>
          </p:nvSpPr>
          <p:spPr bwMode="auto">
            <a:xfrm flipH="1">
              <a:off x="2690813" y="39227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7" name="Line 523"/>
            <p:cNvSpPr>
              <a:spLocks noChangeShapeType="1"/>
            </p:cNvSpPr>
            <p:nvPr/>
          </p:nvSpPr>
          <p:spPr bwMode="auto">
            <a:xfrm flipH="1">
              <a:off x="2890838" y="32527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8" name="Line 524"/>
            <p:cNvSpPr>
              <a:spLocks noChangeShapeType="1"/>
            </p:cNvSpPr>
            <p:nvPr/>
          </p:nvSpPr>
          <p:spPr bwMode="auto">
            <a:xfrm flipH="1" flipV="1">
              <a:off x="5076826" y="34686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9" name="Line 525"/>
            <p:cNvSpPr>
              <a:spLocks noChangeShapeType="1"/>
            </p:cNvSpPr>
            <p:nvPr/>
          </p:nvSpPr>
          <p:spPr bwMode="auto">
            <a:xfrm flipH="1" flipV="1">
              <a:off x="4668838" y="27130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0" name="Line 526"/>
            <p:cNvSpPr>
              <a:spLocks noChangeShapeType="1"/>
            </p:cNvSpPr>
            <p:nvPr/>
          </p:nvSpPr>
          <p:spPr bwMode="auto">
            <a:xfrm flipH="1">
              <a:off x="3321051" y="25955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1" name="Line 527"/>
            <p:cNvSpPr>
              <a:spLocks noChangeShapeType="1"/>
            </p:cNvSpPr>
            <p:nvPr/>
          </p:nvSpPr>
          <p:spPr bwMode="auto">
            <a:xfrm flipH="1" flipV="1">
              <a:off x="4679951" y="27178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2" name="Line 528"/>
            <p:cNvSpPr>
              <a:spLocks noChangeShapeType="1"/>
            </p:cNvSpPr>
            <p:nvPr/>
          </p:nvSpPr>
          <p:spPr bwMode="auto">
            <a:xfrm flipH="1">
              <a:off x="2686051" y="392747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3" name="Line 529"/>
            <p:cNvSpPr>
              <a:spLocks noChangeShapeType="1"/>
            </p:cNvSpPr>
            <p:nvPr/>
          </p:nvSpPr>
          <p:spPr bwMode="auto">
            <a:xfrm flipH="1">
              <a:off x="3308351" y="25971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4" name="Line 530"/>
            <p:cNvSpPr>
              <a:spLocks noChangeShapeType="1"/>
            </p:cNvSpPr>
            <p:nvPr/>
          </p:nvSpPr>
          <p:spPr bwMode="auto">
            <a:xfrm flipH="1">
              <a:off x="2882901" y="32559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5" name="Line 531"/>
            <p:cNvSpPr>
              <a:spLocks noChangeShapeType="1"/>
            </p:cNvSpPr>
            <p:nvPr/>
          </p:nvSpPr>
          <p:spPr bwMode="auto">
            <a:xfrm flipH="1" flipV="1">
              <a:off x="5083176" y="34750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6" name="Line 532"/>
            <p:cNvSpPr>
              <a:spLocks noChangeShapeType="1"/>
            </p:cNvSpPr>
            <p:nvPr/>
          </p:nvSpPr>
          <p:spPr bwMode="auto">
            <a:xfrm flipH="1" flipV="1">
              <a:off x="4691063" y="27209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7" name="Line 533"/>
            <p:cNvSpPr>
              <a:spLocks noChangeShapeType="1"/>
            </p:cNvSpPr>
            <p:nvPr/>
          </p:nvSpPr>
          <p:spPr bwMode="auto">
            <a:xfrm flipH="1">
              <a:off x="3297238" y="260032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8" name="Line 534"/>
            <p:cNvSpPr>
              <a:spLocks noChangeShapeType="1"/>
            </p:cNvSpPr>
            <p:nvPr/>
          </p:nvSpPr>
          <p:spPr bwMode="auto">
            <a:xfrm flipH="1">
              <a:off x="2874963" y="32607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9" name="Line 535"/>
            <p:cNvSpPr>
              <a:spLocks noChangeShapeType="1"/>
            </p:cNvSpPr>
            <p:nvPr/>
          </p:nvSpPr>
          <p:spPr bwMode="auto">
            <a:xfrm flipH="1" flipV="1">
              <a:off x="4702176" y="27257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0" name="Line 536"/>
            <p:cNvSpPr>
              <a:spLocks noChangeShapeType="1"/>
            </p:cNvSpPr>
            <p:nvPr/>
          </p:nvSpPr>
          <p:spPr bwMode="auto">
            <a:xfrm flipH="1">
              <a:off x="2681288" y="39322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1" name="Line 537"/>
            <p:cNvSpPr>
              <a:spLocks noChangeShapeType="1"/>
            </p:cNvSpPr>
            <p:nvPr/>
          </p:nvSpPr>
          <p:spPr bwMode="auto">
            <a:xfrm flipH="1" flipV="1">
              <a:off x="5089526" y="34798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2" name="Line 539"/>
            <p:cNvSpPr>
              <a:spLocks noChangeShapeType="1"/>
            </p:cNvSpPr>
            <p:nvPr/>
          </p:nvSpPr>
          <p:spPr bwMode="auto">
            <a:xfrm flipH="1">
              <a:off x="3286126" y="26019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3" name="Line 540"/>
            <p:cNvSpPr>
              <a:spLocks noChangeShapeType="1"/>
            </p:cNvSpPr>
            <p:nvPr/>
          </p:nvSpPr>
          <p:spPr bwMode="auto">
            <a:xfrm flipH="1" flipV="1">
              <a:off x="4713288" y="27305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4" name="Line 541"/>
            <p:cNvSpPr>
              <a:spLocks noChangeShapeType="1"/>
            </p:cNvSpPr>
            <p:nvPr/>
          </p:nvSpPr>
          <p:spPr bwMode="auto">
            <a:xfrm flipH="1">
              <a:off x="3273426" y="26035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5" name="Line 542"/>
            <p:cNvSpPr>
              <a:spLocks noChangeShapeType="1"/>
            </p:cNvSpPr>
            <p:nvPr/>
          </p:nvSpPr>
          <p:spPr bwMode="auto">
            <a:xfrm flipH="1">
              <a:off x="2867026" y="32654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6" name="Line 543"/>
            <p:cNvSpPr>
              <a:spLocks noChangeShapeType="1"/>
            </p:cNvSpPr>
            <p:nvPr/>
          </p:nvSpPr>
          <p:spPr bwMode="auto">
            <a:xfrm flipH="1" flipV="1">
              <a:off x="5097463" y="34861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7" name="Line 544"/>
            <p:cNvSpPr>
              <a:spLocks noChangeShapeType="1"/>
            </p:cNvSpPr>
            <p:nvPr/>
          </p:nvSpPr>
          <p:spPr bwMode="auto">
            <a:xfrm flipH="1">
              <a:off x="2676526" y="39370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8" name="Line 545"/>
            <p:cNvSpPr>
              <a:spLocks noChangeShapeType="1"/>
            </p:cNvSpPr>
            <p:nvPr/>
          </p:nvSpPr>
          <p:spPr bwMode="auto">
            <a:xfrm flipH="1" flipV="1">
              <a:off x="4724401" y="27352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9" name="Line 546"/>
            <p:cNvSpPr>
              <a:spLocks noChangeShapeType="1"/>
            </p:cNvSpPr>
            <p:nvPr/>
          </p:nvSpPr>
          <p:spPr bwMode="auto">
            <a:xfrm flipH="1">
              <a:off x="3262313" y="260667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0" name="Line 547"/>
            <p:cNvSpPr>
              <a:spLocks noChangeShapeType="1"/>
            </p:cNvSpPr>
            <p:nvPr/>
          </p:nvSpPr>
          <p:spPr bwMode="auto">
            <a:xfrm flipH="1" flipV="1">
              <a:off x="4735513" y="27400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1" name="Line 548"/>
            <p:cNvSpPr>
              <a:spLocks noChangeShapeType="1"/>
            </p:cNvSpPr>
            <p:nvPr/>
          </p:nvSpPr>
          <p:spPr bwMode="auto">
            <a:xfrm flipH="1" flipV="1">
              <a:off x="5103813" y="34925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2" name="Line 549"/>
            <p:cNvSpPr>
              <a:spLocks noChangeShapeType="1"/>
            </p:cNvSpPr>
            <p:nvPr/>
          </p:nvSpPr>
          <p:spPr bwMode="auto">
            <a:xfrm flipH="1">
              <a:off x="2859088" y="32686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3" name="Line 550"/>
            <p:cNvSpPr>
              <a:spLocks noChangeShapeType="1"/>
            </p:cNvSpPr>
            <p:nvPr/>
          </p:nvSpPr>
          <p:spPr bwMode="auto">
            <a:xfrm flipH="1">
              <a:off x="3251201" y="26082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4" name="Line 551"/>
            <p:cNvSpPr>
              <a:spLocks noChangeShapeType="1"/>
            </p:cNvSpPr>
            <p:nvPr/>
          </p:nvSpPr>
          <p:spPr bwMode="auto">
            <a:xfrm flipH="1">
              <a:off x="2673351" y="39417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5" name="Line 552"/>
            <p:cNvSpPr>
              <a:spLocks noChangeShapeType="1"/>
            </p:cNvSpPr>
            <p:nvPr/>
          </p:nvSpPr>
          <p:spPr bwMode="auto">
            <a:xfrm flipH="1" flipV="1">
              <a:off x="4746626" y="27432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6" name="Line 553"/>
            <p:cNvSpPr>
              <a:spLocks noChangeShapeType="1"/>
            </p:cNvSpPr>
            <p:nvPr/>
          </p:nvSpPr>
          <p:spPr bwMode="auto">
            <a:xfrm flipH="1">
              <a:off x="3240088" y="26098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7" name="Line 554"/>
            <p:cNvSpPr>
              <a:spLocks noChangeShapeType="1"/>
            </p:cNvSpPr>
            <p:nvPr/>
          </p:nvSpPr>
          <p:spPr bwMode="auto">
            <a:xfrm flipH="1" flipV="1">
              <a:off x="5110163" y="34988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8" name="Line 555"/>
            <p:cNvSpPr>
              <a:spLocks noChangeShapeType="1"/>
            </p:cNvSpPr>
            <p:nvPr/>
          </p:nvSpPr>
          <p:spPr bwMode="auto">
            <a:xfrm flipH="1">
              <a:off x="2851151" y="32734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9" name="Line 556"/>
            <p:cNvSpPr>
              <a:spLocks noChangeShapeType="1"/>
            </p:cNvSpPr>
            <p:nvPr/>
          </p:nvSpPr>
          <p:spPr bwMode="auto">
            <a:xfrm flipH="1" flipV="1">
              <a:off x="4756151" y="27479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0" name="Line 557"/>
            <p:cNvSpPr>
              <a:spLocks noChangeShapeType="1"/>
            </p:cNvSpPr>
            <p:nvPr/>
          </p:nvSpPr>
          <p:spPr bwMode="auto">
            <a:xfrm flipH="1">
              <a:off x="3227388" y="26130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1" name="Line 558"/>
            <p:cNvSpPr>
              <a:spLocks noChangeShapeType="1"/>
            </p:cNvSpPr>
            <p:nvPr/>
          </p:nvSpPr>
          <p:spPr bwMode="auto">
            <a:xfrm flipH="1">
              <a:off x="2668588" y="39481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2" name="Line 559"/>
            <p:cNvSpPr>
              <a:spLocks noChangeShapeType="1"/>
            </p:cNvSpPr>
            <p:nvPr/>
          </p:nvSpPr>
          <p:spPr bwMode="auto">
            <a:xfrm flipH="1" flipV="1">
              <a:off x="4767263" y="275272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3" name="Line 560"/>
            <p:cNvSpPr>
              <a:spLocks noChangeShapeType="1"/>
            </p:cNvSpPr>
            <p:nvPr/>
          </p:nvSpPr>
          <p:spPr bwMode="auto">
            <a:xfrm flipH="1" flipV="1">
              <a:off x="5116513" y="35052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4" name="Line 561"/>
            <p:cNvSpPr>
              <a:spLocks noChangeShapeType="1"/>
            </p:cNvSpPr>
            <p:nvPr/>
          </p:nvSpPr>
          <p:spPr bwMode="auto">
            <a:xfrm flipH="1">
              <a:off x="2843213" y="32781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5" name="Line 562"/>
            <p:cNvSpPr>
              <a:spLocks noChangeShapeType="1"/>
            </p:cNvSpPr>
            <p:nvPr/>
          </p:nvSpPr>
          <p:spPr bwMode="auto">
            <a:xfrm flipH="1">
              <a:off x="3217863" y="2616201"/>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6" name="Line 563"/>
            <p:cNvSpPr>
              <a:spLocks noChangeShapeType="1"/>
            </p:cNvSpPr>
            <p:nvPr/>
          </p:nvSpPr>
          <p:spPr bwMode="auto">
            <a:xfrm flipH="1" flipV="1">
              <a:off x="4778376" y="27574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7" name="Line 564"/>
            <p:cNvSpPr>
              <a:spLocks noChangeShapeType="1"/>
            </p:cNvSpPr>
            <p:nvPr/>
          </p:nvSpPr>
          <p:spPr bwMode="auto">
            <a:xfrm flipH="1">
              <a:off x="2665413" y="39528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8" name="Line 565"/>
            <p:cNvSpPr>
              <a:spLocks noChangeShapeType="1"/>
            </p:cNvSpPr>
            <p:nvPr/>
          </p:nvSpPr>
          <p:spPr bwMode="auto">
            <a:xfrm flipH="1">
              <a:off x="3205163" y="26177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9" name="Line 566"/>
            <p:cNvSpPr>
              <a:spLocks noChangeShapeType="1"/>
            </p:cNvSpPr>
            <p:nvPr/>
          </p:nvSpPr>
          <p:spPr bwMode="auto">
            <a:xfrm flipH="1" flipV="1">
              <a:off x="5122863" y="35115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0" name="Line 567"/>
            <p:cNvSpPr>
              <a:spLocks noChangeShapeType="1"/>
            </p:cNvSpPr>
            <p:nvPr/>
          </p:nvSpPr>
          <p:spPr bwMode="auto">
            <a:xfrm flipH="1">
              <a:off x="2836863" y="32813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1" name="Line 568"/>
            <p:cNvSpPr>
              <a:spLocks noChangeShapeType="1"/>
            </p:cNvSpPr>
            <p:nvPr/>
          </p:nvSpPr>
          <p:spPr bwMode="auto">
            <a:xfrm flipH="1" flipV="1">
              <a:off x="4787901" y="276225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2" name="Line 569"/>
            <p:cNvSpPr>
              <a:spLocks noChangeShapeType="1"/>
            </p:cNvSpPr>
            <p:nvPr/>
          </p:nvSpPr>
          <p:spPr bwMode="auto">
            <a:xfrm flipH="1">
              <a:off x="3195638" y="262096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3" name="Line 575"/>
            <p:cNvSpPr>
              <a:spLocks noChangeShapeType="1"/>
            </p:cNvSpPr>
            <p:nvPr/>
          </p:nvSpPr>
          <p:spPr bwMode="auto">
            <a:xfrm flipH="1" flipV="1">
              <a:off x="5129213" y="35179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4" name="Line 576"/>
            <p:cNvSpPr>
              <a:spLocks noChangeShapeType="1"/>
            </p:cNvSpPr>
            <p:nvPr/>
          </p:nvSpPr>
          <p:spPr bwMode="auto">
            <a:xfrm flipH="1">
              <a:off x="2662238" y="39576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5" name="Line 577"/>
            <p:cNvSpPr>
              <a:spLocks noChangeShapeType="1"/>
            </p:cNvSpPr>
            <p:nvPr/>
          </p:nvSpPr>
          <p:spPr bwMode="auto">
            <a:xfrm flipH="1" flipV="1">
              <a:off x="4799013" y="27670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6" name="Line 578"/>
            <p:cNvSpPr>
              <a:spLocks noChangeShapeType="1"/>
            </p:cNvSpPr>
            <p:nvPr/>
          </p:nvSpPr>
          <p:spPr bwMode="auto">
            <a:xfrm flipH="1">
              <a:off x="2828926" y="328612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7" name="Line 579"/>
            <p:cNvSpPr>
              <a:spLocks noChangeShapeType="1"/>
            </p:cNvSpPr>
            <p:nvPr/>
          </p:nvSpPr>
          <p:spPr bwMode="auto">
            <a:xfrm flipH="1">
              <a:off x="3182938" y="262255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8" name="Line 580"/>
            <p:cNvSpPr>
              <a:spLocks noChangeShapeType="1"/>
            </p:cNvSpPr>
            <p:nvPr/>
          </p:nvSpPr>
          <p:spPr bwMode="auto">
            <a:xfrm flipH="1" flipV="1">
              <a:off x="4808538" y="27717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9" name="Line 581"/>
            <p:cNvSpPr>
              <a:spLocks noChangeShapeType="1"/>
            </p:cNvSpPr>
            <p:nvPr/>
          </p:nvSpPr>
          <p:spPr bwMode="auto">
            <a:xfrm flipH="1" flipV="1">
              <a:off x="5135563" y="35242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0" name="Line 582"/>
            <p:cNvSpPr>
              <a:spLocks noChangeShapeType="1"/>
            </p:cNvSpPr>
            <p:nvPr/>
          </p:nvSpPr>
          <p:spPr bwMode="auto">
            <a:xfrm flipH="1">
              <a:off x="3173413" y="262572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1" name="Line 583"/>
            <p:cNvSpPr>
              <a:spLocks noChangeShapeType="1"/>
            </p:cNvSpPr>
            <p:nvPr/>
          </p:nvSpPr>
          <p:spPr bwMode="auto">
            <a:xfrm flipH="1">
              <a:off x="2657476" y="39624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2" name="Line 584"/>
            <p:cNvSpPr>
              <a:spLocks noChangeShapeType="1"/>
            </p:cNvSpPr>
            <p:nvPr/>
          </p:nvSpPr>
          <p:spPr bwMode="auto">
            <a:xfrm flipH="1">
              <a:off x="2822576" y="32893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3" name="Line 585"/>
            <p:cNvSpPr>
              <a:spLocks noChangeShapeType="1"/>
            </p:cNvSpPr>
            <p:nvPr/>
          </p:nvSpPr>
          <p:spPr bwMode="auto">
            <a:xfrm flipH="1" flipV="1">
              <a:off x="4818063" y="27765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4" name="Line 586"/>
            <p:cNvSpPr>
              <a:spLocks noChangeShapeType="1"/>
            </p:cNvSpPr>
            <p:nvPr/>
          </p:nvSpPr>
          <p:spPr bwMode="auto">
            <a:xfrm flipH="1">
              <a:off x="3162301" y="2628901"/>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5" name="Line 587"/>
            <p:cNvSpPr>
              <a:spLocks noChangeShapeType="1"/>
            </p:cNvSpPr>
            <p:nvPr/>
          </p:nvSpPr>
          <p:spPr bwMode="auto">
            <a:xfrm flipH="1" flipV="1">
              <a:off x="5141913" y="35306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6" name="Line 588"/>
            <p:cNvSpPr>
              <a:spLocks noChangeShapeType="1"/>
            </p:cNvSpPr>
            <p:nvPr/>
          </p:nvSpPr>
          <p:spPr bwMode="auto">
            <a:xfrm flipH="1" flipV="1">
              <a:off x="4829176" y="27813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7" name="Line 589"/>
            <p:cNvSpPr>
              <a:spLocks noChangeShapeType="1"/>
            </p:cNvSpPr>
            <p:nvPr/>
          </p:nvSpPr>
          <p:spPr bwMode="auto">
            <a:xfrm flipH="1">
              <a:off x="2814638" y="32940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8" name="Line 590"/>
            <p:cNvSpPr>
              <a:spLocks noChangeShapeType="1"/>
            </p:cNvSpPr>
            <p:nvPr/>
          </p:nvSpPr>
          <p:spPr bwMode="auto">
            <a:xfrm flipH="1">
              <a:off x="2654301" y="39671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9" name="Line 591"/>
            <p:cNvSpPr>
              <a:spLocks noChangeShapeType="1"/>
            </p:cNvSpPr>
            <p:nvPr/>
          </p:nvSpPr>
          <p:spPr bwMode="auto">
            <a:xfrm flipH="1">
              <a:off x="3151188" y="26304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0" name="Line 592"/>
            <p:cNvSpPr>
              <a:spLocks noChangeShapeType="1"/>
            </p:cNvSpPr>
            <p:nvPr/>
          </p:nvSpPr>
          <p:spPr bwMode="auto">
            <a:xfrm flipH="1" flipV="1">
              <a:off x="4838701" y="27860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1" name="Line 593"/>
            <p:cNvSpPr>
              <a:spLocks noChangeShapeType="1"/>
            </p:cNvSpPr>
            <p:nvPr/>
          </p:nvSpPr>
          <p:spPr bwMode="auto">
            <a:xfrm flipH="1" flipV="1">
              <a:off x="5146676" y="35369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2" name="Line 594"/>
            <p:cNvSpPr>
              <a:spLocks noChangeShapeType="1"/>
            </p:cNvSpPr>
            <p:nvPr/>
          </p:nvSpPr>
          <p:spPr bwMode="auto">
            <a:xfrm flipH="1">
              <a:off x="3140076" y="26336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3" name="Line 595"/>
            <p:cNvSpPr>
              <a:spLocks noChangeShapeType="1"/>
            </p:cNvSpPr>
            <p:nvPr/>
          </p:nvSpPr>
          <p:spPr bwMode="auto">
            <a:xfrm flipH="1">
              <a:off x="2808288" y="3298826"/>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4" name="Line 596"/>
            <p:cNvSpPr>
              <a:spLocks noChangeShapeType="1"/>
            </p:cNvSpPr>
            <p:nvPr/>
          </p:nvSpPr>
          <p:spPr bwMode="auto">
            <a:xfrm flipH="1">
              <a:off x="2651126" y="397192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5" name="Line 597"/>
            <p:cNvSpPr>
              <a:spLocks noChangeShapeType="1"/>
            </p:cNvSpPr>
            <p:nvPr/>
          </p:nvSpPr>
          <p:spPr bwMode="auto">
            <a:xfrm flipH="1" flipV="1">
              <a:off x="4848226" y="27908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6" name="Line 598"/>
            <p:cNvSpPr>
              <a:spLocks noChangeShapeType="1"/>
            </p:cNvSpPr>
            <p:nvPr/>
          </p:nvSpPr>
          <p:spPr bwMode="auto">
            <a:xfrm flipH="1">
              <a:off x="3128963" y="26368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7" name="Line 599"/>
            <p:cNvSpPr>
              <a:spLocks noChangeShapeType="1"/>
            </p:cNvSpPr>
            <p:nvPr/>
          </p:nvSpPr>
          <p:spPr bwMode="auto">
            <a:xfrm flipH="1" flipV="1">
              <a:off x="5153026" y="35433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8" name="Line 600"/>
            <p:cNvSpPr>
              <a:spLocks noChangeShapeType="1"/>
            </p:cNvSpPr>
            <p:nvPr/>
          </p:nvSpPr>
          <p:spPr bwMode="auto">
            <a:xfrm flipH="1">
              <a:off x="2800351" y="33020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9" name="Line 601"/>
            <p:cNvSpPr>
              <a:spLocks noChangeShapeType="1"/>
            </p:cNvSpPr>
            <p:nvPr/>
          </p:nvSpPr>
          <p:spPr bwMode="auto">
            <a:xfrm flipH="1" flipV="1">
              <a:off x="4857751" y="2795588"/>
              <a:ext cx="1111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0" name="Line 602"/>
            <p:cNvSpPr>
              <a:spLocks noChangeShapeType="1"/>
            </p:cNvSpPr>
            <p:nvPr/>
          </p:nvSpPr>
          <p:spPr bwMode="auto">
            <a:xfrm flipH="1">
              <a:off x="3119438" y="264001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1" name="Line 603"/>
            <p:cNvSpPr>
              <a:spLocks noChangeShapeType="1"/>
            </p:cNvSpPr>
            <p:nvPr/>
          </p:nvSpPr>
          <p:spPr bwMode="auto">
            <a:xfrm flipH="1">
              <a:off x="2647951" y="39782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2" name="Line 604"/>
            <p:cNvSpPr>
              <a:spLocks noChangeShapeType="1"/>
            </p:cNvSpPr>
            <p:nvPr/>
          </p:nvSpPr>
          <p:spPr bwMode="auto">
            <a:xfrm flipH="1" flipV="1">
              <a:off x="5159376" y="35496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3" name="Line 605"/>
            <p:cNvSpPr>
              <a:spLocks noChangeShapeType="1"/>
            </p:cNvSpPr>
            <p:nvPr/>
          </p:nvSpPr>
          <p:spPr bwMode="auto">
            <a:xfrm flipH="1" flipV="1">
              <a:off x="4868863" y="2801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4" name="Line 606"/>
            <p:cNvSpPr>
              <a:spLocks noChangeShapeType="1"/>
            </p:cNvSpPr>
            <p:nvPr/>
          </p:nvSpPr>
          <p:spPr bwMode="auto">
            <a:xfrm flipH="1">
              <a:off x="2794001" y="33067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5" name="Line 608"/>
            <p:cNvSpPr>
              <a:spLocks noChangeShapeType="1"/>
            </p:cNvSpPr>
            <p:nvPr/>
          </p:nvSpPr>
          <p:spPr bwMode="auto">
            <a:xfrm flipH="1">
              <a:off x="3108325" y="26416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6" name="Line 609"/>
            <p:cNvSpPr>
              <a:spLocks noChangeShapeType="1"/>
            </p:cNvSpPr>
            <p:nvPr/>
          </p:nvSpPr>
          <p:spPr bwMode="auto">
            <a:xfrm flipH="1" flipV="1">
              <a:off x="4878388" y="280670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7" name="Line 610"/>
            <p:cNvSpPr>
              <a:spLocks noChangeShapeType="1"/>
            </p:cNvSpPr>
            <p:nvPr/>
          </p:nvSpPr>
          <p:spPr bwMode="auto">
            <a:xfrm flipH="1">
              <a:off x="2644775" y="39830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8" name="Line 612"/>
            <p:cNvSpPr>
              <a:spLocks noChangeShapeType="1"/>
            </p:cNvSpPr>
            <p:nvPr/>
          </p:nvSpPr>
          <p:spPr bwMode="auto">
            <a:xfrm flipH="1" flipV="1">
              <a:off x="5164138" y="35560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9" name="Line 613"/>
            <p:cNvSpPr>
              <a:spLocks noChangeShapeType="1"/>
            </p:cNvSpPr>
            <p:nvPr/>
          </p:nvSpPr>
          <p:spPr bwMode="auto">
            <a:xfrm flipH="1">
              <a:off x="3098800" y="26447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0" name="Line 614"/>
            <p:cNvSpPr>
              <a:spLocks noChangeShapeType="1"/>
            </p:cNvSpPr>
            <p:nvPr/>
          </p:nvSpPr>
          <p:spPr bwMode="auto">
            <a:xfrm flipH="1">
              <a:off x="2787650" y="33115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1" name="Line 615"/>
            <p:cNvSpPr>
              <a:spLocks noChangeShapeType="1"/>
            </p:cNvSpPr>
            <p:nvPr/>
          </p:nvSpPr>
          <p:spPr bwMode="auto">
            <a:xfrm flipH="1" flipV="1">
              <a:off x="4887913" y="28114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2" name="Line 616"/>
            <p:cNvSpPr>
              <a:spLocks noChangeShapeType="1"/>
            </p:cNvSpPr>
            <p:nvPr/>
          </p:nvSpPr>
          <p:spPr bwMode="auto">
            <a:xfrm flipH="1" flipV="1">
              <a:off x="5168900" y="3562350"/>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3" name="Line 617"/>
            <p:cNvSpPr>
              <a:spLocks noChangeShapeType="1"/>
            </p:cNvSpPr>
            <p:nvPr/>
          </p:nvSpPr>
          <p:spPr bwMode="auto">
            <a:xfrm flipH="1">
              <a:off x="3087688" y="26479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4" name="Line 618"/>
            <p:cNvSpPr>
              <a:spLocks noChangeShapeType="1"/>
            </p:cNvSpPr>
            <p:nvPr/>
          </p:nvSpPr>
          <p:spPr bwMode="auto">
            <a:xfrm flipH="1">
              <a:off x="2641600" y="39878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5" name="Line 619"/>
            <p:cNvSpPr>
              <a:spLocks noChangeShapeType="1"/>
            </p:cNvSpPr>
            <p:nvPr/>
          </p:nvSpPr>
          <p:spPr bwMode="auto">
            <a:xfrm flipH="1" flipV="1">
              <a:off x="4897438" y="281622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6" name="Line 620"/>
            <p:cNvSpPr>
              <a:spLocks noChangeShapeType="1"/>
            </p:cNvSpPr>
            <p:nvPr/>
          </p:nvSpPr>
          <p:spPr bwMode="auto">
            <a:xfrm flipH="1">
              <a:off x="2779713" y="33162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7" name="Line 621"/>
            <p:cNvSpPr>
              <a:spLocks noChangeShapeType="1"/>
            </p:cNvSpPr>
            <p:nvPr/>
          </p:nvSpPr>
          <p:spPr bwMode="auto">
            <a:xfrm flipH="1">
              <a:off x="3078163" y="265112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8" name="Line 622"/>
            <p:cNvSpPr>
              <a:spLocks noChangeShapeType="1"/>
            </p:cNvSpPr>
            <p:nvPr/>
          </p:nvSpPr>
          <p:spPr bwMode="auto">
            <a:xfrm flipH="1" flipV="1">
              <a:off x="5175250" y="35687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9" name="Line 623"/>
            <p:cNvSpPr>
              <a:spLocks noChangeShapeType="1"/>
            </p:cNvSpPr>
            <p:nvPr/>
          </p:nvSpPr>
          <p:spPr bwMode="auto">
            <a:xfrm flipH="1" flipV="1">
              <a:off x="4905375" y="28225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0" name="Line 624"/>
            <p:cNvSpPr>
              <a:spLocks noChangeShapeType="1"/>
            </p:cNvSpPr>
            <p:nvPr/>
          </p:nvSpPr>
          <p:spPr bwMode="auto">
            <a:xfrm flipH="1">
              <a:off x="2638425" y="39925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1" name="Line 625"/>
            <p:cNvSpPr>
              <a:spLocks noChangeShapeType="1"/>
            </p:cNvSpPr>
            <p:nvPr/>
          </p:nvSpPr>
          <p:spPr bwMode="auto">
            <a:xfrm flipH="1">
              <a:off x="2773363" y="33210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2" name="Line 626"/>
            <p:cNvSpPr>
              <a:spLocks noChangeShapeType="1"/>
            </p:cNvSpPr>
            <p:nvPr/>
          </p:nvSpPr>
          <p:spPr bwMode="auto">
            <a:xfrm flipH="1">
              <a:off x="3067050" y="26543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3" name="Line 627"/>
            <p:cNvSpPr>
              <a:spLocks noChangeShapeType="1"/>
            </p:cNvSpPr>
            <p:nvPr/>
          </p:nvSpPr>
          <p:spPr bwMode="auto">
            <a:xfrm flipH="1" flipV="1">
              <a:off x="4914900" y="28273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4" name="Line 628"/>
            <p:cNvSpPr>
              <a:spLocks noChangeShapeType="1"/>
            </p:cNvSpPr>
            <p:nvPr/>
          </p:nvSpPr>
          <p:spPr bwMode="auto">
            <a:xfrm flipH="1" flipV="1">
              <a:off x="5180013" y="357505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5" name="Line 629"/>
            <p:cNvSpPr>
              <a:spLocks noChangeShapeType="1"/>
            </p:cNvSpPr>
            <p:nvPr/>
          </p:nvSpPr>
          <p:spPr bwMode="auto">
            <a:xfrm flipH="1">
              <a:off x="3057525" y="26574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6" name="Line 630"/>
            <p:cNvSpPr>
              <a:spLocks noChangeShapeType="1"/>
            </p:cNvSpPr>
            <p:nvPr/>
          </p:nvSpPr>
          <p:spPr bwMode="auto">
            <a:xfrm flipH="1">
              <a:off x="2636838" y="3997325"/>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7" name="Line 631"/>
            <p:cNvSpPr>
              <a:spLocks noChangeShapeType="1"/>
            </p:cNvSpPr>
            <p:nvPr/>
          </p:nvSpPr>
          <p:spPr bwMode="auto">
            <a:xfrm flipH="1">
              <a:off x="2768600" y="3325813"/>
              <a:ext cx="476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8" name="Line 632"/>
            <p:cNvSpPr>
              <a:spLocks noChangeShapeType="1"/>
            </p:cNvSpPr>
            <p:nvPr/>
          </p:nvSpPr>
          <p:spPr bwMode="auto">
            <a:xfrm flipH="1" flipV="1">
              <a:off x="4924425" y="283210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9" name="Line 633"/>
            <p:cNvSpPr>
              <a:spLocks noChangeShapeType="1"/>
            </p:cNvSpPr>
            <p:nvPr/>
          </p:nvSpPr>
          <p:spPr bwMode="auto">
            <a:xfrm flipH="1" flipV="1">
              <a:off x="5184775" y="35814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0" name="Line 634"/>
            <p:cNvSpPr>
              <a:spLocks noChangeShapeType="1"/>
            </p:cNvSpPr>
            <p:nvPr/>
          </p:nvSpPr>
          <p:spPr bwMode="auto">
            <a:xfrm flipH="1">
              <a:off x="3048000" y="26606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1" name="Line 635"/>
            <p:cNvSpPr>
              <a:spLocks noChangeShapeType="1"/>
            </p:cNvSpPr>
            <p:nvPr/>
          </p:nvSpPr>
          <p:spPr bwMode="auto">
            <a:xfrm flipH="1" flipV="1">
              <a:off x="4006850" y="20415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2" name="Line 636"/>
            <p:cNvSpPr>
              <a:spLocks noChangeShapeType="1"/>
            </p:cNvSpPr>
            <p:nvPr/>
          </p:nvSpPr>
          <p:spPr bwMode="auto">
            <a:xfrm flipH="1">
              <a:off x="3994150" y="20415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3" name="Line 637"/>
            <p:cNvSpPr>
              <a:spLocks noChangeShapeType="1"/>
            </p:cNvSpPr>
            <p:nvPr/>
          </p:nvSpPr>
          <p:spPr bwMode="auto">
            <a:xfrm flipH="1" flipV="1">
              <a:off x="4019550" y="20431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4" name="Line 638"/>
            <p:cNvSpPr>
              <a:spLocks noChangeShapeType="1"/>
            </p:cNvSpPr>
            <p:nvPr/>
          </p:nvSpPr>
          <p:spPr bwMode="auto">
            <a:xfrm flipH="1" flipV="1">
              <a:off x="3979863" y="20399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5" name="Line 639"/>
            <p:cNvSpPr>
              <a:spLocks noChangeShapeType="1"/>
            </p:cNvSpPr>
            <p:nvPr/>
          </p:nvSpPr>
          <p:spPr bwMode="auto">
            <a:xfrm flipH="1" flipV="1">
              <a:off x="4033838" y="20447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6" name="Line 640"/>
            <p:cNvSpPr>
              <a:spLocks noChangeShapeType="1"/>
            </p:cNvSpPr>
            <p:nvPr/>
          </p:nvSpPr>
          <p:spPr bwMode="auto">
            <a:xfrm flipH="1">
              <a:off x="3967163" y="20399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7" name="Line 641"/>
            <p:cNvSpPr>
              <a:spLocks noChangeShapeType="1"/>
            </p:cNvSpPr>
            <p:nvPr/>
          </p:nvSpPr>
          <p:spPr bwMode="auto">
            <a:xfrm flipH="1" flipV="1">
              <a:off x="4046538" y="20462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8" name="Line 642"/>
            <p:cNvSpPr>
              <a:spLocks noChangeShapeType="1"/>
            </p:cNvSpPr>
            <p:nvPr/>
          </p:nvSpPr>
          <p:spPr bwMode="auto">
            <a:xfrm flipH="1" flipV="1">
              <a:off x="3952875" y="203835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9" name="Line 643"/>
            <p:cNvSpPr>
              <a:spLocks noChangeShapeType="1"/>
            </p:cNvSpPr>
            <p:nvPr/>
          </p:nvSpPr>
          <p:spPr bwMode="auto">
            <a:xfrm flipH="1" flipV="1">
              <a:off x="4060825" y="20478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0" name="Line 644"/>
            <p:cNvSpPr>
              <a:spLocks noChangeShapeType="1"/>
            </p:cNvSpPr>
            <p:nvPr/>
          </p:nvSpPr>
          <p:spPr bwMode="auto">
            <a:xfrm flipH="1" flipV="1">
              <a:off x="3940175" y="20367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1" name="Line 645"/>
            <p:cNvSpPr>
              <a:spLocks noChangeShapeType="1"/>
            </p:cNvSpPr>
            <p:nvPr/>
          </p:nvSpPr>
          <p:spPr bwMode="auto">
            <a:xfrm flipH="1" flipV="1">
              <a:off x="4933950" y="28384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2" name="Line 646"/>
            <p:cNvSpPr>
              <a:spLocks noChangeShapeType="1"/>
            </p:cNvSpPr>
            <p:nvPr/>
          </p:nvSpPr>
          <p:spPr bwMode="auto">
            <a:xfrm flipH="1">
              <a:off x="4073525" y="204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3" name="Line 647"/>
            <p:cNvSpPr>
              <a:spLocks noChangeShapeType="1"/>
            </p:cNvSpPr>
            <p:nvPr/>
          </p:nvSpPr>
          <p:spPr bwMode="auto">
            <a:xfrm flipH="1">
              <a:off x="3927475" y="20367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4" name="Line 648"/>
            <p:cNvSpPr>
              <a:spLocks noChangeShapeType="1"/>
            </p:cNvSpPr>
            <p:nvPr/>
          </p:nvSpPr>
          <p:spPr bwMode="auto">
            <a:xfrm flipH="1" flipV="1">
              <a:off x="4086225" y="20494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5" name="Line 649"/>
            <p:cNvSpPr>
              <a:spLocks noChangeShapeType="1"/>
            </p:cNvSpPr>
            <p:nvPr/>
          </p:nvSpPr>
          <p:spPr bwMode="auto">
            <a:xfrm flipH="1" flipV="1">
              <a:off x="3913188" y="20351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6" name="Line 650"/>
            <p:cNvSpPr>
              <a:spLocks noChangeShapeType="1"/>
            </p:cNvSpPr>
            <p:nvPr/>
          </p:nvSpPr>
          <p:spPr bwMode="auto">
            <a:xfrm flipH="1">
              <a:off x="2633663" y="40020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7" name="Line 651"/>
            <p:cNvSpPr>
              <a:spLocks noChangeShapeType="1"/>
            </p:cNvSpPr>
            <p:nvPr/>
          </p:nvSpPr>
          <p:spPr bwMode="auto">
            <a:xfrm flipH="1">
              <a:off x="2762250" y="33289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8" name="Line 652"/>
            <p:cNvSpPr>
              <a:spLocks noChangeShapeType="1"/>
            </p:cNvSpPr>
            <p:nvPr/>
          </p:nvSpPr>
          <p:spPr bwMode="auto">
            <a:xfrm flipH="1" flipV="1">
              <a:off x="4100513" y="20510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9" name="Line 653"/>
            <p:cNvSpPr>
              <a:spLocks noChangeShapeType="1"/>
            </p:cNvSpPr>
            <p:nvPr/>
          </p:nvSpPr>
          <p:spPr bwMode="auto">
            <a:xfrm flipH="1">
              <a:off x="3900488" y="20351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0" name="Line 654"/>
            <p:cNvSpPr>
              <a:spLocks noChangeShapeType="1"/>
            </p:cNvSpPr>
            <p:nvPr/>
          </p:nvSpPr>
          <p:spPr bwMode="auto">
            <a:xfrm flipH="1" flipV="1">
              <a:off x="4113213" y="20526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1" name="Line 655"/>
            <p:cNvSpPr>
              <a:spLocks noChangeShapeType="1"/>
            </p:cNvSpPr>
            <p:nvPr/>
          </p:nvSpPr>
          <p:spPr bwMode="auto">
            <a:xfrm flipH="1" flipV="1">
              <a:off x="3886200" y="20335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2" name="Line 656"/>
            <p:cNvSpPr>
              <a:spLocks noChangeShapeType="1"/>
            </p:cNvSpPr>
            <p:nvPr/>
          </p:nvSpPr>
          <p:spPr bwMode="auto">
            <a:xfrm flipH="1" flipV="1">
              <a:off x="4125913" y="205422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3" name="Line 657"/>
            <p:cNvSpPr>
              <a:spLocks noChangeShapeType="1"/>
            </p:cNvSpPr>
            <p:nvPr/>
          </p:nvSpPr>
          <p:spPr bwMode="auto">
            <a:xfrm flipH="1">
              <a:off x="3873500"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4" name="Line 658"/>
            <p:cNvSpPr>
              <a:spLocks noChangeShapeType="1"/>
            </p:cNvSpPr>
            <p:nvPr/>
          </p:nvSpPr>
          <p:spPr bwMode="auto">
            <a:xfrm flipH="1" flipV="1">
              <a:off x="4140200" y="20558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5" name="Line 659"/>
            <p:cNvSpPr>
              <a:spLocks noChangeShapeType="1"/>
            </p:cNvSpPr>
            <p:nvPr/>
          </p:nvSpPr>
          <p:spPr bwMode="auto">
            <a:xfrm flipH="1">
              <a:off x="3859213" y="20335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6" name="Line 660"/>
            <p:cNvSpPr>
              <a:spLocks noChangeShapeType="1"/>
            </p:cNvSpPr>
            <p:nvPr/>
          </p:nvSpPr>
          <p:spPr bwMode="auto">
            <a:xfrm flipH="1" flipV="1">
              <a:off x="5189538" y="358775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7" name="Line 661"/>
            <p:cNvSpPr>
              <a:spLocks noChangeShapeType="1"/>
            </p:cNvSpPr>
            <p:nvPr/>
          </p:nvSpPr>
          <p:spPr bwMode="auto">
            <a:xfrm flipH="1">
              <a:off x="3038475" y="266382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8" name="Line 662"/>
            <p:cNvSpPr>
              <a:spLocks noChangeShapeType="1"/>
            </p:cNvSpPr>
            <p:nvPr/>
          </p:nvSpPr>
          <p:spPr bwMode="auto">
            <a:xfrm flipH="1" flipV="1">
              <a:off x="4152900" y="20574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9" name="Line 663"/>
            <p:cNvSpPr>
              <a:spLocks noChangeShapeType="1"/>
            </p:cNvSpPr>
            <p:nvPr/>
          </p:nvSpPr>
          <p:spPr bwMode="auto">
            <a:xfrm flipH="1">
              <a:off x="3846513"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0" name="Line 664"/>
            <p:cNvSpPr>
              <a:spLocks noChangeShapeType="1"/>
            </p:cNvSpPr>
            <p:nvPr/>
          </p:nvSpPr>
          <p:spPr bwMode="auto">
            <a:xfrm flipH="1" flipV="1">
              <a:off x="4165600" y="20605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1" name="Line 665"/>
            <p:cNvSpPr>
              <a:spLocks noChangeShapeType="1"/>
            </p:cNvSpPr>
            <p:nvPr/>
          </p:nvSpPr>
          <p:spPr bwMode="auto">
            <a:xfrm flipH="1">
              <a:off x="3833813"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2" name="Line 666"/>
            <p:cNvSpPr>
              <a:spLocks noChangeShapeType="1"/>
            </p:cNvSpPr>
            <p:nvPr/>
          </p:nvSpPr>
          <p:spPr bwMode="auto">
            <a:xfrm flipH="1" flipV="1">
              <a:off x="4941888" y="28432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3" name="Line 667"/>
            <p:cNvSpPr>
              <a:spLocks noChangeShapeType="1"/>
            </p:cNvSpPr>
            <p:nvPr/>
          </p:nvSpPr>
          <p:spPr bwMode="auto">
            <a:xfrm flipH="1" flipV="1">
              <a:off x="4179888" y="20621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4" name="Line 668"/>
            <p:cNvSpPr>
              <a:spLocks noChangeShapeType="1"/>
            </p:cNvSpPr>
            <p:nvPr/>
          </p:nvSpPr>
          <p:spPr bwMode="auto">
            <a:xfrm flipH="1" flipV="1">
              <a:off x="3821113" y="20320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5" name="Line 669"/>
            <p:cNvSpPr>
              <a:spLocks noChangeShapeType="1"/>
            </p:cNvSpPr>
            <p:nvPr/>
          </p:nvSpPr>
          <p:spPr bwMode="auto">
            <a:xfrm flipH="1" flipV="1">
              <a:off x="4192588" y="20637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6" name="Line 670"/>
            <p:cNvSpPr>
              <a:spLocks noChangeShapeType="1"/>
            </p:cNvSpPr>
            <p:nvPr/>
          </p:nvSpPr>
          <p:spPr bwMode="auto">
            <a:xfrm flipH="1">
              <a:off x="3806825" y="203200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7" name="Line 671"/>
            <p:cNvSpPr>
              <a:spLocks noChangeShapeType="1"/>
            </p:cNvSpPr>
            <p:nvPr/>
          </p:nvSpPr>
          <p:spPr bwMode="auto">
            <a:xfrm flipH="1" flipV="1">
              <a:off x="4205288" y="20653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8" name="Line 672"/>
            <p:cNvSpPr>
              <a:spLocks noChangeShapeType="1"/>
            </p:cNvSpPr>
            <p:nvPr/>
          </p:nvSpPr>
          <p:spPr bwMode="auto">
            <a:xfrm flipH="1">
              <a:off x="3794125" y="20320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9" name="Line 673"/>
            <p:cNvSpPr>
              <a:spLocks noChangeShapeType="1"/>
            </p:cNvSpPr>
            <p:nvPr/>
          </p:nvSpPr>
          <p:spPr bwMode="auto">
            <a:xfrm flipH="1">
              <a:off x="2755900" y="33337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0" name="Line 674"/>
            <p:cNvSpPr>
              <a:spLocks noChangeShapeType="1"/>
            </p:cNvSpPr>
            <p:nvPr/>
          </p:nvSpPr>
          <p:spPr bwMode="auto">
            <a:xfrm flipH="1">
              <a:off x="2632075" y="40084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1" name="Line 675"/>
            <p:cNvSpPr>
              <a:spLocks noChangeShapeType="1"/>
            </p:cNvSpPr>
            <p:nvPr/>
          </p:nvSpPr>
          <p:spPr bwMode="auto">
            <a:xfrm flipH="1" flipV="1">
              <a:off x="4217988" y="20685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2" name="Line 676"/>
            <p:cNvSpPr>
              <a:spLocks noChangeShapeType="1"/>
            </p:cNvSpPr>
            <p:nvPr/>
          </p:nvSpPr>
          <p:spPr bwMode="auto">
            <a:xfrm flipH="1">
              <a:off x="3779838" y="203200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3" name="Line 677"/>
            <p:cNvSpPr>
              <a:spLocks noChangeShapeType="1"/>
            </p:cNvSpPr>
            <p:nvPr/>
          </p:nvSpPr>
          <p:spPr bwMode="auto">
            <a:xfrm flipH="1">
              <a:off x="3028950" y="266700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4" name="Line 678"/>
            <p:cNvSpPr>
              <a:spLocks noChangeShapeType="1"/>
            </p:cNvSpPr>
            <p:nvPr/>
          </p:nvSpPr>
          <p:spPr bwMode="auto">
            <a:xfrm flipH="1" flipV="1">
              <a:off x="4232275" y="20701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5" name="Line 679"/>
            <p:cNvSpPr>
              <a:spLocks noChangeShapeType="1"/>
            </p:cNvSpPr>
            <p:nvPr/>
          </p:nvSpPr>
          <p:spPr bwMode="auto">
            <a:xfrm flipH="1">
              <a:off x="3767138" y="20320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6" name="Line 680"/>
            <p:cNvSpPr>
              <a:spLocks noChangeShapeType="1"/>
            </p:cNvSpPr>
            <p:nvPr/>
          </p:nvSpPr>
          <p:spPr bwMode="auto">
            <a:xfrm flipH="1" flipV="1">
              <a:off x="5194300" y="3594100"/>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7" name="Line 681"/>
            <p:cNvSpPr>
              <a:spLocks noChangeShapeType="1"/>
            </p:cNvSpPr>
            <p:nvPr/>
          </p:nvSpPr>
          <p:spPr bwMode="auto">
            <a:xfrm flipH="1" flipV="1">
              <a:off x="4951413" y="284797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8" name="Line 682"/>
            <p:cNvSpPr>
              <a:spLocks noChangeShapeType="1"/>
            </p:cNvSpPr>
            <p:nvPr/>
          </p:nvSpPr>
          <p:spPr bwMode="auto">
            <a:xfrm flipH="1" flipV="1">
              <a:off x="4244975" y="20716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9" name="Line 683"/>
            <p:cNvSpPr>
              <a:spLocks noChangeShapeType="1"/>
            </p:cNvSpPr>
            <p:nvPr/>
          </p:nvSpPr>
          <p:spPr bwMode="auto">
            <a:xfrm flipH="1">
              <a:off x="3754438" y="20320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0" name="Line 684"/>
            <p:cNvSpPr>
              <a:spLocks noChangeShapeType="1"/>
            </p:cNvSpPr>
            <p:nvPr/>
          </p:nvSpPr>
          <p:spPr bwMode="auto">
            <a:xfrm flipH="1" flipV="1">
              <a:off x="4257675" y="20748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1" name="Line 685"/>
            <p:cNvSpPr>
              <a:spLocks noChangeShapeType="1"/>
            </p:cNvSpPr>
            <p:nvPr/>
          </p:nvSpPr>
          <p:spPr bwMode="auto">
            <a:xfrm flipH="1">
              <a:off x="3740150" y="203200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2" name="Line 686"/>
            <p:cNvSpPr>
              <a:spLocks noChangeShapeType="1"/>
            </p:cNvSpPr>
            <p:nvPr/>
          </p:nvSpPr>
          <p:spPr bwMode="auto">
            <a:xfrm flipH="1" flipV="1">
              <a:off x="4270375" y="20764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3" name="Line 687"/>
            <p:cNvSpPr>
              <a:spLocks noChangeShapeType="1"/>
            </p:cNvSpPr>
            <p:nvPr/>
          </p:nvSpPr>
          <p:spPr bwMode="auto">
            <a:xfrm flipH="1">
              <a:off x="3727450" y="20320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4" name="Line 688"/>
            <p:cNvSpPr>
              <a:spLocks noChangeShapeType="1"/>
            </p:cNvSpPr>
            <p:nvPr/>
          </p:nvSpPr>
          <p:spPr bwMode="auto">
            <a:xfrm flipH="1">
              <a:off x="3019425" y="26701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5" name="Line 689"/>
            <p:cNvSpPr>
              <a:spLocks noChangeShapeType="1"/>
            </p:cNvSpPr>
            <p:nvPr/>
          </p:nvSpPr>
          <p:spPr bwMode="auto">
            <a:xfrm flipH="1">
              <a:off x="2749550" y="33385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6" name="Line 690"/>
            <p:cNvSpPr>
              <a:spLocks noChangeShapeType="1"/>
            </p:cNvSpPr>
            <p:nvPr/>
          </p:nvSpPr>
          <p:spPr bwMode="auto">
            <a:xfrm flipH="1" flipV="1">
              <a:off x="4283075" y="207962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7" name="Line 691"/>
            <p:cNvSpPr>
              <a:spLocks noChangeShapeType="1"/>
            </p:cNvSpPr>
            <p:nvPr/>
          </p:nvSpPr>
          <p:spPr bwMode="auto">
            <a:xfrm flipH="1">
              <a:off x="3714750" y="20320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8" name="Line 692"/>
            <p:cNvSpPr>
              <a:spLocks noChangeShapeType="1"/>
            </p:cNvSpPr>
            <p:nvPr/>
          </p:nvSpPr>
          <p:spPr bwMode="auto">
            <a:xfrm flipH="1" flipV="1">
              <a:off x="4959350" y="28543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9" name="Line 693"/>
            <p:cNvSpPr>
              <a:spLocks noChangeShapeType="1"/>
            </p:cNvSpPr>
            <p:nvPr/>
          </p:nvSpPr>
          <p:spPr bwMode="auto">
            <a:xfrm flipH="1">
              <a:off x="2628900" y="40132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0" name="Line 694"/>
            <p:cNvSpPr>
              <a:spLocks noChangeShapeType="1"/>
            </p:cNvSpPr>
            <p:nvPr/>
          </p:nvSpPr>
          <p:spPr bwMode="auto">
            <a:xfrm flipH="1" flipV="1">
              <a:off x="5199063" y="36020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1" name="Line 695"/>
            <p:cNvSpPr>
              <a:spLocks noChangeShapeType="1"/>
            </p:cNvSpPr>
            <p:nvPr/>
          </p:nvSpPr>
          <p:spPr bwMode="auto">
            <a:xfrm flipH="1" flipV="1">
              <a:off x="4297363" y="20812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2" name="Line 696"/>
            <p:cNvSpPr>
              <a:spLocks noChangeShapeType="1"/>
            </p:cNvSpPr>
            <p:nvPr/>
          </p:nvSpPr>
          <p:spPr bwMode="auto">
            <a:xfrm flipH="1">
              <a:off x="3700463" y="203200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3" name="Line 697"/>
            <p:cNvSpPr>
              <a:spLocks noChangeShapeType="1"/>
            </p:cNvSpPr>
            <p:nvPr/>
          </p:nvSpPr>
          <p:spPr bwMode="auto">
            <a:xfrm flipH="1" flipV="1">
              <a:off x="4310063" y="20843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4" name="Line 698"/>
            <p:cNvSpPr>
              <a:spLocks noChangeShapeType="1"/>
            </p:cNvSpPr>
            <p:nvPr/>
          </p:nvSpPr>
          <p:spPr bwMode="auto">
            <a:xfrm flipH="1">
              <a:off x="3687763" y="20320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5" name="Line 699"/>
            <p:cNvSpPr>
              <a:spLocks noChangeShapeType="1"/>
            </p:cNvSpPr>
            <p:nvPr/>
          </p:nvSpPr>
          <p:spPr bwMode="auto">
            <a:xfrm flipH="1">
              <a:off x="3009900" y="26733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6" name="Line 700"/>
            <p:cNvSpPr>
              <a:spLocks noChangeShapeType="1"/>
            </p:cNvSpPr>
            <p:nvPr/>
          </p:nvSpPr>
          <p:spPr bwMode="auto">
            <a:xfrm flipH="1" flipV="1">
              <a:off x="4322763" y="20875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7" name="Line 701"/>
            <p:cNvSpPr>
              <a:spLocks noChangeShapeType="1"/>
            </p:cNvSpPr>
            <p:nvPr/>
          </p:nvSpPr>
          <p:spPr bwMode="auto">
            <a:xfrm flipH="1">
              <a:off x="3675063"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8" name="Line 702"/>
            <p:cNvSpPr>
              <a:spLocks noChangeShapeType="1"/>
            </p:cNvSpPr>
            <p:nvPr/>
          </p:nvSpPr>
          <p:spPr bwMode="auto">
            <a:xfrm flipH="1" flipV="1">
              <a:off x="4968875" y="28590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9" name="Line 703"/>
            <p:cNvSpPr>
              <a:spLocks noChangeShapeType="1"/>
            </p:cNvSpPr>
            <p:nvPr/>
          </p:nvSpPr>
          <p:spPr bwMode="auto">
            <a:xfrm flipH="1">
              <a:off x="2743200" y="33432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0" name="Line 704"/>
            <p:cNvSpPr>
              <a:spLocks noChangeShapeType="1"/>
            </p:cNvSpPr>
            <p:nvPr/>
          </p:nvSpPr>
          <p:spPr bwMode="auto">
            <a:xfrm flipH="1" flipV="1">
              <a:off x="4335463" y="20891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1" name="Line 705"/>
            <p:cNvSpPr>
              <a:spLocks noChangeShapeType="1"/>
            </p:cNvSpPr>
            <p:nvPr/>
          </p:nvSpPr>
          <p:spPr bwMode="auto">
            <a:xfrm flipH="1">
              <a:off x="3662363"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2" name="Line 706"/>
            <p:cNvSpPr>
              <a:spLocks noChangeShapeType="1"/>
            </p:cNvSpPr>
            <p:nvPr/>
          </p:nvSpPr>
          <p:spPr bwMode="auto">
            <a:xfrm flipH="1" flipV="1">
              <a:off x="5203825" y="36083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3" name="Line 707"/>
            <p:cNvSpPr>
              <a:spLocks noChangeShapeType="1"/>
            </p:cNvSpPr>
            <p:nvPr/>
          </p:nvSpPr>
          <p:spPr bwMode="auto">
            <a:xfrm flipH="1">
              <a:off x="2627313" y="40179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4" name="Line 708"/>
            <p:cNvSpPr>
              <a:spLocks noChangeShapeType="1"/>
            </p:cNvSpPr>
            <p:nvPr/>
          </p:nvSpPr>
          <p:spPr bwMode="auto">
            <a:xfrm flipH="1" flipV="1">
              <a:off x="4348163" y="20923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5" name="Line 709"/>
            <p:cNvSpPr>
              <a:spLocks noChangeShapeType="1"/>
            </p:cNvSpPr>
            <p:nvPr/>
          </p:nvSpPr>
          <p:spPr bwMode="auto">
            <a:xfrm flipH="1">
              <a:off x="3649663" y="20335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6" name="Line 710"/>
            <p:cNvSpPr>
              <a:spLocks noChangeShapeType="1"/>
            </p:cNvSpPr>
            <p:nvPr/>
          </p:nvSpPr>
          <p:spPr bwMode="auto">
            <a:xfrm flipH="1">
              <a:off x="2998788" y="26781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7" name="Line 711"/>
            <p:cNvSpPr>
              <a:spLocks noChangeShapeType="1"/>
            </p:cNvSpPr>
            <p:nvPr/>
          </p:nvSpPr>
          <p:spPr bwMode="auto">
            <a:xfrm flipH="1" flipV="1">
              <a:off x="4360863" y="20955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8" name="Line 712"/>
            <p:cNvSpPr>
              <a:spLocks noChangeShapeType="1"/>
            </p:cNvSpPr>
            <p:nvPr/>
          </p:nvSpPr>
          <p:spPr bwMode="auto">
            <a:xfrm flipH="1">
              <a:off x="3635375" y="20335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9" name="Line 713"/>
            <p:cNvSpPr>
              <a:spLocks noChangeShapeType="1"/>
            </p:cNvSpPr>
            <p:nvPr/>
          </p:nvSpPr>
          <p:spPr bwMode="auto">
            <a:xfrm flipH="1" flipV="1">
              <a:off x="4976813" y="28654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0" name="Line 714"/>
            <p:cNvSpPr>
              <a:spLocks noChangeShapeType="1"/>
            </p:cNvSpPr>
            <p:nvPr/>
          </p:nvSpPr>
          <p:spPr bwMode="auto">
            <a:xfrm flipH="1" flipV="1">
              <a:off x="4373563" y="20970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1" name="Line 715"/>
            <p:cNvSpPr>
              <a:spLocks noChangeShapeType="1"/>
            </p:cNvSpPr>
            <p:nvPr/>
          </p:nvSpPr>
          <p:spPr bwMode="auto">
            <a:xfrm flipH="1">
              <a:off x="3622675" y="20351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2" name="Line 716"/>
            <p:cNvSpPr>
              <a:spLocks noChangeShapeType="1"/>
            </p:cNvSpPr>
            <p:nvPr/>
          </p:nvSpPr>
          <p:spPr bwMode="auto">
            <a:xfrm flipH="1">
              <a:off x="2738438" y="33480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3" name="Line 717"/>
            <p:cNvSpPr>
              <a:spLocks noChangeShapeType="1"/>
            </p:cNvSpPr>
            <p:nvPr/>
          </p:nvSpPr>
          <p:spPr bwMode="auto">
            <a:xfrm flipH="1" flipV="1">
              <a:off x="5208588" y="36147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4" name="Line 718"/>
            <p:cNvSpPr>
              <a:spLocks noChangeShapeType="1"/>
            </p:cNvSpPr>
            <p:nvPr/>
          </p:nvSpPr>
          <p:spPr bwMode="auto">
            <a:xfrm flipH="1" flipV="1">
              <a:off x="4386263" y="21002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5" name="Line 719"/>
            <p:cNvSpPr>
              <a:spLocks noChangeShapeType="1"/>
            </p:cNvSpPr>
            <p:nvPr/>
          </p:nvSpPr>
          <p:spPr bwMode="auto">
            <a:xfrm flipH="1">
              <a:off x="3609975" y="20351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6" name="Line 720"/>
            <p:cNvSpPr>
              <a:spLocks noChangeShapeType="1"/>
            </p:cNvSpPr>
            <p:nvPr/>
          </p:nvSpPr>
          <p:spPr bwMode="auto">
            <a:xfrm flipH="1">
              <a:off x="2990850" y="26812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7" name="Line 721"/>
            <p:cNvSpPr>
              <a:spLocks noChangeShapeType="1"/>
            </p:cNvSpPr>
            <p:nvPr/>
          </p:nvSpPr>
          <p:spPr bwMode="auto">
            <a:xfrm flipH="1">
              <a:off x="2625725" y="40243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8" name="Line 722"/>
            <p:cNvSpPr>
              <a:spLocks noChangeShapeType="1"/>
            </p:cNvSpPr>
            <p:nvPr/>
          </p:nvSpPr>
          <p:spPr bwMode="auto">
            <a:xfrm flipH="1" flipV="1">
              <a:off x="4984750" y="287020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9" name="Line 723"/>
            <p:cNvSpPr>
              <a:spLocks noChangeShapeType="1"/>
            </p:cNvSpPr>
            <p:nvPr/>
          </p:nvSpPr>
          <p:spPr bwMode="auto">
            <a:xfrm flipH="1" flipV="1">
              <a:off x="4398963" y="21034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0" name="Line 724"/>
            <p:cNvSpPr>
              <a:spLocks noChangeShapeType="1"/>
            </p:cNvSpPr>
            <p:nvPr/>
          </p:nvSpPr>
          <p:spPr bwMode="auto">
            <a:xfrm flipH="1">
              <a:off x="3597275" y="20351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1" name="Line 725"/>
            <p:cNvSpPr>
              <a:spLocks noChangeShapeType="1"/>
            </p:cNvSpPr>
            <p:nvPr/>
          </p:nvSpPr>
          <p:spPr bwMode="auto">
            <a:xfrm flipH="1" flipV="1">
              <a:off x="4411663" y="21066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2" name="Line 726"/>
            <p:cNvSpPr>
              <a:spLocks noChangeShapeType="1"/>
            </p:cNvSpPr>
            <p:nvPr/>
          </p:nvSpPr>
          <p:spPr bwMode="auto">
            <a:xfrm flipH="1">
              <a:off x="3584575" y="20367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3" name="Line 727"/>
            <p:cNvSpPr>
              <a:spLocks noChangeShapeType="1"/>
            </p:cNvSpPr>
            <p:nvPr/>
          </p:nvSpPr>
          <p:spPr bwMode="auto">
            <a:xfrm flipH="1">
              <a:off x="2732088" y="335280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4" name="Line 728"/>
            <p:cNvSpPr>
              <a:spLocks noChangeShapeType="1"/>
            </p:cNvSpPr>
            <p:nvPr/>
          </p:nvSpPr>
          <p:spPr bwMode="auto">
            <a:xfrm flipH="1">
              <a:off x="2981325" y="26844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5" name="Line 729"/>
            <p:cNvSpPr>
              <a:spLocks noChangeShapeType="1"/>
            </p:cNvSpPr>
            <p:nvPr/>
          </p:nvSpPr>
          <p:spPr bwMode="auto">
            <a:xfrm flipH="1" flipV="1">
              <a:off x="5213350" y="36210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6" name="Line 730"/>
            <p:cNvSpPr>
              <a:spLocks noChangeShapeType="1"/>
            </p:cNvSpPr>
            <p:nvPr/>
          </p:nvSpPr>
          <p:spPr bwMode="auto">
            <a:xfrm flipH="1" flipV="1">
              <a:off x="4422775" y="21097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7" name="Line 731"/>
            <p:cNvSpPr>
              <a:spLocks noChangeShapeType="1"/>
            </p:cNvSpPr>
            <p:nvPr/>
          </p:nvSpPr>
          <p:spPr bwMode="auto">
            <a:xfrm flipH="1">
              <a:off x="3571875" y="20367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8" name="Line 732"/>
            <p:cNvSpPr>
              <a:spLocks noChangeShapeType="1"/>
            </p:cNvSpPr>
            <p:nvPr/>
          </p:nvSpPr>
          <p:spPr bwMode="auto">
            <a:xfrm flipH="1" flipV="1">
              <a:off x="4994275" y="28765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9" name="Line 733"/>
            <p:cNvSpPr>
              <a:spLocks noChangeShapeType="1"/>
            </p:cNvSpPr>
            <p:nvPr/>
          </p:nvSpPr>
          <p:spPr bwMode="auto">
            <a:xfrm flipH="1" flipV="1">
              <a:off x="4435475" y="21113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0" name="Line 734"/>
            <p:cNvSpPr>
              <a:spLocks noChangeShapeType="1"/>
            </p:cNvSpPr>
            <p:nvPr/>
          </p:nvSpPr>
          <p:spPr bwMode="auto">
            <a:xfrm flipH="1">
              <a:off x="2622550" y="4029075"/>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1" name="Line 735"/>
            <p:cNvSpPr>
              <a:spLocks noChangeShapeType="1"/>
            </p:cNvSpPr>
            <p:nvPr/>
          </p:nvSpPr>
          <p:spPr bwMode="auto">
            <a:xfrm flipH="1">
              <a:off x="3559175" y="20383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2" name="Line 737"/>
            <p:cNvSpPr>
              <a:spLocks noChangeShapeType="1"/>
            </p:cNvSpPr>
            <p:nvPr/>
          </p:nvSpPr>
          <p:spPr bwMode="auto">
            <a:xfrm flipH="1" flipV="1">
              <a:off x="4448175" y="21145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3" name="Line 738"/>
            <p:cNvSpPr>
              <a:spLocks noChangeShapeType="1"/>
            </p:cNvSpPr>
            <p:nvPr/>
          </p:nvSpPr>
          <p:spPr bwMode="auto">
            <a:xfrm flipH="1">
              <a:off x="3546475" y="20399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4" name="Line 739"/>
            <p:cNvSpPr>
              <a:spLocks noChangeShapeType="1"/>
            </p:cNvSpPr>
            <p:nvPr/>
          </p:nvSpPr>
          <p:spPr bwMode="auto">
            <a:xfrm flipH="1">
              <a:off x="2971800" y="26876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5" name="Line 740"/>
            <p:cNvSpPr>
              <a:spLocks noChangeShapeType="1"/>
            </p:cNvSpPr>
            <p:nvPr/>
          </p:nvSpPr>
          <p:spPr bwMode="auto">
            <a:xfrm flipH="1" flipV="1">
              <a:off x="5002213" y="28813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6" name="Line 741"/>
            <p:cNvSpPr>
              <a:spLocks noChangeShapeType="1"/>
            </p:cNvSpPr>
            <p:nvPr/>
          </p:nvSpPr>
          <p:spPr bwMode="auto">
            <a:xfrm flipH="1">
              <a:off x="2727325" y="33575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7" name="Line 742"/>
            <p:cNvSpPr>
              <a:spLocks noChangeShapeType="1"/>
            </p:cNvSpPr>
            <p:nvPr/>
          </p:nvSpPr>
          <p:spPr bwMode="auto">
            <a:xfrm flipH="1" flipV="1">
              <a:off x="5216525" y="36274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8" name="Line 743"/>
            <p:cNvSpPr>
              <a:spLocks noChangeShapeType="1"/>
            </p:cNvSpPr>
            <p:nvPr/>
          </p:nvSpPr>
          <p:spPr bwMode="auto">
            <a:xfrm flipH="1" flipV="1">
              <a:off x="4460875" y="21177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9" name="Line 744"/>
            <p:cNvSpPr>
              <a:spLocks noChangeShapeType="1"/>
            </p:cNvSpPr>
            <p:nvPr/>
          </p:nvSpPr>
          <p:spPr bwMode="auto">
            <a:xfrm flipH="1">
              <a:off x="3533775" y="20399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0" name="Line 745"/>
            <p:cNvSpPr>
              <a:spLocks noChangeShapeType="1"/>
            </p:cNvSpPr>
            <p:nvPr/>
          </p:nvSpPr>
          <p:spPr bwMode="auto">
            <a:xfrm flipH="1" flipV="1">
              <a:off x="4473575" y="21209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1" name="Line 746"/>
            <p:cNvSpPr>
              <a:spLocks noChangeShapeType="1"/>
            </p:cNvSpPr>
            <p:nvPr/>
          </p:nvSpPr>
          <p:spPr bwMode="auto">
            <a:xfrm flipH="1">
              <a:off x="2620963" y="40338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2" name="Line 747"/>
            <p:cNvSpPr>
              <a:spLocks noChangeShapeType="1"/>
            </p:cNvSpPr>
            <p:nvPr/>
          </p:nvSpPr>
          <p:spPr bwMode="auto">
            <a:xfrm flipH="1">
              <a:off x="3521075" y="20415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3" name="Line 748"/>
            <p:cNvSpPr>
              <a:spLocks noChangeShapeType="1"/>
            </p:cNvSpPr>
            <p:nvPr/>
          </p:nvSpPr>
          <p:spPr bwMode="auto">
            <a:xfrm flipH="1">
              <a:off x="2962275" y="269240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4" name="Line 749"/>
            <p:cNvSpPr>
              <a:spLocks noChangeShapeType="1"/>
            </p:cNvSpPr>
            <p:nvPr/>
          </p:nvSpPr>
          <p:spPr bwMode="auto">
            <a:xfrm flipH="1" flipV="1">
              <a:off x="5010150" y="288766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5" name="Line 750"/>
            <p:cNvSpPr>
              <a:spLocks noChangeShapeType="1"/>
            </p:cNvSpPr>
            <p:nvPr/>
          </p:nvSpPr>
          <p:spPr bwMode="auto">
            <a:xfrm flipH="1" flipV="1">
              <a:off x="4484688" y="21256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6" name="Line 751"/>
            <p:cNvSpPr>
              <a:spLocks noChangeShapeType="1"/>
            </p:cNvSpPr>
            <p:nvPr/>
          </p:nvSpPr>
          <p:spPr bwMode="auto">
            <a:xfrm flipH="1">
              <a:off x="3508375" y="20415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7" name="Line 752"/>
            <p:cNvSpPr>
              <a:spLocks noChangeShapeType="1"/>
            </p:cNvSpPr>
            <p:nvPr/>
          </p:nvSpPr>
          <p:spPr bwMode="auto">
            <a:xfrm flipH="1">
              <a:off x="2720975" y="33623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8" name="Line 753"/>
            <p:cNvSpPr>
              <a:spLocks noChangeShapeType="1"/>
            </p:cNvSpPr>
            <p:nvPr/>
          </p:nvSpPr>
          <p:spPr bwMode="auto">
            <a:xfrm flipH="1" flipV="1">
              <a:off x="5221288" y="36337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9" name="Line 754"/>
            <p:cNvSpPr>
              <a:spLocks noChangeShapeType="1"/>
            </p:cNvSpPr>
            <p:nvPr/>
          </p:nvSpPr>
          <p:spPr bwMode="auto">
            <a:xfrm flipH="1" flipV="1">
              <a:off x="4497388" y="21288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0" name="Line 755"/>
            <p:cNvSpPr>
              <a:spLocks noChangeShapeType="1"/>
            </p:cNvSpPr>
            <p:nvPr/>
          </p:nvSpPr>
          <p:spPr bwMode="auto">
            <a:xfrm flipH="1">
              <a:off x="3495675" y="20431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1" name="Line 756"/>
            <p:cNvSpPr>
              <a:spLocks noChangeShapeType="1"/>
            </p:cNvSpPr>
            <p:nvPr/>
          </p:nvSpPr>
          <p:spPr bwMode="auto">
            <a:xfrm flipH="1">
              <a:off x="2954338" y="2695575"/>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2" name="Line 757"/>
            <p:cNvSpPr>
              <a:spLocks noChangeShapeType="1"/>
            </p:cNvSpPr>
            <p:nvPr/>
          </p:nvSpPr>
          <p:spPr bwMode="auto">
            <a:xfrm flipH="1" flipV="1">
              <a:off x="5018088" y="28940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3" name="Line 758"/>
            <p:cNvSpPr>
              <a:spLocks noChangeShapeType="1"/>
            </p:cNvSpPr>
            <p:nvPr/>
          </p:nvSpPr>
          <p:spPr bwMode="auto">
            <a:xfrm flipH="1" flipV="1">
              <a:off x="4510088" y="21320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4" name="Line 759"/>
            <p:cNvSpPr>
              <a:spLocks noChangeShapeType="1"/>
            </p:cNvSpPr>
            <p:nvPr/>
          </p:nvSpPr>
          <p:spPr bwMode="auto">
            <a:xfrm flipH="1">
              <a:off x="2619375" y="40401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5" name="Line 760"/>
            <p:cNvSpPr>
              <a:spLocks noChangeShapeType="1"/>
            </p:cNvSpPr>
            <p:nvPr/>
          </p:nvSpPr>
          <p:spPr bwMode="auto">
            <a:xfrm flipH="1">
              <a:off x="3482975" y="20447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6" name="Line 761"/>
            <p:cNvSpPr>
              <a:spLocks noChangeShapeType="1"/>
            </p:cNvSpPr>
            <p:nvPr/>
          </p:nvSpPr>
          <p:spPr bwMode="auto">
            <a:xfrm flipH="1" flipV="1">
              <a:off x="5224463" y="3640138"/>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7" name="Line 762"/>
            <p:cNvSpPr>
              <a:spLocks noChangeShapeType="1"/>
            </p:cNvSpPr>
            <p:nvPr/>
          </p:nvSpPr>
          <p:spPr bwMode="auto">
            <a:xfrm flipH="1">
              <a:off x="2716213" y="33670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8" name="Line 763"/>
            <p:cNvSpPr>
              <a:spLocks noChangeShapeType="1"/>
            </p:cNvSpPr>
            <p:nvPr/>
          </p:nvSpPr>
          <p:spPr bwMode="auto">
            <a:xfrm flipH="1" flipV="1">
              <a:off x="4521200" y="21351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9" name="Line 764"/>
            <p:cNvSpPr>
              <a:spLocks noChangeShapeType="1"/>
            </p:cNvSpPr>
            <p:nvPr/>
          </p:nvSpPr>
          <p:spPr bwMode="auto">
            <a:xfrm flipH="1">
              <a:off x="3470275" y="20462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0" name="Line 765"/>
            <p:cNvSpPr>
              <a:spLocks noChangeShapeType="1"/>
            </p:cNvSpPr>
            <p:nvPr/>
          </p:nvSpPr>
          <p:spPr bwMode="auto">
            <a:xfrm flipH="1">
              <a:off x="2944813" y="26987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1" name="Line 766"/>
            <p:cNvSpPr>
              <a:spLocks noChangeShapeType="1"/>
            </p:cNvSpPr>
            <p:nvPr/>
          </p:nvSpPr>
          <p:spPr bwMode="auto">
            <a:xfrm flipH="1" flipV="1">
              <a:off x="5026025" y="289877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2" name="Line 767"/>
            <p:cNvSpPr>
              <a:spLocks noChangeShapeType="1"/>
            </p:cNvSpPr>
            <p:nvPr/>
          </p:nvSpPr>
          <p:spPr bwMode="auto">
            <a:xfrm flipH="1" flipV="1">
              <a:off x="4533900" y="21383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3" name="Line 768"/>
            <p:cNvSpPr>
              <a:spLocks noChangeShapeType="1"/>
            </p:cNvSpPr>
            <p:nvPr/>
          </p:nvSpPr>
          <p:spPr bwMode="auto">
            <a:xfrm flipH="1">
              <a:off x="3457575" y="20478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4" name="Line 769"/>
            <p:cNvSpPr>
              <a:spLocks noChangeShapeType="1"/>
            </p:cNvSpPr>
            <p:nvPr/>
          </p:nvSpPr>
          <p:spPr bwMode="auto">
            <a:xfrm flipH="1">
              <a:off x="2617788" y="404495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5" name="Line 770"/>
            <p:cNvSpPr>
              <a:spLocks noChangeShapeType="1"/>
            </p:cNvSpPr>
            <p:nvPr/>
          </p:nvSpPr>
          <p:spPr bwMode="auto">
            <a:xfrm flipH="1" flipV="1">
              <a:off x="4545013" y="2141538"/>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6" name="Line 771"/>
            <p:cNvSpPr>
              <a:spLocks noChangeShapeType="1"/>
            </p:cNvSpPr>
            <p:nvPr/>
          </p:nvSpPr>
          <p:spPr bwMode="auto">
            <a:xfrm flipH="1" flipV="1">
              <a:off x="5229225" y="36480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7" name="Line 772"/>
            <p:cNvSpPr>
              <a:spLocks noChangeShapeType="1"/>
            </p:cNvSpPr>
            <p:nvPr/>
          </p:nvSpPr>
          <p:spPr bwMode="auto">
            <a:xfrm flipH="1">
              <a:off x="3444875" y="204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8" name="Line 773"/>
            <p:cNvSpPr>
              <a:spLocks noChangeShapeType="1"/>
            </p:cNvSpPr>
            <p:nvPr/>
          </p:nvSpPr>
          <p:spPr bwMode="auto">
            <a:xfrm flipH="1">
              <a:off x="2711450" y="33718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9" name="Line 774"/>
            <p:cNvSpPr>
              <a:spLocks noChangeShapeType="1"/>
            </p:cNvSpPr>
            <p:nvPr/>
          </p:nvSpPr>
          <p:spPr bwMode="auto">
            <a:xfrm flipH="1" flipV="1">
              <a:off x="5033963" y="29051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0" name="Line 775"/>
            <p:cNvSpPr>
              <a:spLocks noChangeShapeType="1"/>
            </p:cNvSpPr>
            <p:nvPr/>
          </p:nvSpPr>
          <p:spPr bwMode="auto">
            <a:xfrm flipH="1">
              <a:off x="2936875" y="27019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1" name="Line 776"/>
            <p:cNvSpPr>
              <a:spLocks noChangeShapeType="1"/>
            </p:cNvSpPr>
            <p:nvPr/>
          </p:nvSpPr>
          <p:spPr bwMode="auto">
            <a:xfrm flipH="1" flipV="1">
              <a:off x="4557713" y="21463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2" name="Line 777"/>
            <p:cNvSpPr>
              <a:spLocks noChangeShapeType="1"/>
            </p:cNvSpPr>
            <p:nvPr/>
          </p:nvSpPr>
          <p:spPr bwMode="auto">
            <a:xfrm flipH="1">
              <a:off x="3432175" y="20494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3" name="Line 779"/>
            <p:cNvSpPr>
              <a:spLocks noChangeShapeType="1"/>
            </p:cNvSpPr>
            <p:nvPr/>
          </p:nvSpPr>
          <p:spPr bwMode="auto">
            <a:xfrm flipH="1" flipV="1">
              <a:off x="4568825" y="21494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4" name="Line 780"/>
            <p:cNvSpPr>
              <a:spLocks noChangeShapeType="1"/>
            </p:cNvSpPr>
            <p:nvPr/>
          </p:nvSpPr>
          <p:spPr bwMode="auto">
            <a:xfrm flipH="1">
              <a:off x="2616200" y="40497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5" name="Line 781"/>
            <p:cNvSpPr>
              <a:spLocks noChangeShapeType="1"/>
            </p:cNvSpPr>
            <p:nvPr/>
          </p:nvSpPr>
          <p:spPr bwMode="auto">
            <a:xfrm flipH="1">
              <a:off x="3421063" y="20510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6" name="Line 782"/>
            <p:cNvSpPr>
              <a:spLocks noChangeShapeType="1"/>
            </p:cNvSpPr>
            <p:nvPr/>
          </p:nvSpPr>
          <p:spPr bwMode="auto">
            <a:xfrm flipH="1" flipV="1">
              <a:off x="5232400" y="365442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7" name="Line 783"/>
            <p:cNvSpPr>
              <a:spLocks noChangeShapeType="1"/>
            </p:cNvSpPr>
            <p:nvPr/>
          </p:nvSpPr>
          <p:spPr bwMode="auto">
            <a:xfrm flipH="1" flipV="1">
              <a:off x="5041900" y="29098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8" name="Line 784"/>
            <p:cNvSpPr>
              <a:spLocks noChangeShapeType="1"/>
            </p:cNvSpPr>
            <p:nvPr/>
          </p:nvSpPr>
          <p:spPr bwMode="auto">
            <a:xfrm flipH="1">
              <a:off x="2927350" y="27066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9" name="Line 785"/>
            <p:cNvSpPr>
              <a:spLocks noChangeShapeType="1"/>
            </p:cNvSpPr>
            <p:nvPr/>
          </p:nvSpPr>
          <p:spPr bwMode="auto">
            <a:xfrm flipH="1">
              <a:off x="2705100" y="33766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0" name="Line 786"/>
            <p:cNvSpPr>
              <a:spLocks noChangeShapeType="1"/>
            </p:cNvSpPr>
            <p:nvPr/>
          </p:nvSpPr>
          <p:spPr bwMode="auto">
            <a:xfrm flipH="1" flipV="1">
              <a:off x="4581525" y="215265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1" name="Line 787"/>
            <p:cNvSpPr>
              <a:spLocks noChangeShapeType="1"/>
            </p:cNvSpPr>
            <p:nvPr/>
          </p:nvSpPr>
          <p:spPr bwMode="auto">
            <a:xfrm flipH="1">
              <a:off x="3408363" y="20526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2" name="Line 788"/>
            <p:cNvSpPr>
              <a:spLocks noChangeShapeType="1"/>
            </p:cNvSpPr>
            <p:nvPr/>
          </p:nvSpPr>
          <p:spPr bwMode="auto">
            <a:xfrm flipH="1" flipV="1">
              <a:off x="4592638" y="21574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3" name="Line 789"/>
            <p:cNvSpPr>
              <a:spLocks noChangeShapeType="1"/>
            </p:cNvSpPr>
            <p:nvPr/>
          </p:nvSpPr>
          <p:spPr bwMode="auto">
            <a:xfrm flipH="1" flipV="1">
              <a:off x="5049838" y="291623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4" name="Line 790"/>
            <p:cNvSpPr>
              <a:spLocks noChangeShapeType="1"/>
            </p:cNvSpPr>
            <p:nvPr/>
          </p:nvSpPr>
          <p:spPr bwMode="auto">
            <a:xfrm flipH="1">
              <a:off x="3395663" y="20542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5" name="Line 791"/>
            <p:cNvSpPr>
              <a:spLocks noChangeShapeType="1"/>
            </p:cNvSpPr>
            <p:nvPr/>
          </p:nvSpPr>
          <p:spPr bwMode="auto">
            <a:xfrm flipH="1" flipV="1">
              <a:off x="5235575" y="3660775"/>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6" name="Line 792"/>
            <p:cNvSpPr>
              <a:spLocks noChangeShapeType="1"/>
            </p:cNvSpPr>
            <p:nvPr/>
          </p:nvSpPr>
          <p:spPr bwMode="auto">
            <a:xfrm flipH="1">
              <a:off x="2919413" y="27098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7" name="Line 793"/>
            <p:cNvSpPr>
              <a:spLocks noChangeShapeType="1"/>
            </p:cNvSpPr>
            <p:nvPr/>
          </p:nvSpPr>
          <p:spPr bwMode="auto">
            <a:xfrm>
              <a:off x="2616200" y="4054475"/>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8" name="Line 794"/>
            <p:cNvSpPr>
              <a:spLocks noChangeShapeType="1"/>
            </p:cNvSpPr>
            <p:nvPr/>
          </p:nvSpPr>
          <p:spPr bwMode="auto">
            <a:xfrm flipH="1">
              <a:off x="2700338" y="338137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9" name="Line 795"/>
            <p:cNvSpPr>
              <a:spLocks noChangeShapeType="1"/>
            </p:cNvSpPr>
            <p:nvPr/>
          </p:nvSpPr>
          <p:spPr bwMode="auto">
            <a:xfrm flipH="1" flipV="1">
              <a:off x="4605338" y="21605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0" name="Line 796"/>
            <p:cNvSpPr>
              <a:spLocks noChangeShapeType="1"/>
            </p:cNvSpPr>
            <p:nvPr/>
          </p:nvSpPr>
          <p:spPr bwMode="auto">
            <a:xfrm flipH="1">
              <a:off x="3384550" y="20558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1" name="Line 797"/>
            <p:cNvSpPr>
              <a:spLocks noChangeShapeType="1"/>
            </p:cNvSpPr>
            <p:nvPr/>
          </p:nvSpPr>
          <p:spPr bwMode="auto">
            <a:xfrm flipH="1" flipV="1">
              <a:off x="4616450" y="21637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2" name="Line 798"/>
            <p:cNvSpPr>
              <a:spLocks noChangeShapeType="1"/>
            </p:cNvSpPr>
            <p:nvPr/>
          </p:nvSpPr>
          <p:spPr bwMode="auto">
            <a:xfrm flipH="1" flipV="1">
              <a:off x="5056188" y="29225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3" name="Line 799"/>
            <p:cNvSpPr>
              <a:spLocks noChangeShapeType="1"/>
            </p:cNvSpPr>
            <p:nvPr/>
          </p:nvSpPr>
          <p:spPr bwMode="auto">
            <a:xfrm flipH="1">
              <a:off x="2909888" y="271462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4" name="Line 800"/>
            <p:cNvSpPr>
              <a:spLocks noChangeShapeType="1"/>
            </p:cNvSpPr>
            <p:nvPr/>
          </p:nvSpPr>
          <p:spPr bwMode="auto">
            <a:xfrm flipH="1">
              <a:off x="3371850" y="20574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5" name="Line 801"/>
            <p:cNvSpPr>
              <a:spLocks noChangeShapeType="1"/>
            </p:cNvSpPr>
            <p:nvPr/>
          </p:nvSpPr>
          <p:spPr bwMode="auto">
            <a:xfrm flipH="1" flipV="1">
              <a:off x="5238750" y="36687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6" name="Line 802"/>
            <p:cNvSpPr>
              <a:spLocks noChangeShapeType="1"/>
            </p:cNvSpPr>
            <p:nvPr/>
          </p:nvSpPr>
          <p:spPr bwMode="auto">
            <a:xfrm flipH="1">
              <a:off x="2614613" y="4060825"/>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7" name="Line 803"/>
            <p:cNvSpPr>
              <a:spLocks noChangeShapeType="1"/>
            </p:cNvSpPr>
            <p:nvPr/>
          </p:nvSpPr>
          <p:spPr bwMode="auto">
            <a:xfrm flipH="1" flipV="1">
              <a:off x="4627563" y="21685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8" name="Line 804"/>
            <p:cNvSpPr>
              <a:spLocks noChangeShapeType="1"/>
            </p:cNvSpPr>
            <p:nvPr/>
          </p:nvSpPr>
          <p:spPr bwMode="auto">
            <a:xfrm flipH="1">
              <a:off x="2695575" y="33861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9" name="Line 805"/>
            <p:cNvSpPr>
              <a:spLocks noChangeShapeType="1"/>
            </p:cNvSpPr>
            <p:nvPr/>
          </p:nvSpPr>
          <p:spPr bwMode="auto">
            <a:xfrm flipH="1">
              <a:off x="3360738" y="20589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0" name="Line 806"/>
            <p:cNvSpPr>
              <a:spLocks noChangeShapeType="1"/>
            </p:cNvSpPr>
            <p:nvPr/>
          </p:nvSpPr>
          <p:spPr bwMode="auto">
            <a:xfrm flipH="1" flipV="1">
              <a:off x="5064125" y="29289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1" name="Line 807"/>
            <p:cNvSpPr>
              <a:spLocks noChangeShapeType="1"/>
            </p:cNvSpPr>
            <p:nvPr/>
          </p:nvSpPr>
          <p:spPr bwMode="auto">
            <a:xfrm flipH="1" flipV="1">
              <a:off x="4638675" y="21717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2" name="Line 809"/>
            <p:cNvSpPr>
              <a:spLocks noChangeShapeType="1"/>
            </p:cNvSpPr>
            <p:nvPr/>
          </p:nvSpPr>
          <p:spPr bwMode="auto">
            <a:xfrm flipH="1">
              <a:off x="2901950" y="27178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3" name="Line 810"/>
            <p:cNvSpPr>
              <a:spLocks noChangeShapeType="1"/>
            </p:cNvSpPr>
            <p:nvPr/>
          </p:nvSpPr>
          <p:spPr bwMode="auto">
            <a:xfrm flipH="1">
              <a:off x="3348038" y="20621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4" name="Line 811"/>
            <p:cNvSpPr>
              <a:spLocks noChangeShapeType="1"/>
            </p:cNvSpPr>
            <p:nvPr/>
          </p:nvSpPr>
          <p:spPr bwMode="auto">
            <a:xfrm flipH="1" flipV="1">
              <a:off x="5241925" y="36750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5" name="Line 812"/>
            <p:cNvSpPr>
              <a:spLocks noChangeShapeType="1"/>
            </p:cNvSpPr>
            <p:nvPr/>
          </p:nvSpPr>
          <p:spPr bwMode="auto">
            <a:xfrm flipH="1" flipV="1">
              <a:off x="4649788" y="21764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6" name="Line 813"/>
            <p:cNvSpPr>
              <a:spLocks noChangeShapeType="1"/>
            </p:cNvSpPr>
            <p:nvPr/>
          </p:nvSpPr>
          <p:spPr bwMode="auto">
            <a:xfrm flipH="1">
              <a:off x="2613025" y="40655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7" name="Line 814"/>
            <p:cNvSpPr>
              <a:spLocks noChangeShapeType="1"/>
            </p:cNvSpPr>
            <p:nvPr/>
          </p:nvSpPr>
          <p:spPr bwMode="auto">
            <a:xfrm flipH="1">
              <a:off x="2692400" y="339090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8" name="Line 815"/>
            <p:cNvSpPr>
              <a:spLocks noChangeShapeType="1"/>
            </p:cNvSpPr>
            <p:nvPr/>
          </p:nvSpPr>
          <p:spPr bwMode="auto">
            <a:xfrm flipH="1">
              <a:off x="3335338" y="20637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9" name="Line 816"/>
            <p:cNvSpPr>
              <a:spLocks noChangeShapeType="1"/>
            </p:cNvSpPr>
            <p:nvPr/>
          </p:nvSpPr>
          <p:spPr bwMode="auto">
            <a:xfrm flipH="1" flipV="1">
              <a:off x="5070475" y="29337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0" name="Line 817"/>
            <p:cNvSpPr>
              <a:spLocks noChangeShapeType="1"/>
            </p:cNvSpPr>
            <p:nvPr/>
          </p:nvSpPr>
          <p:spPr bwMode="auto">
            <a:xfrm flipH="1">
              <a:off x="2894013" y="272256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1" name="Line 818"/>
            <p:cNvSpPr>
              <a:spLocks noChangeShapeType="1"/>
            </p:cNvSpPr>
            <p:nvPr/>
          </p:nvSpPr>
          <p:spPr bwMode="auto">
            <a:xfrm flipH="1" flipV="1">
              <a:off x="4660900" y="218122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2" name="Line 819"/>
            <p:cNvSpPr>
              <a:spLocks noChangeShapeType="1"/>
            </p:cNvSpPr>
            <p:nvPr/>
          </p:nvSpPr>
          <p:spPr bwMode="auto">
            <a:xfrm flipH="1" flipV="1">
              <a:off x="5245100" y="36814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3" name="Line 820"/>
            <p:cNvSpPr>
              <a:spLocks noChangeShapeType="1"/>
            </p:cNvSpPr>
            <p:nvPr/>
          </p:nvSpPr>
          <p:spPr bwMode="auto">
            <a:xfrm flipH="1">
              <a:off x="3324225" y="206533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4" name="Line 821"/>
            <p:cNvSpPr>
              <a:spLocks noChangeShapeType="1"/>
            </p:cNvSpPr>
            <p:nvPr/>
          </p:nvSpPr>
          <p:spPr bwMode="auto">
            <a:xfrm flipH="1" flipV="1">
              <a:off x="4673600" y="21844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5" name="Line 822"/>
            <p:cNvSpPr>
              <a:spLocks noChangeShapeType="1"/>
            </p:cNvSpPr>
            <p:nvPr/>
          </p:nvSpPr>
          <p:spPr bwMode="auto">
            <a:xfrm flipH="1" flipV="1">
              <a:off x="5078413" y="29400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6" name="Line 823"/>
            <p:cNvSpPr>
              <a:spLocks noChangeShapeType="1"/>
            </p:cNvSpPr>
            <p:nvPr/>
          </p:nvSpPr>
          <p:spPr bwMode="auto">
            <a:xfrm flipH="1">
              <a:off x="2686050" y="33956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7" name="Line 824"/>
            <p:cNvSpPr>
              <a:spLocks noChangeShapeType="1"/>
            </p:cNvSpPr>
            <p:nvPr/>
          </p:nvSpPr>
          <p:spPr bwMode="auto">
            <a:xfrm>
              <a:off x="2613025" y="407035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8" name="Line 825"/>
            <p:cNvSpPr>
              <a:spLocks noChangeShapeType="1"/>
            </p:cNvSpPr>
            <p:nvPr/>
          </p:nvSpPr>
          <p:spPr bwMode="auto">
            <a:xfrm flipH="1">
              <a:off x="2886075" y="27257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9" name="Line 826"/>
            <p:cNvSpPr>
              <a:spLocks noChangeShapeType="1"/>
            </p:cNvSpPr>
            <p:nvPr/>
          </p:nvSpPr>
          <p:spPr bwMode="auto">
            <a:xfrm flipH="1">
              <a:off x="3311525" y="20669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0" name="Line 827"/>
            <p:cNvSpPr>
              <a:spLocks noChangeShapeType="1"/>
            </p:cNvSpPr>
            <p:nvPr/>
          </p:nvSpPr>
          <p:spPr bwMode="auto">
            <a:xfrm flipH="1" flipV="1">
              <a:off x="4684713" y="21891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1" name="Line 828"/>
            <p:cNvSpPr>
              <a:spLocks noChangeShapeType="1"/>
            </p:cNvSpPr>
            <p:nvPr/>
          </p:nvSpPr>
          <p:spPr bwMode="auto">
            <a:xfrm flipH="1" flipV="1">
              <a:off x="5248275" y="36877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2" name="Line 829"/>
            <p:cNvSpPr>
              <a:spLocks noChangeShapeType="1"/>
            </p:cNvSpPr>
            <p:nvPr/>
          </p:nvSpPr>
          <p:spPr bwMode="auto">
            <a:xfrm flipH="1">
              <a:off x="3300413" y="20685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3" name="Line 830"/>
            <p:cNvSpPr>
              <a:spLocks noChangeShapeType="1"/>
            </p:cNvSpPr>
            <p:nvPr/>
          </p:nvSpPr>
          <p:spPr bwMode="auto">
            <a:xfrm flipH="1" flipV="1">
              <a:off x="5084763" y="29464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4" name="Line 831"/>
            <p:cNvSpPr>
              <a:spLocks noChangeShapeType="1"/>
            </p:cNvSpPr>
            <p:nvPr/>
          </p:nvSpPr>
          <p:spPr bwMode="auto">
            <a:xfrm flipH="1" flipV="1">
              <a:off x="4695825" y="219392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5" name="Line 832"/>
            <p:cNvSpPr>
              <a:spLocks noChangeShapeType="1"/>
            </p:cNvSpPr>
            <p:nvPr/>
          </p:nvSpPr>
          <p:spPr bwMode="auto">
            <a:xfrm flipH="1">
              <a:off x="2682875" y="34004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6" name="Line 833"/>
            <p:cNvSpPr>
              <a:spLocks noChangeShapeType="1"/>
            </p:cNvSpPr>
            <p:nvPr/>
          </p:nvSpPr>
          <p:spPr bwMode="auto">
            <a:xfrm flipH="1">
              <a:off x="2876550" y="27305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7" name="Line 834"/>
            <p:cNvSpPr>
              <a:spLocks noChangeShapeType="1"/>
            </p:cNvSpPr>
            <p:nvPr/>
          </p:nvSpPr>
          <p:spPr bwMode="auto">
            <a:xfrm flipH="1">
              <a:off x="2611438" y="40767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8" name="Line 835"/>
            <p:cNvSpPr>
              <a:spLocks noChangeShapeType="1"/>
            </p:cNvSpPr>
            <p:nvPr/>
          </p:nvSpPr>
          <p:spPr bwMode="auto">
            <a:xfrm flipH="1">
              <a:off x="3289300" y="20716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9" name="Line 836"/>
            <p:cNvSpPr>
              <a:spLocks noChangeShapeType="1"/>
            </p:cNvSpPr>
            <p:nvPr/>
          </p:nvSpPr>
          <p:spPr bwMode="auto">
            <a:xfrm flipH="1" flipV="1">
              <a:off x="4705350" y="2197101"/>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0" name="Line 837"/>
            <p:cNvSpPr>
              <a:spLocks noChangeShapeType="1"/>
            </p:cNvSpPr>
            <p:nvPr/>
          </p:nvSpPr>
          <p:spPr bwMode="auto">
            <a:xfrm flipH="1" flipV="1">
              <a:off x="5251450" y="36957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1" name="Line 838"/>
            <p:cNvSpPr>
              <a:spLocks noChangeShapeType="1"/>
            </p:cNvSpPr>
            <p:nvPr/>
          </p:nvSpPr>
          <p:spPr bwMode="auto">
            <a:xfrm flipH="1" flipV="1">
              <a:off x="5092700" y="29527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2" name="Line 839"/>
            <p:cNvSpPr>
              <a:spLocks noChangeShapeType="1"/>
            </p:cNvSpPr>
            <p:nvPr/>
          </p:nvSpPr>
          <p:spPr bwMode="auto">
            <a:xfrm flipH="1">
              <a:off x="3278188" y="207327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3" name="Line 840"/>
            <p:cNvSpPr>
              <a:spLocks noChangeShapeType="1"/>
            </p:cNvSpPr>
            <p:nvPr/>
          </p:nvSpPr>
          <p:spPr bwMode="auto">
            <a:xfrm flipH="1">
              <a:off x="2868613" y="273367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4" name="Line 841"/>
            <p:cNvSpPr>
              <a:spLocks noChangeShapeType="1"/>
            </p:cNvSpPr>
            <p:nvPr/>
          </p:nvSpPr>
          <p:spPr bwMode="auto">
            <a:xfrm flipH="1">
              <a:off x="2678113" y="34051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5" name="Line 842"/>
            <p:cNvSpPr>
              <a:spLocks noChangeShapeType="1"/>
            </p:cNvSpPr>
            <p:nvPr/>
          </p:nvSpPr>
          <p:spPr bwMode="auto">
            <a:xfrm flipH="1" flipV="1">
              <a:off x="4716463" y="22018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6" name="Line 843"/>
            <p:cNvSpPr>
              <a:spLocks noChangeShapeType="1"/>
            </p:cNvSpPr>
            <p:nvPr/>
          </p:nvSpPr>
          <p:spPr bwMode="auto">
            <a:xfrm>
              <a:off x="2611438" y="408146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7" name="Line 844"/>
            <p:cNvSpPr>
              <a:spLocks noChangeShapeType="1"/>
            </p:cNvSpPr>
            <p:nvPr/>
          </p:nvSpPr>
          <p:spPr bwMode="auto">
            <a:xfrm flipH="1">
              <a:off x="3265488" y="20748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8" name="Line 845"/>
            <p:cNvSpPr>
              <a:spLocks noChangeShapeType="1"/>
            </p:cNvSpPr>
            <p:nvPr/>
          </p:nvSpPr>
          <p:spPr bwMode="auto">
            <a:xfrm flipH="1" flipV="1">
              <a:off x="5099050" y="29591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9" name="Line 846"/>
            <p:cNvSpPr>
              <a:spLocks noChangeShapeType="1"/>
            </p:cNvSpPr>
            <p:nvPr/>
          </p:nvSpPr>
          <p:spPr bwMode="auto">
            <a:xfrm flipH="1" flipV="1">
              <a:off x="5254625" y="37020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0" name="Line 847"/>
            <p:cNvSpPr>
              <a:spLocks noChangeShapeType="1"/>
            </p:cNvSpPr>
            <p:nvPr/>
          </p:nvSpPr>
          <p:spPr bwMode="auto">
            <a:xfrm flipH="1" flipV="1">
              <a:off x="4727575" y="22066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1" name="Line 848"/>
            <p:cNvSpPr>
              <a:spLocks noChangeShapeType="1"/>
            </p:cNvSpPr>
            <p:nvPr/>
          </p:nvSpPr>
          <p:spPr bwMode="auto">
            <a:xfrm flipH="1">
              <a:off x="2860675" y="27384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2" name="Line 849"/>
            <p:cNvSpPr>
              <a:spLocks noChangeShapeType="1"/>
            </p:cNvSpPr>
            <p:nvPr/>
          </p:nvSpPr>
          <p:spPr bwMode="auto">
            <a:xfrm flipH="1">
              <a:off x="3254375" y="207803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3" name="Line 850"/>
            <p:cNvSpPr>
              <a:spLocks noChangeShapeType="1"/>
            </p:cNvSpPr>
            <p:nvPr/>
          </p:nvSpPr>
          <p:spPr bwMode="auto">
            <a:xfrm flipH="1">
              <a:off x="2674938" y="34099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4" name="Line 851"/>
            <p:cNvSpPr>
              <a:spLocks noChangeShapeType="1"/>
            </p:cNvSpPr>
            <p:nvPr/>
          </p:nvSpPr>
          <p:spPr bwMode="auto">
            <a:xfrm flipH="1" flipV="1">
              <a:off x="4738688" y="2209801"/>
              <a:ext cx="1111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5" name="Line 852"/>
            <p:cNvSpPr>
              <a:spLocks noChangeShapeType="1"/>
            </p:cNvSpPr>
            <p:nvPr/>
          </p:nvSpPr>
          <p:spPr bwMode="auto">
            <a:xfrm>
              <a:off x="2611438" y="4086226"/>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6" name="Line 853"/>
            <p:cNvSpPr>
              <a:spLocks noChangeShapeType="1"/>
            </p:cNvSpPr>
            <p:nvPr/>
          </p:nvSpPr>
          <p:spPr bwMode="auto">
            <a:xfrm flipH="1" flipV="1">
              <a:off x="5105400" y="29654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7" name="Line 854"/>
            <p:cNvSpPr>
              <a:spLocks noChangeShapeType="1"/>
            </p:cNvSpPr>
            <p:nvPr/>
          </p:nvSpPr>
          <p:spPr bwMode="auto">
            <a:xfrm flipH="1" flipV="1">
              <a:off x="5256213" y="3708401"/>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8" name="Line 855"/>
            <p:cNvSpPr>
              <a:spLocks noChangeShapeType="1"/>
            </p:cNvSpPr>
            <p:nvPr/>
          </p:nvSpPr>
          <p:spPr bwMode="auto">
            <a:xfrm flipH="1">
              <a:off x="3243263" y="20796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9" name="Line 856"/>
            <p:cNvSpPr>
              <a:spLocks noChangeShapeType="1"/>
            </p:cNvSpPr>
            <p:nvPr/>
          </p:nvSpPr>
          <p:spPr bwMode="auto">
            <a:xfrm flipH="1">
              <a:off x="2854325" y="27416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0" name="Line 857"/>
            <p:cNvSpPr>
              <a:spLocks noChangeShapeType="1"/>
            </p:cNvSpPr>
            <p:nvPr/>
          </p:nvSpPr>
          <p:spPr bwMode="auto">
            <a:xfrm flipH="1" flipV="1">
              <a:off x="4749800" y="221615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1" name="Line 858"/>
            <p:cNvSpPr>
              <a:spLocks noChangeShapeType="1"/>
            </p:cNvSpPr>
            <p:nvPr/>
          </p:nvSpPr>
          <p:spPr bwMode="auto">
            <a:xfrm flipH="1">
              <a:off x="3232150" y="2082801"/>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2" name="Line 859"/>
            <p:cNvSpPr>
              <a:spLocks noChangeShapeType="1"/>
            </p:cNvSpPr>
            <p:nvPr/>
          </p:nvSpPr>
          <p:spPr bwMode="auto">
            <a:xfrm flipH="1">
              <a:off x="2670175" y="34163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3" name="Line 860"/>
            <p:cNvSpPr>
              <a:spLocks noChangeShapeType="1"/>
            </p:cNvSpPr>
            <p:nvPr/>
          </p:nvSpPr>
          <p:spPr bwMode="auto">
            <a:xfrm flipH="1" flipV="1">
              <a:off x="5111750" y="297180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4" name="Line 861"/>
            <p:cNvSpPr>
              <a:spLocks noChangeShapeType="1"/>
            </p:cNvSpPr>
            <p:nvPr/>
          </p:nvSpPr>
          <p:spPr bwMode="auto">
            <a:xfrm flipH="1" flipV="1">
              <a:off x="4759325" y="221932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5" name="Line 862"/>
            <p:cNvSpPr>
              <a:spLocks noChangeShapeType="1"/>
            </p:cNvSpPr>
            <p:nvPr/>
          </p:nvSpPr>
          <p:spPr bwMode="auto">
            <a:xfrm flipH="1">
              <a:off x="2609850" y="409257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6" name="Line 863"/>
            <p:cNvSpPr>
              <a:spLocks noChangeShapeType="1"/>
            </p:cNvSpPr>
            <p:nvPr/>
          </p:nvSpPr>
          <p:spPr bwMode="auto">
            <a:xfrm flipH="1" flipV="1">
              <a:off x="5259388" y="37163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7" name="Line 864"/>
            <p:cNvSpPr>
              <a:spLocks noChangeShapeType="1"/>
            </p:cNvSpPr>
            <p:nvPr/>
          </p:nvSpPr>
          <p:spPr bwMode="auto">
            <a:xfrm flipH="1">
              <a:off x="2846388" y="274637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8" name="Line 865"/>
            <p:cNvSpPr>
              <a:spLocks noChangeShapeType="1"/>
            </p:cNvSpPr>
            <p:nvPr/>
          </p:nvSpPr>
          <p:spPr bwMode="auto">
            <a:xfrm flipH="1">
              <a:off x="3221038" y="20843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9" name="Line 866"/>
            <p:cNvSpPr>
              <a:spLocks noChangeShapeType="1"/>
            </p:cNvSpPr>
            <p:nvPr/>
          </p:nvSpPr>
          <p:spPr bwMode="auto">
            <a:xfrm flipH="1" flipV="1">
              <a:off x="4770438" y="22240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0" name="Line 867"/>
            <p:cNvSpPr>
              <a:spLocks noChangeShapeType="1"/>
            </p:cNvSpPr>
            <p:nvPr/>
          </p:nvSpPr>
          <p:spPr bwMode="auto">
            <a:xfrm flipH="1" flipV="1">
              <a:off x="5118100" y="297815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1" name="Line 868"/>
            <p:cNvSpPr>
              <a:spLocks noChangeShapeType="1"/>
            </p:cNvSpPr>
            <p:nvPr/>
          </p:nvSpPr>
          <p:spPr bwMode="auto">
            <a:xfrm flipH="1">
              <a:off x="2667000" y="34210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2" name="Line 869"/>
            <p:cNvSpPr>
              <a:spLocks noChangeShapeType="1"/>
            </p:cNvSpPr>
            <p:nvPr/>
          </p:nvSpPr>
          <p:spPr bwMode="auto">
            <a:xfrm flipH="1">
              <a:off x="3209925" y="20875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3" name="Line 870"/>
            <p:cNvSpPr>
              <a:spLocks noChangeShapeType="1"/>
            </p:cNvSpPr>
            <p:nvPr/>
          </p:nvSpPr>
          <p:spPr bwMode="auto">
            <a:xfrm flipH="1" flipV="1">
              <a:off x="5260975" y="37226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4" name="Line 871"/>
            <p:cNvSpPr>
              <a:spLocks noChangeShapeType="1"/>
            </p:cNvSpPr>
            <p:nvPr/>
          </p:nvSpPr>
          <p:spPr bwMode="auto">
            <a:xfrm>
              <a:off x="2609850" y="409733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5" name="Line 872"/>
            <p:cNvSpPr>
              <a:spLocks noChangeShapeType="1"/>
            </p:cNvSpPr>
            <p:nvPr/>
          </p:nvSpPr>
          <p:spPr bwMode="auto">
            <a:xfrm flipH="1">
              <a:off x="2838450" y="274955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6" name="Line 873"/>
            <p:cNvSpPr>
              <a:spLocks noChangeShapeType="1"/>
            </p:cNvSpPr>
            <p:nvPr/>
          </p:nvSpPr>
          <p:spPr bwMode="auto">
            <a:xfrm flipH="1" flipV="1">
              <a:off x="4781550" y="22288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7" name="Line 874"/>
            <p:cNvSpPr>
              <a:spLocks noChangeShapeType="1"/>
            </p:cNvSpPr>
            <p:nvPr/>
          </p:nvSpPr>
          <p:spPr bwMode="auto">
            <a:xfrm flipH="1" flipV="1">
              <a:off x="5124450" y="29829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8" name="Line 875"/>
            <p:cNvSpPr>
              <a:spLocks noChangeShapeType="1"/>
            </p:cNvSpPr>
            <p:nvPr/>
          </p:nvSpPr>
          <p:spPr bwMode="auto">
            <a:xfrm flipH="1">
              <a:off x="3198813" y="20891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9" name="Line 876"/>
            <p:cNvSpPr>
              <a:spLocks noChangeShapeType="1"/>
            </p:cNvSpPr>
            <p:nvPr/>
          </p:nvSpPr>
          <p:spPr bwMode="auto">
            <a:xfrm flipH="1" flipV="1">
              <a:off x="4791075" y="22336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0" name="Line 877"/>
            <p:cNvSpPr>
              <a:spLocks noChangeShapeType="1"/>
            </p:cNvSpPr>
            <p:nvPr/>
          </p:nvSpPr>
          <p:spPr bwMode="auto">
            <a:xfrm flipH="1">
              <a:off x="2662238" y="34258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1" name="Line 878"/>
            <p:cNvSpPr>
              <a:spLocks noChangeShapeType="1"/>
            </p:cNvSpPr>
            <p:nvPr/>
          </p:nvSpPr>
          <p:spPr bwMode="auto">
            <a:xfrm flipH="1">
              <a:off x="2830513" y="27543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2" name="Line 879"/>
            <p:cNvSpPr>
              <a:spLocks noChangeShapeType="1"/>
            </p:cNvSpPr>
            <p:nvPr/>
          </p:nvSpPr>
          <p:spPr bwMode="auto">
            <a:xfrm flipH="1" flipV="1">
              <a:off x="5264150" y="372903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3" name="Line 880"/>
            <p:cNvSpPr>
              <a:spLocks noChangeShapeType="1"/>
            </p:cNvSpPr>
            <p:nvPr/>
          </p:nvSpPr>
          <p:spPr bwMode="auto">
            <a:xfrm>
              <a:off x="2609850" y="410210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4" name="Line 881"/>
            <p:cNvSpPr>
              <a:spLocks noChangeShapeType="1"/>
            </p:cNvSpPr>
            <p:nvPr/>
          </p:nvSpPr>
          <p:spPr bwMode="auto">
            <a:xfrm flipH="1">
              <a:off x="3187700" y="20923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5" name="Line 882"/>
            <p:cNvSpPr>
              <a:spLocks noChangeShapeType="1"/>
            </p:cNvSpPr>
            <p:nvPr/>
          </p:nvSpPr>
          <p:spPr bwMode="auto">
            <a:xfrm flipH="1" flipV="1">
              <a:off x="4802188" y="22383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6" name="Line 883"/>
            <p:cNvSpPr>
              <a:spLocks noChangeShapeType="1"/>
            </p:cNvSpPr>
            <p:nvPr/>
          </p:nvSpPr>
          <p:spPr bwMode="auto">
            <a:xfrm flipH="1" flipV="1">
              <a:off x="5130800" y="29892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7" name="Line 884"/>
            <p:cNvSpPr>
              <a:spLocks noChangeShapeType="1"/>
            </p:cNvSpPr>
            <p:nvPr/>
          </p:nvSpPr>
          <p:spPr bwMode="auto">
            <a:xfrm flipH="1">
              <a:off x="3176588" y="2095501"/>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8" name="Line 885"/>
            <p:cNvSpPr>
              <a:spLocks noChangeShapeType="1"/>
            </p:cNvSpPr>
            <p:nvPr/>
          </p:nvSpPr>
          <p:spPr bwMode="auto">
            <a:xfrm flipH="1">
              <a:off x="2659063" y="34305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9" name="Line 886"/>
            <p:cNvSpPr>
              <a:spLocks noChangeShapeType="1"/>
            </p:cNvSpPr>
            <p:nvPr/>
          </p:nvSpPr>
          <p:spPr bwMode="auto">
            <a:xfrm flipH="1">
              <a:off x="2824163" y="27590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0" name="Line 887"/>
            <p:cNvSpPr>
              <a:spLocks noChangeShapeType="1"/>
            </p:cNvSpPr>
            <p:nvPr/>
          </p:nvSpPr>
          <p:spPr bwMode="auto">
            <a:xfrm flipH="1" flipV="1">
              <a:off x="4811713" y="22431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1" name="Line 888"/>
            <p:cNvSpPr>
              <a:spLocks noChangeShapeType="1"/>
            </p:cNvSpPr>
            <p:nvPr/>
          </p:nvSpPr>
          <p:spPr bwMode="auto">
            <a:xfrm flipH="1" flipV="1">
              <a:off x="5265738" y="37369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2" name="Line 889"/>
            <p:cNvSpPr>
              <a:spLocks noChangeShapeType="1"/>
            </p:cNvSpPr>
            <p:nvPr/>
          </p:nvSpPr>
          <p:spPr bwMode="auto">
            <a:xfrm>
              <a:off x="2609850" y="4108451"/>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3" name="Line 890"/>
            <p:cNvSpPr>
              <a:spLocks noChangeShapeType="1"/>
            </p:cNvSpPr>
            <p:nvPr/>
          </p:nvSpPr>
          <p:spPr bwMode="auto">
            <a:xfrm flipH="1" flipV="1">
              <a:off x="5137150" y="29956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4" name="Line 891"/>
            <p:cNvSpPr>
              <a:spLocks noChangeShapeType="1"/>
            </p:cNvSpPr>
            <p:nvPr/>
          </p:nvSpPr>
          <p:spPr bwMode="auto">
            <a:xfrm flipH="1">
              <a:off x="3165475" y="20970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5" name="Line 892"/>
            <p:cNvSpPr>
              <a:spLocks noChangeShapeType="1"/>
            </p:cNvSpPr>
            <p:nvPr/>
          </p:nvSpPr>
          <p:spPr bwMode="auto">
            <a:xfrm flipH="1" flipV="1">
              <a:off x="4822825" y="22479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6" name="Line 893"/>
            <p:cNvSpPr>
              <a:spLocks noChangeShapeType="1"/>
            </p:cNvSpPr>
            <p:nvPr/>
          </p:nvSpPr>
          <p:spPr bwMode="auto">
            <a:xfrm flipH="1">
              <a:off x="2816225" y="27638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7" name="Line 894"/>
            <p:cNvSpPr>
              <a:spLocks noChangeShapeType="1"/>
            </p:cNvSpPr>
            <p:nvPr/>
          </p:nvSpPr>
          <p:spPr bwMode="auto">
            <a:xfrm flipH="1">
              <a:off x="2655888" y="343535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8" name="Line 895"/>
            <p:cNvSpPr>
              <a:spLocks noChangeShapeType="1"/>
            </p:cNvSpPr>
            <p:nvPr/>
          </p:nvSpPr>
          <p:spPr bwMode="auto">
            <a:xfrm flipH="1" flipV="1">
              <a:off x="5267325" y="37433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9" name="Line 896"/>
            <p:cNvSpPr>
              <a:spLocks noChangeShapeType="1"/>
            </p:cNvSpPr>
            <p:nvPr/>
          </p:nvSpPr>
          <p:spPr bwMode="auto">
            <a:xfrm flipH="1">
              <a:off x="3154363" y="21002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0" name="Line 897"/>
            <p:cNvSpPr>
              <a:spLocks noChangeShapeType="1"/>
            </p:cNvSpPr>
            <p:nvPr/>
          </p:nvSpPr>
          <p:spPr bwMode="auto">
            <a:xfrm flipH="1" flipV="1">
              <a:off x="5143500" y="30019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1" name="Line 898"/>
            <p:cNvSpPr>
              <a:spLocks noChangeShapeType="1"/>
            </p:cNvSpPr>
            <p:nvPr/>
          </p:nvSpPr>
          <p:spPr bwMode="auto">
            <a:xfrm flipH="1" flipV="1">
              <a:off x="4832350" y="22526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2" name="Line 899"/>
            <p:cNvSpPr>
              <a:spLocks noChangeShapeType="1"/>
            </p:cNvSpPr>
            <p:nvPr/>
          </p:nvSpPr>
          <p:spPr bwMode="auto">
            <a:xfrm>
              <a:off x="2609850" y="411321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3" name="Line 900"/>
            <p:cNvSpPr>
              <a:spLocks noChangeShapeType="1"/>
            </p:cNvSpPr>
            <p:nvPr/>
          </p:nvSpPr>
          <p:spPr bwMode="auto">
            <a:xfrm flipH="1">
              <a:off x="2809875" y="27670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4" name="Line 901"/>
            <p:cNvSpPr>
              <a:spLocks noChangeShapeType="1"/>
            </p:cNvSpPr>
            <p:nvPr/>
          </p:nvSpPr>
          <p:spPr bwMode="auto">
            <a:xfrm flipH="1">
              <a:off x="3143250" y="21034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5" name="Line 903"/>
            <p:cNvSpPr>
              <a:spLocks noChangeShapeType="1"/>
            </p:cNvSpPr>
            <p:nvPr/>
          </p:nvSpPr>
          <p:spPr bwMode="auto">
            <a:xfrm flipH="1" flipV="1">
              <a:off x="4841875" y="2257426"/>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6" name="Line 904"/>
            <p:cNvSpPr>
              <a:spLocks noChangeShapeType="1"/>
            </p:cNvSpPr>
            <p:nvPr/>
          </p:nvSpPr>
          <p:spPr bwMode="auto">
            <a:xfrm flipH="1">
              <a:off x="2652713" y="34401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7" name="Line 905"/>
            <p:cNvSpPr>
              <a:spLocks noChangeShapeType="1"/>
            </p:cNvSpPr>
            <p:nvPr/>
          </p:nvSpPr>
          <p:spPr bwMode="auto">
            <a:xfrm flipH="1" flipV="1">
              <a:off x="5268913" y="3749676"/>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8" name="Line 906"/>
            <p:cNvSpPr>
              <a:spLocks noChangeShapeType="1"/>
            </p:cNvSpPr>
            <p:nvPr/>
          </p:nvSpPr>
          <p:spPr bwMode="auto">
            <a:xfrm flipH="1" flipV="1">
              <a:off x="5149850" y="30083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9" name="Line 907"/>
            <p:cNvSpPr>
              <a:spLocks noChangeShapeType="1"/>
            </p:cNvSpPr>
            <p:nvPr/>
          </p:nvSpPr>
          <p:spPr bwMode="auto">
            <a:xfrm flipH="1">
              <a:off x="3133725" y="210661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0" name="Line 908"/>
            <p:cNvSpPr>
              <a:spLocks noChangeShapeType="1"/>
            </p:cNvSpPr>
            <p:nvPr/>
          </p:nvSpPr>
          <p:spPr bwMode="auto">
            <a:xfrm>
              <a:off x="2609850" y="41179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1" name="Line 909"/>
            <p:cNvSpPr>
              <a:spLocks noChangeShapeType="1"/>
            </p:cNvSpPr>
            <p:nvPr/>
          </p:nvSpPr>
          <p:spPr bwMode="auto">
            <a:xfrm flipH="1" flipV="1">
              <a:off x="4851400" y="22637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2" name="Line 910"/>
            <p:cNvSpPr>
              <a:spLocks noChangeShapeType="1"/>
            </p:cNvSpPr>
            <p:nvPr/>
          </p:nvSpPr>
          <p:spPr bwMode="auto">
            <a:xfrm flipH="1">
              <a:off x="2803525" y="27717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3" name="Line 911"/>
            <p:cNvSpPr>
              <a:spLocks noChangeShapeType="1"/>
            </p:cNvSpPr>
            <p:nvPr/>
          </p:nvSpPr>
          <p:spPr bwMode="auto">
            <a:xfrm flipH="1" flipV="1">
              <a:off x="5270500" y="37576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4" name="Line 912"/>
            <p:cNvSpPr>
              <a:spLocks noChangeShapeType="1"/>
            </p:cNvSpPr>
            <p:nvPr/>
          </p:nvSpPr>
          <p:spPr bwMode="auto">
            <a:xfrm flipH="1" flipV="1">
              <a:off x="5154613" y="30146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5" name="Line 913"/>
            <p:cNvSpPr>
              <a:spLocks noChangeShapeType="1"/>
            </p:cNvSpPr>
            <p:nvPr/>
          </p:nvSpPr>
          <p:spPr bwMode="auto">
            <a:xfrm flipH="1">
              <a:off x="2647950" y="34464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6" name="Line 914"/>
            <p:cNvSpPr>
              <a:spLocks noChangeShapeType="1"/>
            </p:cNvSpPr>
            <p:nvPr/>
          </p:nvSpPr>
          <p:spPr bwMode="auto">
            <a:xfrm flipH="1">
              <a:off x="3122613" y="21082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7" name="Line 915"/>
            <p:cNvSpPr>
              <a:spLocks noChangeShapeType="1"/>
            </p:cNvSpPr>
            <p:nvPr/>
          </p:nvSpPr>
          <p:spPr bwMode="auto">
            <a:xfrm flipH="1" flipV="1">
              <a:off x="4862513" y="22685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8" name="Line 916"/>
            <p:cNvSpPr>
              <a:spLocks noChangeShapeType="1"/>
            </p:cNvSpPr>
            <p:nvPr/>
          </p:nvSpPr>
          <p:spPr bwMode="auto">
            <a:xfrm>
              <a:off x="2611438" y="412432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9" name="Line 917"/>
            <p:cNvSpPr>
              <a:spLocks noChangeShapeType="1"/>
            </p:cNvSpPr>
            <p:nvPr/>
          </p:nvSpPr>
          <p:spPr bwMode="auto">
            <a:xfrm flipH="1">
              <a:off x="2795588" y="27765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0" name="Line 918"/>
            <p:cNvSpPr>
              <a:spLocks noChangeShapeType="1"/>
            </p:cNvSpPr>
            <p:nvPr/>
          </p:nvSpPr>
          <p:spPr bwMode="auto">
            <a:xfrm flipH="1">
              <a:off x="3111500" y="21113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1" name="Line 919"/>
            <p:cNvSpPr>
              <a:spLocks noChangeShapeType="1"/>
            </p:cNvSpPr>
            <p:nvPr/>
          </p:nvSpPr>
          <p:spPr bwMode="auto">
            <a:xfrm flipH="1" flipV="1">
              <a:off x="5160963" y="30210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2" name="Line 920"/>
            <p:cNvSpPr>
              <a:spLocks noChangeShapeType="1"/>
            </p:cNvSpPr>
            <p:nvPr/>
          </p:nvSpPr>
          <p:spPr bwMode="auto">
            <a:xfrm flipH="1" flipV="1">
              <a:off x="4870450" y="22733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3" name="Line 921"/>
            <p:cNvSpPr>
              <a:spLocks noChangeShapeType="1"/>
            </p:cNvSpPr>
            <p:nvPr/>
          </p:nvSpPr>
          <p:spPr bwMode="auto">
            <a:xfrm flipV="1">
              <a:off x="5273675" y="3763963"/>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4" name="Line 922"/>
            <p:cNvSpPr>
              <a:spLocks noChangeShapeType="1"/>
            </p:cNvSpPr>
            <p:nvPr/>
          </p:nvSpPr>
          <p:spPr bwMode="auto">
            <a:xfrm flipH="1">
              <a:off x="2646363" y="34512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5" name="Line 923"/>
            <p:cNvSpPr>
              <a:spLocks noChangeShapeType="1"/>
            </p:cNvSpPr>
            <p:nvPr/>
          </p:nvSpPr>
          <p:spPr bwMode="auto">
            <a:xfrm flipH="1">
              <a:off x="3101975" y="211455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6" name="Line 924"/>
            <p:cNvSpPr>
              <a:spLocks noChangeShapeType="1"/>
            </p:cNvSpPr>
            <p:nvPr/>
          </p:nvSpPr>
          <p:spPr bwMode="auto">
            <a:xfrm flipH="1">
              <a:off x="2789238" y="27797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7" name="Line 925"/>
            <p:cNvSpPr>
              <a:spLocks noChangeShapeType="1"/>
            </p:cNvSpPr>
            <p:nvPr/>
          </p:nvSpPr>
          <p:spPr bwMode="auto">
            <a:xfrm flipH="1" flipV="1">
              <a:off x="4879975" y="22780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8" name="Line 926"/>
            <p:cNvSpPr>
              <a:spLocks noChangeShapeType="1"/>
            </p:cNvSpPr>
            <p:nvPr/>
          </p:nvSpPr>
          <p:spPr bwMode="auto">
            <a:xfrm>
              <a:off x="2611438" y="412908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9" name="Line 927"/>
            <p:cNvSpPr>
              <a:spLocks noChangeShapeType="1"/>
            </p:cNvSpPr>
            <p:nvPr/>
          </p:nvSpPr>
          <p:spPr bwMode="auto">
            <a:xfrm flipH="1" flipV="1">
              <a:off x="5165725" y="30273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0" name="Line 928"/>
            <p:cNvSpPr>
              <a:spLocks noChangeShapeType="1"/>
            </p:cNvSpPr>
            <p:nvPr/>
          </p:nvSpPr>
          <p:spPr bwMode="auto">
            <a:xfrm flipH="1" flipV="1">
              <a:off x="5273675" y="377190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1" name="Line 929"/>
            <p:cNvSpPr>
              <a:spLocks noChangeShapeType="1"/>
            </p:cNvSpPr>
            <p:nvPr/>
          </p:nvSpPr>
          <p:spPr bwMode="auto">
            <a:xfrm flipH="1">
              <a:off x="2643188" y="34559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2" name="Line 930"/>
            <p:cNvSpPr>
              <a:spLocks noChangeShapeType="1"/>
            </p:cNvSpPr>
            <p:nvPr/>
          </p:nvSpPr>
          <p:spPr bwMode="auto">
            <a:xfrm flipH="1">
              <a:off x="3090863" y="21177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3" name="Line 931"/>
            <p:cNvSpPr>
              <a:spLocks noChangeShapeType="1"/>
            </p:cNvSpPr>
            <p:nvPr/>
          </p:nvSpPr>
          <p:spPr bwMode="auto">
            <a:xfrm flipH="1" flipV="1">
              <a:off x="4891088" y="22828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4" name="Line 932"/>
            <p:cNvSpPr>
              <a:spLocks noChangeShapeType="1"/>
            </p:cNvSpPr>
            <p:nvPr/>
          </p:nvSpPr>
          <p:spPr bwMode="auto">
            <a:xfrm flipH="1">
              <a:off x="2782888" y="27844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5" name="Line 933"/>
            <p:cNvSpPr>
              <a:spLocks noChangeShapeType="1"/>
            </p:cNvSpPr>
            <p:nvPr/>
          </p:nvSpPr>
          <p:spPr bwMode="auto">
            <a:xfrm flipH="1" flipV="1">
              <a:off x="5172075" y="30337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6" name="Line 934"/>
            <p:cNvSpPr>
              <a:spLocks noChangeShapeType="1"/>
            </p:cNvSpPr>
            <p:nvPr/>
          </p:nvSpPr>
          <p:spPr bwMode="auto">
            <a:xfrm>
              <a:off x="2611438" y="41338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7" name="Line 935"/>
            <p:cNvSpPr>
              <a:spLocks noChangeShapeType="1"/>
            </p:cNvSpPr>
            <p:nvPr/>
          </p:nvSpPr>
          <p:spPr bwMode="auto">
            <a:xfrm flipH="1">
              <a:off x="3081338" y="21209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8" name="Line 936"/>
            <p:cNvSpPr>
              <a:spLocks noChangeShapeType="1"/>
            </p:cNvSpPr>
            <p:nvPr/>
          </p:nvSpPr>
          <p:spPr bwMode="auto">
            <a:xfrm flipH="1" flipV="1">
              <a:off x="5275263" y="37782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9" name="Line 937"/>
            <p:cNvSpPr>
              <a:spLocks noChangeShapeType="1"/>
            </p:cNvSpPr>
            <p:nvPr/>
          </p:nvSpPr>
          <p:spPr bwMode="auto">
            <a:xfrm flipH="1" flipV="1">
              <a:off x="4900613" y="22875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0" name="Line 938"/>
            <p:cNvSpPr>
              <a:spLocks noChangeShapeType="1"/>
            </p:cNvSpPr>
            <p:nvPr/>
          </p:nvSpPr>
          <p:spPr bwMode="auto">
            <a:xfrm flipH="1">
              <a:off x="2640013" y="34607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1" name="Line 939"/>
            <p:cNvSpPr>
              <a:spLocks noChangeShapeType="1"/>
            </p:cNvSpPr>
            <p:nvPr/>
          </p:nvSpPr>
          <p:spPr bwMode="auto">
            <a:xfrm flipH="1">
              <a:off x="2776538" y="27892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2" name="Line 940"/>
            <p:cNvSpPr>
              <a:spLocks noChangeShapeType="1"/>
            </p:cNvSpPr>
            <p:nvPr/>
          </p:nvSpPr>
          <p:spPr bwMode="auto">
            <a:xfrm flipH="1" flipV="1">
              <a:off x="5176838" y="3040063"/>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3" name="Line 941"/>
            <p:cNvSpPr>
              <a:spLocks noChangeShapeType="1"/>
            </p:cNvSpPr>
            <p:nvPr/>
          </p:nvSpPr>
          <p:spPr bwMode="auto">
            <a:xfrm flipH="1">
              <a:off x="3071813" y="212407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4" name="Line 942"/>
            <p:cNvSpPr>
              <a:spLocks noChangeShapeType="1"/>
            </p:cNvSpPr>
            <p:nvPr/>
          </p:nvSpPr>
          <p:spPr bwMode="auto">
            <a:xfrm flipH="1" flipV="1">
              <a:off x="4908550" y="2293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5" name="Line 943"/>
            <p:cNvSpPr>
              <a:spLocks noChangeShapeType="1"/>
            </p:cNvSpPr>
            <p:nvPr/>
          </p:nvSpPr>
          <p:spPr bwMode="auto">
            <a:xfrm>
              <a:off x="2613025" y="41402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6" name="Line 944"/>
            <p:cNvSpPr>
              <a:spLocks noChangeShapeType="1"/>
            </p:cNvSpPr>
            <p:nvPr/>
          </p:nvSpPr>
          <p:spPr bwMode="auto">
            <a:xfrm flipV="1">
              <a:off x="5276850" y="3784601"/>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7" name="Line 945"/>
            <p:cNvSpPr>
              <a:spLocks noChangeShapeType="1"/>
            </p:cNvSpPr>
            <p:nvPr/>
          </p:nvSpPr>
          <p:spPr bwMode="auto">
            <a:xfrm flipH="1">
              <a:off x="2636838" y="346710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8" name="Line 948"/>
            <p:cNvSpPr>
              <a:spLocks noChangeShapeType="1"/>
            </p:cNvSpPr>
            <p:nvPr/>
          </p:nvSpPr>
          <p:spPr bwMode="auto">
            <a:xfrm flipH="1">
              <a:off x="3060700" y="21272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9" name="Line 949"/>
            <p:cNvSpPr>
              <a:spLocks noChangeShapeType="1"/>
            </p:cNvSpPr>
            <p:nvPr/>
          </p:nvSpPr>
          <p:spPr bwMode="auto">
            <a:xfrm flipH="1" flipV="1">
              <a:off x="4918075" y="22987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0" name="Line 951"/>
            <p:cNvSpPr>
              <a:spLocks noChangeShapeType="1"/>
            </p:cNvSpPr>
            <p:nvPr/>
          </p:nvSpPr>
          <p:spPr bwMode="auto">
            <a:xfrm flipH="1">
              <a:off x="2770188" y="27940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1" name="Line 952"/>
            <p:cNvSpPr>
              <a:spLocks noChangeShapeType="1"/>
            </p:cNvSpPr>
            <p:nvPr/>
          </p:nvSpPr>
          <p:spPr bwMode="auto">
            <a:xfrm flipH="1" flipV="1">
              <a:off x="5181600" y="30480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2" name="Line 953"/>
            <p:cNvSpPr>
              <a:spLocks noChangeShapeType="1"/>
            </p:cNvSpPr>
            <p:nvPr/>
          </p:nvSpPr>
          <p:spPr bwMode="auto">
            <a:xfrm>
              <a:off x="2614613" y="414496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3" name="Line 954"/>
            <p:cNvSpPr>
              <a:spLocks noChangeShapeType="1"/>
            </p:cNvSpPr>
            <p:nvPr/>
          </p:nvSpPr>
          <p:spPr bwMode="auto">
            <a:xfrm flipH="1" flipV="1">
              <a:off x="5276850" y="37925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4" name="Line 955"/>
            <p:cNvSpPr>
              <a:spLocks noChangeShapeType="1"/>
            </p:cNvSpPr>
            <p:nvPr/>
          </p:nvSpPr>
          <p:spPr bwMode="auto">
            <a:xfrm flipH="1" flipV="1">
              <a:off x="4927600" y="2303463"/>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5" name="Line 956"/>
            <p:cNvSpPr>
              <a:spLocks noChangeShapeType="1"/>
            </p:cNvSpPr>
            <p:nvPr/>
          </p:nvSpPr>
          <p:spPr bwMode="auto">
            <a:xfrm flipH="1">
              <a:off x="3051175" y="213042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6" name="Line 957"/>
            <p:cNvSpPr>
              <a:spLocks noChangeShapeType="1"/>
            </p:cNvSpPr>
            <p:nvPr/>
          </p:nvSpPr>
          <p:spPr bwMode="auto">
            <a:xfrm flipH="1">
              <a:off x="2633663" y="34718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7" name="Line 959"/>
            <p:cNvSpPr>
              <a:spLocks noChangeShapeType="1"/>
            </p:cNvSpPr>
            <p:nvPr/>
          </p:nvSpPr>
          <p:spPr bwMode="auto">
            <a:xfrm flipH="1">
              <a:off x="2763838" y="27987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8" name="Line 960"/>
            <p:cNvSpPr>
              <a:spLocks noChangeShapeType="1"/>
            </p:cNvSpPr>
            <p:nvPr/>
          </p:nvSpPr>
          <p:spPr bwMode="auto">
            <a:xfrm flipH="1" flipV="1">
              <a:off x="5186363" y="30543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9" name="Line 961"/>
            <p:cNvSpPr>
              <a:spLocks noChangeShapeType="1"/>
            </p:cNvSpPr>
            <p:nvPr/>
          </p:nvSpPr>
          <p:spPr bwMode="auto">
            <a:xfrm flipH="1" flipV="1">
              <a:off x="4937125" y="23098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0" name="Line 962"/>
            <p:cNvSpPr>
              <a:spLocks noChangeShapeType="1"/>
            </p:cNvSpPr>
            <p:nvPr/>
          </p:nvSpPr>
          <p:spPr bwMode="auto">
            <a:xfrm flipH="1">
              <a:off x="3041650" y="21336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1" name="Line 963"/>
            <p:cNvSpPr>
              <a:spLocks noChangeShapeType="1"/>
            </p:cNvSpPr>
            <p:nvPr/>
          </p:nvSpPr>
          <p:spPr bwMode="auto">
            <a:xfrm flipH="1" flipV="1">
              <a:off x="5278438" y="37988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2" name="Line 964"/>
            <p:cNvSpPr>
              <a:spLocks noChangeShapeType="1"/>
            </p:cNvSpPr>
            <p:nvPr/>
          </p:nvSpPr>
          <p:spPr bwMode="auto">
            <a:xfrm>
              <a:off x="2614613" y="41497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3" name="Line 965"/>
            <p:cNvSpPr>
              <a:spLocks noChangeShapeType="1"/>
            </p:cNvSpPr>
            <p:nvPr/>
          </p:nvSpPr>
          <p:spPr bwMode="auto">
            <a:xfrm flipH="1" flipV="1">
              <a:off x="5191125" y="30607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4" name="Line 966"/>
            <p:cNvSpPr>
              <a:spLocks noChangeShapeType="1"/>
            </p:cNvSpPr>
            <p:nvPr/>
          </p:nvSpPr>
          <p:spPr bwMode="auto">
            <a:xfrm flipH="1">
              <a:off x="2757488" y="28035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5" name="Line 967"/>
            <p:cNvSpPr>
              <a:spLocks noChangeShapeType="1"/>
            </p:cNvSpPr>
            <p:nvPr/>
          </p:nvSpPr>
          <p:spPr bwMode="auto">
            <a:xfrm flipH="1">
              <a:off x="2632075" y="34766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6" name="Line 968"/>
            <p:cNvSpPr>
              <a:spLocks noChangeShapeType="1"/>
            </p:cNvSpPr>
            <p:nvPr/>
          </p:nvSpPr>
          <p:spPr bwMode="auto">
            <a:xfrm flipH="1" flipV="1">
              <a:off x="4945063" y="2314576"/>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7" name="Line 969"/>
            <p:cNvSpPr>
              <a:spLocks noChangeShapeType="1"/>
            </p:cNvSpPr>
            <p:nvPr/>
          </p:nvSpPr>
          <p:spPr bwMode="auto">
            <a:xfrm flipH="1">
              <a:off x="3032125" y="213677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8" name="Line 970"/>
            <p:cNvSpPr>
              <a:spLocks noChangeShapeType="1"/>
            </p:cNvSpPr>
            <p:nvPr/>
          </p:nvSpPr>
          <p:spPr bwMode="auto">
            <a:xfrm flipV="1">
              <a:off x="5280025" y="3805238"/>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9" name="Line 971"/>
            <p:cNvSpPr>
              <a:spLocks noChangeShapeType="1"/>
            </p:cNvSpPr>
            <p:nvPr/>
          </p:nvSpPr>
          <p:spPr bwMode="auto">
            <a:xfrm>
              <a:off x="2616200" y="415607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0" name="Line 972"/>
            <p:cNvSpPr>
              <a:spLocks noChangeShapeType="1"/>
            </p:cNvSpPr>
            <p:nvPr/>
          </p:nvSpPr>
          <p:spPr bwMode="auto">
            <a:xfrm flipH="1" flipV="1">
              <a:off x="5195888" y="30670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1" name="Line 973"/>
            <p:cNvSpPr>
              <a:spLocks noChangeShapeType="1"/>
            </p:cNvSpPr>
            <p:nvPr/>
          </p:nvSpPr>
          <p:spPr bwMode="auto">
            <a:xfrm flipH="1" flipV="1">
              <a:off x="4954588" y="23209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2" name="Line 974"/>
            <p:cNvSpPr>
              <a:spLocks noChangeShapeType="1"/>
            </p:cNvSpPr>
            <p:nvPr/>
          </p:nvSpPr>
          <p:spPr bwMode="auto">
            <a:xfrm flipH="1">
              <a:off x="2751138" y="2808288"/>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3" name="Line 975"/>
            <p:cNvSpPr>
              <a:spLocks noChangeShapeType="1"/>
            </p:cNvSpPr>
            <p:nvPr/>
          </p:nvSpPr>
          <p:spPr bwMode="auto">
            <a:xfrm flipH="1">
              <a:off x="3021013" y="21399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4" name="Line 976"/>
            <p:cNvSpPr>
              <a:spLocks noChangeShapeType="1"/>
            </p:cNvSpPr>
            <p:nvPr/>
          </p:nvSpPr>
          <p:spPr bwMode="auto">
            <a:xfrm flipH="1">
              <a:off x="2630488" y="34813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5" name="Line 977"/>
            <p:cNvSpPr>
              <a:spLocks noChangeShapeType="1"/>
            </p:cNvSpPr>
            <p:nvPr/>
          </p:nvSpPr>
          <p:spPr bwMode="auto">
            <a:xfrm flipV="1">
              <a:off x="5280025" y="3813176"/>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6" name="Line 978"/>
            <p:cNvSpPr>
              <a:spLocks noChangeShapeType="1"/>
            </p:cNvSpPr>
            <p:nvPr/>
          </p:nvSpPr>
          <p:spPr bwMode="auto">
            <a:xfrm flipH="1" flipV="1">
              <a:off x="4962525" y="23256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7" name="Line 979"/>
            <p:cNvSpPr>
              <a:spLocks noChangeShapeType="1"/>
            </p:cNvSpPr>
            <p:nvPr/>
          </p:nvSpPr>
          <p:spPr bwMode="auto">
            <a:xfrm flipH="1">
              <a:off x="3013075" y="214312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8" name="Line 980"/>
            <p:cNvSpPr>
              <a:spLocks noChangeShapeType="1"/>
            </p:cNvSpPr>
            <p:nvPr/>
          </p:nvSpPr>
          <p:spPr bwMode="auto">
            <a:xfrm>
              <a:off x="2617788" y="41608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9" name="Line 981"/>
            <p:cNvSpPr>
              <a:spLocks noChangeShapeType="1"/>
            </p:cNvSpPr>
            <p:nvPr/>
          </p:nvSpPr>
          <p:spPr bwMode="auto">
            <a:xfrm flipH="1" flipV="1">
              <a:off x="5200650" y="30734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0" name="Line 982"/>
            <p:cNvSpPr>
              <a:spLocks noChangeShapeType="1"/>
            </p:cNvSpPr>
            <p:nvPr/>
          </p:nvSpPr>
          <p:spPr bwMode="auto">
            <a:xfrm flipH="1">
              <a:off x="2744788" y="28114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1" name="Line 983"/>
            <p:cNvSpPr>
              <a:spLocks noChangeShapeType="1"/>
            </p:cNvSpPr>
            <p:nvPr/>
          </p:nvSpPr>
          <p:spPr bwMode="auto">
            <a:xfrm flipH="1">
              <a:off x="2627313" y="34861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2" name="Line 984"/>
            <p:cNvSpPr>
              <a:spLocks noChangeShapeType="1"/>
            </p:cNvSpPr>
            <p:nvPr/>
          </p:nvSpPr>
          <p:spPr bwMode="auto">
            <a:xfrm flipH="1" flipV="1">
              <a:off x="4970463" y="23320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3" name="Line 985"/>
            <p:cNvSpPr>
              <a:spLocks noChangeShapeType="1"/>
            </p:cNvSpPr>
            <p:nvPr/>
          </p:nvSpPr>
          <p:spPr bwMode="auto">
            <a:xfrm flipH="1" flipV="1">
              <a:off x="5280025" y="38195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4" name="Line 986"/>
            <p:cNvSpPr>
              <a:spLocks noChangeShapeType="1"/>
            </p:cNvSpPr>
            <p:nvPr/>
          </p:nvSpPr>
          <p:spPr bwMode="auto">
            <a:xfrm flipH="1">
              <a:off x="3003550" y="21463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5" name="Line 988"/>
            <p:cNvSpPr>
              <a:spLocks noChangeShapeType="1"/>
            </p:cNvSpPr>
            <p:nvPr/>
          </p:nvSpPr>
          <p:spPr bwMode="auto">
            <a:xfrm flipH="1" flipV="1">
              <a:off x="5205413" y="3079751"/>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6" name="Line 989"/>
            <p:cNvSpPr>
              <a:spLocks noChangeShapeType="1"/>
            </p:cNvSpPr>
            <p:nvPr/>
          </p:nvSpPr>
          <p:spPr bwMode="auto">
            <a:xfrm>
              <a:off x="2619375" y="41656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7" name="Line 990"/>
            <p:cNvSpPr>
              <a:spLocks noChangeShapeType="1"/>
            </p:cNvSpPr>
            <p:nvPr/>
          </p:nvSpPr>
          <p:spPr bwMode="auto">
            <a:xfrm flipH="1">
              <a:off x="2740025" y="2817813"/>
              <a:ext cx="476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8" name="Line 991"/>
            <p:cNvSpPr>
              <a:spLocks noChangeShapeType="1"/>
            </p:cNvSpPr>
            <p:nvPr/>
          </p:nvSpPr>
          <p:spPr bwMode="auto">
            <a:xfrm flipH="1" flipV="1">
              <a:off x="4979988" y="23368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9" name="Line 992"/>
            <p:cNvSpPr>
              <a:spLocks noChangeShapeType="1"/>
            </p:cNvSpPr>
            <p:nvPr/>
          </p:nvSpPr>
          <p:spPr bwMode="auto">
            <a:xfrm flipH="1">
              <a:off x="2625725" y="34925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0" name="Line 993"/>
            <p:cNvSpPr>
              <a:spLocks noChangeShapeType="1"/>
            </p:cNvSpPr>
            <p:nvPr/>
          </p:nvSpPr>
          <p:spPr bwMode="auto">
            <a:xfrm flipH="1">
              <a:off x="2994025" y="21494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1" name="Line 994"/>
            <p:cNvSpPr>
              <a:spLocks noChangeShapeType="1"/>
            </p:cNvSpPr>
            <p:nvPr/>
          </p:nvSpPr>
          <p:spPr bwMode="auto">
            <a:xfrm flipV="1">
              <a:off x="5281613" y="3825876"/>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2" name="Line 995"/>
            <p:cNvSpPr>
              <a:spLocks noChangeShapeType="1"/>
            </p:cNvSpPr>
            <p:nvPr/>
          </p:nvSpPr>
          <p:spPr bwMode="auto">
            <a:xfrm flipH="1" flipV="1">
              <a:off x="5210175" y="30876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3" name="Line 996"/>
            <p:cNvSpPr>
              <a:spLocks noChangeShapeType="1"/>
            </p:cNvSpPr>
            <p:nvPr/>
          </p:nvSpPr>
          <p:spPr bwMode="auto">
            <a:xfrm flipH="1" flipV="1">
              <a:off x="4987925" y="234315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4" name="Line 997"/>
            <p:cNvSpPr>
              <a:spLocks noChangeShapeType="1"/>
            </p:cNvSpPr>
            <p:nvPr/>
          </p:nvSpPr>
          <p:spPr bwMode="auto">
            <a:xfrm flipH="1">
              <a:off x="2733675" y="28209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5" name="Line 998"/>
            <p:cNvSpPr>
              <a:spLocks noChangeShapeType="1"/>
            </p:cNvSpPr>
            <p:nvPr/>
          </p:nvSpPr>
          <p:spPr bwMode="auto">
            <a:xfrm>
              <a:off x="2620963" y="41703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6" name="Line 999"/>
            <p:cNvSpPr>
              <a:spLocks noChangeShapeType="1"/>
            </p:cNvSpPr>
            <p:nvPr/>
          </p:nvSpPr>
          <p:spPr bwMode="auto">
            <a:xfrm flipH="1">
              <a:off x="2984500" y="21542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7" name="Line 1000"/>
            <p:cNvSpPr>
              <a:spLocks noChangeShapeType="1"/>
            </p:cNvSpPr>
            <p:nvPr/>
          </p:nvSpPr>
          <p:spPr bwMode="auto">
            <a:xfrm flipH="1">
              <a:off x="2624138" y="34972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8" name="Line 1001"/>
            <p:cNvSpPr>
              <a:spLocks noChangeShapeType="1"/>
            </p:cNvSpPr>
            <p:nvPr/>
          </p:nvSpPr>
          <p:spPr bwMode="auto">
            <a:xfrm flipV="1">
              <a:off x="5281613" y="383381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9" name="Line 1002"/>
            <p:cNvSpPr>
              <a:spLocks noChangeShapeType="1"/>
            </p:cNvSpPr>
            <p:nvPr/>
          </p:nvSpPr>
          <p:spPr bwMode="auto">
            <a:xfrm flipH="1" flipV="1">
              <a:off x="5213350" y="30940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0" name="Line 1003"/>
            <p:cNvSpPr>
              <a:spLocks noChangeShapeType="1"/>
            </p:cNvSpPr>
            <p:nvPr/>
          </p:nvSpPr>
          <p:spPr bwMode="auto">
            <a:xfrm flipH="1" flipV="1">
              <a:off x="4995863" y="2347913"/>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1" name="Line 1004"/>
            <p:cNvSpPr>
              <a:spLocks noChangeShapeType="1"/>
            </p:cNvSpPr>
            <p:nvPr/>
          </p:nvSpPr>
          <p:spPr bwMode="auto">
            <a:xfrm flipH="1">
              <a:off x="2974975" y="21574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2" name="Line 1005"/>
            <p:cNvSpPr>
              <a:spLocks noChangeShapeType="1"/>
            </p:cNvSpPr>
            <p:nvPr/>
          </p:nvSpPr>
          <p:spPr bwMode="auto">
            <a:xfrm flipH="1">
              <a:off x="2728913" y="282575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3" name="Line 1006"/>
            <p:cNvSpPr>
              <a:spLocks noChangeShapeType="1"/>
            </p:cNvSpPr>
            <p:nvPr/>
          </p:nvSpPr>
          <p:spPr bwMode="auto">
            <a:xfrm>
              <a:off x="2622550" y="41767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4" name="Line 1007"/>
            <p:cNvSpPr>
              <a:spLocks noChangeShapeType="1"/>
            </p:cNvSpPr>
            <p:nvPr/>
          </p:nvSpPr>
          <p:spPr bwMode="auto">
            <a:xfrm flipH="1">
              <a:off x="2622550" y="35020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5" name="Line 1008"/>
            <p:cNvSpPr>
              <a:spLocks noChangeShapeType="1"/>
            </p:cNvSpPr>
            <p:nvPr/>
          </p:nvSpPr>
          <p:spPr bwMode="auto">
            <a:xfrm flipH="1" flipV="1">
              <a:off x="5005388" y="23542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6" name="Line 1010"/>
            <p:cNvSpPr>
              <a:spLocks noChangeShapeType="1"/>
            </p:cNvSpPr>
            <p:nvPr/>
          </p:nvSpPr>
          <p:spPr bwMode="auto">
            <a:xfrm flipV="1">
              <a:off x="5281613" y="3840163"/>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7" name="Line 1011"/>
            <p:cNvSpPr>
              <a:spLocks noChangeShapeType="1"/>
            </p:cNvSpPr>
            <p:nvPr/>
          </p:nvSpPr>
          <p:spPr bwMode="auto">
            <a:xfrm flipH="1" flipV="1">
              <a:off x="5218113" y="31003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8" name="Line 1012"/>
            <p:cNvSpPr>
              <a:spLocks noChangeShapeType="1"/>
            </p:cNvSpPr>
            <p:nvPr/>
          </p:nvSpPr>
          <p:spPr bwMode="auto">
            <a:xfrm flipH="1">
              <a:off x="2965450" y="21605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Line 1013"/>
            <p:cNvSpPr>
              <a:spLocks noChangeShapeType="1"/>
            </p:cNvSpPr>
            <p:nvPr/>
          </p:nvSpPr>
          <p:spPr bwMode="auto">
            <a:xfrm flipH="1">
              <a:off x="2722563" y="28305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0" name="Line 1014"/>
            <p:cNvSpPr>
              <a:spLocks noChangeShapeType="1"/>
            </p:cNvSpPr>
            <p:nvPr/>
          </p:nvSpPr>
          <p:spPr bwMode="auto">
            <a:xfrm>
              <a:off x="2624138" y="418147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1" name="Line 1015"/>
            <p:cNvSpPr>
              <a:spLocks noChangeShapeType="1"/>
            </p:cNvSpPr>
            <p:nvPr/>
          </p:nvSpPr>
          <p:spPr bwMode="auto">
            <a:xfrm flipH="1" flipV="1">
              <a:off x="5013325" y="235902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2" name="Line 1016"/>
            <p:cNvSpPr>
              <a:spLocks noChangeShapeType="1"/>
            </p:cNvSpPr>
            <p:nvPr/>
          </p:nvSpPr>
          <p:spPr bwMode="auto">
            <a:xfrm flipH="1">
              <a:off x="2955925" y="21637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3" name="Line 1017"/>
            <p:cNvSpPr>
              <a:spLocks noChangeShapeType="1"/>
            </p:cNvSpPr>
            <p:nvPr/>
          </p:nvSpPr>
          <p:spPr bwMode="auto">
            <a:xfrm flipV="1">
              <a:off x="5281613" y="384810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4" name="Line 1019"/>
            <p:cNvSpPr>
              <a:spLocks noChangeShapeType="1"/>
            </p:cNvSpPr>
            <p:nvPr/>
          </p:nvSpPr>
          <p:spPr bwMode="auto">
            <a:xfrm flipH="1">
              <a:off x="2619375" y="35083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5" name="Line 1020"/>
            <p:cNvSpPr>
              <a:spLocks noChangeShapeType="1"/>
            </p:cNvSpPr>
            <p:nvPr/>
          </p:nvSpPr>
          <p:spPr bwMode="auto">
            <a:xfrm flipH="1" flipV="1">
              <a:off x="5221288" y="31067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6" name="Line 1021"/>
            <p:cNvSpPr>
              <a:spLocks noChangeShapeType="1"/>
            </p:cNvSpPr>
            <p:nvPr/>
          </p:nvSpPr>
          <p:spPr bwMode="auto">
            <a:xfrm flipH="1">
              <a:off x="2717800" y="283527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7" name="Line 1022"/>
            <p:cNvSpPr>
              <a:spLocks noChangeShapeType="1"/>
            </p:cNvSpPr>
            <p:nvPr/>
          </p:nvSpPr>
          <p:spPr bwMode="auto">
            <a:xfrm flipH="1" flipV="1">
              <a:off x="5021263" y="236537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8" name="Line 1023"/>
            <p:cNvSpPr>
              <a:spLocks noChangeShapeType="1"/>
            </p:cNvSpPr>
            <p:nvPr/>
          </p:nvSpPr>
          <p:spPr bwMode="auto">
            <a:xfrm>
              <a:off x="2625725" y="41862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9" name="Line 1024"/>
            <p:cNvSpPr>
              <a:spLocks noChangeShapeType="1"/>
            </p:cNvSpPr>
            <p:nvPr/>
          </p:nvSpPr>
          <p:spPr bwMode="auto">
            <a:xfrm flipH="1">
              <a:off x="2947988" y="216852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0" name="Line 1025"/>
            <p:cNvSpPr>
              <a:spLocks noChangeShapeType="1"/>
            </p:cNvSpPr>
            <p:nvPr/>
          </p:nvSpPr>
          <p:spPr bwMode="auto">
            <a:xfrm flipH="1" flipV="1">
              <a:off x="5226050" y="31130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1" name="Line 1026"/>
            <p:cNvSpPr>
              <a:spLocks noChangeShapeType="1"/>
            </p:cNvSpPr>
            <p:nvPr/>
          </p:nvSpPr>
          <p:spPr bwMode="auto">
            <a:xfrm flipV="1">
              <a:off x="5280025" y="38544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2" name="Line 1027"/>
            <p:cNvSpPr>
              <a:spLocks noChangeShapeType="1"/>
            </p:cNvSpPr>
            <p:nvPr/>
          </p:nvSpPr>
          <p:spPr bwMode="auto">
            <a:xfrm flipH="1">
              <a:off x="2617788" y="35131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3" name="Line 1028"/>
            <p:cNvSpPr>
              <a:spLocks noChangeShapeType="1"/>
            </p:cNvSpPr>
            <p:nvPr/>
          </p:nvSpPr>
          <p:spPr bwMode="auto">
            <a:xfrm flipH="1" flipV="1">
              <a:off x="5029200" y="23717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4" name="Line 1029"/>
            <p:cNvSpPr>
              <a:spLocks noChangeShapeType="1"/>
            </p:cNvSpPr>
            <p:nvPr/>
          </p:nvSpPr>
          <p:spPr bwMode="auto">
            <a:xfrm flipH="1">
              <a:off x="2713038" y="28400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5" name="Line 1030"/>
            <p:cNvSpPr>
              <a:spLocks noChangeShapeType="1"/>
            </p:cNvSpPr>
            <p:nvPr/>
          </p:nvSpPr>
          <p:spPr bwMode="auto">
            <a:xfrm flipH="1">
              <a:off x="2938463" y="21717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6" name="Line 1031"/>
            <p:cNvSpPr>
              <a:spLocks noChangeShapeType="1"/>
            </p:cNvSpPr>
            <p:nvPr/>
          </p:nvSpPr>
          <p:spPr bwMode="auto">
            <a:xfrm>
              <a:off x="2627313" y="41910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7" name="Line 1032"/>
            <p:cNvSpPr>
              <a:spLocks noChangeShapeType="1"/>
            </p:cNvSpPr>
            <p:nvPr/>
          </p:nvSpPr>
          <p:spPr bwMode="auto">
            <a:xfrm flipH="1" flipV="1">
              <a:off x="5229225" y="3119438"/>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8" name="Line 1033"/>
            <p:cNvSpPr>
              <a:spLocks noChangeShapeType="1"/>
            </p:cNvSpPr>
            <p:nvPr/>
          </p:nvSpPr>
          <p:spPr bwMode="auto">
            <a:xfrm flipV="1">
              <a:off x="5280025" y="3860801"/>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9" name="Line 1034"/>
            <p:cNvSpPr>
              <a:spLocks noChangeShapeType="1"/>
            </p:cNvSpPr>
            <p:nvPr/>
          </p:nvSpPr>
          <p:spPr bwMode="auto">
            <a:xfrm flipH="1" flipV="1">
              <a:off x="5037138" y="23764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0" name="Line 1035"/>
            <p:cNvSpPr>
              <a:spLocks noChangeShapeType="1"/>
            </p:cNvSpPr>
            <p:nvPr/>
          </p:nvSpPr>
          <p:spPr bwMode="auto">
            <a:xfrm>
              <a:off x="2617788" y="351790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1" name="Line 1036"/>
            <p:cNvSpPr>
              <a:spLocks noChangeShapeType="1"/>
            </p:cNvSpPr>
            <p:nvPr/>
          </p:nvSpPr>
          <p:spPr bwMode="auto">
            <a:xfrm flipH="1">
              <a:off x="2708275" y="28448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2" name="Line 1037"/>
            <p:cNvSpPr>
              <a:spLocks noChangeShapeType="1"/>
            </p:cNvSpPr>
            <p:nvPr/>
          </p:nvSpPr>
          <p:spPr bwMode="auto">
            <a:xfrm flipH="1">
              <a:off x="2930525" y="217487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3" name="Line 1038"/>
            <p:cNvSpPr>
              <a:spLocks noChangeShapeType="1"/>
            </p:cNvSpPr>
            <p:nvPr/>
          </p:nvSpPr>
          <p:spPr bwMode="auto">
            <a:xfrm>
              <a:off x="2630488" y="419735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4" name="Line 1039"/>
            <p:cNvSpPr>
              <a:spLocks noChangeShapeType="1"/>
            </p:cNvSpPr>
            <p:nvPr/>
          </p:nvSpPr>
          <p:spPr bwMode="auto">
            <a:xfrm flipH="1" flipV="1">
              <a:off x="5233988" y="312737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5" name="Line 1040"/>
            <p:cNvSpPr>
              <a:spLocks noChangeShapeType="1"/>
            </p:cNvSpPr>
            <p:nvPr/>
          </p:nvSpPr>
          <p:spPr bwMode="auto">
            <a:xfrm flipH="1" flipV="1">
              <a:off x="5043488" y="23828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6" name="Line 1041"/>
            <p:cNvSpPr>
              <a:spLocks noChangeShapeType="1"/>
            </p:cNvSpPr>
            <p:nvPr/>
          </p:nvSpPr>
          <p:spPr bwMode="auto">
            <a:xfrm flipV="1">
              <a:off x="5280025" y="386873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7" name="Line 1042"/>
            <p:cNvSpPr>
              <a:spLocks noChangeShapeType="1"/>
            </p:cNvSpPr>
            <p:nvPr/>
          </p:nvSpPr>
          <p:spPr bwMode="auto">
            <a:xfrm flipH="1">
              <a:off x="2616200" y="352425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8" name="Line 1043"/>
            <p:cNvSpPr>
              <a:spLocks noChangeShapeType="1"/>
            </p:cNvSpPr>
            <p:nvPr/>
          </p:nvSpPr>
          <p:spPr bwMode="auto">
            <a:xfrm flipH="1">
              <a:off x="2922588" y="21796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9" name="Line 1044"/>
            <p:cNvSpPr>
              <a:spLocks noChangeShapeType="1"/>
            </p:cNvSpPr>
            <p:nvPr/>
          </p:nvSpPr>
          <p:spPr bwMode="auto">
            <a:xfrm flipH="1">
              <a:off x="2701925" y="28495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0" name="Line 1045"/>
            <p:cNvSpPr>
              <a:spLocks noChangeShapeType="1"/>
            </p:cNvSpPr>
            <p:nvPr/>
          </p:nvSpPr>
          <p:spPr bwMode="auto">
            <a:xfrm flipH="1" flipV="1">
              <a:off x="5051425" y="23891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1" name="Line 1046"/>
            <p:cNvSpPr>
              <a:spLocks noChangeShapeType="1"/>
            </p:cNvSpPr>
            <p:nvPr/>
          </p:nvSpPr>
          <p:spPr bwMode="auto">
            <a:xfrm flipH="1" flipV="1">
              <a:off x="5237163" y="313372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2" name="Line 1047"/>
            <p:cNvSpPr>
              <a:spLocks noChangeShapeType="1"/>
            </p:cNvSpPr>
            <p:nvPr/>
          </p:nvSpPr>
          <p:spPr bwMode="auto">
            <a:xfrm>
              <a:off x="2632075" y="42021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3" name="Line 1048"/>
            <p:cNvSpPr>
              <a:spLocks noChangeShapeType="1"/>
            </p:cNvSpPr>
            <p:nvPr/>
          </p:nvSpPr>
          <p:spPr bwMode="auto">
            <a:xfrm flipV="1">
              <a:off x="5278438" y="38750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4" name="Line 1049"/>
            <p:cNvSpPr>
              <a:spLocks noChangeShapeType="1"/>
            </p:cNvSpPr>
            <p:nvPr/>
          </p:nvSpPr>
          <p:spPr bwMode="auto">
            <a:xfrm flipH="1">
              <a:off x="2913063" y="21828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5" name="Line 1050"/>
            <p:cNvSpPr>
              <a:spLocks noChangeShapeType="1"/>
            </p:cNvSpPr>
            <p:nvPr/>
          </p:nvSpPr>
          <p:spPr bwMode="auto">
            <a:xfrm flipH="1">
              <a:off x="2614613" y="35290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6" name="Line 1051"/>
            <p:cNvSpPr>
              <a:spLocks noChangeShapeType="1"/>
            </p:cNvSpPr>
            <p:nvPr/>
          </p:nvSpPr>
          <p:spPr bwMode="auto">
            <a:xfrm flipH="1">
              <a:off x="2697163" y="2855913"/>
              <a:ext cx="476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7" name="Line 1052"/>
            <p:cNvSpPr>
              <a:spLocks noChangeShapeType="1"/>
            </p:cNvSpPr>
            <p:nvPr/>
          </p:nvSpPr>
          <p:spPr bwMode="auto">
            <a:xfrm flipH="1" flipV="1">
              <a:off x="5059363" y="23955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8" name="Line 1053"/>
            <p:cNvSpPr>
              <a:spLocks noChangeShapeType="1"/>
            </p:cNvSpPr>
            <p:nvPr/>
          </p:nvSpPr>
          <p:spPr bwMode="auto">
            <a:xfrm flipH="1" flipV="1">
              <a:off x="5240338" y="3140076"/>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9" name="Line 1054"/>
            <p:cNvSpPr>
              <a:spLocks noChangeShapeType="1"/>
            </p:cNvSpPr>
            <p:nvPr/>
          </p:nvSpPr>
          <p:spPr bwMode="auto">
            <a:xfrm flipV="1">
              <a:off x="5278438" y="3881438"/>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0" name="Line 1055"/>
            <p:cNvSpPr>
              <a:spLocks noChangeShapeType="1"/>
            </p:cNvSpPr>
            <p:nvPr/>
          </p:nvSpPr>
          <p:spPr bwMode="auto">
            <a:xfrm>
              <a:off x="2635250" y="42068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1" name="Line 1056"/>
            <p:cNvSpPr>
              <a:spLocks noChangeShapeType="1"/>
            </p:cNvSpPr>
            <p:nvPr/>
          </p:nvSpPr>
          <p:spPr bwMode="auto">
            <a:xfrm flipH="1">
              <a:off x="2905125" y="218757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2" name="Line 1057"/>
            <p:cNvSpPr>
              <a:spLocks noChangeShapeType="1"/>
            </p:cNvSpPr>
            <p:nvPr/>
          </p:nvSpPr>
          <p:spPr bwMode="auto">
            <a:xfrm flipH="1" flipV="1">
              <a:off x="5065713" y="24003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3" name="Line 1058"/>
            <p:cNvSpPr>
              <a:spLocks noChangeShapeType="1"/>
            </p:cNvSpPr>
            <p:nvPr/>
          </p:nvSpPr>
          <p:spPr bwMode="auto">
            <a:xfrm flipH="1">
              <a:off x="2613025" y="35337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4" name="Line 1059"/>
            <p:cNvSpPr>
              <a:spLocks noChangeShapeType="1"/>
            </p:cNvSpPr>
            <p:nvPr/>
          </p:nvSpPr>
          <p:spPr bwMode="auto">
            <a:xfrm flipH="1">
              <a:off x="2693988" y="28590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5" name="Line 1060"/>
            <p:cNvSpPr>
              <a:spLocks noChangeShapeType="1"/>
            </p:cNvSpPr>
            <p:nvPr/>
          </p:nvSpPr>
          <p:spPr bwMode="auto">
            <a:xfrm flipH="1" flipV="1">
              <a:off x="5243513" y="31480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6" name="Line 1061"/>
            <p:cNvSpPr>
              <a:spLocks noChangeShapeType="1"/>
            </p:cNvSpPr>
            <p:nvPr/>
          </p:nvSpPr>
          <p:spPr bwMode="auto">
            <a:xfrm flipH="1">
              <a:off x="2897188" y="219075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7" name="Line 1062"/>
            <p:cNvSpPr>
              <a:spLocks noChangeShapeType="1"/>
            </p:cNvSpPr>
            <p:nvPr/>
          </p:nvSpPr>
          <p:spPr bwMode="auto">
            <a:xfrm flipV="1">
              <a:off x="5276850" y="38893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8" name="Line 1063"/>
            <p:cNvSpPr>
              <a:spLocks noChangeShapeType="1"/>
            </p:cNvSpPr>
            <p:nvPr/>
          </p:nvSpPr>
          <p:spPr bwMode="auto">
            <a:xfrm>
              <a:off x="2638425" y="42116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9" name="Line 1064"/>
            <p:cNvSpPr>
              <a:spLocks noChangeShapeType="1"/>
            </p:cNvSpPr>
            <p:nvPr/>
          </p:nvSpPr>
          <p:spPr bwMode="auto">
            <a:xfrm flipH="1" flipV="1">
              <a:off x="5073650" y="24066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0" name="Line 1065"/>
            <p:cNvSpPr>
              <a:spLocks noChangeShapeType="1"/>
            </p:cNvSpPr>
            <p:nvPr/>
          </p:nvSpPr>
          <p:spPr bwMode="auto">
            <a:xfrm flipH="1">
              <a:off x="2687638" y="28638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1" name="Line 1066"/>
            <p:cNvSpPr>
              <a:spLocks noChangeShapeType="1"/>
            </p:cNvSpPr>
            <p:nvPr/>
          </p:nvSpPr>
          <p:spPr bwMode="auto">
            <a:xfrm>
              <a:off x="2613025" y="354012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2" name="Line 1067"/>
            <p:cNvSpPr>
              <a:spLocks noChangeShapeType="1"/>
            </p:cNvSpPr>
            <p:nvPr/>
          </p:nvSpPr>
          <p:spPr bwMode="auto">
            <a:xfrm flipH="1">
              <a:off x="2887663" y="21955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3" name="Line 1068"/>
            <p:cNvSpPr>
              <a:spLocks noChangeShapeType="1"/>
            </p:cNvSpPr>
            <p:nvPr/>
          </p:nvSpPr>
          <p:spPr bwMode="auto">
            <a:xfrm flipH="1" flipV="1">
              <a:off x="5246688" y="31543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4" name="Line 1069"/>
            <p:cNvSpPr>
              <a:spLocks noChangeShapeType="1"/>
            </p:cNvSpPr>
            <p:nvPr/>
          </p:nvSpPr>
          <p:spPr bwMode="auto">
            <a:xfrm flipV="1">
              <a:off x="5275263" y="38957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5" name="Line 1070"/>
            <p:cNvSpPr>
              <a:spLocks noChangeShapeType="1"/>
            </p:cNvSpPr>
            <p:nvPr/>
          </p:nvSpPr>
          <p:spPr bwMode="auto">
            <a:xfrm flipH="1" flipV="1">
              <a:off x="5080000" y="24130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6" name="Line 1071"/>
            <p:cNvSpPr>
              <a:spLocks noChangeShapeType="1"/>
            </p:cNvSpPr>
            <p:nvPr/>
          </p:nvSpPr>
          <p:spPr bwMode="auto">
            <a:xfrm>
              <a:off x="2640013" y="42179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7" name="Line 1072"/>
            <p:cNvSpPr>
              <a:spLocks noChangeShapeType="1"/>
            </p:cNvSpPr>
            <p:nvPr/>
          </p:nvSpPr>
          <p:spPr bwMode="auto">
            <a:xfrm flipH="1">
              <a:off x="2684463" y="287020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8" name="Line 1073"/>
            <p:cNvSpPr>
              <a:spLocks noChangeShapeType="1"/>
            </p:cNvSpPr>
            <p:nvPr/>
          </p:nvSpPr>
          <p:spPr bwMode="auto">
            <a:xfrm flipH="1">
              <a:off x="2879725" y="21986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9" name="Line 1074"/>
            <p:cNvSpPr>
              <a:spLocks noChangeShapeType="1"/>
            </p:cNvSpPr>
            <p:nvPr/>
          </p:nvSpPr>
          <p:spPr bwMode="auto">
            <a:xfrm flipH="1">
              <a:off x="2611438" y="35448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0" name="Line 1075"/>
            <p:cNvSpPr>
              <a:spLocks noChangeShapeType="1"/>
            </p:cNvSpPr>
            <p:nvPr/>
          </p:nvSpPr>
          <p:spPr bwMode="auto">
            <a:xfrm flipH="1" flipV="1">
              <a:off x="5249863" y="31607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1" name="Line 1076"/>
            <p:cNvSpPr>
              <a:spLocks noChangeShapeType="1"/>
            </p:cNvSpPr>
            <p:nvPr/>
          </p:nvSpPr>
          <p:spPr bwMode="auto">
            <a:xfrm flipH="1" flipV="1">
              <a:off x="5087938" y="2417763"/>
              <a:ext cx="635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2" name="Line 1077"/>
            <p:cNvSpPr>
              <a:spLocks noChangeShapeType="1"/>
            </p:cNvSpPr>
            <p:nvPr/>
          </p:nvSpPr>
          <p:spPr bwMode="auto">
            <a:xfrm flipV="1">
              <a:off x="5275263" y="3902076"/>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3" name="Line 1078"/>
            <p:cNvSpPr>
              <a:spLocks noChangeShapeType="1"/>
            </p:cNvSpPr>
            <p:nvPr/>
          </p:nvSpPr>
          <p:spPr bwMode="auto">
            <a:xfrm>
              <a:off x="2643188" y="422275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4" name="Line 1079"/>
            <p:cNvSpPr>
              <a:spLocks noChangeShapeType="1"/>
            </p:cNvSpPr>
            <p:nvPr/>
          </p:nvSpPr>
          <p:spPr bwMode="auto">
            <a:xfrm flipH="1">
              <a:off x="2871788" y="22018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5" name="Line 1080"/>
            <p:cNvSpPr>
              <a:spLocks noChangeShapeType="1"/>
            </p:cNvSpPr>
            <p:nvPr/>
          </p:nvSpPr>
          <p:spPr bwMode="auto">
            <a:xfrm flipH="1">
              <a:off x="2679700" y="28749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6" name="Line 1081"/>
            <p:cNvSpPr>
              <a:spLocks noChangeShapeType="1"/>
            </p:cNvSpPr>
            <p:nvPr/>
          </p:nvSpPr>
          <p:spPr bwMode="auto">
            <a:xfrm flipH="1" flipV="1">
              <a:off x="5251450" y="31670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7" name="Line 1082"/>
            <p:cNvSpPr>
              <a:spLocks noChangeShapeType="1"/>
            </p:cNvSpPr>
            <p:nvPr/>
          </p:nvSpPr>
          <p:spPr bwMode="auto">
            <a:xfrm>
              <a:off x="2611438" y="354965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8" name="Line 1083"/>
            <p:cNvSpPr>
              <a:spLocks noChangeShapeType="1"/>
            </p:cNvSpPr>
            <p:nvPr/>
          </p:nvSpPr>
          <p:spPr bwMode="auto">
            <a:xfrm flipH="1" flipV="1">
              <a:off x="5094288" y="24257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9" name="Line 1084"/>
            <p:cNvSpPr>
              <a:spLocks noChangeShapeType="1"/>
            </p:cNvSpPr>
            <p:nvPr/>
          </p:nvSpPr>
          <p:spPr bwMode="auto">
            <a:xfrm flipV="1">
              <a:off x="5273675" y="39100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0" name="Line 1085"/>
            <p:cNvSpPr>
              <a:spLocks noChangeShapeType="1"/>
            </p:cNvSpPr>
            <p:nvPr/>
          </p:nvSpPr>
          <p:spPr bwMode="auto">
            <a:xfrm>
              <a:off x="2646363" y="42275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1" name="Line 1086"/>
            <p:cNvSpPr>
              <a:spLocks noChangeShapeType="1"/>
            </p:cNvSpPr>
            <p:nvPr/>
          </p:nvSpPr>
          <p:spPr bwMode="auto">
            <a:xfrm flipH="1">
              <a:off x="2863850" y="22066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2" name="Line 1087"/>
            <p:cNvSpPr>
              <a:spLocks noChangeShapeType="1"/>
            </p:cNvSpPr>
            <p:nvPr/>
          </p:nvSpPr>
          <p:spPr bwMode="auto">
            <a:xfrm flipH="1">
              <a:off x="2674938" y="28797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3" name="Line 1088"/>
            <p:cNvSpPr>
              <a:spLocks noChangeShapeType="1"/>
            </p:cNvSpPr>
            <p:nvPr/>
          </p:nvSpPr>
          <p:spPr bwMode="auto">
            <a:xfrm flipH="1" flipV="1">
              <a:off x="5100638" y="24304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4" name="Line 1089"/>
            <p:cNvSpPr>
              <a:spLocks noChangeShapeType="1"/>
            </p:cNvSpPr>
            <p:nvPr/>
          </p:nvSpPr>
          <p:spPr bwMode="auto">
            <a:xfrm flipH="1" flipV="1">
              <a:off x="5254625" y="31750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5" name="Line 1090"/>
            <p:cNvSpPr>
              <a:spLocks noChangeShapeType="1"/>
            </p:cNvSpPr>
            <p:nvPr/>
          </p:nvSpPr>
          <p:spPr bwMode="auto">
            <a:xfrm>
              <a:off x="2611438" y="3556001"/>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6" name="Line 1091"/>
            <p:cNvSpPr>
              <a:spLocks noChangeShapeType="1"/>
            </p:cNvSpPr>
            <p:nvPr/>
          </p:nvSpPr>
          <p:spPr bwMode="auto">
            <a:xfrm flipV="1">
              <a:off x="5272088" y="391636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7" name="Line 1092"/>
            <p:cNvSpPr>
              <a:spLocks noChangeShapeType="1"/>
            </p:cNvSpPr>
            <p:nvPr/>
          </p:nvSpPr>
          <p:spPr bwMode="auto">
            <a:xfrm flipH="1">
              <a:off x="2855913" y="22113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8" name="Line 1093"/>
            <p:cNvSpPr>
              <a:spLocks noChangeShapeType="1"/>
            </p:cNvSpPr>
            <p:nvPr/>
          </p:nvSpPr>
          <p:spPr bwMode="auto">
            <a:xfrm>
              <a:off x="2649538" y="423227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9" name="Line 1094"/>
            <p:cNvSpPr>
              <a:spLocks noChangeShapeType="1"/>
            </p:cNvSpPr>
            <p:nvPr/>
          </p:nvSpPr>
          <p:spPr bwMode="auto">
            <a:xfrm flipH="1" flipV="1">
              <a:off x="5106988" y="24368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0" name="Line 1095"/>
            <p:cNvSpPr>
              <a:spLocks noChangeShapeType="1"/>
            </p:cNvSpPr>
            <p:nvPr/>
          </p:nvSpPr>
          <p:spPr bwMode="auto">
            <a:xfrm flipH="1">
              <a:off x="2671763" y="28844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1" name="Line 1096"/>
            <p:cNvSpPr>
              <a:spLocks noChangeShapeType="1"/>
            </p:cNvSpPr>
            <p:nvPr/>
          </p:nvSpPr>
          <p:spPr bwMode="auto">
            <a:xfrm flipH="1" flipV="1">
              <a:off x="5257800" y="31813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2" name="Line 1097"/>
            <p:cNvSpPr>
              <a:spLocks noChangeShapeType="1"/>
            </p:cNvSpPr>
            <p:nvPr/>
          </p:nvSpPr>
          <p:spPr bwMode="auto">
            <a:xfrm flipH="1">
              <a:off x="2609850" y="35607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3" name="Line 1098"/>
            <p:cNvSpPr>
              <a:spLocks noChangeShapeType="1"/>
            </p:cNvSpPr>
            <p:nvPr/>
          </p:nvSpPr>
          <p:spPr bwMode="auto">
            <a:xfrm flipV="1">
              <a:off x="5270500" y="392430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4" name="Line 1099"/>
            <p:cNvSpPr>
              <a:spLocks noChangeShapeType="1"/>
            </p:cNvSpPr>
            <p:nvPr/>
          </p:nvSpPr>
          <p:spPr bwMode="auto">
            <a:xfrm flipH="1">
              <a:off x="2847975" y="22145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5" name="Line 1100"/>
            <p:cNvSpPr>
              <a:spLocks noChangeShapeType="1"/>
            </p:cNvSpPr>
            <p:nvPr/>
          </p:nvSpPr>
          <p:spPr bwMode="auto">
            <a:xfrm flipH="1" flipV="1">
              <a:off x="5114925" y="24431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6" name="Line 1101"/>
            <p:cNvSpPr>
              <a:spLocks noChangeShapeType="1"/>
            </p:cNvSpPr>
            <p:nvPr/>
          </p:nvSpPr>
          <p:spPr bwMode="auto">
            <a:xfrm>
              <a:off x="2652713" y="42386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7" name="Line 1102"/>
            <p:cNvSpPr>
              <a:spLocks noChangeShapeType="1"/>
            </p:cNvSpPr>
            <p:nvPr/>
          </p:nvSpPr>
          <p:spPr bwMode="auto">
            <a:xfrm flipH="1" flipV="1">
              <a:off x="5259388" y="31877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8" name="Line 1103"/>
            <p:cNvSpPr>
              <a:spLocks noChangeShapeType="1"/>
            </p:cNvSpPr>
            <p:nvPr/>
          </p:nvSpPr>
          <p:spPr bwMode="auto">
            <a:xfrm flipH="1">
              <a:off x="2667000" y="288925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9" name="Line 1104"/>
            <p:cNvSpPr>
              <a:spLocks noChangeShapeType="1"/>
            </p:cNvSpPr>
            <p:nvPr/>
          </p:nvSpPr>
          <p:spPr bwMode="auto">
            <a:xfrm flipV="1">
              <a:off x="5267325" y="39306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0" name="Line 1105"/>
            <p:cNvSpPr>
              <a:spLocks noChangeShapeType="1"/>
            </p:cNvSpPr>
            <p:nvPr/>
          </p:nvSpPr>
          <p:spPr bwMode="auto">
            <a:xfrm>
              <a:off x="2609850" y="3565526"/>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1" name="Line 1106"/>
            <p:cNvSpPr>
              <a:spLocks noChangeShapeType="1"/>
            </p:cNvSpPr>
            <p:nvPr/>
          </p:nvSpPr>
          <p:spPr bwMode="auto">
            <a:xfrm flipH="1">
              <a:off x="2841625" y="22193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2" name="Line 1107"/>
            <p:cNvSpPr>
              <a:spLocks noChangeShapeType="1"/>
            </p:cNvSpPr>
            <p:nvPr/>
          </p:nvSpPr>
          <p:spPr bwMode="auto">
            <a:xfrm flipH="1" flipV="1">
              <a:off x="5121275" y="24495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3" name="Line 1108"/>
            <p:cNvSpPr>
              <a:spLocks noChangeShapeType="1"/>
            </p:cNvSpPr>
            <p:nvPr/>
          </p:nvSpPr>
          <p:spPr bwMode="auto">
            <a:xfrm>
              <a:off x="2655888" y="42433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4" name="Line 1109"/>
            <p:cNvSpPr>
              <a:spLocks noChangeShapeType="1"/>
            </p:cNvSpPr>
            <p:nvPr/>
          </p:nvSpPr>
          <p:spPr bwMode="auto">
            <a:xfrm flipH="1" flipV="1">
              <a:off x="5262563" y="3194051"/>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5" name="Line 1110"/>
            <p:cNvSpPr>
              <a:spLocks noChangeShapeType="1"/>
            </p:cNvSpPr>
            <p:nvPr/>
          </p:nvSpPr>
          <p:spPr bwMode="auto">
            <a:xfrm flipH="1">
              <a:off x="2663825" y="28940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6" name="Line 1111"/>
            <p:cNvSpPr>
              <a:spLocks noChangeShapeType="1"/>
            </p:cNvSpPr>
            <p:nvPr/>
          </p:nvSpPr>
          <p:spPr bwMode="auto">
            <a:xfrm flipV="1">
              <a:off x="5265738" y="3937001"/>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7" name="Line 1112"/>
            <p:cNvSpPr>
              <a:spLocks noChangeShapeType="1"/>
            </p:cNvSpPr>
            <p:nvPr/>
          </p:nvSpPr>
          <p:spPr bwMode="auto">
            <a:xfrm flipH="1">
              <a:off x="2833688" y="22240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8" name="Line 1113"/>
            <p:cNvSpPr>
              <a:spLocks noChangeShapeType="1"/>
            </p:cNvSpPr>
            <p:nvPr/>
          </p:nvSpPr>
          <p:spPr bwMode="auto">
            <a:xfrm flipH="1" flipV="1">
              <a:off x="5127625" y="24558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9" name="Line 1114"/>
            <p:cNvSpPr>
              <a:spLocks noChangeShapeType="1"/>
            </p:cNvSpPr>
            <p:nvPr/>
          </p:nvSpPr>
          <p:spPr bwMode="auto">
            <a:xfrm>
              <a:off x="2609850" y="357187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0" name="Line 1115"/>
            <p:cNvSpPr>
              <a:spLocks noChangeShapeType="1"/>
            </p:cNvSpPr>
            <p:nvPr/>
          </p:nvSpPr>
          <p:spPr bwMode="auto">
            <a:xfrm>
              <a:off x="2660650" y="424815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1" name="Line 1116"/>
            <p:cNvSpPr>
              <a:spLocks noChangeShapeType="1"/>
            </p:cNvSpPr>
            <p:nvPr/>
          </p:nvSpPr>
          <p:spPr bwMode="auto">
            <a:xfrm flipH="1" flipV="1">
              <a:off x="5264150" y="32019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2" name="Line 1117"/>
            <p:cNvSpPr>
              <a:spLocks noChangeShapeType="1"/>
            </p:cNvSpPr>
            <p:nvPr/>
          </p:nvSpPr>
          <p:spPr bwMode="auto">
            <a:xfrm flipH="1">
              <a:off x="2660650" y="289877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3" name="Line 1118"/>
            <p:cNvSpPr>
              <a:spLocks noChangeShapeType="1"/>
            </p:cNvSpPr>
            <p:nvPr/>
          </p:nvSpPr>
          <p:spPr bwMode="auto">
            <a:xfrm flipH="1">
              <a:off x="2825750" y="22272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4" name="Line 1119"/>
            <p:cNvSpPr>
              <a:spLocks noChangeShapeType="1"/>
            </p:cNvSpPr>
            <p:nvPr/>
          </p:nvSpPr>
          <p:spPr bwMode="auto">
            <a:xfrm flipV="1">
              <a:off x="5264150" y="39449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5" name="Line 1120"/>
            <p:cNvSpPr>
              <a:spLocks noChangeShapeType="1"/>
            </p:cNvSpPr>
            <p:nvPr/>
          </p:nvSpPr>
          <p:spPr bwMode="auto">
            <a:xfrm flipH="1" flipV="1">
              <a:off x="5133975" y="24622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6" name="Line 1121"/>
            <p:cNvSpPr>
              <a:spLocks noChangeShapeType="1"/>
            </p:cNvSpPr>
            <p:nvPr/>
          </p:nvSpPr>
          <p:spPr bwMode="auto">
            <a:xfrm>
              <a:off x="2609850" y="357663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7" name="Line 1122"/>
            <p:cNvSpPr>
              <a:spLocks noChangeShapeType="1"/>
            </p:cNvSpPr>
            <p:nvPr/>
          </p:nvSpPr>
          <p:spPr bwMode="auto">
            <a:xfrm>
              <a:off x="2663825" y="42529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8" name="Line 1123"/>
            <p:cNvSpPr>
              <a:spLocks noChangeShapeType="1"/>
            </p:cNvSpPr>
            <p:nvPr/>
          </p:nvSpPr>
          <p:spPr bwMode="auto">
            <a:xfrm flipH="1" flipV="1">
              <a:off x="5267325" y="320833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9" name="Line 1124"/>
            <p:cNvSpPr>
              <a:spLocks noChangeShapeType="1"/>
            </p:cNvSpPr>
            <p:nvPr/>
          </p:nvSpPr>
          <p:spPr bwMode="auto">
            <a:xfrm flipH="1">
              <a:off x="2819400" y="22320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0" name="Line 1125"/>
            <p:cNvSpPr>
              <a:spLocks noChangeShapeType="1"/>
            </p:cNvSpPr>
            <p:nvPr/>
          </p:nvSpPr>
          <p:spPr bwMode="auto">
            <a:xfrm flipH="1" flipV="1">
              <a:off x="5138738" y="24685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1" name="Line 1126"/>
            <p:cNvSpPr>
              <a:spLocks noChangeShapeType="1"/>
            </p:cNvSpPr>
            <p:nvPr/>
          </p:nvSpPr>
          <p:spPr bwMode="auto">
            <a:xfrm flipH="1">
              <a:off x="2655888" y="29051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2" name="Line 1127"/>
            <p:cNvSpPr>
              <a:spLocks noChangeShapeType="1"/>
            </p:cNvSpPr>
            <p:nvPr/>
          </p:nvSpPr>
          <p:spPr bwMode="auto">
            <a:xfrm flipV="1">
              <a:off x="5262563" y="39512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3" name="Line 1128"/>
            <p:cNvSpPr>
              <a:spLocks noChangeShapeType="1"/>
            </p:cNvSpPr>
            <p:nvPr/>
          </p:nvSpPr>
          <p:spPr bwMode="auto">
            <a:xfrm>
              <a:off x="2609850" y="3581401"/>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4" name="Line 1129"/>
            <p:cNvSpPr>
              <a:spLocks noChangeShapeType="1"/>
            </p:cNvSpPr>
            <p:nvPr/>
          </p:nvSpPr>
          <p:spPr bwMode="auto">
            <a:xfrm flipH="1" flipV="1">
              <a:off x="5268913" y="32162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5" name="Line 1130"/>
            <p:cNvSpPr>
              <a:spLocks noChangeShapeType="1"/>
            </p:cNvSpPr>
            <p:nvPr/>
          </p:nvSpPr>
          <p:spPr bwMode="auto">
            <a:xfrm>
              <a:off x="2667000" y="42576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6" name="Line 1131"/>
            <p:cNvSpPr>
              <a:spLocks noChangeShapeType="1"/>
            </p:cNvSpPr>
            <p:nvPr/>
          </p:nvSpPr>
          <p:spPr bwMode="auto">
            <a:xfrm flipH="1" flipV="1">
              <a:off x="5145088" y="24749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7" name="Line 1132"/>
            <p:cNvSpPr>
              <a:spLocks noChangeShapeType="1"/>
            </p:cNvSpPr>
            <p:nvPr/>
          </p:nvSpPr>
          <p:spPr bwMode="auto">
            <a:xfrm flipH="1">
              <a:off x="2811463" y="22367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8" name="Line 1133"/>
            <p:cNvSpPr>
              <a:spLocks noChangeShapeType="1"/>
            </p:cNvSpPr>
            <p:nvPr/>
          </p:nvSpPr>
          <p:spPr bwMode="auto">
            <a:xfrm flipV="1">
              <a:off x="5259388" y="3957638"/>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9" name="Line 1134"/>
            <p:cNvSpPr>
              <a:spLocks noChangeShapeType="1"/>
            </p:cNvSpPr>
            <p:nvPr/>
          </p:nvSpPr>
          <p:spPr bwMode="auto">
            <a:xfrm flipH="1">
              <a:off x="2652713" y="29098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0" name="Line 1135"/>
            <p:cNvSpPr>
              <a:spLocks noChangeShapeType="1"/>
            </p:cNvSpPr>
            <p:nvPr/>
          </p:nvSpPr>
          <p:spPr bwMode="auto">
            <a:xfrm>
              <a:off x="2609850" y="35861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1" name="Line 1136"/>
            <p:cNvSpPr>
              <a:spLocks noChangeShapeType="1"/>
            </p:cNvSpPr>
            <p:nvPr/>
          </p:nvSpPr>
          <p:spPr bwMode="auto">
            <a:xfrm flipH="1" flipV="1">
              <a:off x="5270500" y="32226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2" name="Line 1138"/>
            <p:cNvSpPr>
              <a:spLocks noChangeShapeType="1"/>
            </p:cNvSpPr>
            <p:nvPr/>
          </p:nvSpPr>
          <p:spPr bwMode="auto">
            <a:xfrm flipH="1" flipV="1">
              <a:off x="5151438" y="24812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3" name="Line 1139"/>
            <p:cNvSpPr>
              <a:spLocks noChangeShapeType="1"/>
            </p:cNvSpPr>
            <p:nvPr/>
          </p:nvSpPr>
          <p:spPr bwMode="auto">
            <a:xfrm flipH="1">
              <a:off x="2805113" y="224155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4" name="Line 1140"/>
            <p:cNvSpPr>
              <a:spLocks noChangeShapeType="1"/>
            </p:cNvSpPr>
            <p:nvPr/>
          </p:nvSpPr>
          <p:spPr bwMode="auto">
            <a:xfrm>
              <a:off x="2671763" y="42640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5" name="Line 1142"/>
            <p:cNvSpPr>
              <a:spLocks noChangeShapeType="1"/>
            </p:cNvSpPr>
            <p:nvPr/>
          </p:nvSpPr>
          <p:spPr bwMode="auto">
            <a:xfrm flipV="1">
              <a:off x="5257800" y="39655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6" name="Line 1143"/>
            <p:cNvSpPr>
              <a:spLocks noChangeShapeType="1"/>
            </p:cNvSpPr>
            <p:nvPr/>
          </p:nvSpPr>
          <p:spPr bwMode="auto">
            <a:xfrm flipH="1">
              <a:off x="2649538" y="291465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7" name="Line 1144"/>
            <p:cNvSpPr>
              <a:spLocks noChangeShapeType="1"/>
            </p:cNvSpPr>
            <p:nvPr/>
          </p:nvSpPr>
          <p:spPr bwMode="auto">
            <a:xfrm>
              <a:off x="2611438" y="359251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8" name="Line 1145"/>
            <p:cNvSpPr>
              <a:spLocks noChangeShapeType="1"/>
            </p:cNvSpPr>
            <p:nvPr/>
          </p:nvSpPr>
          <p:spPr bwMode="auto">
            <a:xfrm flipH="1" flipV="1">
              <a:off x="5156200" y="24876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9" name="Line 1146"/>
            <p:cNvSpPr>
              <a:spLocks noChangeShapeType="1"/>
            </p:cNvSpPr>
            <p:nvPr/>
          </p:nvSpPr>
          <p:spPr bwMode="auto">
            <a:xfrm flipH="1" flipV="1">
              <a:off x="5272088" y="3228976"/>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0" name="Line 1147"/>
            <p:cNvSpPr>
              <a:spLocks noChangeShapeType="1"/>
            </p:cNvSpPr>
            <p:nvPr/>
          </p:nvSpPr>
          <p:spPr bwMode="auto">
            <a:xfrm flipH="1">
              <a:off x="2798763" y="22447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1" name="Line 1148"/>
            <p:cNvSpPr>
              <a:spLocks noChangeShapeType="1"/>
            </p:cNvSpPr>
            <p:nvPr/>
          </p:nvSpPr>
          <p:spPr bwMode="auto">
            <a:xfrm>
              <a:off x="2674938" y="42687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2" name="Line 1149"/>
            <p:cNvSpPr>
              <a:spLocks noChangeShapeType="1"/>
            </p:cNvSpPr>
            <p:nvPr/>
          </p:nvSpPr>
          <p:spPr bwMode="auto">
            <a:xfrm flipV="1">
              <a:off x="5254625" y="397192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3" name="Line 1150"/>
            <p:cNvSpPr>
              <a:spLocks noChangeShapeType="1"/>
            </p:cNvSpPr>
            <p:nvPr/>
          </p:nvSpPr>
          <p:spPr bwMode="auto">
            <a:xfrm flipH="1">
              <a:off x="2646363" y="29194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4" name="Line 1151"/>
            <p:cNvSpPr>
              <a:spLocks noChangeShapeType="1"/>
            </p:cNvSpPr>
            <p:nvPr/>
          </p:nvSpPr>
          <p:spPr bwMode="auto">
            <a:xfrm flipH="1" flipV="1">
              <a:off x="5162550" y="24939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5" name="Line 1152"/>
            <p:cNvSpPr>
              <a:spLocks noChangeShapeType="1"/>
            </p:cNvSpPr>
            <p:nvPr/>
          </p:nvSpPr>
          <p:spPr bwMode="auto">
            <a:xfrm flipH="1" flipV="1">
              <a:off x="5273675" y="32369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6" name="Line 1153"/>
            <p:cNvSpPr>
              <a:spLocks noChangeShapeType="1"/>
            </p:cNvSpPr>
            <p:nvPr/>
          </p:nvSpPr>
          <p:spPr bwMode="auto">
            <a:xfrm flipH="1">
              <a:off x="2790825" y="22494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7" name="Line 1154"/>
            <p:cNvSpPr>
              <a:spLocks noChangeShapeType="1"/>
            </p:cNvSpPr>
            <p:nvPr/>
          </p:nvSpPr>
          <p:spPr bwMode="auto">
            <a:xfrm>
              <a:off x="2611438" y="359727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8" name="Line 1155"/>
            <p:cNvSpPr>
              <a:spLocks noChangeShapeType="1"/>
            </p:cNvSpPr>
            <p:nvPr/>
          </p:nvSpPr>
          <p:spPr bwMode="auto">
            <a:xfrm>
              <a:off x="2679700" y="427355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9" name="Line 1156"/>
            <p:cNvSpPr>
              <a:spLocks noChangeShapeType="1"/>
            </p:cNvSpPr>
            <p:nvPr/>
          </p:nvSpPr>
          <p:spPr bwMode="auto">
            <a:xfrm flipV="1">
              <a:off x="5251450" y="3978276"/>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0" name="Line 1157"/>
            <p:cNvSpPr>
              <a:spLocks noChangeShapeType="1"/>
            </p:cNvSpPr>
            <p:nvPr/>
          </p:nvSpPr>
          <p:spPr bwMode="auto">
            <a:xfrm flipH="1">
              <a:off x="2643188" y="29257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1" name="Line 1159"/>
            <p:cNvSpPr>
              <a:spLocks noChangeShapeType="1"/>
            </p:cNvSpPr>
            <p:nvPr/>
          </p:nvSpPr>
          <p:spPr bwMode="auto">
            <a:xfrm flipH="1" flipV="1">
              <a:off x="5167313" y="25003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2" name="Line 1160"/>
            <p:cNvSpPr>
              <a:spLocks noChangeShapeType="1"/>
            </p:cNvSpPr>
            <p:nvPr/>
          </p:nvSpPr>
          <p:spPr bwMode="auto">
            <a:xfrm flipH="1">
              <a:off x="2784475" y="225425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3" name="Line 1161"/>
            <p:cNvSpPr>
              <a:spLocks noChangeShapeType="1"/>
            </p:cNvSpPr>
            <p:nvPr/>
          </p:nvSpPr>
          <p:spPr bwMode="auto">
            <a:xfrm flipV="1">
              <a:off x="5275263" y="32432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4" name="Line 1162"/>
            <p:cNvSpPr>
              <a:spLocks noChangeShapeType="1"/>
            </p:cNvSpPr>
            <p:nvPr/>
          </p:nvSpPr>
          <p:spPr bwMode="auto">
            <a:xfrm>
              <a:off x="2611438" y="36020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5" name="Line 1163"/>
            <p:cNvSpPr>
              <a:spLocks noChangeShapeType="1"/>
            </p:cNvSpPr>
            <p:nvPr/>
          </p:nvSpPr>
          <p:spPr bwMode="auto">
            <a:xfrm flipV="1">
              <a:off x="5249863" y="39862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6" name="Line 1164"/>
            <p:cNvSpPr>
              <a:spLocks noChangeShapeType="1"/>
            </p:cNvSpPr>
            <p:nvPr/>
          </p:nvSpPr>
          <p:spPr bwMode="auto">
            <a:xfrm>
              <a:off x="2684463" y="42783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7" name="Line 1165"/>
            <p:cNvSpPr>
              <a:spLocks noChangeShapeType="1"/>
            </p:cNvSpPr>
            <p:nvPr/>
          </p:nvSpPr>
          <p:spPr bwMode="auto">
            <a:xfrm flipH="1">
              <a:off x="2640013" y="29305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8" name="Line 1166"/>
            <p:cNvSpPr>
              <a:spLocks noChangeShapeType="1"/>
            </p:cNvSpPr>
            <p:nvPr/>
          </p:nvSpPr>
          <p:spPr bwMode="auto">
            <a:xfrm flipH="1" flipV="1">
              <a:off x="5173663" y="25066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9" name="Line 1168"/>
            <p:cNvSpPr>
              <a:spLocks noChangeShapeType="1"/>
            </p:cNvSpPr>
            <p:nvPr/>
          </p:nvSpPr>
          <p:spPr bwMode="auto">
            <a:xfrm flipH="1">
              <a:off x="2778125" y="22574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0" name="Line 1169"/>
            <p:cNvSpPr>
              <a:spLocks noChangeShapeType="1"/>
            </p:cNvSpPr>
            <p:nvPr/>
          </p:nvSpPr>
          <p:spPr bwMode="auto">
            <a:xfrm flipH="1" flipV="1">
              <a:off x="5275263" y="324961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1" name="Line 1170"/>
            <p:cNvSpPr>
              <a:spLocks noChangeShapeType="1"/>
            </p:cNvSpPr>
            <p:nvPr/>
          </p:nvSpPr>
          <p:spPr bwMode="auto">
            <a:xfrm>
              <a:off x="2613025" y="360838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2" name="Line 1171"/>
            <p:cNvSpPr>
              <a:spLocks noChangeShapeType="1"/>
            </p:cNvSpPr>
            <p:nvPr/>
          </p:nvSpPr>
          <p:spPr bwMode="auto">
            <a:xfrm flipV="1">
              <a:off x="5246688" y="39925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3" name="Line 1172"/>
            <p:cNvSpPr>
              <a:spLocks noChangeShapeType="1"/>
            </p:cNvSpPr>
            <p:nvPr/>
          </p:nvSpPr>
          <p:spPr bwMode="auto">
            <a:xfrm>
              <a:off x="2687638" y="428307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4" name="Line 1173"/>
            <p:cNvSpPr>
              <a:spLocks noChangeShapeType="1"/>
            </p:cNvSpPr>
            <p:nvPr/>
          </p:nvSpPr>
          <p:spPr bwMode="auto">
            <a:xfrm flipH="1" flipV="1">
              <a:off x="5178425" y="25130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5" name="Line 1174"/>
            <p:cNvSpPr>
              <a:spLocks noChangeShapeType="1"/>
            </p:cNvSpPr>
            <p:nvPr/>
          </p:nvSpPr>
          <p:spPr bwMode="auto">
            <a:xfrm flipH="1">
              <a:off x="2638425" y="29352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6" name="Line 1175"/>
            <p:cNvSpPr>
              <a:spLocks noChangeShapeType="1"/>
            </p:cNvSpPr>
            <p:nvPr/>
          </p:nvSpPr>
          <p:spPr bwMode="auto">
            <a:xfrm flipH="1">
              <a:off x="2771775" y="22621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7" name="Line 1176"/>
            <p:cNvSpPr>
              <a:spLocks noChangeShapeType="1"/>
            </p:cNvSpPr>
            <p:nvPr/>
          </p:nvSpPr>
          <p:spPr bwMode="auto">
            <a:xfrm flipH="1" flipV="1">
              <a:off x="5276850" y="32575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8" name="Line 1177"/>
            <p:cNvSpPr>
              <a:spLocks noChangeShapeType="1"/>
            </p:cNvSpPr>
            <p:nvPr/>
          </p:nvSpPr>
          <p:spPr bwMode="auto">
            <a:xfrm flipV="1">
              <a:off x="5243513" y="39989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9" name="Line 1178"/>
            <p:cNvSpPr>
              <a:spLocks noChangeShapeType="1"/>
            </p:cNvSpPr>
            <p:nvPr/>
          </p:nvSpPr>
          <p:spPr bwMode="auto">
            <a:xfrm>
              <a:off x="2613025" y="361315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0" name="Line 1179"/>
            <p:cNvSpPr>
              <a:spLocks noChangeShapeType="1"/>
            </p:cNvSpPr>
            <p:nvPr/>
          </p:nvSpPr>
          <p:spPr bwMode="auto">
            <a:xfrm>
              <a:off x="2692400" y="42878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1" name="Line 1180"/>
            <p:cNvSpPr>
              <a:spLocks noChangeShapeType="1"/>
            </p:cNvSpPr>
            <p:nvPr/>
          </p:nvSpPr>
          <p:spPr bwMode="auto">
            <a:xfrm flipH="1" flipV="1">
              <a:off x="5183188" y="25193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2" name="Line 1181"/>
            <p:cNvSpPr>
              <a:spLocks noChangeShapeType="1"/>
            </p:cNvSpPr>
            <p:nvPr/>
          </p:nvSpPr>
          <p:spPr bwMode="auto">
            <a:xfrm flipH="1">
              <a:off x="2635250" y="294005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3" name="Line 1182"/>
            <p:cNvSpPr>
              <a:spLocks noChangeShapeType="1"/>
            </p:cNvSpPr>
            <p:nvPr/>
          </p:nvSpPr>
          <p:spPr bwMode="auto">
            <a:xfrm flipH="1">
              <a:off x="2765425" y="226695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4" name="Line 1183"/>
            <p:cNvSpPr>
              <a:spLocks noChangeShapeType="1"/>
            </p:cNvSpPr>
            <p:nvPr/>
          </p:nvSpPr>
          <p:spPr bwMode="auto">
            <a:xfrm flipV="1">
              <a:off x="5278438" y="3263901"/>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5" name="Line 1184"/>
            <p:cNvSpPr>
              <a:spLocks noChangeShapeType="1"/>
            </p:cNvSpPr>
            <p:nvPr/>
          </p:nvSpPr>
          <p:spPr bwMode="auto">
            <a:xfrm flipV="1">
              <a:off x="5240338" y="40052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6" name="Line 1185"/>
            <p:cNvSpPr>
              <a:spLocks noChangeShapeType="1"/>
            </p:cNvSpPr>
            <p:nvPr/>
          </p:nvSpPr>
          <p:spPr bwMode="auto">
            <a:xfrm>
              <a:off x="2697163" y="42926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7" name="Line 1186"/>
            <p:cNvSpPr>
              <a:spLocks noChangeShapeType="1"/>
            </p:cNvSpPr>
            <p:nvPr/>
          </p:nvSpPr>
          <p:spPr bwMode="auto">
            <a:xfrm>
              <a:off x="2614613" y="36179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8" name="Line 1187"/>
            <p:cNvSpPr>
              <a:spLocks noChangeShapeType="1"/>
            </p:cNvSpPr>
            <p:nvPr/>
          </p:nvSpPr>
          <p:spPr bwMode="auto">
            <a:xfrm flipH="1" flipV="1">
              <a:off x="5187950" y="2525713"/>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9" name="Line 1188"/>
            <p:cNvSpPr>
              <a:spLocks noChangeShapeType="1"/>
            </p:cNvSpPr>
            <p:nvPr/>
          </p:nvSpPr>
          <p:spPr bwMode="auto">
            <a:xfrm flipH="1">
              <a:off x="2759075" y="22717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0" name="Line 1189"/>
            <p:cNvSpPr>
              <a:spLocks noChangeShapeType="1"/>
            </p:cNvSpPr>
            <p:nvPr/>
          </p:nvSpPr>
          <p:spPr bwMode="auto">
            <a:xfrm flipH="1">
              <a:off x="2632075" y="29448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1" name="Line 1190"/>
            <p:cNvSpPr>
              <a:spLocks noChangeShapeType="1"/>
            </p:cNvSpPr>
            <p:nvPr/>
          </p:nvSpPr>
          <p:spPr bwMode="auto">
            <a:xfrm flipH="1" flipV="1">
              <a:off x="5278438" y="32718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2" name="Line 1191"/>
            <p:cNvSpPr>
              <a:spLocks noChangeShapeType="1"/>
            </p:cNvSpPr>
            <p:nvPr/>
          </p:nvSpPr>
          <p:spPr bwMode="auto">
            <a:xfrm flipV="1">
              <a:off x="5237163" y="40132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3" name="Line 1192"/>
            <p:cNvSpPr>
              <a:spLocks noChangeShapeType="1"/>
            </p:cNvSpPr>
            <p:nvPr/>
          </p:nvSpPr>
          <p:spPr bwMode="auto">
            <a:xfrm>
              <a:off x="2701925" y="42973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4" name="Line 1193"/>
            <p:cNvSpPr>
              <a:spLocks noChangeShapeType="1"/>
            </p:cNvSpPr>
            <p:nvPr/>
          </p:nvSpPr>
          <p:spPr bwMode="auto">
            <a:xfrm flipH="1" flipV="1">
              <a:off x="5192713" y="25336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5" name="Line 1194"/>
            <p:cNvSpPr>
              <a:spLocks noChangeShapeType="1"/>
            </p:cNvSpPr>
            <p:nvPr/>
          </p:nvSpPr>
          <p:spPr bwMode="auto">
            <a:xfrm>
              <a:off x="2616200" y="36242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6" name="Line 1195"/>
            <p:cNvSpPr>
              <a:spLocks noChangeShapeType="1"/>
            </p:cNvSpPr>
            <p:nvPr/>
          </p:nvSpPr>
          <p:spPr bwMode="auto">
            <a:xfrm flipH="1">
              <a:off x="2752725" y="22764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7" name="Line 1196"/>
            <p:cNvSpPr>
              <a:spLocks noChangeShapeType="1"/>
            </p:cNvSpPr>
            <p:nvPr/>
          </p:nvSpPr>
          <p:spPr bwMode="auto">
            <a:xfrm flipH="1">
              <a:off x="2630488" y="29511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8" name="Line 1197"/>
            <p:cNvSpPr>
              <a:spLocks noChangeShapeType="1"/>
            </p:cNvSpPr>
            <p:nvPr/>
          </p:nvSpPr>
          <p:spPr bwMode="auto">
            <a:xfrm flipV="1">
              <a:off x="5280025" y="327818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9" name="Line 1198"/>
            <p:cNvSpPr>
              <a:spLocks noChangeShapeType="1"/>
            </p:cNvSpPr>
            <p:nvPr/>
          </p:nvSpPr>
          <p:spPr bwMode="auto">
            <a:xfrm flipV="1">
              <a:off x="5232400" y="40195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0" name="Line 1200"/>
            <p:cNvSpPr>
              <a:spLocks noChangeShapeType="1"/>
            </p:cNvSpPr>
            <p:nvPr/>
          </p:nvSpPr>
          <p:spPr bwMode="auto">
            <a:xfrm flipH="1" flipV="1">
              <a:off x="5197475" y="25400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1" name="Line 1201"/>
            <p:cNvSpPr>
              <a:spLocks noChangeShapeType="1"/>
            </p:cNvSpPr>
            <p:nvPr/>
          </p:nvSpPr>
          <p:spPr bwMode="auto">
            <a:xfrm>
              <a:off x="2706688" y="43021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2" name="Line 1202"/>
            <p:cNvSpPr>
              <a:spLocks noChangeShapeType="1"/>
            </p:cNvSpPr>
            <p:nvPr/>
          </p:nvSpPr>
          <p:spPr bwMode="auto">
            <a:xfrm>
              <a:off x="2617788" y="362902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3" name="Line 1203"/>
            <p:cNvSpPr>
              <a:spLocks noChangeShapeType="1"/>
            </p:cNvSpPr>
            <p:nvPr/>
          </p:nvSpPr>
          <p:spPr bwMode="auto">
            <a:xfrm flipH="1">
              <a:off x="2746375" y="22812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4" name="Line 1205"/>
            <p:cNvSpPr>
              <a:spLocks noChangeShapeType="1"/>
            </p:cNvSpPr>
            <p:nvPr/>
          </p:nvSpPr>
          <p:spPr bwMode="auto">
            <a:xfrm flipV="1">
              <a:off x="5280025" y="3284538"/>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5" name="Line 1206"/>
            <p:cNvSpPr>
              <a:spLocks noChangeShapeType="1"/>
            </p:cNvSpPr>
            <p:nvPr/>
          </p:nvSpPr>
          <p:spPr bwMode="auto">
            <a:xfrm flipH="1">
              <a:off x="2628900" y="29559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6" name="Line 1207"/>
            <p:cNvSpPr>
              <a:spLocks noChangeShapeType="1"/>
            </p:cNvSpPr>
            <p:nvPr/>
          </p:nvSpPr>
          <p:spPr bwMode="auto">
            <a:xfrm flipV="1">
              <a:off x="5229225" y="40259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7" name="Line 1208"/>
            <p:cNvSpPr>
              <a:spLocks noChangeShapeType="1"/>
            </p:cNvSpPr>
            <p:nvPr/>
          </p:nvSpPr>
          <p:spPr bwMode="auto">
            <a:xfrm flipH="1" flipV="1">
              <a:off x="5202238" y="25463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8" name="Line 1209"/>
            <p:cNvSpPr>
              <a:spLocks noChangeShapeType="1"/>
            </p:cNvSpPr>
            <p:nvPr/>
          </p:nvSpPr>
          <p:spPr bwMode="auto">
            <a:xfrm>
              <a:off x="2711450" y="43068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9" name="Line 1211"/>
            <p:cNvSpPr>
              <a:spLocks noChangeShapeType="1"/>
            </p:cNvSpPr>
            <p:nvPr/>
          </p:nvSpPr>
          <p:spPr bwMode="auto">
            <a:xfrm>
              <a:off x="2617788" y="36337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0" name="Line 1212"/>
            <p:cNvSpPr>
              <a:spLocks noChangeShapeType="1"/>
            </p:cNvSpPr>
            <p:nvPr/>
          </p:nvSpPr>
          <p:spPr bwMode="auto">
            <a:xfrm flipH="1">
              <a:off x="2741613" y="228600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1" name="Line 1213"/>
            <p:cNvSpPr>
              <a:spLocks noChangeShapeType="1"/>
            </p:cNvSpPr>
            <p:nvPr/>
          </p:nvSpPr>
          <p:spPr bwMode="auto">
            <a:xfrm flipH="1" flipV="1">
              <a:off x="5280025" y="329247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2" name="Line 1214"/>
            <p:cNvSpPr>
              <a:spLocks noChangeShapeType="1"/>
            </p:cNvSpPr>
            <p:nvPr/>
          </p:nvSpPr>
          <p:spPr bwMode="auto">
            <a:xfrm flipV="1">
              <a:off x="5226050" y="4032250"/>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3" name="Line 1215"/>
            <p:cNvSpPr>
              <a:spLocks noChangeShapeType="1"/>
            </p:cNvSpPr>
            <p:nvPr/>
          </p:nvSpPr>
          <p:spPr bwMode="auto">
            <a:xfrm flipH="1">
              <a:off x="2625725" y="29606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4" name="Line 1216"/>
            <p:cNvSpPr>
              <a:spLocks noChangeShapeType="1"/>
            </p:cNvSpPr>
            <p:nvPr/>
          </p:nvSpPr>
          <p:spPr bwMode="auto">
            <a:xfrm flipH="1" flipV="1">
              <a:off x="5207000" y="25527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5" name="Line 1217"/>
            <p:cNvSpPr>
              <a:spLocks noChangeShapeType="1"/>
            </p:cNvSpPr>
            <p:nvPr/>
          </p:nvSpPr>
          <p:spPr bwMode="auto">
            <a:xfrm>
              <a:off x="2717800" y="43116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6" name="Line 1218"/>
            <p:cNvSpPr>
              <a:spLocks noChangeShapeType="1"/>
            </p:cNvSpPr>
            <p:nvPr/>
          </p:nvSpPr>
          <p:spPr bwMode="auto">
            <a:xfrm>
              <a:off x="2619375" y="36401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7" name="Line 1219"/>
            <p:cNvSpPr>
              <a:spLocks noChangeShapeType="1"/>
            </p:cNvSpPr>
            <p:nvPr/>
          </p:nvSpPr>
          <p:spPr bwMode="auto">
            <a:xfrm flipH="1">
              <a:off x="2735263" y="22907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8" name="Line 1220"/>
            <p:cNvSpPr>
              <a:spLocks noChangeShapeType="1"/>
            </p:cNvSpPr>
            <p:nvPr/>
          </p:nvSpPr>
          <p:spPr bwMode="auto">
            <a:xfrm flipV="1">
              <a:off x="5281613" y="3298825"/>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9" name="Line 1221"/>
            <p:cNvSpPr>
              <a:spLocks noChangeShapeType="1"/>
            </p:cNvSpPr>
            <p:nvPr/>
          </p:nvSpPr>
          <p:spPr bwMode="auto">
            <a:xfrm flipV="1">
              <a:off x="5221288" y="40401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0" name="Line 1222"/>
            <p:cNvSpPr>
              <a:spLocks noChangeShapeType="1"/>
            </p:cNvSpPr>
            <p:nvPr/>
          </p:nvSpPr>
          <p:spPr bwMode="auto">
            <a:xfrm flipH="1" flipV="1">
              <a:off x="5211763" y="255905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1" name="Line 1223"/>
            <p:cNvSpPr>
              <a:spLocks noChangeShapeType="1"/>
            </p:cNvSpPr>
            <p:nvPr/>
          </p:nvSpPr>
          <p:spPr bwMode="auto">
            <a:xfrm flipH="1">
              <a:off x="2624138" y="296545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2" name="Line 1224"/>
            <p:cNvSpPr>
              <a:spLocks noChangeShapeType="1"/>
            </p:cNvSpPr>
            <p:nvPr/>
          </p:nvSpPr>
          <p:spPr bwMode="auto">
            <a:xfrm>
              <a:off x="2722563" y="43164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3" name="Line 1225"/>
            <p:cNvSpPr>
              <a:spLocks noChangeShapeType="1"/>
            </p:cNvSpPr>
            <p:nvPr/>
          </p:nvSpPr>
          <p:spPr bwMode="auto">
            <a:xfrm flipH="1">
              <a:off x="2730500" y="229552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4" name="Line 1226"/>
            <p:cNvSpPr>
              <a:spLocks noChangeShapeType="1"/>
            </p:cNvSpPr>
            <p:nvPr/>
          </p:nvSpPr>
          <p:spPr bwMode="auto">
            <a:xfrm>
              <a:off x="2620963" y="36449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5" name="Line 1227"/>
            <p:cNvSpPr>
              <a:spLocks noChangeShapeType="1"/>
            </p:cNvSpPr>
            <p:nvPr/>
          </p:nvSpPr>
          <p:spPr bwMode="auto">
            <a:xfrm flipV="1">
              <a:off x="5218113" y="40465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6" name="Line 1228"/>
            <p:cNvSpPr>
              <a:spLocks noChangeShapeType="1"/>
            </p:cNvSpPr>
            <p:nvPr/>
          </p:nvSpPr>
          <p:spPr bwMode="auto">
            <a:xfrm flipV="1">
              <a:off x="5281613" y="3305175"/>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7" name="Line 1229"/>
            <p:cNvSpPr>
              <a:spLocks noChangeShapeType="1"/>
            </p:cNvSpPr>
            <p:nvPr/>
          </p:nvSpPr>
          <p:spPr bwMode="auto">
            <a:xfrm flipH="1" flipV="1">
              <a:off x="5214938" y="25654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8" name="Line 1230"/>
            <p:cNvSpPr>
              <a:spLocks noChangeShapeType="1"/>
            </p:cNvSpPr>
            <p:nvPr/>
          </p:nvSpPr>
          <p:spPr bwMode="auto">
            <a:xfrm flipH="1">
              <a:off x="2622550" y="297180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9" name="Line 1231"/>
            <p:cNvSpPr>
              <a:spLocks noChangeShapeType="1"/>
            </p:cNvSpPr>
            <p:nvPr/>
          </p:nvSpPr>
          <p:spPr bwMode="auto">
            <a:xfrm>
              <a:off x="2727325" y="43211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0" name="Line 1232"/>
            <p:cNvSpPr>
              <a:spLocks noChangeShapeType="1"/>
            </p:cNvSpPr>
            <p:nvPr/>
          </p:nvSpPr>
          <p:spPr bwMode="auto">
            <a:xfrm flipH="1">
              <a:off x="2724150" y="23002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1" name="Line 1234"/>
            <p:cNvSpPr>
              <a:spLocks noChangeShapeType="1"/>
            </p:cNvSpPr>
            <p:nvPr/>
          </p:nvSpPr>
          <p:spPr bwMode="auto">
            <a:xfrm flipV="1">
              <a:off x="5213350" y="40528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2" name="Line 1235"/>
            <p:cNvSpPr>
              <a:spLocks noChangeShapeType="1"/>
            </p:cNvSpPr>
            <p:nvPr/>
          </p:nvSpPr>
          <p:spPr bwMode="auto">
            <a:xfrm>
              <a:off x="2624138" y="36496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3" name="Line 1236"/>
            <p:cNvSpPr>
              <a:spLocks noChangeShapeType="1"/>
            </p:cNvSpPr>
            <p:nvPr/>
          </p:nvSpPr>
          <p:spPr bwMode="auto">
            <a:xfrm flipV="1">
              <a:off x="5281613" y="331311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4" name="Line 1237"/>
            <p:cNvSpPr>
              <a:spLocks noChangeShapeType="1"/>
            </p:cNvSpPr>
            <p:nvPr/>
          </p:nvSpPr>
          <p:spPr bwMode="auto">
            <a:xfrm flipH="1" flipV="1">
              <a:off x="5219700" y="2571750"/>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5" name="Line 1238"/>
            <p:cNvSpPr>
              <a:spLocks noChangeShapeType="1"/>
            </p:cNvSpPr>
            <p:nvPr/>
          </p:nvSpPr>
          <p:spPr bwMode="auto">
            <a:xfrm flipH="1">
              <a:off x="2620963" y="29765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6" name="Line 1239"/>
            <p:cNvSpPr>
              <a:spLocks noChangeShapeType="1"/>
            </p:cNvSpPr>
            <p:nvPr/>
          </p:nvSpPr>
          <p:spPr bwMode="auto">
            <a:xfrm>
              <a:off x="2733675" y="43259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7" name="Line 1241"/>
            <p:cNvSpPr>
              <a:spLocks noChangeShapeType="1"/>
            </p:cNvSpPr>
            <p:nvPr/>
          </p:nvSpPr>
          <p:spPr bwMode="auto">
            <a:xfrm flipH="1">
              <a:off x="2719388" y="23050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8" name="Line 1242"/>
            <p:cNvSpPr>
              <a:spLocks noChangeShapeType="1"/>
            </p:cNvSpPr>
            <p:nvPr/>
          </p:nvSpPr>
          <p:spPr bwMode="auto">
            <a:xfrm flipV="1">
              <a:off x="5210175" y="40592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9" name="Line 1243"/>
            <p:cNvSpPr>
              <a:spLocks noChangeShapeType="1"/>
            </p:cNvSpPr>
            <p:nvPr/>
          </p:nvSpPr>
          <p:spPr bwMode="auto">
            <a:xfrm flipV="1">
              <a:off x="5281613" y="33194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0" name="Line 1244"/>
            <p:cNvSpPr>
              <a:spLocks noChangeShapeType="1"/>
            </p:cNvSpPr>
            <p:nvPr/>
          </p:nvSpPr>
          <p:spPr bwMode="auto">
            <a:xfrm flipH="1" flipV="1">
              <a:off x="5222875" y="25796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1" name="Line 1245"/>
            <p:cNvSpPr>
              <a:spLocks noChangeShapeType="1"/>
            </p:cNvSpPr>
            <p:nvPr/>
          </p:nvSpPr>
          <p:spPr bwMode="auto">
            <a:xfrm>
              <a:off x="2625725" y="36544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2" name="Line 1246"/>
            <p:cNvSpPr>
              <a:spLocks noChangeShapeType="1"/>
            </p:cNvSpPr>
            <p:nvPr/>
          </p:nvSpPr>
          <p:spPr bwMode="auto">
            <a:xfrm flipH="1">
              <a:off x="2619375" y="29813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3" name="Line 1247"/>
            <p:cNvSpPr>
              <a:spLocks noChangeShapeType="1"/>
            </p:cNvSpPr>
            <p:nvPr/>
          </p:nvSpPr>
          <p:spPr bwMode="auto">
            <a:xfrm>
              <a:off x="2738438" y="433070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4" name="Line 1249"/>
            <p:cNvSpPr>
              <a:spLocks noChangeShapeType="1"/>
            </p:cNvSpPr>
            <p:nvPr/>
          </p:nvSpPr>
          <p:spPr bwMode="auto">
            <a:xfrm flipH="1">
              <a:off x="2714625" y="23098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5" name="Line 1250"/>
            <p:cNvSpPr>
              <a:spLocks noChangeShapeType="1"/>
            </p:cNvSpPr>
            <p:nvPr/>
          </p:nvSpPr>
          <p:spPr bwMode="auto">
            <a:xfrm flipV="1">
              <a:off x="5205413" y="4065588"/>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6" name="Line 1251"/>
            <p:cNvSpPr>
              <a:spLocks noChangeShapeType="1"/>
            </p:cNvSpPr>
            <p:nvPr/>
          </p:nvSpPr>
          <p:spPr bwMode="auto">
            <a:xfrm flipH="1" flipV="1">
              <a:off x="5227638" y="25860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7" name="Line 1252"/>
            <p:cNvSpPr>
              <a:spLocks noChangeShapeType="1"/>
            </p:cNvSpPr>
            <p:nvPr/>
          </p:nvSpPr>
          <p:spPr bwMode="auto">
            <a:xfrm flipV="1">
              <a:off x="5280025" y="332581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8" name="Line 1253"/>
            <p:cNvSpPr>
              <a:spLocks noChangeShapeType="1"/>
            </p:cNvSpPr>
            <p:nvPr/>
          </p:nvSpPr>
          <p:spPr bwMode="auto">
            <a:xfrm>
              <a:off x="2627313" y="3660775"/>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9" name="Line 1255"/>
            <p:cNvSpPr>
              <a:spLocks noChangeShapeType="1"/>
            </p:cNvSpPr>
            <p:nvPr/>
          </p:nvSpPr>
          <p:spPr bwMode="auto">
            <a:xfrm>
              <a:off x="2744788" y="43354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0" name="Line 1256"/>
            <p:cNvSpPr>
              <a:spLocks noChangeShapeType="1"/>
            </p:cNvSpPr>
            <p:nvPr/>
          </p:nvSpPr>
          <p:spPr bwMode="auto">
            <a:xfrm flipH="1">
              <a:off x="2617788" y="2987675"/>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1" name="Line 1257"/>
            <p:cNvSpPr>
              <a:spLocks noChangeShapeType="1"/>
            </p:cNvSpPr>
            <p:nvPr/>
          </p:nvSpPr>
          <p:spPr bwMode="auto">
            <a:xfrm flipV="1">
              <a:off x="5200650" y="407352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2" name="Line 1258"/>
            <p:cNvSpPr>
              <a:spLocks noChangeShapeType="1"/>
            </p:cNvSpPr>
            <p:nvPr/>
          </p:nvSpPr>
          <p:spPr bwMode="auto">
            <a:xfrm flipH="1">
              <a:off x="2708275" y="23145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3" name="Line 1259"/>
            <p:cNvSpPr>
              <a:spLocks noChangeShapeType="1"/>
            </p:cNvSpPr>
            <p:nvPr/>
          </p:nvSpPr>
          <p:spPr bwMode="auto">
            <a:xfrm flipH="1" flipV="1">
              <a:off x="5230813" y="25923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4" name="Line 1260"/>
            <p:cNvSpPr>
              <a:spLocks noChangeShapeType="1"/>
            </p:cNvSpPr>
            <p:nvPr/>
          </p:nvSpPr>
          <p:spPr bwMode="auto">
            <a:xfrm flipV="1">
              <a:off x="5280025" y="3333750"/>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5" name="Line 1262"/>
            <p:cNvSpPr>
              <a:spLocks noChangeShapeType="1"/>
            </p:cNvSpPr>
            <p:nvPr/>
          </p:nvSpPr>
          <p:spPr bwMode="auto">
            <a:xfrm>
              <a:off x="2628900" y="36655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6" name="Line 1263"/>
            <p:cNvSpPr>
              <a:spLocks noChangeShapeType="1"/>
            </p:cNvSpPr>
            <p:nvPr/>
          </p:nvSpPr>
          <p:spPr bwMode="auto">
            <a:xfrm>
              <a:off x="2751138" y="43402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7" name="Line 1264"/>
            <p:cNvSpPr>
              <a:spLocks noChangeShapeType="1"/>
            </p:cNvSpPr>
            <p:nvPr/>
          </p:nvSpPr>
          <p:spPr bwMode="auto">
            <a:xfrm flipH="1">
              <a:off x="2616200" y="29924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8" name="Line 1265"/>
            <p:cNvSpPr>
              <a:spLocks noChangeShapeType="1"/>
            </p:cNvSpPr>
            <p:nvPr/>
          </p:nvSpPr>
          <p:spPr bwMode="auto">
            <a:xfrm flipV="1">
              <a:off x="5195888" y="407987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9" name="Line 1266"/>
            <p:cNvSpPr>
              <a:spLocks noChangeShapeType="1"/>
            </p:cNvSpPr>
            <p:nvPr/>
          </p:nvSpPr>
          <p:spPr bwMode="auto">
            <a:xfrm flipH="1">
              <a:off x="2703513" y="23193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0" name="Line 1268"/>
            <p:cNvSpPr>
              <a:spLocks noChangeShapeType="1"/>
            </p:cNvSpPr>
            <p:nvPr/>
          </p:nvSpPr>
          <p:spPr bwMode="auto">
            <a:xfrm flipH="1" flipV="1">
              <a:off x="5233988" y="2598738"/>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1" name="Line 1269"/>
            <p:cNvSpPr>
              <a:spLocks noChangeShapeType="1"/>
            </p:cNvSpPr>
            <p:nvPr/>
          </p:nvSpPr>
          <p:spPr bwMode="auto">
            <a:xfrm flipV="1">
              <a:off x="5280025" y="3340100"/>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2" name="Line 1270"/>
            <p:cNvSpPr>
              <a:spLocks noChangeShapeType="1"/>
            </p:cNvSpPr>
            <p:nvPr/>
          </p:nvSpPr>
          <p:spPr bwMode="auto">
            <a:xfrm>
              <a:off x="2632075" y="367030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3" name="Line 1271"/>
            <p:cNvSpPr>
              <a:spLocks noChangeShapeType="1"/>
            </p:cNvSpPr>
            <p:nvPr/>
          </p:nvSpPr>
          <p:spPr bwMode="auto">
            <a:xfrm>
              <a:off x="2757488" y="43449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4" name="Line 1272"/>
            <p:cNvSpPr>
              <a:spLocks noChangeShapeType="1"/>
            </p:cNvSpPr>
            <p:nvPr/>
          </p:nvSpPr>
          <p:spPr bwMode="auto">
            <a:xfrm flipV="1">
              <a:off x="5191125" y="408622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5" name="Line 1273"/>
            <p:cNvSpPr>
              <a:spLocks noChangeShapeType="1"/>
            </p:cNvSpPr>
            <p:nvPr/>
          </p:nvSpPr>
          <p:spPr bwMode="auto">
            <a:xfrm flipH="1">
              <a:off x="2614613" y="299720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6" name="Line 1275"/>
            <p:cNvSpPr>
              <a:spLocks noChangeShapeType="1"/>
            </p:cNvSpPr>
            <p:nvPr/>
          </p:nvSpPr>
          <p:spPr bwMode="auto">
            <a:xfrm flipH="1">
              <a:off x="2698750" y="232410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7" name="Line 1276"/>
            <p:cNvSpPr>
              <a:spLocks noChangeShapeType="1"/>
            </p:cNvSpPr>
            <p:nvPr/>
          </p:nvSpPr>
          <p:spPr bwMode="auto">
            <a:xfrm flipH="1" flipV="1">
              <a:off x="5237163" y="260667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8" name="Line 1277"/>
            <p:cNvSpPr>
              <a:spLocks noChangeShapeType="1"/>
            </p:cNvSpPr>
            <p:nvPr/>
          </p:nvSpPr>
          <p:spPr bwMode="auto">
            <a:xfrm flipV="1">
              <a:off x="5278438" y="33480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9" name="Line 1278"/>
            <p:cNvSpPr>
              <a:spLocks noChangeShapeType="1"/>
            </p:cNvSpPr>
            <p:nvPr/>
          </p:nvSpPr>
          <p:spPr bwMode="auto">
            <a:xfrm>
              <a:off x="2633663" y="36750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0" name="Line 1279"/>
            <p:cNvSpPr>
              <a:spLocks noChangeShapeType="1"/>
            </p:cNvSpPr>
            <p:nvPr/>
          </p:nvSpPr>
          <p:spPr bwMode="auto">
            <a:xfrm>
              <a:off x="2762250" y="43497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1" name="Line 1281"/>
            <p:cNvSpPr>
              <a:spLocks noChangeShapeType="1"/>
            </p:cNvSpPr>
            <p:nvPr/>
          </p:nvSpPr>
          <p:spPr bwMode="auto">
            <a:xfrm flipV="1">
              <a:off x="5186363" y="409257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2" name="Line 1282"/>
            <p:cNvSpPr>
              <a:spLocks noChangeShapeType="1"/>
            </p:cNvSpPr>
            <p:nvPr/>
          </p:nvSpPr>
          <p:spPr bwMode="auto">
            <a:xfrm>
              <a:off x="2614613" y="30019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3" name="Line 1283"/>
            <p:cNvSpPr>
              <a:spLocks noChangeShapeType="1"/>
            </p:cNvSpPr>
            <p:nvPr/>
          </p:nvSpPr>
          <p:spPr bwMode="auto">
            <a:xfrm flipH="1" flipV="1">
              <a:off x="5241925" y="26130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4" name="Line 1284"/>
            <p:cNvSpPr>
              <a:spLocks noChangeShapeType="1"/>
            </p:cNvSpPr>
            <p:nvPr/>
          </p:nvSpPr>
          <p:spPr bwMode="auto">
            <a:xfrm flipH="1">
              <a:off x="2693988" y="23288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5" name="Line 1285"/>
            <p:cNvSpPr>
              <a:spLocks noChangeShapeType="1"/>
            </p:cNvSpPr>
            <p:nvPr/>
          </p:nvSpPr>
          <p:spPr bwMode="auto">
            <a:xfrm flipV="1">
              <a:off x="5276850" y="335438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6" name="Line 1287"/>
            <p:cNvSpPr>
              <a:spLocks noChangeShapeType="1"/>
            </p:cNvSpPr>
            <p:nvPr/>
          </p:nvSpPr>
          <p:spPr bwMode="auto">
            <a:xfrm>
              <a:off x="2770188" y="43545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7" name="Line 1288"/>
            <p:cNvSpPr>
              <a:spLocks noChangeShapeType="1"/>
            </p:cNvSpPr>
            <p:nvPr/>
          </p:nvSpPr>
          <p:spPr bwMode="auto">
            <a:xfrm>
              <a:off x="2636838" y="36814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8" name="Line 1289"/>
            <p:cNvSpPr>
              <a:spLocks noChangeShapeType="1"/>
            </p:cNvSpPr>
            <p:nvPr/>
          </p:nvSpPr>
          <p:spPr bwMode="auto">
            <a:xfrm flipV="1">
              <a:off x="5181600" y="409892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9" name="Line 1290"/>
            <p:cNvSpPr>
              <a:spLocks noChangeShapeType="1"/>
            </p:cNvSpPr>
            <p:nvPr/>
          </p:nvSpPr>
          <p:spPr bwMode="auto">
            <a:xfrm flipH="1" flipV="1">
              <a:off x="5243513" y="26193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0" name="Line 1291"/>
            <p:cNvSpPr>
              <a:spLocks noChangeShapeType="1"/>
            </p:cNvSpPr>
            <p:nvPr/>
          </p:nvSpPr>
          <p:spPr bwMode="auto">
            <a:xfrm flipH="1">
              <a:off x="2689225" y="233362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1" name="Line 1292"/>
            <p:cNvSpPr>
              <a:spLocks noChangeShapeType="1"/>
            </p:cNvSpPr>
            <p:nvPr/>
          </p:nvSpPr>
          <p:spPr bwMode="auto">
            <a:xfrm flipH="1">
              <a:off x="2613025" y="30083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2" name="Line 1293"/>
            <p:cNvSpPr>
              <a:spLocks noChangeShapeType="1"/>
            </p:cNvSpPr>
            <p:nvPr/>
          </p:nvSpPr>
          <p:spPr bwMode="auto">
            <a:xfrm flipV="1">
              <a:off x="5276850" y="3362325"/>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3" name="Line 1295"/>
            <p:cNvSpPr>
              <a:spLocks noChangeShapeType="1"/>
            </p:cNvSpPr>
            <p:nvPr/>
          </p:nvSpPr>
          <p:spPr bwMode="auto">
            <a:xfrm>
              <a:off x="2776538" y="43592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4" name="Line 1296"/>
            <p:cNvSpPr>
              <a:spLocks noChangeShapeType="1"/>
            </p:cNvSpPr>
            <p:nvPr/>
          </p:nvSpPr>
          <p:spPr bwMode="auto">
            <a:xfrm flipV="1">
              <a:off x="5176838" y="410527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5" name="Line 1297"/>
            <p:cNvSpPr>
              <a:spLocks noChangeShapeType="1"/>
            </p:cNvSpPr>
            <p:nvPr/>
          </p:nvSpPr>
          <p:spPr bwMode="auto">
            <a:xfrm>
              <a:off x="2640013" y="3686175"/>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6" name="Line 1298"/>
            <p:cNvSpPr>
              <a:spLocks noChangeShapeType="1"/>
            </p:cNvSpPr>
            <p:nvPr/>
          </p:nvSpPr>
          <p:spPr bwMode="auto">
            <a:xfrm flipH="1" flipV="1">
              <a:off x="5246688" y="2625725"/>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7" name="Line 1299"/>
            <p:cNvSpPr>
              <a:spLocks noChangeShapeType="1"/>
            </p:cNvSpPr>
            <p:nvPr/>
          </p:nvSpPr>
          <p:spPr bwMode="auto">
            <a:xfrm flipH="1">
              <a:off x="2686050" y="23383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8" name="Line 1300"/>
            <p:cNvSpPr>
              <a:spLocks noChangeShapeType="1"/>
            </p:cNvSpPr>
            <p:nvPr/>
          </p:nvSpPr>
          <p:spPr bwMode="auto">
            <a:xfrm>
              <a:off x="2613025" y="3013075"/>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9" name="Line 1301"/>
            <p:cNvSpPr>
              <a:spLocks noChangeShapeType="1"/>
            </p:cNvSpPr>
            <p:nvPr/>
          </p:nvSpPr>
          <p:spPr bwMode="auto">
            <a:xfrm flipV="1">
              <a:off x="5275263" y="336867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0" name="Line 1303"/>
            <p:cNvSpPr>
              <a:spLocks noChangeShapeType="1"/>
            </p:cNvSpPr>
            <p:nvPr/>
          </p:nvSpPr>
          <p:spPr bwMode="auto">
            <a:xfrm flipV="1">
              <a:off x="5170488" y="411162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1" name="Line 1304"/>
            <p:cNvSpPr>
              <a:spLocks noChangeShapeType="1"/>
            </p:cNvSpPr>
            <p:nvPr/>
          </p:nvSpPr>
          <p:spPr bwMode="auto">
            <a:xfrm>
              <a:off x="2782888" y="4364038"/>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2" name="Line 1305"/>
            <p:cNvSpPr>
              <a:spLocks noChangeShapeType="1"/>
            </p:cNvSpPr>
            <p:nvPr/>
          </p:nvSpPr>
          <p:spPr bwMode="auto">
            <a:xfrm>
              <a:off x="2643188" y="36909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3" name="Line 1306"/>
            <p:cNvSpPr>
              <a:spLocks noChangeShapeType="1"/>
            </p:cNvSpPr>
            <p:nvPr/>
          </p:nvSpPr>
          <p:spPr bwMode="auto">
            <a:xfrm flipH="1" flipV="1">
              <a:off x="5249863" y="26336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4" name="Line 1308"/>
            <p:cNvSpPr>
              <a:spLocks noChangeShapeType="1"/>
            </p:cNvSpPr>
            <p:nvPr/>
          </p:nvSpPr>
          <p:spPr bwMode="auto">
            <a:xfrm flipH="1">
              <a:off x="2681288" y="23431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5" name="Line 1309"/>
            <p:cNvSpPr>
              <a:spLocks noChangeShapeType="1"/>
            </p:cNvSpPr>
            <p:nvPr/>
          </p:nvSpPr>
          <p:spPr bwMode="auto">
            <a:xfrm flipV="1">
              <a:off x="5273675" y="3375025"/>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6" name="Line 1310"/>
            <p:cNvSpPr>
              <a:spLocks noChangeShapeType="1"/>
            </p:cNvSpPr>
            <p:nvPr/>
          </p:nvSpPr>
          <p:spPr bwMode="auto">
            <a:xfrm flipH="1">
              <a:off x="2611438" y="30178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7" name="Line 1311"/>
            <p:cNvSpPr>
              <a:spLocks noChangeShapeType="1"/>
            </p:cNvSpPr>
            <p:nvPr/>
          </p:nvSpPr>
          <p:spPr bwMode="auto">
            <a:xfrm flipV="1">
              <a:off x="5165725" y="4117975"/>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8" name="Line 1312"/>
            <p:cNvSpPr>
              <a:spLocks noChangeShapeType="1"/>
            </p:cNvSpPr>
            <p:nvPr/>
          </p:nvSpPr>
          <p:spPr bwMode="auto">
            <a:xfrm>
              <a:off x="2789238" y="43672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9" name="Line 1313"/>
            <p:cNvSpPr>
              <a:spLocks noChangeShapeType="1"/>
            </p:cNvSpPr>
            <p:nvPr/>
          </p:nvSpPr>
          <p:spPr bwMode="auto">
            <a:xfrm>
              <a:off x="2646363" y="369570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0" name="Line 1314"/>
            <p:cNvSpPr>
              <a:spLocks noChangeShapeType="1"/>
            </p:cNvSpPr>
            <p:nvPr/>
          </p:nvSpPr>
          <p:spPr bwMode="auto">
            <a:xfrm flipH="1" flipV="1">
              <a:off x="5253038" y="26400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1" name="Line 1316"/>
            <p:cNvSpPr>
              <a:spLocks noChangeShapeType="1"/>
            </p:cNvSpPr>
            <p:nvPr/>
          </p:nvSpPr>
          <p:spPr bwMode="auto">
            <a:xfrm flipV="1">
              <a:off x="5272088" y="33829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2" name="Line 1317"/>
            <p:cNvSpPr>
              <a:spLocks noChangeShapeType="1"/>
            </p:cNvSpPr>
            <p:nvPr/>
          </p:nvSpPr>
          <p:spPr bwMode="auto">
            <a:xfrm flipH="1">
              <a:off x="2676525" y="23479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3" name="Line 1318"/>
            <p:cNvSpPr>
              <a:spLocks noChangeShapeType="1"/>
            </p:cNvSpPr>
            <p:nvPr/>
          </p:nvSpPr>
          <p:spPr bwMode="auto">
            <a:xfrm flipV="1">
              <a:off x="5160963" y="41259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4" name="Line 1319"/>
            <p:cNvSpPr>
              <a:spLocks noChangeShapeType="1"/>
            </p:cNvSpPr>
            <p:nvPr/>
          </p:nvSpPr>
          <p:spPr bwMode="auto">
            <a:xfrm>
              <a:off x="2611438" y="302418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5" name="Line 1320"/>
            <p:cNvSpPr>
              <a:spLocks noChangeShapeType="1"/>
            </p:cNvSpPr>
            <p:nvPr/>
          </p:nvSpPr>
          <p:spPr bwMode="auto">
            <a:xfrm>
              <a:off x="2795588" y="43719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6" name="Line 1322"/>
            <p:cNvSpPr>
              <a:spLocks noChangeShapeType="1"/>
            </p:cNvSpPr>
            <p:nvPr/>
          </p:nvSpPr>
          <p:spPr bwMode="auto">
            <a:xfrm flipH="1" flipV="1">
              <a:off x="5256213" y="264636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7" name="Line 1323"/>
            <p:cNvSpPr>
              <a:spLocks noChangeShapeType="1"/>
            </p:cNvSpPr>
            <p:nvPr/>
          </p:nvSpPr>
          <p:spPr bwMode="auto">
            <a:xfrm>
              <a:off x="2647950" y="370205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8" name="Line 1324"/>
            <p:cNvSpPr>
              <a:spLocks noChangeShapeType="1"/>
            </p:cNvSpPr>
            <p:nvPr/>
          </p:nvSpPr>
          <p:spPr bwMode="auto">
            <a:xfrm flipV="1">
              <a:off x="5270500" y="33893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9" name="Line 1325"/>
            <p:cNvSpPr>
              <a:spLocks noChangeShapeType="1"/>
            </p:cNvSpPr>
            <p:nvPr/>
          </p:nvSpPr>
          <p:spPr bwMode="auto">
            <a:xfrm flipH="1">
              <a:off x="2673350" y="2352675"/>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0" name="Line 1326"/>
            <p:cNvSpPr>
              <a:spLocks noChangeShapeType="1"/>
            </p:cNvSpPr>
            <p:nvPr/>
          </p:nvSpPr>
          <p:spPr bwMode="auto">
            <a:xfrm flipV="1">
              <a:off x="5154613" y="41322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1" name="Line 1327"/>
            <p:cNvSpPr>
              <a:spLocks noChangeShapeType="1"/>
            </p:cNvSpPr>
            <p:nvPr/>
          </p:nvSpPr>
          <p:spPr bwMode="auto">
            <a:xfrm>
              <a:off x="2801938" y="43767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2" name="Line 1328"/>
            <p:cNvSpPr>
              <a:spLocks noChangeShapeType="1"/>
            </p:cNvSpPr>
            <p:nvPr/>
          </p:nvSpPr>
          <p:spPr bwMode="auto">
            <a:xfrm flipH="1">
              <a:off x="2609850" y="302895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3" name="Line 1331"/>
            <p:cNvSpPr>
              <a:spLocks noChangeShapeType="1"/>
            </p:cNvSpPr>
            <p:nvPr/>
          </p:nvSpPr>
          <p:spPr bwMode="auto">
            <a:xfrm flipH="1" flipV="1">
              <a:off x="5257800" y="265430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4" name="Line 1332"/>
            <p:cNvSpPr>
              <a:spLocks noChangeShapeType="1"/>
            </p:cNvSpPr>
            <p:nvPr/>
          </p:nvSpPr>
          <p:spPr bwMode="auto">
            <a:xfrm>
              <a:off x="2651125" y="37068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5" name="Line 1333"/>
            <p:cNvSpPr>
              <a:spLocks noChangeShapeType="1"/>
            </p:cNvSpPr>
            <p:nvPr/>
          </p:nvSpPr>
          <p:spPr bwMode="auto">
            <a:xfrm flipV="1">
              <a:off x="5148263" y="41386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6" name="Line 1334"/>
            <p:cNvSpPr>
              <a:spLocks noChangeShapeType="1"/>
            </p:cNvSpPr>
            <p:nvPr/>
          </p:nvSpPr>
          <p:spPr bwMode="auto">
            <a:xfrm flipV="1">
              <a:off x="5268913" y="339566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7" name="Line 1335"/>
            <p:cNvSpPr>
              <a:spLocks noChangeShapeType="1"/>
            </p:cNvSpPr>
            <p:nvPr/>
          </p:nvSpPr>
          <p:spPr bwMode="auto">
            <a:xfrm flipH="1">
              <a:off x="2668588" y="23574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8" name="Line 1336"/>
            <p:cNvSpPr>
              <a:spLocks noChangeShapeType="1"/>
            </p:cNvSpPr>
            <p:nvPr/>
          </p:nvSpPr>
          <p:spPr bwMode="auto">
            <a:xfrm>
              <a:off x="2809875" y="43799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9" name="Line 1338"/>
            <p:cNvSpPr>
              <a:spLocks noChangeShapeType="1"/>
            </p:cNvSpPr>
            <p:nvPr/>
          </p:nvSpPr>
          <p:spPr bwMode="auto">
            <a:xfrm>
              <a:off x="2609850" y="303371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0" name="Line 1339"/>
            <p:cNvSpPr>
              <a:spLocks noChangeShapeType="1"/>
            </p:cNvSpPr>
            <p:nvPr/>
          </p:nvSpPr>
          <p:spPr bwMode="auto">
            <a:xfrm flipH="1" flipV="1">
              <a:off x="5260975" y="266065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1" name="Line 1341"/>
            <p:cNvSpPr>
              <a:spLocks noChangeShapeType="1"/>
            </p:cNvSpPr>
            <p:nvPr/>
          </p:nvSpPr>
          <p:spPr bwMode="auto">
            <a:xfrm>
              <a:off x="2655888" y="3711575"/>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2" name="Line 1342"/>
            <p:cNvSpPr>
              <a:spLocks noChangeShapeType="1"/>
            </p:cNvSpPr>
            <p:nvPr/>
          </p:nvSpPr>
          <p:spPr bwMode="auto">
            <a:xfrm flipV="1">
              <a:off x="5143500" y="41449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3" name="Line 1343"/>
            <p:cNvSpPr>
              <a:spLocks noChangeShapeType="1"/>
            </p:cNvSpPr>
            <p:nvPr/>
          </p:nvSpPr>
          <p:spPr bwMode="auto">
            <a:xfrm flipV="1">
              <a:off x="5267325" y="340360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4" name="Line 1344"/>
            <p:cNvSpPr>
              <a:spLocks noChangeShapeType="1"/>
            </p:cNvSpPr>
            <p:nvPr/>
          </p:nvSpPr>
          <p:spPr bwMode="auto">
            <a:xfrm>
              <a:off x="2816225" y="438467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5" name="Line 1345"/>
            <p:cNvSpPr>
              <a:spLocks noChangeShapeType="1"/>
            </p:cNvSpPr>
            <p:nvPr/>
          </p:nvSpPr>
          <p:spPr bwMode="auto">
            <a:xfrm flipH="1">
              <a:off x="2665413" y="23637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6" name="Line 1347"/>
            <p:cNvSpPr>
              <a:spLocks noChangeShapeType="1"/>
            </p:cNvSpPr>
            <p:nvPr/>
          </p:nvSpPr>
          <p:spPr bwMode="auto">
            <a:xfrm>
              <a:off x="2609850" y="304006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7" name="Line 1348"/>
            <p:cNvSpPr>
              <a:spLocks noChangeShapeType="1"/>
            </p:cNvSpPr>
            <p:nvPr/>
          </p:nvSpPr>
          <p:spPr bwMode="auto">
            <a:xfrm flipH="1" flipV="1">
              <a:off x="5262563" y="2667000"/>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8" name="Line 1349"/>
            <p:cNvSpPr>
              <a:spLocks noChangeShapeType="1"/>
            </p:cNvSpPr>
            <p:nvPr/>
          </p:nvSpPr>
          <p:spPr bwMode="auto">
            <a:xfrm flipV="1">
              <a:off x="5137150" y="41513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9" name="Line 1350"/>
            <p:cNvSpPr>
              <a:spLocks noChangeShapeType="1"/>
            </p:cNvSpPr>
            <p:nvPr/>
          </p:nvSpPr>
          <p:spPr bwMode="auto">
            <a:xfrm>
              <a:off x="2659063" y="37163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0" name="Line 1351"/>
            <p:cNvSpPr>
              <a:spLocks noChangeShapeType="1"/>
            </p:cNvSpPr>
            <p:nvPr/>
          </p:nvSpPr>
          <p:spPr bwMode="auto">
            <a:xfrm flipV="1">
              <a:off x="5265738" y="340995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1" name="Line 1352"/>
            <p:cNvSpPr>
              <a:spLocks noChangeShapeType="1"/>
            </p:cNvSpPr>
            <p:nvPr/>
          </p:nvSpPr>
          <p:spPr bwMode="auto">
            <a:xfrm>
              <a:off x="2824163" y="43894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2" name="Line 1354"/>
            <p:cNvSpPr>
              <a:spLocks noChangeShapeType="1"/>
            </p:cNvSpPr>
            <p:nvPr/>
          </p:nvSpPr>
          <p:spPr bwMode="auto">
            <a:xfrm flipH="1">
              <a:off x="2660650" y="23685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3" name="Line 1355"/>
            <p:cNvSpPr>
              <a:spLocks noChangeShapeType="1"/>
            </p:cNvSpPr>
            <p:nvPr/>
          </p:nvSpPr>
          <p:spPr bwMode="auto">
            <a:xfrm>
              <a:off x="2609850" y="3044825"/>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4" name="Line 1356"/>
            <p:cNvSpPr>
              <a:spLocks noChangeShapeType="1"/>
            </p:cNvSpPr>
            <p:nvPr/>
          </p:nvSpPr>
          <p:spPr bwMode="auto">
            <a:xfrm flipV="1">
              <a:off x="5130800" y="41576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5" name="Line 1357"/>
            <p:cNvSpPr>
              <a:spLocks noChangeShapeType="1"/>
            </p:cNvSpPr>
            <p:nvPr/>
          </p:nvSpPr>
          <p:spPr bwMode="auto">
            <a:xfrm flipH="1" flipV="1">
              <a:off x="5265738" y="26749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6" name="Line 1358"/>
            <p:cNvSpPr>
              <a:spLocks noChangeShapeType="1"/>
            </p:cNvSpPr>
            <p:nvPr/>
          </p:nvSpPr>
          <p:spPr bwMode="auto">
            <a:xfrm>
              <a:off x="2830513" y="439420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7" name="Line 1359"/>
            <p:cNvSpPr>
              <a:spLocks noChangeShapeType="1"/>
            </p:cNvSpPr>
            <p:nvPr/>
          </p:nvSpPr>
          <p:spPr bwMode="auto">
            <a:xfrm flipV="1">
              <a:off x="5264150" y="3416300"/>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8" name="Line 1360"/>
            <p:cNvSpPr>
              <a:spLocks noChangeShapeType="1"/>
            </p:cNvSpPr>
            <p:nvPr/>
          </p:nvSpPr>
          <p:spPr bwMode="auto">
            <a:xfrm>
              <a:off x="2662238" y="37211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9" name="Line 1363"/>
            <p:cNvSpPr>
              <a:spLocks noChangeShapeType="1"/>
            </p:cNvSpPr>
            <p:nvPr/>
          </p:nvSpPr>
          <p:spPr bwMode="auto">
            <a:xfrm flipH="1">
              <a:off x="2657475" y="23733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0" name="Line 1364"/>
            <p:cNvSpPr>
              <a:spLocks noChangeShapeType="1"/>
            </p:cNvSpPr>
            <p:nvPr/>
          </p:nvSpPr>
          <p:spPr bwMode="auto">
            <a:xfrm flipV="1">
              <a:off x="5124450" y="416401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1" name="Line 1365"/>
            <p:cNvSpPr>
              <a:spLocks noChangeShapeType="1"/>
            </p:cNvSpPr>
            <p:nvPr/>
          </p:nvSpPr>
          <p:spPr bwMode="auto">
            <a:xfrm flipH="1" flipV="1">
              <a:off x="5267325" y="26812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2" name="Line 1366"/>
            <p:cNvSpPr>
              <a:spLocks noChangeShapeType="1"/>
            </p:cNvSpPr>
            <p:nvPr/>
          </p:nvSpPr>
          <p:spPr bwMode="auto">
            <a:xfrm>
              <a:off x="2609850" y="304958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3" name="Line 1367"/>
            <p:cNvSpPr>
              <a:spLocks noChangeShapeType="1"/>
            </p:cNvSpPr>
            <p:nvPr/>
          </p:nvSpPr>
          <p:spPr bwMode="auto">
            <a:xfrm>
              <a:off x="2838450" y="439737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4" name="Line 1369"/>
            <p:cNvSpPr>
              <a:spLocks noChangeShapeType="1"/>
            </p:cNvSpPr>
            <p:nvPr/>
          </p:nvSpPr>
          <p:spPr bwMode="auto">
            <a:xfrm flipV="1">
              <a:off x="5260975" y="34242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5" name="Line 1370"/>
            <p:cNvSpPr>
              <a:spLocks noChangeShapeType="1"/>
            </p:cNvSpPr>
            <p:nvPr/>
          </p:nvSpPr>
          <p:spPr bwMode="auto">
            <a:xfrm>
              <a:off x="2665413" y="37258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6" name="Line 1371"/>
            <p:cNvSpPr>
              <a:spLocks noChangeShapeType="1"/>
            </p:cNvSpPr>
            <p:nvPr/>
          </p:nvSpPr>
          <p:spPr bwMode="auto">
            <a:xfrm flipH="1">
              <a:off x="2654300" y="2378075"/>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7" name="Line 1372"/>
            <p:cNvSpPr>
              <a:spLocks noChangeShapeType="1"/>
            </p:cNvSpPr>
            <p:nvPr/>
          </p:nvSpPr>
          <p:spPr bwMode="auto">
            <a:xfrm flipV="1">
              <a:off x="5118100" y="41703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8" name="Line 1373"/>
            <p:cNvSpPr>
              <a:spLocks noChangeShapeType="1"/>
            </p:cNvSpPr>
            <p:nvPr/>
          </p:nvSpPr>
          <p:spPr bwMode="auto">
            <a:xfrm flipH="1" flipV="1">
              <a:off x="5268913" y="26876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9" name="Line 1375"/>
            <p:cNvSpPr>
              <a:spLocks noChangeShapeType="1"/>
            </p:cNvSpPr>
            <p:nvPr/>
          </p:nvSpPr>
          <p:spPr bwMode="auto">
            <a:xfrm>
              <a:off x="2609850" y="30559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0" name="Line 1376"/>
            <p:cNvSpPr>
              <a:spLocks noChangeShapeType="1"/>
            </p:cNvSpPr>
            <p:nvPr/>
          </p:nvSpPr>
          <p:spPr bwMode="auto">
            <a:xfrm>
              <a:off x="2846388" y="44021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1" name="Line 1377"/>
            <p:cNvSpPr>
              <a:spLocks noChangeShapeType="1"/>
            </p:cNvSpPr>
            <p:nvPr/>
          </p:nvSpPr>
          <p:spPr bwMode="auto">
            <a:xfrm flipV="1">
              <a:off x="5259388" y="34305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2" name="Line 1378"/>
            <p:cNvSpPr>
              <a:spLocks noChangeShapeType="1"/>
            </p:cNvSpPr>
            <p:nvPr/>
          </p:nvSpPr>
          <p:spPr bwMode="auto">
            <a:xfrm>
              <a:off x="2670175" y="37322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3" name="Line 1379"/>
            <p:cNvSpPr>
              <a:spLocks noChangeShapeType="1"/>
            </p:cNvSpPr>
            <p:nvPr/>
          </p:nvSpPr>
          <p:spPr bwMode="auto">
            <a:xfrm flipV="1">
              <a:off x="5111750" y="41767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4" name="Line 1380"/>
            <p:cNvSpPr>
              <a:spLocks noChangeShapeType="1"/>
            </p:cNvSpPr>
            <p:nvPr/>
          </p:nvSpPr>
          <p:spPr bwMode="auto">
            <a:xfrm flipH="1">
              <a:off x="2651125" y="23828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5" name="Line 1381"/>
            <p:cNvSpPr>
              <a:spLocks noChangeShapeType="1"/>
            </p:cNvSpPr>
            <p:nvPr/>
          </p:nvSpPr>
          <p:spPr bwMode="auto">
            <a:xfrm flipH="1" flipV="1">
              <a:off x="5270500" y="269398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6" name="Line 1383"/>
            <p:cNvSpPr>
              <a:spLocks noChangeShapeType="1"/>
            </p:cNvSpPr>
            <p:nvPr/>
          </p:nvSpPr>
          <p:spPr bwMode="auto">
            <a:xfrm>
              <a:off x="2852738" y="440690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7" name="Line 1384"/>
            <p:cNvSpPr>
              <a:spLocks noChangeShapeType="1"/>
            </p:cNvSpPr>
            <p:nvPr/>
          </p:nvSpPr>
          <p:spPr bwMode="auto">
            <a:xfrm>
              <a:off x="2611438" y="3060700"/>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8" name="Line 1385"/>
            <p:cNvSpPr>
              <a:spLocks noChangeShapeType="1"/>
            </p:cNvSpPr>
            <p:nvPr/>
          </p:nvSpPr>
          <p:spPr bwMode="auto">
            <a:xfrm flipV="1">
              <a:off x="5256213" y="3436938"/>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9" name="Line 1386"/>
            <p:cNvSpPr>
              <a:spLocks noChangeShapeType="1"/>
            </p:cNvSpPr>
            <p:nvPr/>
          </p:nvSpPr>
          <p:spPr bwMode="auto">
            <a:xfrm>
              <a:off x="2673350" y="373697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0" name="Line 1387"/>
            <p:cNvSpPr>
              <a:spLocks noChangeShapeType="1"/>
            </p:cNvSpPr>
            <p:nvPr/>
          </p:nvSpPr>
          <p:spPr bwMode="auto">
            <a:xfrm flipV="1">
              <a:off x="5105400" y="418147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1" name="Line 1388"/>
            <p:cNvSpPr>
              <a:spLocks noChangeShapeType="1"/>
            </p:cNvSpPr>
            <p:nvPr/>
          </p:nvSpPr>
          <p:spPr bwMode="auto">
            <a:xfrm flipH="1">
              <a:off x="2647950" y="238760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2" name="Line 1390"/>
            <p:cNvSpPr>
              <a:spLocks noChangeShapeType="1"/>
            </p:cNvSpPr>
            <p:nvPr/>
          </p:nvSpPr>
          <p:spPr bwMode="auto">
            <a:xfrm>
              <a:off x="2860675" y="441007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3" name="Line 1391"/>
            <p:cNvSpPr>
              <a:spLocks noChangeShapeType="1"/>
            </p:cNvSpPr>
            <p:nvPr/>
          </p:nvSpPr>
          <p:spPr bwMode="auto">
            <a:xfrm flipH="1" flipV="1">
              <a:off x="5272088" y="27019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4" name="Line 1392"/>
            <p:cNvSpPr>
              <a:spLocks noChangeShapeType="1"/>
            </p:cNvSpPr>
            <p:nvPr/>
          </p:nvSpPr>
          <p:spPr bwMode="auto">
            <a:xfrm flipV="1">
              <a:off x="5253038" y="34448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5" name="Line 1393"/>
            <p:cNvSpPr>
              <a:spLocks noChangeShapeType="1"/>
            </p:cNvSpPr>
            <p:nvPr/>
          </p:nvSpPr>
          <p:spPr bwMode="auto">
            <a:xfrm>
              <a:off x="2611438" y="30654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6" name="Line 1394"/>
            <p:cNvSpPr>
              <a:spLocks noChangeShapeType="1"/>
            </p:cNvSpPr>
            <p:nvPr/>
          </p:nvSpPr>
          <p:spPr bwMode="auto">
            <a:xfrm flipV="1">
              <a:off x="5099050" y="418782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7" name="Line 1395"/>
            <p:cNvSpPr>
              <a:spLocks noChangeShapeType="1"/>
            </p:cNvSpPr>
            <p:nvPr/>
          </p:nvSpPr>
          <p:spPr bwMode="auto">
            <a:xfrm>
              <a:off x="2678113" y="37417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8" name="Line 1397"/>
            <p:cNvSpPr>
              <a:spLocks noChangeShapeType="1"/>
            </p:cNvSpPr>
            <p:nvPr/>
          </p:nvSpPr>
          <p:spPr bwMode="auto">
            <a:xfrm>
              <a:off x="2868613" y="44148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9" name="Line 1398"/>
            <p:cNvSpPr>
              <a:spLocks noChangeShapeType="1"/>
            </p:cNvSpPr>
            <p:nvPr/>
          </p:nvSpPr>
          <p:spPr bwMode="auto">
            <a:xfrm flipH="1">
              <a:off x="2644775" y="239395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0" name="Line 1399"/>
            <p:cNvSpPr>
              <a:spLocks noChangeShapeType="1"/>
            </p:cNvSpPr>
            <p:nvPr/>
          </p:nvSpPr>
          <p:spPr bwMode="auto">
            <a:xfrm flipH="1" flipV="1">
              <a:off x="5273675" y="2708275"/>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1" name="Line 1400"/>
            <p:cNvSpPr>
              <a:spLocks noChangeShapeType="1"/>
            </p:cNvSpPr>
            <p:nvPr/>
          </p:nvSpPr>
          <p:spPr bwMode="auto">
            <a:xfrm flipV="1">
              <a:off x="5251450" y="34512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2" name="Line 1401"/>
            <p:cNvSpPr>
              <a:spLocks noChangeShapeType="1"/>
            </p:cNvSpPr>
            <p:nvPr/>
          </p:nvSpPr>
          <p:spPr bwMode="auto">
            <a:xfrm flipV="1">
              <a:off x="5092700" y="419417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3" name="Line 1402"/>
            <p:cNvSpPr>
              <a:spLocks noChangeShapeType="1"/>
            </p:cNvSpPr>
            <p:nvPr/>
          </p:nvSpPr>
          <p:spPr bwMode="auto">
            <a:xfrm>
              <a:off x="2611438" y="30718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4" name="Line 1403"/>
            <p:cNvSpPr>
              <a:spLocks noChangeShapeType="1"/>
            </p:cNvSpPr>
            <p:nvPr/>
          </p:nvSpPr>
          <p:spPr bwMode="auto">
            <a:xfrm>
              <a:off x="2682875" y="37465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5" name="Line 1404"/>
            <p:cNvSpPr>
              <a:spLocks noChangeShapeType="1"/>
            </p:cNvSpPr>
            <p:nvPr/>
          </p:nvSpPr>
          <p:spPr bwMode="auto">
            <a:xfrm>
              <a:off x="2876550" y="44180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6" name="Line 1406"/>
            <p:cNvSpPr>
              <a:spLocks noChangeShapeType="1"/>
            </p:cNvSpPr>
            <p:nvPr/>
          </p:nvSpPr>
          <p:spPr bwMode="auto">
            <a:xfrm flipH="1">
              <a:off x="2641600" y="23987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7" name="Line 1407"/>
            <p:cNvSpPr>
              <a:spLocks noChangeShapeType="1"/>
            </p:cNvSpPr>
            <p:nvPr/>
          </p:nvSpPr>
          <p:spPr bwMode="auto">
            <a:xfrm flipH="1" flipV="1">
              <a:off x="5275263" y="27162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8" name="Line 1408"/>
            <p:cNvSpPr>
              <a:spLocks noChangeShapeType="1"/>
            </p:cNvSpPr>
            <p:nvPr/>
          </p:nvSpPr>
          <p:spPr bwMode="auto">
            <a:xfrm flipV="1">
              <a:off x="5084763" y="420052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9" name="Line 1409"/>
            <p:cNvSpPr>
              <a:spLocks noChangeShapeType="1"/>
            </p:cNvSpPr>
            <p:nvPr/>
          </p:nvSpPr>
          <p:spPr bwMode="auto">
            <a:xfrm flipV="1">
              <a:off x="5248275" y="34575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0" name="Line 1410"/>
            <p:cNvSpPr>
              <a:spLocks noChangeShapeType="1"/>
            </p:cNvSpPr>
            <p:nvPr/>
          </p:nvSpPr>
          <p:spPr bwMode="auto">
            <a:xfrm>
              <a:off x="2613025" y="3076575"/>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1" name="Line 1412"/>
            <p:cNvSpPr>
              <a:spLocks noChangeShapeType="1"/>
            </p:cNvSpPr>
            <p:nvPr/>
          </p:nvSpPr>
          <p:spPr bwMode="auto">
            <a:xfrm>
              <a:off x="2884488" y="4422776"/>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2" name="Line 1413"/>
            <p:cNvSpPr>
              <a:spLocks noChangeShapeType="1"/>
            </p:cNvSpPr>
            <p:nvPr/>
          </p:nvSpPr>
          <p:spPr bwMode="auto">
            <a:xfrm>
              <a:off x="2686051" y="37512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3" name="Line 1416"/>
            <p:cNvSpPr>
              <a:spLocks noChangeShapeType="1"/>
            </p:cNvSpPr>
            <p:nvPr/>
          </p:nvSpPr>
          <p:spPr bwMode="auto">
            <a:xfrm flipV="1">
              <a:off x="5078413" y="420687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4" name="Line 1417"/>
            <p:cNvSpPr>
              <a:spLocks noChangeShapeType="1"/>
            </p:cNvSpPr>
            <p:nvPr/>
          </p:nvSpPr>
          <p:spPr bwMode="auto">
            <a:xfrm flipV="1">
              <a:off x="5276851" y="27225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5" name="Line 1418"/>
            <p:cNvSpPr>
              <a:spLocks noChangeShapeType="1"/>
            </p:cNvSpPr>
            <p:nvPr/>
          </p:nvSpPr>
          <p:spPr bwMode="auto">
            <a:xfrm flipH="1">
              <a:off x="2638426" y="24034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6" name="Line 1419"/>
            <p:cNvSpPr>
              <a:spLocks noChangeShapeType="1"/>
            </p:cNvSpPr>
            <p:nvPr/>
          </p:nvSpPr>
          <p:spPr bwMode="auto">
            <a:xfrm flipV="1">
              <a:off x="5245101" y="3463926"/>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7" name="Line 1420"/>
            <p:cNvSpPr>
              <a:spLocks noChangeShapeType="1"/>
            </p:cNvSpPr>
            <p:nvPr/>
          </p:nvSpPr>
          <p:spPr bwMode="auto">
            <a:xfrm>
              <a:off x="2892426" y="44259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8" name="Line 1422"/>
            <p:cNvSpPr>
              <a:spLocks noChangeShapeType="1"/>
            </p:cNvSpPr>
            <p:nvPr/>
          </p:nvSpPr>
          <p:spPr bwMode="auto">
            <a:xfrm>
              <a:off x="2613026" y="30813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9" name="Line 1423"/>
            <p:cNvSpPr>
              <a:spLocks noChangeShapeType="1"/>
            </p:cNvSpPr>
            <p:nvPr/>
          </p:nvSpPr>
          <p:spPr bwMode="auto">
            <a:xfrm>
              <a:off x="2690813" y="3756026"/>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0" name="Line 1424"/>
            <p:cNvSpPr>
              <a:spLocks noChangeShapeType="1"/>
            </p:cNvSpPr>
            <p:nvPr/>
          </p:nvSpPr>
          <p:spPr bwMode="auto">
            <a:xfrm flipV="1">
              <a:off x="5070476" y="42132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1" name="Line 1425"/>
            <p:cNvSpPr>
              <a:spLocks noChangeShapeType="1"/>
            </p:cNvSpPr>
            <p:nvPr/>
          </p:nvSpPr>
          <p:spPr bwMode="auto">
            <a:xfrm flipH="1" flipV="1">
              <a:off x="5276851" y="272891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2" name="Line 1426"/>
            <p:cNvSpPr>
              <a:spLocks noChangeShapeType="1"/>
            </p:cNvSpPr>
            <p:nvPr/>
          </p:nvSpPr>
          <p:spPr bwMode="auto">
            <a:xfrm flipH="1">
              <a:off x="2636838" y="24082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3" name="Line 1427"/>
            <p:cNvSpPr>
              <a:spLocks noChangeShapeType="1"/>
            </p:cNvSpPr>
            <p:nvPr/>
          </p:nvSpPr>
          <p:spPr bwMode="auto">
            <a:xfrm flipV="1">
              <a:off x="5241926" y="34718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4" name="Line 1428"/>
            <p:cNvSpPr>
              <a:spLocks noChangeShapeType="1"/>
            </p:cNvSpPr>
            <p:nvPr/>
          </p:nvSpPr>
          <p:spPr bwMode="auto">
            <a:xfrm>
              <a:off x="2901951" y="443071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5" name="Line 1430"/>
            <p:cNvSpPr>
              <a:spLocks noChangeShapeType="1"/>
            </p:cNvSpPr>
            <p:nvPr/>
          </p:nvSpPr>
          <p:spPr bwMode="auto">
            <a:xfrm flipV="1">
              <a:off x="5064126" y="42179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6" name="Line 1431"/>
            <p:cNvSpPr>
              <a:spLocks noChangeShapeType="1"/>
            </p:cNvSpPr>
            <p:nvPr/>
          </p:nvSpPr>
          <p:spPr bwMode="auto">
            <a:xfrm>
              <a:off x="2695576" y="37607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7" name="Line 1432"/>
            <p:cNvSpPr>
              <a:spLocks noChangeShapeType="1"/>
            </p:cNvSpPr>
            <p:nvPr/>
          </p:nvSpPr>
          <p:spPr bwMode="auto">
            <a:xfrm>
              <a:off x="2614613" y="30876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8" name="Line 1433"/>
            <p:cNvSpPr>
              <a:spLocks noChangeShapeType="1"/>
            </p:cNvSpPr>
            <p:nvPr/>
          </p:nvSpPr>
          <p:spPr bwMode="auto">
            <a:xfrm flipV="1">
              <a:off x="5278438" y="273685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9" name="Line 1434"/>
            <p:cNvSpPr>
              <a:spLocks noChangeShapeType="1"/>
            </p:cNvSpPr>
            <p:nvPr/>
          </p:nvSpPr>
          <p:spPr bwMode="auto">
            <a:xfrm flipV="1">
              <a:off x="5238751" y="34782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0" name="Line 1435"/>
            <p:cNvSpPr>
              <a:spLocks noChangeShapeType="1"/>
            </p:cNvSpPr>
            <p:nvPr/>
          </p:nvSpPr>
          <p:spPr bwMode="auto">
            <a:xfrm flipH="1">
              <a:off x="2633663" y="24145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1" name="Line 1436"/>
            <p:cNvSpPr>
              <a:spLocks noChangeShapeType="1"/>
            </p:cNvSpPr>
            <p:nvPr/>
          </p:nvSpPr>
          <p:spPr bwMode="auto">
            <a:xfrm>
              <a:off x="2909888" y="44338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2" name="Line 1438"/>
            <p:cNvSpPr>
              <a:spLocks noChangeShapeType="1"/>
            </p:cNvSpPr>
            <p:nvPr/>
          </p:nvSpPr>
          <p:spPr bwMode="auto">
            <a:xfrm flipV="1">
              <a:off x="5056188" y="42243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3" name="Line 1439"/>
            <p:cNvSpPr>
              <a:spLocks noChangeShapeType="1"/>
            </p:cNvSpPr>
            <p:nvPr/>
          </p:nvSpPr>
          <p:spPr bwMode="auto">
            <a:xfrm>
              <a:off x="2700338" y="376555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4" name="Line 1440"/>
            <p:cNvSpPr>
              <a:spLocks noChangeShapeType="1"/>
            </p:cNvSpPr>
            <p:nvPr/>
          </p:nvSpPr>
          <p:spPr bwMode="auto">
            <a:xfrm>
              <a:off x="2616201" y="3092451"/>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5" name="Line 1441"/>
            <p:cNvSpPr>
              <a:spLocks noChangeShapeType="1"/>
            </p:cNvSpPr>
            <p:nvPr/>
          </p:nvSpPr>
          <p:spPr bwMode="auto">
            <a:xfrm flipH="1" flipV="1">
              <a:off x="5278438" y="2743201"/>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6" name="Line 1442"/>
            <p:cNvSpPr>
              <a:spLocks noChangeShapeType="1"/>
            </p:cNvSpPr>
            <p:nvPr/>
          </p:nvSpPr>
          <p:spPr bwMode="auto">
            <a:xfrm>
              <a:off x="2917826" y="443865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7" name="Line 1443"/>
            <p:cNvSpPr>
              <a:spLocks noChangeShapeType="1"/>
            </p:cNvSpPr>
            <p:nvPr/>
          </p:nvSpPr>
          <p:spPr bwMode="auto">
            <a:xfrm flipV="1">
              <a:off x="5235576" y="34845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8" name="Line 1444"/>
            <p:cNvSpPr>
              <a:spLocks noChangeShapeType="1"/>
            </p:cNvSpPr>
            <p:nvPr/>
          </p:nvSpPr>
          <p:spPr bwMode="auto">
            <a:xfrm flipH="1">
              <a:off x="2632076" y="241935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9" name="Line 1445"/>
            <p:cNvSpPr>
              <a:spLocks noChangeShapeType="1"/>
            </p:cNvSpPr>
            <p:nvPr/>
          </p:nvSpPr>
          <p:spPr bwMode="auto">
            <a:xfrm flipV="1">
              <a:off x="5048251" y="42306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0" name="Line 1447"/>
            <p:cNvSpPr>
              <a:spLocks noChangeShapeType="1"/>
            </p:cNvSpPr>
            <p:nvPr/>
          </p:nvSpPr>
          <p:spPr bwMode="auto">
            <a:xfrm>
              <a:off x="2705101" y="37719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1" name="Line 1448"/>
            <p:cNvSpPr>
              <a:spLocks noChangeShapeType="1"/>
            </p:cNvSpPr>
            <p:nvPr/>
          </p:nvSpPr>
          <p:spPr bwMode="auto">
            <a:xfrm>
              <a:off x="2616201" y="30972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2" name="Line 1449"/>
            <p:cNvSpPr>
              <a:spLocks noChangeShapeType="1"/>
            </p:cNvSpPr>
            <p:nvPr/>
          </p:nvSpPr>
          <p:spPr bwMode="auto">
            <a:xfrm>
              <a:off x="2927351" y="444182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3" name="Line 1450"/>
            <p:cNvSpPr>
              <a:spLocks noChangeShapeType="1"/>
            </p:cNvSpPr>
            <p:nvPr/>
          </p:nvSpPr>
          <p:spPr bwMode="auto">
            <a:xfrm flipV="1">
              <a:off x="5280026" y="275113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4" name="Line 1451"/>
            <p:cNvSpPr>
              <a:spLocks noChangeShapeType="1"/>
            </p:cNvSpPr>
            <p:nvPr/>
          </p:nvSpPr>
          <p:spPr bwMode="auto">
            <a:xfrm flipV="1">
              <a:off x="5232401" y="349250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5" name="Line 1452"/>
            <p:cNvSpPr>
              <a:spLocks noChangeShapeType="1"/>
            </p:cNvSpPr>
            <p:nvPr/>
          </p:nvSpPr>
          <p:spPr bwMode="auto">
            <a:xfrm flipV="1">
              <a:off x="5041901" y="42370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6" name="Line 1454"/>
            <p:cNvSpPr>
              <a:spLocks noChangeShapeType="1"/>
            </p:cNvSpPr>
            <p:nvPr/>
          </p:nvSpPr>
          <p:spPr bwMode="auto">
            <a:xfrm flipH="1">
              <a:off x="2628901" y="24241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7" name="Line 1455"/>
            <p:cNvSpPr>
              <a:spLocks noChangeShapeType="1"/>
            </p:cNvSpPr>
            <p:nvPr/>
          </p:nvSpPr>
          <p:spPr bwMode="auto">
            <a:xfrm>
              <a:off x="2709863" y="3776663"/>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8" name="Line 1456"/>
            <p:cNvSpPr>
              <a:spLocks noChangeShapeType="1"/>
            </p:cNvSpPr>
            <p:nvPr/>
          </p:nvSpPr>
          <p:spPr bwMode="auto">
            <a:xfrm>
              <a:off x="2935288" y="44465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9" name="Line 1457"/>
            <p:cNvSpPr>
              <a:spLocks noChangeShapeType="1"/>
            </p:cNvSpPr>
            <p:nvPr/>
          </p:nvSpPr>
          <p:spPr bwMode="auto">
            <a:xfrm flipV="1">
              <a:off x="5033963" y="424180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0" name="Line 1458"/>
            <p:cNvSpPr>
              <a:spLocks noChangeShapeType="1"/>
            </p:cNvSpPr>
            <p:nvPr/>
          </p:nvSpPr>
          <p:spPr bwMode="auto">
            <a:xfrm flipV="1">
              <a:off x="5280026" y="275748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1" name="Line 1459"/>
            <p:cNvSpPr>
              <a:spLocks noChangeShapeType="1"/>
            </p:cNvSpPr>
            <p:nvPr/>
          </p:nvSpPr>
          <p:spPr bwMode="auto">
            <a:xfrm>
              <a:off x="2617788" y="31019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2" name="Line 1460"/>
            <p:cNvSpPr>
              <a:spLocks noChangeShapeType="1"/>
            </p:cNvSpPr>
            <p:nvPr/>
          </p:nvSpPr>
          <p:spPr bwMode="auto">
            <a:xfrm flipV="1">
              <a:off x="5229226" y="34988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3" name="Line 1462"/>
            <p:cNvSpPr>
              <a:spLocks noChangeShapeType="1"/>
            </p:cNvSpPr>
            <p:nvPr/>
          </p:nvSpPr>
          <p:spPr bwMode="auto">
            <a:xfrm flipH="1">
              <a:off x="2627313" y="24288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4" name="Line 1463"/>
            <p:cNvSpPr>
              <a:spLocks noChangeShapeType="1"/>
            </p:cNvSpPr>
            <p:nvPr/>
          </p:nvSpPr>
          <p:spPr bwMode="auto">
            <a:xfrm>
              <a:off x="2944813" y="444976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5" name="Line 1464"/>
            <p:cNvSpPr>
              <a:spLocks noChangeShapeType="1"/>
            </p:cNvSpPr>
            <p:nvPr/>
          </p:nvSpPr>
          <p:spPr bwMode="auto">
            <a:xfrm flipV="1">
              <a:off x="5026026" y="424815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6" name="Line 1465"/>
            <p:cNvSpPr>
              <a:spLocks noChangeShapeType="1"/>
            </p:cNvSpPr>
            <p:nvPr/>
          </p:nvSpPr>
          <p:spPr bwMode="auto">
            <a:xfrm>
              <a:off x="2716213" y="37798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7" name="Line 1466"/>
            <p:cNvSpPr>
              <a:spLocks noChangeShapeType="1"/>
            </p:cNvSpPr>
            <p:nvPr/>
          </p:nvSpPr>
          <p:spPr bwMode="auto">
            <a:xfrm flipH="1" flipV="1">
              <a:off x="5280026" y="276383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8" name="Line 1467"/>
            <p:cNvSpPr>
              <a:spLocks noChangeShapeType="1"/>
            </p:cNvSpPr>
            <p:nvPr/>
          </p:nvSpPr>
          <p:spPr bwMode="auto">
            <a:xfrm flipV="1">
              <a:off x="5224463" y="3505201"/>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9" name="Line 1468"/>
            <p:cNvSpPr>
              <a:spLocks noChangeShapeType="1"/>
            </p:cNvSpPr>
            <p:nvPr/>
          </p:nvSpPr>
          <p:spPr bwMode="auto">
            <a:xfrm>
              <a:off x="2619376" y="31083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0" name="Line 1470"/>
            <p:cNvSpPr>
              <a:spLocks noChangeShapeType="1"/>
            </p:cNvSpPr>
            <p:nvPr/>
          </p:nvSpPr>
          <p:spPr bwMode="auto">
            <a:xfrm>
              <a:off x="2952751" y="4452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1" name="Line 1471"/>
            <p:cNvSpPr>
              <a:spLocks noChangeShapeType="1"/>
            </p:cNvSpPr>
            <p:nvPr/>
          </p:nvSpPr>
          <p:spPr bwMode="auto">
            <a:xfrm flipH="1">
              <a:off x="2625726" y="24352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2" name="Line 1472"/>
            <p:cNvSpPr>
              <a:spLocks noChangeShapeType="1"/>
            </p:cNvSpPr>
            <p:nvPr/>
          </p:nvSpPr>
          <p:spPr bwMode="auto">
            <a:xfrm flipV="1">
              <a:off x="5018088" y="42545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3" name="Line 1473"/>
            <p:cNvSpPr>
              <a:spLocks noChangeShapeType="1"/>
            </p:cNvSpPr>
            <p:nvPr/>
          </p:nvSpPr>
          <p:spPr bwMode="auto">
            <a:xfrm>
              <a:off x="2720976" y="37861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4" name="Line 1475"/>
            <p:cNvSpPr>
              <a:spLocks noChangeShapeType="1"/>
            </p:cNvSpPr>
            <p:nvPr/>
          </p:nvSpPr>
          <p:spPr bwMode="auto">
            <a:xfrm flipV="1">
              <a:off x="5221288" y="35115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5" name="Line 1476"/>
            <p:cNvSpPr>
              <a:spLocks noChangeShapeType="1"/>
            </p:cNvSpPr>
            <p:nvPr/>
          </p:nvSpPr>
          <p:spPr bwMode="auto">
            <a:xfrm flipV="1">
              <a:off x="5281613" y="2771776"/>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6" name="Line 1478"/>
            <p:cNvSpPr>
              <a:spLocks noChangeShapeType="1"/>
            </p:cNvSpPr>
            <p:nvPr/>
          </p:nvSpPr>
          <p:spPr bwMode="auto">
            <a:xfrm>
              <a:off x="2620963" y="31130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7" name="Line 1479"/>
            <p:cNvSpPr>
              <a:spLocks noChangeShapeType="1"/>
            </p:cNvSpPr>
            <p:nvPr/>
          </p:nvSpPr>
          <p:spPr bwMode="auto">
            <a:xfrm>
              <a:off x="2962276" y="4457701"/>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8" name="Line 1480"/>
            <p:cNvSpPr>
              <a:spLocks noChangeShapeType="1"/>
            </p:cNvSpPr>
            <p:nvPr/>
          </p:nvSpPr>
          <p:spPr bwMode="auto">
            <a:xfrm flipV="1">
              <a:off x="5010151" y="425926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9" name="Line 1481"/>
            <p:cNvSpPr>
              <a:spLocks noChangeShapeType="1"/>
            </p:cNvSpPr>
            <p:nvPr/>
          </p:nvSpPr>
          <p:spPr bwMode="auto">
            <a:xfrm flipH="1">
              <a:off x="2622551" y="24399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0" name="Line 1482"/>
            <p:cNvSpPr>
              <a:spLocks noChangeShapeType="1"/>
            </p:cNvSpPr>
            <p:nvPr/>
          </p:nvSpPr>
          <p:spPr bwMode="auto">
            <a:xfrm>
              <a:off x="2725738" y="379095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1" name="Line 1483"/>
            <p:cNvSpPr>
              <a:spLocks noChangeShapeType="1"/>
            </p:cNvSpPr>
            <p:nvPr/>
          </p:nvSpPr>
          <p:spPr bwMode="auto">
            <a:xfrm flipV="1">
              <a:off x="5216526" y="3517901"/>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2" name="Line 1484"/>
            <p:cNvSpPr>
              <a:spLocks noChangeShapeType="1"/>
            </p:cNvSpPr>
            <p:nvPr/>
          </p:nvSpPr>
          <p:spPr bwMode="auto">
            <a:xfrm flipV="1">
              <a:off x="5281613" y="2778126"/>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3" name="Line 1486"/>
            <p:cNvSpPr>
              <a:spLocks noChangeShapeType="1"/>
            </p:cNvSpPr>
            <p:nvPr/>
          </p:nvSpPr>
          <p:spPr bwMode="auto">
            <a:xfrm>
              <a:off x="2971801" y="4460876"/>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4" name="Line 1487"/>
            <p:cNvSpPr>
              <a:spLocks noChangeShapeType="1"/>
            </p:cNvSpPr>
            <p:nvPr/>
          </p:nvSpPr>
          <p:spPr bwMode="auto">
            <a:xfrm flipV="1">
              <a:off x="5002213" y="42656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5" name="Line 1488"/>
            <p:cNvSpPr>
              <a:spLocks noChangeShapeType="1"/>
            </p:cNvSpPr>
            <p:nvPr/>
          </p:nvSpPr>
          <p:spPr bwMode="auto">
            <a:xfrm>
              <a:off x="2622551" y="31178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6" name="Line 1489"/>
            <p:cNvSpPr>
              <a:spLocks noChangeShapeType="1"/>
            </p:cNvSpPr>
            <p:nvPr/>
          </p:nvSpPr>
          <p:spPr bwMode="auto">
            <a:xfrm flipH="1">
              <a:off x="2620963" y="244475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7" name="Line 1490"/>
            <p:cNvSpPr>
              <a:spLocks noChangeShapeType="1"/>
            </p:cNvSpPr>
            <p:nvPr/>
          </p:nvSpPr>
          <p:spPr bwMode="auto">
            <a:xfrm>
              <a:off x="2732088" y="379412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8" name="Line 1491"/>
            <p:cNvSpPr>
              <a:spLocks noChangeShapeType="1"/>
            </p:cNvSpPr>
            <p:nvPr/>
          </p:nvSpPr>
          <p:spPr bwMode="auto">
            <a:xfrm flipV="1">
              <a:off x="5213351" y="35258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9" name="Line 1492"/>
            <p:cNvSpPr>
              <a:spLocks noChangeShapeType="1"/>
            </p:cNvSpPr>
            <p:nvPr/>
          </p:nvSpPr>
          <p:spPr bwMode="auto">
            <a:xfrm>
              <a:off x="2981326" y="446405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0" name="Line 1493"/>
            <p:cNvSpPr>
              <a:spLocks noChangeShapeType="1"/>
            </p:cNvSpPr>
            <p:nvPr/>
          </p:nvSpPr>
          <p:spPr bwMode="auto">
            <a:xfrm flipV="1">
              <a:off x="4992688" y="42719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1" name="Line 1494"/>
            <p:cNvSpPr>
              <a:spLocks noChangeShapeType="1"/>
            </p:cNvSpPr>
            <p:nvPr/>
          </p:nvSpPr>
          <p:spPr bwMode="auto">
            <a:xfrm flipV="1">
              <a:off x="5281613" y="27860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2" name="Line 1496"/>
            <p:cNvSpPr>
              <a:spLocks noChangeShapeType="1"/>
            </p:cNvSpPr>
            <p:nvPr/>
          </p:nvSpPr>
          <p:spPr bwMode="auto">
            <a:xfrm>
              <a:off x="2625726" y="31242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3" name="Line 1497"/>
            <p:cNvSpPr>
              <a:spLocks noChangeShapeType="1"/>
            </p:cNvSpPr>
            <p:nvPr/>
          </p:nvSpPr>
          <p:spPr bwMode="auto">
            <a:xfrm flipV="1">
              <a:off x="4984751" y="427672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4" name="Line 1498"/>
            <p:cNvSpPr>
              <a:spLocks noChangeShapeType="1"/>
            </p:cNvSpPr>
            <p:nvPr/>
          </p:nvSpPr>
          <p:spPr bwMode="auto">
            <a:xfrm>
              <a:off x="2989263" y="44688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5" name="Line 1499"/>
            <p:cNvSpPr>
              <a:spLocks noChangeShapeType="1"/>
            </p:cNvSpPr>
            <p:nvPr/>
          </p:nvSpPr>
          <p:spPr bwMode="auto">
            <a:xfrm flipH="1">
              <a:off x="2619376" y="24495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6" name="Line 1500"/>
            <p:cNvSpPr>
              <a:spLocks noChangeShapeType="1"/>
            </p:cNvSpPr>
            <p:nvPr/>
          </p:nvSpPr>
          <p:spPr bwMode="auto">
            <a:xfrm>
              <a:off x="2736851" y="3800476"/>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7" name="Line 1501"/>
            <p:cNvSpPr>
              <a:spLocks noChangeShapeType="1"/>
            </p:cNvSpPr>
            <p:nvPr/>
          </p:nvSpPr>
          <p:spPr bwMode="auto">
            <a:xfrm flipV="1">
              <a:off x="5208588" y="35321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8" name="Line 1502"/>
            <p:cNvSpPr>
              <a:spLocks noChangeShapeType="1"/>
            </p:cNvSpPr>
            <p:nvPr/>
          </p:nvSpPr>
          <p:spPr bwMode="auto">
            <a:xfrm flipV="1">
              <a:off x="5280026" y="27924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9" name="Line 1504"/>
            <p:cNvSpPr>
              <a:spLocks noChangeShapeType="1"/>
            </p:cNvSpPr>
            <p:nvPr/>
          </p:nvSpPr>
          <p:spPr bwMode="auto">
            <a:xfrm>
              <a:off x="2627313" y="31289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0" name="Line 1505"/>
            <p:cNvSpPr>
              <a:spLocks noChangeShapeType="1"/>
            </p:cNvSpPr>
            <p:nvPr/>
          </p:nvSpPr>
          <p:spPr bwMode="auto">
            <a:xfrm flipV="1">
              <a:off x="4976813" y="428307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1" name="Line 1506"/>
            <p:cNvSpPr>
              <a:spLocks noChangeShapeType="1"/>
            </p:cNvSpPr>
            <p:nvPr/>
          </p:nvSpPr>
          <p:spPr bwMode="auto">
            <a:xfrm>
              <a:off x="2998788" y="44719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2" name="Line 1507"/>
            <p:cNvSpPr>
              <a:spLocks noChangeShapeType="1"/>
            </p:cNvSpPr>
            <p:nvPr/>
          </p:nvSpPr>
          <p:spPr bwMode="auto">
            <a:xfrm flipV="1">
              <a:off x="5203826" y="35385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3" name="Line 1508"/>
            <p:cNvSpPr>
              <a:spLocks noChangeShapeType="1"/>
            </p:cNvSpPr>
            <p:nvPr/>
          </p:nvSpPr>
          <p:spPr bwMode="auto">
            <a:xfrm>
              <a:off x="2743201" y="3803651"/>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4" name="Line 1509"/>
            <p:cNvSpPr>
              <a:spLocks noChangeShapeType="1"/>
            </p:cNvSpPr>
            <p:nvPr/>
          </p:nvSpPr>
          <p:spPr bwMode="auto">
            <a:xfrm flipH="1">
              <a:off x="2617788" y="24558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5" name="Line 1511"/>
            <p:cNvSpPr>
              <a:spLocks noChangeShapeType="1"/>
            </p:cNvSpPr>
            <p:nvPr/>
          </p:nvSpPr>
          <p:spPr bwMode="auto">
            <a:xfrm flipV="1">
              <a:off x="5280026" y="2798763"/>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6" name="Line 1512"/>
            <p:cNvSpPr>
              <a:spLocks noChangeShapeType="1"/>
            </p:cNvSpPr>
            <p:nvPr/>
          </p:nvSpPr>
          <p:spPr bwMode="auto">
            <a:xfrm flipV="1">
              <a:off x="4968876" y="42878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7" name="Line 1513"/>
            <p:cNvSpPr>
              <a:spLocks noChangeShapeType="1"/>
            </p:cNvSpPr>
            <p:nvPr/>
          </p:nvSpPr>
          <p:spPr bwMode="auto">
            <a:xfrm>
              <a:off x="3008313" y="44751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8" name="Line 1514"/>
            <p:cNvSpPr>
              <a:spLocks noChangeShapeType="1"/>
            </p:cNvSpPr>
            <p:nvPr/>
          </p:nvSpPr>
          <p:spPr bwMode="auto">
            <a:xfrm>
              <a:off x="2628901" y="313372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9" name="Line 1515"/>
            <p:cNvSpPr>
              <a:spLocks noChangeShapeType="1"/>
            </p:cNvSpPr>
            <p:nvPr/>
          </p:nvSpPr>
          <p:spPr bwMode="auto">
            <a:xfrm flipV="1">
              <a:off x="5199063" y="35448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0" name="Line 1516"/>
            <p:cNvSpPr>
              <a:spLocks noChangeShapeType="1"/>
            </p:cNvSpPr>
            <p:nvPr/>
          </p:nvSpPr>
          <p:spPr bwMode="auto">
            <a:xfrm>
              <a:off x="2749551" y="3810001"/>
              <a:ext cx="476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1" name="Line 1518"/>
            <p:cNvSpPr>
              <a:spLocks noChangeShapeType="1"/>
            </p:cNvSpPr>
            <p:nvPr/>
          </p:nvSpPr>
          <p:spPr bwMode="auto">
            <a:xfrm flipH="1">
              <a:off x="2616201" y="246062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2" name="Line 1519"/>
            <p:cNvSpPr>
              <a:spLocks noChangeShapeType="1"/>
            </p:cNvSpPr>
            <p:nvPr/>
          </p:nvSpPr>
          <p:spPr bwMode="auto">
            <a:xfrm flipV="1">
              <a:off x="5280026" y="2806701"/>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3" name="Line 1520"/>
            <p:cNvSpPr>
              <a:spLocks noChangeShapeType="1"/>
            </p:cNvSpPr>
            <p:nvPr/>
          </p:nvSpPr>
          <p:spPr bwMode="auto">
            <a:xfrm flipV="1">
              <a:off x="4959351" y="42941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4" name="Line 1521"/>
            <p:cNvSpPr>
              <a:spLocks noChangeShapeType="1"/>
            </p:cNvSpPr>
            <p:nvPr/>
          </p:nvSpPr>
          <p:spPr bwMode="auto">
            <a:xfrm>
              <a:off x="3017838" y="44783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5" name="Line 1522"/>
            <p:cNvSpPr>
              <a:spLocks noChangeShapeType="1"/>
            </p:cNvSpPr>
            <p:nvPr/>
          </p:nvSpPr>
          <p:spPr bwMode="auto">
            <a:xfrm>
              <a:off x="2632076" y="3140076"/>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6" name="Line 1523"/>
            <p:cNvSpPr>
              <a:spLocks noChangeShapeType="1"/>
            </p:cNvSpPr>
            <p:nvPr/>
          </p:nvSpPr>
          <p:spPr bwMode="auto">
            <a:xfrm flipV="1">
              <a:off x="5194301" y="3551238"/>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7" name="Line 1524"/>
            <p:cNvSpPr>
              <a:spLocks noChangeShapeType="1"/>
            </p:cNvSpPr>
            <p:nvPr/>
          </p:nvSpPr>
          <p:spPr bwMode="auto">
            <a:xfrm flipV="1">
              <a:off x="4951413" y="4298951"/>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8" name="Line 1525"/>
            <p:cNvSpPr>
              <a:spLocks noChangeShapeType="1"/>
            </p:cNvSpPr>
            <p:nvPr/>
          </p:nvSpPr>
          <p:spPr bwMode="auto">
            <a:xfrm>
              <a:off x="2754313" y="38131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9" name="Line 1526"/>
            <p:cNvSpPr>
              <a:spLocks noChangeShapeType="1"/>
            </p:cNvSpPr>
            <p:nvPr/>
          </p:nvSpPr>
          <p:spPr bwMode="auto">
            <a:xfrm>
              <a:off x="3027363" y="44815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0" name="Line 1528"/>
            <p:cNvSpPr>
              <a:spLocks noChangeShapeType="1"/>
            </p:cNvSpPr>
            <p:nvPr/>
          </p:nvSpPr>
          <p:spPr bwMode="auto">
            <a:xfrm flipV="1">
              <a:off x="5278438" y="281305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1" name="Line 1529"/>
            <p:cNvSpPr>
              <a:spLocks noChangeShapeType="1"/>
            </p:cNvSpPr>
            <p:nvPr/>
          </p:nvSpPr>
          <p:spPr bwMode="auto">
            <a:xfrm>
              <a:off x="2616201" y="2465388"/>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2" name="Line 1530"/>
            <p:cNvSpPr>
              <a:spLocks noChangeShapeType="1"/>
            </p:cNvSpPr>
            <p:nvPr/>
          </p:nvSpPr>
          <p:spPr bwMode="auto">
            <a:xfrm flipV="1">
              <a:off x="4941888" y="43053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3" name="Line 1531"/>
            <p:cNvSpPr>
              <a:spLocks noChangeShapeType="1"/>
            </p:cNvSpPr>
            <p:nvPr/>
          </p:nvSpPr>
          <p:spPr bwMode="auto">
            <a:xfrm flipV="1">
              <a:off x="5189538" y="35591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4" name="Line 1532"/>
            <p:cNvSpPr>
              <a:spLocks noChangeShapeType="1"/>
            </p:cNvSpPr>
            <p:nvPr/>
          </p:nvSpPr>
          <p:spPr bwMode="auto">
            <a:xfrm>
              <a:off x="3036888" y="44846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5" name="Line 1533"/>
            <p:cNvSpPr>
              <a:spLocks noChangeShapeType="1"/>
            </p:cNvSpPr>
            <p:nvPr/>
          </p:nvSpPr>
          <p:spPr bwMode="auto">
            <a:xfrm>
              <a:off x="2633663" y="31448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6" name="Line 1534"/>
            <p:cNvSpPr>
              <a:spLocks noChangeShapeType="1"/>
            </p:cNvSpPr>
            <p:nvPr/>
          </p:nvSpPr>
          <p:spPr bwMode="auto">
            <a:xfrm>
              <a:off x="2760663" y="38179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7" name="Line 1537"/>
            <p:cNvSpPr>
              <a:spLocks noChangeShapeType="1"/>
            </p:cNvSpPr>
            <p:nvPr/>
          </p:nvSpPr>
          <p:spPr bwMode="auto">
            <a:xfrm flipV="1">
              <a:off x="5278438" y="2819401"/>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8" name="Line 1538"/>
            <p:cNvSpPr>
              <a:spLocks noChangeShapeType="1"/>
            </p:cNvSpPr>
            <p:nvPr/>
          </p:nvSpPr>
          <p:spPr bwMode="auto">
            <a:xfrm flipH="1">
              <a:off x="2614613" y="24717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9" name="Line 1539"/>
            <p:cNvSpPr>
              <a:spLocks noChangeShapeType="1"/>
            </p:cNvSpPr>
            <p:nvPr/>
          </p:nvSpPr>
          <p:spPr bwMode="auto">
            <a:xfrm flipV="1">
              <a:off x="4932363" y="43100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0" name="Line 1540"/>
            <p:cNvSpPr>
              <a:spLocks noChangeShapeType="1"/>
            </p:cNvSpPr>
            <p:nvPr/>
          </p:nvSpPr>
          <p:spPr bwMode="auto">
            <a:xfrm>
              <a:off x="3048001" y="44878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1" name="Line 1541"/>
            <p:cNvSpPr>
              <a:spLocks noChangeShapeType="1"/>
            </p:cNvSpPr>
            <p:nvPr/>
          </p:nvSpPr>
          <p:spPr bwMode="auto">
            <a:xfrm flipV="1">
              <a:off x="5184776" y="356552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2" name="Line 1542"/>
            <p:cNvSpPr>
              <a:spLocks noChangeShapeType="1"/>
            </p:cNvSpPr>
            <p:nvPr/>
          </p:nvSpPr>
          <p:spPr bwMode="auto">
            <a:xfrm>
              <a:off x="2767013" y="38227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3" name="Line 1543"/>
            <p:cNvSpPr>
              <a:spLocks noChangeShapeType="1"/>
            </p:cNvSpPr>
            <p:nvPr/>
          </p:nvSpPr>
          <p:spPr bwMode="auto">
            <a:xfrm>
              <a:off x="2636838" y="31496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4" name="Line 1545"/>
            <p:cNvSpPr>
              <a:spLocks noChangeShapeType="1"/>
            </p:cNvSpPr>
            <p:nvPr/>
          </p:nvSpPr>
          <p:spPr bwMode="auto">
            <a:xfrm flipV="1">
              <a:off x="4924426" y="431482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5" name="Line 1546"/>
            <p:cNvSpPr>
              <a:spLocks noChangeShapeType="1"/>
            </p:cNvSpPr>
            <p:nvPr/>
          </p:nvSpPr>
          <p:spPr bwMode="auto">
            <a:xfrm flipV="1">
              <a:off x="5276851" y="28273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6" name="Line 1547"/>
            <p:cNvSpPr>
              <a:spLocks noChangeShapeType="1"/>
            </p:cNvSpPr>
            <p:nvPr/>
          </p:nvSpPr>
          <p:spPr bwMode="auto">
            <a:xfrm>
              <a:off x="3057526" y="4492626"/>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7" name="Line 1548"/>
            <p:cNvSpPr>
              <a:spLocks noChangeShapeType="1"/>
            </p:cNvSpPr>
            <p:nvPr/>
          </p:nvSpPr>
          <p:spPr bwMode="auto">
            <a:xfrm flipH="1">
              <a:off x="2613026" y="2476501"/>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8" name="Line 1549"/>
            <p:cNvSpPr>
              <a:spLocks noChangeShapeType="1"/>
            </p:cNvSpPr>
            <p:nvPr/>
          </p:nvSpPr>
          <p:spPr bwMode="auto">
            <a:xfrm flipV="1">
              <a:off x="5180013" y="35718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9" name="Line 1550"/>
            <p:cNvSpPr>
              <a:spLocks noChangeShapeType="1"/>
            </p:cNvSpPr>
            <p:nvPr/>
          </p:nvSpPr>
          <p:spPr bwMode="auto">
            <a:xfrm flipV="1">
              <a:off x="4914901" y="43211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0" name="Line 1551"/>
            <p:cNvSpPr>
              <a:spLocks noChangeShapeType="1"/>
            </p:cNvSpPr>
            <p:nvPr/>
          </p:nvSpPr>
          <p:spPr bwMode="auto">
            <a:xfrm>
              <a:off x="2773363" y="38274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1" name="Line 1553"/>
            <p:cNvSpPr>
              <a:spLocks noChangeShapeType="1"/>
            </p:cNvSpPr>
            <p:nvPr/>
          </p:nvSpPr>
          <p:spPr bwMode="auto">
            <a:xfrm>
              <a:off x="2638426" y="31543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2" name="Line 1554"/>
            <p:cNvSpPr>
              <a:spLocks noChangeShapeType="1"/>
            </p:cNvSpPr>
            <p:nvPr/>
          </p:nvSpPr>
          <p:spPr bwMode="auto">
            <a:xfrm>
              <a:off x="3067051" y="44942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3" name="Line 1555"/>
            <p:cNvSpPr>
              <a:spLocks noChangeShapeType="1"/>
            </p:cNvSpPr>
            <p:nvPr/>
          </p:nvSpPr>
          <p:spPr bwMode="auto">
            <a:xfrm flipV="1">
              <a:off x="5275263" y="2833688"/>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4" name="Line 1556"/>
            <p:cNvSpPr>
              <a:spLocks noChangeShapeType="1"/>
            </p:cNvSpPr>
            <p:nvPr/>
          </p:nvSpPr>
          <p:spPr bwMode="auto">
            <a:xfrm>
              <a:off x="2613026" y="248126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5" name="Line 1557"/>
            <p:cNvSpPr>
              <a:spLocks noChangeShapeType="1"/>
            </p:cNvSpPr>
            <p:nvPr/>
          </p:nvSpPr>
          <p:spPr bwMode="auto">
            <a:xfrm flipV="1">
              <a:off x="5175251" y="357822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6" name="Line 1558"/>
            <p:cNvSpPr>
              <a:spLocks noChangeShapeType="1"/>
            </p:cNvSpPr>
            <p:nvPr/>
          </p:nvSpPr>
          <p:spPr bwMode="auto">
            <a:xfrm flipV="1">
              <a:off x="4905376" y="4325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7" name="Line 1559"/>
            <p:cNvSpPr>
              <a:spLocks noChangeShapeType="1"/>
            </p:cNvSpPr>
            <p:nvPr/>
          </p:nvSpPr>
          <p:spPr bwMode="auto">
            <a:xfrm>
              <a:off x="3078163" y="44973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8" name="Line 1560"/>
            <p:cNvSpPr>
              <a:spLocks noChangeShapeType="1"/>
            </p:cNvSpPr>
            <p:nvPr/>
          </p:nvSpPr>
          <p:spPr bwMode="auto">
            <a:xfrm>
              <a:off x="2779713" y="38322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9" name="Line 1563"/>
            <p:cNvSpPr>
              <a:spLocks noChangeShapeType="1"/>
            </p:cNvSpPr>
            <p:nvPr/>
          </p:nvSpPr>
          <p:spPr bwMode="auto">
            <a:xfrm>
              <a:off x="2641601" y="3159126"/>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0" name="Line 1564"/>
            <p:cNvSpPr>
              <a:spLocks noChangeShapeType="1"/>
            </p:cNvSpPr>
            <p:nvPr/>
          </p:nvSpPr>
          <p:spPr bwMode="auto">
            <a:xfrm flipV="1">
              <a:off x="5275263" y="2841626"/>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1" name="Line 1565"/>
            <p:cNvSpPr>
              <a:spLocks noChangeShapeType="1"/>
            </p:cNvSpPr>
            <p:nvPr/>
          </p:nvSpPr>
          <p:spPr bwMode="auto">
            <a:xfrm flipV="1">
              <a:off x="4895851" y="433070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2" name="Line 1566"/>
            <p:cNvSpPr>
              <a:spLocks noChangeShapeType="1"/>
            </p:cNvSpPr>
            <p:nvPr/>
          </p:nvSpPr>
          <p:spPr bwMode="auto">
            <a:xfrm flipV="1">
              <a:off x="5168901" y="358457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3" name="Line 1567"/>
            <p:cNvSpPr>
              <a:spLocks noChangeShapeType="1"/>
            </p:cNvSpPr>
            <p:nvPr/>
          </p:nvSpPr>
          <p:spPr bwMode="auto">
            <a:xfrm>
              <a:off x="3087688" y="4502151"/>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4" name="Line 1568"/>
            <p:cNvSpPr>
              <a:spLocks noChangeShapeType="1"/>
            </p:cNvSpPr>
            <p:nvPr/>
          </p:nvSpPr>
          <p:spPr bwMode="auto">
            <a:xfrm flipH="1">
              <a:off x="2611438" y="24876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5" name="Line 1570"/>
            <p:cNvSpPr>
              <a:spLocks noChangeShapeType="1"/>
            </p:cNvSpPr>
            <p:nvPr/>
          </p:nvSpPr>
          <p:spPr bwMode="auto">
            <a:xfrm>
              <a:off x="2786063" y="38369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6" name="Line 1572"/>
            <p:cNvSpPr>
              <a:spLocks noChangeShapeType="1"/>
            </p:cNvSpPr>
            <p:nvPr/>
          </p:nvSpPr>
          <p:spPr bwMode="auto">
            <a:xfrm flipV="1">
              <a:off x="4886326" y="43370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7" name="Line 1573"/>
            <p:cNvSpPr>
              <a:spLocks noChangeShapeType="1"/>
            </p:cNvSpPr>
            <p:nvPr/>
          </p:nvSpPr>
          <p:spPr bwMode="auto">
            <a:xfrm flipV="1">
              <a:off x="5273676" y="28479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8" name="Line 1574"/>
            <p:cNvSpPr>
              <a:spLocks noChangeShapeType="1"/>
            </p:cNvSpPr>
            <p:nvPr/>
          </p:nvSpPr>
          <p:spPr bwMode="auto">
            <a:xfrm>
              <a:off x="2644776" y="316547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9" name="Line 1575"/>
            <p:cNvSpPr>
              <a:spLocks noChangeShapeType="1"/>
            </p:cNvSpPr>
            <p:nvPr/>
          </p:nvSpPr>
          <p:spPr bwMode="auto">
            <a:xfrm>
              <a:off x="3097213" y="45037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0" name="Line 1576"/>
            <p:cNvSpPr>
              <a:spLocks noChangeShapeType="1"/>
            </p:cNvSpPr>
            <p:nvPr/>
          </p:nvSpPr>
          <p:spPr bwMode="auto">
            <a:xfrm flipV="1">
              <a:off x="5164138" y="359092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1" name="Line 1577"/>
            <p:cNvSpPr>
              <a:spLocks noChangeShapeType="1"/>
            </p:cNvSpPr>
            <p:nvPr/>
          </p:nvSpPr>
          <p:spPr bwMode="auto">
            <a:xfrm>
              <a:off x="2611438" y="2492376"/>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2" name="Line 1578"/>
            <p:cNvSpPr>
              <a:spLocks noChangeShapeType="1"/>
            </p:cNvSpPr>
            <p:nvPr/>
          </p:nvSpPr>
          <p:spPr bwMode="auto">
            <a:xfrm flipV="1">
              <a:off x="4876801" y="43418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3" name="Line 1579"/>
            <p:cNvSpPr>
              <a:spLocks noChangeShapeType="1"/>
            </p:cNvSpPr>
            <p:nvPr/>
          </p:nvSpPr>
          <p:spPr bwMode="auto">
            <a:xfrm>
              <a:off x="2794001" y="38401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4" name="Line 1581"/>
            <p:cNvSpPr>
              <a:spLocks noChangeShapeType="1"/>
            </p:cNvSpPr>
            <p:nvPr/>
          </p:nvSpPr>
          <p:spPr bwMode="auto">
            <a:xfrm>
              <a:off x="3108326" y="45069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5" name="Line 1582"/>
            <p:cNvSpPr>
              <a:spLocks noChangeShapeType="1"/>
            </p:cNvSpPr>
            <p:nvPr/>
          </p:nvSpPr>
          <p:spPr bwMode="auto">
            <a:xfrm flipV="1">
              <a:off x="5272088" y="2854326"/>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6" name="Line 1583"/>
            <p:cNvSpPr>
              <a:spLocks noChangeShapeType="1"/>
            </p:cNvSpPr>
            <p:nvPr/>
          </p:nvSpPr>
          <p:spPr bwMode="auto">
            <a:xfrm>
              <a:off x="2647951" y="31702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7" name="Line 1584"/>
            <p:cNvSpPr>
              <a:spLocks noChangeShapeType="1"/>
            </p:cNvSpPr>
            <p:nvPr/>
          </p:nvSpPr>
          <p:spPr bwMode="auto">
            <a:xfrm flipV="1">
              <a:off x="5157788" y="359727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8" name="Line 1585"/>
            <p:cNvSpPr>
              <a:spLocks noChangeShapeType="1"/>
            </p:cNvSpPr>
            <p:nvPr/>
          </p:nvSpPr>
          <p:spPr bwMode="auto">
            <a:xfrm flipV="1">
              <a:off x="4867276" y="43465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9" name="Line 1586"/>
            <p:cNvSpPr>
              <a:spLocks noChangeShapeType="1"/>
            </p:cNvSpPr>
            <p:nvPr/>
          </p:nvSpPr>
          <p:spPr bwMode="auto">
            <a:xfrm>
              <a:off x="3119438" y="45100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0" name="Line 1587"/>
            <p:cNvSpPr>
              <a:spLocks noChangeShapeType="1"/>
            </p:cNvSpPr>
            <p:nvPr/>
          </p:nvSpPr>
          <p:spPr bwMode="auto">
            <a:xfrm>
              <a:off x="2800351" y="38449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1" name="Line 1588"/>
            <p:cNvSpPr>
              <a:spLocks noChangeShapeType="1"/>
            </p:cNvSpPr>
            <p:nvPr/>
          </p:nvSpPr>
          <p:spPr bwMode="auto">
            <a:xfrm>
              <a:off x="2611438" y="2497138"/>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2" name="Line 1590"/>
            <p:cNvSpPr>
              <a:spLocks noChangeShapeType="1"/>
            </p:cNvSpPr>
            <p:nvPr/>
          </p:nvSpPr>
          <p:spPr bwMode="auto">
            <a:xfrm flipV="1">
              <a:off x="4857751" y="43513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3" name="Line 1591"/>
            <p:cNvSpPr>
              <a:spLocks noChangeShapeType="1"/>
            </p:cNvSpPr>
            <p:nvPr/>
          </p:nvSpPr>
          <p:spPr bwMode="auto">
            <a:xfrm flipV="1">
              <a:off x="5270501" y="28622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4" name="Line 1592"/>
            <p:cNvSpPr>
              <a:spLocks noChangeShapeType="1"/>
            </p:cNvSpPr>
            <p:nvPr/>
          </p:nvSpPr>
          <p:spPr bwMode="auto">
            <a:xfrm flipV="1">
              <a:off x="5153026" y="360362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5" name="Line 1593"/>
            <p:cNvSpPr>
              <a:spLocks noChangeShapeType="1"/>
            </p:cNvSpPr>
            <p:nvPr/>
          </p:nvSpPr>
          <p:spPr bwMode="auto">
            <a:xfrm>
              <a:off x="2651126" y="317500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6" name="Line 1594"/>
            <p:cNvSpPr>
              <a:spLocks noChangeShapeType="1"/>
            </p:cNvSpPr>
            <p:nvPr/>
          </p:nvSpPr>
          <p:spPr bwMode="auto">
            <a:xfrm>
              <a:off x="3128963" y="45132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7" name="Line 1595"/>
            <p:cNvSpPr>
              <a:spLocks noChangeShapeType="1"/>
            </p:cNvSpPr>
            <p:nvPr/>
          </p:nvSpPr>
          <p:spPr bwMode="auto">
            <a:xfrm>
              <a:off x="2806701" y="38496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8" name="Line 1596"/>
            <p:cNvSpPr>
              <a:spLocks noChangeShapeType="1"/>
            </p:cNvSpPr>
            <p:nvPr/>
          </p:nvSpPr>
          <p:spPr bwMode="auto">
            <a:xfrm flipV="1">
              <a:off x="4848226" y="435610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9" name="Line 1598"/>
            <p:cNvSpPr>
              <a:spLocks noChangeShapeType="1"/>
            </p:cNvSpPr>
            <p:nvPr/>
          </p:nvSpPr>
          <p:spPr bwMode="auto">
            <a:xfrm flipH="1">
              <a:off x="2609851" y="250190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0" name="Line 1599"/>
            <p:cNvSpPr>
              <a:spLocks noChangeShapeType="1"/>
            </p:cNvSpPr>
            <p:nvPr/>
          </p:nvSpPr>
          <p:spPr bwMode="auto">
            <a:xfrm>
              <a:off x="3140076" y="4516438"/>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1" name="Line 1600"/>
            <p:cNvSpPr>
              <a:spLocks noChangeShapeType="1"/>
            </p:cNvSpPr>
            <p:nvPr/>
          </p:nvSpPr>
          <p:spPr bwMode="auto">
            <a:xfrm flipV="1">
              <a:off x="5146676" y="360997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2" name="Line 1601"/>
            <p:cNvSpPr>
              <a:spLocks noChangeShapeType="1"/>
            </p:cNvSpPr>
            <p:nvPr/>
          </p:nvSpPr>
          <p:spPr bwMode="auto">
            <a:xfrm flipV="1">
              <a:off x="5268913" y="28686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3" name="Line 1602"/>
            <p:cNvSpPr>
              <a:spLocks noChangeShapeType="1"/>
            </p:cNvSpPr>
            <p:nvPr/>
          </p:nvSpPr>
          <p:spPr bwMode="auto">
            <a:xfrm>
              <a:off x="2654301" y="31797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4" name="Line 1603"/>
            <p:cNvSpPr>
              <a:spLocks noChangeShapeType="1"/>
            </p:cNvSpPr>
            <p:nvPr/>
          </p:nvSpPr>
          <p:spPr bwMode="auto">
            <a:xfrm flipV="1">
              <a:off x="4838701" y="43624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5" name="Line 1604"/>
            <p:cNvSpPr>
              <a:spLocks noChangeShapeType="1"/>
            </p:cNvSpPr>
            <p:nvPr/>
          </p:nvSpPr>
          <p:spPr bwMode="auto">
            <a:xfrm>
              <a:off x="2814638" y="385445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6" name="Line 1605"/>
            <p:cNvSpPr>
              <a:spLocks noChangeShapeType="1"/>
            </p:cNvSpPr>
            <p:nvPr/>
          </p:nvSpPr>
          <p:spPr bwMode="auto">
            <a:xfrm>
              <a:off x="3149601" y="451802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7" name="Line 1607"/>
            <p:cNvSpPr>
              <a:spLocks noChangeShapeType="1"/>
            </p:cNvSpPr>
            <p:nvPr/>
          </p:nvSpPr>
          <p:spPr bwMode="auto">
            <a:xfrm>
              <a:off x="2609851" y="2508251"/>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8" name="Line 1608"/>
            <p:cNvSpPr>
              <a:spLocks noChangeShapeType="1"/>
            </p:cNvSpPr>
            <p:nvPr/>
          </p:nvSpPr>
          <p:spPr bwMode="auto">
            <a:xfrm flipV="1">
              <a:off x="5140326" y="36163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9" name="Line 1609"/>
            <p:cNvSpPr>
              <a:spLocks noChangeShapeType="1"/>
            </p:cNvSpPr>
            <p:nvPr/>
          </p:nvSpPr>
          <p:spPr bwMode="auto">
            <a:xfrm flipV="1">
              <a:off x="4827588" y="43672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0" name="Line 1610"/>
            <p:cNvSpPr>
              <a:spLocks noChangeShapeType="1"/>
            </p:cNvSpPr>
            <p:nvPr/>
          </p:nvSpPr>
          <p:spPr bwMode="auto">
            <a:xfrm flipV="1">
              <a:off x="5267326" y="2874963"/>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1" name="Line 1611"/>
            <p:cNvSpPr>
              <a:spLocks noChangeShapeType="1"/>
            </p:cNvSpPr>
            <p:nvPr/>
          </p:nvSpPr>
          <p:spPr bwMode="auto">
            <a:xfrm>
              <a:off x="3160713" y="45212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2" name="Line 1613"/>
            <p:cNvSpPr>
              <a:spLocks noChangeShapeType="1"/>
            </p:cNvSpPr>
            <p:nvPr/>
          </p:nvSpPr>
          <p:spPr bwMode="auto">
            <a:xfrm>
              <a:off x="2657475" y="318611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3" name="Line 1614"/>
            <p:cNvSpPr>
              <a:spLocks noChangeShapeType="1"/>
            </p:cNvSpPr>
            <p:nvPr/>
          </p:nvSpPr>
          <p:spPr bwMode="auto">
            <a:xfrm>
              <a:off x="2820988" y="38576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4" name="Line 1615"/>
            <p:cNvSpPr>
              <a:spLocks noChangeShapeType="1"/>
            </p:cNvSpPr>
            <p:nvPr/>
          </p:nvSpPr>
          <p:spPr bwMode="auto">
            <a:xfrm flipV="1">
              <a:off x="4818063" y="43719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5" name="Line 1617"/>
            <p:cNvSpPr>
              <a:spLocks noChangeShapeType="1"/>
            </p:cNvSpPr>
            <p:nvPr/>
          </p:nvSpPr>
          <p:spPr bwMode="auto">
            <a:xfrm flipV="1">
              <a:off x="5135563" y="3622675"/>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6" name="Line 1618"/>
            <p:cNvSpPr>
              <a:spLocks noChangeShapeType="1"/>
            </p:cNvSpPr>
            <p:nvPr/>
          </p:nvSpPr>
          <p:spPr bwMode="auto">
            <a:xfrm>
              <a:off x="3171825" y="45243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7" name="Line 1619"/>
            <p:cNvSpPr>
              <a:spLocks noChangeShapeType="1"/>
            </p:cNvSpPr>
            <p:nvPr/>
          </p:nvSpPr>
          <p:spPr bwMode="auto">
            <a:xfrm>
              <a:off x="2609850" y="251301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8" name="Line 1620"/>
            <p:cNvSpPr>
              <a:spLocks noChangeShapeType="1"/>
            </p:cNvSpPr>
            <p:nvPr/>
          </p:nvSpPr>
          <p:spPr bwMode="auto">
            <a:xfrm flipV="1">
              <a:off x="5265738" y="288290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9" name="Line 1621"/>
            <p:cNvSpPr>
              <a:spLocks noChangeShapeType="1"/>
            </p:cNvSpPr>
            <p:nvPr/>
          </p:nvSpPr>
          <p:spPr bwMode="auto">
            <a:xfrm flipV="1">
              <a:off x="4808538" y="43767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0" name="Line 1622"/>
            <p:cNvSpPr>
              <a:spLocks noChangeShapeType="1"/>
            </p:cNvSpPr>
            <p:nvPr/>
          </p:nvSpPr>
          <p:spPr bwMode="auto">
            <a:xfrm>
              <a:off x="2828925" y="38623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1" name="Line 1623"/>
            <p:cNvSpPr>
              <a:spLocks noChangeShapeType="1"/>
            </p:cNvSpPr>
            <p:nvPr/>
          </p:nvSpPr>
          <p:spPr bwMode="auto">
            <a:xfrm>
              <a:off x="2660650" y="319087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2" name="Line 1624"/>
            <p:cNvSpPr>
              <a:spLocks noChangeShapeType="1"/>
            </p:cNvSpPr>
            <p:nvPr/>
          </p:nvSpPr>
          <p:spPr bwMode="auto">
            <a:xfrm>
              <a:off x="3182938" y="45275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3" name="Line 1625"/>
            <p:cNvSpPr>
              <a:spLocks noChangeShapeType="1"/>
            </p:cNvSpPr>
            <p:nvPr/>
          </p:nvSpPr>
          <p:spPr bwMode="auto">
            <a:xfrm flipV="1">
              <a:off x="5129213" y="362902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4" name="Line 1627"/>
            <p:cNvSpPr>
              <a:spLocks noChangeShapeType="1"/>
            </p:cNvSpPr>
            <p:nvPr/>
          </p:nvSpPr>
          <p:spPr bwMode="auto">
            <a:xfrm flipV="1">
              <a:off x="4797425" y="43815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5" name="Line 1628"/>
            <p:cNvSpPr>
              <a:spLocks noChangeShapeType="1"/>
            </p:cNvSpPr>
            <p:nvPr/>
          </p:nvSpPr>
          <p:spPr bwMode="auto">
            <a:xfrm flipV="1">
              <a:off x="5262563" y="288925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6" name="Line 1629"/>
            <p:cNvSpPr>
              <a:spLocks noChangeShapeType="1"/>
            </p:cNvSpPr>
            <p:nvPr/>
          </p:nvSpPr>
          <p:spPr bwMode="auto">
            <a:xfrm>
              <a:off x="2609850" y="2517775"/>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7" name="Line 1630"/>
            <p:cNvSpPr>
              <a:spLocks noChangeShapeType="1"/>
            </p:cNvSpPr>
            <p:nvPr/>
          </p:nvSpPr>
          <p:spPr bwMode="auto">
            <a:xfrm>
              <a:off x="3194050" y="45291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8" name="Line 1631"/>
            <p:cNvSpPr>
              <a:spLocks noChangeShapeType="1"/>
            </p:cNvSpPr>
            <p:nvPr/>
          </p:nvSpPr>
          <p:spPr bwMode="auto">
            <a:xfrm>
              <a:off x="2836863" y="38671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9" name="Line 1632"/>
            <p:cNvSpPr>
              <a:spLocks noChangeShapeType="1"/>
            </p:cNvSpPr>
            <p:nvPr/>
          </p:nvSpPr>
          <p:spPr bwMode="auto">
            <a:xfrm>
              <a:off x="2665413" y="319563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0" name="Line 1633"/>
            <p:cNvSpPr>
              <a:spLocks noChangeShapeType="1"/>
            </p:cNvSpPr>
            <p:nvPr/>
          </p:nvSpPr>
          <p:spPr bwMode="auto">
            <a:xfrm flipV="1">
              <a:off x="4787900" y="43862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1" name="Line 1634"/>
            <p:cNvSpPr>
              <a:spLocks noChangeShapeType="1"/>
            </p:cNvSpPr>
            <p:nvPr/>
          </p:nvSpPr>
          <p:spPr bwMode="auto">
            <a:xfrm flipV="1">
              <a:off x="5122863" y="363537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2" name="Line 1636"/>
            <p:cNvSpPr>
              <a:spLocks noChangeShapeType="1"/>
            </p:cNvSpPr>
            <p:nvPr/>
          </p:nvSpPr>
          <p:spPr bwMode="auto">
            <a:xfrm>
              <a:off x="3205163" y="45323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3" name="Line 1637"/>
            <p:cNvSpPr>
              <a:spLocks noChangeShapeType="1"/>
            </p:cNvSpPr>
            <p:nvPr/>
          </p:nvSpPr>
          <p:spPr bwMode="auto">
            <a:xfrm flipV="1">
              <a:off x="5260975" y="2895600"/>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4" name="Line 1638"/>
            <p:cNvSpPr>
              <a:spLocks noChangeShapeType="1"/>
            </p:cNvSpPr>
            <p:nvPr/>
          </p:nvSpPr>
          <p:spPr bwMode="auto">
            <a:xfrm flipV="1">
              <a:off x="4776788" y="43910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5" name="Line 1639"/>
            <p:cNvSpPr>
              <a:spLocks noChangeShapeType="1"/>
            </p:cNvSpPr>
            <p:nvPr/>
          </p:nvSpPr>
          <p:spPr bwMode="auto">
            <a:xfrm>
              <a:off x="2609850" y="2524125"/>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6" name="Line 1640"/>
            <p:cNvSpPr>
              <a:spLocks noChangeShapeType="1"/>
            </p:cNvSpPr>
            <p:nvPr/>
          </p:nvSpPr>
          <p:spPr bwMode="auto">
            <a:xfrm>
              <a:off x="2843213" y="387191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7" name="Line 1641"/>
            <p:cNvSpPr>
              <a:spLocks noChangeShapeType="1"/>
            </p:cNvSpPr>
            <p:nvPr/>
          </p:nvSpPr>
          <p:spPr bwMode="auto">
            <a:xfrm flipV="1">
              <a:off x="5116513" y="364172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8" name="Line 1642"/>
            <p:cNvSpPr>
              <a:spLocks noChangeShapeType="1"/>
            </p:cNvSpPr>
            <p:nvPr/>
          </p:nvSpPr>
          <p:spPr bwMode="auto">
            <a:xfrm>
              <a:off x="3216275" y="45339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9" name="Line 1643"/>
            <p:cNvSpPr>
              <a:spLocks noChangeShapeType="1"/>
            </p:cNvSpPr>
            <p:nvPr/>
          </p:nvSpPr>
          <p:spPr bwMode="auto">
            <a:xfrm>
              <a:off x="2668588" y="320040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0" name="Line 1646"/>
            <p:cNvSpPr>
              <a:spLocks noChangeShapeType="1"/>
            </p:cNvSpPr>
            <p:nvPr/>
          </p:nvSpPr>
          <p:spPr bwMode="auto">
            <a:xfrm flipV="1">
              <a:off x="4767263" y="43957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1" name="Line 1647"/>
            <p:cNvSpPr>
              <a:spLocks noChangeShapeType="1"/>
            </p:cNvSpPr>
            <p:nvPr/>
          </p:nvSpPr>
          <p:spPr bwMode="auto">
            <a:xfrm flipV="1">
              <a:off x="5257800" y="29035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2" name="Line 1648"/>
            <p:cNvSpPr>
              <a:spLocks noChangeShapeType="1"/>
            </p:cNvSpPr>
            <p:nvPr/>
          </p:nvSpPr>
          <p:spPr bwMode="auto">
            <a:xfrm>
              <a:off x="3227388" y="45370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3" name="Line 1649"/>
            <p:cNvSpPr>
              <a:spLocks noChangeShapeType="1"/>
            </p:cNvSpPr>
            <p:nvPr/>
          </p:nvSpPr>
          <p:spPr bwMode="auto">
            <a:xfrm>
              <a:off x="2851150" y="38750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4" name="Line 1650"/>
            <p:cNvSpPr>
              <a:spLocks noChangeShapeType="1"/>
            </p:cNvSpPr>
            <p:nvPr/>
          </p:nvSpPr>
          <p:spPr bwMode="auto">
            <a:xfrm>
              <a:off x="2609850" y="25288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5" name="Line 1651"/>
            <p:cNvSpPr>
              <a:spLocks noChangeShapeType="1"/>
            </p:cNvSpPr>
            <p:nvPr/>
          </p:nvSpPr>
          <p:spPr bwMode="auto">
            <a:xfrm flipV="1">
              <a:off x="5110163" y="364807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6" name="Line 1652"/>
            <p:cNvSpPr>
              <a:spLocks noChangeShapeType="1"/>
            </p:cNvSpPr>
            <p:nvPr/>
          </p:nvSpPr>
          <p:spPr bwMode="auto">
            <a:xfrm flipV="1">
              <a:off x="4756150" y="440055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7" name="Line 1653"/>
            <p:cNvSpPr>
              <a:spLocks noChangeShapeType="1"/>
            </p:cNvSpPr>
            <p:nvPr/>
          </p:nvSpPr>
          <p:spPr bwMode="auto">
            <a:xfrm>
              <a:off x="2671763" y="32051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8" name="Line 1655"/>
            <p:cNvSpPr>
              <a:spLocks noChangeShapeType="1"/>
            </p:cNvSpPr>
            <p:nvPr/>
          </p:nvSpPr>
          <p:spPr bwMode="auto">
            <a:xfrm>
              <a:off x="3238500" y="45402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9" name="Line 1656"/>
            <p:cNvSpPr>
              <a:spLocks noChangeShapeType="1"/>
            </p:cNvSpPr>
            <p:nvPr/>
          </p:nvSpPr>
          <p:spPr bwMode="auto">
            <a:xfrm flipV="1">
              <a:off x="4745038" y="44053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0" name="Line 1657"/>
            <p:cNvSpPr>
              <a:spLocks noChangeShapeType="1"/>
            </p:cNvSpPr>
            <p:nvPr/>
          </p:nvSpPr>
          <p:spPr bwMode="auto">
            <a:xfrm flipV="1">
              <a:off x="5256213" y="29098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1" name="Line 1658"/>
            <p:cNvSpPr>
              <a:spLocks noChangeShapeType="1"/>
            </p:cNvSpPr>
            <p:nvPr/>
          </p:nvSpPr>
          <p:spPr bwMode="auto">
            <a:xfrm>
              <a:off x="2859088" y="387985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2" name="Line 1659"/>
            <p:cNvSpPr>
              <a:spLocks noChangeShapeType="1"/>
            </p:cNvSpPr>
            <p:nvPr/>
          </p:nvSpPr>
          <p:spPr bwMode="auto">
            <a:xfrm flipV="1">
              <a:off x="5103813" y="3654425"/>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3" name="Line 1660"/>
            <p:cNvSpPr>
              <a:spLocks noChangeShapeType="1"/>
            </p:cNvSpPr>
            <p:nvPr/>
          </p:nvSpPr>
          <p:spPr bwMode="auto">
            <a:xfrm>
              <a:off x="3249613" y="45418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4" name="Line 1661"/>
            <p:cNvSpPr>
              <a:spLocks noChangeShapeType="1"/>
            </p:cNvSpPr>
            <p:nvPr/>
          </p:nvSpPr>
          <p:spPr bwMode="auto">
            <a:xfrm>
              <a:off x="2611438" y="2533650"/>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5" name="Line 1662"/>
            <p:cNvSpPr>
              <a:spLocks noChangeShapeType="1"/>
            </p:cNvSpPr>
            <p:nvPr/>
          </p:nvSpPr>
          <p:spPr bwMode="auto">
            <a:xfrm flipV="1">
              <a:off x="4733925" y="44100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6" name="Line 1663"/>
            <p:cNvSpPr>
              <a:spLocks noChangeShapeType="1"/>
            </p:cNvSpPr>
            <p:nvPr/>
          </p:nvSpPr>
          <p:spPr bwMode="auto">
            <a:xfrm>
              <a:off x="2676525" y="320992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7" name="Line 1665"/>
            <p:cNvSpPr>
              <a:spLocks noChangeShapeType="1"/>
            </p:cNvSpPr>
            <p:nvPr/>
          </p:nvSpPr>
          <p:spPr bwMode="auto">
            <a:xfrm>
              <a:off x="3262313" y="45450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8" name="Line 1666"/>
            <p:cNvSpPr>
              <a:spLocks noChangeShapeType="1"/>
            </p:cNvSpPr>
            <p:nvPr/>
          </p:nvSpPr>
          <p:spPr bwMode="auto">
            <a:xfrm>
              <a:off x="2867025" y="38830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9" name="Line 1667"/>
            <p:cNvSpPr>
              <a:spLocks noChangeShapeType="1"/>
            </p:cNvSpPr>
            <p:nvPr/>
          </p:nvSpPr>
          <p:spPr bwMode="auto">
            <a:xfrm flipV="1">
              <a:off x="5253038" y="2916238"/>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0" name="Line 1668"/>
            <p:cNvSpPr>
              <a:spLocks noChangeShapeType="1"/>
            </p:cNvSpPr>
            <p:nvPr/>
          </p:nvSpPr>
          <p:spPr bwMode="auto">
            <a:xfrm flipV="1">
              <a:off x="5095875" y="366077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1" name="Line 1669"/>
            <p:cNvSpPr>
              <a:spLocks noChangeShapeType="1"/>
            </p:cNvSpPr>
            <p:nvPr/>
          </p:nvSpPr>
          <p:spPr bwMode="auto">
            <a:xfrm flipV="1">
              <a:off x="4724400" y="44132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2" name="Line 1670"/>
            <p:cNvSpPr>
              <a:spLocks noChangeShapeType="1"/>
            </p:cNvSpPr>
            <p:nvPr/>
          </p:nvSpPr>
          <p:spPr bwMode="auto">
            <a:xfrm>
              <a:off x="2611438" y="254000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3" name="Line 1671"/>
            <p:cNvSpPr>
              <a:spLocks noChangeShapeType="1"/>
            </p:cNvSpPr>
            <p:nvPr/>
          </p:nvSpPr>
          <p:spPr bwMode="auto">
            <a:xfrm>
              <a:off x="3273425" y="45466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4" name="Line 1672"/>
            <p:cNvSpPr>
              <a:spLocks noChangeShapeType="1"/>
            </p:cNvSpPr>
            <p:nvPr/>
          </p:nvSpPr>
          <p:spPr bwMode="auto">
            <a:xfrm>
              <a:off x="2681288" y="32146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5" name="Line 1673"/>
            <p:cNvSpPr>
              <a:spLocks noChangeShapeType="1"/>
            </p:cNvSpPr>
            <p:nvPr/>
          </p:nvSpPr>
          <p:spPr bwMode="auto">
            <a:xfrm flipV="1">
              <a:off x="4713288" y="44180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6" name="Line 1675"/>
            <p:cNvSpPr>
              <a:spLocks noChangeShapeType="1"/>
            </p:cNvSpPr>
            <p:nvPr/>
          </p:nvSpPr>
          <p:spPr bwMode="auto">
            <a:xfrm>
              <a:off x="2874963" y="38877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7" name="Line 1676"/>
            <p:cNvSpPr>
              <a:spLocks noChangeShapeType="1"/>
            </p:cNvSpPr>
            <p:nvPr/>
          </p:nvSpPr>
          <p:spPr bwMode="auto">
            <a:xfrm flipV="1">
              <a:off x="5089525" y="36671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8" name="Line 1677"/>
            <p:cNvSpPr>
              <a:spLocks noChangeShapeType="1"/>
            </p:cNvSpPr>
            <p:nvPr/>
          </p:nvSpPr>
          <p:spPr bwMode="auto">
            <a:xfrm flipV="1">
              <a:off x="5249863" y="29241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9" name="Line 1678"/>
            <p:cNvSpPr>
              <a:spLocks noChangeShapeType="1"/>
            </p:cNvSpPr>
            <p:nvPr/>
          </p:nvSpPr>
          <p:spPr bwMode="auto">
            <a:xfrm>
              <a:off x="3284538" y="45481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0" name="Line 1679"/>
            <p:cNvSpPr>
              <a:spLocks noChangeShapeType="1"/>
            </p:cNvSpPr>
            <p:nvPr/>
          </p:nvSpPr>
          <p:spPr bwMode="auto">
            <a:xfrm flipV="1">
              <a:off x="4702175" y="44227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1" name="Line 1680"/>
            <p:cNvSpPr>
              <a:spLocks noChangeShapeType="1"/>
            </p:cNvSpPr>
            <p:nvPr/>
          </p:nvSpPr>
          <p:spPr bwMode="auto">
            <a:xfrm>
              <a:off x="2613025" y="2544763"/>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2" name="Line 1681"/>
            <p:cNvSpPr>
              <a:spLocks noChangeShapeType="1"/>
            </p:cNvSpPr>
            <p:nvPr/>
          </p:nvSpPr>
          <p:spPr bwMode="auto">
            <a:xfrm>
              <a:off x="3295650" y="45513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3" name="Line 1683"/>
            <p:cNvSpPr>
              <a:spLocks noChangeShapeType="1"/>
            </p:cNvSpPr>
            <p:nvPr/>
          </p:nvSpPr>
          <p:spPr bwMode="auto">
            <a:xfrm>
              <a:off x="2686050" y="321945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4" name="Line 1684"/>
            <p:cNvSpPr>
              <a:spLocks noChangeShapeType="1"/>
            </p:cNvSpPr>
            <p:nvPr/>
          </p:nvSpPr>
          <p:spPr bwMode="auto">
            <a:xfrm>
              <a:off x="2882900" y="389096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5" name="Line 1685"/>
            <p:cNvSpPr>
              <a:spLocks noChangeShapeType="1"/>
            </p:cNvSpPr>
            <p:nvPr/>
          </p:nvSpPr>
          <p:spPr bwMode="auto">
            <a:xfrm flipV="1">
              <a:off x="5083175" y="36718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6" name="Line 1686"/>
            <p:cNvSpPr>
              <a:spLocks noChangeShapeType="1"/>
            </p:cNvSpPr>
            <p:nvPr/>
          </p:nvSpPr>
          <p:spPr bwMode="auto">
            <a:xfrm flipV="1">
              <a:off x="4691063" y="44275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7" name="Line 1687"/>
            <p:cNvSpPr>
              <a:spLocks noChangeShapeType="1"/>
            </p:cNvSpPr>
            <p:nvPr/>
          </p:nvSpPr>
          <p:spPr bwMode="auto">
            <a:xfrm flipV="1">
              <a:off x="5246688" y="293052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8" name="Line 1688"/>
            <p:cNvSpPr>
              <a:spLocks noChangeShapeType="1"/>
            </p:cNvSpPr>
            <p:nvPr/>
          </p:nvSpPr>
          <p:spPr bwMode="auto">
            <a:xfrm>
              <a:off x="3308350" y="45529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9" name="Line 1689"/>
            <p:cNvSpPr>
              <a:spLocks noChangeShapeType="1"/>
            </p:cNvSpPr>
            <p:nvPr/>
          </p:nvSpPr>
          <p:spPr bwMode="auto">
            <a:xfrm flipV="1">
              <a:off x="4679950" y="44307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0" name="Line 1690"/>
            <p:cNvSpPr>
              <a:spLocks noChangeShapeType="1"/>
            </p:cNvSpPr>
            <p:nvPr/>
          </p:nvSpPr>
          <p:spPr bwMode="auto">
            <a:xfrm>
              <a:off x="2890838" y="38957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1" name="Line 1691"/>
            <p:cNvSpPr>
              <a:spLocks noChangeShapeType="1"/>
            </p:cNvSpPr>
            <p:nvPr/>
          </p:nvSpPr>
          <p:spPr bwMode="auto">
            <a:xfrm flipV="1">
              <a:off x="5075238" y="36782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2" name="Line 1692"/>
            <p:cNvSpPr>
              <a:spLocks noChangeShapeType="1"/>
            </p:cNvSpPr>
            <p:nvPr/>
          </p:nvSpPr>
          <p:spPr bwMode="auto">
            <a:xfrm>
              <a:off x="2613025" y="254952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3" name="Line 1694"/>
            <p:cNvSpPr>
              <a:spLocks noChangeShapeType="1"/>
            </p:cNvSpPr>
            <p:nvPr/>
          </p:nvSpPr>
          <p:spPr bwMode="auto">
            <a:xfrm>
              <a:off x="2689225" y="322580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4" name="Line 1695"/>
            <p:cNvSpPr>
              <a:spLocks noChangeShapeType="1"/>
            </p:cNvSpPr>
            <p:nvPr/>
          </p:nvSpPr>
          <p:spPr bwMode="auto">
            <a:xfrm>
              <a:off x="3319463" y="45561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5" name="Line 1696"/>
            <p:cNvSpPr>
              <a:spLocks noChangeShapeType="1"/>
            </p:cNvSpPr>
            <p:nvPr/>
          </p:nvSpPr>
          <p:spPr bwMode="auto">
            <a:xfrm flipV="1">
              <a:off x="4668838" y="44354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6" name="Line 1697"/>
            <p:cNvSpPr>
              <a:spLocks noChangeShapeType="1"/>
            </p:cNvSpPr>
            <p:nvPr/>
          </p:nvSpPr>
          <p:spPr bwMode="auto">
            <a:xfrm flipV="1">
              <a:off x="5243513" y="29368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7" name="Line 1698"/>
            <p:cNvSpPr>
              <a:spLocks noChangeShapeType="1"/>
            </p:cNvSpPr>
            <p:nvPr/>
          </p:nvSpPr>
          <p:spPr bwMode="auto">
            <a:xfrm>
              <a:off x="3332163" y="45577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8" name="Line 1699"/>
            <p:cNvSpPr>
              <a:spLocks noChangeShapeType="1"/>
            </p:cNvSpPr>
            <p:nvPr/>
          </p:nvSpPr>
          <p:spPr bwMode="auto">
            <a:xfrm flipV="1">
              <a:off x="4657725" y="44402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9" name="Line 1700"/>
            <p:cNvSpPr>
              <a:spLocks noChangeShapeType="1"/>
            </p:cNvSpPr>
            <p:nvPr/>
          </p:nvSpPr>
          <p:spPr bwMode="auto">
            <a:xfrm flipV="1">
              <a:off x="5068888" y="36845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0" name="Line 1701"/>
            <p:cNvSpPr>
              <a:spLocks noChangeShapeType="1"/>
            </p:cNvSpPr>
            <p:nvPr/>
          </p:nvSpPr>
          <p:spPr bwMode="auto">
            <a:xfrm>
              <a:off x="2898775" y="39004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1" name="Line 1703"/>
            <p:cNvSpPr>
              <a:spLocks noChangeShapeType="1"/>
            </p:cNvSpPr>
            <p:nvPr/>
          </p:nvSpPr>
          <p:spPr bwMode="auto">
            <a:xfrm>
              <a:off x="2614613" y="2555875"/>
              <a:ext cx="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2" name="Line 1704"/>
            <p:cNvSpPr>
              <a:spLocks noChangeShapeType="1"/>
            </p:cNvSpPr>
            <p:nvPr/>
          </p:nvSpPr>
          <p:spPr bwMode="auto">
            <a:xfrm>
              <a:off x="2693988" y="32305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3" name="Line 1705"/>
            <p:cNvSpPr>
              <a:spLocks noChangeShapeType="1"/>
            </p:cNvSpPr>
            <p:nvPr/>
          </p:nvSpPr>
          <p:spPr bwMode="auto">
            <a:xfrm>
              <a:off x="3343275" y="45593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4" name="Line 1706"/>
            <p:cNvSpPr>
              <a:spLocks noChangeShapeType="1"/>
            </p:cNvSpPr>
            <p:nvPr/>
          </p:nvSpPr>
          <p:spPr bwMode="auto">
            <a:xfrm flipV="1">
              <a:off x="5241925" y="2943225"/>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5" name="Line 1707"/>
            <p:cNvSpPr>
              <a:spLocks noChangeShapeType="1"/>
            </p:cNvSpPr>
            <p:nvPr/>
          </p:nvSpPr>
          <p:spPr bwMode="auto">
            <a:xfrm flipV="1">
              <a:off x="4646613" y="44434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6" name="Line 1708"/>
            <p:cNvSpPr>
              <a:spLocks noChangeShapeType="1"/>
            </p:cNvSpPr>
            <p:nvPr/>
          </p:nvSpPr>
          <p:spPr bwMode="auto">
            <a:xfrm flipV="1">
              <a:off x="5060950" y="36909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7" name="Line 1709"/>
            <p:cNvSpPr>
              <a:spLocks noChangeShapeType="1"/>
            </p:cNvSpPr>
            <p:nvPr/>
          </p:nvSpPr>
          <p:spPr bwMode="auto">
            <a:xfrm>
              <a:off x="3355975" y="45608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8" name="Line 1710"/>
            <p:cNvSpPr>
              <a:spLocks noChangeShapeType="1"/>
            </p:cNvSpPr>
            <p:nvPr/>
          </p:nvSpPr>
          <p:spPr bwMode="auto">
            <a:xfrm>
              <a:off x="2906713" y="39036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9" name="Line 1711"/>
            <p:cNvSpPr>
              <a:spLocks noChangeShapeType="1"/>
            </p:cNvSpPr>
            <p:nvPr/>
          </p:nvSpPr>
          <p:spPr bwMode="auto">
            <a:xfrm flipV="1">
              <a:off x="4635500" y="44481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0" name="Line 1713"/>
            <p:cNvSpPr>
              <a:spLocks noChangeShapeType="1"/>
            </p:cNvSpPr>
            <p:nvPr/>
          </p:nvSpPr>
          <p:spPr bwMode="auto">
            <a:xfrm>
              <a:off x="2698750" y="323532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1" name="Line 1714"/>
            <p:cNvSpPr>
              <a:spLocks noChangeShapeType="1"/>
            </p:cNvSpPr>
            <p:nvPr/>
          </p:nvSpPr>
          <p:spPr bwMode="auto">
            <a:xfrm>
              <a:off x="3367088" y="45624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2" name="Line 1715"/>
            <p:cNvSpPr>
              <a:spLocks noChangeShapeType="1"/>
            </p:cNvSpPr>
            <p:nvPr/>
          </p:nvSpPr>
          <p:spPr bwMode="auto">
            <a:xfrm flipV="1">
              <a:off x="5237163" y="295116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3" name="Line 1716"/>
            <p:cNvSpPr>
              <a:spLocks noChangeShapeType="1"/>
            </p:cNvSpPr>
            <p:nvPr/>
          </p:nvSpPr>
          <p:spPr bwMode="auto">
            <a:xfrm>
              <a:off x="2614613" y="25606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4" name="Line 1717"/>
            <p:cNvSpPr>
              <a:spLocks noChangeShapeType="1"/>
            </p:cNvSpPr>
            <p:nvPr/>
          </p:nvSpPr>
          <p:spPr bwMode="auto">
            <a:xfrm flipV="1">
              <a:off x="4622800" y="4451350"/>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5" name="Line 1718"/>
            <p:cNvSpPr>
              <a:spLocks noChangeShapeType="1"/>
            </p:cNvSpPr>
            <p:nvPr/>
          </p:nvSpPr>
          <p:spPr bwMode="auto">
            <a:xfrm flipV="1">
              <a:off x="5054600" y="36972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6" name="Line 1719"/>
            <p:cNvSpPr>
              <a:spLocks noChangeShapeType="1"/>
            </p:cNvSpPr>
            <p:nvPr/>
          </p:nvSpPr>
          <p:spPr bwMode="auto">
            <a:xfrm>
              <a:off x="2916238" y="39068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7" name="Line 1720"/>
            <p:cNvSpPr>
              <a:spLocks noChangeShapeType="1"/>
            </p:cNvSpPr>
            <p:nvPr/>
          </p:nvSpPr>
          <p:spPr bwMode="auto">
            <a:xfrm>
              <a:off x="3379788" y="45640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8" name="Line 1721"/>
            <p:cNvSpPr>
              <a:spLocks noChangeShapeType="1"/>
            </p:cNvSpPr>
            <p:nvPr/>
          </p:nvSpPr>
          <p:spPr bwMode="auto">
            <a:xfrm flipV="1">
              <a:off x="4611688" y="44561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9" name="Line 1723"/>
            <p:cNvSpPr>
              <a:spLocks noChangeShapeType="1"/>
            </p:cNvSpPr>
            <p:nvPr/>
          </p:nvSpPr>
          <p:spPr bwMode="auto">
            <a:xfrm flipV="1">
              <a:off x="5233988" y="295751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0" name="Line 1724"/>
            <p:cNvSpPr>
              <a:spLocks noChangeShapeType="1"/>
            </p:cNvSpPr>
            <p:nvPr/>
          </p:nvSpPr>
          <p:spPr bwMode="auto">
            <a:xfrm>
              <a:off x="3392488" y="45656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1" name="Line 1725"/>
            <p:cNvSpPr>
              <a:spLocks noChangeShapeType="1"/>
            </p:cNvSpPr>
            <p:nvPr/>
          </p:nvSpPr>
          <p:spPr bwMode="auto">
            <a:xfrm>
              <a:off x="2703513" y="32400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2" name="Line 1726"/>
            <p:cNvSpPr>
              <a:spLocks noChangeShapeType="1"/>
            </p:cNvSpPr>
            <p:nvPr/>
          </p:nvSpPr>
          <p:spPr bwMode="auto">
            <a:xfrm flipV="1">
              <a:off x="4600575" y="44592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3" name="Line 1727"/>
            <p:cNvSpPr>
              <a:spLocks noChangeShapeType="1"/>
            </p:cNvSpPr>
            <p:nvPr/>
          </p:nvSpPr>
          <p:spPr bwMode="auto">
            <a:xfrm>
              <a:off x="2616200" y="2565400"/>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4" name="Line 1728"/>
            <p:cNvSpPr>
              <a:spLocks noChangeShapeType="1"/>
            </p:cNvSpPr>
            <p:nvPr/>
          </p:nvSpPr>
          <p:spPr bwMode="auto">
            <a:xfrm flipV="1">
              <a:off x="5046663" y="3702050"/>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5" name="Line 1729"/>
            <p:cNvSpPr>
              <a:spLocks noChangeShapeType="1"/>
            </p:cNvSpPr>
            <p:nvPr/>
          </p:nvSpPr>
          <p:spPr bwMode="auto">
            <a:xfrm>
              <a:off x="2924175" y="391160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6" name="Line 1730"/>
            <p:cNvSpPr>
              <a:spLocks noChangeShapeType="1"/>
            </p:cNvSpPr>
            <p:nvPr/>
          </p:nvSpPr>
          <p:spPr bwMode="auto">
            <a:xfrm>
              <a:off x="3403600" y="45672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7" name="Line 1731"/>
            <p:cNvSpPr>
              <a:spLocks noChangeShapeType="1"/>
            </p:cNvSpPr>
            <p:nvPr/>
          </p:nvSpPr>
          <p:spPr bwMode="auto">
            <a:xfrm flipV="1">
              <a:off x="4587875" y="44640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8" name="Line 1733"/>
            <p:cNvSpPr>
              <a:spLocks noChangeShapeType="1"/>
            </p:cNvSpPr>
            <p:nvPr/>
          </p:nvSpPr>
          <p:spPr bwMode="auto">
            <a:xfrm>
              <a:off x="3416300" y="45704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9" name="Line 1734"/>
            <p:cNvSpPr>
              <a:spLocks noChangeShapeType="1"/>
            </p:cNvSpPr>
            <p:nvPr/>
          </p:nvSpPr>
          <p:spPr bwMode="auto">
            <a:xfrm flipV="1">
              <a:off x="5230813" y="29638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0" name="Line 1735"/>
            <p:cNvSpPr>
              <a:spLocks noChangeShapeType="1"/>
            </p:cNvSpPr>
            <p:nvPr/>
          </p:nvSpPr>
          <p:spPr bwMode="auto">
            <a:xfrm flipV="1">
              <a:off x="5038725" y="3708400"/>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1" name="Line 1736"/>
            <p:cNvSpPr>
              <a:spLocks noChangeShapeType="1"/>
            </p:cNvSpPr>
            <p:nvPr/>
          </p:nvSpPr>
          <p:spPr bwMode="auto">
            <a:xfrm flipV="1">
              <a:off x="4576763" y="44672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2" name="Line 1737"/>
            <p:cNvSpPr>
              <a:spLocks noChangeShapeType="1"/>
            </p:cNvSpPr>
            <p:nvPr/>
          </p:nvSpPr>
          <p:spPr bwMode="auto">
            <a:xfrm>
              <a:off x="2708275" y="32448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3" name="Line 1738"/>
            <p:cNvSpPr>
              <a:spLocks noChangeShapeType="1"/>
            </p:cNvSpPr>
            <p:nvPr/>
          </p:nvSpPr>
          <p:spPr bwMode="auto">
            <a:xfrm>
              <a:off x="2932113" y="39147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4" name="Line 1739"/>
            <p:cNvSpPr>
              <a:spLocks noChangeShapeType="1"/>
            </p:cNvSpPr>
            <p:nvPr/>
          </p:nvSpPr>
          <p:spPr bwMode="auto">
            <a:xfrm>
              <a:off x="2617788" y="2571750"/>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5" name="Line 1740"/>
            <p:cNvSpPr>
              <a:spLocks noChangeShapeType="1"/>
            </p:cNvSpPr>
            <p:nvPr/>
          </p:nvSpPr>
          <p:spPr bwMode="auto">
            <a:xfrm>
              <a:off x="3429000" y="45704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6" name="Line 1741"/>
            <p:cNvSpPr>
              <a:spLocks noChangeShapeType="1"/>
            </p:cNvSpPr>
            <p:nvPr/>
          </p:nvSpPr>
          <p:spPr bwMode="auto">
            <a:xfrm flipV="1">
              <a:off x="4565650" y="44704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7" name="Line 1742"/>
            <p:cNvSpPr>
              <a:spLocks noChangeShapeType="1"/>
            </p:cNvSpPr>
            <p:nvPr/>
          </p:nvSpPr>
          <p:spPr bwMode="auto">
            <a:xfrm flipV="1">
              <a:off x="5030788" y="37147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8" name="Line 1743"/>
            <p:cNvSpPr>
              <a:spLocks noChangeShapeType="1"/>
            </p:cNvSpPr>
            <p:nvPr/>
          </p:nvSpPr>
          <p:spPr bwMode="auto">
            <a:xfrm>
              <a:off x="3440113" y="45720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9" name="Line 1745"/>
            <p:cNvSpPr>
              <a:spLocks noChangeShapeType="1"/>
            </p:cNvSpPr>
            <p:nvPr/>
          </p:nvSpPr>
          <p:spPr bwMode="auto">
            <a:xfrm flipV="1">
              <a:off x="4552950" y="44751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0" name="Line 1746"/>
            <p:cNvSpPr>
              <a:spLocks noChangeShapeType="1"/>
            </p:cNvSpPr>
            <p:nvPr/>
          </p:nvSpPr>
          <p:spPr bwMode="auto">
            <a:xfrm flipV="1">
              <a:off x="5227638" y="297180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1" name="Line 1747"/>
            <p:cNvSpPr>
              <a:spLocks noChangeShapeType="1"/>
            </p:cNvSpPr>
            <p:nvPr/>
          </p:nvSpPr>
          <p:spPr bwMode="auto">
            <a:xfrm>
              <a:off x="2941638" y="39179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2" name="Line 1748"/>
            <p:cNvSpPr>
              <a:spLocks noChangeShapeType="1"/>
            </p:cNvSpPr>
            <p:nvPr/>
          </p:nvSpPr>
          <p:spPr bwMode="auto">
            <a:xfrm>
              <a:off x="2714625" y="32496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3" name="Line 1749"/>
            <p:cNvSpPr>
              <a:spLocks noChangeShapeType="1"/>
            </p:cNvSpPr>
            <p:nvPr/>
          </p:nvSpPr>
          <p:spPr bwMode="auto">
            <a:xfrm>
              <a:off x="3452813" y="45735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4" name="Line 1750"/>
            <p:cNvSpPr>
              <a:spLocks noChangeShapeType="1"/>
            </p:cNvSpPr>
            <p:nvPr/>
          </p:nvSpPr>
          <p:spPr bwMode="auto">
            <a:xfrm>
              <a:off x="2619375" y="257651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5" name="Line 1751"/>
            <p:cNvSpPr>
              <a:spLocks noChangeShapeType="1"/>
            </p:cNvSpPr>
            <p:nvPr/>
          </p:nvSpPr>
          <p:spPr bwMode="auto">
            <a:xfrm flipV="1">
              <a:off x="4541838" y="44783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6" name="Line 1752"/>
            <p:cNvSpPr>
              <a:spLocks noChangeShapeType="1"/>
            </p:cNvSpPr>
            <p:nvPr/>
          </p:nvSpPr>
          <p:spPr bwMode="auto">
            <a:xfrm flipV="1">
              <a:off x="5022850" y="37195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7" name="Line 1753"/>
            <p:cNvSpPr>
              <a:spLocks noChangeShapeType="1"/>
            </p:cNvSpPr>
            <p:nvPr/>
          </p:nvSpPr>
          <p:spPr bwMode="auto">
            <a:xfrm>
              <a:off x="3465513" y="45751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8" name="Line 1754"/>
            <p:cNvSpPr>
              <a:spLocks noChangeShapeType="1"/>
            </p:cNvSpPr>
            <p:nvPr/>
          </p:nvSpPr>
          <p:spPr bwMode="auto">
            <a:xfrm flipV="1">
              <a:off x="4529138" y="4481513"/>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9" name="Line 1755"/>
            <p:cNvSpPr>
              <a:spLocks noChangeShapeType="1"/>
            </p:cNvSpPr>
            <p:nvPr/>
          </p:nvSpPr>
          <p:spPr bwMode="auto">
            <a:xfrm>
              <a:off x="2951163" y="392271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0" name="Line 1757"/>
            <p:cNvSpPr>
              <a:spLocks noChangeShapeType="1"/>
            </p:cNvSpPr>
            <p:nvPr/>
          </p:nvSpPr>
          <p:spPr bwMode="auto">
            <a:xfrm flipV="1">
              <a:off x="5222875" y="297815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1" name="Line 1758"/>
            <p:cNvSpPr>
              <a:spLocks noChangeShapeType="1"/>
            </p:cNvSpPr>
            <p:nvPr/>
          </p:nvSpPr>
          <p:spPr bwMode="auto">
            <a:xfrm>
              <a:off x="2719388" y="325437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2" name="Line 1759"/>
            <p:cNvSpPr>
              <a:spLocks noChangeShapeType="1"/>
            </p:cNvSpPr>
            <p:nvPr/>
          </p:nvSpPr>
          <p:spPr bwMode="auto">
            <a:xfrm>
              <a:off x="3478213" y="45767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3" name="Line 1760"/>
            <p:cNvSpPr>
              <a:spLocks noChangeShapeType="1"/>
            </p:cNvSpPr>
            <p:nvPr/>
          </p:nvSpPr>
          <p:spPr bwMode="auto">
            <a:xfrm flipV="1">
              <a:off x="4516438" y="44862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4" name="Line 1761"/>
            <p:cNvSpPr>
              <a:spLocks noChangeShapeType="1"/>
            </p:cNvSpPr>
            <p:nvPr/>
          </p:nvSpPr>
          <p:spPr bwMode="auto">
            <a:xfrm flipV="1">
              <a:off x="5014913" y="372586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5" name="Line 1762"/>
            <p:cNvSpPr>
              <a:spLocks noChangeShapeType="1"/>
            </p:cNvSpPr>
            <p:nvPr/>
          </p:nvSpPr>
          <p:spPr bwMode="auto">
            <a:xfrm>
              <a:off x="2620963" y="2581275"/>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6" name="Line 1763"/>
            <p:cNvSpPr>
              <a:spLocks noChangeShapeType="1"/>
            </p:cNvSpPr>
            <p:nvPr/>
          </p:nvSpPr>
          <p:spPr bwMode="auto">
            <a:xfrm>
              <a:off x="3490913" y="45783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7" name="Line 1764"/>
            <p:cNvSpPr>
              <a:spLocks noChangeShapeType="1"/>
            </p:cNvSpPr>
            <p:nvPr/>
          </p:nvSpPr>
          <p:spPr bwMode="auto">
            <a:xfrm flipV="1">
              <a:off x="4505325" y="44894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8" name="Line 1765"/>
            <p:cNvSpPr>
              <a:spLocks noChangeShapeType="1"/>
            </p:cNvSpPr>
            <p:nvPr/>
          </p:nvSpPr>
          <p:spPr bwMode="auto">
            <a:xfrm>
              <a:off x="2959100" y="39258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9" name="Line 1766"/>
            <p:cNvSpPr>
              <a:spLocks noChangeShapeType="1"/>
            </p:cNvSpPr>
            <p:nvPr/>
          </p:nvSpPr>
          <p:spPr bwMode="auto">
            <a:xfrm flipV="1">
              <a:off x="5219700" y="298450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0" name="Line 1768"/>
            <p:cNvSpPr>
              <a:spLocks noChangeShapeType="1"/>
            </p:cNvSpPr>
            <p:nvPr/>
          </p:nvSpPr>
          <p:spPr bwMode="auto">
            <a:xfrm>
              <a:off x="3503613" y="45783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1" name="Line 1769"/>
            <p:cNvSpPr>
              <a:spLocks noChangeShapeType="1"/>
            </p:cNvSpPr>
            <p:nvPr/>
          </p:nvSpPr>
          <p:spPr bwMode="auto">
            <a:xfrm flipV="1">
              <a:off x="4492625" y="44926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2" name="Line 1770"/>
            <p:cNvSpPr>
              <a:spLocks noChangeShapeType="1"/>
            </p:cNvSpPr>
            <p:nvPr/>
          </p:nvSpPr>
          <p:spPr bwMode="auto">
            <a:xfrm>
              <a:off x="2724150" y="32591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3" name="Line 1771"/>
            <p:cNvSpPr>
              <a:spLocks noChangeShapeType="1"/>
            </p:cNvSpPr>
            <p:nvPr/>
          </p:nvSpPr>
          <p:spPr bwMode="auto">
            <a:xfrm flipV="1">
              <a:off x="5006975" y="37322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4" name="Line 1772"/>
            <p:cNvSpPr>
              <a:spLocks noChangeShapeType="1"/>
            </p:cNvSpPr>
            <p:nvPr/>
          </p:nvSpPr>
          <p:spPr bwMode="auto">
            <a:xfrm flipV="1">
              <a:off x="4479925" y="44958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5" name="Line 1773"/>
            <p:cNvSpPr>
              <a:spLocks noChangeShapeType="1"/>
            </p:cNvSpPr>
            <p:nvPr/>
          </p:nvSpPr>
          <p:spPr bwMode="auto">
            <a:xfrm>
              <a:off x="3516313" y="45799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6" name="Line 1774"/>
            <p:cNvSpPr>
              <a:spLocks noChangeShapeType="1"/>
            </p:cNvSpPr>
            <p:nvPr/>
          </p:nvSpPr>
          <p:spPr bwMode="auto">
            <a:xfrm>
              <a:off x="2968625" y="39306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7" name="Line 1775"/>
            <p:cNvSpPr>
              <a:spLocks noChangeShapeType="1"/>
            </p:cNvSpPr>
            <p:nvPr/>
          </p:nvSpPr>
          <p:spPr bwMode="auto">
            <a:xfrm>
              <a:off x="2622550" y="2587625"/>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8" name="Line 1776"/>
            <p:cNvSpPr>
              <a:spLocks noChangeShapeType="1"/>
            </p:cNvSpPr>
            <p:nvPr/>
          </p:nvSpPr>
          <p:spPr bwMode="auto">
            <a:xfrm flipV="1">
              <a:off x="4468813" y="44989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9" name="Line 1777"/>
            <p:cNvSpPr>
              <a:spLocks noChangeShapeType="1"/>
            </p:cNvSpPr>
            <p:nvPr/>
          </p:nvSpPr>
          <p:spPr bwMode="auto">
            <a:xfrm>
              <a:off x="3529013" y="45815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0" name="Line 1778"/>
            <p:cNvSpPr>
              <a:spLocks noChangeShapeType="1"/>
            </p:cNvSpPr>
            <p:nvPr/>
          </p:nvSpPr>
          <p:spPr bwMode="auto">
            <a:xfrm flipV="1">
              <a:off x="5214938" y="299085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1" name="Line 1780"/>
            <p:cNvSpPr>
              <a:spLocks noChangeShapeType="1"/>
            </p:cNvSpPr>
            <p:nvPr/>
          </p:nvSpPr>
          <p:spPr bwMode="auto">
            <a:xfrm flipV="1">
              <a:off x="4999038" y="373697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2" name="Line 1781"/>
            <p:cNvSpPr>
              <a:spLocks noChangeShapeType="1"/>
            </p:cNvSpPr>
            <p:nvPr/>
          </p:nvSpPr>
          <p:spPr bwMode="auto">
            <a:xfrm>
              <a:off x="2730500" y="326390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3" name="Line 1782"/>
            <p:cNvSpPr>
              <a:spLocks noChangeShapeType="1"/>
            </p:cNvSpPr>
            <p:nvPr/>
          </p:nvSpPr>
          <p:spPr bwMode="auto">
            <a:xfrm flipV="1">
              <a:off x="4456113" y="45021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4" name="Line 1783"/>
            <p:cNvSpPr>
              <a:spLocks noChangeShapeType="1"/>
            </p:cNvSpPr>
            <p:nvPr/>
          </p:nvSpPr>
          <p:spPr bwMode="auto">
            <a:xfrm>
              <a:off x="3541713" y="45831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5" name="Line 1784"/>
            <p:cNvSpPr>
              <a:spLocks noChangeShapeType="1"/>
            </p:cNvSpPr>
            <p:nvPr/>
          </p:nvSpPr>
          <p:spPr bwMode="auto">
            <a:xfrm>
              <a:off x="2978150" y="3933825"/>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6" name="Line 1785"/>
            <p:cNvSpPr>
              <a:spLocks noChangeShapeType="1"/>
            </p:cNvSpPr>
            <p:nvPr/>
          </p:nvSpPr>
          <p:spPr bwMode="auto">
            <a:xfrm flipV="1">
              <a:off x="4443413" y="45053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7" name="Line 1786"/>
            <p:cNvSpPr>
              <a:spLocks noChangeShapeType="1"/>
            </p:cNvSpPr>
            <p:nvPr/>
          </p:nvSpPr>
          <p:spPr bwMode="auto">
            <a:xfrm>
              <a:off x="3554413" y="45831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8" name="Line 1787"/>
            <p:cNvSpPr>
              <a:spLocks noChangeShapeType="1"/>
            </p:cNvSpPr>
            <p:nvPr/>
          </p:nvSpPr>
          <p:spPr bwMode="auto">
            <a:xfrm>
              <a:off x="2624138" y="259238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9" name="Line 1788"/>
            <p:cNvSpPr>
              <a:spLocks noChangeShapeType="1"/>
            </p:cNvSpPr>
            <p:nvPr/>
          </p:nvSpPr>
          <p:spPr bwMode="auto">
            <a:xfrm flipV="1">
              <a:off x="5211763" y="2997200"/>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0" name="Line 1789"/>
            <p:cNvSpPr>
              <a:spLocks noChangeShapeType="1"/>
            </p:cNvSpPr>
            <p:nvPr/>
          </p:nvSpPr>
          <p:spPr bwMode="auto">
            <a:xfrm flipV="1">
              <a:off x="4991100" y="37433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1" name="Line 1790"/>
            <p:cNvSpPr>
              <a:spLocks noChangeShapeType="1"/>
            </p:cNvSpPr>
            <p:nvPr/>
          </p:nvSpPr>
          <p:spPr bwMode="auto">
            <a:xfrm flipV="1">
              <a:off x="4430713" y="45085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2" name="Line 1791"/>
            <p:cNvSpPr>
              <a:spLocks noChangeShapeType="1"/>
            </p:cNvSpPr>
            <p:nvPr/>
          </p:nvSpPr>
          <p:spPr bwMode="auto">
            <a:xfrm>
              <a:off x="3567113" y="45847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3" name="Line 1793"/>
            <p:cNvSpPr>
              <a:spLocks noChangeShapeType="1"/>
            </p:cNvSpPr>
            <p:nvPr/>
          </p:nvSpPr>
          <p:spPr bwMode="auto">
            <a:xfrm>
              <a:off x="2986088" y="393700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4" name="Line 1794"/>
            <p:cNvSpPr>
              <a:spLocks noChangeShapeType="1"/>
            </p:cNvSpPr>
            <p:nvPr/>
          </p:nvSpPr>
          <p:spPr bwMode="auto">
            <a:xfrm>
              <a:off x="2735263" y="32686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5" name="Line 1795"/>
            <p:cNvSpPr>
              <a:spLocks noChangeShapeType="1"/>
            </p:cNvSpPr>
            <p:nvPr/>
          </p:nvSpPr>
          <p:spPr bwMode="auto">
            <a:xfrm flipV="1">
              <a:off x="4419600" y="45116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6" name="Line 1796"/>
            <p:cNvSpPr>
              <a:spLocks noChangeShapeType="1"/>
            </p:cNvSpPr>
            <p:nvPr/>
          </p:nvSpPr>
          <p:spPr bwMode="auto">
            <a:xfrm>
              <a:off x="3579813" y="45862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7" name="Line 1798"/>
            <p:cNvSpPr>
              <a:spLocks noChangeShapeType="1"/>
            </p:cNvSpPr>
            <p:nvPr/>
          </p:nvSpPr>
          <p:spPr bwMode="auto">
            <a:xfrm flipV="1">
              <a:off x="4406900" y="45148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8" name="Line 1799"/>
            <p:cNvSpPr>
              <a:spLocks noChangeShapeType="1"/>
            </p:cNvSpPr>
            <p:nvPr/>
          </p:nvSpPr>
          <p:spPr bwMode="auto">
            <a:xfrm>
              <a:off x="3592513" y="45862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9" name="Line 1800"/>
            <p:cNvSpPr>
              <a:spLocks noChangeShapeType="1"/>
            </p:cNvSpPr>
            <p:nvPr/>
          </p:nvSpPr>
          <p:spPr bwMode="auto">
            <a:xfrm flipV="1">
              <a:off x="4983163" y="37480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0" name="Line 1801"/>
            <p:cNvSpPr>
              <a:spLocks noChangeShapeType="1"/>
            </p:cNvSpPr>
            <p:nvPr/>
          </p:nvSpPr>
          <p:spPr bwMode="auto">
            <a:xfrm>
              <a:off x="2625725" y="2597150"/>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1" name="Line 1802"/>
            <p:cNvSpPr>
              <a:spLocks noChangeShapeType="1"/>
            </p:cNvSpPr>
            <p:nvPr/>
          </p:nvSpPr>
          <p:spPr bwMode="auto">
            <a:xfrm flipV="1">
              <a:off x="5207000" y="30051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2" name="Line 1803"/>
            <p:cNvSpPr>
              <a:spLocks noChangeShapeType="1"/>
            </p:cNvSpPr>
            <p:nvPr/>
          </p:nvSpPr>
          <p:spPr bwMode="auto">
            <a:xfrm flipV="1">
              <a:off x="4394200" y="45180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3" name="Line 1804"/>
            <p:cNvSpPr>
              <a:spLocks noChangeShapeType="1"/>
            </p:cNvSpPr>
            <p:nvPr/>
          </p:nvSpPr>
          <p:spPr bwMode="auto">
            <a:xfrm>
              <a:off x="3605213" y="45862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4" name="Line 1805"/>
            <p:cNvSpPr>
              <a:spLocks noChangeShapeType="1"/>
            </p:cNvSpPr>
            <p:nvPr/>
          </p:nvSpPr>
          <p:spPr bwMode="auto">
            <a:xfrm>
              <a:off x="2995613" y="39401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5" name="Line 1807"/>
            <p:cNvSpPr>
              <a:spLocks noChangeShapeType="1"/>
            </p:cNvSpPr>
            <p:nvPr/>
          </p:nvSpPr>
          <p:spPr bwMode="auto">
            <a:xfrm>
              <a:off x="2741613" y="3273425"/>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6" name="Line 1808"/>
            <p:cNvSpPr>
              <a:spLocks noChangeShapeType="1"/>
            </p:cNvSpPr>
            <p:nvPr/>
          </p:nvSpPr>
          <p:spPr bwMode="auto">
            <a:xfrm flipV="1">
              <a:off x="4381500" y="45212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7" name="Line 1809"/>
            <p:cNvSpPr>
              <a:spLocks noChangeShapeType="1"/>
            </p:cNvSpPr>
            <p:nvPr/>
          </p:nvSpPr>
          <p:spPr bwMode="auto">
            <a:xfrm>
              <a:off x="3617913" y="45878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8" name="Line 1810"/>
            <p:cNvSpPr>
              <a:spLocks noChangeShapeType="1"/>
            </p:cNvSpPr>
            <p:nvPr/>
          </p:nvSpPr>
          <p:spPr bwMode="auto">
            <a:xfrm flipV="1">
              <a:off x="4973638" y="3754438"/>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9" name="Line 1811"/>
            <p:cNvSpPr>
              <a:spLocks noChangeShapeType="1"/>
            </p:cNvSpPr>
            <p:nvPr/>
          </p:nvSpPr>
          <p:spPr bwMode="auto">
            <a:xfrm flipV="1">
              <a:off x="4368800" y="45243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0" name="Line 1812"/>
            <p:cNvSpPr>
              <a:spLocks noChangeShapeType="1"/>
            </p:cNvSpPr>
            <p:nvPr/>
          </p:nvSpPr>
          <p:spPr bwMode="auto">
            <a:xfrm>
              <a:off x="3630613" y="45878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1" name="Line 1814"/>
            <p:cNvSpPr>
              <a:spLocks noChangeShapeType="1"/>
            </p:cNvSpPr>
            <p:nvPr/>
          </p:nvSpPr>
          <p:spPr bwMode="auto">
            <a:xfrm>
              <a:off x="3005138" y="39449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2" name="Line 1815"/>
            <p:cNvSpPr>
              <a:spLocks noChangeShapeType="1"/>
            </p:cNvSpPr>
            <p:nvPr/>
          </p:nvSpPr>
          <p:spPr bwMode="auto">
            <a:xfrm flipV="1">
              <a:off x="5202238" y="30114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3" name="Line 1816"/>
            <p:cNvSpPr>
              <a:spLocks noChangeShapeType="1"/>
            </p:cNvSpPr>
            <p:nvPr/>
          </p:nvSpPr>
          <p:spPr bwMode="auto">
            <a:xfrm flipV="1">
              <a:off x="4356100" y="45259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4" name="Line 1817"/>
            <p:cNvSpPr>
              <a:spLocks noChangeShapeType="1"/>
            </p:cNvSpPr>
            <p:nvPr/>
          </p:nvSpPr>
          <p:spPr bwMode="auto">
            <a:xfrm>
              <a:off x="3644900" y="458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5" name="Line 1818"/>
            <p:cNvSpPr>
              <a:spLocks noChangeShapeType="1"/>
            </p:cNvSpPr>
            <p:nvPr/>
          </p:nvSpPr>
          <p:spPr bwMode="auto">
            <a:xfrm>
              <a:off x="2628900" y="26019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6" name="Line 1819"/>
            <p:cNvSpPr>
              <a:spLocks noChangeShapeType="1"/>
            </p:cNvSpPr>
            <p:nvPr/>
          </p:nvSpPr>
          <p:spPr bwMode="auto">
            <a:xfrm flipV="1">
              <a:off x="5280025" y="2271713"/>
              <a:ext cx="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7" name="Line 1820"/>
            <p:cNvSpPr>
              <a:spLocks noChangeShapeType="1"/>
            </p:cNvSpPr>
            <p:nvPr/>
          </p:nvSpPr>
          <p:spPr bwMode="auto">
            <a:xfrm flipV="1">
              <a:off x="4343400" y="45291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8" name="Line 1821"/>
            <p:cNvSpPr>
              <a:spLocks noChangeShapeType="1"/>
            </p:cNvSpPr>
            <p:nvPr/>
          </p:nvSpPr>
          <p:spPr bwMode="auto">
            <a:xfrm>
              <a:off x="3657600" y="458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9" name="Line 1822"/>
            <p:cNvSpPr>
              <a:spLocks noChangeShapeType="1"/>
            </p:cNvSpPr>
            <p:nvPr/>
          </p:nvSpPr>
          <p:spPr bwMode="auto">
            <a:xfrm>
              <a:off x="2746375" y="32781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0" name="Line 1823"/>
            <p:cNvSpPr>
              <a:spLocks noChangeShapeType="1"/>
            </p:cNvSpPr>
            <p:nvPr/>
          </p:nvSpPr>
          <p:spPr bwMode="auto">
            <a:xfrm flipV="1">
              <a:off x="4965700" y="376078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1" name="Line 1824"/>
            <p:cNvSpPr>
              <a:spLocks noChangeShapeType="1"/>
            </p:cNvSpPr>
            <p:nvPr/>
          </p:nvSpPr>
          <p:spPr bwMode="auto">
            <a:xfrm flipV="1">
              <a:off x="4330700" y="45323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2" name="Line 1825"/>
            <p:cNvSpPr>
              <a:spLocks noChangeShapeType="1"/>
            </p:cNvSpPr>
            <p:nvPr/>
          </p:nvSpPr>
          <p:spPr bwMode="auto">
            <a:xfrm>
              <a:off x="3670300" y="458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3" name="Line 1826"/>
            <p:cNvSpPr>
              <a:spLocks noChangeShapeType="1"/>
            </p:cNvSpPr>
            <p:nvPr/>
          </p:nvSpPr>
          <p:spPr bwMode="auto">
            <a:xfrm>
              <a:off x="3014663" y="39481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4" name="Line 1827"/>
            <p:cNvSpPr>
              <a:spLocks noChangeShapeType="1"/>
            </p:cNvSpPr>
            <p:nvPr/>
          </p:nvSpPr>
          <p:spPr bwMode="auto">
            <a:xfrm flipV="1">
              <a:off x="4318000" y="45354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5" name="Line 1828"/>
            <p:cNvSpPr>
              <a:spLocks noChangeShapeType="1"/>
            </p:cNvSpPr>
            <p:nvPr/>
          </p:nvSpPr>
          <p:spPr bwMode="auto">
            <a:xfrm>
              <a:off x="3683000" y="45894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6" name="Line 1829"/>
            <p:cNvSpPr>
              <a:spLocks noChangeShapeType="1"/>
            </p:cNvSpPr>
            <p:nvPr/>
          </p:nvSpPr>
          <p:spPr bwMode="auto">
            <a:xfrm flipV="1">
              <a:off x="5197475" y="30178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7" name="Line 1831"/>
            <p:cNvSpPr>
              <a:spLocks noChangeShapeType="1"/>
            </p:cNvSpPr>
            <p:nvPr/>
          </p:nvSpPr>
          <p:spPr bwMode="auto">
            <a:xfrm flipV="1">
              <a:off x="4305300" y="4537076"/>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8" name="Line 1832"/>
            <p:cNvSpPr>
              <a:spLocks noChangeShapeType="1"/>
            </p:cNvSpPr>
            <p:nvPr/>
          </p:nvSpPr>
          <p:spPr bwMode="auto">
            <a:xfrm>
              <a:off x="3695700" y="459105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9" name="Line 1833"/>
            <p:cNvSpPr>
              <a:spLocks noChangeShapeType="1"/>
            </p:cNvSpPr>
            <p:nvPr/>
          </p:nvSpPr>
          <p:spPr bwMode="auto">
            <a:xfrm flipV="1">
              <a:off x="4956175" y="376555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0" name="Line 1834"/>
            <p:cNvSpPr>
              <a:spLocks noChangeShapeType="1"/>
            </p:cNvSpPr>
            <p:nvPr/>
          </p:nvSpPr>
          <p:spPr bwMode="auto">
            <a:xfrm>
              <a:off x="2630488" y="2608263"/>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1" name="Line 1835"/>
            <p:cNvSpPr>
              <a:spLocks noChangeShapeType="1"/>
            </p:cNvSpPr>
            <p:nvPr/>
          </p:nvSpPr>
          <p:spPr bwMode="auto">
            <a:xfrm flipV="1">
              <a:off x="5280025" y="2278063"/>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2" name="Line 1836"/>
            <p:cNvSpPr>
              <a:spLocks noChangeShapeType="1"/>
            </p:cNvSpPr>
            <p:nvPr/>
          </p:nvSpPr>
          <p:spPr bwMode="auto">
            <a:xfrm flipV="1">
              <a:off x="4292600" y="45402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3" name="Line 1837"/>
            <p:cNvSpPr>
              <a:spLocks noChangeShapeType="1"/>
            </p:cNvSpPr>
            <p:nvPr/>
          </p:nvSpPr>
          <p:spPr bwMode="auto">
            <a:xfrm>
              <a:off x="3709988"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4" name="Line 1838"/>
            <p:cNvSpPr>
              <a:spLocks noChangeShapeType="1"/>
            </p:cNvSpPr>
            <p:nvPr/>
          </p:nvSpPr>
          <p:spPr bwMode="auto">
            <a:xfrm>
              <a:off x="2752725" y="328295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5" name="Line 1839"/>
            <p:cNvSpPr>
              <a:spLocks noChangeShapeType="1"/>
            </p:cNvSpPr>
            <p:nvPr/>
          </p:nvSpPr>
          <p:spPr bwMode="auto">
            <a:xfrm>
              <a:off x="3024188" y="39512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6" name="Line 1840"/>
            <p:cNvSpPr>
              <a:spLocks noChangeShapeType="1"/>
            </p:cNvSpPr>
            <p:nvPr/>
          </p:nvSpPr>
          <p:spPr bwMode="auto">
            <a:xfrm flipV="1">
              <a:off x="4278313" y="4541838"/>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7" name="Line 1841"/>
            <p:cNvSpPr>
              <a:spLocks noChangeShapeType="1"/>
            </p:cNvSpPr>
            <p:nvPr/>
          </p:nvSpPr>
          <p:spPr bwMode="auto">
            <a:xfrm>
              <a:off x="3722688"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8" name="Line 1842"/>
            <p:cNvSpPr>
              <a:spLocks noChangeShapeType="1"/>
            </p:cNvSpPr>
            <p:nvPr/>
          </p:nvSpPr>
          <p:spPr bwMode="auto">
            <a:xfrm flipV="1">
              <a:off x="4265613" y="45450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9" name="Line 1843"/>
            <p:cNvSpPr>
              <a:spLocks noChangeShapeType="1"/>
            </p:cNvSpPr>
            <p:nvPr/>
          </p:nvSpPr>
          <p:spPr bwMode="auto">
            <a:xfrm>
              <a:off x="3735388" y="459105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0" name="Line 1844"/>
            <p:cNvSpPr>
              <a:spLocks noChangeShapeType="1"/>
            </p:cNvSpPr>
            <p:nvPr/>
          </p:nvSpPr>
          <p:spPr bwMode="auto">
            <a:xfrm flipV="1">
              <a:off x="5192713" y="30241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1" name="Line 1845"/>
            <p:cNvSpPr>
              <a:spLocks noChangeShapeType="1"/>
            </p:cNvSpPr>
            <p:nvPr/>
          </p:nvSpPr>
          <p:spPr bwMode="auto">
            <a:xfrm flipV="1">
              <a:off x="4948238" y="377190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2" name="Line 1846"/>
            <p:cNvSpPr>
              <a:spLocks noChangeShapeType="1"/>
            </p:cNvSpPr>
            <p:nvPr/>
          </p:nvSpPr>
          <p:spPr bwMode="auto">
            <a:xfrm flipV="1">
              <a:off x="4252913" y="45466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3" name="Line 1847"/>
            <p:cNvSpPr>
              <a:spLocks noChangeShapeType="1"/>
            </p:cNvSpPr>
            <p:nvPr/>
          </p:nvSpPr>
          <p:spPr bwMode="auto">
            <a:xfrm>
              <a:off x="3749675"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4" name="Line 1848"/>
            <p:cNvSpPr>
              <a:spLocks noChangeShapeType="1"/>
            </p:cNvSpPr>
            <p:nvPr/>
          </p:nvSpPr>
          <p:spPr bwMode="auto">
            <a:xfrm flipV="1">
              <a:off x="4240213" y="45497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5" name="Line 1849"/>
            <p:cNvSpPr>
              <a:spLocks noChangeShapeType="1"/>
            </p:cNvSpPr>
            <p:nvPr/>
          </p:nvSpPr>
          <p:spPr bwMode="auto">
            <a:xfrm>
              <a:off x="3762375"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6" name="Line 1850"/>
            <p:cNvSpPr>
              <a:spLocks noChangeShapeType="1"/>
            </p:cNvSpPr>
            <p:nvPr/>
          </p:nvSpPr>
          <p:spPr bwMode="auto">
            <a:xfrm flipV="1">
              <a:off x="5278438" y="228600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7" name="Line 1851"/>
            <p:cNvSpPr>
              <a:spLocks noChangeShapeType="1"/>
            </p:cNvSpPr>
            <p:nvPr/>
          </p:nvSpPr>
          <p:spPr bwMode="auto">
            <a:xfrm>
              <a:off x="2632075" y="26130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8" name="Line 1852"/>
            <p:cNvSpPr>
              <a:spLocks noChangeShapeType="1"/>
            </p:cNvSpPr>
            <p:nvPr/>
          </p:nvSpPr>
          <p:spPr bwMode="auto">
            <a:xfrm>
              <a:off x="3035300" y="39544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9" name="Line 1853"/>
            <p:cNvSpPr>
              <a:spLocks noChangeShapeType="1"/>
            </p:cNvSpPr>
            <p:nvPr/>
          </p:nvSpPr>
          <p:spPr bwMode="auto">
            <a:xfrm flipV="1">
              <a:off x="4227513" y="45513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0" name="Line 1854"/>
            <p:cNvSpPr>
              <a:spLocks noChangeShapeType="1"/>
            </p:cNvSpPr>
            <p:nvPr/>
          </p:nvSpPr>
          <p:spPr bwMode="auto">
            <a:xfrm>
              <a:off x="2759075" y="328612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1" name="Line 1855"/>
            <p:cNvSpPr>
              <a:spLocks noChangeShapeType="1"/>
            </p:cNvSpPr>
            <p:nvPr/>
          </p:nvSpPr>
          <p:spPr bwMode="auto">
            <a:xfrm>
              <a:off x="3775075" y="459105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2" name="Line 1856"/>
            <p:cNvSpPr>
              <a:spLocks noChangeShapeType="1"/>
            </p:cNvSpPr>
            <p:nvPr/>
          </p:nvSpPr>
          <p:spPr bwMode="auto">
            <a:xfrm flipV="1">
              <a:off x="4213225" y="45545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3" name="Line 1857"/>
            <p:cNvSpPr>
              <a:spLocks noChangeShapeType="1"/>
            </p:cNvSpPr>
            <p:nvPr/>
          </p:nvSpPr>
          <p:spPr bwMode="auto">
            <a:xfrm>
              <a:off x="3789363"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4" name="Line 1858"/>
            <p:cNvSpPr>
              <a:spLocks noChangeShapeType="1"/>
            </p:cNvSpPr>
            <p:nvPr/>
          </p:nvSpPr>
          <p:spPr bwMode="auto">
            <a:xfrm flipV="1">
              <a:off x="4938713" y="37766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5" name="Line 1859"/>
            <p:cNvSpPr>
              <a:spLocks noChangeShapeType="1"/>
            </p:cNvSpPr>
            <p:nvPr/>
          </p:nvSpPr>
          <p:spPr bwMode="auto">
            <a:xfrm flipV="1">
              <a:off x="4200525" y="45561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6" name="Line 1860"/>
            <p:cNvSpPr>
              <a:spLocks noChangeShapeType="1"/>
            </p:cNvSpPr>
            <p:nvPr/>
          </p:nvSpPr>
          <p:spPr bwMode="auto">
            <a:xfrm>
              <a:off x="3802063" y="45910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7" name="Line 1861"/>
            <p:cNvSpPr>
              <a:spLocks noChangeShapeType="1"/>
            </p:cNvSpPr>
            <p:nvPr/>
          </p:nvSpPr>
          <p:spPr bwMode="auto">
            <a:xfrm flipV="1">
              <a:off x="5187950" y="30305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8" name="Line 1862"/>
            <p:cNvSpPr>
              <a:spLocks noChangeShapeType="1"/>
            </p:cNvSpPr>
            <p:nvPr/>
          </p:nvSpPr>
          <p:spPr bwMode="auto">
            <a:xfrm flipV="1">
              <a:off x="4187825" y="45577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9" name="Line 1863"/>
            <p:cNvSpPr>
              <a:spLocks noChangeShapeType="1"/>
            </p:cNvSpPr>
            <p:nvPr/>
          </p:nvSpPr>
          <p:spPr bwMode="auto">
            <a:xfrm>
              <a:off x="3814763" y="459105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0" name="Line 1864"/>
            <p:cNvSpPr>
              <a:spLocks noChangeShapeType="1"/>
            </p:cNvSpPr>
            <p:nvPr/>
          </p:nvSpPr>
          <p:spPr bwMode="auto">
            <a:xfrm flipV="1">
              <a:off x="4175125" y="45593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1" name="Line 1865"/>
            <p:cNvSpPr>
              <a:spLocks noChangeShapeType="1"/>
            </p:cNvSpPr>
            <p:nvPr/>
          </p:nvSpPr>
          <p:spPr bwMode="auto">
            <a:xfrm flipV="1">
              <a:off x="3829050" y="45894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2" name="Line 1866"/>
            <p:cNvSpPr>
              <a:spLocks noChangeShapeType="1"/>
            </p:cNvSpPr>
            <p:nvPr/>
          </p:nvSpPr>
          <p:spPr bwMode="auto">
            <a:xfrm>
              <a:off x="3044825" y="39576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3" name="Line 1867"/>
            <p:cNvSpPr>
              <a:spLocks noChangeShapeType="1"/>
            </p:cNvSpPr>
            <p:nvPr/>
          </p:nvSpPr>
          <p:spPr bwMode="auto">
            <a:xfrm flipV="1">
              <a:off x="4160838" y="456247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4" name="Line 1868"/>
            <p:cNvSpPr>
              <a:spLocks noChangeShapeType="1"/>
            </p:cNvSpPr>
            <p:nvPr/>
          </p:nvSpPr>
          <p:spPr bwMode="auto">
            <a:xfrm>
              <a:off x="3841750" y="45894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5" name="Line 1869"/>
            <p:cNvSpPr>
              <a:spLocks noChangeShapeType="1"/>
            </p:cNvSpPr>
            <p:nvPr/>
          </p:nvSpPr>
          <p:spPr bwMode="auto">
            <a:xfrm flipV="1">
              <a:off x="5278438" y="2292351"/>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6" name="Line 1870"/>
            <p:cNvSpPr>
              <a:spLocks noChangeShapeType="1"/>
            </p:cNvSpPr>
            <p:nvPr/>
          </p:nvSpPr>
          <p:spPr bwMode="auto">
            <a:xfrm flipV="1">
              <a:off x="4148138" y="45640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7" name="Line 1871"/>
            <p:cNvSpPr>
              <a:spLocks noChangeShapeType="1"/>
            </p:cNvSpPr>
            <p:nvPr/>
          </p:nvSpPr>
          <p:spPr bwMode="auto">
            <a:xfrm>
              <a:off x="3854450" y="45894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8" name="Line 1872"/>
            <p:cNvSpPr>
              <a:spLocks noChangeShapeType="1"/>
            </p:cNvSpPr>
            <p:nvPr/>
          </p:nvSpPr>
          <p:spPr bwMode="auto">
            <a:xfrm>
              <a:off x="2635250" y="26177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9" name="Line 1873"/>
            <p:cNvSpPr>
              <a:spLocks noChangeShapeType="1"/>
            </p:cNvSpPr>
            <p:nvPr/>
          </p:nvSpPr>
          <p:spPr bwMode="auto">
            <a:xfrm>
              <a:off x="2765425" y="32908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0" name="Line 1874"/>
            <p:cNvSpPr>
              <a:spLocks noChangeShapeType="1"/>
            </p:cNvSpPr>
            <p:nvPr/>
          </p:nvSpPr>
          <p:spPr bwMode="auto">
            <a:xfrm flipV="1">
              <a:off x="4135438" y="456565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1" name="Line 1875"/>
            <p:cNvSpPr>
              <a:spLocks noChangeShapeType="1"/>
            </p:cNvSpPr>
            <p:nvPr/>
          </p:nvSpPr>
          <p:spPr bwMode="auto">
            <a:xfrm flipV="1">
              <a:off x="4930775" y="3781426"/>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2" name="Line 1876"/>
            <p:cNvSpPr>
              <a:spLocks noChangeShapeType="1"/>
            </p:cNvSpPr>
            <p:nvPr/>
          </p:nvSpPr>
          <p:spPr bwMode="auto">
            <a:xfrm flipV="1">
              <a:off x="3868738" y="45878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3" name="Line 1877"/>
            <p:cNvSpPr>
              <a:spLocks noChangeShapeType="1"/>
            </p:cNvSpPr>
            <p:nvPr/>
          </p:nvSpPr>
          <p:spPr bwMode="auto">
            <a:xfrm flipV="1">
              <a:off x="4121150" y="45672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4" name="Line 1878"/>
            <p:cNvSpPr>
              <a:spLocks noChangeShapeType="1"/>
            </p:cNvSpPr>
            <p:nvPr/>
          </p:nvSpPr>
          <p:spPr bwMode="auto">
            <a:xfrm>
              <a:off x="3881438" y="4587876"/>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5" name="Line 1879"/>
            <p:cNvSpPr>
              <a:spLocks noChangeShapeType="1"/>
            </p:cNvSpPr>
            <p:nvPr/>
          </p:nvSpPr>
          <p:spPr bwMode="auto">
            <a:xfrm flipV="1">
              <a:off x="4108450" y="45688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6" name="Line 1880"/>
            <p:cNvSpPr>
              <a:spLocks noChangeShapeType="1"/>
            </p:cNvSpPr>
            <p:nvPr/>
          </p:nvSpPr>
          <p:spPr bwMode="auto">
            <a:xfrm>
              <a:off x="3895725" y="4587876"/>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7" name="Line 1881"/>
            <p:cNvSpPr>
              <a:spLocks noChangeShapeType="1"/>
            </p:cNvSpPr>
            <p:nvPr/>
          </p:nvSpPr>
          <p:spPr bwMode="auto">
            <a:xfrm flipV="1">
              <a:off x="4094163" y="45704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8" name="Line 1882"/>
            <p:cNvSpPr>
              <a:spLocks noChangeShapeType="1"/>
            </p:cNvSpPr>
            <p:nvPr/>
          </p:nvSpPr>
          <p:spPr bwMode="auto">
            <a:xfrm flipV="1">
              <a:off x="3908425" y="45862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9" name="Line 1883"/>
            <p:cNvSpPr>
              <a:spLocks noChangeShapeType="1"/>
            </p:cNvSpPr>
            <p:nvPr/>
          </p:nvSpPr>
          <p:spPr bwMode="auto">
            <a:xfrm flipV="1">
              <a:off x="5183188" y="30368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0" name="Line 1884"/>
            <p:cNvSpPr>
              <a:spLocks noChangeShapeType="1"/>
            </p:cNvSpPr>
            <p:nvPr/>
          </p:nvSpPr>
          <p:spPr bwMode="auto">
            <a:xfrm flipV="1">
              <a:off x="4081463" y="45720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1" name="Line 1885"/>
            <p:cNvSpPr>
              <a:spLocks noChangeShapeType="1"/>
            </p:cNvSpPr>
            <p:nvPr/>
          </p:nvSpPr>
          <p:spPr bwMode="auto">
            <a:xfrm>
              <a:off x="3921125" y="45862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2" name="Line 1886"/>
            <p:cNvSpPr>
              <a:spLocks noChangeShapeType="1"/>
            </p:cNvSpPr>
            <p:nvPr/>
          </p:nvSpPr>
          <p:spPr bwMode="auto">
            <a:xfrm flipV="1">
              <a:off x="4068763" y="45735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3" name="Line 1887"/>
            <p:cNvSpPr>
              <a:spLocks noChangeShapeType="1"/>
            </p:cNvSpPr>
            <p:nvPr/>
          </p:nvSpPr>
          <p:spPr bwMode="auto">
            <a:xfrm>
              <a:off x="3054350" y="39608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4" name="Line 1888"/>
            <p:cNvSpPr>
              <a:spLocks noChangeShapeType="1"/>
            </p:cNvSpPr>
            <p:nvPr/>
          </p:nvSpPr>
          <p:spPr bwMode="auto">
            <a:xfrm flipV="1">
              <a:off x="3935413" y="4584701"/>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5" name="Line 1889"/>
            <p:cNvSpPr>
              <a:spLocks noChangeShapeType="1"/>
            </p:cNvSpPr>
            <p:nvPr/>
          </p:nvSpPr>
          <p:spPr bwMode="auto">
            <a:xfrm flipV="1">
              <a:off x="4056063" y="457517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6" name="Line 1890"/>
            <p:cNvSpPr>
              <a:spLocks noChangeShapeType="1"/>
            </p:cNvSpPr>
            <p:nvPr/>
          </p:nvSpPr>
          <p:spPr bwMode="auto">
            <a:xfrm>
              <a:off x="3948113" y="4584701"/>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7" name="Line 1891"/>
            <p:cNvSpPr>
              <a:spLocks noChangeShapeType="1"/>
            </p:cNvSpPr>
            <p:nvPr/>
          </p:nvSpPr>
          <p:spPr bwMode="auto">
            <a:xfrm flipV="1">
              <a:off x="4041775" y="45767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8" name="Line 1892"/>
            <p:cNvSpPr>
              <a:spLocks noChangeShapeType="1"/>
            </p:cNvSpPr>
            <p:nvPr/>
          </p:nvSpPr>
          <p:spPr bwMode="auto">
            <a:xfrm flipV="1">
              <a:off x="3962400" y="45831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9" name="Line 1893"/>
            <p:cNvSpPr>
              <a:spLocks noChangeShapeType="1"/>
            </p:cNvSpPr>
            <p:nvPr/>
          </p:nvSpPr>
          <p:spPr bwMode="auto">
            <a:xfrm>
              <a:off x="4029075" y="4578351"/>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0" name="Line 1894"/>
            <p:cNvSpPr>
              <a:spLocks noChangeShapeType="1"/>
            </p:cNvSpPr>
            <p:nvPr/>
          </p:nvSpPr>
          <p:spPr bwMode="auto">
            <a:xfrm>
              <a:off x="3975100" y="45831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1" name="Line 1895"/>
            <p:cNvSpPr>
              <a:spLocks noChangeShapeType="1"/>
            </p:cNvSpPr>
            <p:nvPr/>
          </p:nvSpPr>
          <p:spPr bwMode="auto">
            <a:xfrm flipV="1">
              <a:off x="4014788" y="4578351"/>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2" name="Line 1896"/>
            <p:cNvSpPr>
              <a:spLocks noChangeShapeType="1"/>
            </p:cNvSpPr>
            <p:nvPr/>
          </p:nvSpPr>
          <p:spPr bwMode="auto">
            <a:xfrm flipV="1">
              <a:off x="3987800" y="4581526"/>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3" name="Line 1897"/>
            <p:cNvSpPr>
              <a:spLocks noChangeShapeType="1"/>
            </p:cNvSpPr>
            <p:nvPr/>
          </p:nvSpPr>
          <p:spPr bwMode="auto">
            <a:xfrm flipV="1">
              <a:off x="4002088" y="45799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4" name="Line 1898"/>
            <p:cNvSpPr>
              <a:spLocks noChangeShapeType="1"/>
            </p:cNvSpPr>
            <p:nvPr/>
          </p:nvSpPr>
          <p:spPr bwMode="auto">
            <a:xfrm flipV="1">
              <a:off x="4921250" y="37877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5" name="Line 1899"/>
            <p:cNvSpPr>
              <a:spLocks noChangeShapeType="1"/>
            </p:cNvSpPr>
            <p:nvPr/>
          </p:nvSpPr>
          <p:spPr bwMode="auto">
            <a:xfrm flipV="1">
              <a:off x="5276850" y="230028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6" name="Line 1900"/>
            <p:cNvSpPr>
              <a:spLocks noChangeShapeType="1"/>
            </p:cNvSpPr>
            <p:nvPr/>
          </p:nvSpPr>
          <p:spPr bwMode="auto">
            <a:xfrm>
              <a:off x="2771775" y="329565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7" name="Line 1901"/>
            <p:cNvSpPr>
              <a:spLocks noChangeShapeType="1"/>
            </p:cNvSpPr>
            <p:nvPr/>
          </p:nvSpPr>
          <p:spPr bwMode="auto">
            <a:xfrm>
              <a:off x="2638425" y="2624138"/>
              <a:ext cx="158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8" name="Line 1902"/>
            <p:cNvSpPr>
              <a:spLocks noChangeShapeType="1"/>
            </p:cNvSpPr>
            <p:nvPr/>
          </p:nvSpPr>
          <p:spPr bwMode="auto">
            <a:xfrm>
              <a:off x="3063875" y="39639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9" name="Line 1903"/>
            <p:cNvSpPr>
              <a:spLocks noChangeShapeType="1"/>
            </p:cNvSpPr>
            <p:nvPr/>
          </p:nvSpPr>
          <p:spPr bwMode="auto">
            <a:xfrm flipV="1">
              <a:off x="5178425" y="30432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0" name="Line 1904"/>
            <p:cNvSpPr>
              <a:spLocks noChangeShapeType="1"/>
            </p:cNvSpPr>
            <p:nvPr/>
          </p:nvSpPr>
          <p:spPr bwMode="auto">
            <a:xfrm flipV="1">
              <a:off x="4911725" y="37925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1" name="Line 1905"/>
            <p:cNvSpPr>
              <a:spLocks noChangeShapeType="1"/>
            </p:cNvSpPr>
            <p:nvPr/>
          </p:nvSpPr>
          <p:spPr bwMode="auto">
            <a:xfrm flipV="1">
              <a:off x="5275263" y="23066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2" name="Line 1906"/>
            <p:cNvSpPr>
              <a:spLocks noChangeShapeType="1"/>
            </p:cNvSpPr>
            <p:nvPr/>
          </p:nvSpPr>
          <p:spPr bwMode="auto">
            <a:xfrm>
              <a:off x="2778125" y="330041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3" name="Line 1907"/>
            <p:cNvSpPr>
              <a:spLocks noChangeShapeType="1"/>
            </p:cNvSpPr>
            <p:nvPr/>
          </p:nvSpPr>
          <p:spPr bwMode="auto">
            <a:xfrm>
              <a:off x="3074988" y="39671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4" name="Line 1908"/>
            <p:cNvSpPr>
              <a:spLocks noChangeShapeType="1"/>
            </p:cNvSpPr>
            <p:nvPr/>
          </p:nvSpPr>
          <p:spPr bwMode="auto">
            <a:xfrm>
              <a:off x="2640013" y="2628901"/>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5" name="Line 1909"/>
            <p:cNvSpPr>
              <a:spLocks noChangeShapeType="1"/>
            </p:cNvSpPr>
            <p:nvPr/>
          </p:nvSpPr>
          <p:spPr bwMode="auto">
            <a:xfrm flipV="1">
              <a:off x="4902200" y="3797301"/>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6" name="Line 1910"/>
            <p:cNvSpPr>
              <a:spLocks noChangeShapeType="1"/>
            </p:cNvSpPr>
            <p:nvPr/>
          </p:nvSpPr>
          <p:spPr bwMode="auto">
            <a:xfrm flipV="1">
              <a:off x="5173663" y="3049588"/>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7" name="Line 1911"/>
            <p:cNvSpPr>
              <a:spLocks noChangeShapeType="1"/>
            </p:cNvSpPr>
            <p:nvPr/>
          </p:nvSpPr>
          <p:spPr bwMode="auto">
            <a:xfrm>
              <a:off x="3084513" y="39703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8" name="Line 1912"/>
            <p:cNvSpPr>
              <a:spLocks noChangeShapeType="1"/>
            </p:cNvSpPr>
            <p:nvPr/>
          </p:nvSpPr>
          <p:spPr bwMode="auto">
            <a:xfrm flipV="1">
              <a:off x="5275263" y="2312988"/>
              <a:ext cx="0"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9" name="Line 1913"/>
            <p:cNvSpPr>
              <a:spLocks noChangeShapeType="1"/>
            </p:cNvSpPr>
            <p:nvPr/>
          </p:nvSpPr>
          <p:spPr bwMode="auto">
            <a:xfrm>
              <a:off x="2784475" y="33051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0" name="Line 1914"/>
            <p:cNvSpPr>
              <a:spLocks noChangeShapeType="1"/>
            </p:cNvSpPr>
            <p:nvPr/>
          </p:nvSpPr>
          <p:spPr bwMode="auto">
            <a:xfrm flipV="1">
              <a:off x="4894263" y="3803651"/>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1" name="Line 1915"/>
            <p:cNvSpPr>
              <a:spLocks noChangeShapeType="1"/>
            </p:cNvSpPr>
            <p:nvPr/>
          </p:nvSpPr>
          <p:spPr bwMode="auto">
            <a:xfrm flipV="1">
              <a:off x="5167313" y="30575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2" name="Line 1916"/>
            <p:cNvSpPr>
              <a:spLocks noChangeShapeType="1"/>
            </p:cNvSpPr>
            <p:nvPr/>
          </p:nvSpPr>
          <p:spPr bwMode="auto">
            <a:xfrm>
              <a:off x="2643188" y="26336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3" name="Line 1917"/>
            <p:cNvSpPr>
              <a:spLocks noChangeShapeType="1"/>
            </p:cNvSpPr>
            <p:nvPr/>
          </p:nvSpPr>
          <p:spPr bwMode="auto">
            <a:xfrm>
              <a:off x="3094038" y="39735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4" name="Line 1918"/>
            <p:cNvSpPr>
              <a:spLocks noChangeShapeType="1"/>
            </p:cNvSpPr>
            <p:nvPr/>
          </p:nvSpPr>
          <p:spPr bwMode="auto">
            <a:xfrm flipV="1">
              <a:off x="4883150" y="38084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5" name="Line 1919"/>
            <p:cNvSpPr>
              <a:spLocks noChangeShapeType="1"/>
            </p:cNvSpPr>
            <p:nvPr/>
          </p:nvSpPr>
          <p:spPr bwMode="auto">
            <a:xfrm flipV="1">
              <a:off x="5273675" y="232092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6" name="Line 1920"/>
            <p:cNvSpPr>
              <a:spLocks noChangeShapeType="1"/>
            </p:cNvSpPr>
            <p:nvPr/>
          </p:nvSpPr>
          <p:spPr bwMode="auto">
            <a:xfrm>
              <a:off x="2790825" y="33099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7" name="Line 1921"/>
            <p:cNvSpPr>
              <a:spLocks noChangeShapeType="1"/>
            </p:cNvSpPr>
            <p:nvPr/>
          </p:nvSpPr>
          <p:spPr bwMode="auto">
            <a:xfrm flipV="1">
              <a:off x="5162550" y="30638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8" name="Line 1922"/>
            <p:cNvSpPr>
              <a:spLocks noChangeShapeType="1"/>
            </p:cNvSpPr>
            <p:nvPr/>
          </p:nvSpPr>
          <p:spPr bwMode="auto">
            <a:xfrm>
              <a:off x="3105150" y="39766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9" name="Line 1923"/>
            <p:cNvSpPr>
              <a:spLocks noChangeShapeType="1"/>
            </p:cNvSpPr>
            <p:nvPr/>
          </p:nvSpPr>
          <p:spPr bwMode="auto">
            <a:xfrm>
              <a:off x="2646363" y="26384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0" name="Line 1924"/>
            <p:cNvSpPr>
              <a:spLocks noChangeShapeType="1"/>
            </p:cNvSpPr>
            <p:nvPr/>
          </p:nvSpPr>
          <p:spPr bwMode="auto">
            <a:xfrm flipV="1">
              <a:off x="4873625" y="38131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1" name="Line 1925"/>
            <p:cNvSpPr>
              <a:spLocks noChangeShapeType="1"/>
            </p:cNvSpPr>
            <p:nvPr/>
          </p:nvSpPr>
          <p:spPr bwMode="auto">
            <a:xfrm>
              <a:off x="3114675" y="39798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2" name="Line 1926"/>
            <p:cNvSpPr>
              <a:spLocks noChangeShapeType="1"/>
            </p:cNvSpPr>
            <p:nvPr/>
          </p:nvSpPr>
          <p:spPr bwMode="auto">
            <a:xfrm>
              <a:off x="2798763" y="3314701"/>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3" name="Line 1927"/>
            <p:cNvSpPr>
              <a:spLocks noChangeShapeType="1"/>
            </p:cNvSpPr>
            <p:nvPr/>
          </p:nvSpPr>
          <p:spPr bwMode="auto">
            <a:xfrm flipV="1">
              <a:off x="5272088" y="2327276"/>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4" name="Line 1928"/>
            <p:cNvSpPr>
              <a:spLocks noChangeShapeType="1"/>
            </p:cNvSpPr>
            <p:nvPr/>
          </p:nvSpPr>
          <p:spPr bwMode="auto">
            <a:xfrm flipV="1">
              <a:off x="5156200" y="30702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5" name="Line 1929"/>
            <p:cNvSpPr>
              <a:spLocks noChangeShapeType="1"/>
            </p:cNvSpPr>
            <p:nvPr/>
          </p:nvSpPr>
          <p:spPr bwMode="auto">
            <a:xfrm flipV="1">
              <a:off x="4864100" y="3817938"/>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6" name="Line 1930"/>
            <p:cNvSpPr>
              <a:spLocks noChangeShapeType="1"/>
            </p:cNvSpPr>
            <p:nvPr/>
          </p:nvSpPr>
          <p:spPr bwMode="auto">
            <a:xfrm>
              <a:off x="2649538" y="2643188"/>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7" name="Line 1931"/>
            <p:cNvSpPr>
              <a:spLocks noChangeShapeType="1"/>
            </p:cNvSpPr>
            <p:nvPr/>
          </p:nvSpPr>
          <p:spPr bwMode="auto">
            <a:xfrm>
              <a:off x="3125788" y="39830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8" name="Line 1932"/>
            <p:cNvSpPr>
              <a:spLocks noChangeShapeType="1"/>
            </p:cNvSpPr>
            <p:nvPr/>
          </p:nvSpPr>
          <p:spPr bwMode="auto">
            <a:xfrm flipV="1">
              <a:off x="4854575" y="38242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9" name="Line 1933"/>
            <p:cNvSpPr>
              <a:spLocks noChangeShapeType="1"/>
            </p:cNvSpPr>
            <p:nvPr/>
          </p:nvSpPr>
          <p:spPr bwMode="auto">
            <a:xfrm>
              <a:off x="2805113" y="33178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0" name="Line 1934"/>
            <p:cNvSpPr>
              <a:spLocks noChangeShapeType="1"/>
            </p:cNvSpPr>
            <p:nvPr/>
          </p:nvSpPr>
          <p:spPr bwMode="auto">
            <a:xfrm flipV="1">
              <a:off x="5270500" y="2333626"/>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1" name="Line 1935"/>
            <p:cNvSpPr>
              <a:spLocks noChangeShapeType="1"/>
            </p:cNvSpPr>
            <p:nvPr/>
          </p:nvSpPr>
          <p:spPr bwMode="auto">
            <a:xfrm flipV="1">
              <a:off x="5151438" y="30765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2" name="Line 1936"/>
            <p:cNvSpPr>
              <a:spLocks noChangeShapeType="1"/>
            </p:cNvSpPr>
            <p:nvPr/>
          </p:nvSpPr>
          <p:spPr bwMode="auto">
            <a:xfrm>
              <a:off x="3136900" y="398621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3" name="Line 1938"/>
            <p:cNvSpPr>
              <a:spLocks noChangeShapeType="1"/>
            </p:cNvSpPr>
            <p:nvPr/>
          </p:nvSpPr>
          <p:spPr bwMode="auto">
            <a:xfrm flipV="1">
              <a:off x="4845050" y="38290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4" name="Line 1939"/>
            <p:cNvSpPr>
              <a:spLocks noChangeShapeType="1"/>
            </p:cNvSpPr>
            <p:nvPr/>
          </p:nvSpPr>
          <p:spPr bwMode="auto">
            <a:xfrm>
              <a:off x="2652713" y="26479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5" name="Line 1940"/>
            <p:cNvSpPr>
              <a:spLocks noChangeShapeType="1"/>
            </p:cNvSpPr>
            <p:nvPr/>
          </p:nvSpPr>
          <p:spPr bwMode="auto">
            <a:xfrm>
              <a:off x="2811463" y="33226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6" name="Line 1941"/>
            <p:cNvSpPr>
              <a:spLocks noChangeShapeType="1"/>
            </p:cNvSpPr>
            <p:nvPr/>
          </p:nvSpPr>
          <p:spPr bwMode="auto">
            <a:xfrm flipV="1">
              <a:off x="5145088" y="30829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7" name="Line 1942"/>
            <p:cNvSpPr>
              <a:spLocks noChangeShapeType="1"/>
            </p:cNvSpPr>
            <p:nvPr/>
          </p:nvSpPr>
          <p:spPr bwMode="auto">
            <a:xfrm flipV="1">
              <a:off x="5268913" y="234156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8" name="Line 1943"/>
            <p:cNvSpPr>
              <a:spLocks noChangeShapeType="1"/>
            </p:cNvSpPr>
            <p:nvPr/>
          </p:nvSpPr>
          <p:spPr bwMode="auto">
            <a:xfrm>
              <a:off x="3146425" y="39878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9" name="Line 1944"/>
            <p:cNvSpPr>
              <a:spLocks noChangeShapeType="1"/>
            </p:cNvSpPr>
            <p:nvPr/>
          </p:nvSpPr>
          <p:spPr bwMode="auto">
            <a:xfrm flipV="1">
              <a:off x="4835525" y="38338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0" name="Line 1945"/>
            <p:cNvSpPr>
              <a:spLocks noChangeShapeType="1"/>
            </p:cNvSpPr>
            <p:nvPr/>
          </p:nvSpPr>
          <p:spPr bwMode="auto">
            <a:xfrm>
              <a:off x="2655888" y="26543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1" name="Line 1946"/>
            <p:cNvSpPr>
              <a:spLocks noChangeShapeType="1"/>
            </p:cNvSpPr>
            <p:nvPr/>
          </p:nvSpPr>
          <p:spPr bwMode="auto">
            <a:xfrm>
              <a:off x="3157538" y="39909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2" name="Line 1947"/>
            <p:cNvSpPr>
              <a:spLocks noChangeShapeType="1"/>
            </p:cNvSpPr>
            <p:nvPr/>
          </p:nvSpPr>
          <p:spPr bwMode="auto">
            <a:xfrm>
              <a:off x="2819400" y="33274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3" name="Line 1948"/>
            <p:cNvSpPr>
              <a:spLocks noChangeShapeType="1"/>
            </p:cNvSpPr>
            <p:nvPr/>
          </p:nvSpPr>
          <p:spPr bwMode="auto">
            <a:xfrm flipV="1">
              <a:off x="4826000" y="38385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4" name="Line 1949"/>
            <p:cNvSpPr>
              <a:spLocks noChangeShapeType="1"/>
            </p:cNvSpPr>
            <p:nvPr/>
          </p:nvSpPr>
          <p:spPr bwMode="auto">
            <a:xfrm flipV="1">
              <a:off x="5138738" y="308927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5" name="Line 1950"/>
            <p:cNvSpPr>
              <a:spLocks noChangeShapeType="1"/>
            </p:cNvSpPr>
            <p:nvPr/>
          </p:nvSpPr>
          <p:spPr bwMode="auto">
            <a:xfrm flipV="1">
              <a:off x="5267325" y="2347913"/>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6" name="Line 1951"/>
            <p:cNvSpPr>
              <a:spLocks noChangeShapeType="1"/>
            </p:cNvSpPr>
            <p:nvPr/>
          </p:nvSpPr>
          <p:spPr bwMode="auto">
            <a:xfrm>
              <a:off x="3168650" y="3994151"/>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7" name="Line 1952"/>
            <p:cNvSpPr>
              <a:spLocks noChangeShapeType="1"/>
            </p:cNvSpPr>
            <p:nvPr/>
          </p:nvSpPr>
          <p:spPr bwMode="auto">
            <a:xfrm flipV="1">
              <a:off x="4814888" y="38433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8" name="Line 1953"/>
            <p:cNvSpPr>
              <a:spLocks noChangeShapeType="1"/>
            </p:cNvSpPr>
            <p:nvPr/>
          </p:nvSpPr>
          <p:spPr bwMode="auto">
            <a:xfrm>
              <a:off x="2660650" y="2659063"/>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9" name="Line 1954"/>
            <p:cNvSpPr>
              <a:spLocks noChangeShapeType="1"/>
            </p:cNvSpPr>
            <p:nvPr/>
          </p:nvSpPr>
          <p:spPr bwMode="auto">
            <a:xfrm flipV="1">
              <a:off x="5132388" y="30956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0" name="Line 1955"/>
            <p:cNvSpPr>
              <a:spLocks noChangeShapeType="1"/>
            </p:cNvSpPr>
            <p:nvPr/>
          </p:nvSpPr>
          <p:spPr bwMode="auto">
            <a:xfrm>
              <a:off x="2825750" y="333216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1" name="Line 1956"/>
            <p:cNvSpPr>
              <a:spLocks noChangeShapeType="1"/>
            </p:cNvSpPr>
            <p:nvPr/>
          </p:nvSpPr>
          <p:spPr bwMode="auto">
            <a:xfrm flipV="1">
              <a:off x="5264150" y="23542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2" name="Line 1957"/>
            <p:cNvSpPr>
              <a:spLocks noChangeShapeType="1"/>
            </p:cNvSpPr>
            <p:nvPr/>
          </p:nvSpPr>
          <p:spPr bwMode="auto">
            <a:xfrm>
              <a:off x="3179763" y="39957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3" name="Line 1958"/>
            <p:cNvSpPr>
              <a:spLocks noChangeShapeType="1"/>
            </p:cNvSpPr>
            <p:nvPr/>
          </p:nvSpPr>
          <p:spPr bwMode="auto">
            <a:xfrm flipV="1">
              <a:off x="4805363" y="384810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4" name="Line 1959"/>
            <p:cNvSpPr>
              <a:spLocks noChangeShapeType="1"/>
            </p:cNvSpPr>
            <p:nvPr/>
          </p:nvSpPr>
          <p:spPr bwMode="auto">
            <a:xfrm flipV="1">
              <a:off x="5127625" y="3101976"/>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5" name="Line 1960"/>
            <p:cNvSpPr>
              <a:spLocks noChangeShapeType="1"/>
            </p:cNvSpPr>
            <p:nvPr/>
          </p:nvSpPr>
          <p:spPr bwMode="auto">
            <a:xfrm>
              <a:off x="2833688" y="33353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6" name="Line 1961"/>
            <p:cNvSpPr>
              <a:spLocks noChangeShapeType="1"/>
            </p:cNvSpPr>
            <p:nvPr/>
          </p:nvSpPr>
          <p:spPr bwMode="auto">
            <a:xfrm>
              <a:off x="3190875" y="39989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7" name="Line 1962"/>
            <p:cNvSpPr>
              <a:spLocks noChangeShapeType="1"/>
            </p:cNvSpPr>
            <p:nvPr/>
          </p:nvSpPr>
          <p:spPr bwMode="auto">
            <a:xfrm flipV="1">
              <a:off x="4794250" y="38528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8" name="Line 1963"/>
            <p:cNvSpPr>
              <a:spLocks noChangeShapeType="1"/>
            </p:cNvSpPr>
            <p:nvPr/>
          </p:nvSpPr>
          <p:spPr bwMode="auto">
            <a:xfrm>
              <a:off x="2663825" y="26638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9" name="Line 1964"/>
            <p:cNvSpPr>
              <a:spLocks noChangeShapeType="1"/>
            </p:cNvSpPr>
            <p:nvPr/>
          </p:nvSpPr>
          <p:spPr bwMode="auto">
            <a:xfrm flipV="1">
              <a:off x="5262563" y="2362201"/>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0" name="Line 1965"/>
            <p:cNvSpPr>
              <a:spLocks noChangeShapeType="1"/>
            </p:cNvSpPr>
            <p:nvPr/>
          </p:nvSpPr>
          <p:spPr bwMode="auto">
            <a:xfrm>
              <a:off x="3201988" y="40020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1" name="Line 1966"/>
            <p:cNvSpPr>
              <a:spLocks noChangeShapeType="1"/>
            </p:cNvSpPr>
            <p:nvPr/>
          </p:nvSpPr>
          <p:spPr bwMode="auto">
            <a:xfrm flipV="1">
              <a:off x="4784725" y="385762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2" name="Line 1967"/>
            <p:cNvSpPr>
              <a:spLocks noChangeShapeType="1"/>
            </p:cNvSpPr>
            <p:nvPr/>
          </p:nvSpPr>
          <p:spPr bwMode="auto">
            <a:xfrm flipV="1">
              <a:off x="5121275" y="3108326"/>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3" name="Line 1968"/>
            <p:cNvSpPr>
              <a:spLocks noChangeShapeType="1"/>
            </p:cNvSpPr>
            <p:nvPr/>
          </p:nvSpPr>
          <p:spPr bwMode="auto">
            <a:xfrm>
              <a:off x="2841625" y="3340101"/>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4" name="Line 1969"/>
            <p:cNvSpPr>
              <a:spLocks noChangeShapeType="1"/>
            </p:cNvSpPr>
            <p:nvPr/>
          </p:nvSpPr>
          <p:spPr bwMode="auto">
            <a:xfrm>
              <a:off x="2667000" y="26685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5" name="Line 1970"/>
            <p:cNvSpPr>
              <a:spLocks noChangeShapeType="1"/>
            </p:cNvSpPr>
            <p:nvPr/>
          </p:nvSpPr>
          <p:spPr bwMode="auto">
            <a:xfrm>
              <a:off x="3213100" y="4003676"/>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6" name="Line 1971"/>
            <p:cNvSpPr>
              <a:spLocks noChangeShapeType="1"/>
            </p:cNvSpPr>
            <p:nvPr/>
          </p:nvSpPr>
          <p:spPr bwMode="auto">
            <a:xfrm flipV="1">
              <a:off x="5259388" y="23685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7" name="Line 1972"/>
            <p:cNvSpPr>
              <a:spLocks noChangeShapeType="1"/>
            </p:cNvSpPr>
            <p:nvPr/>
          </p:nvSpPr>
          <p:spPr bwMode="auto">
            <a:xfrm flipV="1">
              <a:off x="4773613" y="38623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8" name="Line 1973"/>
            <p:cNvSpPr>
              <a:spLocks noChangeShapeType="1"/>
            </p:cNvSpPr>
            <p:nvPr/>
          </p:nvSpPr>
          <p:spPr bwMode="auto">
            <a:xfrm flipV="1">
              <a:off x="5114925" y="3114676"/>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9" name="Line 1974"/>
            <p:cNvSpPr>
              <a:spLocks noChangeShapeType="1"/>
            </p:cNvSpPr>
            <p:nvPr/>
          </p:nvSpPr>
          <p:spPr bwMode="auto">
            <a:xfrm>
              <a:off x="2847975" y="334486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0" name="Line 1975"/>
            <p:cNvSpPr>
              <a:spLocks noChangeShapeType="1"/>
            </p:cNvSpPr>
            <p:nvPr/>
          </p:nvSpPr>
          <p:spPr bwMode="auto">
            <a:xfrm>
              <a:off x="3224213" y="400685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1" name="Line 1976"/>
            <p:cNvSpPr>
              <a:spLocks noChangeShapeType="1"/>
            </p:cNvSpPr>
            <p:nvPr/>
          </p:nvSpPr>
          <p:spPr bwMode="auto">
            <a:xfrm flipV="1">
              <a:off x="4764088" y="3867151"/>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2" name="Line 1977"/>
            <p:cNvSpPr>
              <a:spLocks noChangeShapeType="1"/>
            </p:cNvSpPr>
            <p:nvPr/>
          </p:nvSpPr>
          <p:spPr bwMode="auto">
            <a:xfrm>
              <a:off x="2671763" y="2673351"/>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3" name="Line 1978"/>
            <p:cNvSpPr>
              <a:spLocks noChangeShapeType="1"/>
            </p:cNvSpPr>
            <p:nvPr/>
          </p:nvSpPr>
          <p:spPr bwMode="auto">
            <a:xfrm flipV="1">
              <a:off x="5257800" y="2374901"/>
              <a:ext cx="158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4" name="Line 1979"/>
            <p:cNvSpPr>
              <a:spLocks noChangeShapeType="1"/>
            </p:cNvSpPr>
            <p:nvPr/>
          </p:nvSpPr>
          <p:spPr bwMode="auto">
            <a:xfrm>
              <a:off x="3235325" y="401002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5" name="Line 1980"/>
            <p:cNvSpPr>
              <a:spLocks noChangeShapeType="1"/>
            </p:cNvSpPr>
            <p:nvPr/>
          </p:nvSpPr>
          <p:spPr bwMode="auto">
            <a:xfrm flipV="1">
              <a:off x="4752975" y="38719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6" name="Line 1981"/>
            <p:cNvSpPr>
              <a:spLocks noChangeShapeType="1"/>
            </p:cNvSpPr>
            <p:nvPr/>
          </p:nvSpPr>
          <p:spPr bwMode="auto">
            <a:xfrm flipV="1">
              <a:off x="5106988" y="31194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7" name="Line 1982"/>
            <p:cNvSpPr>
              <a:spLocks noChangeShapeType="1"/>
            </p:cNvSpPr>
            <p:nvPr/>
          </p:nvSpPr>
          <p:spPr bwMode="auto">
            <a:xfrm>
              <a:off x="2855913" y="33480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8" name="Line 1983"/>
            <p:cNvSpPr>
              <a:spLocks noChangeShapeType="1"/>
            </p:cNvSpPr>
            <p:nvPr/>
          </p:nvSpPr>
          <p:spPr bwMode="auto">
            <a:xfrm flipV="1">
              <a:off x="4741863" y="38766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9" name="Line 1984"/>
            <p:cNvSpPr>
              <a:spLocks noChangeShapeType="1"/>
            </p:cNvSpPr>
            <p:nvPr/>
          </p:nvSpPr>
          <p:spPr bwMode="auto">
            <a:xfrm>
              <a:off x="3246438" y="40116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0" name="Line 1985"/>
            <p:cNvSpPr>
              <a:spLocks noChangeShapeType="1"/>
            </p:cNvSpPr>
            <p:nvPr/>
          </p:nvSpPr>
          <p:spPr bwMode="auto">
            <a:xfrm>
              <a:off x="2674938" y="2679701"/>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1" name="Line 1986"/>
            <p:cNvSpPr>
              <a:spLocks noChangeShapeType="1"/>
            </p:cNvSpPr>
            <p:nvPr/>
          </p:nvSpPr>
          <p:spPr bwMode="auto">
            <a:xfrm flipV="1">
              <a:off x="5254625" y="238283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2" name="Line 1987"/>
            <p:cNvSpPr>
              <a:spLocks noChangeShapeType="1"/>
            </p:cNvSpPr>
            <p:nvPr/>
          </p:nvSpPr>
          <p:spPr bwMode="auto">
            <a:xfrm flipV="1">
              <a:off x="5100638" y="31257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3" name="Line 1988"/>
            <p:cNvSpPr>
              <a:spLocks noChangeShapeType="1"/>
            </p:cNvSpPr>
            <p:nvPr/>
          </p:nvSpPr>
          <p:spPr bwMode="auto">
            <a:xfrm>
              <a:off x="2863850" y="3352801"/>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4" name="Line 1989"/>
            <p:cNvSpPr>
              <a:spLocks noChangeShapeType="1"/>
            </p:cNvSpPr>
            <p:nvPr/>
          </p:nvSpPr>
          <p:spPr bwMode="auto">
            <a:xfrm flipV="1">
              <a:off x="4730750" y="38814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5" name="Line 1990"/>
            <p:cNvSpPr>
              <a:spLocks noChangeShapeType="1"/>
            </p:cNvSpPr>
            <p:nvPr/>
          </p:nvSpPr>
          <p:spPr bwMode="auto">
            <a:xfrm>
              <a:off x="3257550" y="4013201"/>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6" name="Line 1991"/>
            <p:cNvSpPr>
              <a:spLocks noChangeShapeType="1"/>
            </p:cNvSpPr>
            <p:nvPr/>
          </p:nvSpPr>
          <p:spPr bwMode="auto">
            <a:xfrm flipV="1">
              <a:off x="5251450" y="2389188"/>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7" name="Line 1992"/>
            <p:cNvSpPr>
              <a:spLocks noChangeShapeType="1"/>
            </p:cNvSpPr>
            <p:nvPr/>
          </p:nvSpPr>
          <p:spPr bwMode="auto">
            <a:xfrm flipV="1">
              <a:off x="4719638" y="38862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8" name="Line 1993"/>
            <p:cNvSpPr>
              <a:spLocks noChangeShapeType="1"/>
            </p:cNvSpPr>
            <p:nvPr/>
          </p:nvSpPr>
          <p:spPr bwMode="auto">
            <a:xfrm>
              <a:off x="2679700" y="26844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9" name="Line 1994"/>
            <p:cNvSpPr>
              <a:spLocks noChangeShapeType="1"/>
            </p:cNvSpPr>
            <p:nvPr/>
          </p:nvSpPr>
          <p:spPr bwMode="auto">
            <a:xfrm>
              <a:off x="3270250" y="4016376"/>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0" name="Line 1995"/>
            <p:cNvSpPr>
              <a:spLocks noChangeShapeType="1"/>
            </p:cNvSpPr>
            <p:nvPr/>
          </p:nvSpPr>
          <p:spPr bwMode="auto">
            <a:xfrm flipV="1">
              <a:off x="5094288" y="313213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1" name="Line 1996"/>
            <p:cNvSpPr>
              <a:spLocks noChangeShapeType="1"/>
            </p:cNvSpPr>
            <p:nvPr/>
          </p:nvSpPr>
          <p:spPr bwMode="auto">
            <a:xfrm>
              <a:off x="2871788" y="3355976"/>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2" name="Line 1997"/>
            <p:cNvSpPr>
              <a:spLocks noChangeShapeType="1"/>
            </p:cNvSpPr>
            <p:nvPr/>
          </p:nvSpPr>
          <p:spPr bwMode="auto">
            <a:xfrm flipV="1">
              <a:off x="4710113" y="3889376"/>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3" name="Line 1998"/>
            <p:cNvSpPr>
              <a:spLocks noChangeShapeType="1"/>
            </p:cNvSpPr>
            <p:nvPr/>
          </p:nvSpPr>
          <p:spPr bwMode="auto">
            <a:xfrm>
              <a:off x="3281363" y="40179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4" name="Line 1999"/>
            <p:cNvSpPr>
              <a:spLocks noChangeShapeType="1"/>
            </p:cNvSpPr>
            <p:nvPr/>
          </p:nvSpPr>
          <p:spPr bwMode="auto">
            <a:xfrm flipV="1">
              <a:off x="5087938" y="31384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5" name="Line 2000"/>
            <p:cNvSpPr>
              <a:spLocks noChangeShapeType="1"/>
            </p:cNvSpPr>
            <p:nvPr/>
          </p:nvSpPr>
          <p:spPr bwMode="auto">
            <a:xfrm flipV="1">
              <a:off x="5249863" y="2395538"/>
              <a:ext cx="158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6" name="Line 2001"/>
            <p:cNvSpPr>
              <a:spLocks noChangeShapeType="1"/>
            </p:cNvSpPr>
            <p:nvPr/>
          </p:nvSpPr>
          <p:spPr bwMode="auto">
            <a:xfrm>
              <a:off x="2684463" y="2689226"/>
              <a:ext cx="317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7" name="Line 2002"/>
            <p:cNvSpPr>
              <a:spLocks noChangeShapeType="1"/>
            </p:cNvSpPr>
            <p:nvPr/>
          </p:nvSpPr>
          <p:spPr bwMode="auto">
            <a:xfrm flipV="1">
              <a:off x="4699000" y="38941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8" name="Line 2003"/>
            <p:cNvSpPr>
              <a:spLocks noChangeShapeType="1"/>
            </p:cNvSpPr>
            <p:nvPr/>
          </p:nvSpPr>
          <p:spPr bwMode="auto">
            <a:xfrm>
              <a:off x="2879725" y="336073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9" name="Line 2004"/>
            <p:cNvSpPr>
              <a:spLocks noChangeShapeType="1"/>
            </p:cNvSpPr>
            <p:nvPr/>
          </p:nvSpPr>
          <p:spPr bwMode="auto">
            <a:xfrm>
              <a:off x="3292475" y="402113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0" name="Line 2005"/>
            <p:cNvSpPr>
              <a:spLocks noChangeShapeType="1"/>
            </p:cNvSpPr>
            <p:nvPr/>
          </p:nvSpPr>
          <p:spPr bwMode="auto">
            <a:xfrm flipV="1">
              <a:off x="4687888" y="3898901"/>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1" name="Line 2006"/>
            <p:cNvSpPr>
              <a:spLocks noChangeShapeType="1"/>
            </p:cNvSpPr>
            <p:nvPr/>
          </p:nvSpPr>
          <p:spPr bwMode="auto">
            <a:xfrm>
              <a:off x="3303588" y="4022726"/>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2" name="Line 2007"/>
            <p:cNvSpPr>
              <a:spLocks noChangeShapeType="1"/>
            </p:cNvSpPr>
            <p:nvPr/>
          </p:nvSpPr>
          <p:spPr bwMode="auto">
            <a:xfrm flipV="1">
              <a:off x="5080000" y="314483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3" name="Line 2008"/>
            <p:cNvSpPr>
              <a:spLocks noChangeShapeType="1"/>
            </p:cNvSpPr>
            <p:nvPr/>
          </p:nvSpPr>
          <p:spPr bwMode="auto">
            <a:xfrm flipV="1">
              <a:off x="5246688" y="2401888"/>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4" name="Line 2009"/>
            <p:cNvSpPr>
              <a:spLocks noChangeShapeType="1"/>
            </p:cNvSpPr>
            <p:nvPr/>
          </p:nvSpPr>
          <p:spPr bwMode="auto">
            <a:xfrm>
              <a:off x="2887663" y="33639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5" name="Line 2010"/>
            <p:cNvSpPr>
              <a:spLocks noChangeShapeType="1"/>
            </p:cNvSpPr>
            <p:nvPr/>
          </p:nvSpPr>
          <p:spPr bwMode="auto">
            <a:xfrm>
              <a:off x="2687638" y="26939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6" name="Line 2011"/>
            <p:cNvSpPr>
              <a:spLocks noChangeShapeType="1"/>
            </p:cNvSpPr>
            <p:nvPr/>
          </p:nvSpPr>
          <p:spPr bwMode="auto">
            <a:xfrm flipV="1">
              <a:off x="4676775" y="3902076"/>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7" name="Line 2012"/>
            <p:cNvSpPr>
              <a:spLocks noChangeShapeType="1"/>
            </p:cNvSpPr>
            <p:nvPr/>
          </p:nvSpPr>
          <p:spPr bwMode="auto">
            <a:xfrm>
              <a:off x="3316288" y="40243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8" name="Line 2013"/>
            <p:cNvSpPr>
              <a:spLocks noChangeShapeType="1"/>
            </p:cNvSpPr>
            <p:nvPr/>
          </p:nvSpPr>
          <p:spPr bwMode="auto">
            <a:xfrm flipV="1">
              <a:off x="5073650" y="31511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9" name="Line 2015"/>
            <p:cNvSpPr>
              <a:spLocks noChangeShapeType="1"/>
            </p:cNvSpPr>
            <p:nvPr/>
          </p:nvSpPr>
          <p:spPr bwMode="auto">
            <a:xfrm flipV="1">
              <a:off x="4665663" y="390683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0" name="Line 2016"/>
            <p:cNvSpPr>
              <a:spLocks noChangeShapeType="1"/>
            </p:cNvSpPr>
            <p:nvPr/>
          </p:nvSpPr>
          <p:spPr bwMode="auto">
            <a:xfrm>
              <a:off x="3327400" y="40259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1" name="Line 2017"/>
            <p:cNvSpPr>
              <a:spLocks noChangeShapeType="1"/>
            </p:cNvSpPr>
            <p:nvPr/>
          </p:nvSpPr>
          <p:spPr bwMode="auto">
            <a:xfrm flipV="1">
              <a:off x="5243513" y="240982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2" name="Line 2018"/>
            <p:cNvSpPr>
              <a:spLocks noChangeShapeType="1"/>
            </p:cNvSpPr>
            <p:nvPr/>
          </p:nvSpPr>
          <p:spPr bwMode="auto">
            <a:xfrm>
              <a:off x="2895600" y="33686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3" name="Line 2019"/>
            <p:cNvSpPr>
              <a:spLocks noChangeShapeType="1"/>
            </p:cNvSpPr>
            <p:nvPr/>
          </p:nvSpPr>
          <p:spPr bwMode="auto">
            <a:xfrm>
              <a:off x="2692400" y="269875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4" name="Line 2020"/>
            <p:cNvSpPr>
              <a:spLocks noChangeShapeType="1"/>
            </p:cNvSpPr>
            <p:nvPr/>
          </p:nvSpPr>
          <p:spPr bwMode="auto">
            <a:xfrm flipV="1">
              <a:off x="4654550" y="39116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5" name="Line 2021"/>
            <p:cNvSpPr>
              <a:spLocks noChangeShapeType="1"/>
            </p:cNvSpPr>
            <p:nvPr/>
          </p:nvSpPr>
          <p:spPr bwMode="auto">
            <a:xfrm>
              <a:off x="3340100" y="402907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6" name="Line 2022"/>
            <p:cNvSpPr>
              <a:spLocks noChangeShapeType="1"/>
            </p:cNvSpPr>
            <p:nvPr/>
          </p:nvSpPr>
          <p:spPr bwMode="auto">
            <a:xfrm flipV="1">
              <a:off x="5065713" y="3155950"/>
              <a:ext cx="7938"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7" name="Line 2023"/>
            <p:cNvSpPr>
              <a:spLocks noChangeShapeType="1"/>
            </p:cNvSpPr>
            <p:nvPr/>
          </p:nvSpPr>
          <p:spPr bwMode="auto">
            <a:xfrm flipV="1">
              <a:off x="4643438" y="39147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8" name="Line 2024"/>
            <p:cNvSpPr>
              <a:spLocks noChangeShapeType="1"/>
            </p:cNvSpPr>
            <p:nvPr/>
          </p:nvSpPr>
          <p:spPr bwMode="auto">
            <a:xfrm>
              <a:off x="2905125" y="33718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9" name="Line 2025"/>
            <p:cNvSpPr>
              <a:spLocks noChangeShapeType="1"/>
            </p:cNvSpPr>
            <p:nvPr/>
          </p:nvSpPr>
          <p:spPr bwMode="auto">
            <a:xfrm>
              <a:off x="3351213" y="40306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0" name="Line 2026"/>
            <p:cNvSpPr>
              <a:spLocks noChangeShapeType="1"/>
            </p:cNvSpPr>
            <p:nvPr/>
          </p:nvSpPr>
          <p:spPr bwMode="auto">
            <a:xfrm flipV="1">
              <a:off x="5240338" y="2416175"/>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1" name="Line 2027"/>
            <p:cNvSpPr>
              <a:spLocks noChangeShapeType="1"/>
            </p:cNvSpPr>
            <p:nvPr/>
          </p:nvSpPr>
          <p:spPr bwMode="auto">
            <a:xfrm>
              <a:off x="2697163" y="27035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2" name="Line 2028"/>
            <p:cNvSpPr>
              <a:spLocks noChangeShapeType="1"/>
            </p:cNvSpPr>
            <p:nvPr/>
          </p:nvSpPr>
          <p:spPr bwMode="auto">
            <a:xfrm flipV="1">
              <a:off x="4630738" y="3919538"/>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3" name="Line 2029"/>
            <p:cNvSpPr>
              <a:spLocks noChangeShapeType="1"/>
            </p:cNvSpPr>
            <p:nvPr/>
          </p:nvSpPr>
          <p:spPr bwMode="auto">
            <a:xfrm flipV="1">
              <a:off x="5059363" y="31638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4" name="Line 2030"/>
            <p:cNvSpPr>
              <a:spLocks noChangeShapeType="1"/>
            </p:cNvSpPr>
            <p:nvPr/>
          </p:nvSpPr>
          <p:spPr bwMode="auto">
            <a:xfrm>
              <a:off x="3363913" y="40322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5" name="Line 2031"/>
            <p:cNvSpPr>
              <a:spLocks noChangeShapeType="1"/>
            </p:cNvSpPr>
            <p:nvPr/>
          </p:nvSpPr>
          <p:spPr bwMode="auto">
            <a:xfrm>
              <a:off x="2913063" y="3376613"/>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6" name="Line 2032"/>
            <p:cNvSpPr>
              <a:spLocks noChangeShapeType="1"/>
            </p:cNvSpPr>
            <p:nvPr/>
          </p:nvSpPr>
          <p:spPr bwMode="auto">
            <a:xfrm flipV="1">
              <a:off x="4619625" y="39243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7" name="Line 2033"/>
            <p:cNvSpPr>
              <a:spLocks noChangeShapeType="1"/>
            </p:cNvSpPr>
            <p:nvPr/>
          </p:nvSpPr>
          <p:spPr bwMode="auto">
            <a:xfrm flipV="1">
              <a:off x="5237163" y="2422525"/>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8" name="Line 2034"/>
            <p:cNvSpPr>
              <a:spLocks noChangeShapeType="1"/>
            </p:cNvSpPr>
            <p:nvPr/>
          </p:nvSpPr>
          <p:spPr bwMode="auto">
            <a:xfrm>
              <a:off x="3375025" y="40338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9" name="Line 2035"/>
            <p:cNvSpPr>
              <a:spLocks noChangeShapeType="1"/>
            </p:cNvSpPr>
            <p:nvPr/>
          </p:nvSpPr>
          <p:spPr bwMode="auto">
            <a:xfrm flipV="1">
              <a:off x="5051425" y="3168650"/>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0" name="Line 2036"/>
            <p:cNvSpPr>
              <a:spLocks noChangeShapeType="1"/>
            </p:cNvSpPr>
            <p:nvPr/>
          </p:nvSpPr>
          <p:spPr bwMode="auto">
            <a:xfrm>
              <a:off x="2701925" y="27082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1" name="Line 2037"/>
            <p:cNvSpPr>
              <a:spLocks noChangeShapeType="1"/>
            </p:cNvSpPr>
            <p:nvPr/>
          </p:nvSpPr>
          <p:spPr bwMode="auto">
            <a:xfrm flipV="1">
              <a:off x="4608513" y="39274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2" name="Line 2038"/>
            <p:cNvSpPr>
              <a:spLocks noChangeShapeType="1"/>
            </p:cNvSpPr>
            <p:nvPr/>
          </p:nvSpPr>
          <p:spPr bwMode="auto">
            <a:xfrm>
              <a:off x="3387725" y="40354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3" name="Line 2039"/>
            <p:cNvSpPr>
              <a:spLocks noChangeShapeType="1"/>
            </p:cNvSpPr>
            <p:nvPr/>
          </p:nvSpPr>
          <p:spPr bwMode="auto">
            <a:xfrm>
              <a:off x="2921000" y="33797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4" name="Line 2040"/>
            <p:cNvSpPr>
              <a:spLocks noChangeShapeType="1"/>
            </p:cNvSpPr>
            <p:nvPr/>
          </p:nvSpPr>
          <p:spPr bwMode="auto">
            <a:xfrm flipV="1">
              <a:off x="4595813" y="39322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5" name="Line 2041"/>
            <p:cNvSpPr>
              <a:spLocks noChangeShapeType="1"/>
            </p:cNvSpPr>
            <p:nvPr/>
          </p:nvSpPr>
          <p:spPr bwMode="auto">
            <a:xfrm flipV="1">
              <a:off x="5233988" y="24304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6" name="Line 2042"/>
            <p:cNvSpPr>
              <a:spLocks noChangeShapeType="1"/>
            </p:cNvSpPr>
            <p:nvPr/>
          </p:nvSpPr>
          <p:spPr bwMode="auto">
            <a:xfrm>
              <a:off x="3400425" y="40370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7" name="Line 2043"/>
            <p:cNvSpPr>
              <a:spLocks noChangeShapeType="1"/>
            </p:cNvSpPr>
            <p:nvPr/>
          </p:nvSpPr>
          <p:spPr bwMode="auto">
            <a:xfrm flipV="1">
              <a:off x="5043488" y="317500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8" name="Line 2044"/>
            <p:cNvSpPr>
              <a:spLocks noChangeShapeType="1"/>
            </p:cNvSpPr>
            <p:nvPr/>
          </p:nvSpPr>
          <p:spPr bwMode="auto">
            <a:xfrm flipV="1">
              <a:off x="4584700" y="39354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9" name="Line 2045"/>
            <p:cNvSpPr>
              <a:spLocks noChangeShapeType="1"/>
            </p:cNvSpPr>
            <p:nvPr/>
          </p:nvSpPr>
          <p:spPr bwMode="auto">
            <a:xfrm>
              <a:off x="2708275" y="271303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0" name="Line 2046"/>
            <p:cNvSpPr>
              <a:spLocks noChangeShapeType="1"/>
            </p:cNvSpPr>
            <p:nvPr/>
          </p:nvSpPr>
          <p:spPr bwMode="auto">
            <a:xfrm>
              <a:off x="3411538" y="40401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1" name="Line 2047"/>
            <p:cNvSpPr>
              <a:spLocks noChangeShapeType="1"/>
            </p:cNvSpPr>
            <p:nvPr/>
          </p:nvSpPr>
          <p:spPr bwMode="auto">
            <a:xfrm>
              <a:off x="2930525" y="338455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2" name="Line 2048"/>
            <p:cNvSpPr>
              <a:spLocks noChangeShapeType="1"/>
            </p:cNvSpPr>
            <p:nvPr/>
          </p:nvSpPr>
          <p:spPr bwMode="auto">
            <a:xfrm flipV="1">
              <a:off x="4573588" y="39385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3" name="Line 2049"/>
            <p:cNvSpPr>
              <a:spLocks noChangeShapeType="1"/>
            </p:cNvSpPr>
            <p:nvPr/>
          </p:nvSpPr>
          <p:spPr bwMode="auto">
            <a:xfrm flipV="1">
              <a:off x="5037138" y="3179763"/>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4" name="Line 2050"/>
            <p:cNvSpPr>
              <a:spLocks noChangeShapeType="1"/>
            </p:cNvSpPr>
            <p:nvPr/>
          </p:nvSpPr>
          <p:spPr bwMode="auto">
            <a:xfrm>
              <a:off x="3424238" y="40401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5" name="Line 2051"/>
            <p:cNvSpPr>
              <a:spLocks noChangeShapeType="1"/>
            </p:cNvSpPr>
            <p:nvPr/>
          </p:nvSpPr>
          <p:spPr bwMode="auto">
            <a:xfrm flipV="1">
              <a:off x="5229225" y="24368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6" name="Line 2052"/>
            <p:cNvSpPr>
              <a:spLocks noChangeShapeType="1"/>
            </p:cNvSpPr>
            <p:nvPr/>
          </p:nvSpPr>
          <p:spPr bwMode="auto">
            <a:xfrm flipV="1">
              <a:off x="4560888" y="39433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7" name="Line 2053"/>
            <p:cNvSpPr>
              <a:spLocks noChangeShapeType="1"/>
            </p:cNvSpPr>
            <p:nvPr/>
          </p:nvSpPr>
          <p:spPr bwMode="auto">
            <a:xfrm>
              <a:off x="2938463" y="33877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8" name="Line 2054"/>
            <p:cNvSpPr>
              <a:spLocks noChangeShapeType="1"/>
            </p:cNvSpPr>
            <p:nvPr/>
          </p:nvSpPr>
          <p:spPr bwMode="auto">
            <a:xfrm>
              <a:off x="3436938" y="40417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9" name="Line 2055"/>
            <p:cNvSpPr>
              <a:spLocks noChangeShapeType="1"/>
            </p:cNvSpPr>
            <p:nvPr/>
          </p:nvSpPr>
          <p:spPr bwMode="auto">
            <a:xfrm>
              <a:off x="2713038" y="2717800"/>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0" name="Line 2056"/>
            <p:cNvSpPr>
              <a:spLocks noChangeShapeType="1"/>
            </p:cNvSpPr>
            <p:nvPr/>
          </p:nvSpPr>
          <p:spPr bwMode="auto">
            <a:xfrm flipV="1">
              <a:off x="4549775" y="39465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1" name="Line 2057"/>
            <p:cNvSpPr>
              <a:spLocks noChangeShapeType="1"/>
            </p:cNvSpPr>
            <p:nvPr/>
          </p:nvSpPr>
          <p:spPr bwMode="auto">
            <a:xfrm flipV="1">
              <a:off x="5029200" y="31861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2" name="Line 2058"/>
            <p:cNvSpPr>
              <a:spLocks noChangeShapeType="1"/>
            </p:cNvSpPr>
            <p:nvPr/>
          </p:nvSpPr>
          <p:spPr bwMode="auto">
            <a:xfrm>
              <a:off x="3449638" y="40433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3" name="Line 2059"/>
            <p:cNvSpPr>
              <a:spLocks noChangeShapeType="1"/>
            </p:cNvSpPr>
            <p:nvPr/>
          </p:nvSpPr>
          <p:spPr bwMode="auto">
            <a:xfrm flipV="1">
              <a:off x="5226050" y="2443163"/>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4" name="Line 2060"/>
            <p:cNvSpPr>
              <a:spLocks noChangeShapeType="1"/>
            </p:cNvSpPr>
            <p:nvPr/>
          </p:nvSpPr>
          <p:spPr bwMode="auto">
            <a:xfrm flipV="1">
              <a:off x="4537075" y="3949700"/>
              <a:ext cx="1270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5" name="Line 2061"/>
            <p:cNvSpPr>
              <a:spLocks noChangeShapeType="1"/>
            </p:cNvSpPr>
            <p:nvPr/>
          </p:nvSpPr>
          <p:spPr bwMode="auto">
            <a:xfrm>
              <a:off x="2947988" y="3392488"/>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6" name="Line 2062"/>
            <p:cNvSpPr>
              <a:spLocks noChangeShapeType="1"/>
            </p:cNvSpPr>
            <p:nvPr/>
          </p:nvSpPr>
          <p:spPr bwMode="auto">
            <a:xfrm>
              <a:off x="3462338" y="404495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7" name="Line 2063"/>
            <p:cNvSpPr>
              <a:spLocks noChangeShapeType="1"/>
            </p:cNvSpPr>
            <p:nvPr/>
          </p:nvSpPr>
          <p:spPr bwMode="auto">
            <a:xfrm>
              <a:off x="2717800" y="272256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8" name="Line 2064"/>
            <p:cNvSpPr>
              <a:spLocks noChangeShapeType="1"/>
            </p:cNvSpPr>
            <p:nvPr/>
          </p:nvSpPr>
          <p:spPr bwMode="auto">
            <a:xfrm flipV="1">
              <a:off x="5021263" y="319246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9" name="Line 2065"/>
            <p:cNvSpPr>
              <a:spLocks noChangeShapeType="1"/>
            </p:cNvSpPr>
            <p:nvPr/>
          </p:nvSpPr>
          <p:spPr bwMode="auto">
            <a:xfrm flipV="1">
              <a:off x="4525963" y="39544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0" name="Line 2066"/>
            <p:cNvSpPr>
              <a:spLocks noChangeShapeType="1"/>
            </p:cNvSpPr>
            <p:nvPr/>
          </p:nvSpPr>
          <p:spPr bwMode="auto">
            <a:xfrm>
              <a:off x="3473450" y="40465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1" name="Line 2067"/>
            <p:cNvSpPr>
              <a:spLocks noChangeShapeType="1"/>
            </p:cNvSpPr>
            <p:nvPr/>
          </p:nvSpPr>
          <p:spPr bwMode="auto">
            <a:xfrm flipV="1">
              <a:off x="5221288" y="2449513"/>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2" name="Line 2068"/>
            <p:cNvSpPr>
              <a:spLocks noChangeShapeType="1"/>
            </p:cNvSpPr>
            <p:nvPr/>
          </p:nvSpPr>
          <p:spPr bwMode="auto">
            <a:xfrm flipV="1">
              <a:off x="4513263" y="39576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3" name="Line 2069"/>
            <p:cNvSpPr>
              <a:spLocks noChangeShapeType="1"/>
            </p:cNvSpPr>
            <p:nvPr/>
          </p:nvSpPr>
          <p:spPr bwMode="auto">
            <a:xfrm>
              <a:off x="2955925" y="339566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4" name="Line 2070"/>
            <p:cNvSpPr>
              <a:spLocks noChangeShapeType="1"/>
            </p:cNvSpPr>
            <p:nvPr/>
          </p:nvSpPr>
          <p:spPr bwMode="auto">
            <a:xfrm>
              <a:off x="3486150" y="40481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5" name="Line 2071"/>
            <p:cNvSpPr>
              <a:spLocks noChangeShapeType="1"/>
            </p:cNvSpPr>
            <p:nvPr/>
          </p:nvSpPr>
          <p:spPr bwMode="auto">
            <a:xfrm flipV="1">
              <a:off x="5013325" y="31988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6" name="Line 2072"/>
            <p:cNvSpPr>
              <a:spLocks noChangeShapeType="1"/>
            </p:cNvSpPr>
            <p:nvPr/>
          </p:nvSpPr>
          <p:spPr bwMode="auto">
            <a:xfrm flipV="1">
              <a:off x="4500563" y="39608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7" name="Line 2073"/>
            <p:cNvSpPr>
              <a:spLocks noChangeShapeType="1"/>
            </p:cNvSpPr>
            <p:nvPr/>
          </p:nvSpPr>
          <p:spPr bwMode="auto">
            <a:xfrm>
              <a:off x="2722563" y="27273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8" name="Line 2074"/>
            <p:cNvSpPr>
              <a:spLocks noChangeShapeType="1"/>
            </p:cNvSpPr>
            <p:nvPr/>
          </p:nvSpPr>
          <p:spPr bwMode="auto">
            <a:xfrm>
              <a:off x="3498850" y="40497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9" name="Line 2077"/>
            <p:cNvSpPr>
              <a:spLocks noChangeShapeType="1"/>
            </p:cNvSpPr>
            <p:nvPr/>
          </p:nvSpPr>
          <p:spPr bwMode="auto">
            <a:xfrm flipV="1">
              <a:off x="4489450" y="39639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0" name="Line 2078"/>
            <p:cNvSpPr>
              <a:spLocks noChangeShapeType="1"/>
            </p:cNvSpPr>
            <p:nvPr/>
          </p:nvSpPr>
          <p:spPr bwMode="auto">
            <a:xfrm flipV="1">
              <a:off x="5218113" y="2455863"/>
              <a:ext cx="3175"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1" name="Line 2079"/>
            <p:cNvSpPr>
              <a:spLocks noChangeShapeType="1"/>
            </p:cNvSpPr>
            <p:nvPr/>
          </p:nvSpPr>
          <p:spPr bwMode="auto">
            <a:xfrm>
              <a:off x="2965450" y="33988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2" name="Line 2080"/>
            <p:cNvSpPr>
              <a:spLocks noChangeShapeType="1"/>
            </p:cNvSpPr>
            <p:nvPr/>
          </p:nvSpPr>
          <p:spPr bwMode="auto">
            <a:xfrm>
              <a:off x="3511550" y="40497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3" name="Line 2081"/>
            <p:cNvSpPr>
              <a:spLocks noChangeShapeType="1"/>
            </p:cNvSpPr>
            <p:nvPr/>
          </p:nvSpPr>
          <p:spPr bwMode="auto">
            <a:xfrm flipV="1">
              <a:off x="5005388" y="3203575"/>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4" name="Line 2082"/>
            <p:cNvSpPr>
              <a:spLocks noChangeShapeType="1"/>
            </p:cNvSpPr>
            <p:nvPr/>
          </p:nvSpPr>
          <p:spPr bwMode="auto">
            <a:xfrm flipV="1">
              <a:off x="4476750" y="39671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5" name="Line 2083"/>
            <p:cNvSpPr>
              <a:spLocks noChangeShapeType="1"/>
            </p:cNvSpPr>
            <p:nvPr/>
          </p:nvSpPr>
          <p:spPr bwMode="auto">
            <a:xfrm>
              <a:off x="3524250" y="40513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6" name="Line 2084"/>
            <p:cNvSpPr>
              <a:spLocks noChangeShapeType="1"/>
            </p:cNvSpPr>
            <p:nvPr/>
          </p:nvSpPr>
          <p:spPr bwMode="auto">
            <a:xfrm>
              <a:off x="2728913" y="2732088"/>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7" name="Line 2085"/>
            <p:cNvSpPr>
              <a:spLocks noChangeShapeType="1"/>
            </p:cNvSpPr>
            <p:nvPr/>
          </p:nvSpPr>
          <p:spPr bwMode="auto">
            <a:xfrm flipV="1">
              <a:off x="4464050" y="39703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8" name="Line 2086"/>
            <p:cNvSpPr>
              <a:spLocks noChangeShapeType="1"/>
            </p:cNvSpPr>
            <p:nvPr/>
          </p:nvSpPr>
          <p:spPr bwMode="auto">
            <a:xfrm>
              <a:off x="2974975" y="3402013"/>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9" name="Line 2087"/>
            <p:cNvSpPr>
              <a:spLocks noChangeShapeType="1"/>
            </p:cNvSpPr>
            <p:nvPr/>
          </p:nvSpPr>
          <p:spPr bwMode="auto">
            <a:xfrm>
              <a:off x="3536950" y="40528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0" name="Line 2088"/>
            <p:cNvSpPr>
              <a:spLocks noChangeShapeType="1"/>
            </p:cNvSpPr>
            <p:nvPr/>
          </p:nvSpPr>
          <p:spPr bwMode="auto">
            <a:xfrm flipV="1">
              <a:off x="5213350" y="24638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1" name="Line 2089"/>
            <p:cNvSpPr>
              <a:spLocks noChangeShapeType="1"/>
            </p:cNvSpPr>
            <p:nvPr/>
          </p:nvSpPr>
          <p:spPr bwMode="auto">
            <a:xfrm flipV="1">
              <a:off x="4452938" y="39735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2" name="Line 2090"/>
            <p:cNvSpPr>
              <a:spLocks noChangeShapeType="1"/>
            </p:cNvSpPr>
            <p:nvPr/>
          </p:nvSpPr>
          <p:spPr bwMode="auto">
            <a:xfrm flipV="1">
              <a:off x="4995863" y="32099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3" name="Line 2091"/>
            <p:cNvSpPr>
              <a:spLocks noChangeShapeType="1"/>
            </p:cNvSpPr>
            <p:nvPr/>
          </p:nvSpPr>
          <p:spPr bwMode="auto">
            <a:xfrm>
              <a:off x="3549650" y="40528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4" name="Line 2092"/>
            <p:cNvSpPr>
              <a:spLocks noChangeShapeType="1"/>
            </p:cNvSpPr>
            <p:nvPr/>
          </p:nvSpPr>
          <p:spPr bwMode="auto">
            <a:xfrm flipV="1">
              <a:off x="4440238" y="39766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5" name="Line 2093"/>
            <p:cNvSpPr>
              <a:spLocks noChangeShapeType="1"/>
            </p:cNvSpPr>
            <p:nvPr/>
          </p:nvSpPr>
          <p:spPr bwMode="auto">
            <a:xfrm>
              <a:off x="3562350" y="40544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6" name="Line 2094"/>
            <p:cNvSpPr>
              <a:spLocks noChangeShapeType="1"/>
            </p:cNvSpPr>
            <p:nvPr/>
          </p:nvSpPr>
          <p:spPr bwMode="auto">
            <a:xfrm>
              <a:off x="2733675" y="273685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7" name="Line 2095"/>
            <p:cNvSpPr>
              <a:spLocks noChangeShapeType="1"/>
            </p:cNvSpPr>
            <p:nvPr/>
          </p:nvSpPr>
          <p:spPr bwMode="auto">
            <a:xfrm>
              <a:off x="2982913" y="340677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8" name="Line 2096"/>
            <p:cNvSpPr>
              <a:spLocks noChangeShapeType="1"/>
            </p:cNvSpPr>
            <p:nvPr/>
          </p:nvSpPr>
          <p:spPr bwMode="auto">
            <a:xfrm flipV="1">
              <a:off x="4427538" y="39798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9" name="Line 2097"/>
            <p:cNvSpPr>
              <a:spLocks noChangeShapeType="1"/>
            </p:cNvSpPr>
            <p:nvPr/>
          </p:nvSpPr>
          <p:spPr bwMode="auto">
            <a:xfrm flipV="1">
              <a:off x="4987925" y="3214688"/>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0" name="Line 2098"/>
            <p:cNvSpPr>
              <a:spLocks noChangeShapeType="1"/>
            </p:cNvSpPr>
            <p:nvPr/>
          </p:nvSpPr>
          <p:spPr bwMode="auto">
            <a:xfrm>
              <a:off x="3575050" y="40560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1" name="Line 2099"/>
            <p:cNvSpPr>
              <a:spLocks noChangeShapeType="1"/>
            </p:cNvSpPr>
            <p:nvPr/>
          </p:nvSpPr>
          <p:spPr bwMode="auto">
            <a:xfrm flipV="1">
              <a:off x="5210175" y="2470150"/>
              <a:ext cx="317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2" name="Line 2100"/>
            <p:cNvSpPr>
              <a:spLocks noChangeShapeType="1"/>
            </p:cNvSpPr>
            <p:nvPr/>
          </p:nvSpPr>
          <p:spPr bwMode="auto">
            <a:xfrm flipV="1">
              <a:off x="4414838" y="39830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3" name="Line 2101"/>
            <p:cNvSpPr>
              <a:spLocks noChangeShapeType="1"/>
            </p:cNvSpPr>
            <p:nvPr/>
          </p:nvSpPr>
          <p:spPr bwMode="auto">
            <a:xfrm>
              <a:off x="3587750" y="40560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4" name="Line 2102"/>
            <p:cNvSpPr>
              <a:spLocks noChangeShapeType="1"/>
            </p:cNvSpPr>
            <p:nvPr/>
          </p:nvSpPr>
          <p:spPr bwMode="auto">
            <a:xfrm flipV="1">
              <a:off x="4402138" y="39862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5" name="Line 2103"/>
            <p:cNvSpPr>
              <a:spLocks noChangeShapeType="1"/>
            </p:cNvSpPr>
            <p:nvPr/>
          </p:nvSpPr>
          <p:spPr bwMode="auto">
            <a:xfrm>
              <a:off x="2992438" y="34099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6" name="Line 2104"/>
            <p:cNvSpPr>
              <a:spLocks noChangeShapeType="1"/>
            </p:cNvSpPr>
            <p:nvPr/>
          </p:nvSpPr>
          <p:spPr bwMode="auto">
            <a:xfrm>
              <a:off x="3600450" y="40560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7" name="Line 2105"/>
            <p:cNvSpPr>
              <a:spLocks noChangeShapeType="1"/>
            </p:cNvSpPr>
            <p:nvPr/>
          </p:nvSpPr>
          <p:spPr bwMode="auto">
            <a:xfrm>
              <a:off x="2740025" y="2741613"/>
              <a:ext cx="476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8" name="Line 2106"/>
            <p:cNvSpPr>
              <a:spLocks noChangeShapeType="1"/>
            </p:cNvSpPr>
            <p:nvPr/>
          </p:nvSpPr>
          <p:spPr bwMode="auto">
            <a:xfrm flipV="1">
              <a:off x="4979988" y="3221038"/>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9" name="Line 2107"/>
            <p:cNvSpPr>
              <a:spLocks noChangeShapeType="1"/>
            </p:cNvSpPr>
            <p:nvPr/>
          </p:nvSpPr>
          <p:spPr bwMode="auto">
            <a:xfrm flipV="1">
              <a:off x="4389438" y="39893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0" name="Line 2108"/>
            <p:cNvSpPr>
              <a:spLocks noChangeShapeType="1"/>
            </p:cNvSpPr>
            <p:nvPr/>
          </p:nvSpPr>
          <p:spPr bwMode="auto">
            <a:xfrm flipV="1">
              <a:off x="5205413" y="2476500"/>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1" name="Line 2109"/>
            <p:cNvSpPr>
              <a:spLocks noChangeShapeType="1"/>
            </p:cNvSpPr>
            <p:nvPr/>
          </p:nvSpPr>
          <p:spPr bwMode="auto">
            <a:xfrm>
              <a:off x="3614738" y="405765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2" name="Line 2110"/>
            <p:cNvSpPr>
              <a:spLocks noChangeShapeType="1"/>
            </p:cNvSpPr>
            <p:nvPr/>
          </p:nvSpPr>
          <p:spPr bwMode="auto">
            <a:xfrm flipV="1">
              <a:off x="4376738" y="39925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3" name="Line 2111"/>
            <p:cNvSpPr>
              <a:spLocks noChangeShapeType="1"/>
            </p:cNvSpPr>
            <p:nvPr/>
          </p:nvSpPr>
          <p:spPr bwMode="auto">
            <a:xfrm>
              <a:off x="3627438" y="40576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4" name="Line 2112"/>
            <p:cNvSpPr>
              <a:spLocks noChangeShapeType="1"/>
            </p:cNvSpPr>
            <p:nvPr/>
          </p:nvSpPr>
          <p:spPr bwMode="auto">
            <a:xfrm>
              <a:off x="3001963" y="34131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5" name="Line 2113"/>
            <p:cNvSpPr>
              <a:spLocks noChangeShapeType="1"/>
            </p:cNvSpPr>
            <p:nvPr/>
          </p:nvSpPr>
          <p:spPr bwMode="auto">
            <a:xfrm flipV="1">
              <a:off x="4364038" y="39941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6" name="Line 2114"/>
            <p:cNvSpPr>
              <a:spLocks noChangeShapeType="1"/>
            </p:cNvSpPr>
            <p:nvPr/>
          </p:nvSpPr>
          <p:spPr bwMode="auto">
            <a:xfrm flipV="1">
              <a:off x="4970463" y="322580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7" name="Line 2115"/>
            <p:cNvSpPr>
              <a:spLocks noChangeShapeType="1"/>
            </p:cNvSpPr>
            <p:nvPr/>
          </p:nvSpPr>
          <p:spPr bwMode="auto">
            <a:xfrm>
              <a:off x="3640138" y="40592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8" name="Line 2116"/>
            <p:cNvSpPr>
              <a:spLocks noChangeShapeType="1"/>
            </p:cNvSpPr>
            <p:nvPr/>
          </p:nvSpPr>
          <p:spPr bwMode="auto">
            <a:xfrm>
              <a:off x="2744788" y="274637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9" name="Line 2117"/>
            <p:cNvSpPr>
              <a:spLocks noChangeShapeType="1"/>
            </p:cNvSpPr>
            <p:nvPr/>
          </p:nvSpPr>
          <p:spPr bwMode="auto">
            <a:xfrm flipV="1">
              <a:off x="4351338" y="39973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0" name="Line 2118"/>
            <p:cNvSpPr>
              <a:spLocks noChangeShapeType="1"/>
            </p:cNvSpPr>
            <p:nvPr/>
          </p:nvSpPr>
          <p:spPr bwMode="auto">
            <a:xfrm>
              <a:off x="3652838" y="40592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1" name="Line 2119"/>
            <p:cNvSpPr>
              <a:spLocks noChangeShapeType="1"/>
            </p:cNvSpPr>
            <p:nvPr/>
          </p:nvSpPr>
          <p:spPr bwMode="auto">
            <a:xfrm flipV="1">
              <a:off x="5200650" y="2482850"/>
              <a:ext cx="4763" cy="793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2" name="Line 2120"/>
            <p:cNvSpPr>
              <a:spLocks noChangeShapeType="1"/>
            </p:cNvSpPr>
            <p:nvPr/>
          </p:nvSpPr>
          <p:spPr bwMode="auto">
            <a:xfrm flipV="1">
              <a:off x="4338638" y="40005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3" name="Line 2121"/>
            <p:cNvSpPr>
              <a:spLocks noChangeShapeType="1"/>
            </p:cNvSpPr>
            <p:nvPr/>
          </p:nvSpPr>
          <p:spPr bwMode="auto">
            <a:xfrm>
              <a:off x="3013075" y="3416300"/>
              <a:ext cx="793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4" name="Line 2122"/>
            <p:cNvSpPr>
              <a:spLocks noChangeShapeType="1"/>
            </p:cNvSpPr>
            <p:nvPr/>
          </p:nvSpPr>
          <p:spPr bwMode="auto">
            <a:xfrm>
              <a:off x="3665538" y="40592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5" name="Line 2123"/>
            <p:cNvSpPr>
              <a:spLocks noChangeShapeType="1"/>
            </p:cNvSpPr>
            <p:nvPr/>
          </p:nvSpPr>
          <p:spPr bwMode="auto">
            <a:xfrm flipV="1">
              <a:off x="4962525" y="3232150"/>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6" name="Line 2124"/>
            <p:cNvSpPr>
              <a:spLocks noChangeShapeType="1"/>
            </p:cNvSpPr>
            <p:nvPr/>
          </p:nvSpPr>
          <p:spPr bwMode="auto">
            <a:xfrm flipV="1">
              <a:off x="4325938" y="40036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7" name="Line 2125"/>
            <p:cNvSpPr>
              <a:spLocks noChangeShapeType="1"/>
            </p:cNvSpPr>
            <p:nvPr/>
          </p:nvSpPr>
          <p:spPr bwMode="auto">
            <a:xfrm>
              <a:off x="3678238" y="40608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8" name="Line 2126"/>
            <p:cNvSpPr>
              <a:spLocks noChangeShapeType="1"/>
            </p:cNvSpPr>
            <p:nvPr/>
          </p:nvSpPr>
          <p:spPr bwMode="auto">
            <a:xfrm flipV="1">
              <a:off x="4313238" y="40052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9" name="Line 2127"/>
            <p:cNvSpPr>
              <a:spLocks noChangeShapeType="1"/>
            </p:cNvSpPr>
            <p:nvPr/>
          </p:nvSpPr>
          <p:spPr bwMode="auto">
            <a:xfrm>
              <a:off x="3692525"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0" name="Line 2128"/>
            <p:cNvSpPr>
              <a:spLocks noChangeShapeType="1"/>
            </p:cNvSpPr>
            <p:nvPr/>
          </p:nvSpPr>
          <p:spPr bwMode="auto">
            <a:xfrm>
              <a:off x="2751138" y="275113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1" name="Line 2129"/>
            <p:cNvSpPr>
              <a:spLocks noChangeShapeType="1"/>
            </p:cNvSpPr>
            <p:nvPr/>
          </p:nvSpPr>
          <p:spPr bwMode="auto">
            <a:xfrm flipV="1">
              <a:off x="4300538" y="40084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2" name="Line 2130"/>
            <p:cNvSpPr>
              <a:spLocks noChangeShapeType="1"/>
            </p:cNvSpPr>
            <p:nvPr/>
          </p:nvSpPr>
          <p:spPr bwMode="auto">
            <a:xfrm flipV="1">
              <a:off x="5195888" y="24907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3" name="Line 2131"/>
            <p:cNvSpPr>
              <a:spLocks noChangeShapeType="1"/>
            </p:cNvSpPr>
            <p:nvPr/>
          </p:nvSpPr>
          <p:spPr bwMode="auto">
            <a:xfrm>
              <a:off x="3705225"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4" name="Line 2132"/>
            <p:cNvSpPr>
              <a:spLocks noChangeShapeType="1"/>
            </p:cNvSpPr>
            <p:nvPr/>
          </p:nvSpPr>
          <p:spPr bwMode="auto">
            <a:xfrm>
              <a:off x="3021013" y="341947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5" name="Line 2133"/>
            <p:cNvSpPr>
              <a:spLocks noChangeShapeType="1"/>
            </p:cNvSpPr>
            <p:nvPr/>
          </p:nvSpPr>
          <p:spPr bwMode="auto">
            <a:xfrm flipV="1">
              <a:off x="4287838" y="40100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6" name="Line 2134"/>
            <p:cNvSpPr>
              <a:spLocks noChangeShapeType="1"/>
            </p:cNvSpPr>
            <p:nvPr/>
          </p:nvSpPr>
          <p:spPr bwMode="auto">
            <a:xfrm flipV="1">
              <a:off x="4954588" y="3236913"/>
              <a:ext cx="7938"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7" name="Line 2135"/>
            <p:cNvSpPr>
              <a:spLocks noChangeShapeType="1"/>
            </p:cNvSpPr>
            <p:nvPr/>
          </p:nvSpPr>
          <p:spPr bwMode="auto">
            <a:xfrm>
              <a:off x="3717925" y="40608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8" name="Line 2136"/>
            <p:cNvSpPr>
              <a:spLocks noChangeShapeType="1"/>
            </p:cNvSpPr>
            <p:nvPr/>
          </p:nvSpPr>
          <p:spPr bwMode="auto">
            <a:xfrm flipV="1">
              <a:off x="4275138" y="40132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9" name="Line 2137"/>
            <p:cNvSpPr>
              <a:spLocks noChangeShapeType="1"/>
            </p:cNvSpPr>
            <p:nvPr/>
          </p:nvSpPr>
          <p:spPr bwMode="auto">
            <a:xfrm>
              <a:off x="3732213"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0" name="Line 2139"/>
            <p:cNvSpPr>
              <a:spLocks noChangeShapeType="1"/>
            </p:cNvSpPr>
            <p:nvPr/>
          </p:nvSpPr>
          <p:spPr bwMode="auto">
            <a:xfrm flipV="1">
              <a:off x="4262438" y="40163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1" name="Line 2140"/>
            <p:cNvSpPr>
              <a:spLocks noChangeShapeType="1"/>
            </p:cNvSpPr>
            <p:nvPr/>
          </p:nvSpPr>
          <p:spPr bwMode="auto">
            <a:xfrm>
              <a:off x="3744913"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2" name="Line 2141"/>
            <p:cNvSpPr>
              <a:spLocks noChangeShapeType="1"/>
            </p:cNvSpPr>
            <p:nvPr/>
          </p:nvSpPr>
          <p:spPr bwMode="auto">
            <a:xfrm flipV="1">
              <a:off x="4248150" y="401796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3" name="Line 2142"/>
            <p:cNvSpPr>
              <a:spLocks noChangeShapeType="1"/>
            </p:cNvSpPr>
            <p:nvPr/>
          </p:nvSpPr>
          <p:spPr bwMode="auto">
            <a:xfrm>
              <a:off x="3030538" y="34242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4" name="Line 2143"/>
            <p:cNvSpPr>
              <a:spLocks noChangeShapeType="1"/>
            </p:cNvSpPr>
            <p:nvPr/>
          </p:nvSpPr>
          <p:spPr bwMode="auto">
            <a:xfrm>
              <a:off x="2757488" y="2755900"/>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5" name="Line 2144"/>
            <p:cNvSpPr>
              <a:spLocks noChangeShapeType="1"/>
            </p:cNvSpPr>
            <p:nvPr/>
          </p:nvSpPr>
          <p:spPr bwMode="auto">
            <a:xfrm>
              <a:off x="3757613" y="40608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6" name="Line 2145"/>
            <p:cNvSpPr>
              <a:spLocks noChangeShapeType="1"/>
            </p:cNvSpPr>
            <p:nvPr/>
          </p:nvSpPr>
          <p:spPr bwMode="auto">
            <a:xfrm flipV="1">
              <a:off x="4945063" y="324326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7" name="Line 2146"/>
            <p:cNvSpPr>
              <a:spLocks noChangeShapeType="1"/>
            </p:cNvSpPr>
            <p:nvPr/>
          </p:nvSpPr>
          <p:spPr bwMode="auto">
            <a:xfrm flipV="1">
              <a:off x="5191125" y="24971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8" name="Line 2147"/>
            <p:cNvSpPr>
              <a:spLocks noChangeShapeType="1"/>
            </p:cNvSpPr>
            <p:nvPr/>
          </p:nvSpPr>
          <p:spPr bwMode="auto">
            <a:xfrm flipV="1">
              <a:off x="4235450" y="40195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 name="Line 2148"/>
            <p:cNvSpPr>
              <a:spLocks noChangeShapeType="1"/>
            </p:cNvSpPr>
            <p:nvPr/>
          </p:nvSpPr>
          <p:spPr bwMode="auto">
            <a:xfrm>
              <a:off x="3771900"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 name="Line 2149"/>
            <p:cNvSpPr>
              <a:spLocks noChangeShapeType="1"/>
            </p:cNvSpPr>
            <p:nvPr/>
          </p:nvSpPr>
          <p:spPr bwMode="auto">
            <a:xfrm flipV="1">
              <a:off x="4222750" y="40227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1" name="Line 2150"/>
            <p:cNvSpPr>
              <a:spLocks noChangeShapeType="1"/>
            </p:cNvSpPr>
            <p:nvPr/>
          </p:nvSpPr>
          <p:spPr bwMode="auto">
            <a:xfrm>
              <a:off x="3784600"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2" name="Line 2151"/>
            <p:cNvSpPr>
              <a:spLocks noChangeShapeType="1"/>
            </p:cNvSpPr>
            <p:nvPr/>
          </p:nvSpPr>
          <p:spPr bwMode="auto">
            <a:xfrm flipV="1">
              <a:off x="4210050" y="40243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3" name="Line 2152"/>
            <p:cNvSpPr>
              <a:spLocks noChangeShapeType="1"/>
            </p:cNvSpPr>
            <p:nvPr/>
          </p:nvSpPr>
          <p:spPr bwMode="auto">
            <a:xfrm>
              <a:off x="3797300" y="40608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4" name="Line 2153"/>
            <p:cNvSpPr>
              <a:spLocks noChangeShapeType="1"/>
            </p:cNvSpPr>
            <p:nvPr/>
          </p:nvSpPr>
          <p:spPr bwMode="auto">
            <a:xfrm flipV="1">
              <a:off x="4195763" y="4025900"/>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5" name="Line 2154"/>
            <p:cNvSpPr>
              <a:spLocks noChangeShapeType="1"/>
            </p:cNvSpPr>
            <p:nvPr/>
          </p:nvSpPr>
          <p:spPr bwMode="auto">
            <a:xfrm>
              <a:off x="3041650" y="34274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6" name="Line 2155"/>
            <p:cNvSpPr>
              <a:spLocks noChangeShapeType="1"/>
            </p:cNvSpPr>
            <p:nvPr/>
          </p:nvSpPr>
          <p:spPr bwMode="auto">
            <a:xfrm>
              <a:off x="3811588"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7" name="Line 2156"/>
            <p:cNvSpPr>
              <a:spLocks noChangeShapeType="1"/>
            </p:cNvSpPr>
            <p:nvPr/>
          </p:nvSpPr>
          <p:spPr bwMode="auto">
            <a:xfrm flipV="1">
              <a:off x="4935538" y="3248025"/>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8" name="Line 2157"/>
            <p:cNvSpPr>
              <a:spLocks noChangeShapeType="1"/>
            </p:cNvSpPr>
            <p:nvPr/>
          </p:nvSpPr>
          <p:spPr bwMode="auto">
            <a:xfrm flipV="1">
              <a:off x="4183063" y="40290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Line 2158"/>
            <p:cNvSpPr>
              <a:spLocks noChangeShapeType="1"/>
            </p:cNvSpPr>
            <p:nvPr/>
          </p:nvSpPr>
          <p:spPr bwMode="auto">
            <a:xfrm>
              <a:off x="3824288" y="40608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0" name="Line 2159"/>
            <p:cNvSpPr>
              <a:spLocks noChangeShapeType="1"/>
            </p:cNvSpPr>
            <p:nvPr/>
          </p:nvSpPr>
          <p:spPr bwMode="auto">
            <a:xfrm>
              <a:off x="2763838" y="27606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1" name="Line 2160"/>
            <p:cNvSpPr>
              <a:spLocks noChangeShapeType="1"/>
            </p:cNvSpPr>
            <p:nvPr/>
          </p:nvSpPr>
          <p:spPr bwMode="auto">
            <a:xfrm flipV="1">
              <a:off x="4170363" y="40306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2" name="Line 2161"/>
            <p:cNvSpPr>
              <a:spLocks noChangeShapeType="1"/>
            </p:cNvSpPr>
            <p:nvPr/>
          </p:nvSpPr>
          <p:spPr bwMode="auto">
            <a:xfrm flipV="1">
              <a:off x="5186363" y="25034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3" name="Line 2162"/>
            <p:cNvSpPr>
              <a:spLocks noChangeShapeType="1"/>
            </p:cNvSpPr>
            <p:nvPr/>
          </p:nvSpPr>
          <p:spPr bwMode="auto">
            <a:xfrm>
              <a:off x="3836988" y="406082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4" name="Line 2163"/>
            <p:cNvSpPr>
              <a:spLocks noChangeShapeType="1"/>
            </p:cNvSpPr>
            <p:nvPr/>
          </p:nvSpPr>
          <p:spPr bwMode="auto">
            <a:xfrm flipV="1">
              <a:off x="4157663" y="40322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5" name="Line 2164"/>
            <p:cNvSpPr>
              <a:spLocks noChangeShapeType="1"/>
            </p:cNvSpPr>
            <p:nvPr/>
          </p:nvSpPr>
          <p:spPr bwMode="auto">
            <a:xfrm flipV="1">
              <a:off x="3851275" y="40592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6" name="Line 2165"/>
            <p:cNvSpPr>
              <a:spLocks noChangeShapeType="1"/>
            </p:cNvSpPr>
            <p:nvPr/>
          </p:nvSpPr>
          <p:spPr bwMode="auto">
            <a:xfrm flipV="1">
              <a:off x="4143375" y="4033838"/>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7" name="Line 2166"/>
            <p:cNvSpPr>
              <a:spLocks noChangeShapeType="1"/>
            </p:cNvSpPr>
            <p:nvPr/>
          </p:nvSpPr>
          <p:spPr bwMode="auto">
            <a:xfrm>
              <a:off x="3863975" y="405923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8" name="Line 2167"/>
            <p:cNvSpPr>
              <a:spLocks noChangeShapeType="1"/>
            </p:cNvSpPr>
            <p:nvPr/>
          </p:nvSpPr>
          <p:spPr bwMode="auto">
            <a:xfrm flipV="1">
              <a:off x="4130675" y="40370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9" name="Line 2168"/>
            <p:cNvSpPr>
              <a:spLocks noChangeShapeType="1"/>
            </p:cNvSpPr>
            <p:nvPr/>
          </p:nvSpPr>
          <p:spPr bwMode="auto">
            <a:xfrm>
              <a:off x="3878263" y="40592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0" name="Line 2169"/>
            <p:cNvSpPr>
              <a:spLocks noChangeShapeType="1"/>
            </p:cNvSpPr>
            <p:nvPr/>
          </p:nvSpPr>
          <p:spPr bwMode="auto">
            <a:xfrm flipV="1">
              <a:off x="4117975" y="40386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1" name="Line 2170"/>
            <p:cNvSpPr>
              <a:spLocks noChangeShapeType="1"/>
            </p:cNvSpPr>
            <p:nvPr/>
          </p:nvSpPr>
          <p:spPr bwMode="auto">
            <a:xfrm flipV="1">
              <a:off x="3890963" y="40576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2" name="Line 2171"/>
            <p:cNvSpPr>
              <a:spLocks noChangeShapeType="1"/>
            </p:cNvSpPr>
            <p:nvPr/>
          </p:nvSpPr>
          <p:spPr bwMode="auto">
            <a:xfrm>
              <a:off x="3051175" y="34305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3" name="Line 2172"/>
            <p:cNvSpPr>
              <a:spLocks noChangeShapeType="1"/>
            </p:cNvSpPr>
            <p:nvPr/>
          </p:nvSpPr>
          <p:spPr bwMode="auto">
            <a:xfrm flipV="1">
              <a:off x="4103688" y="404018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4" name="Line 2173"/>
            <p:cNvSpPr>
              <a:spLocks noChangeShapeType="1"/>
            </p:cNvSpPr>
            <p:nvPr/>
          </p:nvSpPr>
          <p:spPr bwMode="auto">
            <a:xfrm flipV="1">
              <a:off x="4927600" y="325437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5" name="Line 2174"/>
            <p:cNvSpPr>
              <a:spLocks noChangeShapeType="1"/>
            </p:cNvSpPr>
            <p:nvPr/>
          </p:nvSpPr>
          <p:spPr bwMode="auto">
            <a:xfrm>
              <a:off x="3903663" y="4057650"/>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6" name="Line 2175"/>
            <p:cNvSpPr>
              <a:spLocks noChangeShapeType="1"/>
            </p:cNvSpPr>
            <p:nvPr/>
          </p:nvSpPr>
          <p:spPr bwMode="auto">
            <a:xfrm flipV="1">
              <a:off x="4090988" y="40417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7" name="Line 2176"/>
            <p:cNvSpPr>
              <a:spLocks noChangeShapeType="1"/>
            </p:cNvSpPr>
            <p:nvPr/>
          </p:nvSpPr>
          <p:spPr bwMode="auto">
            <a:xfrm flipV="1">
              <a:off x="3917950" y="40560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8" name="Line 2177"/>
            <p:cNvSpPr>
              <a:spLocks noChangeShapeType="1"/>
            </p:cNvSpPr>
            <p:nvPr/>
          </p:nvSpPr>
          <p:spPr bwMode="auto">
            <a:xfrm flipV="1">
              <a:off x="4078288" y="40433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9" name="Line 2178"/>
            <p:cNvSpPr>
              <a:spLocks noChangeShapeType="1"/>
            </p:cNvSpPr>
            <p:nvPr/>
          </p:nvSpPr>
          <p:spPr bwMode="auto">
            <a:xfrm>
              <a:off x="3930650" y="40560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0" name="Line 2179"/>
            <p:cNvSpPr>
              <a:spLocks noChangeShapeType="1"/>
            </p:cNvSpPr>
            <p:nvPr/>
          </p:nvSpPr>
          <p:spPr bwMode="auto">
            <a:xfrm flipV="1">
              <a:off x="4064000" y="404495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1" name="Line 2180"/>
            <p:cNvSpPr>
              <a:spLocks noChangeShapeType="1"/>
            </p:cNvSpPr>
            <p:nvPr/>
          </p:nvSpPr>
          <p:spPr bwMode="auto">
            <a:xfrm flipV="1">
              <a:off x="3944938" y="40544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2" name="Line 2181"/>
            <p:cNvSpPr>
              <a:spLocks noChangeShapeType="1"/>
            </p:cNvSpPr>
            <p:nvPr/>
          </p:nvSpPr>
          <p:spPr bwMode="auto">
            <a:xfrm>
              <a:off x="4051300" y="40465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3" name="Line 2182"/>
            <p:cNvSpPr>
              <a:spLocks noChangeShapeType="1"/>
            </p:cNvSpPr>
            <p:nvPr/>
          </p:nvSpPr>
          <p:spPr bwMode="auto">
            <a:xfrm>
              <a:off x="3957638" y="405447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4" name="Line 2183"/>
            <p:cNvSpPr>
              <a:spLocks noChangeShapeType="1"/>
            </p:cNvSpPr>
            <p:nvPr/>
          </p:nvSpPr>
          <p:spPr bwMode="auto">
            <a:xfrm flipV="1">
              <a:off x="4037013" y="40465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5" name="Line 2184"/>
            <p:cNvSpPr>
              <a:spLocks noChangeShapeType="1"/>
            </p:cNvSpPr>
            <p:nvPr/>
          </p:nvSpPr>
          <p:spPr bwMode="auto">
            <a:xfrm flipV="1">
              <a:off x="3971925" y="40528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6" name="Line 2185"/>
            <p:cNvSpPr>
              <a:spLocks noChangeShapeType="1"/>
            </p:cNvSpPr>
            <p:nvPr/>
          </p:nvSpPr>
          <p:spPr bwMode="auto">
            <a:xfrm flipV="1">
              <a:off x="4024313" y="40481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7" name="Line 2186"/>
            <p:cNvSpPr>
              <a:spLocks noChangeShapeType="1"/>
            </p:cNvSpPr>
            <p:nvPr/>
          </p:nvSpPr>
          <p:spPr bwMode="auto">
            <a:xfrm flipV="1">
              <a:off x="3984625" y="40513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8" name="Line 2187"/>
            <p:cNvSpPr>
              <a:spLocks noChangeShapeType="1"/>
            </p:cNvSpPr>
            <p:nvPr/>
          </p:nvSpPr>
          <p:spPr bwMode="auto">
            <a:xfrm flipV="1">
              <a:off x="4010025" y="40497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9" name="Line 2188"/>
            <p:cNvSpPr>
              <a:spLocks noChangeShapeType="1"/>
            </p:cNvSpPr>
            <p:nvPr/>
          </p:nvSpPr>
          <p:spPr bwMode="auto">
            <a:xfrm>
              <a:off x="3997325" y="40513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0" name="Line 2189"/>
            <p:cNvSpPr>
              <a:spLocks noChangeShapeType="1"/>
            </p:cNvSpPr>
            <p:nvPr/>
          </p:nvSpPr>
          <p:spPr bwMode="auto">
            <a:xfrm>
              <a:off x="2770188" y="27654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1" name="Line 2190"/>
            <p:cNvSpPr>
              <a:spLocks noChangeShapeType="1"/>
            </p:cNvSpPr>
            <p:nvPr/>
          </p:nvSpPr>
          <p:spPr bwMode="auto">
            <a:xfrm flipV="1">
              <a:off x="5181600" y="25098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2" name="Line 2191"/>
            <p:cNvSpPr>
              <a:spLocks noChangeShapeType="1"/>
            </p:cNvSpPr>
            <p:nvPr/>
          </p:nvSpPr>
          <p:spPr bwMode="auto">
            <a:xfrm>
              <a:off x="3060700" y="34337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3" name="Line 2192"/>
            <p:cNvSpPr>
              <a:spLocks noChangeShapeType="1"/>
            </p:cNvSpPr>
            <p:nvPr/>
          </p:nvSpPr>
          <p:spPr bwMode="auto">
            <a:xfrm flipV="1">
              <a:off x="4918075" y="32591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4" name="Line 2194"/>
            <p:cNvSpPr>
              <a:spLocks noChangeShapeType="1"/>
            </p:cNvSpPr>
            <p:nvPr/>
          </p:nvSpPr>
          <p:spPr bwMode="auto">
            <a:xfrm flipV="1">
              <a:off x="5176838" y="25161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5" name="Line 2195"/>
            <p:cNvSpPr>
              <a:spLocks noChangeShapeType="1"/>
            </p:cNvSpPr>
            <p:nvPr/>
          </p:nvSpPr>
          <p:spPr bwMode="auto">
            <a:xfrm>
              <a:off x="2776538" y="2770188"/>
              <a:ext cx="635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6" name="Line 2196"/>
            <p:cNvSpPr>
              <a:spLocks noChangeShapeType="1"/>
            </p:cNvSpPr>
            <p:nvPr/>
          </p:nvSpPr>
          <p:spPr bwMode="auto">
            <a:xfrm>
              <a:off x="3071813" y="343693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7" name="Line 2197"/>
            <p:cNvSpPr>
              <a:spLocks noChangeShapeType="1"/>
            </p:cNvSpPr>
            <p:nvPr/>
          </p:nvSpPr>
          <p:spPr bwMode="auto">
            <a:xfrm flipV="1">
              <a:off x="4908550" y="3263900"/>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8" name="Line 2198"/>
            <p:cNvSpPr>
              <a:spLocks noChangeShapeType="1"/>
            </p:cNvSpPr>
            <p:nvPr/>
          </p:nvSpPr>
          <p:spPr bwMode="auto">
            <a:xfrm flipV="1">
              <a:off x="4899025" y="32702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9" name="Line 2199"/>
            <p:cNvSpPr>
              <a:spLocks noChangeShapeType="1"/>
            </p:cNvSpPr>
            <p:nvPr/>
          </p:nvSpPr>
          <p:spPr bwMode="auto">
            <a:xfrm>
              <a:off x="3081338" y="3440113"/>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0" name="Line 2200"/>
            <p:cNvSpPr>
              <a:spLocks noChangeShapeType="1"/>
            </p:cNvSpPr>
            <p:nvPr/>
          </p:nvSpPr>
          <p:spPr bwMode="auto">
            <a:xfrm flipV="1">
              <a:off x="5170488" y="252253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1" name="Line 2201"/>
            <p:cNvSpPr>
              <a:spLocks noChangeShapeType="1"/>
            </p:cNvSpPr>
            <p:nvPr/>
          </p:nvSpPr>
          <p:spPr bwMode="auto">
            <a:xfrm>
              <a:off x="2782888" y="2773363"/>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2" name="Line 2202"/>
            <p:cNvSpPr>
              <a:spLocks noChangeShapeType="1"/>
            </p:cNvSpPr>
            <p:nvPr/>
          </p:nvSpPr>
          <p:spPr bwMode="auto">
            <a:xfrm flipV="1">
              <a:off x="4889500" y="32750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3" name="Line 2203"/>
            <p:cNvSpPr>
              <a:spLocks noChangeShapeType="1"/>
            </p:cNvSpPr>
            <p:nvPr/>
          </p:nvSpPr>
          <p:spPr bwMode="auto">
            <a:xfrm>
              <a:off x="3090863" y="34432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4" name="Line 2204"/>
            <p:cNvSpPr>
              <a:spLocks noChangeShapeType="1"/>
            </p:cNvSpPr>
            <p:nvPr/>
          </p:nvSpPr>
          <p:spPr bwMode="auto">
            <a:xfrm flipV="1">
              <a:off x="5165725" y="252888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5" name="Line 2205"/>
            <p:cNvSpPr>
              <a:spLocks noChangeShapeType="1"/>
            </p:cNvSpPr>
            <p:nvPr/>
          </p:nvSpPr>
          <p:spPr bwMode="auto">
            <a:xfrm>
              <a:off x="2789238" y="2778125"/>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6" name="Line 2206"/>
            <p:cNvSpPr>
              <a:spLocks noChangeShapeType="1"/>
            </p:cNvSpPr>
            <p:nvPr/>
          </p:nvSpPr>
          <p:spPr bwMode="auto">
            <a:xfrm flipV="1">
              <a:off x="4879975" y="3279775"/>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7" name="Line 2207"/>
            <p:cNvSpPr>
              <a:spLocks noChangeShapeType="1"/>
            </p:cNvSpPr>
            <p:nvPr/>
          </p:nvSpPr>
          <p:spPr bwMode="auto">
            <a:xfrm>
              <a:off x="3101975" y="3446463"/>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8" name="Line 2208"/>
            <p:cNvSpPr>
              <a:spLocks noChangeShapeType="1"/>
            </p:cNvSpPr>
            <p:nvPr/>
          </p:nvSpPr>
          <p:spPr bwMode="auto">
            <a:xfrm flipV="1">
              <a:off x="5160963" y="2535238"/>
              <a:ext cx="476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9" name="Line 2209"/>
            <p:cNvSpPr>
              <a:spLocks noChangeShapeType="1"/>
            </p:cNvSpPr>
            <p:nvPr/>
          </p:nvSpPr>
          <p:spPr bwMode="auto">
            <a:xfrm>
              <a:off x="2795588" y="2782888"/>
              <a:ext cx="6350"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0" name="Line 2210"/>
            <p:cNvSpPr>
              <a:spLocks noChangeShapeType="1"/>
            </p:cNvSpPr>
            <p:nvPr/>
          </p:nvSpPr>
          <p:spPr bwMode="auto">
            <a:xfrm flipV="1">
              <a:off x="4870450" y="32861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1" name="Line 2211"/>
            <p:cNvSpPr>
              <a:spLocks noChangeShapeType="1"/>
            </p:cNvSpPr>
            <p:nvPr/>
          </p:nvSpPr>
          <p:spPr bwMode="auto">
            <a:xfrm>
              <a:off x="3111500" y="34480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2" name="Line 2212"/>
            <p:cNvSpPr>
              <a:spLocks noChangeShapeType="1"/>
            </p:cNvSpPr>
            <p:nvPr/>
          </p:nvSpPr>
          <p:spPr bwMode="auto">
            <a:xfrm flipV="1">
              <a:off x="4860925" y="32908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3" name="Line 2213"/>
            <p:cNvSpPr>
              <a:spLocks noChangeShapeType="1"/>
            </p:cNvSpPr>
            <p:nvPr/>
          </p:nvSpPr>
          <p:spPr bwMode="auto">
            <a:xfrm flipV="1">
              <a:off x="5154613" y="2541588"/>
              <a:ext cx="6350"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4" name="Line 2214"/>
            <p:cNvSpPr>
              <a:spLocks noChangeShapeType="1"/>
            </p:cNvSpPr>
            <p:nvPr/>
          </p:nvSpPr>
          <p:spPr bwMode="auto">
            <a:xfrm>
              <a:off x="3122613" y="34512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85" name="Group 2416"/>
            <p:cNvGrpSpPr>
              <a:grpSpLocks/>
            </p:cNvGrpSpPr>
            <p:nvPr/>
          </p:nvGrpSpPr>
          <p:grpSpPr bwMode="auto">
            <a:xfrm>
              <a:off x="2801938" y="2547938"/>
              <a:ext cx="2352675" cy="984250"/>
              <a:chOff x="1765" y="1605"/>
              <a:chExt cx="1482" cy="620"/>
            </a:xfrm>
          </p:grpSpPr>
          <p:sp>
            <p:nvSpPr>
              <p:cNvPr id="4343" name="Line 2216"/>
              <p:cNvSpPr>
                <a:spLocks noChangeShapeType="1"/>
              </p:cNvSpPr>
              <p:nvPr/>
            </p:nvSpPr>
            <p:spPr bwMode="auto">
              <a:xfrm>
                <a:off x="1765" y="1756"/>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4" name="Line 2217"/>
              <p:cNvSpPr>
                <a:spLocks noChangeShapeType="1"/>
              </p:cNvSpPr>
              <p:nvPr/>
            </p:nvSpPr>
            <p:spPr bwMode="auto">
              <a:xfrm flipV="1">
                <a:off x="3056" y="2076"/>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5" name="Line 2218"/>
              <p:cNvSpPr>
                <a:spLocks noChangeShapeType="1"/>
              </p:cNvSpPr>
              <p:nvPr/>
            </p:nvSpPr>
            <p:spPr bwMode="auto">
              <a:xfrm>
                <a:off x="1974" y="2176"/>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6" name="Line 2219"/>
              <p:cNvSpPr>
                <a:spLocks noChangeShapeType="1"/>
              </p:cNvSpPr>
              <p:nvPr/>
            </p:nvSpPr>
            <p:spPr bwMode="auto">
              <a:xfrm flipV="1">
                <a:off x="3244" y="1605"/>
                <a:ext cx="3"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7" name="Line 2220"/>
              <p:cNvSpPr>
                <a:spLocks noChangeShapeType="1"/>
              </p:cNvSpPr>
              <p:nvPr/>
            </p:nvSpPr>
            <p:spPr bwMode="auto">
              <a:xfrm>
                <a:off x="1770" y="1759"/>
                <a:ext cx="4"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8" name="Line 2221"/>
              <p:cNvSpPr>
                <a:spLocks noChangeShapeType="1"/>
              </p:cNvSpPr>
              <p:nvPr/>
            </p:nvSpPr>
            <p:spPr bwMode="auto">
              <a:xfrm flipV="1">
                <a:off x="3050" y="2079"/>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9" name="Line 2222"/>
              <p:cNvSpPr>
                <a:spLocks noChangeShapeType="1"/>
              </p:cNvSpPr>
              <p:nvPr/>
            </p:nvSpPr>
            <p:spPr bwMode="auto">
              <a:xfrm>
                <a:off x="1980" y="217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0" name="Line 2223"/>
              <p:cNvSpPr>
                <a:spLocks noChangeShapeType="1"/>
              </p:cNvSpPr>
              <p:nvPr/>
            </p:nvSpPr>
            <p:spPr bwMode="auto">
              <a:xfrm flipV="1">
                <a:off x="3240" y="1609"/>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1" name="Line 2224"/>
              <p:cNvSpPr>
                <a:spLocks noChangeShapeType="1"/>
              </p:cNvSpPr>
              <p:nvPr/>
            </p:nvSpPr>
            <p:spPr bwMode="auto">
              <a:xfrm flipV="1">
                <a:off x="3044" y="2082"/>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2" name="Line 2225"/>
              <p:cNvSpPr>
                <a:spLocks noChangeShapeType="1"/>
              </p:cNvSpPr>
              <p:nvPr/>
            </p:nvSpPr>
            <p:spPr bwMode="auto">
              <a:xfrm>
                <a:off x="1987" y="2180"/>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3" name="Line 2226"/>
              <p:cNvSpPr>
                <a:spLocks noChangeShapeType="1"/>
              </p:cNvSpPr>
              <p:nvPr/>
            </p:nvSpPr>
            <p:spPr bwMode="auto">
              <a:xfrm>
                <a:off x="1774" y="1761"/>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4" name="Line 2227"/>
              <p:cNvSpPr>
                <a:spLocks noChangeShapeType="1"/>
              </p:cNvSpPr>
              <p:nvPr/>
            </p:nvSpPr>
            <p:spPr bwMode="auto">
              <a:xfrm flipV="1">
                <a:off x="3037" y="2085"/>
                <a:ext cx="7"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5" name="Line 2228"/>
              <p:cNvSpPr>
                <a:spLocks noChangeShapeType="1"/>
              </p:cNvSpPr>
              <p:nvPr/>
            </p:nvSpPr>
            <p:spPr bwMode="auto">
              <a:xfrm flipV="1">
                <a:off x="3236" y="1613"/>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6" name="Line 2229"/>
              <p:cNvSpPr>
                <a:spLocks noChangeShapeType="1"/>
              </p:cNvSpPr>
              <p:nvPr/>
            </p:nvSpPr>
            <p:spPr bwMode="auto">
              <a:xfrm>
                <a:off x="1994" y="2182"/>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7" name="Line 2230"/>
              <p:cNvSpPr>
                <a:spLocks noChangeShapeType="1"/>
              </p:cNvSpPr>
              <p:nvPr/>
            </p:nvSpPr>
            <p:spPr bwMode="auto">
              <a:xfrm>
                <a:off x="1779" y="1764"/>
                <a:ext cx="4"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8" name="Line 2231"/>
              <p:cNvSpPr>
                <a:spLocks noChangeShapeType="1"/>
              </p:cNvSpPr>
              <p:nvPr/>
            </p:nvSpPr>
            <p:spPr bwMode="auto">
              <a:xfrm flipV="1">
                <a:off x="3031" y="2089"/>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9" name="Line 2232"/>
              <p:cNvSpPr>
                <a:spLocks noChangeShapeType="1"/>
              </p:cNvSpPr>
              <p:nvPr/>
            </p:nvSpPr>
            <p:spPr bwMode="auto">
              <a:xfrm>
                <a:off x="2001" y="2183"/>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0" name="Line 2233"/>
              <p:cNvSpPr>
                <a:spLocks noChangeShapeType="1"/>
              </p:cNvSpPr>
              <p:nvPr/>
            </p:nvSpPr>
            <p:spPr bwMode="auto">
              <a:xfrm flipV="1">
                <a:off x="3232" y="1617"/>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1" name="Line 2234"/>
              <p:cNvSpPr>
                <a:spLocks noChangeShapeType="1"/>
              </p:cNvSpPr>
              <p:nvPr/>
            </p:nvSpPr>
            <p:spPr bwMode="auto">
              <a:xfrm flipV="1">
                <a:off x="3025" y="2091"/>
                <a:ext cx="6"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2" name="Line 2235"/>
              <p:cNvSpPr>
                <a:spLocks noChangeShapeType="1"/>
              </p:cNvSpPr>
              <p:nvPr/>
            </p:nvSpPr>
            <p:spPr bwMode="auto">
              <a:xfrm>
                <a:off x="1783" y="1767"/>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3" name="Line 2236"/>
              <p:cNvSpPr>
                <a:spLocks noChangeShapeType="1"/>
              </p:cNvSpPr>
              <p:nvPr/>
            </p:nvSpPr>
            <p:spPr bwMode="auto">
              <a:xfrm>
                <a:off x="2008" y="2185"/>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4" name="Line 2237"/>
              <p:cNvSpPr>
                <a:spLocks noChangeShapeType="1"/>
              </p:cNvSpPr>
              <p:nvPr/>
            </p:nvSpPr>
            <p:spPr bwMode="auto">
              <a:xfrm flipV="1">
                <a:off x="3228" y="1621"/>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5" name="Line 2238"/>
              <p:cNvSpPr>
                <a:spLocks noChangeShapeType="1"/>
              </p:cNvSpPr>
              <p:nvPr/>
            </p:nvSpPr>
            <p:spPr bwMode="auto">
              <a:xfrm flipV="1">
                <a:off x="3018" y="2095"/>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6" name="Line 2239"/>
              <p:cNvSpPr>
                <a:spLocks noChangeShapeType="1"/>
              </p:cNvSpPr>
              <p:nvPr/>
            </p:nvSpPr>
            <p:spPr bwMode="auto">
              <a:xfrm>
                <a:off x="2014" y="2187"/>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7" name="Line 2240"/>
              <p:cNvSpPr>
                <a:spLocks noChangeShapeType="1"/>
              </p:cNvSpPr>
              <p:nvPr/>
            </p:nvSpPr>
            <p:spPr bwMode="auto">
              <a:xfrm>
                <a:off x="1788" y="1769"/>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8" name="Line 2241"/>
              <p:cNvSpPr>
                <a:spLocks noChangeShapeType="1"/>
              </p:cNvSpPr>
              <p:nvPr/>
            </p:nvSpPr>
            <p:spPr bwMode="auto">
              <a:xfrm flipV="1">
                <a:off x="3011" y="209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9" name="Line 2242"/>
              <p:cNvSpPr>
                <a:spLocks noChangeShapeType="1"/>
              </p:cNvSpPr>
              <p:nvPr/>
            </p:nvSpPr>
            <p:spPr bwMode="auto">
              <a:xfrm>
                <a:off x="2022" y="2188"/>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0" name="Line 2243"/>
              <p:cNvSpPr>
                <a:spLocks noChangeShapeType="1"/>
              </p:cNvSpPr>
              <p:nvPr/>
            </p:nvSpPr>
            <p:spPr bwMode="auto">
              <a:xfrm flipV="1">
                <a:off x="3224" y="1625"/>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1" name="Line 2244"/>
              <p:cNvSpPr>
                <a:spLocks noChangeShapeType="1"/>
              </p:cNvSpPr>
              <p:nvPr/>
            </p:nvSpPr>
            <p:spPr bwMode="auto">
              <a:xfrm flipV="1">
                <a:off x="3005" y="2100"/>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2" name="Line 2245"/>
              <p:cNvSpPr>
                <a:spLocks noChangeShapeType="1"/>
              </p:cNvSpPr>
              <p:nvPr/>
            </p:nvSpPr>
            <p:spPr bwMode="auto">
              <a:xfrm>
                <a:off x="1793" y="1772"/>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3" name="Line 2246"/>
              <p:cNvSpPr>
                <a:spLocks noChangeShapeType="1"/>
              </p:cNvSpPr>
              <p:nvPr/>
            </p:nvSpPr>
            <p:spPr bwMode="auto">
              <a:xfrm>
                <a:off x="2028" y="2190"/>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4" name="Line 2247"/>
              <p:cNvSpPr>
                <a:spLocks noChangeShapeType="1"/>
              </p:cNvSpPr>
              <p:nvPr/>
            </p:nvSpPr>
            <p:spPr bwMode="auto">
              <a:xfrm flipV="1">
                <a:off x="3220" y="1629"/>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5" name="Line 2248"/>
              <p:cNvSpPr>
                <a:spLocks noChangeShapeType="1"/>
              </p:cNvSpPr>
              <p:nvPr/>
            </p:nvSpPr>
            <p:spPr bwMode="auto">
              <a:xfrm flipV="1">
                <a:off x="2998" y="2103"/>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6" name="Line 2249"/>
              <p:cNvSpPr>
                <a:spLocks noChangeShapeType="1"/>
              </p:cNvSpPr>
              <p:nvPr/>
            </p:nvSpPr>
            <p:spPr bwMode="auto">
              <a:xfrm>
                <a:off x="2036" y="2191"/>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7" name="Line 2250"/>
              <p:cNvSpPr>
                <a:spLocks noChangeShapeType="1"/>
              </p:cNvSpPr>
              <p:nvPr/>
            </p:nvSpPr>
            <p:spPr bwMode="auto">
              <a:xfrm>
                <a:off x="1798" y="1775"/>
                <a:ext cx="4"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8" name="Line 2251"/>
              <p:cNvSpPr>
                <a:spLocks noChangeShapeType="1"/>
              </p:cNvSpPr>
              <p:nvPr/>
            </p:nvSpPr>
            <p:spPr bwMode="auto">
              <a:xfrm flipV="1">
                <a:off x="2992" y="2106"/>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9" name="Line 2252"/>
              <p:cNvSpPr>
                <a:spLocks noChangeShapeType="1"/>
              </p:cNvSpPr>
              <p:nvPr/>
            </p:nvSpPr>
            <p:spPr bwMode="auto">
              <a:xfrm flipV="1">
                <a:off x="3216" y="1633"/>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0" name="Line 2253"/>
              <p:cNvSpPr>
                <a:spLocks noChangeShapeType="1"/>
              </p:cNvSpPr>
              <p:nvPr/>
            </p:nvSpPr>
            <p:spPr bwMode="auto">
              <a:xfrm>
                <a:off x="2043" y="2193"/>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1" name="Line 2254"/>
              <p:cNvSpPr>
                <a:spLocks noChangeShapeType="1"/>
              </p:cNvSpPr>
              <p:nvPr/>
            </p:nvSpPr>
            <p:spPr bwMode="auto">
              <a:xfrm flipV="1">
                <a:off x="2985" y="2109"/>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2" name="Line 2255"/>
              <p:cNvSpPr>
                <a:spLocks noChangeShapeType="1"/>
              </p:cNvSpPr>
              <p:nvPr/>
            </p:nvSpPr>
            <p:spPr bwMode="auto">
              <a:xfrm>
                <a:off x="1802" y="1777"/>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3" name="Line 2256"/>
              <p:cNvSpPr>
                <a:spLocks noChangeShapeType="1"/>
              </p:cNvSpPr>
              <p:nvPr/>
            </p:nvSpPr>
            <p:spPr bwMode="auto">
              <a:xfrm>
                <a:off x="2050" y="2194"/>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4" name="Line 2257"/>
              <p:cNvSpPr>
                <a:spLocks noChangeShapeType="1"/>
              </p:cNvSpPr>
              <p:nvPr/>
            </p:nvSpPr>
            <p:spPr bwMode="auto">
              <a:xfrm flipV="1">
                <a:off x="3212" y="1637"/>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5" name="Line 2258"/>
              <p:cNvSpPr>
                <a:spLocks noChangeShapeType="1"/>
              </p:cNvSpPr>
              <p:nvPr/>
            </p:nvSpPr>
            <p:spPr bwMode="auto">
              <a:xfrm flipV="1">
                <a:off x="2978" y="2112"/>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6" name="Line 2259"/>
              <p:cNvSpPr>
                <a:spLocks noChangeShapeType="1"/>
              </p:cNvSpPr>
              <p:nvPr/>
            </p:nvSpPr>
            <p:spPr bwMode="auto">
              <a:xfrm>
                <a:off x="2057" y="2196"/>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7" name="Line 2260"/>
              <p:cNvSpPr>
                <a:spLocks noChangeShapeType="1"/>
              </p:cNvSpPr>
              <p:nvPr/>
            </p:nvSpPr>
            <p:spPr bwMode="auto">
              <a:xfrm>
                <a:off x="1807" y="1780"/>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8" name="Line 2261"/>
              <p:cNvSpPr>
                <a:spLocks noChangeShapeType="1"/>
              </p:cNvSpPr>
              <p:nvPr/>
            </p:nvSpPr>
            <p:spPr bwMode="auto">
              <a:xfrm flipV="1">
                <a:off x="2971" y="2115"/>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9" name="Line 2262"/>
              <p:cNvSpPr>
                <a:spLocks noChangeShapeType="1"/>
              </p:cNvSpPr>
              <p:nvPr/>
            </p:nvSpPr>
            <p:spPr bwMode="auto">
              <a:xfrm flipV="1">
                <a:off x="3208" y="1641"/>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0" name="Line 2263"/>
              <p:cNvSpPr>
                <a:spLocks noChangeShapeType="1"/>
              </p:cNvSpPr>
              <p:nvPr/>
            </p:nvSpPr>
            <p:spPr bwMode="auto">
              <a:xfrm>
                <a:off x="2065" y="2197"/>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1" name="Line 2264"/>
              <p:cNvSpPr>
                <a:spLocks noChangeShapeType="1"/>
              </p:cNvSpPr>
              <p:nvPr/>
            </p:nvSpPr>
            <p:spPr bwMode="auto">
              <a:xfrm flipV="1">
                <a:off x="2964" y="211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2" name="Line 2265"/>
              <p:cNvSpPr>
                <a:spLocks noChangeShapeType="1"/>
              </p:cNvSpPr>
              <p:nvPr/>
            </p:nvSpPr>
            <p:spPr bwMode="auto">
              <a:xfrm>
                <a:off x="1812" y="1782"/>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3" name="Line 2266"/>
              <p:cNvSpPr>
                <a:spLocks noChangeShapeType="1"/>
              </p:cNvSpPr>
              <p:nvPr/>
            </p:nvSpPr>
            <p:spPr bwMode="auto">
              <a:xfrm>
                <a:off x="2072" y="219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4" name="Line 2267"/>
              <p:cNvSpPr>
                <a:spLocks noChangeShapeType="1"/>
              </p:cNvSpPr>
              <p:nvPr/>
            </p:nvSpPr>
            <p:spPr bwMode="auto">
              <a:xfrm flipV="1">
                <a:off x="3203" y="1645"/>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5" name="Line 2268"/>
              <p:cNvSpPr>
                <a:spLocks noChangeShapeType="1"/>
              </p:cNvSpPr>
              <p:nvPr/>
            </p:nvSpPr>
            <p:spPr bwMode="auto">
              <a:xfrm flipV="1">
                <a:off x="2958" y="2120"/>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6" name="Line 2269"/>
              <p:cNvSpPr>
                <a:spLocks noChangeShapeType="1"/>
              </p:cNvSpPr>
              <p:nvPr/>
            </p:nvSpPr>
            <p:spPr bwMode="auto">
              <a:xfrm>
                <a:off x="2079" y="2200"/>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7" name="Line 2270"/>
              <p:cNvSpPr>
                <a:spLocks noChangeShapeType="1"/>
              </p:cNvSpPr>
              <p:nvPr/>
            </p:nvSpPr>
            <p:spPr bwMode="auto">
              <a:xfrm>
                <a:off x="1817" y="1785"/>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8" name="Line 2271"/>
              <p:cNvSpPr>
                <a:spLocks noChangeShapeType="1"/>
              </p:cNvSpPr>
              <p:nvPr/>
            </p:nvSpPr>
            <p:spPr bwMode="auto">
              <a:xfrm flipV="1">
                <a:off x="2950" y="2123"/>
                <a:ext cx="8"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9" name="Line 2272"/>
              <p:cNvSpPr>
                <a:spLocks noChangeShapeType="1"/>
              </p:cNvSpPr>
              <p:nvPr/>
            </p:nvSpPr>
            <p:spPr bwMode="auto">
              <a:xfrm flipV="1">
                <a:off x="3199" y="1649"/>
                <a:ext cx="4"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0" name="Line 2273"/>
              <p:cNvSpPr>
                <a:spLocks noChangeShapeType="1"/>
              </p:cNvSpPr>
              <p:nvPr/>
            </p:nvSpPr>
            <p:spPr bwMode="auto">
              <a:xfrm>
                <a:off x="2086" y="2201"/>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1" name="Line 2274"/>
              <p:cNvSpPr>
                <a:spLocks noChangeShapeType="1"/>
              </p:cNvSpPr>
              <p:nvPr/>
            </p:nvSpPr>
            <p:spPr bwMode="auto">
              <a:xfrm flipV="1">
                <a:off x="2944" y="2126"/>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2" name="Line 2275"/>
              <p:cNvSpPr>
                <a:spLocks noChangeShapeType="1"/>
              </p:cNvSpPr>
              <p:nvPr/>
            </p:nvSpPr>
            <p:spPr bwMode="auto">
              <a:xfrm>
                <a:off x="2094" y="2202"/>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3" name="Line 2276"/>
              <p:cNvSpPr>
                <a:spLocks noChangeShapeType="1"/>
              </p:cNvSpPr>
              <p:nvPr/>
            </p:nvSpPr>
            <p:spPr bwMode="auto">
              <a:xfrm>
                <a:off x="1823" y="1787"/>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4" name="Line 2277"/>
              <p:cNvSpPr>
                <a:spLocks noChangeShapeType="1"/>
              </p:cNvSpPr>
              <p:nvPr/>
            </p:nvSpPr>
            <p:spPr bwMode="auto">
              <a:xfrm flipV="1">
                <a:off x="3194" y="1652"/>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5" name="Line 2278"/>
              <p:cNvSpPr>
                <a:spLocks noChangeShapeType="1"/>
              </p:cNvSpPr>
              <p:nvPr/>
            </p:nvSpPr>
            <p:spPr bwMode="auto">
              <a:xfrm flipV="1">
                <a:off x="2936" y="2128"/>
                <a:ext cx="8"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6" name="Line 2279"/>
              <p:cNvSpPr>
                <a:spLocks noChangeShapeType="1"/>
              </p:cNvSpPr>
              <p:nvPr/>
            </p:nvSpPr>
            <p:spPr bwMode="auto">
              <a:xfrm>
                <a:off x="2101" y="2204"/>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7" name="Line 2280"/>
              <p:cNvSpPr>
                <a:spLocks noChangeShapeType="1"/>
              </p:cNvSpPr>
              <p:nvPr/>
            </p:nvSpPr>
            <p:spPr bwMode="auto">
              <a:xfrm flipV="1">
                <a:off x="2929" y="2131"/>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8" name="Line 2281"/>
              <p:cNvSpPr>
                <a:spLocks noChangeShapeType="1"/>
              </p:cNvSpPr>
              <p:nvPr/>
            </p:nvSpPr>
            <p:spPr bwMode="auto">
              <a:xfrm>
                <a:off x="1828" y="1790"/>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9" name="Line 2282"/>
              <p:cNvSpPr>
                <a:spLocks noChangeShapeType="1"/>
              </p:cNvSpPr>
              <p:nvPr/>
            </p:nvSpPr>
            <p:spPr bwMode="auto">
              <a:xfrm>
                <a:off x="2109" y="2205"/>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0" name="Line 2283"/>
              <p:cNvSpPr>
                <a:spLocks noChangeShapeType="1"/>
              </p:cNvSpPr>
              <p:nvPr/>
            </p:nvSpPr>
            <p:spPr bwMode="auto">
              <a:xfrm flipV="1">
                <a:off x="3190" y="1656"/>
                <a:ext cx="4"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1" name="Line 2284"/>
              <p:cNvSpPr>
                <a:spLocks noChangeShapeType="1"/>
              </p:cNvSpPr>
              <p:nvPr/>
            </p:nvSpPr>
            <p:spPr bwMode="auto">
              <a:xfrm flipV="1">
                <a:off x="2922" y="2133"/>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2" name="Line 2285"/>
              <p:cNvSpPr>
                <a:spLocks noChangeShapeType="1"/>
              </p:cNvSpPr>
              <p:nvPr/>
            </p:nvSpPr>
            <p:spPr bwMode="auto">
              <a:xfrm>
                <a:off x="2116" y="2206"/>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3" name="Line 2286"/>
              <p:cNvSpPr>
                <a:spLocks noChangeShapeType="1"/>
              </p:cNvSpPr>
              <p:nvPr/>
            </p:nvSpPr>
            <p:spPr bwMode="auto">
              <a:xfrm>
                <a:off x="1833" y="1792"/>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4" name="Line 2287"/>
              <p:cNvSpPr>
                <a:spLocks noChangeShapeType="1"/>
              </p:cNvSpPr>
              <p:nvPr/>
            </p:nvSpPr>
            <p:spPr bwMode="auto">
              <a:xfrm flipV="1">
                <a:off x="2915" y="2136"/>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5" name="Line 2288"/>
              <p:cNvSpPr>
                <a:spLocks noChangeShapeType="1"/>
              </p:cNvSpPr>
              <p:nvPr/>
            </p:nvSpPr>
            <p:spPr bwMode="auto">
              <a:xfrm flipV="1">
                <a:off x="3185" y="1660"/>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6" name="Line 2289"/>
              <p:cNvSpPr>
                <a:spLocks noChangeShapeType="1"/>
              </p:cNvSpPr>
              <p:nvPr/>
            </p:nvSpPr>
            <p:spPr bwMode="auto">
              <a:xfrm>
                <a:off x="2124" y="2207"/>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7" name="Line 2290"/>
              <p:cNvSpPr>
                <a:spLocks noChangeShapeType="1"/>
              </p:cNvSpPr>
              <p:nvPr/>
            </p:nvSpPr>
            <p:spPr bwMode="auto">
              <a:xfrm flipV="1">
                <a:off x="2908" y="2138"/>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8" name="Line 2291"/>
              <p:cNvSpPr>
                <a:spLocks noChangeShapeType="1"/>
              </p:cNvSpPr>
              <p:nvPr/>
            </p:nvSpPr>
            <p:spPr bwMode="auto">
              <a:xfrm>
                <a:off x="2132" y="2208"/>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9" name="Line 2292"/>
              <p:cNvSpPr>
                <a:spLocks noChangeShapeType="1"/>
              </p:cNvSpPr>
              <p:nvPr/>
            </p:nvSpPr>
            <p:spPr bwMode="auto">
              <a:xfrm>
                <a:off x="1839" y="1795"/>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0" name="Line 2293"/>
              <p:cNvSpPr>
                <a:spLocks noChangeShapeType="1"/>
              </p:cNvSpPr>
              <p:nvPr/>
            </p:nvSpPr>
            <p:spPr bwMode="auto">
              <a:xfrm flipV="1">
                <a:off x="3181" y="1664"/>
                <a:ext cx="4"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1" name="Line 2294"/>
              <p:cNvSpPr>
                <a:spLocks noChangeShapeType="1"/>
              </p:cNvSpPr>
              <p:nvPr/>
            </p:nvSpPr>
            <p:spPr bwMode="auto">
              <a:xfrm flipV="1">
                <a:off x="2900" y="2141"/>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2" name="Line 2295"/>
              <p:cNvSpPr>
                <a:spLocks noChangeShapeType="1"/>
              </p:cNvSpPr>
              <p:nvPr/>
            </p:nvSpPr>
            <p:spPr bwMode="auto">
              <a:xfrm>
                <a:off x="2139" y="2209"/>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3" name="Line 2296"/>
              <p:cNvSpPr>
                <a:spLocks noChangeShapeType="1"/>
              </p:cNvSpPr>
              <p:nvPr/>
            </p:nvSpPr>
            <p:spPr bwMode="auto">
              <a:xfrm flipV="1">
                <a:off x="2893" y="2143"/>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4" name="Line 2297"/>
              <p:cNvSpPr>
                <a:spLocks noChangeShapeType="1"/>
              </p:cNvSpPr>
              <p:nvPr/>
            </p:nvSpPr>
            <p:spPr bwMode="auto">
              <a:xfrm>
                <a:off x="1844" y="1797"/>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5" name="Line 2298"/>
              <p:cNvSpPr>
                <a:spLocks noChangeShapeType="1"/>
              </p:cNvSpPr>
              <p:nvPr/>
            </p:nvSpPr>
            <p:spPr bwMode="auto">
              <a:xfrm>
                <a:off x="2147" y="2211"/>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6" name="Line 2299"/>
              <p:cNvSpPr>
                <a:spLocks noChangeShapeType="1"/>
              </p:cNvSpPr>
              <p:nvPr/>
            </p:nvSpPr>
            <p:spPr bwMode="auto">
              <a:xfrm flipV="1">
                <a:off x="3176" y="1667"/>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7" name="Line 2300"/>
              <p:cNvSpPr>
                <a:spLocks noChangeShapeType="1"/>
              </p:cNvSpPr>
              <p:nvPr/>
            </p:nvSpPr>
            <p:spPr bwMode="auto">
              <a:xfrm flipV="1">
                <a:off x="2886" y="2146"/>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8" name="Line 2301"/>
              <p:cNvSpPr>
                <a:spLocks noChangeShapeType="1"/>
              </p:cNvSpPr>
              <p:nvPr/>
            </p:nvSpPr>
            <p:spPr bwMode="auto">
              <a:xfrm>
                <a:off x="2155" y="2211"/>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9" name="Line 2302"/>
              <p:cNvSpPr>
                <a:spLocks noChangeShapeType="1"/>
              </p:cNvSpPr>
              <p:nvPr/>
            </p:nvSpPr>
            <p:spPr bwMode="auto">
              <a:xfrm flipV="1">
                <a:off x="2878" y="2148"/>
                <a:ext cx="8"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0" name="Line 2303"/>
              <p:cNvSpPr>
                <a:spLocks noChangeShapeType="1"/>
              </p:cNvSpPr>
              <p:nvPr/>
            </p:nvSpPr>
            <p:spPr bwMode="auto">
              <a:xfrm>
                <a:off x="1850" y="1800"/>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1" name="Line 2304"/>
              <p:cNvSpPr>
                <a:spLocks noChangeShapeType="1"/>
              </p:cNvSpPr>
              <p:nvPr/>
            </p:nvSpPr>
            <p:spPr bwMode="auto">
              <a:xfrm flipV="1">
                <a:off x="3171" y="1671"/>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2" name="Line 2305"/>
              <p:cNvSpPr>
                <a:spLocks noChangeShapeType="1"/>
              </p:cNvSpPr>
              <p:nvPr/>
            </p:nvSpPr>
            <p:spPr bwMode="auto">
              <a:xfrm>
                <a:off x="2162" y="221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3" name="Line 2306"/>
              <p:cNvSpPr>
                <a:spLocks noChangeShapeType="1"/>
              </p:cNvSpPr>
              <p:nvPr/>
            </p:nvSpPr>
            <p:spPr bwMode="auto">
              <a:xfrm flipV="1">
                <a:off x="2871" y="2151"/>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4" name="Line 2307"/>
              <p:cNvSpPr>
                <a:spLocks noChangeShapeType="1"/>
              </p:cNvSpPr>
              <p:nvPr/>
            </p:nvSpPr>
            <p:spPr bwMode="auto">
              <a:xfrm>
                <a:off x="2170" y="2213"/>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5" name="Line 2308"/>
              <p:cNvSpPr>
                <a:spLocks noChangeShapeType="1"/>
              </p:cNvSpPr>
              <p:nvPr/>
            </p:nvSpPr>
            <p:spPr bwMode="auto">
              <a:xfrm flipV="1">
                <a:off x="2863" y="2153"/>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6" name="Line 2309"/>
              <p:cNvSpPr>
                <a:spLocks noChangeShapeType="1"/>
              </p:cNvSpPr>
              <p:nvPr/>
            </p:nvSpPr>
            <p:spPr bwMode="auto">
              <a:xfrm>
                <a:off x="1855" y="1802"/>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7" name="Line 2310"/>
              <p:cNvSpPr>
                <a:spLocks noChangeShapeType="1"/>
              </p:cNvSpPr>
              <p:nvPr/>
            </p:nvSpPr>
            <p:spPr bwMode="auto">
              <a:xfrm flipV="1">
                <a:off x="3166" y="1675"/>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8" name="Line 2311"/>
              <p:cNvSpPr>
                <a:spLocks noChangeShapeType="1"/>
              </p:cNvSpPr>
              <p:nvPr/>
            </p:nvSpPr>
            <p:spPr bwMode="auto">
              <a:xfrm>
                <a:off x="2178" y="2214"/>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9" name="Line 2312"/>
              <p:cNvSpPr>
                <a:spLocks noChangeShapeType="1"/>
              </p:cNvSpPr>
              <p:nvPr/>
            </p:nvSpPr>
            <p:spPr bwMode="auto">
              <a:xfrm flipV="1">
                <a:off x="2856" y="2155"/>
                <a:ext cx="7"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0" name="Line 2313"/>
              <p:cNvSpPr>
                <a:spLocks noChangeShapeType="1"/>
              </p:cNvSpPr>
              <p:nvPr/>
            </p:nvSpPr>
            <p:spPr bwMode="auto">
              <a:xfrm>
                <a:off x="2186" y="2215"/>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1" name="Line 2314"/>
              <p:cNvSpPr>
                <a:spLocks noChangeShapeType="1"/>
              </p:cNvSpPr>
              <p:nvPr/>
            </p:nvSpPr>
            <p:spPr bwMode="auto">
              <a:xfrm flipV="1">
                <a:off x="2848" y="2158"/>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2" name="Line 2315"/>
              <p:cNvSpPr>
                <a:spLocks noChangeShapeType="1"/>
              </p:cNvSpPr>
              <p:nvPr/>
            </p:nvSpPr>
            <p:spPr bwMode="auto">
              <a:xfrm>
                <a:off x="1860" y="1804"/>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3" name="Line 2316"/>
              <p:cNvSpPr>
                <a:spLocks noChangeShapeType="1"/>
              </p:cNvSpPr>
              <p:nvPr/>
            </p:nvSpPr>
            <p:spPr bwMode="auto">
              <a:xfrm flipV="1">
                <a:off x="3161" y="1678"/>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4" name="Line 2317"/>
              <p:cNvSpPr>
                <a:spLocks noChangeShapeType="1"/>
              </p:cNvSpPr>
              <p:nvPr/>
            </p:nvSpPr>
            <p:spPr bwMode="auto">
              <a:xfrm>
                <a:off x="2194" y="2216"/>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5" name="Line 2318"/>
              <p:cNvSpPr>
                <a:spLocks noChangeShapeType="1"/>
              </p:cNvSpPr>
              <p:nvPr/>
            </p:nvSpPr>
            <p:spPr bwMode="auto">
              <a:xfrm flipV="1">
                <a:off x="2841" y="2160"/>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6" name="Line 2319"/>
              <p:cNvSpPr>
                <a:spLocks noChangeShapeType="1"/>
              </p:cNvSpPr>
              <p:nvPr/>
            </p:nvSpPr>
            <p:spPr bwMode="auto">
              <a:xfrm>
                <a:off x="2202" y="2217"/>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7" name="Line 2320"/>
              <p:cNvSpPr>
                <a:spLocks noChangeShapeType="1"/>
              </p:cNvSpPr>
              <p:nvPr/>
            </p:nvSpPr>
            <p:spPr bwMode="auto">
              <a:xfrm flipV="1">
                <a:off x="2833" y="2162"/>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8" name="Line 2321"/>
              <p:cNvSpPr>
                <a:spLocks noChangeShapeType="1"/>
              </p:cNvSpPr>
              <p:nvPr/>
            </p:nvSpPr>
            <p:spPr bwMode="auto">
              <a:xfrm flipV="1">
                <a:off x="3156" y="1682"/>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9" name="Line 2322"/>
              <p:cNvSpPr>
                <a:spLocks noChangeShapeType="1"/>
              </p:cNvSpPr>
              <p:nvPr/>
            </p:nvSpPr>
            <p:spPr bwMode="auto">
              <a:xfrm>
                <a:off x="1866" y="1807"/>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0" name="Line 2323"/>
              <p:cNvSpPr>
                <a:spLocks noChangeShapeType="1"/>
              </p:cNvSpPr>
              <p:nvPr/>
            </p:nvSpPr>
            <p:spPr bwMode="auto">
              <a:xfrm>
                <a:off x="2210" y="2217"/>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1" name="Line 2324"/>
              <p:cNvSpPr>
                <a:spLocks noChangeShapeType="1"/>
              </p:cNvSpPr>
              <p:nvPr/>
            </p:nvSpPr>
            <p:spPr bwMode="auto">
              <a:xfrm flipV="1">
                <a:off x="2825" y="2164"/>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2" name="Line 2325"/>
              <p:cNvSpPr>
                <a:spLocks noChangeShapeType="1"/>
              </p:cNvSpPr>
              <p:nvPr/>
            </p:nvSpPr>
            <p:spPr bwMode="auto">
              <a:xfrm>
                <a:off x="2218" y="2218"/>
                <a:ext cx="7"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3" name="Line 2326"/>
              <p:cNvSpPr>
                <a:spLocks noChangeShapeType="1"/>
              </p:cNvSpPr>
              <p:nvPr/>
            </p:nvSpPr>
            <p:spPr bwMode="auto">
              <a:xfrm flipV="1">
                <a:off x="2818" y="2166"/>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4" name="Line 2327"/>
              <p:cNvSpPr>
                <a:spLocks noChangeShapeType="1"/>
              </p:cNvSpPr>
              <p:nvPr/>
            </p:nvSpPr>
            <p:spPr bwMode="auto">
              <a:xfrm flipV="1">
                <a:off x="3151" y="1686"/>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5" name="Line 2328"/>
              <p:cNvSpPr>
                <a:spLocks noChangeShapeType="1"/>
              </p:cNvSpPr>
              <p:nvPr/>
            </p:nvSpPr>
            <p:spPr bwMode="auto">
              <a:xfrm>
                <a:off x="1872" y="1809"/>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6" name="Line 2329"/>
              <p:cNvSpPr>
                <a:spLocks noChangeShapeType="1"/>
              </p:cNvSpPr>
              <p:nvPr/>
            </p:nvSpPr>
            <p:spPr bwMode="auto">
              <a:xfrm>
                <a:off x="2225" y="2219"/>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7" name="Line 2330"/>
              <p:cNvSpPr>
                <a:spLocks noChangeShapeType="1"/>
              </p:cNvSpPr>
              <p:nvPr/>
            </p:nvSpPr>
            <p:spPr bwMode="auto">
              <a:xfrm flipV="1">
                <a:off x="2810" y="2168"/>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8" name="Line 2331"/>
              <p:cNvSpPr>
                <a:spLocks noChangeShapeType="1"/>
              </p:cNvSpPr>
              <p:nvPr/>
            </p:nvSpPr>
            <p:spPr bwMode="auto">
              <a:xfrm>
                <a:off x="2234" y="2220"/>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9" name="Line 2332"/>
              <p:cNvSpPr>
                <a:spLocks noChangeShapeType="1"/>
              </p:cNvSpPr>
              <p:nvPr/>
            </p:nvSpPr>
            <p:spPr bwMode="auto">
              <a:xfrm flipV="1">
                <a:off x="2802" y="2170"/>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0" name="Line 2333"/>
              <p:cNvSpPr>
                <a:spLocks noChangeShapeType="1"/>
              </p:cNvSpPr>
              <p:nvPr/>
            </p:nvSpPr>
            <p:spPr bwMode="auto">
              <a:xfrm flipV="1">
                <a:off x="3146" y="1689"/>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1" name="Line 2334"/>
              <p:cNvSpPr>
                <a:spLocks noChangeShapeType="1"/>
              </p:cNvSpPr>
              <p:nvPr/>
            </p:nvSpPr>
            <p:spPr bwMode="auto">
              <a:xfrm>
                <a:off x="1878" y="1811"/>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2" name="Line 2335"/>
              <p:cNvSpPr>
                <a:spLocks noChangeShapeType="1"/>
              </p:cNvSpPr>
              <p:nvPr/>
            </p:nvSpPr>
            <p:spPr bwMode="auto">
              <a:xfrm>
                <a:off x="2242" y="2220"/>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3" name="Line 2336"/>
              <p:cNvSpPr>
                <a:spLocks noChangeShapeType="1"/>
              </p:cNvSpPr>
              <p:nvPr/>
            </p:nvSpPr>
            <p:spPr bwMode="auto">
              <a:xfrm flipV="1">
                <a:off x="2794" y="2172"/>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4" name="Line 2337"/>
              <p:cNvSpPr>
                <a:spLocks noChangeShapeType="1"/>
              </p:cNvSpPr>
              <p:nvPr/>
            </p:nvSpPr>
            <p:spPr bwMode="auto">
              <a:xfrm>
                <a:off x="2250" y="2221"/>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5" name="Line 2338"/>
              <p:cNvSpPr>
                <a:spLocks noChangeShapeType="1"/>
              </p:cNvSpPr>
              <p:nvPr/>
            </p:nvSpPr>
            <p:spPr bwMode="auto">
              <a:xfrm flipV="1">
                <a:off x="2786" y="2174"/>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6" name="Line 2339"/>
              <p:cNvSpPr>
                <a:spLocks noChangeShapeType="1"/>
              </p:cNvSpPr>
              <p:nvPr/>
            </p:nvSpPr>
            <p:spPr bwMode="auto">
              <a:xfrm flipV="1">
                <a:off x="3140" y="1693"/>
                <a:ext cx="6"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7" name="Line 2340"/>
              <p:cNvSpPr>
                <a:spLocks noChangeShapeType="1"/>
              </p:cNvSpPr>
              <p:nvPr/>
            </p:nvSpPr>
            <p:spPr bwMode="auto">
              <a:xfrm>
                <a:off x="2258" y="2221"/>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8" name="Line 2341"/>
              <p:cNvSpPr>
                <a:spLocks noChangeShapeType="1"/>
              </p:cNvSpPr>
              <p:nvPr/>
            </p:nvSpPr>
            <p:spPr bwMode="auto">
              <a:xfrm>
                <a:off x="1884" y="1814"/>
                <a:ext cx="5"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9" name="Line 2342"/>
              <p:cNvSpPr>
                <a:spLocks noChangeShapeType="1"/>
              </p:cNvSpPr>
              <p:nvPr/>
            </p:nvSpPr>
            <p:spPr bwMode="auto">
              <a:xfrm flipV="1">
                <a:off x="2778" y="2176"/>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0" name="Line 2343"/>
              <p:cNvSpPr>
                <a:spLocks noChangeShapeType="1"/>
              </p:cNvSpPr>
              <p:nvPr/>
            </p:nvSpPr>
            <p:spPr bwMode="auto">
              <a:xfrm>
                <a:off x="2266" y="2222"/>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1" name="Line 2344"/>
              <p:cNvSpPr>
                <a:spLocks noChangeShapeType="1"/>
              </p:cNvSpPr>
              <p:nvPr/>
            </p:nvSpPr>
            <p:spPr bwMode="auto">
              <a:xfrm flipV="1">
                <a:off x="2771" y="217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2" name="Line 2345"/>
              <p:cNvSpPr>
                <a:spLocks noChangeShapeType="1"/>
              </p:cNvSpPr>
              <p:nvPr/>
            </p:nvSpPr>
            <p:spPr bwMode="auto">
              <a:xfrm>
                <a:off x="2274" y="222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3" name="Line 2346"/>
              <p:cNvSpPr>
                <a:spLocks noChangeShapeType="1"/>
              </p:cNvSpPr>
              <p:nvPr/>
            </p:nvSpPr>
            <p:spPr bwMode="auto">
              <a:xfrm flipV="1">
                <a:off x="2763" y="2180"/>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4" name="Line 2347"/>
              <p:cNvSpPr>
                <a:spLocks noChangeShapeType="1"/>
              </p:cNvSpPr>
              <p:nvPr/>
            </p:nvSpPr>
            <p:spPr bwMode="auto">
              <a:xfrm flipV="1">
                <a:off x="3135" y="1696"/>
                <a:ext cx="5"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5" name="Line 2348"/>
              <p:cNvSpPr>
                <a:spLocks noChangeShapeType="1"/>
              </p:cNvSpPr>
              <p:nvPr/>
            </p:nvSpPr>
            <p:spPr bwMode="auto">
              <a:xfrm>
                <a:off x="1889" y="1816"/>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6" name="Line 2349"/>
              <p:cNvSpPr>
                <a:spLocks noChangeShapeType="1"/>
              </p:cNvSpPr>
              <p:nvPr/>
            </p:nvSpPr>
            <p:spPr bwMode="auto">
              <a:xfrm>
                <a:off x="2282" y="2223"/>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7" name="Line 2350"/>
              <p:cNvSpPr>
                <a:spLocks noChangeShapeType="1"/>
              </p:cNvSpPr>
              <p:nvPr/>
            </p:nvSpPr>
            <p:spPr bwMode="auto">
              <a:xfrm flipV="1">
                <a:off x="2755" y="218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8" name="Line 2351"/>
              <p:cNvSpPr>
                <a:spLocks noChangeShapeType="1"/>
              </p:cNvSpPr>
              <p:nvPr/>
            </p:nvSpPr>
            <p:spPr bwMode="auto">
              <a:xfrm>
                <a:off x="2290" y="2223"/>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9" name="Line 2352"/>
              <p:cNvSpPr>
                <a:spLocks noChangeShapeType="1"/>
              </p:cNvSpPr>
              <p:nvPr/>
            </p:nvSpPr>
            <p:spPr bwMode="auto">
              <a:xfrm flipV="1">
                <a:off x="2747" y="2183"/>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0" name="Line 2353"/>
              <p:cNvSpPr>
                <a:spLocks noChangeShapeType="1"/>
              </p:cNvSpPr>
              <p:nvPr/>
            </p:nvSpPr>
            <p:spPr bwMode="auto">
              <a:xfrm flipV="1">
                <a:off x="3130" y="1700"/>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1" name="Line 2354"/>
              <p:cNvSpPr>
                <a:spLocks noChangeShapeType="1"/>
              </p:cNvSpPr>
              <p:nvPr/>
            </p:nvSpPr>
            <p:spPr bwMode="auto">
              <a:xfrm>
                <a:off x="2298" y="2223"/>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2" name="Line 2355"/>
              <p:cNvSpPr>
                <a:spLocks noChangeShapeType="1"/>
              </p:cNvSpPr>
              <p:nvPr/>
            </p:nvSpPr>
            <p:spPr bwMode="auto">
              <a:xfrm flipV="1">
                <a:off x="2739" y="2185"/>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3" name="Line 2356"/>
              <p:cNvSpPr>
                <a:spLocks noChangeShapeType="1"/>
              </p:cNvSpPr>
              <p:nvPr/>
            </p:nvSpPr>
            <p:spPr bwMode="auto">
              <a:xfrm>
                <a:off x="1895" y="1818"/>
                <a:ext cx="7"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4" name="Line 2357"/>
              <p:cNvSpPr>
                <a:spLocks noChangeShapeType="1"/>
              </p:cNvSpPr>
              <p:nvPr/>
            </p:nvSpPr>
            <p:spPr bwMode="auto">
              <a:xfrm>
                <a:off x="2307" y="2224"/>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5" name="Line 2358"/>
              <p:cNvSpPr>
                <a:spLocks noChangeShapeType="1"/>
              </p:cNvSpPr>
              <p:nvPr/>
            </p:nvSpPr>
            <p:spPr bwMode="auto">
              <a:xfrm flipV="1">
                <a:off x="2731" y="2187"/>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6" name="Line 2359"/>
              <p:cNvSpPr>
                <a:spLocks noChangeShapeType="1"/>
              </p:cNvSpPr>
              <p:nvPr/>
            </p:nvSpPr>
            <p:spPr bwMode="auto">
              <a:xfrm>
                <a:off x="2315" y="2224"/>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7" name="Line 2360"/>
              <p:cNvSpPr>
                <a:spLocks noChangeShapeType="1"/>
              </p:cNvSpPr>
              <p:nvPr/>
            </p:nvSpPr>
            <p:spPr bwMode="auto">
              <a:xfrm flipV="1">
                <a:off x="2723" y="2189"/>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8" name="Line 2361"/>
              <p:cNvSpPr>
                <a:spLocks noChangeShapeType="1"/>
              </p:cNvSpPr>
              <p:nvPr/>
            </p:nvSpPr>
            <p:spPr bwMode="auto">
              <a:xfrm flipV="1">
                <a:off x="3124" y="1703"/>
                <a:ext cx="6"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9" name="Line 2362"/>
              <p:cNvSpPr>
                <a:spLocks noChangeShapeType="1"/>
              </p:cNvSpPr>
              <p:nvPr/>
            </p:nvSpPr>
            <p:spPr bwMode="auto">
              <a:xfrm>
                <a:off x="2323" y="2224"/>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0" name="Line 2363"/>
              <p:cNvSpPr>
                <a:spLocks noChangeShapeType="1"/>
              </p:cNvSpPr>
              <p:nvPr/>
            </p:nvSpPr>
            <p:spPr bwMode="auto">
              <a:xfrm flipV="1">
                <a:off x="2714" y="2190"/>
                <a:ext cx="9"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1" name="Line 2364"/>
              <p:cNvSpPr>
                <a:spLocks noChangeShapeType="1"/>
              </p:cNvSpPr>
              <p:nvPr/>
            </p:nvSpPr>
            <p:spPr bwMode="auto">
              <a:xfrm>
                <a:off x="1902" y="1820"/>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2" name="Line 2365"/>
              <p:cNvSpPr>
                <a:spLocks noChangeShapeType="1"/>
              </p:cNvSpPr>
              <p:nvPr/>
            </p:nvSpPr>
            <p:spPr bwMode="auto">
              <a:xfrm>
                <a:off x="2331" y="2224"/>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3" name="Line 2366"/>
              <p:cNvSpPr>
                <a:spLocks noChangeShapeType="1"/>
              </p:cNvSpPr>
              <p:nvPr/>
            </p:nvSpPr>
            <p:spPr bwMode="auto">
              <a:xfrm flipV="1">
                <a:off x="2706" y="219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4" name="Line 2367"/>
              <p:cNvSpPr>
                <a:spLocks noChangeShapeType="1"/>
              </p:cNvSpPr>
              <p:nvPr/>
            </p:nvSpPr>
            <p:spPr bwMode="auto">
              <a:xfrm>
                <a:off x="2340" y="2225"/>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5" name="Line 2368"/>
              <p:cNvSpPr>
                <a:spLocks noChangeShapeType="1"/>
              </p:cNvSpPr>
              <p:nvPr/>
            </p:nvSpPr>
            <p:spPr bwMode="auto">
              <a:xfrm flipV="1">
                <a:off x="2698" y="2193"/>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6" name="Line 2369"/>
              <p:cNvSpPr>
                <a:spLocks noChangeShapeType="1"/>
              </p:cNvSpPr>
              <p:nvPr/>
            </p:nvSpPr>
            <p:spPr bwMode="auto">
              <a:xfrm flipV="1">
                <a:off x="3119" y="1707"/>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7" name="Line 2370"/>
              <p:cNvSpPr>
                <a:spLocks noChangeShapeType="1"/>
              </p:cNvSpPr>
              <p:nvPr/>
            </p:nvSpPr>
            <p:spPr bwMode="auto">
              <a:xfrm>
                <a:off x="2348" y="2225"/>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8" name="Line 2371"/>
              <p:cNvSpPr>
                <a:spLocks noChangeShapeType="1"/>
              </p:cNvSpPr>
              <p:nvPr/>
            </p:nvSpPr>
            <p:spPr bwMode="auto">
              <a:xfrm flipV="1">
                <a:off x="2690" y="2195"/>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9" name="Line 2372"/>
              <p:cNvSpPr>
                <a:spLocks noChangeShapeType="1"/>
              </p:cNvSpPr>
              <p:nvPr/>
            </p:nvSpPr>
            <p:spPr bwMode="auto">
              <a:xfrm>
                <a:off x="1908" y="1822"/>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0" name="Line 2373"/>
              <p:cNvSpPr>
                <a:spLocks noChangeShapeType="1"/>
              </p:cNvSpPr>
              <p:nvPr/>
            </p:nvSpPr>
            <p:spPr bwMode="auto">
              <a:xfrm>
                <a:off x="2356" y="2225"/>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1" name="Line 2374"/>
              <p:cNvSpPr>
                <a:spLocks noChangeShapeType="1"/>
              </p:cNvSpPr>
              <p:nvPr/>
            </p:nvSpPr>
            <p:spPr bwMode="auto">
              <a:xfrm flipV="1">
                <a:off x="2682" y="2196"/>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2" name="Line 2375"/>
              <p:cNvSpPr>
                <a:spLocks noChangeShapeType="1"/>
              </p:cNvSpPr>
              <p:nvPr/>
            </p:nvSpPr>
            <p:spPr bwMode="auto">
              <a:xfrm>
                <a:off x="2364" y="2225"/>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3" name="Line 2376"/>
              <p:cNvSpPr>
                <a:spLocks noChangeShapeType="1"/>
              </p:cNvSpPr>
              <p:nvPr/>
            </p:nvSpPr>
            <p:spPr bwMode="auto">
              <a:xfrm flipV="1">
                <a:off x="2674" y="2198"/>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4" name="Line 2377"/>
              <p:cNvSpPr>
                <a:spLocks noChangeShapeType="1"/>
              </p:cNvSpPr>
              <p:nvPr/>
            </p:nvSpPr>
            <p:spPr bwMode="auto">
              <a:xfrm>
                <a:off x="2373" y="2225"/>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5" name="Line 2378"/>
              <p:cNvSpPr>
                <a:spLocks noChangeShapeType="1"/>
              </p:cNvSpPr>
              <p:nvPr/>
            </p:nvSpPr>
            <p:spPr bwMode="auto">
              <a:xfrm flipV="1">
                <a:off x="2666" y="2199"/>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6" name="Line 2379"/>
              <p:cNvSpPr>
                <a:spLocks noChangeShapeType="1"/>
              </p:cNvSpPr>
              <p:nvPr/>
            </p:nvSpPr>
            <p:spPr bwMode="auto">
              <a:xfrm flipV="1">
                <a:off x="3113" y="1710"/>
                <a:ext cx="6"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7" name="Line 2380"/>
              <p:cNvSpPr>
                <a:spLocks noChangeShapeType="1"/>
              </p:cNvSpPr>
              <p:nvPr/>
            </p:nvSpPr>
            <p:spPr bwMode="auto">
              <a:xfrm>
                <a:off x="2381" y="2225"/>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8" name="Line 2381"/>
              <p:cNvSpPr>
                <a:spLocks noChangeShapeType="1"/>
              </p:cNvSpPr>
              <p:nvPr/>
            </p:nvSpPr>
            <p:spPr bwMode="auto">
              <a:xfrm flipV="1">
                <a:off x="2657" y="2201"/>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9" name="Line 2382"/>
              <p:cNvSpPr>
                <a:spLocks noChangeShapeType="1"/>
              </p:cNvSpPr>
              <p:nvPr/>
            </p:nvSpPr>
            <p:spPr bwMode="auto">
              <a:xfrm>
                <a:off x="1914" y="1824"/>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0" name="Line 2383"/>
              <p:cNvSpPr>
                <a:spLocks noChangeShapeType="1"/>
              </p:cNvSpPr>
              <p:nvPr/>
            </p:nvSpPr>
            <p:spPr bwMode="auto">
              <a:xfrm>
                <a:off x="2390" y="2225"/>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1" name="Line 2384"/>
              <p:cNvSpPr>
                <a:spLocks noChangeShapeType="1"/>
              </p:cNvSpPr>
              <p:nvPr/>
            </p:nvSpPr>
            <p:spPr bwMode="auto">
              <a:xfrm flipV="1">
                <a:off x="2649" y="220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2" name="Line 2385"/>
              <p:cNvSpPr>
                <a:spLocks noChangeShapeType="1"/>
              </p:cNvSpPr>
              <p:nvPr/>
            </p:nvSpPr>
            <p:spPr bwMode="auto">
              <a:xfrm flipV="1">
                <a:off x="2398" y="2224"/>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3" name="Line 2386"/>
              <p:cNvSpPr>
                <a:spLocks noChangeShapeType="1"/>
              </p:cNvSpPr>
              <p:nvPr/>
            </p:nvSpPr>
            <p:spPr bwMode="auto">
              <a:xfrm flipV="1">
                <a:off x="2641" y="2203"/>
                <a:ext cx="8"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4" name="Line 2387"/>
              <p:cNvSpPr>
                <a:spLocks noChangeShapeType="1"/>
              </p:cNvSpPr>
              <p:nvPr/>
            </p:nvSpPr>
            <p:spPr bwMode="auto">
              <a:xfrm>
                <a:off x="2406" y="2224"/>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5" name="Line 2388"/>
              <p:cNvSpPr>
                <a:spLocks noChangeShapeType="1"/>
              </p:cNvSpPr>
              <p:nvPr/>
            </p:nvSpPr>
            <p:spPr bwMode="auto">
              <a:xfrm flipV="1">
                <a:off x="2632" y="2205"/>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6" name="Line 2389"/>
              <p:cNvSpPr>
                <a:spLocks noChangeShapeType="1"/>
              </p:cNvSpPr>
              <p:nvPr/>
            </p:nvSpPr>
            <p:spPr bwMode="auto">
              <a:xfrm>
                <a:off x="2415" y="2224"/>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7" name="Line 2390"/>
              <p:cNvSpPr>
                <a:spLocks noChangeShapeType="1"/>
              </p:cNvSpPr>
              <p:nvPr/>
            </p:nvSpPr>
            <p:spPr bwMode="auto">
              <a:xfrm flipV="1">
                <a:off x="2624" y="2206"/>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8" name="Line 2391"/>
              <p:cNvSpPr>
                <a:spLocks noChangeShapeType="1"/>
              </p:cNvSpPr>
              <p:nvPr/>
            </p:nvSpPr>
            <p:spPr bwMode="auto">
              <a:xfrm flipV="1">
                <a:off x="3108" y="1714"/>
                <a:ext cx="5" cy="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9" name="Line 2392"/>
              <p:cNvSpPr>
                <a:spLocks noChangeShapeType="1"/>
              </p:cNvSpPr>
              <p:nvPr/>
            </p:nvSpPr>
            <p:spPr bwMode="auto">
              <a:xfrm>
                <a:off x="2423" y="2224"/>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0" name="Line 2393"/>
              <p:cNvSpPr>
                <a:spLocks noChangeShapeType="1"/>
              </p:cNvSpPr>
              <p:nvPr/>
            </p:nvSpPr>
            <p:spPr bwMode="auto">
              <a:xfrm flipV="1">
                <a:off x="2616" y="2207"/>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1" name="Line 2394"/>
              <p:cNvSpPr>
                <a:spLocks noChangeShapeType="1"/>
              </p:cNvSpPr>
              <p:nvPr/>
            </p:nvSpPr>
            <p:spPr bwMode="auto">
              <a:xfrm flipV="1">
                <a:off x="2431" y="2223"/>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2" name="Line 2395"/>
              <p:cNvSpPr>
                <a:spLocks noChangeShapeType="1"/>
              </p:cNvSpPr>
              <p:nvPr/>
            </p:nvSpPr>
            <p:spPr bwMode="auto">
              <a:xfrm>
                <a:off x="1920" y="1826"/>
                <a:ext cx="6" cy="2"/>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3" name="Line 2396"/>
              <p:cNvSpPr>
                <a:spLocks noChangeShapeType="1"/>
              </p:cNvSpPr>
              <p:nvPr/>
            </p:nvSpPr>
            <p:spPr bwMode="auto">
              <a:xfrm flipV="1">
                <a:off x="2608" y="2208"/>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4" name="Line 2397"/>
              <p:cNvSpPr>
                <a:spLocks noChangeShapeType="1"/>
              </p:cNvSpPr>
              <p:nvPr/>
            </p:nvSpPr>
            <p:spPr bwMode="auto">
              <a:xfrm>
                <a:off x="2440" y="2223"/>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5" name="Line 2398"/>
              <p:cNvSpPr>
                <a:spLocks noChangeShapeType="1"/>
              </p:cNvSpPr>
              <p:nvPr/>
            </p:nvSpPr>
            <p:spPr bwMode="auto">
              <a:xfrm flipV="1">
                <a:off x="2599" y="2209"/>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6" name="Line 2399"/>
              <p:cNvSpPr>
                <a:spLocks noChangeShapeType="1"/>
              </p:cNvSpPr>
              <p:nvPr/>
            </p:nvSpPr>
            <p:spPr bwMode="auto">
              <a:xfrm>
                <a:off x="2448" y="2223"/>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7" name="Line 2400"/>
              <p:cNvSpPr>
                <a:spLocks noChangeShapeType="1"/>
              </p:cNvSpPr>
              <p:nvPr/>
            </p:nvSpPr>
            <p:spPr bwMode="auto">
              <a:xfrm flipV="1">
                <a:off x="2591" y="2210"/>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8" name="Line 2401"/>
              <p:cNvSpPr>
                <a:spLocks noChangeShapeType="1"/>
              </p:cNvSpPr>
              <p:nvPr/>
            </p:nvSpPr>
            <p:spPr bwMode="auto">
              <a:xfrm flipV="1">
                <a:off x="2457" y="2222"/>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9" name="Line 2402"/>
              <p:cNvSpPr>
                <a:spLocks noChangeShapeType="1"/>
              </p:cNvSpPr>
              <p:nvPr/>
            </p:nvSpPr>
            <p:spPr bwMode="auto">
              <a:xfrm flipV="1">
                <a:off x="2583" y="2211"/>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0" name="Line 2403"/>
              <p:cNvSpPr>
                <a:spLocks noChangeShapeType="1"/>
              </p:cNvSpPr>
              <p:nvPr/>
            </p:nvSpPr>
            <p:spPr bwMode="auto">
              <a:xfrm>
                <a:off x="2465" y="2222"/>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1" name="Line 2404"/>
              <p:cNvSpPr>
                <a:spLocks noChangeShapeType="1"/>
              </p:cNvSpPr>
              <p:nvPr/>
            </p:nvSpPr>
            <p:spPr bwMode="auto">
              <a:xfrm flipV="1">
                <a:off x="2574" y="2212"/>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2" name="Line 2405"/>
              <p:cNvSpPr>
                <a:spLocks noChangeShapeType="1"/>
              </p:cNvSpPr>
              <p:nvPr/>
            </p:nvSpPr>
            <p:spPr bwMode="auto">
              <a:xfrm flipV="1">
                <a:off x="2474" y="2221"/>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3" name="Line 2406"/>
              <p:cNvSpPr>
                <a:spLocks noChangeShapeType="1"/>
              </p:cNvSpPr>
              <p:nvPr/>
            </p:nvSpPr>
            <p:spPr bwMode="auto">
              <a:xfrm flipV="1">
                <a:off x="2566" y="2213"/>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4" name="Line 2407"/>
              <p:cNvSpPr>
                <a:spLocks noChangeShapeType="1"/>
              </p:cNvSpPr>
              <p:nvPr/>
            </p:nvSpPr>
            <p:spPr bwMode="auto">
              <a:xfrm>
                <a:off x="2482" y="2221"/>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5" name="Line 2408"/>
              <p:cNvSpPr>
                <a:spLocks noChangeShapeType="1"/>
              </p:cNvSpPr>
              <p:nvPr/>
            </p:nvSpPr>
            <p:spPr bwMode="auto">
              <a:xfrm flipV="1">
                <a:off x="2558" y="2214"/>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6" name="Line 2409"/>
              <p:cNvSpPr>
                <a:spLocks noChangeShapeType="1"/>
              </p:cNvSpPr>
              <p:nvPr/>
            </p:nvSpPr>
            <p:spPr bwMode="auto">
              <a:xfrm flipV="1">
                <a:off x="3102" y="1717"/>
                <a:ext cx="6" cy="4"/>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7" name="Line 2410"/>
              <p:cNvSpPr>
                <a:spLocks noChangeShapeType="1"/>
              </p:cNvSpPr>
              <p:nvPr/>
            </p:nvSpPr>
            <p:spPr bwMode="auto">
              <a:xfrm flipV="1">
                <a:off x="2490" y="2220"/>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8" name="Line 2411"/>
              <p:cNvSpPr>
                <a:spLocks noChangeShapeType="1"/>
              </p:cNvSpPr>
              <p:nvPr/>
            </p:nvSpPr>
            <p:spPr bwMode="auto">
              <a:xfrm flipV="1">
                <a:off x="2549" y="2215"/>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9" name="Line 2412"/>
              <p:cNvSpPr>
                <a:spLocks noChangeShapeType="1"/>
              </p:cNvSpPr>
              <p:nvPr/>
            </p:nvSpPr>
            <p:spPr bwMode="auto">
              <a:xfrm>
                <a:off x="2499" y="2220"/>
                <a:ext cx="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0" name="Line 2413"/>
              <p:cNvSpPr>
                <a:spLocks noChangeShapeType="1"/>
              </p:cNvSpPr>
              <p:nvPr/>
            </p:nvSpPr>
            <p:spPr bwMode="auto">
              <a:xfrm flipV="1">
                <a:off x="2541" y="2216"/>
                <a:ext cx="8"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1" name="Line 2414"/>
              <p:cNvSpPr>
                <a:spLocks noChangeShapeType="1"/>
              </p:cNvSpPr>
              <p:nvPr/>
            </p:nvSpPr>
            <p:spPr bwMode="auto">
              <a:xfrm flipV="1">
                <a:off x="2507" y="2219"/>
                <a:ext cx="9" cy="1"/>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2" name="Line 2415"/>
              <p:cNvSpPr>
                <a:spLocks noChangeShapeType="1"/>
              </p:cNvSpPr>
              <p:nvPr/>
            </p:nvSpPr>
            <p:spPr bwMode="auto">
              <a:xfrm>
                <a:off x="2532" y="2217"/>
                <a:ext cx="9"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186" name="Line 2417"/>
            <p:cNvSpPr>
              <a:spLocks noChangeShapeType="1"/>
            </p:cNvSpPr>
            <p:nvPr/>
          </p:nvSpPr>
          <p:spPr bwMode="auto">
            <a:xfrm flipV="1">
              <a:off x="3994150" y="35210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7" name="Line 2418"/>
            <p:cNvSpPr>
              <a:spLocks noChangeShapeType="1"/>
            </p:cNvSpPr>
            <p:nvPr/>
          </p:nvSpPr>
          <p:spPr bwMode="auto">
            <a:xfrm flipV="1">
              <a:off x="4006850" y="35194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8" name="Line 2419"/>
            <p:cNvSpPr>
              <a:spLocks noChangeShapeType="1"/>
            </p:cNvSpPr>
            <p:nvPr/>
          </p:nvSpPr>
          <p:spPr bwMode="auto">
            <a:xfrm>
              <a:off x="3057525" y="29019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9" name="Line 2420"/>
            <p:cNvSpPr>
              <a:spLocks noChangeShapeType="1"/>
            </p:cNvSpPr>
            <p:nvPr/>
          </p:nvSpPr>
          <p:spPr bwMode="auto">
            <a:xfrm flipV="1">
              <a:off x="4914900" y="27320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0" name="Line 2421"/>
            <p:cNvSpPr>
              <a:spLocks noChangeShapeType="1"/>
            </p:cNvSpPr>
            <p:nvPr/>
          </p:nvSpPr>
          <p:spPr bwMode="auto">
            <a:xfrm>
              <a:off x="3067050" y="29051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1" name="Line 2422"/>
            <p:cNvSpPr>
              <a:spLocks noChangeShapeType="1"/>
            </p:cNvSpPr>
            <p:nvPr/>
          </p:nvSpPr>
          <p:spPr bwMode="auto">
            <a:xfrm flipV="1">
              <a:off x="4905375" y="27368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2" name="Line 2423"/>
            <p:cNvSpPr>
              <a:spLocks noChangeShapeType="1"/>
            </p:cNvSpPr>
            <p:nvPr/>
          </p:nvSpPr>
          <p:spPr bwMode="auto">
            <a:xfrm>
              <a:off x="3078163" y="2909888"/>
              <a:ext cx="9525"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3" name="Line 2424"/>
            <p:cNvSpPr>
              <a:spLocks noChangeShapeType="1"/>
            </p:cNvSpPr>
            <p:nvPr/>
          </p:nvSpPr>
          <p:spPr bwMode="auto">
            <a:xfrm flipV="1">
              <a:off x="4895850" y="27416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4" name="Line 2425"/>
            <p:cNvSpPr>
              <a:spLocks noChangeShapeType="1"/>
            </p:cNvSpPr>
            <p:nvPr/>
          </p:nvSpPr>
          <p:spPr bwMode="auto">
            <a:xfrm>
              <a:off x="3087688" y="29114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5" name="Line 2426"/>
            <p:cNvSpPr>
              <a:spLocks noChangeShapeType="1"/>
            </p:cNvSpPr>
            <p:nvPr/>
          </p:nvSpPr>
          <p:spPr bwMode="auto">
            <a:xfrm flipV="1">
              <a:off x="4886325" y="2746375"/>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6" name="Line 2427"/>
            <p:cNvSpPr>
              <a:spLocks noChangeShapeType="1"/>
            </p:cNvSpPr>
            <p:nvPr/>
          </p:nvSpPr>
          <p:spPr bwMode="auto">
            <a:xfrm>
              <a:off x="3098800" y="291465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7" name="Line 2428"/>
            <p:cNvSpPr>
              <a:spLocks noChangeShapeType="1"/>
            </p:cNvSpPr>
            <p:nvPr/>
          </p:nvSpPr>
          <p:spPr bwMode="auto">
            <a:xfrm flipV="1">
              <a:off x="4878388" y="2752725"/>
              <a:ext cx="7938"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8" name="Line 2429"/>
            <p:cNvSpPr>
              <a:spLocks noChangeShapeType="1"/>
            </p:cNvSpPr>
            <p:nvPr/>
          </p:nvSpPr>
          <p:spPr bwMode="auto">
            <a:xfrm>
              <a:off x="3108325" y="29178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9" name="Line 2430"/>
            <p:cNvSpPr>
              <a:spLocks noChangeShapeType="1"/>
            </p:cNvSpPr>
            <p:nvPr/>
          </p:nvSpPr>
          <p:spPr bwMode="auto">
            <a:xfrm flipV="1">
              <a:off x="4868863" y="275748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0" name="Line 2431"/>
            <p:cNvSpPr>
              <a:spLocks noChangeShapeType="1"/>
            </p:cNvSpPr>
            <p:nvPr/>
          </p:nvSpPr>
          <p:spPr bwMode="auto">
            <a:xfrm>
              <a:off x="3119438" y="2921000"/>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1" name="Line 2432"/>
            <p:cNvSpPr>
              <a:spLocks noChangeShapeType="1"/>
            </p:cNvSpPr>
            <p:nvPr/>
          </p:nvSpPr>
          <p:spPr bwMode="auto">
            <a:xfrm flipV="1">
              <a:off x="4857750" y="276225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2" name="Line 2433"/>
            <p:cNvSpPr>
              <a:spLocks noChangeShapeType="1"/>
            </p:cNvSpPr>
            <p:nvPr/>
          </p:nvSpPr>
          <p:spPr bwMode="auto">
            <a:xfrm>
              <a:off x="3128963" y="29241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3" name="Line 2434"/>
            <p:cNvSpPr>
              <a:spLocks noChangeShapeType="1"/>
            </p:cNvSpPr>
            <p:nvPr/>
          </p:nvSpPr>
          <p:spPr bwMode="auto">
            <a:xfrm flipV="1">
              <a:off x="4848225" y="27670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4" name="Line 2435"/>
            <p:cNvSpPr>
              <a:spLocks noChangeShapeType="1"/>
            </p:cNvSpPr>
            <p:nvPr/>
          </p:nvSpPr>
          <p:spPr bwMode="auto">
            <a:xfrm>
              <a:off x="3140075" y="29273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5" name="Line 2436"/>
            <p:cNvSpPr>
              <a:spLocks noChangeShapeType="1"/>
            </p:cNvSpPr>
            <p:nvPr/>
          </p:nvSpPr>
          <p:spPr bwMode="auto">
            <a:xfrm flipV="1">
              <a:off x="4838700" y="2771775"/>
              <a:ext cx="9525"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6" name="Line 2437"/>
            <p:cNvSpPr>
              <a:spLocks noChangeShapeType="1"/>
            </p:cNvSpPr>
            <p:nvPr/>
          </p:nvSpPr>
          <p:spPr bwMode="auto">
            <a:xfrm>
              <a:off x="3151188" y="293052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7" name="Line 2438"/>
            <p:cNvSpPr>
              <a:spLocks noChangeShapeType="1"/>
            </p:cNvSpPr>
            <p:nvPr/>
          </p:nvSpPr>
          <p:spPr bwMode="auto">
            <a:xfrm flipV="1">
              <a:off x="4829175" y="2778125"/>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8" name="Line 2439"/>
            <p:cNvSpPr>
              <a:spLocks noChangeShapeType="1"/>
            </p:cNvSpPr>
            <p:nvPr/>
          </p:nvSpPr>
          <p:spPr bwMode="auto">
            <a:xfrm>
              <a:off x="3162300" y="29321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9" name="Line 2440"/>
            <p:cNvSpPr>
              <a:spLocks noChangeShapeType="1"/>
            </p:cNvSpPr>
            <p:nvPr/>
          </p:nvSpPr>
          <p:spPr bwMode="auto">
            <a:xfrm flipV="1">
              <a:off x="4818063" y="2782888"/>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0" name="Line 2441"/>
            <p:cNvSpPr>
              <a:spLocks noChangeShapeType="1"/>
            </p:cNvSpPr>
            <p:nvPr/>
          </p:nvSpPr>
          <p:spPr bwMode="auto">
            <a:xfrm>
              <a:off x="3173413" y="2935288"/>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1" name="Line 2442"/>
            <p:cNvSpPr>
              <a:spLocks noChangeShapeType="1"/>
            </p:cNvSpPr>
            <p:nvPr/>
          </p:nvSpPr>
          <p:spPr bwMode="auto">
            <a:xfrm flipV="1">
              <a:off x="4808538" y="2787650"/>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2" name="Line 2443"/>
            <p:cNvSpPr>
              <a:spLocks noChangeShapeType="1"/>
            </p:cNvSpPr>
            <p:nvPr/>
          </p:nvSpPr>
          <p:spPr bwMode="auto">
            <a:xfrm>
              <a:off x="3182938" y="29384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3" name="Line 2444"/>
            <p:cNvSpPr>
              <a:spLocks noChangeShapeType="1"/>
            </p:cNvSpPr>
            <p:nvPr/>
          </p:nvSpPr>
          <p:spPr bwMode="auto">
            <a:xfrm flipV="1">
              <a:off x="4799013" y="2792413"/>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4" name="Line 2445"/>
            <p:cNvSpPr>
              <a:spLocks noChangeShapeType="1"/>
            </p:cNvSpPr>
            <p:nvPr/>
          </p:nvSpPr>
          <p:spPr bwMode="auto">
            <a:xfrm>
              <a:off x="3194050" y="29400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5" name="Line 2446"/>
            <p:cNvSpPr>
              <a:spLocks noChangeShapeType="1"/>
            </p:cNvSpPr>
            <p:nvPr/>
          </p:nvSpPr>
          <p:spPr bwMode="auto">
            <a:xfrm flipV="1">
              <a:off x="4787900" y="279717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6" name="Line 2447"/>
            <p:cNvSpPr>
              <a:spLocks noChangeShapeType="1"/>
            </p:cNvSpPr>
            <p:nvPr/>
          </p:nvSpPr>
          <p:spPr bwMode="auto">
            <a:xfrm>
              <a:off x="3205163" y="294322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7" name="Line 2448"/>
            <p:cNvSpPr>
              <a:spLocks noChangeShapeType="1"/>
            </p:cNvSpPr>
            <p:nvPr/>
          </p:nvSpPr>
          <p:spPr bwMode="auto">
            <a:xfrm flipV="1">
              <a:off x="4778375" y="2801938"/>
              <a:ext cx="9525"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8" name="Line 2449"/>
            <p:cNvSpPr>
              <a:spLocks noChangeShapeType="1"/>
            </p:cNvSpPr>
            <p:nvPr/>
          </p:nvSpPr>
          <p:spPr bwMode="auto">
            <a:xfrm>
              <a:off x="3216275" y="29464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9" name="Line 2450"/>
            <p:cNvSpPr>
              <a:spLocks noChangeShapeType="1"/>
            </p:cNvSpPr>
            <p:nvPr/>
          </p:nvSpPr>
          <p:spPr bwMode="auto">
            <a:xfrm flipV="1">
              <a:off x="4767263" y="280670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0" name="Line 2451"/>
            <p:cNvSpPr>
              <a:spLocks noChangeShapeType="1"/>
            </p:cNvSpPr>
            <p:nvPr/>
          </p:nvSpPr>
          <p:spPr bwMode="auto">
            <a:xfrm>
              <a:off x="3227388" y="29479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1" name="Line 2452"/>
            <p:cNvSpPr>
              <a:spLocks noChangeShapeType="1"/>
            </p:cNvSpPr>
            <p:nvPr/>
          </p:nvSpPr>
          <p:spPr bwMode="auto">
            <a:xfrm flipV="1">
              <a:off x="4756150" y="2809875"/>
              <a:ext cx="11113" cy="635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2" name="Line 2453"/>
            <p:cNvSpPr>
              <a:spLocks noChangeShapeType="1"/>
            </p:cNvSpPr>
            <p:nvPr/>
          </p:nvSpPr>
          <p:spPr bwMode="auto">
            <a:xfrm>
              <a:off x="3240088" y="2949575"/>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3" name="Line 2454"/>
            <p:cNvSpPr>
              <a:spLocks noChangeShapeType="1"/>
            </p:cNvSpPr>
            <p:nvPr/>
          </p:nvSpPr>
          <p:spPr bwMode="auto">
            <a:xfrm flipV="1">
              <a:off x="4746625" y="2816225"/>
              <a:ext cx="9525"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4" name="Line 2455"/>
            <p:cNvSpPr>
              <a:spLocks noChangeShapeType="1"/>
            </p:cNvSpPr>
            <p:nvPr/>
          </p:nvSpPr>
          <p:spPr bwMode="auto">
            <a:xfrm>
              <a:off x="3251200" y="29527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5" name="Line 2456"/>
            <p:cNvSpPr>
              <a:spLocks noChangeShapeType="1"/>
            </p:cNvSpPr>
            <p:nvPr/>
          </p:nvSpPr>
          <p:spPr bwMode="auto">
            <a:xfrm flipV="1">
              <a:off x="4735513" y="28194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6" name="Line 2457"/>
            <p:cNvSpPr>
              <a:spLocks noChangeShapeType="1"/>
            </p:cNvSpPr>
            <p:nvPr/>
          </p:nvSpPr>
          <p:spPr bwMode="auto">
            <a:xfrm>
              <a:off x="3262313" y="295592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7" name="Line 2458"/>
            <p:cNvSpPr>
              <a:spLocks noChangeShapeType="1"/>
            </p:cNvSpPr>
            <p:nvPr/>
          </p:nvSpPr>
          <p:spPr bwMode="auto">
            <a:xfrm flipV="1">
              <a:off x="4724400" y="28241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8" name="Line 2459"/>
            <p:cNvSpPr>
              <a:spLocks noChangeShapeType="1"/>
            </p:cNvSpPr>
            <p:nvPr/>
          </p:nvSpPr>
          <p:spPr bwMode="auto">
            <a:xfrm>
              <a:off x="3273425" y="295751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9" name="Line 2460"/>
            <p:cNvSpPr>
              <a:spLocks noChangeShapeType="1"/>
            </p:cNvSpPr>
            <p:nvPr/>
          </p:nvSpPr>
          <p:spPr bwMode="auto">
            <a:xfrm flipV="1">
              <a:off x="4713288" y="28289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0" name="Line 2461"/>
            <p:cNvSpPr>
              <a:spLocks noChangeShapeType="1"/>
            </p:cNvSpPr>
            <p:nvPr/>
          </p:nvSpPr>
          <p:spPr bwMode="auto">
            <a:xfrm>
              <a:off x="3284538" y="29591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1" name="Line 2462"/>
            <p:cNvSpPr>
              <a:spLocks noChangeShapeType="1"/>
            </p:cNvSpPr>
            <p:nvPr/>
          </p:nvSpPr>
          <p:spPr bwMode="auto">
            <a:xfrm flipV="1">
              <a:off x="4702175" y="28336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2" name="Line 2463"/>
            <p:cNvSpPr>
              <a:spLocks noChangeShapeType="1"/>
            </p:cNvSpPr>
            <p:nvPr/>
          </p:nvSpPr>
          <p:spPr bwMode="auto">
            <a:xfrm>
              <a:off x="3297238" y="296227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3" name="Line 2464"/>
            <p:cNvSpPr>
              <a:spLocks noChangeShapeType="1"/>
            </p:cNvSpPr>
            <p:nvPr/>
          </p:nvSpPr>
          <p:spPr bwMode="auto">
            <a:xfrm flipV="1">
              <a:off x="4691063" y="28368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4" name="Line 2465"/>
            <p:cNvSpPr>
              <a:spLocks noChangeShapeType="1"/>
            </p:cNvSpPr>
            <p:nvPr/>
          </p:nvSpPr>
          <p:spPr bwMode="auto">
            <a:xfrm>
              <a:off x="3308350" y="2963863"/>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5" name="Line 2466"/>
            <p:cNvSpPr>
              <a:spLocks noChangeShapeType="1"/>
            </p:cNvSpPr>
            <p:nvPr/>
          </p:nvSpPr>
          <p:spPr bwMode="auto">
            <a:xfrm flipV="1">
              <a:off x="4679950" y="28416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6" name="Line 2467"/>
            <p:cNvSpPr>
              <a:spLocks noChangeShapeType="1"/>
            </p:cNvSpPr>
            <p:nvPr/>
          </p:nvSpPr>
          <p:spPr bwMode="auto">
            <a:xfrm>
              <a:off x="3319463" y="29654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7" name="Line 2468"/>
            <p:cNvSpPr>
              <a:spLocks noChangeShapeType="1"/>
            </p:cNvSpPr>
            <p:nvPr/>
          </p:nvSpPr>
          <p:spPr bwMode="auto">
            <a:xfrm flipV="1">
              <a:off x="4668838" y="28463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8" name="Line 2469"/>
            <p:cNvSpPr>
              <a:spLocks noChangeShapeType="1"/>
            </p:cNvSpPr>
            <p:nvPr/>
          </p:nvSpPr>
          <p:spPr bwMode="auto">
            <a:xfrm>
              <a:off x="3332163" y="2968625"/>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9" name="Line 2470"/>
            <p:cNvSpPr>
              <a:spLocks noChangeShapeType="1"/>
            </p:cNvSpPr>
            <p:nvPr/>
          </p:nvSpPr>
          <p:spPr bwMode="auto">
            <a:xfrm flipV="1">
              <a:off x="4657725" y="28495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0" name="Line 2471"/>
            <p:cNvSpPr>
              <a:spLocks noChangeShapeType="1"/>
            </p:cNvSpPr>
            <p:nvPr/>
          </p:nvSpPr>
          <p:spPr bwMode="auto">
            <a:xfrm>
              <a:off x="3343275" y="29702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1" name="Line 2472"/>
            <p:cNvSpPr>
              <a:spLocks noChangeShapeType="1"/>
            </p:cNvSpPr>
            <p:nvPr/>
          </p:nvSpPr>
          <p:spPr bwMode="auto">
            <a:xfrm flipV="1">
              <a:off x="4646613" y="2854325"/>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2" name="Line 2473"/>
            <p:cNvSpPr>
              <a:spLocks noChangeShapeType="1"/>
            </p:cNvSpPr>
            <p:nvPr/>
          </p:nvSpPr>
          <p:spPr bwMode="auto">
            <a:xfrm>
              <a:off x="3355975" y="29718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3" name="Line 2474"/>
            <p:cNvSpPr>
              <a:spLocks noChangeShapeType="1"/>
            </p:cNvSpPr>
            <p:nvPr/>
          </p:nvSpPr>
          <p:spPr bwMode="auto">
            <a:xfrm flipV="1">
              <a:off x="4635500" y="285908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4" name="Line 2475"/>
            <p:cNvSpPr>
              <a:spLocks noChangeShapeType="1"/>
            </p:cNvSpPr>
            <p:nvPr/>
          </p:nvSpPr>
          <p:spPr bwMode="auto">
            <a:xfrm>
              <a:off x="3368675" y="2973388"/>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5" name="Line 2476"/>
            <p:cNvSpPr>
              <a:spLocks noChangeShapeType="1"/>
            </p:cNvSpPr>
            <p:nvPr/>
          </p:nvSpPr>
          <p:spPr bwMode="auto">
            <a:xfrm flipV="1">
              <a:off x="4624388" y="286226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6" name="Line 2477"/>
            <p:cNvSpPr>
              <a:spLocks noChangeShapeType="1"/>
            </p:cNvSpPr>
            <p:nvPr/>
          </p:nvSpPr>
          <p:spPr bwMode="auto">
            <a:xfrm>
              <a:off x="3379788" y="29749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7" name="Line 2478"/>
            <p:cNvSpPr>
              <a:spLocks noChangeShapeType="1"/>
            </p:cNvSpPr>
            <p:nvPr/>
          </p:nvSpPr>
          <p:spPr bwMode="auto">
            <a:xfrm flipV="1">
              <a:off x="4611688" y="28670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8" name="Line 2479"/>
            <p:cNvSpPr>
              <a:spLocks noChangeShapeType="1"/>
            </p:cNvSpPr>
            <p:nvPr/>
          </p:nvSpPr>
          <p:spPr bwMode="auto">
            <a:xfrm>
              <a:off x="3392488" y="29765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9" name="Line 2480"/>
            <p:cNvSpPr>
              <a:spLocks noChangeShapeType="1"/>
            </p:cNvSpPr>
            <p:nvPr/>
          </p:nvSpPr>
          <p:spPr bwMode="auto">
            <a:xfrm flipV="1">
              <a:off x="4600575" y="28702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0" name="Line 2481"/>
            <p:cNvSpPr>
              <a:spLocks noChangeShapeType="1"/>
            </p:cNvSpPr>
            <p:nvPr/>
          </p:nvSpPr>
          <p:spPr bwMode="auto">
            <a:xfrm>
              <a:off x="3403600" y="29797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1" name="Line 2482"/>
            <p:cNvSpPr>
              <a:spLocks noChangeShapeType="1"/>
            </p:cNvSpPr>
            <p:nvPr/>
          </p:nvSpPr>
          <p:spPr bwMode="auto">
            <a:xfrm flipV="1">
              <a:off x="4589463" y="287496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2" name="Line 2483"/>
            <p:cNvSpPr>
              <a:spLocks noChangeShapeType="1"/>
            </p:cNvSpPr>
            <p:nvPr/>
          </p:nvSpPr>
          <p:spPr bwMode="auto">
            <a:xfrm>
              <a:off x="3416300" y="29797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3" name="Line 2484"/>
            <p:cNvSpPr>
              <a:spLocks noChangeShapeType="1"/>
            </p:cNvSpPr>
            <p:nvPr/>
          </p:nvSpPr>
          <p:spPr bwMode="auto">
            <a:xfrm flipV="1">
              <a:off x="4576763" y="28781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4" name="Line 2485"/>
            <p:cNvSpPr>
              <a:spLocks noChangeShapeType="1"/>
            </p:cNvSpPr>
            <p:nvPr/>
          </p:nvSpPr>
          <p:spPr bwMode="auto">
            <a:xfrm flipV="1">
              <a:off x="4565650" y="2881313"/>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5" name="Line 2486"/>
            <p:cNvSpPr>
              <a:spLocks noChangeShapeType="1"/>
            </p:cNvSpPr>
            <p:nvPr/>
          </p:nvSpPr>
          <p:spPr bwMode="auto">
            <a:xfrm>
              <a:off x="3429000" y="29813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6" name="Line 2487"/>
            <p:cNvSpPr>
              <a:spLocks noChangeShapeType="1"/>
            </p:cNvSpPr>
            <p:nvPr/>
          </p:nvSpPr>
          <p:spPr bwMode="auto">
            <a:xfrm flipV="1">
              <a:off x="4552950" y="28860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7" name="Line 2488"/>
            <p:cNvSpPr>
              <a:spLocks noChangeShapeType="1"/>
            </p:cNvSpPr>
            <p:nvPr/>
          </p:nvSpPr>
          <p:spPr bwMode="auto">
            <a:xfrm>
              <a:off x="3441700" y="29829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8" name="Line 2489"/>
            <p:cNvSpPr>
              <a:spLocks noChangeShapeType="1"/>
            </p:cNvSpPr>
            <p:nvPr/>
          </p:nvSpPr>
          <p:spPr bwMode="auto">
            <a:xfrm flipV="1">
              <a:off x="4541838" y="2889250"/>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9" name="Line 2490"/>
            <p:cNvSpPr>
              <a:spLocks noChangeShapeType="1"/>
            </p:cNvSpPr>
            <p:nvPr/>
          </p:nvSpPr>
          <p:spPr bwMode="auto">
            <a:xfrm>
              <a:off x="3454400" y="2984500"/>
              <a:ext cx="11113"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0" name="Line 2491"/>
            <p:cNvSpPr>
              <a:spLocks noChangeShapeType="1"/>
            </p:cNvSpPr>
            <p:nvPr/>
          </p:nvSpPr>
          <p:spPr bwMode="auto">
            <a:xfrm flipV="1">
              <a:off x="4529138" y="289242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1" name="Line 2492"/>
            <p:cNvSpPr>
              <a:spLocks noChangeShapeType="1"/>
            </p:cNvSpPr>
            <p:nvPr/>
          </p:nvSpPr>
          <p:spPr bwMode="auto">
            <a:xfrm>
              <a:off x="3465513" y="29860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2" name="Line 2493"/>
            <p:cNvSpPr>
              <a:spLocks noChangeShapeType="1"/>
            </p:cNvSpPr>
            <p:nvPr/>
          </p:nvSpPr>
          <p:spPr bwMode="auto">
            <a:xfrm flipV="1">
              <a:off x="4518025" y="2895600"/>
              <a:ext cx="11113" cy="4763"/>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3" name="Line 2494"/>
            <p:cNvSpPr>
              <a:spLocks noChangeShapeType="1"/>
            </p:cNvSpPr>
            <p:nvPr/>
          </p:nvSpPr>
          <p:spPr bwMode="auto">
            <a:xfrm>
              <a:off x="3478213" y="29876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4" name="Line 2495"/>
            <p:cNvSpPr>
              <a:spLocks noChangeShapeType="1"/>
            </p:cNvSpPr>
            <p:nvPr/>
          </p:nvSpPr>
          <p:spPr bwMode="auto">
            <a:xfrm flipV="1">
              <a:off x="4505325" y="29003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5" name="Line 2496"/>
            <p:cNvSpPr>
              <a:spLocks noChangeShapeType="1"/>
            </p:cNvSpPr>
            <p:nvPr/>
          </p:nvSpPr>
          <p:spPr bwMode="auto">
            <a:xfrm>
              <a:off x="3490913" y="29892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6" name="Line 2497"/>
            <p:cNvSpPr>
              <a:spLocks noChangeShapeType="1"/>
            </p:cNvSpPr>
            <p:nvPr/>
          </p:nvSpPr>
          <p:spPr bwMode="auto">
            <a:xfrm flipV="1">
              <a:off x="4492625" y="29035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7" name="Line 2498"/>
            <p:cNvSpPr>
              <a:spLocks noChangeShapeType="1"/>
            </p:cNvSpPr>
            <p:nvPr/>
          </p:nvSpPr>
          <p:spPr bwMode="auto">
            <a:xfrm>
              <a:off x="3503613" y="29892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8" name="Line 2499"/>
            <p:cNvSpPr>
              <a:spLocks noChangeShapeType="1"/>
            </p:cNvSpPr>
            <p:nvPr/>
          </p:nvSpPr>
          <p:spPr bwMode="auto">
            <a:xfrm flipV="1">
              <a:off x="4481513" y="2906713"/>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9" name="Line 2500"/>
            <p:cNvSpPr>
              <a:spLocks noChangeShapeType="1"/>
            </p:cNvSpPr>
            <p:nvPr/>
          </p:nvSpPr>
          <p:spPr bwMode="auto">
            <a:xfrm>
              <a:off x="3516313" y="29908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0" name="Line 2501"/>
            <p:cNvSpPr>
              <a:spLocks noChangeShapeType="1"/>
            </p:cNvSpPr>
            <p:nvPr/>
          </p:nvSpPr>
          <p:spPr bwMode="auto">
            <a:xfrm flipV="1">
              <a:off x="4468813" y="29098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1" name="Line 2502"/>
            <p:cNvSpPr>
              <a:spLocks noChangeShapeType="1"/>
            </p:cNvSpPr>
            <p:nvPr/>
          </p:nvSpPr>
          <p:spPr bwMode="auto">
            <a:xfrm>
              <a:off x="3529013" y="299243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2" name="Line 2503"/>
            <p:cNvSpPr>
              <a:spLocks noChangeShapeType="1"/>
            </p:cNvSpPr>
            <p:nvPr/>
          </p:nvSpPr>
          <p:spPr bwMode="auto">
            <a:xfrm flipV="1">
              <a:off x="4456113" y="29130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3" name="Line 2504"/>
            <p:cNvSpPr>
              <a:spLocks noChangeShapeType="1"/>
            </p:cNvSpPr>
            <p:nvPr/>
          </p:nvSpPr>
          <p:spPr bwMode="auto">
            <a:xfrm>
              <a:off x="3541713" y="29940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4" name="Line 2505"/>
            <p:cNvSpPr>
              <a:spLocks noChangeShapeType="1"/>
            </p:cNvSpPr>
            <p:nvPr/>
          </p:nvSpPr>
          <p:spPr bwMode="auto">
            <a:xfrm flipV="1">
              <a:off x="4445000" y="2916238"/>
              <a:ext cx="11113"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5" name="Line 2506"/>
            <p:cNvSpPr>
              <a:spLocks noChangeShapeType="1"/>
            </p:cNvSpPr>
            <p:nvPr/>
          </p:nvSpPr>
          <p:spPr bwMode="auto">
            <a:xfrm>
              <a:off x="3554413" y="29940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6" name="Line 2507"/>
            <p:cNvSpPr>
              <a:spLocks noChangeShapeType="1"/>
            </p:cNvSpPr>
            <p:nvPr/>
          </p:nvSpPr>
          <p:spPr bwMode="auto">
            <a:xfrm flipV="1">
              <a:off x="4432300" y="29194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7" name="Line 2508"/>
            <p:cNvSpPr>
              <a:spLocks noChangeShapeType="1"/>
            </p:cNvSpPr>
            <p:nvPr/>
          </p:nvSpPr>
          <p:spPr bwMode="auto">
            <a:xfrm>
              <a:off x="3567113" y="299561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8" name="Line 2509"/>
            <p:cNvSpPr>
              <a:spLocks noChangeShapeType="1"/>
            </p:cNvSpPr>
            <p:nvPr/>
          </p:nvSpPr>
          <p:spPr bwMode="auto">
            <a:xfrm flipV="1">
              <a:off x="4419600" y="29225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9" name="Line 2510"/>
            <p:cNvSpPr>
              <a:spLocks noChangeShapeType="1"/>
            </p:cNvSpPr>
            <p:nvPr/>
          </p:nvSpPr>
          <p:spPr bwMode="auto">
            <a:xfrm>
              <a:off x="3579813" y="29956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0" name="Line 2511"/>
            <p:cNvSpPr>
              <a:spLocks noChangeShapeType="1"/>
            </p:cNvSpPr>
            <p:nvPr/>
          </p:nvSpPr>
          <p:spPr bwMode="auto">
            <a:xfrm flipV="1">
              <a:off x="4406900" y="29257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1" name="Line 2512"/>
            <p:cNvSpPr>
              <a:spLocks noChangeShapeType="1"/>
            </p:cNvSpPr>
            <p:nvPr/>
          </p:nvSpPr>
          <p:spPr bwMode="auto">
            <a:xfrm>
              <a:off x="3592513" y="29972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2" name="Line 2513"/>
            <p:cNvSpPr>
              <a:spLocks noChangeShapeType="1"/>
            </p:cNvSpPr>
            <p:nvPr/>
          </p:nvSpPr>
          <p:spPr bwMode="auto">
            <a:xfrm flipV="1">
              <a:off x="4394200" y="292893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3" name="Line 2514"/>
            <p:cNvSpPr>
              <a:spLocks noChangeShapeType="1"/>
            </p:cNvSpPr>
            <p:nvPr/>
          </p:nvSpPr>
          <p:spPr bwMode="auto">
            <a:xfrm>
              <a:off x="3605213" y="299720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4" name="Line 2515"/>
            <p:cNvSpPr>
              <a:spLocks noChangeShapeType="1"/>
            </p:cNvSpPr>
            <p:nvPr/>
          </p:nvSpPr>
          <p:spPr bwMode="auto">
            <a:xfrm flipV="1">
              <a:off x="4381500" y="29321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5" name="Line 2516"/>
            <p:cNvSpPr>
              <a:spLocks noChangeShapeType="1"/>
            </p:cNvSpPr>
            <p:nvPr/>
          </p:nvSpPr>
          <p:spPr bwMode="auto">
            <a:xfrm>
              <a:off x="3617913" y="29987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6" name="Line 2517"/>
            <p:cNvSpPr>
              <a:spLocks noChangeShapeType="1"/>
            </p:cNvSpPr>
            <p:nvPr/>
          </p:nvSpPr>
          <p:spPr bwMode="auto">
            <a:xfrm flipV="1">
              <a:off x="4368800" y="29337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7" name="Line 2518"/>
            <p:cNvSpPr>
              <a:spLocks noChangeShapeType="1"/>
            </p:cNvSpPr>
            <p:nvPr/>
          </p:nvSpPr>
          <p:spPr bwMode="auto">
            <a:xfrm>
              <a:off x="3632200" y="29987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8" name="Line 2519"/>
            <p:cNvSpPr>
              <a:spLocks noChangeShapeType="1"/>
            </p:cNvSpPr>
            <p:nvPr/>
          </p:nvSpPr>
          <p:spPr bwMode="auto">
            <a:xfrm flipV="1">
              <a:off x="4356100" y="2936875"/>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9" name="Line 2520"/>
            <p:cNvSpPr>
              <a:spLocks noChangeShapeType="1"/>
            </p:cNvSpPr>
            <p:nvPr/>
          </p:nvSpPr>
          <p:spPr bwMode="auto">
            <a:xfrm>
              <a:off x="3644900" y="29987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0" name="Line 2521"/>
            <p:cNvSpPr>
              <a:spLocks noChangeShapeType="1"/>
            </p:cNvSpPr>
            <p:nvPr/>
          </p:nvSpPr>
          <p:spPr bwMode="auto">
            <a:xfrm flipV="1">
              <a:off x="4343400" y="29400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1" name="Line 2522"/>
            <p:cNvSpPr>
              <a:spLocks noChangeShapeType="1"/>
            </p:cNvSpPr>
            <p:nvPr/>
          </p:nvSpPr>
          <p:spPr bwMode="auto">
            <a:xfrm>
              <a:off x="3657600" y="30003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2" name="Line 2523"/>
            <p:cNvSpPr>
              <a:spLocks noChangeShapeType="1"/>
            </p:cNvSpPr>
            <p:nvPr/>
          </p:nvSpPr>
          <p:spPr bwMode="auto">
            <a:xfrm flipV="1">
              <a:off x="4330700" y="29432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3" name="Line 2524"/>
            <p:cNvSpPr>
              <a:spLocks noChangeShapeType="1"/>
            </p:cNvSpPr>
            <p:nvPr/>
          </p:nvSpPr>
          <p:spPr bwMode="auto">
            <a:xfrm>
              <a:off x="3670300" y="30003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4" name="Line 2525"/>
            <p:cNvSpPr>
              <a:spLocks noChangeShapeType="1"/>
            </p:cNvSpPr>
            <p:nvPr/>
          </p:nvSpPr>
          <p:spPr bwMode="auto">
            <a:xfrm flipV="1">
              <a:off x="4318000" y="294481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5" name="Line 2526"/>
            <p:cNvSpPr>
              <a:spLocks noChangeShapeType="1"/>
            </p:cNvSpPr>
            <p:nvPr/>
          </p:nvSpPr>
          <p:spPr bwMode="auto">
            <a:xfrm>
              <a:off x="3683000" y="30003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6" name="Line 2527"/>
            <p:cNvSpPr>
              <a:spLocks noChangeShapeType="1"/>
            </p:cNvSpPr>
            <p:nvPr/>
          </p:nvSpPr>
          <p:spPr bwMode="auto">
            <a:xfrm flipV="1">
              <a:off x="4305300" y="2947988"/>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7" name="Line 2528"/>
            <p:cNvSpPr>
              <a:spLocks noChangeShapeType="1"/>
            </p:cNvSpPr>
            <p:nvPr/>
          </p:nvSpPr>
          <p:spPr bwMode="auto">
            <a:xfrm>
              <a:off x="3697288"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8" name="Line 2529"/>
            <p:cNvSpPr>
              <a:spLocks noChangeShapeType="1"/>
            </p:cNvSpPr>
            <p:nvPr/>
          </p:nvSpPr>
          <p:spPr bwMode="auto">
            <a:xfrm flipV="1">
              <a:off x="4292600" y="29511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9" name="Line 2530"/>
            <p:cNvSpPr>
              <a:spLocks noChangeShapeType="1"/>
            </p:cNvSpPr>
            <p:nvPr/>
          </p:nvSpPr>
          <p:spPr bwMode="auto">
            <a:xfrm>
              <a:off x="3709988"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0" name="Line 2531"/>
            <p:cNvSpPr>
              <a:spLocks noChangeShapeType="1"/>
            </p:cNvSpPr>
            <p:nvPr/>
          </p:nvSpPr>
          <p:spPr bwMode="auto">
            <a:xfrm flipV="1">
              <a:off x="4279900" y="295275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1" name="Line 2532"/>
            <p:cNvSpPr>
              <a:spLocks noChangeShapeType="1"/>
            </p:cNvSpPr>
            <p:nvPr/>
          </p:nvSpPr>
          <p:spPr bwMode="auto">
            <a:xfrm>
              <a:off x="3722688" y="30019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2" name="Line 2533"/>
            <p:cNvSpPr>
              <a:spLocks noChangeShapeType="1"/>
            </p:cNvSpPr>
            <p:nvPr/>
          </p:nvSpPr>
          <p:spPr bwMode="auto">
            <a:xfrm flipV="1">
              <a:off x="4267200" y="29559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3" name="Line 2534"/>
            <p:cNvSpPr>
              <a:spLocks noChangeShapeType="1"/>
            </p:cNvSpPr>
            <p:nvPr/>
          </p:nvSpPr>
          <p:spPr bwMode="auto">
            <a:xfrm>
              <a:off x="3736975"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4" name="Line 2535"/>
            <p:cNvSpPr>
              <a:spLocks noChangeShapeType="1"/>
            </p:cNvSpPr>
            <p:nvPr/>
          </p:nvSpPr>
          <p:spPr bwMode="auto">
            <a:xfrm flipV="1">
              <a:off x="4252913" y="2957513"/>
              <a:ext cx="14288"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5" name="Line 2536"/>
            <p:cNvSpPr>
              <a:spLocks noChangeShapeType="1"/>
            </p:cNvSpPr>
            <p:nvPr/>
          </p:nvSpPr>
          <p:spPr bwMode="auto">
            <a:xfrm>
              <a:off x="3749675"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6" name="Line 2537"/>
            <p:cNvSpPr>
              <a:spLocks noChangeShapeType="1"/>
            </p:cNvSpPr>
            <p:nvPr/>
          </p:nvSpPr>
          <p:spPr bwMode="auto">
            <a:xfrm flipV="1">
              <a:off x="4240213" y="29606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7" name="Line 2538"/>
            <p:cNvSpPr>
              <a:spLocks noChangeShapeType="1"/>
            </p:cNvSpPr>
            <p:nvPr/>
          </p:nvSpPr>
          <p:spPr bwMode="auto">
            <a:xfrm>
              <a:off x="3762375"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8" name="Line 2539"/>
            <p:cNvSpPr>
              <a:spLocks noChangeShapeType="1"/>
            </p:cNvSpPr>
            <p:nvPr/>
          </p:nvSpPr>
          <p:spPr bwMode="auto">
            <a:xfrm flipV="1">
              <a:off x="4227513" y="29622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9" name="Line 2540"/>
            <p:cNvSpPr>
              <a:spLocks noChangeShapeType="1"/>
            </p:cNvSpPr>
            <p:nvPr/>
          </p:nvSpPr>
          <p:spPr bwMode="auto">
            <a:xfrm>
              <a:off x="3775075" y="30019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0" name="Line 2541"/>
            <p:cNvSpPr>
              <a:spLocks noChangeShapeType="1"/>
            </p:cNvSpPr>
            <p:nvPr/>
          </p:nvSpPr>
          <p:spPr bwMode="auto">
            <a:xfrm flipV="1">
              <a:off x="4214813" y="2963863"/>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1" name="Line 2542"/>
            <p:cNvSpPr>
              <a:spLocks noChangeShapeType="1"/>
            </p:cNvSpPr>
            <p:nvPr/>
          </p:nvSpPr>
          <p:spPr bwMode="auto">
            <a:xfrm>
              <a:off x="3789363"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2" name="Line 2543"/>
            <p:cNvSpPr>
              <a:spLocks noChangeShapeType="1"/>
            </p:cNvSpPr>
            <p:nvPr/>
          </p:nvSpPr>
          <p:spPr bwMode="auto">
            <a:xfrm flipV="1">
              <a:off x="4200525" y="29670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3" name="Line 2544"/>
            <p:cNvSpPr>
              <a:spLocks noChangeShapeType="1"/>
            </p:cNvSpPr>
            <p:nvPr/>
          </p:nvSpPr>
          <p:spPr bwMode="auto">
            <a:xfrm>
              <a:off x="3802063" y="3001963"/>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4" name="Line 2545"/>
            <p:cNvSpPr>
              <a:spLocks noChangeShapeType="1"/>
            </p:cNvSpPr>
            <p:nvPr/>
          </p:nvSpPr>
          <p:spPr bwMode="auto">
            <a:xfrm flipV="1">
              <a:off x="4187825" y="29686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5" name="Line 2546"/>
            <p:cNvSpPr>
              <a:spLocks noChangeShapeType="1"/>
            </p:cNvSpPr>
            <p:nvPr/>
          </p:nvSpPr>
          <p:spPr bwMode="auto">
            <a:xfrm>
              <a:off x="3816350" y="3001963"/>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6" name="Line 2547"/>
            <p:cNvSpPr>
              <a:spLocks noChangeShapeType="1"/>
            </p:cNvSpPr>
            <p:nvPr/>
          </p:nvSpPr>
          <p:spPr bwMode="auto">
            <a:xfrm flipV="1">
              <a:off x="4175125" y="29702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7" name="Line 2548"/>
            <p:cNvSpPr>
              <a:spLocks noChangeShapeType="1"/>
            </p:cNvSpPr>
            <p:nvPr/>
          </p:nvSpPr>
          <p:spPr bwMode="auto">
            <a:xfrm flipV="1">
              <a:off x="3829050" y="30003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8" name="Line 2549"/>
            <p:cNvSpPr>
              <a:spLocks noChangeShapeType="1"/>
            </p:cNvSpPr>
            <p:nvPr/>
          </p:nvSpPr>
          <p:spPr bwMode="auto">
            <a:xfrm flipV="1">
              <a:off x="4162425" y="2971800"/>
              <a:ext cx="12700" cy="3175"/>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9" name="Line 2550"/>
            <p:cNvSpPr>
              <a:spLocks noChangeShapeType="1"/>
            </p:cNvSpPr>
            <p:nvPr/>
          </p:nvSpPr>
          <p:spPr bwMode="auto">
            <a:xfrm>
              <a:off x="3843338" y="30003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0" name="Line 2551"/>
            <p:cNvSpPr>
              <a:spLocks noChangeShapeType="1"/>
            </p:cNvSpPr>
            <p:nvPr/>
          </p:nvSpPr>
          <p:spPr bwMode="auto">
            <a:xfrm flipV="1">
              <a:off x="4148138" y="2974975"/>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1" name="Line 2552"/>
            <p:cNvSpPr>
              <a:spLocks noChangeShapeType="1"/>
            </p:cNvSpPr>
            <p:nvPr/>
          </p:nvSpPr>
          <p:spPr bwMode="auto">
            <a:xfrm>
              <a:off x="3856038" y="300037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2" name="Line 2553"/>
            <p:cNvSpPr>
              <a:spLocks noChangeShapeType="1"/>
            </p:cNvSpPr>
            <p:nvPr/>
          </p:nvSpPr>
          <p:spPr bwMode="auto">
            <a:xfrm flipV="1">
              <a:off x="4135438" y="29765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3" name="Line 2554"/>
            <p:cNvSpPr>
              <a:spLocks noChangeShapeType="1"/>
            </p:cNvSpPr>
            <p:nvPr/>
          </p:nvSpPr>
          <p:spPr bwMode="auto">
            <a:xfrm flipV="1">
              <a:off x="3868738" y="29987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4" name="Line 2555"/>
            <p:cNvSpPr>
              <a:spLocks noChangeShapeType="1"/>
            </p:cNvSpPr>
            <p:nvPr/>
          </p:nvSpPr>
          <p:spPr bwMode="auto">
            <a:xfrm flipV="1">
              <a:off x="4122738" y="2978150"/>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5" name="Line 2556"/>
            <p:cNvSpPr>
              <a:spLocks noChangeShapeType="1"/>
            </p:cNvSpPr>
            <p:nvPr/>
          </p:nvSpPr>
          <p:spPr bwMode="auto">
            <a:xfrm>
              <a:off x="3881438" y="2998788"/>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6" name="Line 2557"/>
            <p:cNvSpPr>
              <a:spLocks noChangeShapeType="1"/>
            </p:cNvSpPr>
            <p:nvPr/>
          </p:nvSpPr>
          <p:spPr bwMode="auto">
            <a:xfrm flipV="1">
              <a:off x="4108450" y="29797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7" name="Line 2558"/>
            <p:cNvSpPr>
              <a:spLocks noChangeShapeType="1"/>
            </p:cNvSpPr>
            <p:nvPr/>
          </p:nvSpPr>
          <p:spPr bwMode="auto">
            <a:xfrm>
              <a:off x="3895725" y="299878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8" name="Line 2559"/>
            <p:cNvSpPr>
              <a:spLocks noChangeShapeType="1"/>
            </p:cNvSpPr>
            <p:nvPr/>
          </p:nvSpPr>
          <p:spPr bwMode="auto">
            <a:xfrm flipV="1">
              <a:off x="4095750" y="29813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9" name="Line 2560"/>
            <p:cNvSpPr>
              <a:spLocks noChangeShapeType="1"/>
            </p:cNvSpPr>
            <p:nvPr/>
          </p:nvSpPr>
          <p:spPr bwMode="auto">
            <a:xfrm flipV="1">
              <a:off x="3908425" y="299720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0" name="Line 2561"/>
            <p:cNvSpPr>
              <a:spLocks noChangeShapeType="1"/>
            </p:cNvSpPr>
            <p:nvPr/>
          </p:nvSpPr>
          <p:spPr bwMode="auto">
            <a:xfrm flipV="1">
              <a:off x="4083050" y="298291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1" name="Line 2562"/>
            <p:cNvSpPr>
              <a:spLocks noChangeShapeType="1"/>
            </p:cNvSpPr>
            <p:nvPr/>
          </p:nvSpPr>
          <p:spPr bwMode="auto">
            <a:xfrm>
              <a:off x="3922713" y="2997200"/>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2" name="Line 2563"/>
            <p:cNvSpPr>
              <a:spLocks noChangeShapeType="1"/>
            </p:cNvSpPr>
            <p:nvPr/>
          </p:nvSpPr>
          <p:spPr bwMode="auto">
            <a:xfrm flipV="1">
              <a:off x="4068763" y="298450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3" name="Line 2564"/>
            <p:cNvSpPr>
              <a:spLocks noChangeShapeType="1"/>
            </p:cNvSpPr>
            <p:nvPr/>
          </p:nvSpPr>
          <p:spPr bwMode="auto">
            <a:xfrm flipV="1">
              <a:off x="3935413" y="2995613"/>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4" name="Line 2565"/>
            <p:cNvSpPr>
              <a:spLocks noChangeShapeType="1"/>
            </p:cNvSpPr>
            <p:nvPr/>
          </p:nvSpPr>
          <p:spPr bwMode="auto">
            <a:xfrm flipV="1">
              <a:off x="4056063" y="2986088"/>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5" name="Line 2566"/>
            <p:cNvSpPr>
              <a:spLocks noChangeShapeType="1"/>
            </p:cNvSpPr>
            <p:nvPr/>
          </p:nvSpPr>
          <p:spPr bwMode="auto">
            <a:xfrm flipV="1">
              <a:off x="3949700" y="299402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6" name="Line 2567"/>
            <p:cNvSpPr>
              <a:spLocks noChangeShapeType="1"/>
            </p:cNvSpPr>
            <p:nvPr/>
          </p:nvSpPr>
          <p:spPr bwMode="auto">
            <a:xfrm>
              <a:off x="4041775" y="2987675"/>
              <a:ext cx="1428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7" name="Line 2568"/>
            <p:cNvSpPr>
              <a:spLocks noChangeShapeType="1"/>
            </p:cNvSpPr>
            <p:nvPr/>
          </p:nvSpPr>
          <p:spPr bwMode="auto">
            <a:xfrm>
              <a:off x="3962400" y="2994025"/>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8" name="Line 2569"/>
            <p:cNvSpPr>
              <a:spLocks noChangeShapeType="1"/>
            </p:cNvSpPr>
            <p:nvPr/>
          </p:nvSpPr>
          <p:spPr bwMode="auto">
            <a:xfrm flipV="1">
              <a:off x="4029075" y="2987675"/>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9" name="Line 2570"/>
            <p:cNvSpPr>
              <a:spLocks noChangeShapeType="1"/>
            </p:cNvSpPr>
            <p:nvPr/>
          </p:nvSpPr>
          <p:spPr bwMode="auto">
            <a:xfrm flipV="1">
              <a:off x="3975100" y="2992438"/>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0" name="Line 2571"/>
            <p:cNvSpPr>
              <a:spLocks noChangeShapeType="1"/>
            </p:cNvSpPr>
            <p:nvPr/>
          </p:nvSpPr>
          <p:spPr bwMode="auto">
            <a:xfrm flipV="1">
              <a:off x="4016375" y="2989263"/>
              <a:ext cx="12700"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1" name="Line 2572"/>
            <p:cNvSpPr>
              <a:spLocks noChangeShapeType="1"/>
            </p:cNvSpPr>
            <p:nvPr/>
          </p:nvSpPr>
          <p:spPr bwMode="auto">
            <a:xfrm>
              <a:off x="3989388" y="2992438"/>
              <a:ext cx="12700"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2" name="Line 2573"/>
            <p:cNvSpPr>
              <a:spLocks noChangeShapeType="1"/>
            </p:cNvSpPr>
            <p:nvPr/>
          </p:nvSpPr>
          <p:spPr bwMode="auto">
            <a:xfrm flipV="1">
              <a:off x="4002088" y="2990850"/>
              <a:ext cx="14288" cy="1588"/>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543" name="TextBox 4542"/>
          <p:cNvSpPr txBox="1"/>
          <p:nvPr/>
        </p:nvSpPr>
        <p:spPr>
          <a:xfrm>
            <a:off x="3100662" y="4374962"/>
            <a:ext cx="5967138"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Not Locality Preserving</a:t>
            </a:r>
          </a:p>
        </p:txBody>
      </p:sp>
      <p:grpSp>
        <p:nvGrpSpPr>
          <p:cNvPr id="4544" name="Group 4543"/>
          <p:cNvGrpSpPr/>
          <p:nvPr/>
        </p:nvGrpSpPr>
        <p:grpSpPr>
          <a:xfrm>
            <a:off x="6495027" y="1677315"/>
            <a:ext cx="2308275" cy="2186372"/>
            <a:chOff x="3744913" y="954088"/>
            <a:chExt cx="4989514" cy="4726013"/>
          </a:xfrm>
          <a:noFill/>
        </p:grpSpPr>
        <p:sp>
          <p:nvSpPr>
            <p:cNvPr id="4545" name="Line 3226"/>
            <p:cNvSpPr>
              <a:spLocks noChangeShapeType="1"/>
            </p:cNvSpPr>
            <p:nvPr/>
          </p:nvSpPr>
          <p:spPr bwMode="auto">
            <a:xfrm flipH="1" flipV="1">
              <a:off x="6564313" y="356235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46" name="Line 3227"/>
            <p:cNvSpPr>
              <a:spLocks noChangeShapeType="1"/>
            </p:cNvSpPr>
            <p:nvPr/>
          </p:nvSpPr>
          <p:spPr bwMode="auto">
            <a:xfrm flipH="1">
              <a:off x="6448425" y="356235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47" name="Oval 3228"/>
            <p:cNvSpPr>
              <a:spLocks noChangeArrowheads="1"/>
            </p:cNvSpPr>
            <p:nvPr/>
          </p:nvSpPr>
          <p:spPr bwMode="auto">
            <a:xfrm>
              <a:off x="6532563" y="35321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8" name="Line 3229"/>
            <p:cNvSpPr>
              <a:spLocks noChangeShapeType="1"/>
            </p:cNvSpPr>
            <p:nvPr/>
          </p:nvSpPr>
          <p:spPr bwMode="auto">
            <a:xfrm flipH="1">
              <a:off x="6330950" y="3600450"/>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49" name="Oval 3230"/>
            <p:cNvSpPr>
              <a:spLocks noChangeArrowheads="1"/>
            </p:cNvSpPr>
            <p:nvPr/>
          </p:nvSpPr>
          <p:spPr bwMode="auto">
            <a:xfrm>
              <a:off x="6416675" y="356870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0" name="Line 3231"/>
            <p:cNvSpPr>
              <a:spLocks noChangeShapeType="1"/>
            </p:cNvSpPr>
            <p:nvPr/>
          </p:nvSpPr>
          <p:spPr bwMode="auto">
            <a:xfrm flipH="1" flipV="1">
              <a:off x="6653213" y="36115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1" name="Oval 3232"/>
            <p:cNvSpPr>
              <a:spLocks noChangeArrowheads="1"/>
            </p:cNvSpPr>
            <p:nvPr/>
          </p:nvSpPr>
          <p:spPr bwMode="auto">
            <a:xfrm>
              <a:off x="6621463" y="358140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2" name="Line 3233"/>
            <p:cNvSpPr>
              <a:spLocks noChangeShapeType="1"/>
            </p:cNvSpPr>
            <p:nvPr/>
          </p:nvSpPr>
          <p:spPr bwMode="auto">
            <a:xfrm flipH="1">
              <a:off x="6215063" y="3638550"/>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3" name="Oval 3234"/>
            <p:cNvSpPr>
              <a:spLocks noChangeArrowheads="1"/>
            </p:cNvSpPr>
            <p:nvPr/>
          </p:nvSpPr>
          <p:spPr bwMode="auto">
            <a:xfrm>
              <a:off x="6300788" y="360680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4" name="Line 3235"/>
            <p:cNvSpPr>
              <a:spLocks noChangeShapeType="1"/>
            </p:cNvSpPr>
            <p:nvPr/>
          </p:nvSpPr>
          <p:spPr bwMode="auto">
            <a:xfrm flipH="1" flipV="1">
              <a:off x="6742113" y="366077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5" name="Oval 3236"/>
            <p:cNvSpPr>
              <a:spLocks noChangeArrowheads="1"/>
            </p:cNvSpPr>
            <p:nvPr/>
          </p:nvSpPr>
          <p:spPr bwMode="auto">
            <a:xfrm>
              <a:off x="6710363" y="36306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6" name="Line 3237"/>
            <p:cNvSpPr>
              <a:spLocks noChangeShapeType="1"/>
            </p:cNvSpPr>
            <p:nvPr/>
          </p:nvSpPr>
          <p:spPr bwMode="auto">
            <a:xfrm flipH="1">
              <a:off x="6099175" y="36750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7" name="Oval 3238"/>
            <p:cNvSpPr>
              <a:spLocks noChangeArrowheads="1"/>
            </p:cNvSpPr>
            <p:nvPr/>
          </p:nvSpPr>
          <p:spPr bwMode="auto">
            <a:xfrm>
              <a:off x="6183313" y="364490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8" name="Line 3239"/>
            <p:cNvSpPr>
              <a:spLocks noChangeShapeType="1"/>
            </p:cNvSpPr>
            <p:nvPr/>
          </p:nvSpPr>
          <p:spPr bwMode="auto">
            <a:xfrm flipH="1" flipV="1">
              <a:off x="6831013" y="37099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59" name="Oval 3240"/>
            <p:cNvSpPr>
              <a:spLocks noChangeArrowheads="1"/>
            </p:cNvSpPr>
            <p:nvPr/>
          </p:nvSpPr>
          <p:spPr bwMode="auto">
            <a:xfrm>
              <a:off x="6799263" y="367982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0" name="Line 3241"/>
            <p:cNvSpPr>
              <a:spLocks noChangeShapeType="1"/>
            </p:cNvSpPr>
            <p:nvPr/>
          </p:nvSpPr>
          <p:spPr bwMode="auto">
            <a:xfrm flipH="1">
              <a:off x="5983288" y="37131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61" name="Oval 3242"/>
            <p:cNvSpPr>
              <a:spLocks noChangeArrowheads="1"/>
            </p:cNvSpPr>
            <p:nvPr/>
          </p:nvSpPr>
          <p:spPr bwMode="auto">
            <a:xfrm>
              <a:off x="6067425" y="368300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2" name="Oval 3243"/>
            <p:cNvSpPr>
              <a:spLocks noChangeArrowheads="1"/>
            </p:cNvSpPr>
            <p:nvPr/>
          </p:nvSpPr>
          <p:spPr bwMode="auto">
            <a:xfrm>
              <a:off x="5951538" y="371951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3" name="Line 3244"/>
            <p:cNvSpPr>
              <a:spLocks noChangeShapeType="1"/>
            </p:cNvSpPr>
            <p:nvPr/>
          </p:nvSpPr>
          <p:spPr bwMode="auto">
            <a:xfrm flipH="1">
              <a:off x="5867400" y="37512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64" name="Line 3245"/>
            <p:cNvSpPr>
              <a:spLocks noChangeShapeType="1"/>
            </p:cNvSpPr>
            <p:nvPr/>
          </p:nvSpPr>
          <p:spPr bwMode="auto">
            <a:xfrm flipH="1" flipV="1">
              <a:off x="6919913" y="3759200"/>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65" name="Oval 3246"/>
            <p:cNvSpPr>
              <a:spLocks noChangeArrowheads="1"/>
            </p:cNvSpPr>
            <p:nvPr/>
          </p:nvSpPr>
          <p:spPr bwMode="auto">
            <a:xfrm>
              <a:off x="6888163" y="37290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6" name="Oval 3247"/>
            <p:cNvSpPr>
              <a:spLocks noChangeArrowheads="1"/>
            </p:cNvSpPr>
            <p:nvPr/>
          </p:nvSpPr>
          <p:spPr bwMode="auto">
            <a:xfrm>
              <a:off x="5835650" y="37576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7" name="Line 3248"/>
            <p:cNvSpPr>
              <a:spLocks noChangeShapeType="1"/>
            </p:cNvSpPr>
            <p:nvPr/>
          </p:nvSpPr>
          <p:spPr bwMode="auto">
            <a:xfrm flipH="1">
              <a:off x="5749925" y="3789363"/>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68" name="Line 3249"/>
            <p:cNvSpPr>
              <a:spLocks noChangeShapeType="1"/>
            </p:cNvSpPr>
            <p:nvPr/>
          </p:nvSpPr>
          <p:spPr bwMode="auto">
            <a:xfrm flipH="1" flipV="1">
              <a:off x="7010400" y="38084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69" name="Oval 3250"/>
            <p:cNvSpPr>
              <a:spLocks noChangeArrowheads="1"/>
            </p:cNvSpPr>
            <p:nvPr/>
          </p:nvSpPr>
          <p:spPr bwMode="auto">
            <a:xfrm>
              <a:off x="6978650" y="377825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0" name="Line 3251"/>
            <p:cNvSpPr>
              <a:spLocks noChangeShapeType="1"/>
            </p:cNvSpPr>
            <p:nvPr/>
          </p:nvSpPr>
          <p:spPr bwMode="auto">
            <a:xfrm flipH="1">
              <a:off x="5634038" y="38274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1" name="Oval 3252"/>
            <p:cNvSpPr>
              <a:spLocks noChangeArrowheads="1"/>
            </p:cNvSpPr>
            <p:nvPr/>
          </p:nvSpPr>
          <p:spPr bwMode="auto">
            <a:xfrm>
              <a:off x="5719763" y="379571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2" name="Oval 3253"/>
            <p:cNvSpPr>
              <a:spLocks noChangeArrowheads="1"/>
            </p:cNvSpPr>
            <p:nvPr/>
          </p:nvSpPr>
          <p:spPr bwMode="auto">
            <a:xfrm>
              <a:off x="6532563" y="26717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3" name="Line 3254"/>
            <p:cNvSpPr>
              <a:spLocks noChangeShapeType="1"/>
            </p:cNvSpPr>
            <p:nvPr/>
          </p:nvSpPr>
          <p:spPr bwMode="auto">
            <a:xfrm>
              <a:off x="6564313" y="27035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4" name="Line 3255"/>
            <p:cNvSpPr>
              <a:spLocks noChangeShapeType="1"/>
            </p:cNvSpPr>
            <p:nvPr/>
          </p:nvSpPr>
          <p:spPr bwMode="auto">
            <a:xfrm>
              <a:off x="6564313" y="25955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5" name="Line 3256"/>
            <p:cNvSpPr>
              <a:spLocks noChangeShapeType="1"/>
            </p:cNvSpPr>
            <p:nvPr/>
          </p:nvSpPr>
          <p:spPr bwMode="auto">
            <a:xfrm flipH="1" flipV="1">
              <a:off x="7099300" y="385762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6" name="Oval 3257"/>
            <p:cNvSpPr>
              <a:spLocks noChangeArrowheads="1"/>
            </p:cNvSpPr>
            <p:nvPr/>
          </p:nvSpPr>
          <p:spPr bwMode="auto">
            <a:xfrm>
              <a:off x="7067550" y="3825875"/>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7" name="Line 3258"/>
            <p:cNvSpPr>
              <a:spLocks noChangeShapeType="1"/>
            </p:cNvSpPr>
            <p:nvPr/>
          </p:nvSpPr>
          <p:spPr bwMode="auto">
            <a:xfrm>
              <a:off x="5634038" y="38655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78" name="Oval 3259"/>
            <p:cNvSpPr>
              <a:spLocks noChangeArrowheads="1"/>
            </p:cNvSpPr>
            <p:nvPr/>
          </p:nvSpPr>
          <p:spPr bwMode="auto">
            <a:xfrm>
              <a:off x="5602288" y="38338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9" name="Line 3260"/>
            <p:cNvSpPr>
              <a:spLocks noChangeShapeType="1"/>
            </p:cNvSpPr>
            <p:nvPr/>
          </p:nvSpPr>
          <p:spPr bwMode="auto">
            <a:xfrm>
              <a:off x="6564313" y="2489200"/>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80" name="Oval 3261"/>
            <p:cNvSpPr>
              <a:spLocks noChangeArrowheads="1"/>
            </p:cNvSpPr>
            <p:nvPr/>
          </p:nvSpPr>
          <p:spPr bwMode="auto">
            <a:xfrm>
              <a:off x="6532563" y="256540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1" name="Line 3262"/>
            <p:cNvSpPr>
              <a:spLocks noChangeShapeType="1"/>
            </p:cNvSpPr>
            <p:nvPr/>
          </p:nvSpPr>
          <p:spPr bwMode="auto">
            <a:xfrm>
              <a:off x="6653213" y="275272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82" name="Oval 3263"/>
            <p:cNvSpPr>
              <a:spLocks noChangeArrowheads="1"/>
            </p:cNvSpPr>
            <p:nvPr/>
          </p:nvSpPr>
          <p:spPr bwMode="auto">
            <a:xfrm>
              <a:off x="6621463" y="2720975"/>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3" name="Line 3264"/>
            <p:cNvSpPr>
              <a:spLocks noChangeShapeType="1"/>
            </p:cNvSpPr>
            <p:nvPr/>
          </p:nvSpPr>
          <p:spPr bwMode="auto">
            <a:xfrm flipH="1" flipV="1">
              <a:off x="7188200" y="39068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84" name="Oval 3265"/>
            <p:cNvSpPr>
              <a:spLocks noChangeArrowheads="1"/>
            </p:cNvSpPr>
            <p:nvPr/>
          </p:nvSpPr>
          <p:spPr bwMode="auto">
            <a:xfrm>
              <a:off x="7156450" y="38750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5" name="Line 3266"/>
            <p:cNvSpPr>
              <a:spLocks noChangeShapeType="1"/>
            </p:cNvSpPr>
            <p:nvPr/>
          </p:nvSpPr>
          <p:spPr bwMode="auto">
            <a:xfrm>
              <a:off x="5722938" y="3914775"/>
              <a:ext cx="88900" cy="47625"/>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86" name="Oval 3267"/>
            <p:cNvSpPr>
              <a:spLocks noChangeArrowheads="1"/>
            </p:cNvSpPr>
            <p:nvPr/>
          </p:nvSpPr>
          <p:spPr bwMode="auto">
            <a:xfrm>
              <a:off x="5692775" y="3883025"/>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7" name="Oval 3268"/>
            <p:cNvSpPr>
              <a:spLocks noChangeArrowheads="1"/>
            </p:cNvSpPr>
            <p:nvPr/>
          </p:nvSpPr>
          <p:spPr bwMode="auto">
            <a:xfrm>
              <a:off x="6532563" y="245745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8" name="Line 3269"/>
            <p:cNvSpPr>
              <a:spLocks noChangeShapeType="1"/>
            </p:cNvSpPr>
            <p:nvPr/>
          </p:nvSpPr>
          <p:spPr bwMode="auto">
            <a:xfrm>
              <a:off x="6564313" y="238125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89" name="Line 3270"/>
            <p:cNvSpPr>
              <a:spLocks noChangeShapeType="1"/>
            </p:cNvSpPr>
            <p:nvPr/>
          </p:nvSpPr>
          <p:spPr bwMode="auto">
            <a:xfrm>
              <a:off x="6742113" y="28019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0" name="Oval 3271"/>
            <p:cNvSpPr>
              <a:spLocks noChangeArrowheads="1"/>
            </p:cNvSpPr>
            <p:nvPr/>
          </p:nvSpPr>
          <p:spPr bwMode="auto">
            <a:xfrm>
              <a:off x="6710363" y="27701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1" name="Line 3272"/>
            <p:cNvSpPr>
              <a:spLocks noChangeShapeType="1"/>
            </p:cNvSpPr>
            <p:nvPr/>
          </p:nvSpPr>
          <p:spPr bwMode="auto">
            <a:xfrm>
              <a:off x="7277100" y="384810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2" name="Oval 3273"/>
            <p:cNvSpPr>
              <a:spLocks noChangeArrowheads="1"/>
            </p:cNvSpPr>
            <p:nvPr/>
          </p:nvSpPr>
          <p:spPr bwMode="auto">
            <a:xfrm>
              <a:off x="7245350" y="392430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3" name="Oval 3274"/>
            <p:cNvSpPr>
              <a:spLocks noChangeArrowheads="1"/>
            </p:cNvSpPr>
            <p:nvPr/>
          </p:nvSpPr>
          <p:spPr bwMode="auto">
            <a:xfrm>
              <a:off x="6532563" y="234950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4" name="Line 3275"/>
            <p:cNvSpPr>
              <a:spLocks noChangeShapeType="1"/>
            </p:cNvSpPr>
            <p:nvPr/>
          </p:nvSpPr>
          <p:spPr bwMode="auto">
            <a:xfrm>
              <a:off x="6564313" y="227330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5" name="Line 3276"/>
            <p:cNvSpPr>
              <a:spLocks noChangeShapeType="1"/>
            </p:cNvSpPr>
            <p:nvPr/>
          </p:nvSpPr>
          <p:spPr bwMode="auto">
            <a:xfrm>
              <a:off x="5811838" y="3962400"/>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6" name="Oval 3277"/>
            <p:cNvSpPr>
              <a:spLocks noChangeArrowheads="1"/>
            </p:cNvSpPr>
            <p:nvPr/>
          </p:nvSpPr>
          <p:spPr bwMode="auto">
            <a:xfrm>
              <a:off x="5781675" y="39322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7" name="Line 3278"/>
            <p:cNvSpPr>
              <a:spLocks noChangeShapeType="1"/>
            </p:cNvSpPr>
            <p:nvPr/>
          </p:nvSpPr>
          <p:spPr bwMode="auto">
            <a:xfrm>
              <a:off x="7277100" y="374173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98" name="Oval 3279"/>
            <p:cNvSpPr>
              <a:spLocks noChangeArrowheads="1"/>
            </p:cNvSpPr>
            <p:nvPr/>
          </p:nvSpPr>
          <p:spPr bwMode="auto">
            <a:xfrm>
              <a:off x="7245350" y="38179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9" name="Oval 3280"/>
            <p:cNvSpPr>
              <a:spLocks noChangeArrowheads="1"/>
            </p:cNvSpPr>
            <p:nvPr/>
          </p:nvSpPr>
          <p:spPr bwMode="auto">
            <a:xfrm>
              <a:off x="6532563" y="22431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0" name="Line 3281"/>
            <p:cNvSpPr>
              <a:spLocks noChangeShapeType="1"/>
            </p:cNvSpPr>
            <p:nvPr/>
          </p:nvSpPr>
          <p:spPr bwMode="auto">
            <a:xfrm>
              <a:off x="6564313" y="216693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01" name="Line 3282"/>
            <p:cNvSpPr>
              <a:spLocks noChangeShapeType="1"/>
            </p:cNvSpPr>
            <p:nvPr/>
          </p:nvSpPr>
          <p:spPr bwMode="auto">
            <a:xfrm>
              <a:off x="6831013" y="285115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02" name="Oval 3283"/>
            <p:cNvSpPr>
              <a:spLocks noChangeArrowheads="1"/>
            </p:cNvSpPr>
            <p:nvPr/>
          </p:nvSpPr>
          <p:spPr bwMode="auto">
            <a:xfrm>
              <a:off x="6799263" y="28209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3" name="Line 3284"/>
            <p:cNvSpPr>
              <a:spLocks noChangeShapeType="1"/>
            </p:cNvSpPr>
            <p:nvPr/>
          </p:nvSpPr>
          <p:spPr bwMode="auto">
            <a:xfrm>
              <a:off x="5902325" y="40116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04" name="Oval 3285"/>
            <p:cNvSpPr>
              <a:spLocks noChangeArrowheads="1"/>
            </p:cNvSpPr>
            <p:nvPr/>
          </p:nvSpPr>
          <p:spPr bwMode="auto">
            <a:xfrm>
              <a:off x="5870575" y="398145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5" name="Oval 3286"/>
            <p:cNvSpPr>
              <a:spLocks noChangeArrowheads="1"/>
            </p:cNvSpPr>
            <p:nvPr/>
          </p:nvSpPr>
          <p:spPr bwMode="auto">
            <a:xfrm>
              <a:off x="7245350" y="37099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6" name="Line 3287"/>
            <p:cNvSpPr>
              <a:spLocks noChangeShapeType="1"/>
            </p:cNvSpPr>
            <p:nvPr/>
          </p:nvSpPr>
          <p:spPr bwMode="auto">
            <a:xfrm>
              <a:off x="7277100" y="363378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07" name="Oval 3288"/>
            <p:cNvSpPr>
              <a:spLocks noChangeArrowheads="1"/>
            </p:cNvSpPr>
            <p:nvPr/>
          </p:nvSpPr>
          <p:spPr bwMode="auto">
            <a:xfrm>
              <a:off x="6532563" y="21351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8" name="Line 3289"/>
            <p:cNvSpPr>
              <a:spLocks noChangeShapeType="1"/>
            </p:cNvSpPr>
            <p:nvPr/>
          </p:nvSpPr>
          <p:spPr bwMode="auto">
            <a:xfrm>
              <a:off x="6564313" y="205898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09" name="Oval 3290"/>
            <p:cNvSpPr>
              <a:spLocks noChangeArrowheads="1"/>
            </p:cNvSpPr>
            <p:nvPr/>
          </p:nvSpPr>
          <p:spPr bwMode="auto">
            <a:xfrm>
              <a:off x="6888163" y="287020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0" name="Line 3291"/>
            <p:cNvSpPr>
              <a:spLocks noChangeShapeType="1"/>
            </p:cNvSpPr>
            <p:nvPr/>
          </p:nvSpPr>
          <p:spPr bwMode="auto">
            <a:xfrm>
              <a:off x="6919913" y="2900363"/>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1" name="Line 3292"/>
            <p:cNvSpPr>
              <a:spLocks noChangeShapeType="1"/>
            </p:cNvSpPr>
            <p:nvPr/>
          </p:nvSpPr>
          <p:spPr bwMode="auto">
            <a:xfrm>
              <a:off x="5991225" y="406082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2" name="Oval 3293"/>
            <p:cNvSpPr>
              <a:spLocks noChangeArrowheads="1"/>
            </p:cNvSpPr>
            <p:nvPr/>
          </p:nvSpPr>
          <p:spPr bwMode="auto">
            <a:xfrm>
              <a:off x="5959475" y="40306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3" name="Oval 3294"/>
            <p:cNvSpPr>
              <a:spLocks noChangeArrowheads="1"/>
            </p:cNvSpPr>
            <p:nvPr/>
          </p:nvSpPr>
          <p:spPr bwMode="auto">
            <a:xfrm>
              <a:off x="7245350" y="360362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4" name="Line 3295"/>
            <p:cNvSpPr>
              <a:spLocks noChangeShapeType="1"/>
            </p:cNvSpPr>
            <p:nvPr/>
          </p:nvSpPr>
          <p:spPr bwMode="auto">
            <a:xfrm>
              <a:off x="7277100" y="3527425"/>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5" name="Oval 3296"/>
            <p:cNvSpPr>
              <a:spLocks noChangeArrowheads="1"/>
            </p:cNvSpPr>
            <p:nvPr/>
          </p:nvSpPr>
          <p:spPr bwMode="auto">
            <a:xfrm>
              <a:off x="6532563" y="202882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6" name="Line 3297"/>
            <p:cNvSpPr>
              <a:spLocks noChangeShapeType="1"/>
            </p:cNvSpPr>
            <p:nvPr/>
          </p:nvSpPr>
          <p:spPr bwMode="auto">
            <a:xfrm>
              <a:off x="6564313" y="1952625"/>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7" name="Oval 3298"/>
            <p:cNvSpPr>
              <a:spLocks noChangeArrowheads="1"/>
            </p:cNvSpPr>
            <p:nvPr/>
          </p:nvSpPr>
          <p:spPr bwMode="auto">
            <a:xfrm>
              <a:off x="6978650" y="2917825"/>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8" name="Line 3299"/>
            <p:cNvSpPr>
              <a:spLocks noChangeShapeType="1"/>
            </p:cNvSpPr>
            <p:nvPr/>
          </p:nvSpPr>
          <p:spPr bwMode="auto">
            <a:xfrm>
              <a:off x="7010400" y="294957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19" name="Line 3300"/>
            <p:cNvSpPr>
              <a:spLocks noChangeShapeType="1"/>
            </p:cNvSpPr>
            <p:nvPr/>
          </p:nvSpPr>
          <p:spPr bwMode="auto">
            <a:xfrm>
              <a:off x="7277100" y="3419475"/>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20" name="Oval 3301"/>
            <p:cNvSpPr>
              <a:spLocks noChangeArrowheads="1"/>
            </p:cNvSpPr>
            <p:nvPr/>
          </p:nvSpPr>
          <p:spPr bwMode="auto">
            <a:xfrm>
              <a:off x="7245350" y="349567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1" name="Oval 3302"/>
            <p:cNvSpPr>
              <a:spLocks noChangeArrowheads="1"/>
            </p:cNvSpPr>
            <p:nvPr/>
          </p:nvSpPr>
          <p:spPr bwMode="auto">
            <a:xfrm>
              <a:off x="6532563" y="1920875"/>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2" name="Line 3303"/>
            <p:cNvSpPr>
              <a:spLocks noChangeShapeType="1"/>
            </p:cNvSpPr>
            <p:nvPr/>
          </p:nvSpPr>
          <p:spPr bwMode="auto">
            <a:xfrm>
              <a:off x="6564313" y="1844675"/>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23" name="Oval 3304"/>
            <p:cNvSpPr>
              <a:spLocks noChangeArrowheads="1"/>
            </p:cNvSpPr>
            <p:nvPr/>
          </p:nvSpPr>
          <p:spPr bwMode="auto">
            <a:xfrm>
              <a:off x="6048375" y="407987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4" name="Line 3305"/>
            <p:cNvSpPr>
              <a:spLocks noChangeShapeType="1"/>
            </p:cNvSpPr>
            <p:nvPr/>
          </p:nvSpPr>
          <p:spPr bwMode="auto">
            <a:xfrm>
              <a:off x="6080125" y="41100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25" name="Oval 3306"/>
            <p:cNvSpPr>
              <a:spLocks noChangeArrowheads="1"/>
            </p:cNvSpPr>
            <p:nvPr/>
          </p:nvSpPr>
          <p:spPr bwMode="auto">
            <a:xfrm>
              <a:off x="7245350" y="3387725"/>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6" name="Line 3307"/>
            <p:cNvSpPr>
              <a:spLocks noChangeShapeType="1"/>
            </p:cNvSpPr>
            <p:nvPr/>
          </p:nvSpPr>
          <p:spPr bwMode="auto">
            <a:xfrm>
              <a:off x="7277100" y="3311525"/>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27" name="Oval 3308"/>
            <p:cNvSpPr>
              <a:spLocks noChangeArrowheads="1"/>
            </p:cNvSpPr>
            <p:nvPr/>
          </p:nvSpPr>
          <p:spPr bwMode="auto">
            <a:xfrm>
              <a:off x="6532563" y="1812925"/>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8" name="Line 3309"/>
            <p:cNvSpPr>
              <a:spLocks noChangeShapeType="1"/>
            </p:cNvSpPr>
            <p:nvPr/>
          </p:nvSpPr>
          <p:spPr bwMode="auto">
            <a:xfrm flipV="1">
              <a:off x="6448425" y="1844675"/>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29" name="Line 3310"/>
            <p:cNvSpPr>
              <a:spLocks noChangeShapeType="1"/>
            </p:cNvSpPr>
            <p:nvPr/>
          </p:nvSpPr>
          <p:spPr bwMode="auto">
            <a:xfrm>
              <a:off x="7099300" y="29987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0" name="Oval 3311"/>
            <p:cNvSpPr>
              <a:spLocks noChangeArrowheads="1"/>
            </p:cNvSpPr>
            <p:nvPr/>
          </p:nvSpPr>
          <p:spPr bwMode="auto">
            <a:xfrm>
              <a:off x="7067550" y="29670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1" name="Line 3312"/>
            <p:cNvSpPr>
              <a:spLocks noChangeShapeType="1"/>
            </p:cNvSpPr>
            <p:nvPr/>
          </p:nvSpPr>
          <p:spPr bwMode="auto">
            <a:xfrm flipH="1" flipV="1">
              <a:off x="5634038" y="3006725"/>
              <a:ext cx="88900" cy="47625"/>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2" name="Oval 3313"/>
            <p:cNvSpPr>
              <a:spLocks noChangeArrowheads="1"/>
            </p:cNvSpPr>
            <p:nvPr/>
          </p:nvSpPr>
          <p:spPr bwMode="auto">
            <a:xfrm>
              <a:off x="5602288" y="297497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3" name="Line 3314"/>
            <p:cNvSpPr>
              <a:spLocks noChangeShapeType="1"/>
            </p:cNvSpPr>
            <p:nvPr/>
          </p:nvSpPr>
          <p:spPr bwMode="auto">
            <a:xfrm flipH="1">
              <a:off x="5518150" y="3006725"/>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4" name="Line 3315"/>
            <p:cNvSpPr>
              <a:spLocks noChangeShapeType="1"/>
            </p:cNvSpPr>
            <p:nvPr/>
          </p:nvSpPr>
          <p:spPr bwMode="auto">
            <a:xfrm>
              <a:off x="6169025" y="415925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5" name="Oval 3316"/>
            <p:cNvSpPr>
              <a:spLocks noChangeArrowheads="1"/>
            </p:cNvSpPr>
            <p:nvPr/>
          </p:nvSpPr>
          <p:spPr bwMode="auto">
            <a:xfrm>
              <a:off x="6137275" y="41290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6" name="Line 3317"/>
            <p:cNvSpPr>
              <a:spLocks noChangeShapeType="1"/>
            </p:cNvSpPr>
            <p:nvPr/>
          </p:nvSpPr>
          <p:spPr bwMode="auto">
            <a:xfrm flipH="1">
              <a:off x="4587875" y="4167188"/>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7" name="Line 3318"/>
            <p:cNvSpPr>
              <a:spLocks noChangeShapeType="1"/>
            </p:cNvSpPr>
            <p:nvPr/>
          </p:nvSpPr>
          <p:spPr bwMode="auto">
            <a:xfrm flipH="1" flipV="1">
              <a:off x="4705350" y="41671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38" name="Oval 3319"/>
            <p:cNvSpPr>
              <a:spLocks noChangeArrowheads="1"/>
            </p:cNvSpPr>
            <p:nvPr/>
          </p:nvSpPr>
          <p:spPr bwMode="auto">
            <a:xfrm>
              <a:off x="4673600" y="41354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9" name="Line 3320"/>
            <p:cNvSpPr>
              <a:spLocks noChangeShapeType="1"/>
            </p:cNvSpPr>
            <p:nvPr/>
          </p:nvSpPr>
          <p:spPr bwMode="auto">
            <a:xfrm>
              <a:off x="7277100" y="32051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40" name="Oval 3321"/>
            <p:cNvSpPr>
              <a:spLocks noChangeArrowheads="1"/>
            </p:cNvSpPr>
            <p:nvPr/>
          </p:nvSpPr>
          <p:spPr bwMode="auto">
            <a:xfrm>
              <a:off x="7245350" y="32813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1" name="Line 3322"/>
            <p:cNvSpPr>
              <a:spLocks noChangeShapeType="1"/>
            </p:cNvSpPr>
            <p:nvPr/>
          </p:nvSpPr>
          <p:spPr bwMode="auto">
            <a:xfrm flipV="1">
              <a:off x="6330950" y="1882775"/>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42" name="Oval 3323"/>
            <p:cNvSpPr>
              <a:spLocks noChangeArrowheads="1"/>
            </p:cNvSpPr>
            <p:nvPr/>
          </p:nvSpPr>
          <p:spPr bwMode="auto">
            <a:xfrm>
              <a:off x="6416675" y="1851025"/>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3" name="Line 3324"/>
            <p:cNvSpPr>
              <a:spLocks noChangeShapeType="1"/>
            </p:cNvSpPr>
            <p:nvPr/>
          </p:nvSpPr>
          <p:spPr bwMode="auto">
            <a:xfrm flipH="1">
              <a:off x="5402263" y="304323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44" name="Oval 3325"/>
            <p:cNvSpPr>
              <a:spLocks noChangeArrowheads="1"/>
            </p:cNvSpPr>
            <p:nvPr/>
          </p:nvSpPr>
          <p:spPr bwMode="auto">
            <a:xfrm>
              <a:off x="5486400" y="30114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5" name="Line 3326"/>
            <p:cNvSpPr>
              <a:spLocks noChangeShapeType="1"/>
            </p:cNvSpPr>
            <p:nvPr/>
          </p:nvSpPr>
          <p:spPr bwMode="auto">
            <a:xfrm>
              <a:off x="7188200" y="304800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46" name="Oval 3327"/>
            <p:cNvSpPr>
              <a:spLocks noChangeArrowheads="1"/>
            </p:cNvSpPr>
            <p:nvPr/>
          </p:nvSpPr>
          <p:spPr bwMode="auto">
            <a:xfrm>
              <a:off x="7156450" y="301625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7" name="Oval 3328"/>
            <p:cNvSpPr>
              <a:spLocks noChangeArrowheads="1"/>
            </p:cNvSpPr>
            <p:nvPr/>
          </p:nvSpPr>
          <p:spPr bwMode="auto">
            <a:xfrm>
              <a:off x="5692775" y="302260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8" name="Line 3329"/>
            <p:cNvSpPr>
              <a:spLocks noChangeShapeType="1"/>
            </p:cNvSpPr>
            <p:nvPr/>
          </p:nvSpPr>
          <p:spPr bwMode="auto">
            <a:xfrm flipH="1" flipV="1">
              <a:off x="5722938" y="305435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49" name="Line 3330"/>
            <p:cNvSpPr>
              <a:spLocks noChangeShapeType="1"/>
            </p:cNvSpPr>
            <p:nvPr/>
          </p:nvSpPr>
          <p:spPr bwMode="auto">
            <a:xfrm flipH="1">
              <a:off x="4471988" y="4205288"/>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0" name="Oval 3331"/>
            <p:cNvSpPr>
              <a:spLocks noChangeArrowheads="1"/>
            </p:cNvSpPr>
            <p:nvPr/>
          </p:nvSpPr>
          <p:spPr bwMode="auto">
            <a:xfrm>
              <a:off x="4557713" y="41735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1" name="Line 3332"/>
            <p:cNvSpPr>
              <a:spLocks noChangeShapeType="1"/>
            </p:cNvSpPr>
            <p:nvPr/>
          </p:nvSpPr>
          <p:spPr bwMode="auto">
            <a:xfrm>
              <a:off x="7277100" y="30972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2" name="Oval 3333"/>
            <p:cNvSpPr>
              <a:spLocks noChangeArrowheads="1"/>
            </p:cNvSpPr>
            <p:nvPr/>
          </p:nvSpPr>
          <p:spPr bwMode="auto">
            <a:xfrm>
              <a:off x="7245350" y="31734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3" name="Line 3334"/>
            <p:cNvSpPr>
              <a:spLocks noChangeShapeType="1"/>
            </p:cNvSpPr>
            <p:nvPr/>
          </p:nvSpPr>
          <p:spPr bwMode="auto">
            <a:xfrm>
              <a:off x="6257925" y="42084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4" name="Oval 3335"/>
            <p:cNvSpPr>
              <a:spLocks noChangeArrowheads="1"/>
            </p:cNvSpPr>
            <p:nvPr/>
          </p:nvSpPr>
          <p:spPr bwMode="auto">
            <a:xfrm>
              <a:off x="6226175" y="417830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5" name="Oval 3336"/>
            <p:cNvSpPr>
              <a:spLocks noChangeArrowheads="1"/>
            </p:cNvSpPr>
            <p:nvPr/>
          </p:nvSpPr>
          <p:spPr bwMode="auto">
            <a:xfrm>
              <a:off x="6300788" y="1889125"/>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6" name="Line 3337"/>
            <p:cNvSpPr>
              <a:spLocks noChangeShapeType="1"/>
            </p:cNvSpPr>
            <p:nvPr/>
          </p:nvSpPr>
          <p:spPr bwMode="auto">
            <a:xfrm flipV="1">
              <a:off x="6215063" y="1920875"/>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7" name="Oval 3338"/>
            <p:cNvSpPr>
              <a:spLocks noChangeArrowheads="1"/>
            </p:cNvSpPr>
            <p:nvPr/>
          </p:nvSpPr>
          <p:spPr bwMode="auto">
            <a:xfrm>
              <a:off x="4762500" y="418465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8" name="Line 3339"/>
            <p:cNvSpPr>
              <a:spLocks noChangeShapeType="1"/>
            </p:cNvSpPr>
            <p:nvPr/>
          </p:nvSpPr>
          <p:spPr bwMode="auto">
            <a:xfrm flipH="1" flipV="1">
              <a:off x="4794250" y="421640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59" name="Oval 3340"/>
            <p:cNvSpPr>
              <a:spLocks noChangeArrowheads="1"/>
            </p:cNvSpPr>
            <p:nvPr/>
          </p:nvSpPr>
          <p:spPr bwMode="auto">
            <a:xfrm>
              <a:off x="5370513" y="30495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0" name="Line 3341"/>
            <p:cNvSpPr>
              <a:spLocks noChangeShapeType="1"/>
            </p:cNvSpPr>
            <p:nvPr/>
          </p:nvSpPr>
          <p:spPr bwMode="auto">
            <a:xfrm flipH="1">
              <a:off x="5286375" y="308133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61" name="Oval 3342"/>
            <p:cNvSpPr>
              <a:spLocks noChangeArrowheads="1"/>
            </p:cNvSpPr>
            <p:nvPr/>
          </p:nvSpPr>
          <p:spPr bwMode="auto">
            <a:xfrm>
              <a:off x="4441825" y="421005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2" name="Line 3343"/>
            <p:cNvSpPr>
              <a:spLocks noChangeShapeType="1"/>
            </p:cNvSpPr>
            <p:nvPr/>
          </p:nvSpPr>
          <p:spPr bwMode="auto">
            <a:xfrm flipH="1">
              <a:off x="4356100" y="424180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63" name="Oval 3344"/>
            <p:cNvSpPr>
              <a:spLocks noChangeArrowheads="1"/>
            </p:cNvSpPr>
            <p:nvPr/>
          </p:nvSpPr>
          <p:spPr bwMode="auto">
            <a:xfrm>
              <a:off x="7245350" y="30654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4" name="Oval 3345"/>
            <p:cNvSpPr>
              <a:spLocks noChangeArrowheads="1"/>
            </p:cNvSpPr>
            <p:nvPr/>
          </p:nvSpPr>
          <p:spPr bwMode="auto">
            <a:xfrm>
              <a:off x="6183313" y="192722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5" name="Line 3346"/>
            <p:cNvSpPr>
              <a:spLocks noChangeShapeType="1"/>
            </p:cNvSpPr>
            <p:nvPr/>
          </p:nvSpPr>
          <p:spPr bwMode="auto">
            <a:xfrm flipV="1">
              <a:off x="6099175" y="19573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66" name="Line 3347"/>
            <p:cNvSpPr>
              <a:spLocks noChangeShapeType="1"/>
            </p:cNvSpPr>
            <p:nvPr/>
          </p:nvSpPr>
          <p:spPr bwMode="auto">
            <a:xfrm flipH="1" flipV="1">
              <a:off x="5811838" y="3103563"/>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67" name="Oval 3348"/>
            <p:cNvSpPr>
              <a:spLocks noChangeArrowheads="1"/>
            </p:cNvSpPr>
            <p:nvPr/>
          </p:nvSpPr>
          <p:spPr bwMode="auto">
            <a:xfrm>
              <a:off x="5781675" y="30718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8" name="Line 3349"/>
            <p:cNvSpPr>
              <a:spLocks noChangeShapeType="1"/>
            </p:cNvSpPr>
            <p:nvPr/>
          </p:nvSpPr>
          <p:spPr bwMode="auto">
            <a:xfrm flipV="1">
              <a:off x="6346825" y="415131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69" name="Oval 3350"/>
            <p:cNvSpPr>
              <a:spLocks noChangeArrowheads="1"/>
            </p:cNvSpPr>
            <p:nvPr/>
          </p:nvSpPr>
          <p:spPr bwMode="auto">
            <a:xfrm>
              <a:off x="6316663" y="422751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0" name="Oval 3351"/>
            <p:cNvSpPr>
              <a:spLocks noChangeArrowheads="1"/>
            </p:cNvSpPr>
            <p:nvPr/>
          </p:nvSpPr>
          <p:spPr bwMode="auto">
            <a:xfrm>
              <a:off x="5254625" y="30876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1" name="Line 3352"/>
            <p:cNvSpPr>
              <a:spLocks noChangeShapeType="1"/>
            </p:cNvSpPr>
            <p:nvPr/>
          </p:nvSpPr>
          <p:spPr bwMode="auto">
            <a:xfrm flipH="1">
              <a:off x="5168900" y="3119438"/>
              <a:ext cx="117475"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2" name="Oval 3353"/>
            <p:cNvSpPr>
              <a:spLocks noChangeArrowheads="1"/>
            </p:cNvSpPr>
            <p:nvPr/>
          </p:nvSpPr>
          <p:spPr bwMode="auto">
            <a:xfrm>
              <a:off x="4851400" y="42338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3" name="Line 3354"/>
            <p:cNvSpPr>
              <a:spLocks noChangeShapeType="1"/>
            </p:cNvSpPr>
            <p:nvPr/>
          </p:nvSpPr>
          <p:spPr bwMode="auto">
            <a:xfrm flipH="1" flipV="1">
              <a:off x="4883150" y="42656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4" name="Line 3355"/>
            <p:cNvSpPr>
              <a:spLocks noChangeShapeType="1"/>
            </p:cNvSpPr>
            <p:nvPr/>
          </p:nvSpPr>
          <p:spPr bwMode="auto">
            <a:xfrm flipH="1">
              <a:off x="4240213" y="427990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5" name="Oval 3356"/>
            <p:cNvSpPr>
              <a:spLocks noChangeArrowheads="1"/>
            </p:cNvSpPr>
            <p:nvPr/>
          </p:nvSpPr>
          <p:spPr bwMode="auto">
            <a:xfrm>
              <a:off x="4324350" y="424815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6" name="Oval 3357"/>
            <p:cNvSpPr>
              <a:spLocks noChangeArrowheads="1"/>
            </p:cNvSpPr>
            <p:nvPr/>
          </p:nvSpPr>
          <p:spPr bwMode="auto">
            <a:xfrm>
              <a:off x="6067425" y="1965325"/>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7" name="Line 3358"/>
            <p:cNvSpPr>
              <a:spLocks noChangeShapeType="1"/>
            </p:cNvSpPr>
            <p:nvPr/>
          </p:nvSpPr>
          <p:spPr bwMode="auto">
            <a:xfrm flipV="1">
              <a:off x="5983288" y="19954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8" name="Line 3359"/>
            <p:cNvSpPr>
              <a:spLocks noChangeShapeType="1"/>
            </p:cNvSpPr>
            <p:nvPr/>
          </p:nvSpPr>
          <p:spPr bwMode="auto">
            <a:xfrm flipV="1">
              <a:off x="6346825" y="40433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79" name="Oval 3360"/>
            <p:cNvSpPr>
              <a:spLocks noChangeArrowheads="1"/>
            </p:cNvSpPr>
            <p:nvPr/>
          </p:nvSpPr>
          <p:spPr bwMode="auto">
            <a:xfrm>
              <a:off x="6316663" y="411956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0" name="Oval 3361"/>
            <p:cNvSpPr>
              <a:spLocks noChangeArrowheads="1"/>
            </p:cNvSpPr>
            <p:nvPr/>
          </p:nvSpPr>
          <p:spPr bwMode="auto">
            <a:xfrm>
              <a:off x="5870575" y="31226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1" name="Line 3362"/>
            <p:cNvSpPr>
              <a:spLocks noChangeShapeType="1"/>
            </p:cNvSpPr>
            <p:nvPr/>
          </p:nvSpPr>
          <p:spPr bwMode="auto">
            <a:xfrm flipH="1" flipV="1">
              <a:off x="5902325" y="315277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82" name="Line 3363"/>
            <p:cNvSpPr>
              <a:spLocks noChangeShapeType="1"/>
            </p:cNvSpPr>
            <p:nvPr/>
          </p:nvSpPr>
          <p:spPr bwMode="auto">
            <a:xfrm flipH="1">
              <a:off x="5053013" y="315595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83" name="Oval 3364"/>
            <p:cNvSpPr>
              <a:spLocks noChangeArrowheads="1"/>
            </p:cNvSpPr>
            <p:nvPr/>
          </p:nvSpPr>
          <p:spPr bwMode="auto">
            <a:xfrm>
              <a:off x="5138738" y="31257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4" name="Oval 3365"/>
            <p:cNvSpPr>
              <a:spLocks noChangeArrowheads="1"/>
            </p:cNvSpPr>
            <p:nvPr/>
          </p:nvSpPr>
          <p:spPr bwMode="auto">
            <a:xfrm>
              <a:off x="4940300" y="428307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5" name="Line 3366"/>
            <p:cNvSpPr>
              <a:spLocks noChangeShapeType="1"/>
            </p:cNvSpPr>
            <p:nvPr/>
          </p:nvSpPr>
          <p:spPr bwMode="auto">
            <a:xfrm flipH="1" flipV="1">
              <a:off x="4972050" y="4314825"/>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86" name="Line 3367"/>
            <p:cNvSpPr>
              <a:spLocks noChangeShapeType="1"/>
            </p:cNvSpPr>
            <p:nvPr/>
          </p:nvSpPr>
          <p:spPr bwMode="auto">
            <a:xfrm flipH="1">
              <a:off x="4124325" y="4318000"/>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87" name="Oval 3368"/>
            <p:cNvSpPr>
              <a:spLocks noChangeArrowheads="1"/>
            </p:cNvSpPr>
            <p:nvPr/>
          </p:nvSpPr>
          <p:spPr bwMode="auto">
            <a:xfrm>
              <a:off x="4208463" y="428625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8" name="Oval 3369"/>
            <p:cNvSpPr>
              <a:spLocks noChangeArrowheads="1"/>
            </p:cNvSpPr>
            <p:nvPr/>
          </p:nvSpPr>
          <p:spPr bwMode="auto">
            <a:xfrm>
              <a:off x="5951538" y="200183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9" name="Line 3370"/>
            <p:cNvSpPr>
              <a:spLocks noChangeShapeType="1"/>
            </p:cNvSpPr>
            <p:nvPr/>
          </p:nvSpPr>
          <p:spPr bwMode="auto">
            <a:xfrm flipV="1">
              <a:off x="5867400" y="20335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0" name="Line 3371"/>
            <p:cNvSpPr>
              <a:spLocks noChangeShapeType="1"/>
            </p:cNvSpPr>
            <p:nvPr/>
          </p:nvSpPr>
          <p:spPr bwMode="auto">
            <a:xfrm flipV="1">
              <a:off x="6346825" y="39354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1" name="Oval 3372"/>
            <p:cNvSpPr>
              <a:spLocks noChangeArrowheads="1"/>
            </p:cNvSpPr>
            <p:nvPr/>
          </p:nvSpPr>
          <p:spPr bwMode="auto">
            <a:xfrm>
              <a:off x="6316663" y="40116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2" name="Line 3373"/>
            <p:cNvSpPr>
              <a:spLocks noChangeShapeType="1"/>
            </p:cNvSpPr>
            <p:nvPr/>
          </p:nvSpPr>
          <p:spPr bwMode="auto">
            <a:xfrm flipH="1">
              <a:off x="4937125" y="319405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3" name="Oval 3374"/>
            <p:cNvSpPr>
              <a:spLocks noChangeArrowheads="1"/>
            </p:cNvSpPr>
            <p:nvPr/>
          </p:nvSpPr>
          <p:spPr bwMode="auto">
            <a:xfrm>
              <a:off x="5021263" y="31638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4" name="Oval 3375"/>
            <p:cNvSpPr>
              <a:spLocks noChangeArrowheads="1"/>
            </p:cNvSpPr>
            <p:nvPr/>
          </p:nvSpPr>
          <p:spPr bwMode="auto">
            <a:xfrm>
              <a:off x="5959475" y="317182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5" name="Line 3376"/>
            <p:cNvSpPr>
              <a:spLocks noChangeShapeType="1"/>
            </p:cNvSpPr>
            <p:nvPr/>
          </p:nvSpPr>
          <p:spPr bwMode="auto">
            <a:xfrm flipH="1" flipV="1">
              <a:off x="5991225" y="32019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6" name="Oval 3377"/>
            <p:cNvSpPr>
              <a:spLocks noChangeArrowheads="1"/>
            </p:cNvSpPr>
            <p:nvPr/>
          </p:nvSpPr>
          <p:spPr bwMode="auto">
            <a:xfrm>
              <a:off x="7959725" y="431800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7" name="Line 3378"/>
            <p:cNvSpPr>
              <a:spLocks noChangeShapeType="1"/>
            </p:cNvSpPr>
            <p:nvPr/>
          </p:nvSpPr>
          <p:spPr bwMode="auto">
            <a:xfrm flipH="1" flipV="1">
              <a:off x="7989888" y="434975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8" name="Line 3379"/>
            <p:cNvSpPr>
              <a:spLocks noChangeShapeType="1"/>
            </p:cNvSpPr>
            <p:nvPr/>
          </p:nvSpPr>
          <p:spPr bwMode="auto">
            <a:xfrm flipV="1">
              <a:off x="7989888" y="424180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99" name="Line 3382"/>
            <p:cNvSpPr>
              <a:spLocks noChangeShapeType="1"/>
            </p:cNvSpPr>
            <p:nvPr/>
          </p:nvSpPr>
          <p:spPr bwMode="auto">
            <a:xfrm flipH="1">
              <a:off x="4006850" y="4354513"/>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00" name="Oval 3383"/>
            <p:cNvSpPr>
              <a:spLocks noChangeArrowheads="1"/>
            </p:cNvSpPr>
            <p:nvPr/>
          </p:nvSpPr>
          <p:spPr bwMode="auto">
            <a:xfrm>
              <a:off x="4092575" y="432435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1" name="Line 3384"/>
            <p:cNvSpPr>
              <a:spLocks noChangeShapeType="1"/>
            </p:cNvSpPr>
            <p:nvPr/>
          </p:nvSpPr>
          <p:spPr bwMode="auto">
            <a:xfrm flipV="1">
              <a:off x="5749925" y="2071688"/>
              <a:ext cx="117475"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02" name="Oval 3385"/>
            <p:cNvSpPr>
              <a:spLocks noChangeArrowheads="1"/>
            </p:cNvSpPr>
            <p:nvPr/>
          </p:nvSpPr>
          <p:spPr bwMode="auto">
            <a:xfrm>
              <a:off x="5835650" y="20399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3" name="Line 3386"/>
            <p:cNvSpPr>
              <a:spLocks noChangeShapeType="1"/>
            </p:cNvSpPr>
            <p:nvPr/>
          </p:nvSpPr>
          <p:spPr bwMode="auto">
            <a:xfrm flipH="1" flipV="1">
              <a:off x="5060950" y="43640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04" name="Oval 3387"/>
            <p:cNvSpPr>
              <a:spLocks noChangeArrowheads="1"/>
            </p:cNvSpPr>
            <p:nvPr/>
          </p:nvSpPr>
          <p:spPr bwMode="auto">
            <a:xfrm>
              <a:off x="5030788" y="43322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5" name="Oval 3388"/>
            <p:cNvSpPr>
              <a:spLocks noChangeArrowheads="1"/>
            </p:cNvSpPr>
            <p:nvPr/>
          </p:nvSpPr>
          <p:spPr bwMode="auto">
            <a:xfrm>
              <a:off x="6316663" y="390525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6" name="Line 3389"/>
            <p:cNvSpPr>
              <a:spLocks noChangeShapeType="1"/>
            </p:cNvSpPr>
            <p:nvPr/>
          </p:nvSpPr>
          <p:spPr bwMode="auto">
            <a:xfrm flipV="1">
              <a:off x="6346825" y="3829050"/>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07" name="Line 3390"/>
            <p:cNvSpPr>
              <a:spLocks noChangeShapeType="1"/>
            </p:cNvSpPr>
            <p:nvPr/>
          </p:nvSpPr>
          <p:spPr bwMode="auto">
            <a:xfrm flipH="1">
              <a:off x="4821238" y="323215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08" name="Oval 3391"/>
            <p:cNvSpPr>
              <a:spLocks noChangeArrowheads="1"/>
            </p:cNvSpPr>
            <p:nvPr/>
          </p:nvSpPr>
          <p:spPr bwMode="auto">
            <a:xfrm>
              <a:off x="4905375" y="320040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9" name="Line 3392"/>
            <p:cNvSpPr>
              <a:spLocks noChangeShapeType="1"/>
            </p:cNvSpPr>
            <p:nvPr/>
          </p:nvSpPr>
          <p:spPr bwMode="auto">
            <a:xfrm flipV="1">
              <a:off x="7989888" y="413543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0" name="Oval 3393"/>
            <p:cNvSpPr>
              <a:spLocks noChangeArrowheads="1"/>
            </p:cNvSpPr>
            <p:nvPr/>
          </p:nvSpPr>
          <p:spPr bwMode="auto">
            <a:xfrm>
              <a:off x="7959725" y="421005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1" name="Oval 3394"/>
            <p:cNvSpPr>
              <a:spLocks noChangeArrowheads="1"/>
            </p:cNvSpPr>
            <p:nvPr/>
          </p:nvSpPr>
          <p:spPr bwMode="auto">
            <a:xfrm>
              <a:off x="3976688" y="436245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2" name="Line 3395"/>
            <p:cNvSpPr>
              <a:spLocks noChangeShapeType="1"/>
            </p:cNvSpPr>
            <p:nvPr/>
          </p:nvSpPr>
          <p:spPr bwMode="auto">
            <a:xfrm flipH="1">
              <a:off x="3890963" y="439261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3" name="Line 3396"/>
            <p:cNvSpPr>
              <a:spLocks noChangeShapeType="1"/>
            </p:cNvSpPr>
            <p:nvPr/>
          </p:nvSpPr>
          <p:spPr bwMode="auto">
            <a:xfrm flipH="1" flipV="1">
              <a:off x="6080125" y="325120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4" name="Oval 3397"/>
            <p:cNvSpPr>
              <a:spLocks noChangeArrowheads="1"/>
            </p:cNvSpPr>
            <p:nvPr/>
          </p:nvSpPr>
          <p:spPr bwMode="auto">
            <a:xfrm>
              <a:off x="6048375" y="32210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5" name="Line 3398"/>
            <p:cNvSpPr>
              <a:spLocks noChangeShapeType="1"/>
            </p:cNvSpPr>
            <p:nvPr/>
          </p:nvSpPr>
          <p:spPr bwMode="auto">
            <a:xfrm flipH="1" flipV="1">
              <a:off x="8078788" y="4398963"/>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6" name="Oval 3399"/>
            <p:cNvSpPr>
              <a:spLocks noChangeArrowheads="1"/>
            </p:cNvSpPr>
            <p:nvPr/>
          </p:nvSpPr>
          <p:spPr bwMode="auto">
            <a:xfrm>
              <a:off x="8048625" y="43672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7" name="Oval 3400"/>
            <p:cNvSpPr>
              <a:spLocks noChangeArrowheads="1"/>
            </p:cNvSpPr>
            <p:nvPr/>
          </p:nvSpPr>
          <p:spPr bwMode="auto">
            <a:xfrm>
              <a:off x="5719763" y="20780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8" name="Line 3401"/>
            <p:cNvSpPr>
              <a:spLocks noChangeShapeType="1"/>
            </p:cNvSpPr>
            <p:nvPr/>
          </p:nvSpPr>
          <p:spPr bwMode="auto">
            <a:xfrm flipV="1">
              <a:off x="5634038" y="2108200"/>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19" name="Line 3402"/>
            <p:cNvSpPr>
              <a:spLocks noChangeShapeType="1"/>
            </p:cNvSpPr>
            <p:nvPr/>
          </p:nvSpPr>
          <p:spPr bwMode="auto">
            <a:xfrm flipV="1">
              <a:off x="6346825" y="372110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20" name="Oval 3403"/>
            <p:cNvSpPr>
              <a:spLocks noChangeArrowheads="1"/>
            </p:cNvSpPr>
            <p:nvPr/>
          </p:nvSpPr>
          <p:spPr bwMode="auto">
            <a:xfrm>
              <a:off x="6316663" y="379730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1" name="Line 3404"/>
            <p:cNvSpPr>
              <a:spLocks noChangeShapeType="1"/>
            </p:cNvSpPr>
            <p:nvPr/>
          </p:nvSpPr>
          <p:spPr bwMode="auto">
            <a:xfrm flipH="1" flipV="1">
              <a:off x="5149850" y="4413250"/>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22" name="Oval 3405"/>
            <p:cNvSpPr>
              <a:spLocks noChangeArrowheads="1"/>
            </p:cNvSpPr>
            <p:nvPr/>
          </p:nvSpPr>
          <p:spPr bwMode="auto">
            <a:xfrm>
              <a:off x="5119688" y="438150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3" name="Line 3406"/>
            <p:cNvSpPr>
              <a:spLocks noChangeShapeType="1"/>
            </p:cNvSpPr>
            <p:nvPr/>
          </p:nvSpPr>
          <p:spPr bwMode="auto">
            <a:xfrm flipH="1">
              <a:off x="4705350" y="3270250"/>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24" name="Oval 3407"/>
            <p:cNvSpPr>
              <a:spLocks noChangeArrowheads="1"/>
            </p:cNvSpPr>
            <p:nvPr/>
          </p:nvSpPr>
          <p:spPr bwMode="auto">
            <a:xfrm>
              <a:off x="4789488" y="323850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5" name="Line 3408"/>
            <p:cNvSpPr>
              <a:spLocks noChangeShapeType="1"/>
            </p:cNvSpPr>
            <p:nvPr/>
          </p:nvSpPr>
          <p:spPr bwMode="auto">
            <a:xfrm flipV="1">
              <a:off x="7989888" y="402748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26" name="Oval 3409"/>
            <p:cNvSpPr>
              <a:spLocks noChangeArrowheads="1"/>
            </p:cNvSpPr>
            <p:nvPr/>
          </p:nvSpPr>
          <p:spPr bwMode="auto">
            <a:xfrm>
              <a:off x="7959725" y="410368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7" name="Oval 3410"/>
            <p:cNvSpPr>
              <a:spLocks noChangeArrowheads="1"/>
            </p:cNvSpPr>
            <p:nvPr/>
          </p:nvSpPr>
          <p:spPr bwMode="auto">
            <a:xfrm>
              <a:off x="6532563" y="9540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8" name="Line 3411"/>
            <p:cNvSpPr>
              <a:spLocks noChangeShapeType="1"/>
            </p:cNvSpPr>
            <p:nvPr/>
          </p:nvSpPr>
          <p:spPr bwMode="auto">
            <a:xfrm flipH="1">
              <a:off x="6448425" y="98583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29" name="Line 3412"/>
            <p:cNvSpPr>
              <a:spLocks noChangeShapeType="1"/>
            </p:cNvSpPr>
            <p:nvPr/>
          </p:nvSpPr>
          <p:spPr bwMode="auto">
            <a:xfrm flipH="1">
              <a:off x="3775075" y="443071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0" name="Oval 3413"/>
            <p:cNvSpPr>
              <a:spLocks noChangeArrowheads="1"/>
            </p:cNvSpPr>
            <p:nvPr/>
          </p:nvSpPr>
          <p:spPr bwMode="auto">
            <a:xfrm>
              <a:off x="3860800" y="43989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1" name="Line 3414"/>
            <p:cNvSpPr>
              <a:spLocks noChangeShapeType="1"/>
            </p:cNvSpPr>
            <p:nvPr/>
          </p:nvSpPr>
          <p:spPr bwMode="auto">
            <a:xfrm flipV="1">
              <a:off x="6346825" y="3613150"/>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2" name="Oval 3415"/>
            <p:cNvSpPr>
              <a:spLocks noChangeArrowheads="1"/>
            </p:cNvSpPr>
            <p:nvPr/>
          </p:nvSpPr>
          <p:spPr bwMode="auto">
            <a:xfrm>
              <a:off x="6316663" y="368935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3" name="Oval 3416"/>
            <p:cNvSpPr>
              <a:spLocks noChangeArrowheads="1"/>
            </p:cNvSpPr>
            <p:nvPr/>
          </p:nvSpPr>
          <p:spPr bwMode="auto">
            <a:xfrm>
              <a:off x="5602288" y="2114550"/>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4" name="Line 3417"/>
            <p:cNvSpPr>
              <a:spLocks noChangeShapeType="1"/>
            </p:cNvSpPr>
            <p:nvPr/>
          </p:nvSpPr>
          <p:spPr bwMode="auto">
            <a:xfrm flipH="1" flipV="1">
              <a:off x="5634038" y="2146300"/>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5" name="Oval 3418"/>
            <p:cNvSpPr>
              <a:spLocks noChangeArrowheads="1"/>
            </p:cNvSpPr>
            <p:nvPr/>
          </p:nvSpPr>
          <p:spPr bwMode="auto">
            <a:xfrm>
              <a:off x="6137275" y="3270250"/>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6" name="Line 3419"/>
            <p:cNvSpPr>
              <a:spLocks noChangeShapeType="1"/>
            </p:cNvSpPr>
            <p:nvPr/>
          </p:nvSpPr>
          <p:spPr bwMode="auto">
            <a:xfrm flipH="1" flipV="1">
              <a:off x="6169025" y="33004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7" name="Oval 3420"/>
            <p:cNvSpPr>
              <a:spLocks noChangeArrowheads="1"/>
            </p:cNvSpPr>
            <p:nvPr/>
          </p:nvSpPr>
          <p:spPr bwMode="auto">
            <a:xfrm>
              <a:off x="8137525" y="4416425"/>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8" name="Line 3422"/>
            <p:cNvSpPr>
              <a:spLocks noChangeShapeType="1"/>
            </p:cNvSpPr>
            <p:nvPr/>
          </p:nvSpPr>
          <p:spPr bwMode="auto">
            <a:xfrm flipH="1" flipV="1">
              <a:off x="8169276" y="44481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39" name="Oval 3423"/>
            <p:cNvSpPr>
              <a:spLocks noChangeArrowheads="1"/>
            </p:cNvSpPr>
            <p:nvPr/>
          </p:nvSpPr>
          <p:spPr bwMode="auto">
            <a:xfrm>
              <a:off x="4673601" y="327660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0" name="Line 3424"/>
            <p:cNvSpPr>
              <a:spLocks noChangeShapeType="1"/>
            </p:cNvSpPr>
            <p:nvPr/>
          </p:nvSpPr>
          <p:spPr bwMode="auto">
            <a:xfrm>
              <a:off x="4705351" y="3306763"/>
              <a:ext cx="88900" cy="508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41" name="Oval 3425"/>
            <p:cNvSpPr>
              <a:spLocks noChangeArrowheads="1"/>
            </p:cNvSpPr>
            <p:nvPr/>
          </p:nvSpPr>
          <p:spPr bwMode="auto">
            <a:xfrm>
              <a:off x="7959726" y="39957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2" name="Line 3426"/>
            <p:cNvSpPr>
              <a:spLocks noChangeShapeType="1"/>
            </p:cNvSpPr>
            <p:nvPr/>
          </p:nvSpPr>
          <p:spPr bwMode="auto">
            <a:xfrm flipV="1">
              <a:off x="7989889" y="391953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43" name="Oval 3427"/>
            <p:cNvSpPr>
              <a:spLocks noChangeArrowheads="1"/>
            </p:cNvSpPr>
            <p:nvPr/>
          </p:nvSpPr>
          <p:spPr bwMode="auto">
            <a:xfrm>
              <a:off x="6416676" y="9921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4" name="Line 3428"/>
            <p:cNvSpPr>
              <a:spLocks noChangeShapeType="1"/>
            </p:cNvSpPr>
            <p:nvPr/>
          </p:nvSpPr>
          <p:spPr bwMode="auto">
            <a:xfrm flipH="1">
              <a:off x="6330951" y="1023938"/>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45" name="Oval 3429"/>
            <p:cNvSpPr>
              <a:spLocks noChangeArrowheads="1"/>
            </p:cNvSpPr>
            <p:nvPr/>
          </p:nvSpPr>
          <p:spPr bwMode="auto">
            <a:xfrm>
              <a:off x="5208588" y="443071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6" name="Line 3430"/>
            <p:cNvSpPr>
              <a:spLocks noChangeShapeType="1"/>
            </p:cNvSpPr>
            <p:nvPr/>
          </p:nvSpPr>
          <p:spPr bwMode="auto">
            <a:xfrm flipH="1" flipV="1">
              <a:off x="5240338" y="4462463"/>
              <a:ext cx="88900" cy="47625"/>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47" name="Line 3431"/>
            <p:cNvSpPr>
              <a:spLocks noChangeShapeType="1"/>
            </p:cNvSpPr>
            <p:nvPr/>
          </p:nvSpPr>
          <p:spPr bwMode="auto">
            <a:xfrm>
              <a:off x="3775076" y="44688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48" name="Oval 3432"/>
            <p:cNvSpPr>
              <a:spLocks noChangeArrowheads="1"/>
            </p:cNvSpPr>
            <p:nvPr/>
          </p:nvSpPr>
          <p:spPr bwMode="auto">
            <a:xfrm>
              <a:off x="3744913" y="44370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9" name="Line 3433"/>
            <p:cNvSpPr>
              <a:spLocks noChangeShapeType="1"/>
            </p:cNvSpPr>
            <p:nvPr/>
          </p:nvSpPr>
          <p:spPr bwMode="auto">
            <a:xfrm flipV="1">
              <a:off x="6346826" y="350678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0" name="Oval 3434"/>
            <p:cNvSpPr>
              <a:spLocks noChangeArrowheads="1"/>
            </p:cNvSpPr>
            <p:nvPr/>
          </p:nvSpPr>
          <p:spPr bwMode="auto">
            <a:xfrm>
              <a:off x="6316663" y="35829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1" name="Oval 3435"/>
            <p:cNvSpPr>
              <a:spLocks noChangeArrowheads="1"/>
            </p:cNvSpPr>
            <p:nvPr/>
          </p:nvSpPr>
          <p:spPr bwMode="auto">
            <a:xfrm>
              <a:off x="5692776" y="21637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2" name="Line 3436"/>
            <p:cNvSpPr>
              <a:spLocks noChangeShapeType="1"/>
            </p:cNvSpPr>
            <p:nvPr/>
          </p:nvSpPr>
          <p:spPr bwMode="auto">
            <a:xfrm flipH="1" flipV="1">
              <a:off x="5722938" y="21955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3" name="Line 3437"/>
            <p:cNvSpPr>
              <a:spLocks noChangeShapeType="1"/>
            </p:cNvSpPr>
            <p:nvPr/>
          </p:nvSpPr>
          <p:spPr bwMode="auto">
            <a:xfrm flipV="1">
              <a:off x="7989889" y="3813176"/>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4" name="Oval 3438"/>
            <p:cNvSpPr>
              <a:spLocks noChangeArrowheads="1"/>
            </p:cNvSpPr>
            <p:nvPr/>
          </p:nvSpPr>
          <p:spPr bwMode="auto">
            <a:xfrm>
              <a:off x="7959726" y="388937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5" name="Line 3439"/>
            <p:cNvSpPr>
              <a:spLocks noChangeShapeType="1"/>
            </p:cNvSpPr>
            <p:nvPr/>
          </p:nvSpPr>
          <p:spPr bwMode="auto">
            <a:xfrm flipH="1" flipV="1">
              <a:off x="6257926" y="334962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6" name="Oval 3440"/>
            <p:cNvSpPr>
              <a:spLocks noChangeArrowheads="1"/>
            </p:cNvSpPr>
            <p:nvPr/>
          </p:nvSpPr>
          <p:spPr bwMode="auto">
            <a:xfrm>
              <a:off x="6226176" y="33194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7" name="Line 3441"/>
            <p:cNvSpPr>
              <a:spLocks noChangeShapeType="1"/>
            </p:cNvSpPr>
            <p:nvPr/>
          </p:nvSpPr>
          <p:spPr bwMode="auto">
            <a:xfrm flipH="1" flipV="1">
              <a:off x="8258176" y="44973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58" name="Oval 3442"/>
            <p:cNvSpPr>
              <a:spLocks noChangeArrowheads="1"/>
            </p:cNvSpPr>
            <p:nvPr/>
          </p:nvSpPr>
          <p:spPr bwMode="auto">
            <a:xfrm>
              <a:off x="8226426" y="44656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9" name="Line 3443"/>
            <p:cNvSpPr>
              <a:spLocks noChangeShapeType="1"/>
            </p:cNvSpPr>
            <p:nvPr/>
          </p:nvSpPr>
          <p:spPr bwMode="auto">
            <a:xfrm flipH="1">
              <a:off x="6215063" y="1062038"/>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60" name="Oval 3444"/>
            <p:cNvSpPr>
              <a:spLocks noChangeArrowheads="1"/>
            </p:cNvSpPr>
            <p:nvPr/>
          </p:nvSpPr>
          <p:spPr bwMode="auto">
            <a:xfrm>
              <a:off x="6300788" y="10302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1" name="Oval 3445"/>
            <p:cNvSpPr>
              <a:spLocks noChangeArrowheads="1"/>
            </p:cNvSpPr>
            <p:nvPr/>
          </p:nvSpPr>
          <p:spPr bwMode="auto">
            <a:xfrm>
              <a:off x="4762501" y="33258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2" name="Line 3446"/>
            <p:cNvSpPr>
              <a:spLocks noChangeShapeType="1"/>
            </p:cNvSpPr>
            <p:nvPr/>
          </p:nvSpPr>
          <p:spPr bwMode="auto">
            <a:xfrm>
              <a:off x="4794251" y="33575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63" name="Oval 3447"/>
            <p:cNvSpPr>
              <a:spLocks noChangeArrowheads="1"/>
            </p:cNvSpPr>
            <p:nvPr/>
          </p:nvSpPr>
          <p:spPr bwMode="auto">
            <a:xfrm>
              <a:off x="6316663" y="34750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4" name="Line 3448"/>
            <p:cNvSpPr>
              <a:spLocks noChangeShapeType="1"/>
            </p:cNvSpPr>
            <p:nvPr/>
          </p:nvSpPr>
          <p:spPr bwMode="auto">
            <a:xfrm flipV="1">
              <a:off x="6346826" y="339883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65" name="Oval 3449"/>
            <p:cNvSpPr>
              <a:spLocks noChangeArrowheads="1"/>
            </p:cNvSpPr>
            <p:nvPr/>
          </p:nvSpPr>
          <p:spPr bwMode="auto">
            <a:xfrm>
              <a:off x="5297488" y="447992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6" name="Line 3450"/>
            <p:cNvSpPr>
              <a:spLocks noChangeShapeType="1"/>
            </p:cNvSpPr>
            <p:nvPr/>
          </p:nvSpPr>
          <p:spPr bwMode="auto">
            <a:xfrm flipH="1" flipV="1">
              <a:off x="5329238" y="45100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67" name="Oval 3451"/>
            <p:cNvSpPr>
              <a:spLocks noChangeArrowheads="1"/>
            </p:cNvSpPr>
            <p:nvPr/>
          </p:nvSpPr>
          <p:spPr bwMode="auto">
            <a:xfrm>
              <a:off x="3833813" y="448627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8" name="Line 3452"/>
            <p:cNvSpPr>
              <a:spLocks noChangeShapeType="1"/>
            </p:cNvSpPr>
            <p:nvPr/>
          </p:nvSpPr>
          <p:spPr bwMode="auto">
            <a:xfrm>
              <a:off x="3863976" y="4518026"/>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69" name="Oval 3453"/>
            <p:cNvSpPr>
              <a:spLocks noChangeArrowheads="1"/>
            </p:cNvSpPr>
            <p:nvPr/>
          </p:nvSpPr>
          <p:spPr bwMode="auto">
            <a:xfrm>
              <a:off x="7959726" y="378142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0" name="Line 3454"/>
            <p:cNvSpPr>
              <a:spLocks noChangeShapeType="1"/>
            </p:cNvSpPr>
            <p:nvPr/>
          </p:nvSpPr>
          <p:spPr bwMode="auto">
            <a:xfrm flipV="1">
              <a:off x="7989889" y="370522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1" name="Oval 3455"/>
            <p:cNvSpPr>
              <a:spLocks noChangeArrowheads="1"/>
            </p:cNvSpPr>
            <p:nvPr/>
          </p:nvSpPr>
          <p:spPr bwMode="auto">
            <a:xfrm>
              <a:off x="7245351" y="2206626"/>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2" name="Line 3456"/>
            <p:cNvSpPr>
              <a:spLocks noChangeShapeType="1"/>
            </p:cNvSpPr>
            <p:nvPr/>
          </p:nvSpPr>
          <p:spPr bwMode="auto">
            <a:xfrm>
              <a:off x="7277101" y="213042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3" name="Line 3457"/>
            <p:cNvSpPr>
              <a:spLocks noChangeShapeType="1"/>
            </p:cNvSpPr>
            <p:nvPr/>
          </p:nvSpPr>
          <p:spPr bwMode="auto">
            <a:xfrm flipH="1">
              <a:off x="7161214" y="2238376"/>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4" name="Line 3458"/>
            <p:cNvSpPr>
              <a:spLocks noChangeShapeType="1"/>
            </p:cNvSpPr>
            <p:nvPr/>
          </p:nvSpPr>
          <p:spPr bwMode="auto">
            <a:xfrm flipH="1">
              <a:off x="6099176" y="1098551"/>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5" name="Oval 3459"/>
            <p:cNvSpPr>
              <a:spLocks noChangeArrowheads="1"/>
            </p:cNvSpPr>
            <p:nvPr/>
          </p:nvSpPr>
          <p:spPr bwMode="auto">
            <a:xfrm>
              <a:off x="6183313" y="10683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6" name="Line 3460"/>
            <p:cNvSpPr>
              <a:spLocks noChangeShapeType="1"/>
            </p:cNvSpPr>
            <p:nvPr/>
          </p:nvSpPr>
          <p:spPr bwMode="auto">
            <a:xfrm flipH="1" flipV="1">
              <a:off x="5811838" y="2244726"/>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77" name="Oval 3461"/>
            <p:cNvSpPr>
              <a:spLocks noChangeArrowheads="1"/>
            </p:cNvSpPr>
            <p:nvPr/>
          </p:nvSpPr>
          <p:spPr bwMode="auto">
            <a:xfrm>
              <a:off x="5781676" y="221297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8" name="Oval 3462"/>
            <p:cNvSpPr>
              <a:spLocks noChangeArrowheads="1"/>
            </p:cNvSpPr>
            <p:nvPr/>
          </p:nvSpPr>
          <p:spPr bwMode="auto">
            <a:xfrm>
              <a:off x="6316663" y="336867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9" name="Oval 3463"/>
            <p:cNvSpPr>
              <a:spLocks noChangeArrowheads="1"/>
            </p:cNvSpPr>
            <p:nvPr/>
          </p:nvSpPr>
          <p:spPr bwMode="auto">
            <a:xfrm>
              <a:off x="8315326" y="4514851"/>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0" name="Line 3464"/>
            <p:cNvSpPr>
              <a:spLocks noChangeShapeType="1"/>
            </p:cNvSpPr>
            <p:nvPr/>
          </p:nvSpPr>
          <p:spPr bwMode="auto">
            <a:xfrm flipH="1" flipV="1">
              <a:off x="8347076" y="454660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81" name="Line 3465"/>
            <p:cNvSpPr>
              <a:spLocks noChangeShapeType="1"/>
            </p:cNvSpPr>
            <p:nvPr/>
          </p:nvSpPr>
          <p:spPr bwMode="auto">
            <a:xfrm>
              <a:off x="4883151" y="34067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82" name="Oval 3466"/>
            <p:cNvSpPr>
              <a:spLocks noChangeArrowheads="1"/>
            </p:cNvSpPr>
            <p:nvPr/>
          </p:nvSpPr>
          <p:spPr bwMode="auto">
            <a:xfrm>
              <a:off x="4851401" y="337502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3" name="Line 3467"/>
            <p:cNvSpPr>
              <a:spLocks noChangeShapeType="1"/>
            </p:cNvSpPr>
            <p:nvPr/>
          </p:nvSpPr>
          <p:spPr bwMode="auto">
            <a:xfrm>
              <a:off x="5418138" y="445293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84" name="Oval 3468"/>
            <p:cNvSpPr>
              <a:spLocks noChangeArrowheads="1"/>
            </p:cNvSpPr>
            <p:nvPr/>
          </p:nvSpPr>
          <p:spPr bwMode="auto">
            <a:xfrm>
              <a:off x="5386388" y="45291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5" name="Oval 3469"/>
            <p:cNvSpPr>
              <a:spLocks noChangeArrowheads="1"/>
            </p:cNvSpPr>
            <p:nvPr/>
          </p:nvSpPr>
          <p:spPr bwMode="auto">
            <a:xfrm>
              <a:off x="7959726" y="367347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6" name="Line 3470"/>
            <p:cNvSpPr>
              <a:spLocks noChangeShapeType="1"/>
            </p:cNvSpPr>
            <p:nvPr/>
          </p:nvSpPr>
          <p:spPr bwMode="auto">
            <a:xfrm flipV="1">
              <a:off x="7989889" y="359727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87" name="Oval 3471"/>
            <p:cNvSpPr>
              <a:spLocks noChangeArrowheads="1"/>
            </p:cNvSpPr>
            <p:nvPr/>
          </p:nvSpPr>
          <p:spPr bwMode="auto">
            <a:xfrm>
              <a:off x="7245351" y="21002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8" name="Line 3472"/>
            <p:cNvSpPr>
              <a:spLocks noChangeShapeType="1"/>
            </p:cNvSpPr>
            <p:nvPr/>
          </p:nvSpPr>
          <p:spPr bwMode="auto">
            <a:xfrm>
              <a:off x="7277101" y="20240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89" name="Line 3473"/>
            <p:cNvSpPr>
              <a:spLocks noChangeShapeType="1"/>
            </p:cNvSpPr>
            <p:nvPr/>
          </p:nvSpPr>
          <p:spPr bwMode="auto">
            <a:xfrm flipH="1">
              <a:off x="7045326" y="2276476"/>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0" name="Oval 3474"/>
            <p:cNvSpPr>
              <a:spLocks noChangeArrowheads="1"/>
            </p:cNvSpPr>
            <p:nvPr/>
          </p:nvSpPr>
          <p:spPr bwMode="auto">
            <a:xfrm>
              <a:off x="7129464" y="224472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1" name="Line 3475"/>
            <p:cNvSpPr>
              <a:spLocks noChangeShapeType="1"/>
            </p:cNvSpPr>
            <p:nvPr/>
          </p:nvSpPr>
          <p:spPr bwMode="auto">
            <a:xfrm>
              <a:off x="3954463" y="45672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2" name="Oval 3476"/>
            <p:cNvSpPr>
              <a:spLocks noChangeArrowheads="1"/>
            </p:cNvSpPr>
            <p:nvPr/>
          </p:nvSpPr>
          <p:spPr bwMode="auto">
            <a:xfrm>
              <a:off x="3922713" y="45354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3" name="Oval 3477"/>
            <p:cNvSpPr>
              <a:spLocks noChangeArrowheads="1"/>
            </p:cNvSpPr>
            <p:nvPr/>
          </p:nvSpPr>
          <p:spPr bwMode="auto">
            <a:xfrm>
              <a:off x="6067426" y="11064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4" name="Line 3478"/>
            <p:cNvSpPr>
              <a:spLocks noChangeShapeType="1"/>
            </p:cNvSpPr>
            <p:nvPr/>
          </p:nvSpPr>
          <p:spPr bwMode="auto">
            <a:xfrm flipH="1">
              <a:off x="5983288" y="1136651"/>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5" name="Oval 3479"/>
            <p:cNvSpPr>
              <a:spLocks noChangeArrowheads="1"/>
            </p:cNvSpPr>
            <p:nvPr/>
          </p:nvSpPr>
          <p:spPr bwMode="auto">
            <a:xfrm>
              <a:off x="5870576" y="22621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6" name="Line 3480"/>
            <p:cNvSpPr>
              <a:spLocks noChangeShapeType="1"/>
            </p:cNvSpPr>
            <p:nvPr/>
          </p:nvSpPr>
          <p:spPr bwMode="auto">
            <a:xfrm flipH="1" flipV="1">
              <a:off x="5902326" y="22939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7" name="Oval 3481"/>
            <p:cNvSpPr>
              <a:spLocks noChangeArrowheads="1"/>
            </p:cNvSpPr>
            <p:nvPr/>
          </p:nvSpPr>
          <p:spPr bwMode="auto">
            <a:xfrm>
              <a:off x="8404226" y="45640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8" name="Line 3482"/>
            <p:cNvSpPr>
              <a:spLocks noChangeShapeType="1"/>
            </p:cNvSpPr>
            <p:nvPr/>
          </p:nvSpPr>
          <p:spPr bwMode="auto">
            <a:xfrm flipH="1" flipV="1">
              <a:off x="8435976" y="45958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99" name="Line 3483"/>
            <p:cNvSpPr>
              <a:spLocks noChangeShapeType="1"/>
            </p:cNvSpPr>
            <p:nvPr/>
          </p:nvSpPr>
          <p:spPr bwMode="auto">
            <a:xfrm>
              <a:off x="5418138" y="434498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00" name="Oval 3484"/>
            <p:cNvSpPr>
              <a:spLocks noChangeArrowheads="1"/>
            </p:cNvSpPr>
            <p:nvPr/>
          </p:nvSpPr>
          <p:spPr bwMode="auto">
            <a:xfrm>
              <a:off x="5386388" y="44211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1" name="Line 3485"/>
            <p:cNvSpPr>
              <a:spLocks noChangeShapeType="1"/>
            </p:cNvSpPr>
            <p:nvPr/>
          </p:nvSpPr>
          <p:spPr bwMode="auto">
            <a:xfrm flipV="1">
              <a:off x="7989889" y="349091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02" name="Oval 3486"/>
            <p:cNvSpPr>
              <a:spLocks noChangeArrowheads="1"/>
            </p:cNvSpPr>
            <p:nvPr/>
          </p:nvSpPr>
          <p:spPr bwMode="auto">
            <a:xfrm>
              <a:off x="7959726" y="356711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3" name="Line 3487"/>
            <p:cNvSpPr>
              <a:spLocks noChangeShapeType="1"/>
            </p:cNvSpPr>
            <p:nvPr/>
          </p:nvSpPr>
          <p:spPr bwMode="auto">
            <a:xfrm>
              <a:off x="4972051" y="34559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04" name="Oval 3488"/>
            <p:cNvSpPr>
              <a:spLocks noChangeArrowheads="1"/>
            </p:cNvSpPr>
            <p:nvPr/>
          </p:nvSpPr>
          <p:spPr bwMode="auto">
            <a:xfrm>
              <a:off x="4940301" y="34242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5" name="Line 3489"/>
            <p:cNvSpPr>
              <a:spLocks noChangeShapeType="1"/>
            </p:cNvSpPr>
            <p:nvPr/>
          </p:nvSpPr>
          <p:spPr bwMode="auto">
            <a:xfrm>
              <a:off x="7277101" y="19161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06" name="Oval 3490"/>
            <p:cNvSpPr>
              <a:spLocks noChangeArrowheads="1"/>
            </p:cNvSpPr>
            <p:nvPr/>
          </p:nvSpPr>
          <p:spPr bwMode="auto">
            <a:xfrm>
              <a:off x="7245351" y="19923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7" name="Oval 3491"/>
            <p:cNvSpPr>
              <a:spLocks noChangeArrowheads="1"/>
            </p:cNvSpPr>
            <p:nvPr/>
          </p:nvSpPr>
          <p:spPr bwMode="auto">
            <a:xfrm>
              <a:off x="7013576" y="228282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8" name="Line 3492"/>
            <p:cNvSpPr>
              <a:spLocks noChangeShapeType="1"/>
            </p:cNvSpPr>
            <p:nvPr/>
          </p:nvSpPr>
          <p:spPr bwMode="auto">
            <a:xfrm flipH="1">
              <a:off x="6927851" y="2312988"/>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09" name="Oval 3493"/>
            <p:cNvSpPr>
              <a:spLocks noChangeArrowheads="1"/>
            </p:cNvSpPr>
            <p:nvPr/>
          </p:nvSpPr>
          <p:spPr bwMode="auto">
            <a:xfrm>
              <a:off x="5951538" y="1143001"/>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0" name="Line 3494"/>
            <p:cNvSpPr>
              <a:spLocks noChangeShapeType="1"/>
            </p:cNvSpPr>
            <p:nvPr/>
          </p:nvSpPr>
          <p:spPr bwMode="auto">
            <a:xfrm flipH="1">
              <a:off x="5867401" y="1174751"/>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1" name="Oval 3495"/>
            <p:cNvSpPr>
              <a:spLocks noChangeArrowheads="1"/>
            </p:cNvSpPr>
            <p:nvPr/>
          </p:nvSpPr>
          <p:spPr bwMode="auto">
            <a:xfrm>
              <a:off x="4011613" y="458470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2" name="Line 3496"/>
            <p:cNvSpPr>
              <a:spLocks noChangeShapeType="1"/>
            </p:cNvSpPr>
            <p:nvPr/>
          </p:nvSpPr>
          <p:spPr bwMode="auto">
            <a:xfrm>
              <a:off x="4043363" y="461645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3" name="Oval 3497"/>
            <p:cNvSpPr>
              <a:spLocks noChangeArrowheads="1"/>
            </p:cNvSpPr>
            <p:nvPr/>
          </p:nvSpPr>
          <p:spPr bwMode="auto">
            <a:xfrm>
              <a:off x="5386388" y="431482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4" name="Line 3498"/>
            <p:cNvSpPr>
              <a:spLocks noChangeShapeType="1"/>
            </p:cNvSpPr>
            <p:nvPr/>
          </p:nvSpPr>
          <p:spPr bwMode="auto">
            <a:xfrm>
              <a:off x="5418138" y="4238626"/>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5" name="Line 3499"/>
            <p:cNvSpPr>
              <a:spLocks noChangeShapeType="1"/>
            </p:cNvSpPr>
            <p:nvPr/>
          </p:nvSpPr>
          <p:spPr bwMode="auto">
            <a:xfrm flipH="1" flipV="1">
              <a:off x="5991226" y="234315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6" name="Oval 3500"/>
            <p:cNvSpPr>
              <a:spLocks noChangeArrowheads="1"/>
            </p:cNvSpPr>
            <p:nvPr/>
          </p:nvSpPr>
          <p:spPr bwMode="auto">
            <a:xfrm>
              <a:off x="5959476" y="2311401"/>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7" name="Line 3501"/>
            <p:cNvSpPr>
              <a:spLocks noChangeShapeType="1"/>
            </p:cNvSpPr>
            <p:nvPr/>
          </p:nvSpPr>
          <p:spPr bwMode="auto">
            <a:xfrm>
              <a:off x="7989889" y="34909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18" name="Oval 3502"/>
            <p:cNvSpPr>
              <a:spLocks noChangeArrowheads="1"/>
            </p:cNvSpPr>
            <p:nvPr/>
          </p:nvSpPr>
          <p:spPr bwMode="auto">
            <a:xfrm>
              <a:off x="7959726" y="34591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9" name="Line 3503"/>
            <p:cNvSpPr>
              <a:spLocks noChangeShapeType="1"/>
            </p:cNvSpPr>
            <p:nvPr/>
          </p:nvSpPr>
          <p:spPr bwMode="auto">
            <a:xfrm>
              <a:off x="7277101" y="18081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20" name="Oval 3504"/>
            <p:cNvSpPr>
              <a:spLocks noChangeArrowheads="1"/>
            </p:cNvSpPr>
            <p:nvPr/>
          </p:nvSpPr>
          <p:spPr bwMode="auto">
            <a:xfrm>
              <a:off x="7245351" y="18843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1" name="Oval 3505"/>
            <p:cNvSpPr>
              <a:spLocks noChangeArrowheads="1"/>
            </p:cNvSpPr>
            <p:nvPr/>
          </p:nvSpPr>
          <p:spPr bwMode="auto">
            <a:xfrm>
              <a:off x="6897689" y="23193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2" name="Line 3506"/>
            <p:cNvSpPr>
              <a:spLocks noChangeShapeType="1"/>
            </p:cNvSpPr>
            <p:nvPr/>
          </p:nvSpPr>
          <p:spPr bwMode="auto">
            <a:xfrm flipH="1">
              <a:off x="6811964" y="23510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23" name="Line 3507"/>
            <p:cNvSpPr>
              <a:spLocks noChangeShapeType="1"/>
            </p:cNvSpPr>
            <p:nvPr/>
          </p:nvSpPr>
          <p:spPr bwMode="auto">
            <a:xfrm flipH="1" flipV="1">
              <a:off x="8524876" y="464502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24" name="Oval 3508"/>
            <p:cNvSpPr>
              <a:spLocks noChangeArrowheads="1"/>
            </p:cNvSpPr>
            <p:nvPr/>
          </p:nvSpPr>
          <p:spPr bwMode="auto">
            <a:xfrm>
              <a:off x="8493126" y="4613276"/>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5" name="Oval 3509"/>
            <p:cNvSpPr>
              <a:spLocks noChangeArrowheads="1"/>
            </p:cNvSpPr>
            <p:nvPr/>
          </p:nvSpPr>
          <p:spPr bwMode="auto">
            <a:xfrm>
              <a:off x="5835651" y="118110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6" name="Line 3510"/>
            <p:cNvSpPr>
              <a:spLocks noChangeShapeType="1"/>
            </p:cNvSpPr>
            <p:nvPr/>
          </p:nvSpPr>
          <p:spPr bwMode="auto">
            <a:xfrm flipH="1">
              <a:off x="5749926" y="1211263"/>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27" name="Line 3511"/>
            <p:cNvSpPr>
              <a:spLocks noChangeShapeType="1"/>
            </p:cNvSpPr>
            <p:nvPr/>
          </p:nvSpPr>
          <p:spPr bwMode="auto">
            <a:xfrm>
              <a:off x="5060951" y="350520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28" name="Oval 3512"/>
            <p:cNvSpPr>
              <a:spLocks noChangeArrowheads="1"/>
            </p:cNvSpPr>
            <p:nvPr/>
          </p:nvSpPr>
          <p:spPr bwMode="auto">
            <a:xfrm>
              <a:off x="5030788" y="347345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9" name="Line 3513"/>
            <p:cNvSpPr>
              <a:spLocks noChangeShapeType="1"/>
            </p:cNvSpPr>
            <p:nvPr/>
          </p:nvSpPr>
          <p:spPr bwMode="auto">
            <a:xfrm>
              <a:off x="7061201" y="454342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0" name="Line 3514"/>
            <p:cNvSpPr>
              <a:spLocks noChangeShapeType="1"/>
            </p:cNvSpPr>
            <p:nvPr/>
          </p:nvSpPr>
          <p:spPr bwMode="auto">
            <a:xfrm>
              <a:off x="7061201" y="46513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1" name="Oval 3515"/>
            <p:cNvSpPr>
              <a:spLocks noChangeArrowheads="1"/>
            </p:cNvSpPr>
            <p:nvPr/>
          </p:nvSpPr>
          <p:spPr bwMode="auto">
            <a:xfrm>
              <a:off x="7029451" y="461962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2" name="Oval 3516"/>
            <p:cNvSpPr>
              <a:spLocks noChangeArrowheads="1"/>
            </p:cNvSpPr>
            <p:nvPr/>
          </p:nvSpPr>
          <p:spPr bwMode="auto">
            <a:xfrm>
              <a:off x="4100513" y="46339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3" name="Line 3517"/>
            <p:cNvSpPr>
              <a:spLocks noChangeShapeType="1"/>
            </p:cNvSpPr>
            <p:nvPr/>
          </p:nvSpPr>
          <p:spPr bwMode="auto">
            <a:xfrm>
              <a:off x="4132263" y="46656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4" name="Oval 3518"/>
            <p:cNvSpPr>
              <a:spLocks noChangeArrowheads="1"/>
            </p:cNvSpPr>
            <p:nvPr/>
          </p:nvSpPr>
          <p:spPr bwMode="auto">
            <a:xfrm>
              <a:off x="5386388" y="420687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5" name="Line 3519"/>
            <p:cNvSpPr>
              <a:spLocks noChangeShapeType="1"/>
            </p:cNvSpPr>
            <p:nvPr/>
          </p:nvSpPr>
          <p:spPr bwMode="auto">
            <a:xfrm>
              <a:off x="5418138" y="413067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6" name="Line 3520"/>
            <p:cNvSpPr>
              <a:spLocks noChangeShapeType="1"/>
            </p:cNvSpPr>
            <p:nvPr/>
          </p:nvSpPr>
          <p:spPr bwMode="auto">
            <a:xfrm>
              <a:off x="7277101" y="1701801"/>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37" name="Oval 3521"/>
            <p:cNvSpPr>
              <a:spLocks noChangeArrowheads="1"/>
            </p:cNvSpPr>
            <p:nvPr/>
          </p:nvSpPr>
          <p:spPr bwMode="auto">
            <a:xfrm>
              <a:off x="7245351" y="177641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8" name="Oval 3522"/>
            <p:cNvSpPr>
              <a:spLocks noChangeArrowheads="1"/>
            </p:cNvSpPr>
            <p:nvPr/>
          </p:nvSpPr>
          <p:spPr bwMode="auto">
            <a:xfrm>
              <a:off x="6780214" y="235743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9" name="Line 3523"/>
            <p:cNvSpPr>
              <a:spLocks noChangeShapeType="1"/>
            </p:cNvSpPr>
            <p:nvPr/>
          </p:nvSpPr>
          <p:spPr bwMode="auto">
            <a:xfrm flipH="1">
              <a:off x="6696076" y="23891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40" name="Line 3524"/>
            <p:cNvSpPr>
              <a:spLocks noChangeShapeType="1"/>
            </p:cNvSpPr>
            <p:nvPr/>
          </p:nvSpPr>
          <p:spPr bwMode="auto">
            <a:xfrm flipH="1" flipV="1">
              <a:off x="6080126" y="23923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41" name="Oval 3525"/>
            <p:cNvSpPr>
              <a:spLocks noChangeArrowheads="1"/>
            </p:cNvSpPr>
            <p:nvPr/>
          </p:nvSpPr>
          <p:spPr bwMode="auto">
            <a:xfrm>
              <a:off x="6048376" y="236061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2" name="Oval 3527"/>
            <p:cNvSpPr>
              <a:spLocks noChangeArrowheads="1"/>
            </p:cNvSpPr>
            <p:nvPr/>
          </p:nvSpPr>
          <p:spPr bwMode="auto">
            <a:xfrm>
              <a:off x="8048626" y="350837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3" name="Line 3528"/>
            <p:cNvSpPr>
              <a:spLocks noChangeShapeType="1"/>
            </p:cNvSpPr>
            <p:nvPr/>
          </p:nvSpPr>
          <p:spPr bwMode="auto">
            <a:xfrm>
              <a:off x="8078789" y="3540126"/>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44" name="Oval 3529"/>
            <p:cNvSpPr>
              <a:spLocks noChangeArrowheads="1"/>
            </p:cNvSpPr>
            <p:nvPr/>
          </p:nvSpPr>
          <p:spPr bwMode="auto">
            <a:xfrm>
              <a:off x="5719763" y="121920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5" name="Line 3530"/>
            <p:cNvSpPr>
              <a:spLocks noChangeShapeType="1"/>
            </p:cNvSpPr>
            <p:nvPr/>
          </p:nvSpPr>
          <p:spPr bwMode="auto">
            <a:xfrm flipH="1">
              <a:off x="5634038" y="12493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46" name="Line 3531"/>
            <p:cNvSpPr>
              <a:spLocks noChangeShapeType="1"/>
            </p:cNvSpPr>
            <p:nvPr/>
          </p:nvSpPr>
          <p:spPr bwMode="auto">
            <a:xfrm>
              <a:off x="7061201" y="44370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47" name="Oval 3532"/>
            <p:cNvSpPr>
              <a:spLocks noChangeArrowheads="1"/>
            </p:cNvSpPr>
            <p:nvPr/>
          </p:nvSpPr>
          <p:spPr bwMode="auto">
            <a:xfrm>
              <a:off x="7029451" y="451326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8" name="Oval 3533"/>
            <p:cNvSpPr>
              <a:spLocks noChangeArrowheads="1"/>
            </p:cNvSpPr>
            <p:nvPr/>
          </p:nvSpPr>
          <p:spPr bwMode="auto">
            <a:xfrm>
              <a:off x="8583614" y="466248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9" name="Line 3534"/>
            <p:cNvSpPr>
              <a:spLocks noChangeShapeType="1"/>
            </p:cNvSpPr>
            <p:nvPr/>
          </p:nvSpPr>
          <p:spPr bwMode="auto">
            <a:xfrm flipH="1" flipV="1">
              <a:off x="8613776" y="46942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50" name="Line 3535"/>
            <p:cNvSpPr>
              <a:spLocks noChangeShapeType="1"/>
            </p:cNvSpPr>
            <p:nvPr/>
          </p:nvSpPr>
          <p:spPr bwMode="auto">
            <a:xfrm>
              <a:off x="5149851" y="3554413"/>
              <a:ext cx="90488" cy="47625"/>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51" name="Oval 3536"/>
            <p:cNvSpPr>
              <a:spLocks noChangeArrowheads="1"/>
            </p:cNvSpPr>
            <p:nvPr/>
          </p:nvSpPr>
          <p:spPr bwMode="auto">
            <a:xfrm>
              <a:off x="5119688" y="352266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2" name="Oval 3537"/>
            <p:cNvSpPr>
              <a:spLocks noChangeArrowheads="1"/>
            </p:cNvSpPr>
            <p:nvPr/>
          </p:nvSpPr>
          <p:spPr bwMode="auto">
            <a:xfrm>
              <a:off x="7118351" y="466883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3" name="Line 3538"/>
            <p:cNvSpPr>
              <a:spLocks noChangeShapeType="1"/>
            </p:cNvSpPr>
            <p:nvPr/>
          </p:nvSpPr>
          <p:spPr bwMode="auto">
            <a:xfrm>
              <a:off x="7150101" y="47005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54" name="Oval 3539"/>
            <p:cNvSpPr>
              <a:spLocks noChangeArrowheads="1"/>
            </p:cNvSpPr>
            <p:nvPr/>
          </p:nvSpPr>
          <p:spPr bwMode="auto">
            <a:xfrm>
              <a:off x="5386388" y="4098926"/>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5" name="Line 3540"/>
            <p:cNvSpPr>
              <a:spLocks noChangeShapeType="1"/>
            </p:cNvSpPr>
            <p:nvPr/>
          </p:nvSpPr>
          <p:spPr bwMode="auto">
            <a:xfrm>
              <a:off x="5418138" y="402272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56" name="Line 3541"/>
            <p:cNvSpPr>
              <a:spLocks noChangeShapeType="1"/>
            </p:cNvSpPr>
            <p:nvPr/>
          </p:nvSpPr>
          <p:spPr bwMode="auto">
            <a:xfrm>
              <a:off x="7277101" y="1593851"/>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57" name="Oval 3542"/>
            <p:cNvSpPr>
              <a:spLocks noChangeArrowheads="1"/>
            </p:cNvSpPr>
            <p:nvPr/>
          </p:nvSpPr>
          <p:spPr bwMode="auto">
            <a:xfrm>
              <a:off x="7245351" y="1670051"/>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8" name="Oval 3543"/>
            <p:cNvSpPr>
              <a:spLocks noChangeArrowheads="1"/>
            </p:cNvSpPr>
            <p:nvPr/>
          </p:nvSpPr>
          <p:spPr bwMode="auto">
            <a:xfrm>
              <a:off x="4189413" y="468312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9" name="Line 3544"/>
            <p:cNvSpPr>
              <a:spLocks noChangeShapeType="1"/>
            </p:cNvSpPr>
            <p:nvPr/>
          </p:nvSpPr>
          <p:spPr bwMode="auto">
            <a:xfrm>
              <a:off x="4221163" y="47148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0" name="Line 3545"/>
            <p:cNvSpPr>
              <a:spLocks noChangeShapeType="1"/>
            </p:cNvSpPr>
            <p:nvPr/>
          </p:nvSpPr>
          <p:spPr bwMode="auto">
            <a:xfrm flipH="1">
              <a:off x="6580189" y="2427288"/>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1" name="Oval 3546"/>
            <p:cNvSpPr>
              <a:spLocks noChangeArrowheads="1"/>
            </p:cNvSpPr>
            <p:nvPr/>
          </p:nvSpPr>
          <p:spPr bwMode="auto">
            <a:xfrm>
              <a:off x="6664326" y="23955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2" name="Oval 3547"/>
            <p:cNvSpPr>
              <a:spLocks noChangeArrowheads="1"/>
            </p:cNvSpPr>
            <p:nvPr/>
          </p:nvSpPr>
          <p:spPr bwMode="auto">
            <a:xfrm>
              <a:off x="7029451" y="44053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3" name="Line 3548"/>
            <p:cNvSpPr>
              <a:spLocks noChangeShapeType="1"/>
            </p:cNvSpPr>
            <p:nvPr/>
          </p:nvSpPr>
          <p:spPr bwMode="auto">
            <a:xfrm>
              <a:off x="7061201" y="43291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4" name="Line 3549"/>
            <p:cNvSpPr>
              <a:spLocks noChangeShapeType="1"/>
            </p:cNvSpPr>
            <p:nvPr/>
          </p:nvSpPr>
          <p:spPr bwMode="auto">
            <a:xfrm>
              <a:off x="5634038" y="128746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5" name="Oval 3550"/>
            <p:cNvSpPr>
              <a:spLocks noChangeArrowheads="1"/>
            </p:cNvSpPr>
            <p:nvPr/>
          </p:nvSpPr>
          <p:spPr bwMode="auto">
            <a:xfrm>
              <a:off x="5602288" y="125571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6" name="Line 3551"/>
            <p:cNvSpPr>
              <a:spLocks noChangeShapeType="1"/>
            </p:cNvSpPr>
            <p:nvPr/>
          </p:nvSpPr>
          <p:spPr bwMode="auto">
            <a:xfrm flipH="1" flipV="1">
              <a:off x="6169026" y="24415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67" name="Oval 3552"/>
            <p:cNvSpPr>
              <a:spLocks noChangeArrowheads="1"/>
            </p:cNvSpPr>
            <p:nvPr/>
          </p:nvSpPr>
          <p:spPr bwMode="auto">
            <a:xfrm>
              <a:off x="6137276" y="24114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8" name="Oval 3553"/>
            <p:cNvSpPr>
              <a:spLocks noChangeArrowheads="1"/>
            </p:cNvSpPr>
            <p:nvPr/>
          </p:nvSpPr>
          <p:spPr bwMode="auto">
            <a:xfrm>
              <a:off x="8137526" y="355758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9" name="Line 3554"/>
            <p:cNvSpPr>
              <a:spLocks noChangeShapeType="1"/>
            </p:cNvSpPr>
            <p:nvPr/>
          </p:nvSpPr>
          <p:spPr bwMode="auto">
            <a:xfrm>
              <a:off x="8169276" y="35893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0" name="Line 3555"/>
            <p:cNvSpPr>
              <a:spLocks noChangeShapeType="1"/>
            </p:cNvSpPr>
            <p:nvPr/>
          </p:nvSpPr>
          <p:spPr bwMode="auto">
            <a:xfrm>
              <a:off x="5418138" y="39163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1" name="Oval 3556"/>
            <p:cNvSpPr>
              <a:spLocks noChangeArrowheads="1"/>
            </p:cNvSpPr>
            <p:nvPr/>
          </p:nvSpPr>
          <p:spPr bwMode="auto">
            <a:xfrm>
              <a:off x="5386388" y="39925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2" name="Oval 3557"/>
            <p:cNvSpPr>
              <a:spLocks noChangeArrowheads="1"/>
            </p:cNvSpPr>
            <p:nvPr/>
          </p:nvSpPr>
          <p:spPr bwMode="auto">
            <a:xfrm>
              <a:off x="4673601" y="241776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3" name="Line 3558"/>
            <p:cNvSpPr>
              <a:spLocks noChangeShapeType="1"/>
            </p:cNvSpPr>
            <p:nvPr/>
          </p:nvSpPr>
          <p:spPr bwMode="auto">
            <a:xfrm>
              <a:off x="4705351" y="23415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4" name="Line 3559"/>
            <p:cNvSpPr>
              <a:spLocks noChangeShapeType="1"/>
            </p:cNvSpPr>
            <p:nvPr/>
          </p:nvSpPr>
          <p:spPr bwMode="auto">
            <a:xfrm>
              <a:off x="4705351" y="244792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5" name="Oval 3560"/>
            <p:cNvSpPr>
              <a:spLocks noChangeArrowheads="1"/>
            </p:cNvSpPr>
            <p:nvPr/>
          </p:nvSpPr>
          <p:spPr bwMode="auto">
            <a:xfrm>
              <a:off x="8672514" y="4711701"/>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6" name="Line 3561"/>
            <p:cNvSpPr>
              <a:spLocks noChangeShapeType="1"/>
            </p:cNvSpPr>
            <p:nvPr/>
          </p:nvSpPr>
          <p:spPr bwMode="auto">
            <a:xfrm flipV="1">
              <a:off x="8586789" y="4743451"/>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7" name="Oval 3562"/>
            <p:cNvSpPr>
              <a:spLocks noChangeArrowheads="1"/>
            </p:cNvSpPr>
            <p:nvPr/>
          </p:nvSpPr>
          <p:spPr bwMode="auto">
            <a:xfrm>
              <a:off x="7245351" y="156368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8" name="Line 3563"/>
            <p:cNvSpPr>
              <a:spLocks noChangeShapeType="1"/>
            </p:cNvSpPr>
            <p:nvPr/>
          </p:nvSpPr>
          <p:spPr bwMode="auto">
            <a:xfrm>
              <a:off x="7277101" y="1487488"/>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79" name="Oval 3564"/>
            <p:cNvSpPr>
              <a:spLocks noChangeArrowheads="1"/>
            </p:cNvSpPr>
            <p:nvPr/>
          </p:nvSpPr>
          <p:spPr bwMode="auto">
            <a:xfrm>
              <a:off x="5208588" y="3571876"/>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0" name="Line 3565"/>
            <p:cNvSpPr>
              <a:spLocks noChangeShapeType="1"/>
            </p:cNvSpPr>
            <p:nvPr/>
          </p:nvSpPr>
          <p:spPr bwMode="auto">
            <a:xfrm>
              <a:off x="5240338" y="36020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1" name="Line 3566"/>
            <p:cNvSpPr>
              <a:spLocks noChangeShapeType="1"/>
            </p:cNvSpPr>
            <p:nvPr/>
          </p:nvSpPr>
          <p:spPr bwMode="auto">
            <a:xfrm>
              <a:off x="7239001" y="474980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2" name="Oval 3567"/>
            <p:cNvSpPr>
              <a:spLocks noChangeArrowheads="1"/>
            </p:cNvSpPr>
            <p:nvPr/>
          </p:nvSpPr>
          <p:spPr bwMode="auto">
            <a:xfrm>
              <a:off x="7207251" y="4718051"/>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3" name="Oval 3568"/>
            <p:cNvSpPr>
              <a:spLocks noChangeArrowheads="1"/>
            </p:cNvSpPr>
            <p:nvPr/>
          </p:nvSpPr>
          <p:spPr bwMode="auto">
            <a:xfrm>
              <a:off x="3744913" y="357822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4" name="Line 3569"/>
            <p:cNvSpPr>
              <a:spLocks noChangeShapeType="1"/>
            </p:cNvSpPr>
            <p:nvPr/>
          </p:nvSpPr>
          <p:spPr bwMode="auto">
            <a:xfrm flipV="1">
              <a:off x="3775076" y="350202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5" name="Line 3570"/>
            <p:cNvSpPr>
              <a:spLocks noChangeShapeType="1"/>
            </p:cNvSpPr>
            <p:nvPr/>
          </p:nvSpPr>
          <p:spPr bwMode="auto">
            <a:xfrm flipH="1" flipV="1">
              <a:off x="3775076" y="36099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6" name="Line 3571"/>
            <p:cNvSpPr>
              <a:spLocks noChangeShapeType="1"/>
            </p:cNvSpPr>
            <p:nvPr/>
          </p:nvSpPr>
          <p:spPr bwMode="auto">
            <a:xfrm flipH="1">
              <a:off x="6464301" y="2465388"/>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7" name="Oval 3572"/>
            <p:cNvSpPr>
              <a:spLocks noChangeArrowheads="1"/>
            </p:cNvSpPr>
            <p:nvPr/>
          </p:nvSpPr>
          <p:spPr bwMode="auto">
            <a:xfrm>
              <a:off x="6548439" y="24336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8" name="Line 3573"/>
            <p:cNvSpPr>
              <a:spLocks noChangeShapeType="1"/>
            </p:cNvSpPr>
            <p:nvPr/>
          </p:nvSpPr>
          <p:spPr bwMode="auto">
            <a:xfrm>
              <a:off x="7061201" y="42211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89" name="Oval 3574"/>
            <p:cNvSpPr>
              <a:spLocks noChangeArrowheads="1"/>
            </p:cNvSpPr>
            <p:nvPr/>
          </p:nvSpPr>
          <p:spPr bwMode="auto">
            <a:xfrm>
              <a:off x="7029451" y="42973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0" name="Line 3575"/>
            <p:cNvSpPr>
              <a:spLocks noChangeShapeType="1"/>
            </p:cNvSpPr>
            <p:nvPr/>
          </p:nvSpPr>
          <p:spPr bwMode="auto">
            <a:xfrm>
              <a:off x="4310063" y="47640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91" name="Oval 3576"/>
            <p:cNvSpPr>
              <a:spLocks noChangeArrowheads="1"/>
            </p:cNvSpPr>
            <p:nvPr/>
          </p:nvSpPr>
          <p:spPr bwMode="auto">
            <a:xfrm>
              <a:off x="4278313" y="47323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2" name="Oval 3577"/>
            <p:cNvSpPr>
              <a:spLocks noChangeArrowheads="1"/>
            </p:cNvSpPr>
            <p:nvPr/>
          </p:nvSpPr>
          <p:spPr bwMode="auto">
            <a:xfrm>
              <a:off x="5692776" y="130492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3" name="Line 3578"/>
            <p:cNvSpPr>
              <a:spLocks noChangeShapeType="1"/>
            </p:cNvSpPr>
            <p:nvPr/>
          </p:nvSpPr>
          <p:spPr bwMode="auto">
            <a:xfrm>
              <a:off x="5722938" y="1336676"/>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94" name="Oval 3579"/>
            <p:cNvSpPr>
              <a:spLocks noChangeArrowheads="1"/>
            </p:cNvSpPr>
            <p:nvPr/>
          </p:nvSpPr>
          <p:spPr bwMode="auto">
            <a:xfrm>
              <a:off x="5386388" y="388461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5" name="Line 3580"/>
            <p:cNvSpPr>
              <a:spLocks noChangeShapeType="1"/>
            </p:cNvSpPr>
            <p:nvPr/>
          </p:nvSpPr>
          <p:spPr bwMode="auto">
            <a:xfrm>
              <a:off x="5418138" y="38084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96" name="Oval 3581"/>
            <p:cNvSpPr>
              <a:spLocks noChangeArrowheads="1"/>
            </p:cNvSpPr>
            <p:nvPr/>
          </p:nvSpPr>
          <p:spPr bwMode="auto">
            <a:xfrm>
              <a:off x="4673601" y="23098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7" name="Line 3582"/>
            <p:cNvSpPr>
              <a:spLocks noChangeShapeType="1"/>
            </p:cNvSpPr>
            <p:nvPr/>
          </p:nvSpPr>
          <p:spPr bwMode="auto">
            <a:xfrm>
              <a:off x="4705351" y="22336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98" name="Oval 3583"/>
            <p:cNvSpPr>
              <a:spLocks noChangeArrowheads="1"/>
            </p:cNvSpPr>
            <p:nvPr/>
          </p:nvSpPr>
          <p:spPr bwMode="auto">
            <a:xfrm>
              <a:off x="7245351" y="1455738"/>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9" name="Line 3584"/>
            <p:cNvSpPr>
              <a:spLocks noChangeShapeType="1"/>
            </p:cNvSpPr>
            <p:nvPr/>
          </p:nvSpPr>
          <p:spPr bwMode="auto">
            <a:xfrm>
              <a:off x="7277101" y="1379538"/>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0" name="Oval 3585"/>
            <p:cNvSpPr>
              <a:spLocks noChangeArrowheads="1"/>
            </p:cNvSpPr>
            <p:nvPr/>
          </p:nvSpPr>
          <p:spPr bwMode="auto">
            <a:xfrm>
              <a:off x="8555039" y="4749801"/>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1" name="Line 3586"/>
            <p:cNvSpPr>
              <a:spLocks noChangeShapeType="1"/>
            </p:cNvSpPr>
            <p:nvPr/>
          </p:nvSpPr>
          <p:spPr bwMode="auto">
            <a:xfrm flipV="1">
              <a:off x="8470901" y="4781551"/>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2" name="Oval 3587"/>
            <p:cNvSpPr>
              <a:spLocks noChangeArrowheads="1"/>
            </p:cNvSpPr>
            <p:nvPr/>
          </p:nvSpPr>
          <p:spPr bwMode="auto">
            <a:xfrm>
              <a:off x="6226176" y="246062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3" name="Line 3588"/>
            <p:cNvSpPr>
              <a:spLocks noChangeShapeType="1"/>
            </p:cNvSpPr>
            <p:nvPr/>
          </p:nvSpPr>
          <p:spPr bwMode="auto">
            <a:xfrm flipH="1" flipV="1">
              <a:off x="6257926" y="249078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4" name="Oval 3589"/>
            <p:cNvSpPr>
              <a:spLocks noChangeArrowheads="1"/>
            </p:cNvSpPr>
            <p:nvPr/>
          </p:nvSpPr>
          <p:spPr bwMode="auto">
            <a:xfrm>
              <a:off x="8226426" y="3606801"/>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5" name="Line 3590"/>
            <p:cNvSpPr>
              <a:spLocks noChangeShapeType="1"/>
            </p:cNvSpPr>
            <p:nvPr/>
          </p:nvSpPr>
          <p:spPr bwMode="auto">
            <a:xfrm>
              <a:off x="8258176" y="363855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6" name="Oval 3591"/>
            <p:cNvSpPr>
              <a:spLocks noChangeArrowheads="1"/>
            </p:cNvSpPr>
            <p:nvPr/>
          </p:nvSpPr>
          <p:spPr bwMode="auto">
            <a:xfrm>
              <a:off x="4762501" y="2466976"/>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7" name="Line 3592"/>
            <p:cNvSpPr>
              <a:spLocks noChangeShapeType="1"/>
            </p:cNvSpPr>
            <p:nvPr/>
          </p:nvSpPr>
          <p:spPr bwMode="auto">
            <a:xfrm>
              <a:off x="4794251" y="2497138"/>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08" name="Oval 3593"/>
            <p:cNvSpPr>
              <a:spLocks noChangeArrowheads="1"/>
            </p:cNvSpPr>
            <p:nvPr/>
          </p:nvSpPr>
          <p:spPr bwMode="auto">
            <a:xfrm>
              <a:off x="3744913" y="3470276"/>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9" name="Line 3594"/>
            <p:cNvSpPr>
              <a:spLocks noChangeShapeType="1"/>
            </p:cNvSpPr>
            <p:nvPr/>
          </p:nvSpPr>
          <p:spPr bwMode="auto">
            <a:xfrm flipV="1">
              <a:off x="3775076" y="3394076"/>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10" name="Line 3595"/>
            <p:cNvSpPr>
              <a:spLocks noChangeShapeType="1"/>
            </p:cNvSpPr>
            <p:nvPr/>
          </p:nvSpPr>
          <p:spPr bwMode="auto">
            <a:xfrm flipH="1">
              <a:off x="6346826" y="2501901"/>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11" name="Oval 3596"/>
            <p:cNvSpPr>
              <a:spLocks noChangeArrowheads="1"/>
            </p:cNvSpPr>
            <p:nvPr/>
          </p:nvSpPr>
          <p:spPr bwMode="auto">
            <a:xfrm>
              <a:off x="6432551" y="24717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2" name="Line 3597"/>
            <p:cNvSpPr>
              <a:spLocks noChangeShapeType="1"/>
            </p:cNvSpPr>
            <p:nvPr/>
          </p:nvSpPr>
          <p:spPr bwMode="auto">
            <a:xfrm>
              <a:off x="7061201" y="4114801"/>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13" name="Oval 3598"/>
            <p:cNvSpPr>
              <a:spLocks noChangeArrowheads="1"/>
            </p:cNvSpPr>
            <p:nvPr/>
          </p:nvSpPr>
          <p:spPr bwMode="auto">
            <a:xfrm>
              <a:off x="7029451" y="419100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4" name="Line 3599"/>
            <p:cNvSpPr>
              <a:spLocks noChangeShapeType="1"/>
            </p:cNvSpPr>
            <p:nvPr/>
          </p:nvSpPr>
          <p:spPr bwMode="auto">
            <a:xfrm>
              <a:off x="5329238" y="365125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15" name="Oval 3600"/>
            <p:cNvSpPr>
              <a:spLocks noChangeArrowheads="1"/>
            </p:cNvSpPr>
            <p:nvPr/>
          </p:nvSpPr>
          <p:spPr bwMode="auto">
            <a:xfrm>
              <a:off x="5297488" y="362108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6" name="Oval 3601"/>
            <p:cNvSpPr>
              <a:spLocks noChangeArrowheads="1"/>
            </p:cNvSpPr>
            <p:nvPr/>
          </p:nvSpPr>
          <p:spPr bwMode="auto">
            <a:xfrm>
              <a:off x="7297739" y="47672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7" name="Line 3602"/>
            <p:cNvSpPr>
              <a:spLocks noChangeShapeType="1"/>
            </p:cNvSpPr>
            <p:nvPr/>
          </p:nvSpPr>
          <p:spPr bwMode="auto">
            <a:xfrm>
              <a:off x="7327901" y="4799013"/>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18" name="Oval 3603"/>
            <p:cNvSpPr>
              <a:spLocks noChangeArrowheads="1"/>
            </p:cNvSpPr>
            <p:nvPr/>
          </p:nvSpPr>
          <p:spPr bwMode="auto">
            <a:xfrm>
              <a:off x="3833813" y="36274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9" name="Line 3604"/>
            <p:cNvSpPr>
              <a:spLocks noChangeShapeType="1"/>
            </p:cNvSpPr>
            <p:nvPr/>
          </p:nvSpPr>
          <p:spPr bwMode="auto">
            <a:xfrm flipH="1" flipV="1">
              <a:off x="3863976" y="3659188"/>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0" name="Line 3605"/>
            <p:cNvSpPr>
              <a:spLocks noChangeShapeType="1"/>
            </p:cNvSpPr>
            <p:nvPr/>
          </p:nvSpPr>
          <p:spPr bwMode="auto">
            <a:xfrm>
              <a:off x="5418138" y="37004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1" name="Oval 3606"/>
            <p:cNvSpPr>
              <a:spLocks noChangeArrowheads="1"/>
            </p:cNvSpPr>
            <p:nvPr/>
          </p:nvSpPr>
          <p:spPr bwMode="auto">
            <a:xfrm>
              <a:off x="5386388" y="37766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2" name="Oval 3607"/>
            <p:cNvSpPr>
              <a:spLocks noChangeArrowheads="1"/>
            </p:cNvSpPr>
            <p:nvPr/>
          </p:nvSpPr>
          <p:spPr bwMode="auto">
            <a:xfrm>
              <a:off x="4673601" y="220186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3" name="Line 3608"/>
            <p:cNvSpPr>
              <a:spLocks noChangeShapeType="1"/>
            </p:cNvSpPr>
            <p:nvPr/>
          </p:nvSpPr>
          <p:spPr bwMode="auto">
            <a:xfrm>
              <a:off x="4705351" y="212566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4" name="Line 3609"/>
            <p:cNvSpPr>
              <a:spLocks noChangeShapeType="1"/>
            </p:cNvSpPr>
            <p:nvPr/>
          </p:nvSpPr>
          <p:spPr bwMode="auto">
            <a:xfrm>
              <a:off x="4398963" y="4813301"/>
              <a:ext cx="88900"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5" name="Oval 3610"/>
            <p:cNvSpPr>
              <a:spLocks noChangeArrowheads="1"/>
            </p:cNvSpPr>
            <p:nvPr/>
          </p:nvSpPr>
          <p:spPr bwMode="auto">
            <a:xfrm>
              <a:off x="4368801" y="4781551"/>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6" name="Oval 3611"/>
            <p:cNvSpPr>
              <a:spLocks noChangeArrowheads="1"/>
            </p:cNvSpPr>
            <p:nvPr/>
          </p:nvSpPr>
          <p:spPr bwMode="auto">
            <a:xfrm>
              <a:off x="7245351" y="1347788"/>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7" name="Line 3612"/>
            <p:cNvSpPr>
              <a:spLocks noChangeShapeType="1"/>
            </p:cNvSpPr>
            <p:nvPr/>
          </p:nvSpPr>
          <p:spPr bwMode="auto">
            <a:xfrm flipV="1">
              <a:off x="7161214" y="1379538"/>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28" name="Oval 3613"/>
            <p:cNvSpPr>
              <a:spLocks noChangeArrowheads="1"/>
            </p:cNvSpPr>
            <p:nvPr/>
          </p:nvSpPr>
          <p:spPr bwMode="auto">
            <a:xfrm>
              <a:off x="8440739" y="4786313"/>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9" name="Line 3614"/>
            <p:cNvSpPr>
              <a:spLocks noChangeShapeType="1"/>
            </p:cNvSpPr>
            <p:nvPr/>
          </p:nvSpPr>
          <p:spPr bwMode="auto">
            <a:xfrm flipV="1">
              <a:off x="8355014" y="481806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30" name="Oval 3615"/>
            <p:cNvSpPr>
              <a:spLocks noChangeArrowheads="1"/>
            </p:cNvSpPr>
            <p:nvPr/>
          </p:nvSpPr>
          <p:spPr bwMode="auto">
            <a:xfrm>
              <a:off x="5781676" y="1354138"/>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1" name="Line 3616"/>
            <p:cNvSpPr>
              <a:spLocks noChangeShapeType="1"/>
            </p:cNvSpPr>
            <p:nvPr/>
          </p:nvSpPr>
          <p:spPr bwMode="auto">
            <a:xfrm>
              <a:off x="5811838" y="1385888"/>
              <a:ext cx="90488" cy="492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32" name="Line 3617"/>
            <p:cNvSpPr>
              <a:spLocks noChangeShapeType="1"/>
            </p:cNvSpPr>
            <p:nvPr/>
          </p:nvSpPr>
          <p:spPr bwMode="auto">
            <a:xfrm flipV="1">
              <a:off x="3775076" y="328771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33" name="Oval 3618"/>
            <p:cNvSpPr>
              <a:spLocks noChangeArrowheads="1"/>
            </p:cNvSpPr>
            <p:nvPr/>
          </p:nvSpPr>
          <p:spPr bwMode="auto">
            <a:xfrm>
              <a:off x="3744913" y="3363913"/>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4" name="Line 3619"/>
            <p:cNvSpPr>
              <a:spLocks noChangeShapeType="1"/>
            </p:cNvSpPr>
            <p:nvPr/>
          </p:nvSpPr>
          <p:spPr bwMode="auto">
            <a:xfrm>
              <a:off x="7061201" y="4006851"/>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35" name="Oval 3620"/>
            <p:cNvSpPr>
              <a:spLocks noChangeArrowheads="1"/>
            </p:cNvSpPr>
            <p:nvPr/>
          </p:nvSpPr>
          <p:spPr bwMode="auto">
            <a:xfrm>
              <a:off x="7029451" y="4083051"/>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6" name="Oval 3621"/>
            <p:cNvSpPr>
              <a:spLocks noChangeArrowheads="1"/>
            </p:cNvSpPr>
            <p:nvPr/>
          </p:nvSpPr>
          <p:spPr bwMode="auto">
            <a:xfrm>
              <a:off x="6316663" y="2509838"/>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937" name="Group 3823"/>
            <p:cNvGrpSpPr>
              <a:grpSpLocks/>
            </p:cNvGrpSpPr>
            <p:nvPr/>
          </p:nvGrpSpPr>
          <p:grpSpPr bwMode="auto">
            <a:xfrm>
              <a:off x="3744913" y="1385888"/>
              <a:ext cx="4989513" cy="3763963"/>
              <a:chOff x="2359" y="873"/>
              <a:chExt cx="3143" cy="2371"/>
            </a:xfrm>
            <a:grpFill/>
          </p:grpSpPr>
          <p:sp>
            <p:nvSpPr>
              <p:cNvPr id="5355" name="Oval 3623"/>
              <p:cNvSpPr>
                <a:spLocks noChangeArrowheads="1"/>
              </p:cNvSpPr>
              <p:nvPr/>
            </p:nvSpPr>
            <p:spPr bwMode="auto">
              <a:xfrm>
                <a:off x="5238" y="230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6" name="Line 3624"/>
              <p:cNvSpPr>
                <a:spLocks noChangeShapeType="1"/>
              </p:cNvSpPr>
              <p:nvPr/>
            </p:nvSpPr>
            <p:spPr bwMode="auto">
              <a:xfrm>
                <a:off x="5258" y="232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7" name="Oval 3625"/>
              <p:cNvSpPr>
                <a:spLocks noChangeArrowheads="1"/>
              </p:cNvSpPr>
              <p:nvPr/>
            </p:nvSpPr>
            <p:spPr bwMode="auto">
              <a:xfrm>
                <a:off x="3056" y="158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8" name="Line 3626"/>
              <p:cNvSpPr>
                <a:spLocks noChangeShapeType="1"/>
              </p:cNvSpPr>
              <p:nvPr/>
            </p:nvSpPr>
            <p:spPr bwMode="auto">
              <a:xfrm>
                <a:off x="3076" y="160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9" name="Oval 3627"/>
              <p:cNvSpPr>
                <a:spLocks noChangeArrowheads="1"/>
              </p:cNvSpPr>
              <p:nvPr/>
            </p:nvSpPr>
            <p:spPr bwMode="auto">
              <a:xfrm>
                <a:off x="3393" y="2312"/>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0" name="Line 3628"/>
              <p:cNvSpPr>
                <a:spLocks noChangeShapeType="1"/>
              </p:cNvSpPr>
              <p:nvPr/>
            </p:nvSpPr>
            <p:spPr bwMode="auto">
              <a:xfrm>
                <a:off x="2964" y="1272"/>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61" name="Oval 3629"/>
              <p:cNvSpPr>
                <a:spLocks noChangeArrowheads="1"/>
              </p:cNvSpPr>
              <p:nvPr/>
            </p:nvSpPr>
            <p:spPr bwMode="auto">
              <a:xfrm>
                <a:off x="2944" y="132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2" name="Oval 3630"/>
              <p:cNvSpPr>
                <a:spLocks noChangeArrowheads="1"/>
              </p:cNvSpPr>
              <p:nvPr/>
            </p:nvSpPr>
            <p:spPr bwMode="auto">
              <a:xfrm>
                <a:off x="4653" y="303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3" name="Line 3631"/>
              <p:cNvSpPr>
                <a:spLocks noChangeShapeType="1"/>
              </p:cNvSpPr>
              <p:nvPr/>
            </p:nvSpPr>
            <p:spPr bwMode="auto">
              <a:xfrm>
                <a:off x="4672" y="3054"/>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64" name="Line 3632"/>
              <p:cNvSpPr>
                <a:spLocks noChangeShapeType="1"/>
              </p:cNvSpPr>
              <p:nvPr/>
            </p:nvSpPr>
            <p:spPr bwMode="auto">
              <a:xfrm flipV="1">
                <a:off x="4438" y="89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65" name="Oval 3633"/>
              <p:cNvSpPr>
                <a:spLocks noChangeArrowheads="1"/>
              </p:cNvSpPr>
              <p:nvPr/>
            </p:nvSpPr>
            <p:spPr bwMode="auto">
              <a:xfrm>
                <a:off x="4491" y="873"/>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6" name="Oval 3634"/>
              <p:cNvSpPr>
                <a:spLocks noChangeArrowheads="1"/>
              </p:cNvSpPr>
              <p:nvPr/>
            </p:nvSpPr>
            <p:spPr bwMode="auto">
              <a:xfrm>
                <a:off x="2471" y="231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7" name="Line 3635"/>
              <p:cNvSpPr>
                <a:spLocks noChangeShapeType="1"/>
              </p:cNvSpPr>
              <p:nvPr/>
            </p:nvSpPr>
            <p:spPr bwMode="auto">
              <a:xfrm flipH="1" flipV="1">
                <a:off x="2491" y="233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68" name="Oval 3636"/>
              <p:cNvSpPr>
                <a:spLocks noChangeArrowheads="1"/>
              </p:cNvSpPr>
              <p:nvPr/>
            </p:nvSpPr>
            <p:spPr bwMode="auto">
              <a:xfrm>
                <a:off x="5243" y="3039"/>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9" name="Line 3637"/>
              <p:cNvSpPr>
                <a:spLocks noChangeShapeType="1"/>
              </p:cNvSpPr>
              <p:nvPr/>
            </p:nvSpPr>
            <p:spPr bwMode="auto">
              <a:xfrm flipV="1">
                <a:off x="5190" y="305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0" name="Oval 3638"/>
              <p:cNvSpPr>
                <a:spLocks noChangeArrowheads="1"/>
              </p:cNvSpPr>
              <p:nvPr/>
            </p:nvSpPr>
            <p:spPr bwMode="auto">
              <a:xfrm>
                <a:off x="2808" y="3043"/>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1" name="Line 3639"/>
              <p:cNvSpPr>
                <a:spLocks noChangeShapeType="1"/>
              </p:cNvSpPr>
              <p:nvPr/>
            </p:nvSpPr>
            <p:spPr bwMode="auto">
              <a:xfrm flipV="1">
                <a:off x="2827" y="299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2" name="Oval 3640"/>
              <p:cNvSpPr>
                <a:spLocks noChangeArrowheads="1"/>
              </p:cNvSpPr>
              <p:nvPr/>
            </p:nvSpPr>
            <p:spPr bwMode="auto">
              <a:xfrm>
                <a:off x="2359" y="205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3" name="Line 3641"/>
              <p:cNvSpPr>
                <a:spLocks noChangeShapeType="1"/>
              </p:cNvSpPr>
              <p:nvPr/>
            </p:nvSpPr>
            <p:spPr bwMode="auto">
              <a:xfrm flipV="1">
                <a:off x="2378" y="200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4" name="Line 3642"/>
              <p:cNvSpPr>
                <a:spLocks noChangeShapeType="1"/>
              </p:cNvSpPr>
              <p:nvPr/>
            </p:nvSpPr>
            <p:spPr bwMode="auto">
              <a:xfrm>
                <a:off x="4448" y="245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5" name="Oval 3643"/>
              <p:cNvSpPr>
                <a:spLocks noChangeArrowheads="1"/>
              </p:cNvSpPr>
              <p:nvPr/>
            </p:nvSpPr>
            <p:spPr bwMode="auto">
              <a:xfrm>
                <a:off x="4428" y="250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6" name="Oval 3644"/>
              <p:cNvSpPr>
                <a:spLocks noChangeArrowheads="1"/>
              </p:cNvSpPr>
              <p:nvPr/>
            </p:nvSpPr>
            <p:spPr bwMode="auto">
              <a:xfrm>
                <a:off x="3698" y="88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7" name="Line 3645"/>
              <p:cNvSpPr>
                <a:spLocks noChangeShapeType="1"/>
              </p:cNvSpPr>
              <p:nvPr/>
            </p:nvSpPr>
            <p:spPr bwMode="auto">
              <a:xfrm>
                <a:off x="3718" y="90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8" name="Line 3646"/>
              <p:cNvSpPr>
                <a:spLocks noChangeShapeType="1"/>
              </p:cNvSpPr>
              <p:nvPr/>
            </p:nvSpPr>
            <p:spPr bwMode="auto">
              <a:xfrm>
                <a:off x="5314" y="235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79" name="Oval 3647"/>
              <p:cNvSpPr>
                <a:spLocks noChangeArrowheads="1"/>
              </p:cNvSpPr>
              <p:nvPr/>
            </p:nvSpPr>
            <p:spPr bwMode="auto">
              <a:xfrm>
                <a:off x="5294" y="233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0" name="Oval 3648"/>
              <p:cNvSpPr>
                <a:spLocks noChangeArrowheads="1"/>
              </p:cNvSpPr>
              <p:nvPr/>
            </p:nvSpPr>
            <p:spPr bwMode="auto">
              <a:xfrm>
                <a:off x="2944" y="125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1" name="Line 3649"/>
              <p:cNvSpPr>
                <a:spLocks noChangeShapeType="1"/>
              </p:cNvSpPr>
              <p:nvPr/>
            </p:nvSpPr>
            <p:spPr bwMode="auto">
              <a:xfrm>
                <a:off x="2964" y="120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82" name="Oval 3650"/>
              <p:cNvSpPr>
                <a:spLocks noChangeArrowheads="1"/>
              </p:cNvSpPr>
              <p:nvPr/>
            </p:nvSpPr>
            <p:spPr bwMode="auto">
              <a:xfrm>
                <a:off x="3112" y="161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3" name="Line 3651"/>
              <p:cNvSpPr>
                <a:spLocks noChangeShapeType="1"/>
              </p:cNvSpPr>
              <p:nvPr/>
            </p:nvSpPr>
            <p:spPr bwMode="auto">
              <a:xfrm>
                <a:off x="3132" y="1635"/>
                <a:ext cx="56" cy="32"/>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84" name="Oval 3652"/>
              <p:cNvSpPr>
                <a:spLocks noChangeArrowheads="1"/>
              </p:cNvSpPr>
              <p:nvPr/>
            </p:nvSpPr>
            <p:spPr bwMode="auto">
              <a:xfrm>
                <a:off x="4418" y="89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5" name="Line 3653"/>
              <p:cNvSpPr>
                <a:spLocks noChangeShapeType="1"/>
              </p:cNvSpPr>
              <p:nvPr/>
            </p:nvSpPr>
            <p:spPr bwMode="auto">
              <a:xfrm flipV="1">
                <a:off x="4364" y="916"/>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86" name="Oval 3654"/>
              <p:cNvSpPr>
                <a:spLocks noChangeArrowheads="1"/>
              </p:cNvSpPr>
              <p:nvPr/>
            </p:nvSpPr>
            <p:spPr bwMode="auto">
              <a:xfrm>
                <a:off x="5170" y="306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7" name="Line 3655"/>
              <p:cNvSpPr>
                <a:spLocks noChangeShapeType="1"/>
              </p:cNvSpPr>
              <p:nvPr/>
            </p:nvSpPr>
            <p:spPr bwMode="auto">
              <a:xfrm flipV="1">
                <a:off x="5116" y="3083"/>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88" name="Line 3656"/>
              <p:cNvSpPr>
                <a:spLocks noChangeShapeType="1"/>
              </p:cNvSpPr>
              <p:nvPr/>
            </p:nvSpPr>
            <p:spPr bwMode="auto">
              <a:xfrm>
                <a:off x="4729" y="308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89" name="Oval 3657"/>
              <p:cNvSpPr>
                <a:spLocks noChangeArrowheads="1"/>
              </p:cNvSpPr>
              <p:nvPr/>
            </p:nvSpPr>
            <p:spPr bwMode="auto">
              <a:xfrm>
                <a:off x="4709" y="306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0" name="Oval 3658"/>
              <p:cNvSpPr>
                <a:spLocks noChangeArrowheads="1"/>
              </p:cNvSpPr>
              <p:nvPr/>
            </p:nvSpPr>
            <p:spPr bwMode="auto">
              <a:xfrm>
                <a:off x="2808" y="297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1" name="Line 3659"/>
              <p:cNvSpPr>
                <a:spLocks noChangeShapeType="1"/>
              </p:cNvSpPr>
              <p:nvPr/>
            </p:nvSpPr>
            <p:spPr bwMode="auto">
              <a:xfrm flipV="1">
                <a:off x="2827" y="292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2" name="Oval 3660"/>
              <p:cNvSpPr>
                <a:spLocks noChangeArrowheads="1"/>
              </p:cNvSpPr>
              <p:nvPr/>
            </p:nvSpPr>
            <p:spPr bwMode="auto">
              <a:xfrm>
                <a:off x="2359" y="198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3" name="Line 3661"/>
              <p:cNvSpPr>
                <a:spLocks noChangeShapeType="1"/>
              </p:cNvSpPr>
              <p:nvPr/>
            </p:nvSpPr>
            <p:spPr bwMode="auto">
              <a:xfrm flipV="1">
                <a:off x="2378" y="193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4" name="Line 3662"/>
              <p:cNvSpPr>
                <a:spLocks noChangeShapeType="1"/>
              </p:cNvSpPr>
              <p:nvPr/>
            </p:nvSpPr>
            <p:spPr bwMode="auto">
              <a:xfrm>
                <a:off x="4448" y="238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5" name="Oval 3663"/>
              <p:cNvSpPr>
                <a:spLocks noChangeArrowheads="1"/>
              </p:cNvSpPr>
              <p:nvPr/>
            </p:nvSpPr>
            <p:spPr bwMode="auto">
              <a:xfrm>
                <a:off x="4428" y="243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6" name="Oval 3664"/>
              <p:cNvSpPr>
                <a:spLocks noChangeArrowheads="1"/>
              </p:cNvSpPr>
              <p:nvPr/>
            </p:nvSpPr>
            <p:spPr bwMode="auto">
              <a:xfrm>
                <a:off x="2527" y="234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7" name="Line 3665"/>
              <p:cNvSpPr>
                <a:spLocks noChangeShapeType="1"/>
              </p:cNvSpPr>
              <p:nvPr/>
            </p:nvSpPr>
            <p:spPr bwMode="auto">
              <a:xfrm flipH="1" flipV="1">
                <a:off x="2547" y="2367"/>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8" name="Line 3666"/>
              <p:cNvSpPr>
                <a:spLocks noChangeShapeType="1"/>
              </p:cNvSpPr>
              <p:nvPr/>
            </p:nvSpPr>
            <p:spPr bwMode="auto">
              <a:xfrm>
                <a:off x="2964" y="113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99" name="Oval 3667"/>
              <p:cNvSpPr>
                <a:spLocks noChangeArrowheads="1"/>
              </p:cNvSpPr>
              <p:nvPr/>
            </p:nvSpPr>
            <p:spPr bwMode="auto">
              <a:xfrm>
                <a:off x="2944" y="118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0" name="Line 3668"/>
              <p:cNvSpPr>
                <a:spLocks noChangeShapeType="1"/>
              </p:cNvSpPr>
              <p:nvPr/>
            </p:nvSpPr>
            <p:spPr bwMode="auto">
              <a:xfrm>
                <a:off x="3774" y="93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01" name="Oval 3669"/>
              <p:cNvSpPr>
                <a:spLocks noChangeArrowheads="1"/>
              </p:cNvSpPr>
              <p:nvPr/>
            </p:nvSpPr>
            <p:spPr bwMode="auto">
              <a:xfrm>
                <a:off x="3754" y="91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2" name="Line 3670"/>
              <p:cNvSpPr>
                <a:spLocks noChangeShapeType="1"/>
              </p:cNvSpPr>
              <p:nvPr/>
            </p:nvSpPr>
            <p:spPr bwMode="auto">
              <a:xfrm flipV="1">
                <a:off x="4960" y="1658"/>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03" name="Line 3671"/>
              <p:cNvSpPr>
                <a:spLocks noChangeShapeType="1"/>
              </p:cNvSpPr>
              <p:nvPr/>
            </p:nvSpPr>
            <p:spPr bwMode="auto">
              <a:xfrm flipV="1">
                <a:off x="5033" y="159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04" name="Oval 3672"/>
              <p:cNvSpPr>
                <a:spLocks noChangeArrowheads="1"/>
              </p:cNvSpPr>
              <p:nvPr/>
            </p:nvSpPr>
            <p:spPr bwMode="auto">
              <a:xfrm>
                <a:off x="5014" y="163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5" name="Oval 3673"/>
              <p:cNvSpPr>
                <a:spLocks noChangeArrowheads="1"/>
              </p:cNvSpPr>
              <p:nvPr/>
            </p:nvSpPr>
            <p:spPr bwMode="auto">
              <a:xfrm>
                <a:off x="4345" y="92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6" name="Line 3674"/>
              <p:cNvSpPr>
                <a:spLocks noChangeShapeType="1"/>
              </p:cNvSpPr>
              <p:nvPr/>
            </p:nvSpPr>
            <p:spPr bwMode="auto">
              <a:xfrm flipV="1">
                <a:off x="4291" y="940"/>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07" name="Line 3675"/>
              <p:cNvSpPr>
                <a:spLocks noChangeShapeType="1"/>
              </p:cNvSpPr>
              <p:nvPr/>
            </p:nvSpPr>
            <p:spPr bwMode="auto">
              <a:xfrm>
                <a:off x="5370" y="238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08" name="Oval 3676"/>
              <p:cNvSpPr>
                <a:spLocks noChangeArrowheads="1"/>
              </p:cNvSpPr>
              <p:nvPr/>
            </p:nvSpPr>
            <p:spPr bwMode="auto">
              <a:xfrm>
                <a:off x="5350" y="236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9" name="Line 3677"/>
              <p:cNvSpPr>
                <a:spLocks noChangeShapeType="1"/>
              </p:cNvSpPr>
              <p:nvPr/>
            </p:nvSpPr>
            <p:spPr bwMode="auto">
              <a:xfrm flipV="1">
                <a:off x="5043" y="3107"/>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0" name="Oval 3678"/>
              <p:cNvSpPr>
                <a:spLocks noChangeArrowheads="1"/>
              </p:cNvSpPr>
              <p:nvPr/>
            </p:nvSpPr>
            <p:spPr bwMode="auto">
              <a:xfrm>
                <a:off x="5097" y="308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1" name="Line 3679"/>
              <p:cNvSpPr>
                <a:spLocks noChangeShapeType="1"/>
              </p:cNvSpPr>
              <p:nvPr/>
            </p:nvSpPr>
            <p:spPr bwMode="auto">
              <a:xfrm flipV="1">
                <a:off x="2827" y="286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2" name="Oval 3680"/>
              <p:cNvSpPr>
                <a:spLocks noChangeArrowheads="1"/>
              </p:cNvSpPr>
              <p:nvPr/>
            </p:nvSpPr>
            <p:spPr bwMode="auto">
              <a:xfrm>
                <a:off x="2808" y="290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3" name="Line 3681"/>
              <p:cNvSpPr>
                <a:spLocks noChangeShapeType="1"/>
              </p:cNvSpPr>
              <p:nvPr/>
            </p:nvSpPr>
            <p:spPr bwMode="auto">
              <a:xfrm flipV="1">
                <a:off x="2378" y="1868"/>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4" name="Oval 3682"/>
              <p:cNvSpPr>
                <a:spLocks noChangeArrowheads="1"/>
              </p:cNvSpPr>
              <p:nvPr/>
            </p:nvSpPr>
            <p:spPr bwMode="auto">
              <a:xfrm>
                <a:off x="2359" y="191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5" name="Oval 3683"/>
              <p:cNvSpPr>
                <a:spLocks noChangeArrowheads="1"/>
              </p:cNvSpPr>
              <p:nvPr/>
            </p:nvSpPr>
            <p:spPr bwMode="auto">
              <a:xfrm>
                <a:off x="3169" y="164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6" name="Line 3684"/>
              <p:cNvSpPr>
                <a:spLocks noChangeShapeType="1"/>
              </p:cNvSpPr>
              <p:nvPr/>
            </p:nvSpPr>
            <p:spPr bwMode="auto">
              <a:xfrm>
                <a:off x="3188" y="1667"/>
                <a:ext cx="56" cy="3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7" name="Line 3685"/>
              <p:cNvSpPr>
                <a:spLocks noChangeShapeType="1"/>
              </p:cNvSpPr>
              <p:nvPr/>
            </p:nvSpPr>
            <p:spPr bwMode="auto">
              <a:xfrm flipH="1" flipV="1">
                <a:off x="4448" y="238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18" name="Oval 3686"/>
              <p:cNvSpPr>
                <a:spLocks noChangeArrowheads="1"/>
              </p:cNvSpPr>
              <p:nvPr/>
            </p:nvSpPr>
            <p:spPr bwMode="auto">
              <a:xfrm>
                <a:off x="4428" y="236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9" name="Line 3687"/>
              <p:cNvSpPr>
                <a:spLocks noChangeShapeType="1"/>
              </p:cNvSpPr>
              <p:nvPr/>
            </p:nvSpPr>
            <p:spPr bwMode="auto">
              <a:xfrm>
                <a:off x="4785" y="311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0" name="Oval 3688"/>
              <p:cNvSpPr>
                <a:spLocks noChangeArrowheads="1"/>
              </p:cNvSpPr>
              <p:nvPr/>
            </p:nvSpPr>
            <p:spPr bwMode="auto">
              <a:xfrm>
                <a:off x="4765" y="309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1" name="Oval 3689"/>
              <p:cNvSpPr>
                <a:spLocks noChangeArrowheads="1"/>
              </p:cNvSpPr>
              <p:nvPr/>
            </p:nvSpPr>
            <p:spPr bwMode="auto">
              <a:xfrm>
                <a:off x="2583" y="237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2" name="Line 3690"/>
              <p:cNvSpPr>
                <a:spLocks noChangeShapeType="1"/>
              </p:cNvSpPr>
              <p:nvPr/>
            </p:nvSpPr>
            <p:spPr bwMode="auto">
              <a:xfrm flipH="1" flipV="1">
                <a:off x="2603" y="2398"/>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3" name="Line 3691"/>
              <p:cNvSpPr>
                <a:spLocks noChangeShapeType="1"/>
              </p:cNvSpPr>
              <p:nvPr/>
            </p:nvSpPr>
            <p:spPr bwMode="auto">
              <a:xfrm flipH="1" flipV="1">
                <a:off x="3862" y="3120"/>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4" name="Oval 3692"/>
              <p:cNvSpPr>
                <a:spLocks noChangeArrowheads="1"/>
              </p:cNvSpPr>
              <p:nvPr/>
            </p:nvSpPr>
            <p:spPr bwMode="auto">
              <a:xfrm>
                <a:off x="3842" y="310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5" name="Line 3693"/>
              <p:cNvSpPr>
                <a:spLocks noChangeShapeType="1"/>
              </p:cNvSpPr>
              <p:nvPr/>
            </p:nvSpPr>
            <p:spPr bwMode="auto">
              <a:xfrm flipV="1">
                <a:off x="3862" y="3053"/>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6" name="Line 3694"/>
              <p:cNvSpPr>
                <a:spLocks noChangeShapeType="1"/>
              </p:cNvSpPr>
              <p:nvPr/>
            </p:nvSpPr>
            <p:spPr bwMode="auto">
              <a:xfrm>
                <a:off x="2964" y="106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7" name="Oval 3695"/>
              <p:cNvSpPr>
                <a:spLocks noChangeArrowheads="1"/>
              </p:cNvSpPr>
              <p:nvPr/>
            </p:nvSpPr>
            <p:spPr bwMode="auto">
              <a:xfrm>
                <a:off x="2944" y="111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8" name="Line 3696"/>
              <p:cNvSpPr>
                <a:spLocks noChangeShapeType="1"/>
              </p:cNvSpPr>
              <p:nvPr/>
            </p:nvSpPr>
            <p:spPr bwMode="auto">
              <a:xfrm flipV="1">
                <a:off x="5033" y="152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29" name="Oval 3697"/>
              <p:cNvSpPr>
                <a:spLocks noChangeArrowheads="1"/>
              </p:cNvSpPr>
              <p:nvPr/>
            </p:nvSpPr>
            <p:spPr bwMode="auto">
              <a:xfrm>
                <a:off x="5014" y="157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0" name="Oval 3698"/>
              <p:cNvSpPr>
                <a:spLocks noChangeArrowheads="1"/>
              </p:cNvSpPr>
              <p:nvPr/>
            </p:nvSpPr>
            <p:spPr bwMode="auto">
              <a:xfrm>
                <a:off x="4940" y="1662"/>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1" name="Line 3699"/>
              <p:cNvSpPr>
                <a:spLocks noChangeShapeType="1"/>
              </p:cNvSpPr>
              <p:nvPr/>
            </p:nvSpPr>
            <p:spPr bwMode="auto">
              <a:xfrm flipV="1">
                <a:off x="4887" y="1682"/>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2" name="Line 3700"/>
              <p:cNvSpPr>
                <a:spLocks noChangeShapeType="1"/>
              </p:cNvSpPr>
              <p:nvPr/>
            </p:nvSpPr>
            <p:spPr bwMode="auto">
              <a:xfrm flipV="1">
                <a:off x="4218" y="96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3" name="Oval 3701"/>
              <p:cNvSpPr>
                <a:spLocks noChangeArrowheads="1"/>
              </p:cNvSpPr>
              <p:nvPr/>
            </p:nvSpPr>
            <p:spPr bwMode="auto">
              <a:xfrm>
                <a:off x="4271" y="94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4" name="Oval 3702"/>
              <p:cNvSpPr>
                <a:spLocks noChangeArrowheads="1"/>
              </p:cNvSpPr>
              <p:nvPr/>
            </p:nvSpPr>
            <p:spPr bwMode="auto">
              <a:xfrm>
                <a:off x="2808" y="284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5" name="Line 3703"/>
              <p:cNvSpPr>
                <a:spLocks noChangeShapeType="1"/>
              </p:cNvSpPr>
              <p:nvPr/>
            </p:nvSpPr>
            <p:spPr bwMode="auto">
              <a:xfrm flipV="1">
                <a:off x="2827" y="279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6" name="Oval 3704"/>
              <p:cNvSpPr>
                <a:spLocks noChangeArrowheads="1"/>
              </p:cNvSpPr>
              <p:nvPr/>
            </p:nvSpPr>
            <p:spPr bwMode="auto">
              <a:xfrm>
                <a:off x="5023" y="311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7" name="Line 3705"/>
              <p:cNvSpPr>
                <a:spLocks noChangeShapeType="1"/>
              </p:cNvSpPr>
              <p:nvPr/>
            </p:nvSpPr>
            <p:spPr bwMode="auto">
              <a:xfrm flipV="1">
                <a:off x="4970" y="3130"/>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8" name="Line 3706"/>
              <p:cNvSpPr>
                <a:spLocks noChangeShapeType="1"/>
              </p:cNvSpPr>
              <p:nvPr/>
            </p:nvSpPr>
            <p:spPr bwMode="auto">
              <a:xfrm flipV="1">
                <a:off x="2378" y="180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39" name="Oval 3707"/>
              <p:cNvSpPr>
                <a:spLocks noChangeArrowheads="1"/>
              </p:cNvSpPr>
              <p:nvPr/>
            </p:nvSpPr>
            <p:spPr bwMode="auto">
              <a:xfrm>
                <a:off x="2359" y="184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0" name="Oval 3708"/>
              <p:cNvSpPr>
                <a:spLocks noChangeArrowheads="1"/>
              </p:cNvSpPr>
              <p:nvPr/>
            </p:nvSpPr>
            <p:spPr bwMode="auto">
              <a:xfrm>
                <a:off x="3810" y="946"/>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1" name="Line 3709"/>
              <p:cNvSpPr>
                <a:spLocks noChangeShapeType="1"/>
              </p:cNvSpPr>
              <p:nvPr/>
            </p:nvSpPr>
            <p:spPr bwMode="auto">
              <a:xfrm>
                <a:off x="3830" y="96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42" name="Oval 3710"/>
              <p:cNvSpPr>
                <a:spLocks noChangeArrowheads="1"/>
              </p:cNvSpPr>
              <p:nvPr/>
            </p:nvSpPr>
            <p:spPr bwMode="auto">
              <a:xfrm>
                <a:off x="5407" y="239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3" name="Line 3711"/>
              <p:cNvSpPr>
                <a:spLocks noChangeShapeType="1"/>
              </p:cNvSpPr>
              <p:nvPr/>
            </p:nvSpPr>
            <p:spPr bwMode="auto">
              <a:xfrm>
                <a:off x="5426" y="241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44" name="Oval 3712"/>
              <p:cNvSpPr>
                <a:spLocks noChangeArrowheads="1"/>
              </p:cNvSpPr>
              <p:nvPr/>
            </p:nvSpPr>
            <p:spPr bwMode="auto">
              <a:xfrm>
                <a:off x="3225" y="167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5" name="Line 3713"/>
              <p:cNvSpPr>
                <a:spLocks noChangeShapeType="1"/>
              </p:cNvSpPr>
              <p:nvPr/>
            </p:nvSpPr>
            <p:spPr bwMode="auto">
              <a:xfrm>
                <a:off x="3244" y="1697"/>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46" name="Oval 3714"/>
              <p:cNvSpPr>
                <a:spLocks noChangeArrowheads="1"/>
              </p:cNvSpPr>
              <p:nvPr/>
            </p:nvSpPr>
            <p:spPr bwMode="auto">
              <a:xfrm>
                <a:off x="4484" y="240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7" name="Line 3715"/>
              <p:cNvSpPr>
                <a:spLocks noChangeShapeType="1"/>
              </p:cNvSpPr>
              <p:nvPr/>
            </p:nvSpPr>
            <p:spPr bwMode="auto">
              <a:xfrm flipH="1" flipV="1">
                <a:off x="4504" y="242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48" name="Line 3716"/>
              <p:cNvSpPr>
                <a:spLocks noChangeShapeType="1"/>
              </p:cNvSpPr>
              <p:nvPr/>
            </p:nvSpPr>
            <p:spPr bwMode="auto">
              <a:xfrm flipV="1">
                <a:off x="3862" y="298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49" name="Oval 3717"/>
              <p:cNvSpPr>
                <a:spLocks noChangeArrowheads="1"/>
              </p:cNvSpPr>
              <p:nvPr/>
            </p:nvSpPr>
            <p:spPr bwMode="auto">
              <a:xfrm>
                <a:off x="3842" y="303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0" name="Oval 3718"/>
              <p:cNvSpPr>
                <a:spLocks noChangeArrowheads="1"/>
              </p:cNvSpPr>
              <p:nvPr/>
            </p:nvSpPr>
            <p:spPr bwMode="auto">
              <a:xfrm>
                <a:off x="2944" y="104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1" name="Line 3719"/>
              <p:cNvSpPr>
                <a:spLocks noChangeShapeType="1"/>
              </p:cNvSpPr>
              <p:nvPr/>
            </p:nvSpPr>
            <p:spPr bwMode="auto">
              <a:xfrm>
                <a:off x="2964" y="1001"/>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52" name="Line 3720"/>
              <p:cNvSpPr>
                <a:spLocks noChangeShapeType="1"/>
              </p:cNvSpPr>
              <p:nvPr/>
            </p:nvSpPr>
            <p:spPr bwMode="auto">
              <a:xfrm flipV="1">
                <a:off x="5033" y="145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53" name="Oval 3721"/>
              <p:cNvSpPr>
                <a:spLocks noChangeArrowheads="1"/>
              </p:cNvSpPr>
              <p:nvPr/>
            </p:nvSpPr>
            <p:spPr bwMode="auto">
              <a:xfrm>
                <a:off x="5014" y="1503"/>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4" name="Line 3722"/>
              <p:cNvSpPr>
                <a:spLocks noChangeShapeType="1"/>
              </p:cNvSpPr>
              <p:nvPr/>
            </p:nvSpPr>
            <p:spPr bwMode="auto">
              <a:xfrm>
                <a:off x="4841" y="3147"/>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55" name="Oval 3723"/>
              <p:cNvSpPr>
                <a:spLocks noChangeArrowheads="1"/>
              </p:cNvSpPr>
              <p:nvPr/>
            </p:nvSpPr>
            <p:spPr bwMode="auto">
              <a:xfrm>
                <a:off x="4821" y="312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6" name="Oval 3724"/>
              <p:cNvSpPr>
                <a:spLocks noChangeArrowheads="1"/>
              </p:cNvSpPr>
              <p:nvPr/>
            </p:nvSpPr>
            <p:spPr bwMode="auto">
              <a:xfrm>
                <a:off x="4867" y="168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7" name="Line 3725"/>
              <p:cNvSpPr>
                <a:spLocks noChangeShapeType="1"/>
              </p:cNvSpPr>
              <p:nvPr/>
            </p:nvSpPr>
            <p:spPr bwMode="auto">
              <a:xfrm flipV="1">
                <a:off x="4814" y="1705"/>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58" name="Oval 3726"/>
              <p:cNvSpPr>
                <a:spLocks noChangeArrowheads="1"/>
              </p:cNvSpPr>
              <p:nvPr/>
            </p:nvSpPr>
            <p:spPr bwMode="auto">
              <a:xfrm>
                <a:off x="2639" y="240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9" name="Line 3727"/>
              <p:cNvSpPr>
                <a:spLocks noChangeShapeType="1"/>
              </p:cNvSpPr>
              <p:nvPr/>
            </p:nvSpPr>
            <p:spPr bwMode="auto">
              <a:xfrm flipH="1" flipV="1">
                <a:off x="2659" y="242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0" name="Line 3728"/>
              <p:cNvSpPr>
                <a:spLocks noChangeShapeType="1"/>
              </p:cNvSpPr>
              <p:nvPr/>
            </p:nvSpPr>
            <p:spPr bwMode="auto">
              <a:xfrm flipH="1" flipV="1">
                <a:off x="3919" y="315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1" name="Oval 3729"/>
              <p:cNvSpPr>
                <a:spLocks noChangeArrowheads="1"/>
              </p:cNvSpPr>
              <p:nvPr/>
            </p:nvSpPr>
            <p:spPr bwMode="auto">
              <a:xfrm>
                <a:off x="3899" y="313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2" name="Line 3730"/>
              <p:cNvSpPr>
                <a:spLocks noChangeShapeType="1"/>
              </p:cNvSpPr>
              <p:nvPr/>
            </p:nvSpPr>
            <p:spPr bwMode="auto">
              <a:xfrm flipV="1">
                <a:off x="4145" y="988"/>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3" name="Oval 3731"/>
              <p:cNvSpPr>
                <a:spLocks noChangeArrowheads="1"/>
              </p:cNvSpPr>
              <p:nvPr/>
            </p:nvSpPr>
            <p:spPr bwMode="auto">
              <a:xfrm>
                <a:off x="4198" y="96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4" name="Oval 3732"/>
              <p:cNvSpPr>
                <a:spLocks noChangeArrowheads="1"/>
              </p:cNvSpPr>
              <p:nvPr/>
            </p:nvSpPr>
            <p:spPr bwMode="auto">
              <a:xfrm>
                <a:off x="2808" y="277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5" name="Line 3733"/>
              <p:cNvSpPr>
                <a:spLocks noChangeShapeType="1"/>
              </p:cNvSpPr>
              <p:nvPr/>
            </p:nvSpPr>
            <p:spPr bwMode="auto">
              <a:xfrm flipV="1">
                <a:off x="2827" y="272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6" name="Line 3734"/>
              <p:cNvSpPr>
                <a:spLocks noChangeShapeType="1"/>
              </p:cNvSpPr>
              <p:nvPr/>
            </p:nvSpPr>
            <p:spPr bwMode="auto">
              <a:xfrm flipV="1">
                <a:off x="2378" y="1733"/>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7" name="Oval 3735"/>
              <p:cNvSpPr>
                <a:spLocks noChangeArrowheads="1"/>
              </p:cNvSpPr>
              <p:nvPr/>
            </p:nvSpPr>
            <p:spPr bwMode="auto">
              <a:xfrm>
                <a:off x="2359" y="178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8" name="Line 3736"/>
              <p:cNvSpPr>
                <a:spLocks noChangeShapeType="1"/>
              </p:cNvSpPr>
              <p:nvPr/>
            </p:nvSpPr>
            <p:spPr bwMode="auto">
              <a:xfrm flipV="1">
                <a:off x="4897" y="315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69" name="Oval 3737"/>
              <p:cNvSpPr>
                <a:spLocks noChangeArrowheads="1"/>
              </p:cNvSpPr>
              <p:nvPr/>
            </p:nvSpPr>
            <p:spPr bwMode="auto">
              <a:xfrm>
                <a:off x="4951" y="313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0" name="Oval 3738"/>
              <p:cNvSpPr>
                <a:spLocks noChangeArrowheads="1"/>
              </p:cNvSpPr>
              <p:nvPr/>
            </p:nvSpPr>
            <p:spPr bwMode="auto">
              <a:xfrm>
                <a:off x="3866" y="97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1" name="Line 3739"/>
              <p:cNvSpPr>
                <a:spLocks noChangeShapeType="1"/>
              </p:cNvSpPr>
              <p:nvPr/>
            </p:nvSpPr>
            <p:spPr bwMode="auto">
              <a:xfrm>
                <a:off x="3886" y="997"/>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2" name="Line 3740"/>
              <p:cNvSpPr>
                <a:spLocks noChangeShapeType="1"/>
              </p:cNvSpPr>
              <p:nvPr/>
            </p:nvSpPr>
            <p:spPr bwMode="auto">
              <a:xfrm flipV="1">
                <a:off x="3862" y="291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3" name="Oval 3741"/>
              <p:cNvSpPr>
                <a:spLocks noChangeArrowheads="1"/>
              </p:cNvSpPr>
              <p:nvPr/>
            </p:nvSpPr>
            <p:spPr bwMode="auto">
              <a:xfrm>
                <a:off x="3842" y="296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4" name="Oval 3742"/>
              <p:cNvSpPr>
                <a:spLocks noChangeArrowheads="1"/>
              </p:cNvSpPr>
              <p:nvPr/>
            </p:nvSpPr>
            <p:spPr bwMode="auto">
              <a:xfrm>
                <a:off x="2944" y="98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5" name="Line 3743"/>
              <p:cNvSpPr>
                <a:spLocks noChangeShapeType="1"/>
              </p:cNvSpPr>
              <p:nvPr/>
            </p:nvSpPr>
            <p:spPr bwMode="auto">
              <a:xfrm flipV="1">
                <a:off x="2890" y="1001"/>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6" name="Oval 3744"/>
              <p:cNvSpPr>
                <a:spLocks noChangeArrowheads="1"/>
              </p:cNvSpPr>
              <p:nvPr/>
            </p:nvSpPr>
            <p:spPr bwMode="auto">
              <a:xfrm>
                <a:off x="5463" y="242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7" name="Line 3745"/>
              <p:cNvSpPr>
                <a:spLocks noChangeShapeType="1"/>
              </p:cNvSpPr>
              <p:nvPr/>
            </p:nvSpPr>
            <p:spPr bwMode="auto">
              <a:xfrm flipV="1">
                <a:off x="5482" y="237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8" name="Line 3746"/>
              <p:cNvSpPr>
                <a:spLocks noChangeShapeType="1"/>
              </p:cNvSpPr>
              <p:nvPr/>
            </p:nvSpPr>
            <p:spPr bwMode="auto">
              <a:xfrm flipV="1">
                <a:off x="5033" y="138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79" name="Oval 3747"/>
              <p:cNvSpPr>
                <a:spLocks noChangeArrowheads="1"/>
              </p:cNvSpPr>
              <p:nvPr/>
            </p:nvSpPr>
            <p:spPr bwMode="auto">
              <a:xfrm>
                <a:off x="5014" y="143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0" name="Oval 3748"/>
              <p:cNvSpPr>
                <a:spLocks noChangeArrowheads="1"/>
              </p:cNvSpPr>
              <p:nvPr/>
            </p:nvSpPr>
            <p:spPr bwMode="auto">
              <a:xfrm>
                <a:off x="3281" y="170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1" name="Line 3749"/>
              <p:cNvSpPr>
                <a:spLocks noChangeShapeType="1"/>
              </p:cNvSpPr>
              <p:nvPr/>
            </p:nvSpPr>
            <p:spPr bwMode="auto">
              <a:xfrm>
                <a:off x="3301" y="1728"/>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82" name="Oval 3750"/>
              <p:cNvSpPr>
                <a:spLocks noChangeArrowheads="1"/>
              </p:cNvSpPr>
              <p:nvPr/>
            </p:nvSpPr>
            <p:spPr bwMode="auto">
              <a:xfrm>
                <a:off x="4794" y="171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3" name="Line 3751"/>
              <p:cNvSpPr>
                <a:spLocks noChangeShapeType="1"/>
              </p:cNvSpPr>
              <p:nvPr/>
            </p:nvSpPr>
            <p:spPr bwMode="auto">
              <a:xfrm flipV="1">
                <a:off x="4740" y="1729"/>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84" name="Oval 3752"/>
              <p:cNvSpPr>
                <a:spLocks noChangeArrowheads="1"/>
              </p:cNvSpPr>
              <p:nvPr/>
            </p:nvSpPr>
            <p:spPr bwMode="auto">
              <a:xfrm>
                <a:off x="4540" y="2431"/>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5" name="Line 3753"/>
              <p:cNvSpPr>
                <a:spLocks noChangeShapeType="1"/>
              </p:cNvSpPr>
              <p:nvPr/>
            </p:nvSpPr>
            <p:spPr bwMode="auto">
              <a:xfrm flipH="1" flipV="1">
                <a:off x="4560" y="245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86" name="Line 3754"/>
              <p:cNvSpPr>
                <a:spLocks noChangeShapeType="1"/>
              </p:cNvSpPr>
              <p:nvPr/>
            </p:nvSpPr>
            <p:spPr bwMode="auto">
              <a:xfrm flipV="1">
                <a:off x="2827" y="265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87" name="Oval 3755"/>
              <p:cNvSpPr>
                <a:spLocks noChangeArrowheads="1"/>
              </p:cNvSpPr>
              <p:nvPr/>
            </p:nvSpPr>
            <p:spPr bwMode="auto">
              <a:xfrm>
                <a:off x="2808" y="270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8" name="Line 3756"/>
              <p:cNvSpPr>
                <a:spLocks noChangeShapeType="1"/>
              </p:cNvSpPr>
              <p:nvPr/>
            </p:nvSpPr>
            <p:spPr bwMode="auto">
              <a:xfrm flipV="1">
                <a:off x="2378" y="166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89" name="Oval 3757"/>
              <p:cNvSpPr>
                <a:spLocks noChangeArrowheads="1"/>
              </p:cNvSpPr>
              <p:nvPr/>
            </p:nvSpPr>
            <p:spPr bwMode="auto">
              <a:xfrm>
                <a:off x="2359" y="171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0" name="Line 3758"/>
              <p:cNvSpPr>
                <a:spLocks noChangeShapeType="1"/>
              </p:cNvSpPr>
              <p:nvPr/>
            </p:nvSpPr>
            <p:spPr bwMode="auto">
              <a:xfrm flipV="1">
                <a:off x="4072" y="1012"/>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91" name="Oval 3759"/>
              <p:cNvSpPr>
                <a:spLocks noChangeArrowheads="1"/>
              </p:cNvSpPr>
              <p:nvPr/>
            </p:nvSpPr>
            <p:spPr bwMode="auto">
              <a:xfrm>
                <a:off x="4125" y="99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2" name="Oval 3760"/>
              <p:cNvSpPr>
                <a:spLocks noChangeArrowheads="1"/>
              </p:cNvSpPr>
              <p:nvPr/>
            </p:nvSpPr>
            <p:spPr bwMode="auto">
              <a:xfrm>
                <a:off x="4877" y="3158"/>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3" name="Oval 3761"/>
              <p:cNvSpPr>
                <a:spLocks noChangeArrowheads="1"/>
              </p:cNvSpPr>
              <p:nvPr/>
            </p:nvSpPr>
            <p:spPr bwMode="auto">
              <a:xfrm>
                <a:off x="2695" y="244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4" name="Line 3762"/>
              <p:cNvSpPr>
                <a:spLocks noChangeShapeType="1"/>
              </p:cNvSpPr>
              <p:nvPr/>
            </p:nvSpPr>
            <p:spPr bwMode="auto">
              <a:xfrm flipH="1" flipV="1">
                <a:off x="2715" y="246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95" name="Oval 3763"/>
              <p:cNvSpPr>
                <a:spLocks noChangeArrowheads="1"/>
              </p:cNvSpPr>
              <p:nvPr/>
            </p:nvSpPr>
            <p:spPr bwMode="auto">
              <a:xfrm>
                <a:off x="3955" y="316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6" name="Line 3764"/>
              <p:cNvSpPr>
                <a:spLocks noChangeShapeType="1"/>
              </p:cNvSpPr>
              <p:nvPr/>
            </p:nvSpPr>
            <p:spPr bwMode="auto">
              <a:xfrm flipH="1" flipV="1">
                <a:off x="3975" y="318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97" name="Oval 3765"/>
              <p:cNvSpPr>
                <a:spLocks noChangeArrowheads="1"/>
              </p:cNvSpPr>
              <p:nvPr/>
            </p:nvSpPr>
            <p:spPr bwMode="auto">
              <a:xfrm>
                <a:off x="3842" y="289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8" name="Line 3766"/>
              <p:cNvSpPr>
                <a:spLocks noChangeShapeType="1"/>
              </p:cNvSpPr>
              <p:nvPr/>
            </p:nvSpPr>
            <p:spPr bwMode="auto">
              <a:xfrm flipV="1">
                <a:off x="3862" y="285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499" name="Line 3767"/>
              <p:cNvSpPr>
                <a:spLocks noChangeShapeType="1"/>
              </p:cNvSpPr>
              <p:nvPr/>
            </p:nvSpPr>
            <p:spPr bwMode="auto">
              <a:xfrm flipV="1">
                <a:off x="2817" y="1025"/>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00" name="Oval 3768"/>
              <p:cNvSpPr>
                <a:spLocks noChangeArrowheads="1"/>
              </p:cNvSpPr>
              <p:nvPr/>
            </p:nvSpPr>
            <p:spPr bwMode="auto">
              <a:xfrm>
                <a:off x="2871" y="100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1" name="Line 3769"/>
              <p:cNvSpPr>
                <a:spLocks noChangeShapeType="1"/>
              </p:cNvSpPr>
              <p:nvPr/>
            </p:nvSpPr>
            <p:spPr bwMode="auto">
              <a:xfrm flipV="1">
                <a:off x="5482" y="2312"/>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02" name="Oval 3770"/>
              <p:cNvSpPr>
                <a:spLocks noChangeArrowheads="1"/>
              </p:cNvSpPr>
              <p:nvPr/>
            </p:nvSpPr>
            <p:spPr bwMode="auto">
              <a:xfrm>
                <a:off x="5463" y="236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3" name="Line 3771"/>
              <p:cNvSpPr>
                <a:spLocks noChangeShapeType="1"/>
              </p:cNvSpPr>
              <p:nvPr/>
            </p:nvSpPr>
            <p:spPr bwMode="auto">
              <a:xfrm flipV="1">
                <a:off x="5033" y="132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04" name="Oval 3772"/>
              <p:cNvSpPr>
                <a:spLocks noChangeArrowheads="1"/>
              </p:cNvSpPr>
              <p:nvPr/>
            </p:nvSpPr>
            <p:spPr bwMode="auto">
              <a:xfrm>
                <a:off x="5014" y="136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5" name="Line 3773"/>
              <p:cNvSpPr>
                <a:spLocks noChangeShapeType="1"/>
              </p:cNvSpPr>
              <p:nvPr/>
            </p:nvSpPr>
            <p:spPr bwMode="auto">
              <a:xfrm>
                <a:off x="3942" y="1028"/>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06" name="Oval 3774"/>
              <p:cNvSpPr>
                <a:spLocks noChangeArrowheads="1"/>
              </p:cNvSpPr>
              <p:nvPr/>
            </p:nvSpPr>
            <p:spPr bwMode="auto">
              <a:xfrm>
                <a:off x="3922" y="1008"/>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7" name="Oval 3775"/>
              <p:cNvSpPr>
                <a:spLocks noChangeArrowheads="1"/>
              </p:cNvSpPr>
              <p:nvPr/>
            </p:nvSpPr>
            <p:spPr bwMode="auto">
              <a:xfrm>
                <a:off x="4721" y="173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8" name="Line 3776"/>
              <p:cNvSpPr>
                <a:spLocks noChangeShapeType="1"/>
              </p:cNvSpPr>
              <p:nvPr/>
            </p:nvSpPr>
            <p:spPr bwMode="auto">
              <a:xfrm flipV="1">
                <a:off x="4667" y="1753"/>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09" name="Oval 3777"/>
              <p:cNvSpPr>
                <a:spLocks noChangeArrowheads="1"/>
              </p:cNvSpPr>
              <p:nvPr/>
            </p:nvSpPr>
            <p:spPr bwMode="auto">
              <a:xfrm>
                <a:off x="2808" y="263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0" name="Line 3778"/>
              <p:cNvSpPr>
                <a:spLocks noChangeShapeType="1"/>
              </p:cNvSpPr>
              <p:nvPr/>
            </p:nvSpPr>
            <p:spPr bwMode="auto">
              <a:xfrm flipV="1">
                <a:off x="2827" y="258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1" name="Oval 3779"/>
              <p:cNvSpPr>
                <a:spLocks noChangeArrowheads="1"/>
              </p:cNvSpPr>
              <p:nvPr/>
            </p:nvSpPr>
            <p:spPr bwMode="auto">
              <a:xfrm>
                <a:off x="2359" y="164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2" name="Line 3780"/>
              <p:cNvSpPr>
                <a:spLocks noChangeShapeType="1"/>
              </p:cNvSpPr>
              <p:nvPr/>
            </p:nvSpPr>
            <p:spPr bwMode="auto">
              <a:xfrm flipV="1">
                <a:off x="2378" y="159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3" name="Line 3781"/>
              <p:cNvSpPr>
                <a:spLocks noChangeShapeType="1"/>
              </p:cNvSpPr>
              <p:nvPr/>
            </p:nvSpPr>
            <p:spPr bwMode="auto">
              <a:xfrm flipV="1">
                <a:off x="3998" y="1035"/>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4" name="Oval 3782"/>
              <p:cNvSpPr>
                <a:spLocks noChangeArrowheads="1"/>
              </p:cNvSpPr>
              <p:nvPr/>
            </p:nvSpPr>
            <p:spPr bwMode="auto">
              <a:xfrm>
                <a:off x="4052" y="101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5" name="Line 3783"/>
              <p:cNvSpPr>
                <a:spLocks noChangeShapeType="1"/>
              </p:cNvSpPr>
              <p:nvPr/>
            </p:nvSpPr>
            <p:spPr bwMode="auto">
              <a:xfrm>
                <a:off x="3357" y="175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6" name="Oval 3784"/>
              <p:cNvSpPr>
                <a:spLocks noChangeArrowheads="1"/>
              </p:cNvSpPr>
              <p:nvPr/>
            </p:nvSpPr>
            <p:spPr bwMode="auto">
              <a:xfrm>
                <a:off x="3337" y="174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7" name="Oval 3785"/>
              <p:cNvSpPr>
                <a:spLocks noChangeArrowheads="1"/>
              </p:cNvSpPr>
              <p:nvPr/>
            </p:nvSpPr>
            <p:spPr bwMode="auto">
              <a:xfrm>
                <a:off x="4597" y="246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8" name="Line 3786"/>
              <p:cNvSpPr>
                <a:spLocks noChangeShapeType="1"/>
              </p:cNvSpPr>
              <p:nvPr/>
            </p:nvSpPr>
            <p:spPr bwMode="auto">
              <a:xfrm flipH="1" flipV="1">
                <a:off x="4616" y="248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19" name="Oval 3787"/>
              <p:cNvSpPr>
                <a:spLocks noChangeArrowheads="1"/>
              </p:cNvSpPr>
              <p:nvPr/>
            </p:nvSpPr>
            <p:spPr bwMode="auto">
              <a:xfrm>
                <a:off x="3842" y="283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0" name="Line 3788"/>
              <p:cNvSpPr>
                <a:spLocks noChangeShapeType="1"/>
              </p:cNvSpPr>
              <p:nvPr/>
            </p:nvSpPr>
            <p:spPr bwMode="auto">
              <a:xfrm flipV="1">
                <a:off x="3862" y="278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21" name="Oval 3789"/>
              <p:cNvSpPr>
                <a:spLocks noChangeArrowheads="1"/>
              </p:cNvSpPr>
              <p:nvPr/>
            </p:nvSpPr>
            <p:spPr bwMode="auto">
              <a:xfrm>
                <a:off x="2752" y="247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2" name="Line 3790"/>
              <p:cNvSpPr>
                <a:spLocks noChangeShapeType="1"/>
              </p:cNvSpPr>
              <p:nvPr/>
            </p:nvSpPr>
            <p:spPr bwMode="auto">
              <a:xfrm flipH="1" flipV="1">
                <a:off x="2771" y="249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23" name="Line 3791"/>
              <p:cNvSpPr>
                <a:spLocks noChangeShapeType="1"/>
              </p:cNvSpPr>
              <p:nvPr/>
            </p:nvSpPr>
            <p:spPr bwMode="auto">
              <a:xfrm flipH="1" flipV="1">
                <a:off x="4031" y="321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24" name="Oval 3792"/>
              <p:cNvSpPr>
                <a:spLocks noChangeArrowheads="1"/>
              </p:cNvSpPr>
              <p:nvPr/>
            </p:nvSpPr>
            <p:spPr bwMode="auto">
              <a:xfrm>
                <a:off x="4011" y="319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5" name="Oval 3793"/>
              <p:cNvSpPr>
                <a:spLocks noChangeArrowheads="1"/>
              </p:cNvSpPr>
              <p:nvPr/>
            </p:nvSpPr>
            <p:spPr bwMode="auto">
              <a:xfrm>
                <a:off x="5463" y="229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6" name="Line 3794"/>
              <p:cNvSpPr>
                <a:spLocks noChangeShapeType="1"/>
              </p:cNvSpPr>
              <p:nvPr/>
            </p:nvSpPr>
            <p:spPr bwMode="auto">
              <a:xfrm flipV="1">
                <a:off x="5482" y="224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27" name="Line 3795"/>
              <p:cNvSpPr>
                <a:spLocks noChangeShapeType="1"/>
              </p:cNvSpPr>
              <p:nvPr/>
            </p:nvSpPr>
            <p:spPr bwMode="auto">
              <a:xfrm flipV="1">
                <a:off x="2744" y="104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28" name="Oval 3796"/>
              <p:cNvSpPr>
                <a:spLocks noChangeArrowheads="1"/>
              </p:cNvSpPr>
              <p:nvPr/>
            </p:nvSpPr>
            <p:spPr bwMode="auto">
              <a:xfrm>
                <a:off x="2798" y="102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9" name="Line 3797"/>
              <p:cNvSpPr>
                <a:spLocks noChangeShapeType="1"/>
              </p:cNvSpPr>
              <p:nvPr/>
            </p:nvSpPr>
            <p:spPr bwMode="auto">
              <a:xfrm flipV="1">
                <a:off x="5033" y="125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30" name="Oval 3798"/>
              <p:cNvSpPr>
                <a:spLocks noChangeArrowheads="1"/>
              </p:cNvSpPr>
              <p:nvPr/>
            </p:nvSpPr>
            <p:spPr bwMode="auto">
              <a:xfrm>
                <a:off x="5014" y="130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1" name="Oval 3799"/>
              <p:cNvSpPr>
                <a:spLocks noChangeArrowheads="1"/>
              </p:cNvSpPr>
              <p:nvPr/>
            </p:nvSpPr>
            <p:spPr bwMode="auto">
              <a:xfrm>
                <a:off x="4648" y="175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2" name="Line 3800"/>
              <p:cNvSpPr>
                <a:spLocks noChangeShapeType="1"/>
              </p:cNvSpPr>
              <p:nvPr/>
            </p:nvSpPr>
            <p:spPr bwMode="auto">
              <a:xfrm flipV="1">
                <a:off x="4594" y="1776"/>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33" name="Line 3801"/>
              <p:cNvSpPr>
                <a:spLocks noChangeShapeType="1"/>
              </p:cNvSpPr>
              <p:nvPr/>
            </p:nvSpPr>
            <p:spPr bwMode="auto">
              <a:xfrm flipV="1">
                <a:off x="2827" y="2522"/>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34" name="Oval 3802"/>
              <p:cNvSpPr>
                <a:spLocks noChangeArrowheads="1"/>
              </p:cNvSpPr>
              <p:nvPr/>
            </p:nvSpPr>
            <p:spPr bwMode="auto">
              <a:xfrm>
                <a:off x="2808" y="257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5" name="Oval 3803"/>
              <p:cNvSpPr>
                <a:spLocks noChangeArrowheads="1"/>
              </p:cNvSpPr>
              <p:nvPr/>
            </p:nvSpPr>
            <p:spPr bwMode="auto">
              <a:xfrm>
                <a:off x="2359" y="157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6" name="Line 3804"/>
              <p:cNvSpPr>
                <a:spLocks noChangeShapeType="1"/>
              </p:cNvSpPr>
              <p:nvPr/>
            </p:nvSpPr>
            <p:spPr bwMode="auto">
              <a:xfrm flipV="1">
                <a:off x="2378" y="153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37" name="Oval 3805"/>
              <p:cNvSpPr>
                <a:spLocks noChangeArrowheads="1"/>
              </p:cNvSpPr>
              <p:nvPr/>
            </p:nvSpPr>
            <p:spPr bwMode="auto">
              <a:xfrm>
                <a:off x="3979" y="103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8" name="Oval 3806"/>
              <p:cNvSpPr>
                <a:spLocks noChangeArrowheads="1"/>
              </p:cNvSpPr>
              <p:nvPr/>
            </p:nvSpPr>
            <p:spPr bwMode="auto">
              <a:xfrm>
                <a:off x="3842" y="2762"/>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9" name="Line 3807"/>
              <p:cNvSpPr>
                <a:spLocks noChangeShapeType="1"/>
              </p:cNvSpPr>
              <p:nvPr/>
            </p:nvSpPr>
            <p:spPr bwMode="auto">
              <a:xfrm flipV="1">
                <a:off x="3862" y="271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40" name="Oval 3808"/>
              <p:cNvSpPr>
                <a:spLocks noChangeArrowheads="1"/>
              </p:cNvSpPr>
              <p:nvPr/>
            </p:nvSpPr>
            <p:spPr bwMode="auto">
              <a:xfrm>
                <a:off x="3393" y="177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1" name="Line 3809"/>
              <p:cNvSpPr>
                <a:spLocks noChangeShapeType="1"/>
              </p:cNvSpPr>
              <p:nvPr/>
            </p:nvSpPr>
            <p:spPr bwMode="auto">
              <a:xfrm flipV="1">
                <a:off x="3413" y="1723"/>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42" name="Oval 3810"/>
              <p:cNvSpPr>
                <a:spLocks noChangeArrowheads="1"/>
              </p:cNvSpPr>
              <p:nvPr/>
            </p:nvSpPr>
            <p:spPr bwMode="auto">
              <a:xfrm>
                <a:off x="4653" y="249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3" name="Line 3811"/>
              <p:cNvSpPr>
                <a:spLocks noChangeShapeType="1"/>
              </p:cNvSpPr>
              <p:nvPr/>
            </p:nvSpPr>
            <p:spPr bwMode="auto">
              <a:xfrm flipH="1" flipV="1">
                <a:off x="4672" y="2513"/>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44" name="Oval 3812"/>
              <p:cNvSpPr>
                <a:spLocks noChangeArrowheads="1"/>
              </p:cNvSpPr>
              <p:nvPr/>
            </p:nvSpPr>
            <p:spPr bwMode="auto">
              <a:xfrm>
                <a:off x="5463" y="222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5" name="Line 3813"/>
              <p:cNvSpPr>
                <a:spLocks noChangeShapeType="1"/>
              </p:cNvSpPr>
              <p:nvPr/>
            </p:nvSpPr>
            <p:spPr bwMode="auto">
              <a:xfrm flipV="1">
                <a:off x="5482" y="2176"/>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46" name="Oval 3814"/>
              <p:cNvSpPr>
                <a:spLocks noChangeArrowheads="1"/>
              </p:cNvSpPr>
              <p:nvPr/>
            </p:nvSpPr>
            <p:spPr bwMode="auto">
              <a:xfrm>
                <a:off x="5014" y="123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7" name="Line 3815"/>
              <p:cNvSpPr>
                <a:spLocks noChangeShapeType="1"/>
              </p:cNvSpPr>
              <p:nvPr/>
            </p:nvSpPr>
            <p:spPr bwMode="auto">
              <a:xfrm flipV="1">
                <a:off x="5033" y="118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48" name="Oval 3816"/>
              <p:cNvSpPr>
                <a:spLocks noChangeArrowheads="1"/>
              </p:cNvSpPr>
              <p:nvPr/>
            </p:nvSpPr>
            <p:spPr bwMode="auto">
              <a:xfrm>
                <a:off x="2724" y="105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9" name="Line 3817"/>
              <p:cNvSpPr>
                <a:spLocks noChangeShapeType="1"/>
              </p:cNvSpPr>
              <p:nvPr/>
            </p:nvSpPr>
            <p:spPr bwMode="auto">
              <a:xfrm flipV="1">
                <a:off x="2671" y="107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50" name="Oval 3818"/>
              <p:cNvSpPr>
                <a:spLocks noChangeArrowheads="1"/>
              </p:cNvSpPr>
              <p:nvPr/>
            </p:nvSpPr>
            <p:spPr bwMode="auto">
              <a:xfrm>
                <a:off x="2808" y="250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1" name="Line 3819"/>
              <p:cNvSpPr>
                <a:spLocks noChangeShapeType="1"/>
              </p:cNvSpPr>
              <p:nvPr/>
            </p:nvSpPr>
            <p:spPr bwMode="auto">
              <a:xfrm flipV="1">
                <a:off x="2378" y="146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52" name="Oval 3820"/>
              <p:cNvSpPr>
                <a:spLocks noChangeArrowheads="1"/>
              </p:cNvSpPr>
              <p:nvPr/>
            </p:nvSpPr>
            <p:spPr bwMode="auto">
              <a:xfrm>
                <a:off x="2359" y="151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3" name="Line 3821"/>
              <p:cNvSpPr>
                <a:spLocks noChangeShapeType="1"/>
              </p:cNvSpPr>
              <p:nvPr/>
            </p:nvSpPr>
            <p:spPr bwMode="auto">
              <a:xfrm flipV="1">
                <a:off x="4521" y="1800"/>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54" name="Oval 3822"/>
              <p:cNvSpPr>
                <a:spLocks noChangeArrowheads="1"/>
              </p:cNvSpPr>
              <p:nvPr/>
            </p:nvSpPr>
            <p:spPr bwMode="auto">
              <a:xfrm>
                <a:off x="4574" y="178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38" name="Group 4024"/>
            <p:cNvGrpSpPr>
              <a:grpSpLocks/>
            </p:cNvGrpSpPr>
            <p:nvPr/>
          </p:nvGrpSpPr>
          <p:grpSpPr bwMode="auto">
            <a:xfrm>
              <a:off x="3744913" y="1709738"/>
              <a:ext cx="4989513" cy="3889375"/>
              <a:chOff x="2359" y="1077"/>
              <a:chExt cx="3143" cy="2450"/>
            </a:xfrm>
            <a:grpFill/>
          </p:grpSpPr>
          <p:sp>
            <p:nvSpPr>
              <p:cNvPr id="5155" name="Line 3824"/>
              <p:cNvSpPr>
                <a:spLocks noChangeShapeType="1"/>
              </p:cNvSpPr>
              <p:nvPr/>
            </p:nvSpPr>
            <p:spPr bwMode="auto">
              <a:xfrm flipH="1" flipV="1">
                <a:off x="4087" y="324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56" name="Oval 3825"/>
              <p:cNvSpPr>
                <a:spLocks noChangeArrowheads="1"/>
              </p:cNvSpPr>
              <p:nvPr/>
            </p:nvSpPr>
            <p:spPr bwMode="auto">
              <a:xfrm>
                <a:off x="4067" y="322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7" name="Line 3826"/>
              <p:cNvSpPr>
                <a:spLocks noChangeShapeType="1"/>
              </p:cNvSpPr>
              <p:nvPr/>
            </p:nvSpPr>
            <p:spPr bwMode="auto">
              <a:xfrm flipV="1">
                <a:off x="3862" y="264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58" name="Oval 3827"/>
              <p:cNvSpPr>
                <a:spLocks noChangeArrowheads="1"/>
              </p:cNvSpPr>
              <p:nvPr/>
            </p:nvSpPr>
            <p:spPr bwMode="auto">
              <a:xfrm>
                <a:off x="3842" y="269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9" name="Oval 3828"/>
              <p:cNvSpPr>
                <a:spLocks noChangeArrowheads="1"/>
              </p:cNvSpPr>
              <p:nvPr/>
            </p:nvSpPr>
            <p:spPr bwMode="auto">
              <a:xfrm>
                <a:off x="3393" y="170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0" name="Line 3829"/>
              <p:cNvSpPr>
                <a:spLocks noChangeShapeType="1"/>
              </p:cNvSpPr>
              <p:nvPr/>
            </p:nvSpPr>
            <p:spPr bwMode="auto">
              <a:xfrm flipV="1">
                <a:off x="3413" y="165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61" name="Line 3830"/>
              <p:cNvSpPr>
                <a:spLocks noChangeShapeType="1"/>
              </p:cNvSpPr>
              <p:nvPr/>
            </p:nvSpPr>
            <p:spPr bwMode="auto">
              <a:xfrm flipV="1">
                <a:off x="5482" y="2109"/>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62" name="Oval 3831"/>
              <p:cNvSpPr>
                <a:spLocks noChangeArrowheads="1"/>
              </p:cNvSpPr>
              <p:nvPr/>
            </p:nvSpPr>
            <p:spPr bwMode="auto">
              <a:xfrm>
                <a:off x="5463" y="215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3" name="Line 3832"/>
              <p:cNvSpPr>
                <a:spLocks noChangeShapeType="1"/>
              </p:cNvSpPr>
              <p:nvPr/>
            </p:nvSpPr>
            <p:spPr bwMode="auto">
              <a:xfrm flipV="1">
                <a:off x="5033" y="111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64" name="Oval 3833"/>
              <p:cNvSpPr>
                <a:spLocks noChangeArrowheads="1"/>
              </p:cNvSpPr>
              <p:nvPr/>
            </p:nvSpPr>
            <p:spPr bwMode="auto">
              <a:xfrm>
                <a:off x="5014" y="116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5" name="Oval 3834"/>
              <p:cNvSpPr>
                <a:spLocks noChangeArrowheads="1"/>
              </p:cNvSpPr>
              <p:nvPr/>
            </p:nvSpPr>
            <p:spPr bwMode="auto">
              <a:xfrm>
                <a:off x="2651" y="1077"/>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6" name="Line 3835"/>
              <p:cNvSpPr>
                <a:spLocks noChangeShapeType="1"/>
              </p:cNvSpPr>
              <p:nvPr/>
            </p:nvSpPr>
            <p:spPr bwMode="auto">
              <a:xfrm flipV="1">
                <a:off x="2598" y="1097"/>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67" name="Line 3836"/>
              <p:cNvSpPr>
                <a:spLocks noChangeShapeType="1"/>
              </p:cNvSpPr>
              <p:nvPr/>
            </p:nvSpPr>
            <p:spPr bwMode="auto">
              <a:xfrm flipH="1" flipV="1">
                <a:off x="4729" y="254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68" name="Oval 3837"/>
              <p:cNvSpPr>
                <a:spLocks noChangeArrowheads="1"/>
              </p:cNvSpPr>
              <p:nvPr/>
            </p:nvSpPr>
            <p:spPr bwMode="auto">
              <a:xfrm>
                <a:off x="4709" y="252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9" name="Line 3838"/>
              <p:cNvSpPr>
                <a:spLocks noChangeShapeType="1"/>
              </p:cNvSpPr>
              <p:nvPr/>
            </p:nvSpPr>
            <p:spPr bwMode="auto">
              <a:xfrm flipV="1">
                <a:off x="2378" y="139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0" name="Oval 3839"/>
              <p:cNvSpPr>
                <a:spLocks noChangeArrowheads="1"/>
              </p:cNvSpPr>
              <p:nvPr/>
            </p:nvSpPr>
            <p:spPr bwMode="auto">
              <a:xfrm>
                <a:off x="2359" y="144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1" name="Oval 3840"/>
              <p:cNvSpPr>
                <a:spLocks noChangeArrowheads="1"/>
              </p:cNvSpPr>
              <p:nvPr/>
            </p:nvSpPr>
            <p:spPr bwMode="auto">
              <a:xfrm>
                <a:off x="4501" y="180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2" name="Line 3841"/>
              <p:cNvSpPr>
                <a:spLocks noChangeShapeType="1"/>
              </p:cNvSpPr>
              <p:nvPr/>
            </p:nvSpPr>
            <p:spPr bwMode="auto">
              <a:xfrm flipV="1">
                <a:off x="4448" y="182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3" name="Oval 3842"/>
              <p:cNvSpPr>
                <a:spLocks noChangeArrowheads="1"/>
              </p:cNvSpPr>
              <p:nvPr/>
            </p:nvSpPr>
            <p:spPr bwMode="auto">
              <a:xfrm>
                <a:off x="4123" y="325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4" name="Line 3843"/>
              <p:cNvSpPr>
                <a:spLocks noChangeShapeType="1"/>
              </p:cNvSpPr>
              <p:nvPr/>
            </p:nvSpPr>
            <p:spPr bwMode="auto">
              <a:xfrm flipH="1" flipV="1">
                <a:off x="4143" y="327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5" name="Line 3844"/>
              <p:cNvSpPr>
                <a:spLocks noChangeShapeType="1"/>
              </p:cNvSpPr>
              <p:nvPr/>
            </p:nvSpPr>
            <p:spPr bwMode="auto">
              <a:xfrm flipV="1">
                <a:off x="3862" y="257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6" name="Oval 3845"/>
              <p:cNvSpPr>
                <a:spLocks noChangeArrowheads="1"/>
              </p:cNvSpPr>
              <p:nvPr/>
            </p:nvSpPr>
            <p:spPr bwMode="auto">
              <a:xfrm>
                <a:off x="3842" y="262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7" name="Line 3846"/>
              <p:cNvSpPr>
                <a:spLocks noChangeShapeType="1"/>
              </p:cNvSpPr>
              <p:nvPr/>
            </p:nvSpPr>
            <p:spPr bwMode="auto">
              <a:xfrm flipV="1">
                <a:off x="3413" y="158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78" name="Oval 3847"/>
              <p:cNvSpPr>
                <a:spLocks noChangeArrowheads="1"/>
              </p:cNvSpPr>
              <p:nvPr/>
            </p:nvSpPr>
            <p:spPr bwMode="auto">
              <a:xfrm>
                <a:off x="3393" y="163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9" name="Oval 3848"/>
              <p:cNvSpPr>
                <a:spLocks noChangeArrowheads="1"/>
              </p:cNvSpPr>
              <p:nvPr/>
            </p:nvSpPr>
            <p:spPr bwMode="auto">
              <a:xfrm>
                <a:off x="5463" y="2089"/>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0" name="Line 3849"/>
              <p:cNvSpPr>
                <a:spLocks noChangeShapeType="1"/>
              </p:cNvSpPr>
              <p:nvPr/>
            </p:nvSpPr>
            <p:spPr bwMode="auto">
              <a:xfrm flipV="1">
                <a:off x="5482" y="2041"/>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81" name="Oval 3850"/>
              <p:cNvSpPr>
                <a:spLocks noChangeArrowheads="1"/>
              </p:cNvSpPr>
              <p:nvPr/>
            </p:nvSpPr>
            <p:spPr bwMode="auto">
              <a:xfrm>
                <a:off x="5014" y="109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2" name="Line 3851"/>
              <p:cNvSpPr>
                <a:spLocks noChangeShapeType="1"/>
              </p:cNvSpPr>
              <p:nvPr/>
            </p:nvSpPr>
            <p:spPr bwMode="auto">
              <a:xfrm flipH="1">
                <a:off x="4960" y="1117"/>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83" name="Line 3852"/>
              <p:cNvSpPr>
                <a:spLocks noChangeShapeType="1"/>
              </p:cNvSpPr>
              <p:nvPr/>
            </p:nvSpPr>
            <p:spPr bwMode="auto">
              <a:xfrm flipV="1">
                <a:off x="2524" y="1120"/>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84" name="Oval 3853"/>
              <p:cNvSpPr>
                <a:spLocks noChangeArrowheads="1"/>
              </p:cNvSpPr>
              <p:nvPr/>
            </p:nvSpPr>
            <p:spPr bwMode="auto">
              <a:xfrm>
                <a:off x="2578" y="110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5" name="Line 3854"/>
              <p:cNvSpPr>
                <a:spLocks noChangeShapeType="1"/>
              </p:cNvSpPr>
              <p:nvPr/>
            </p:nvSpPr>
            <p:spPr bwMode="auto">
              <a:xfrm flipV="1">
                <a:off x="2378" y="132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86" name="Oval 3855"/>
              <p:cNvSpPr>
                <a:spLocks noChangeArrowheads="1"/>
              </p:cNvSpPr>
              <p:nvPr/>
            </p:nvSpPr>
            <p:spPr bwMode="auto">
              <a:xfrm>
                <a:off x="2359" y="137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7" name="Line 3856"/>
              <p:cNvSpPr>
                <a:spLocks noChangeShapeType="1"/>
              </p:cNvSpPr>
              <p:nvPr/>
            </p:nvSpPr>
            <p:spPr bwMode="auto">
              <a:xfrm flipH="1" flipV="1">
                <a:off x="4448" y="1848"/>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88" name="Oval 3857"/>
              <p:cNvSpPr>
                <a:spLocks noChangeArrowheads="1"/>
              </p:cNvSpPr>
              <p:nvPr/>
            </p:nvSpPr>
            <p:spPr bwMode="auto">
              <a:xfrm>
                <a:off x="4428" y="182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9" name="Line 3858"/>
              <p:cNvSpPr>
                <a:spLocks noChangeShapeType="1"/>
              </p:cNvSpPr>
              <p:nvPr/>
            </p:nvSpPr>
            <p:spPr bwMode="auto">
              <a:xfrm flipH="1" flipV="1">
                <a:off x="4785" y="257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0" name="Oval 3859"/>
              <p:cNvSpPr>
                <a:spLocks noChangeArrowheads="1"/>
              </p:cNvSpPr>
              <p:nvPr/>
            </p:nvSpPr>
            <p:spPr bwMode="auto">
              <a:xfrm>
                <a:off x="4765" y="255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1" name="Line 3860"/>
              <p:cNvSpPr>
                <a:spLocks noChangeShapeType="1"/>
              </p:cNvSpPr>
              <p:nvPr/>
            </p:nvSpPr>
            <p:spPr bwMode="auto">
              <a:xfrm>
                <a:off x="3862" y="2579"/>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2" name="Oval 3861"/>
              <p:cNvSpPr>
                <a:spLocks noChangeArrowheads="1"/>
              </p:cNvSpPr>
              <p:nvPr/>
            </p:nvSpPr>
            <p:spPr bwMode="auto">
              <a:xfrm>
                <a:off x="3842" y="2559"/>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3" name="Line 3862"/>
              <p:cNvSpPr>
                <a:spLocks noChangeShapeType="1"/>
              </p:cNvSpPr>
              <p:nvPr/>
            </p:nvSpPr>
            <p:spPr bwMode="auto">
              <a:xfrm flipV="1">
                <a:off x="3413" y="152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4" name="Oval 3863"/>
              <p:cNvSpPr>
                <a:spLocks noChangeArrowheads="1"/>
              </p:cNvSpPr>
              <p:nvPr/>
            </p:nvSpPr>
            <p:spPr bwMode="auto">
              <a:xfrm>
                <a:off x="3393" y="156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5" name="Oval 3864"/>
              <p:cNvSpPr>
                <a:spLocks noChangeArrowheads="1"/>
              </p:cNvSpPr>
              <p:nvPr/>
            </p:nvSpPr>
            <p:spPr bwMode="auto">
              <a:xfrm>
                <a:off x="5463" y="202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6" name="Line 3865"/>
              <p:cNvSpPr>
                <a:spLocks noChangeShapeType="1"/>
              </p:cNvSpPr>
              <p:nvPr/>
            </p:nvSpPr>
            <p:spPr bwMode="auto">
              <a:xfrm flipV="1">
                <a:off x="5482" y="197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7" name="Oval 3866"/>
              <p:cNvSpPr>
                <a:spLocks noChangeArrowheads="1"/>
              </p:cNvSpPr>
              <p:nvPr/>
            </p:nvSpPr>
            <p:spPr bwMode="auto">
              <a:xfrm>
                <a:off x="4940" y="112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8" name="Line 3867"/>
              <p:cNvSpPr>
                <a:spLocks noChangeShapeType="1"/>
              </p:cNvSpPr>
              <p:nvPr/>
            </p:nvSpPr>
            <p:spPr bwMode="auto">
              <a:xfrm flipH="1">
                <a:off x="4887" y="1141"/>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99" name="Line 3868"/>
              <p:cNvSpPr>
                <a:spLocks noChangeShapeType="1"/>
              </p:cNvSpPr>
              <p:nvPr/>
            </p:nvSpPr>
            <p:spPr bwMode="auto">
              <a:xfrm flipH="1" flipV="1">
                <a:off x="4199" y="330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0" name="Oval 3869"/>
              <p:cNvSpPr>
                <a:spLocks noChangeArrowheads="1"/>
              </p:cNvSpPr>
              <p:nvPr/>
            </p:nvSpPr>
            <p:spPr bwMode="auto">
              <a:xfrm>
                <a:off x="4180" y="328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1" name="Oval 3870"/>
              <p:cNvSpPr>
                <a:spLocks noChangeArrowheads="1"/>
              </p:cNvSpPr>
              <p:nvPr/>
            </p:nvSpPr>
            <p:spPr bwMode="auto">
              <a:xfrm>
                <a:off x="2505" y="112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2" name="Line 3871"/>
              <p:cNvSpPr>
                <a:spLocks noChangeShapeType="1"/>
              </p:cNvSpPr>
              <p:nvPr/>
            </p:nvSpPr>
            <p:spPr bwMode="auto">
              <a:xfrm flipV="1">
                <a:off x="2451" y="114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3" name="Oval 3872"/>
              <p:cNvSpPr>
                <a:spLocks noChangeArrowheads="1"/>
              </p:cNvSpPr>
              <p:nvPr/>
            </p:nvSpPr>
            <p:spPr bwMode="auto">
              <a:xfrm>
                <a:off x="3257" y="329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4" name="Line 3873"/>
              <p:cNvSpPr>
                <a:spLocks noChangeShapeType="1"/>
              </p:cNvSpPr>
              <p:nvPr/>
            </p:nvSpPr>
            <p:spPr bwMode="auto">
              <a:xfrm>
                <a:off x="3277" y="3243"/>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5" name="Line 3874"/>
              <p:cNvSpPr>
                <a:spLocks noChangeShapeType="1"/>
              </p:cNvSpPr>
              <p:nvPr/>
            </p:nvSpPr>
            <p:spPr bwMode="auto">
              <a:xfrm>
                <a:off x="3277" y="331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6" name="Oval 3875"/>
              <p:cNvSpPr>
                <a:spLocks noChangeArrowheads="1"/>
              </p:cNvSpPr>
              <p:nvPr/>
            </p:nvSpPr>
            <p:spPr bwMode="auto">
              <a:xfrm>
                <a:off x="2359" y="130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7" name="Line 3876"/>
              <p:cNvSpPr>
                <a:spLocks noChangeShapeType="1"/>
              </p:cNvSpPr>
              <p:nvPr/>
            </p:nvSpPr>
            <p:spPr bwMode="auto">
              <a:xfrm flipV="1">
                <a:off x="2378" y="125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8" name="Line 3877"/>
              <p:cNvSpPr>
                <a:spLocks noChangeShapeType="1"/>
              </p:cNvSpPr>
              <p:nvPr/>
            </p:nvSpPr>
            <p:spPr bwMode="auto">
              <a:xfrm flipH="1" flipV="1">
                <a:off x="4504" y="187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09" name="Oval 3878"/>
              <p:cNvSpPr>
                <a:spLocks noChangeArrowheads="1"/>
              </p:cNvSpPr>
              <p:nvPr/>
            </p:nvSpPr>
            <p:spPr bwMode="auto">
              <a:xfrm>
                <a:off x="4484" y="1859"/>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0" name="Oval 3879"/>
              <p:cNvSpPr>
                <a:spLocks noChangeArrowheads="1"/>
              </p:cNvSpPr>
              <p:nvPr/>
            </p:nvSpPr>
            <p:spPr bwMode="auto">
              <a:xfrm>
                <a:off x="3393" y="150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1" name="Line 3880"/>
              <p:cNvSpPr>
                <a:spLocks noChangeShapeType="1"/>
              </p:cNvSpPr>
              <p:nvPr/>
            </p:nvSpPr>
            <p:spPr bwMode="auto">
              <a:xfrm flipV="1">
                <a:off x="3413" y="145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12" name="Line 3881"/>
              <p:cNvSpPr>
                <a:spLocks noChangeShapeType="1"/>
              </p:cNvSpPr>
              <p:nvPr/>
            </p:nvSpPr>
            <p:spPr bwMode="auto">
              <a:xfrm flipV="1">
                <a:off x="5482" y="190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13" name="Oval 3882"/>
              <p:cNvSpPr>
                <a:spLocks noChangeArrowheads="1"/>
              </p:cNvSpPr>
              <p:nvPr/>
            </p:nvSpPr>
            <p:spPr bwMode="auto">
              <a:xfrm>
                <a:off x="5463" y="195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4" name="Line 3883"/>
              <p:cNvSpPr>
                <a:spLocks noChangeShapeType="1"/>
              </p:cNvSpPr>
              <p:nvPr/>
            </p:nvSpPr>
            <p:spPr bwMode="auto">
              <a:xfrm flipH="1" flipV="1">
                <a:off x="4841" y="260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15" name="Oval 3884"/>
              <p:cNvSpPr>
                <a:spLocks noChangeArrowheads="1"/>
              </p:cNvSpPr>
              <p:nvPr/>
            </p:nvSpPr>
            <p:spPr bwMode="auto">
              <a:xfrm>
                <a:off x="4821" y="258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6" name="Oval 3885"/>
              <p:cNvSpPr>
                <a:spLocks noChangeArrowheads="1"/>
              </p:cNvSpPr>
              <p:nvPr/>
            </p:nvSpPr>
            <p:spPr bwMode="auto">
              <a:xfrm>
                <a:off x="4867" y="114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7" name="Line 3886"/>
              <p:cNvSpPr>
                <a:spLocks noChangeShapeType="1"/>
              </p:cNvSpPr>
              <p:nvPr/>
            </p:nvSpPr>
            <p:spPr bwMode="auto">
              <a:xfrm flipH="1">
                <a:off x="4814" y="116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18" name="Oval 3887"/>
              <p:cNvSpPr>
                <a:spLocks noChangeArrowheads="1"/>
              </p:cNvSpPr>
              <p:nvPr/>
            </p:nvSpPr>
            <p:spPr bwMode="auto">
              <a:xfrm>
                <a:off x="3899" y="259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9" name="Line 3888"/>
              <p:cNvSpPr>
                <a:spLocks noChangeShapeType="1"/>
              </p:cNvSpPr>
              <p:nvPr/>
            </p:nvSpPr>
            <p:spPr bwMode="auto">
              <a:xfrm>
                <a:off x="3919" y="261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0" name="Line 3889"/>
              <p:cNvSpPr>
                <a:spLocks noChangeShapeType="1"/>
              </p:cNvSpPr>
              <p:nvPr/>
            </p:nvSpPr>
            <p:spPr bwMode="auto">
              <a:xfrm flipV="1">
                <a:off x="2378" y="1168"/>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1" name="Oval 3890"/>
              <p:cNvSpPr>
                <a:spLocks noChangeArrowheads="1"/>
              </p:cNvSpPr>
              <p:nvPr/>
            </p:nvSpPr>
            <p:spPr bwMode="auto">
              <a:xfrm>
                <a:off x="2432" y="114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2" name="Oval 3891"/>
              <p:cNvSpPr>
                <a:spLocks noChangeArrowheads="1"/>
              </p:cNvSpPr>
              <p:nvPr/>
            </p:nvSpPr>
            <p:spPr bwMode="auto">
              <a:xfrm>
                <a:off x="3257" y="322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3" name="Line 3892"/>
              <p:cNvSpPr>
                <a:spLocks noChangeShapeType="1"/>
              </p:cNvSpPr>
              <p:nvPr/>
            </p:nvSpPr>
            <p:spPr bwMode="auto">
              <a:xfrm>
                <a:off x="3277" y="317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4" name="Line 3893"/>
              <p:cNvSpPr>
                <a:spLocks noChangeShapeType="1"/>
              </p:cNvSpPr>
              <p:nvPr/>
            </p:nvSpPr>
            <p:spPr bwMode="auto">
              <a:xfrm flipV="1">
                <a:off x="2378" y="1191"/>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5" name="Oval 3894"/>
              <p:cNvSpPr>
                <a:spLocks noChangeArrowheads="1"/>
              </p:cNvSpPr>
              <p:nvPr/>
            </p:nvSpPr>
            <p:spPr bwMode="auto">
              <a:xfrm>
                <a:off x="2359" y="123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6" name="Oval 3895"/>
              <p:cNvSpPr>
                <a:spLocks noChangeArrowheads="1"/>
              </p:cNvSpPr>
              <p:nvPr/>
            </p:nvSpPr>
            <p:spPr bwMode="auto">
              <a:xfrm>
                <a:off x="4236" y="331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7" name="Line 3896"/>
              <p:cNvSpPr>
                <a:spLocks noChangeShapeType="1"/>
              </p:cNvSpPr>
              <p:nvPr/>
            </p:nvSpPr>
            <p:spPr bwMode="auto">
              <a:xfrm flipH="1" flipV="1">
                <a:off x="4255" y="3337"/>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8" name="Line 3897"/>
              <p:cNvSpPr>
                <a:spLocks noChangeShapeType="1"/>
              </p:cNvSpPr>
              <p:nvPr/>
            </p:nvSpPr>
            <p:spPr bwMode="auto">
              <a:xfrm>
                <a:off x="3333" y="3341"/>
                <a:ext cx="56" cy="32"/>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29" name="Oval 3898"/>
              <p:cNvSpPr>
                <a:spLocks noChangeArrowheads="1"/>
              </p:cNvSpPr>
              <p:nvPr/>
            </p:nvSpPr>
            <p:spPr bwMode="auto">
              <a:xfrm>
                <a:off x="3313" y="3322"/>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0" name="Line 3899"/>
              <p:cNvSpPr>
                <a:spLocks noChangeShapeType="1"/>
              </p:cNvSpPr>
              <p:nvPr/>
            </p:nvSpPr>
            <p:spPr bwMode="auto">
              <a:xfrm flipV="1">
                <a:off x="3413" y="138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31" name="Oval 3900"/>
              <p:cNvSpPr>
                <a:spLocks noChangeArrowheads="1"/>
              </p:cNvSpPr>
              <p:nvPr/>
            </p:nvSpPr>
            <p:spPr bwMode="auto">
              <a:xfrm>
                <a:off x="3393" y="1432"/>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2" name="Oval 3901"/>
              <p:cNvSpPr>
                <a:spLocks noChangeArrowheads="1"/>
              </p:cNvSpPr>
              <p:nvPr/>
            </p:nvSpPr>
            <p:spPr bwMode="auto">
              <a:xfrm>
                <a:off x="5463" y="188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3" name="Line 3902"/>
              <p:cNvSpPr>
                <a:spLocks noChangeShapeType="1"/>
              </p:cNvSpPr>
              <p:nvPr/>
            </p:nvSpPr>
            <p:spPr bwMode="auto">
              <a:xfrm flipH="1">
                <a:off x="5409" y="1905"/>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34" name="Oval 3903"/>
              <p:cNvSpPr>
                <a:spLocks noChangeArrowheads="1"/>
              </p:cNvSpPr>
              <p:nvPr/>
            </p:nvSpPr>
            <p:spPr bwMode="auto">
              <a:xfrm>
                <a:off x="4794" y="116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5" name="Line 3904"/>
              <p:cNvSpPr>
                <a:spLocks noChangeShapeType="1"/>
              </p:cNvSpPr>
              <p:nvPr/>
            </p:nvSpPr>
            <p:spPr bwMode="auto">
              <a:xfrm flipH="1">
                <a:off x="4740" y="1188"/>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36" name="Line 3905"/>
              <p:cNvSpPr>
                <a:spLocks noChangeShapeType="1"/>
              </p:cNvSpPr>
              <p:nvPr/>
            </p:nvSpPr>
            <p:spPr bwMode="auto">
              <a:xfrm flipH="1" flipV="1">
                <a:off x="4560" y="191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37" name="Oval 3906"/>
              <p:cNvSpPr>
                <a:spLocks noChangeArrowheads="1"/>
              </p:cNvSpPr>
              <p:nvPr/>
            </p:nvSpPr>
            <p:spPr bwMode="auto">
              <a:xfrm>
                <a:off x="4540" y="189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8" name="Oval 3907"/>
              <p:cNvSpPr>
                <a:spLocks noChangeArrowheads="1"/>
              </p:cNvSpPr>
              <p:nvPr/>
            </p:nvSpPr>
            <p:spPr bwMode="auto">
              <a:xfrm>
                <a:off x="3257" y="315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9" name="Line 3908"/>
              <p:cNvSpPr>
                <a:spLocks noChangeShapeType="1"/>
              </p:cNvSpPr>
              <p:nvPr/>
            </p:nvSpPr>
            <p:spPr bwMode="auto">
              <a:xfrm>
                <a:off x="3277" y="310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40" name="Oval 3909"/>
              <p:cNvSpPr>
                <a:spLocks noChangeArrowheads="1"/>
              </p:cNvSpPr>
              <p:nvPr/>
            </p:nvSpPr>
            <p:spPr bwMode="auto">
              <a:xfrm>
                <a:off x="2359" y="117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1" name="Line 3910"/>
              <p:cNvSpPr>
                <a:spLocks noChangeShapeType="1"/>
              </p:cNvSpPr>
              <p:nvPr/>
            </p:nvSpPr>
            <p:spPr bwMode="auto">
              <a:xfrm flipV="1">
                <a:off x="4824" y="2637"/>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42" name="Oval 3911"/>
              <p:cNvSpPr>
                <a:spLocks noChangeArrowheads="1"/>
              </p:cNvSpPr>
              <p:nvPr/>
            </p:nvSpPr>
            <p:spPr bwMode="auto">
              <a:xfrm>
                <a:off x="4877" y="261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3" name="Oval 3912"/>
              <p:cNvSpPr>
                <a:spLocks noChangeArrowheads="1"/>
              </p:cNvSpPr>
              <p:nvPr/>
            </p:nvSpPr>
            <p:spPr bwMode="auto">
              <a:xfrm>
                <a:off x="3955" y="262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4" name="Line 3913"/>
              <p:cNvSpPr>
                <a:spLocks noChangeShapeType="1"/>
              </p:cNvSpPr>
              <p:nvPr/>
            </p:nvSpPr>
            <p:spPr bwMode="auto">
              <a:xfrm>
                <a:off x="3975" y="264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45" name="Line 3914"/>
              <p:cNvSpPr>
                <a:spLocks noChangeShapeType="1"/>
              </p:cNvSpPr>
              <p:nvPr/>
            </p:nvSpPr>
            <p:spPr bwMode="auto">
              <a:xfrm flipV="1">
                <a:off x="4238" y="3368"/>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46" name="Oval 3915"/>
              <p:cNvSpPr>
                <a:spLocks noChangeArrowheads="1"/>
              </p:cNvSpPr>
              <p:nvPr/>
            </p:nvSpPr>
            <p:spPr bwMode="auto">
              <a:xfrm>
                <a:off x="4292" y="3349"/>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7" name="Oval 3916"/>
              <p:cNvSpPr>
                <a:spLocks noChangeArrowheads="1"/>
              </p:cNvSpPr>
              <p:nvPr/>
            </p:nvSpPr>
            <p:spPr bwMode="auto">
              <a:xfrm>
                <a:off x="3393" y="136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8" name="Line 3917"/>
              <p:cNvSpPr>
                <a:spLocks noChangeShapeType="1"/>
              </p:cNvSpPr>
              <p:nvPr/>
            </p:nvSpPr>
            <p:spPr bwMode="auto">
              <a:xfrm flipV="1">
                <a:off x="3413" y="131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49" name="Line 3918"/>
              <p:cNvSpPr>
                <a:spLocks noChangeShapeType="1"/>
              </p:cNvSpPr>
              <p:nvPr/>
            </p:nvSpPr>
            <p:spPr bwMode="auto">
              <a:xfrm flipH="1">
                <a:off x="5336" y="192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0" name="Oval 3919"/>
              <p:cNvSpPr>
                <a:spLocks noChangeArrowheads="1"/>
              </p:cNvSpPr>
              <p:nvPr/>
            </p:nvSpPr>
            <p:spPr bwMode="auto">
              <a:xfrm>
                <a:off x="5389" y="191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1" name="Line 3920"/>
              <p:cNvSpPr>
                <a:spLocks noChangeShapeType="1"/>
              </p:cNvSpPr>
              <p:nvPr/>
            </p:nvSpPr>
            <p:spPr bwMode="auto">
              <a:xfrm>
                <a:off x="3389" y="337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2" name="Oval 3921"/>
              <p:cNvSpPr>
                <a:spLocks noChangeArrowheads="1"/>
              </p:cNvSpPr>
              <p:nvPr/>
            </p:nvSpPr>
            <p:spPr bwMode="auto">
              <a:xfrm>
                <a:off x="3369" y="335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3" name="Line 3922"/>
              <p:cNvSpPr>
                <a:spLocks noChangeShapeType="1"/>
              </p:cNvSpPr>
              <p:nvPr/>
            </p:nvSpPr>
            <p:spPr bwMode="auto">
              <a:xfrm flipH="1">
                <a:off x="4667" y="1212"/>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4" name="Oval 3923"/>
              <p:cNvSpPr>
                <a:spLocks noChangeArrowheads="1"/>
              </p:cNvSpPr>
              <p:nvPr/>
            </p:nvSpPr>
            <p:spPr bwMode="auto">
              <a:xfrm>
                <a:off x="4721" y="119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5" name="Line 3924"/>
              <p:cNvSpPr>
                <a:spLocks noChangeShapeType="1"/>
              </p:cNvSpPr>
              <p:nvPr/>
            </p:nvSpPr>
            <p:spPr bwMode="auto">
              <a:xfrm>
                <a:off x="3277" y="304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6" name="Oval 3925"/>
              <p:cNvSpPr>
                <a:spLocks noChangeArrowheads="1"/>
              </p:cNvSpPr>
              <p:nvPr/>
            </p:nvSpPr>
            <p:spPr bwMode="auto">
              <a:xfrm>
                <a:off x="3257" y="308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7" name="Oval 3926"/>
              <p:cNvSpPr>
                <a:spLocks noChangeArrowheads="1"/>
              </p:cNvSpPr>
              <p:nvPr/>
            </p:nvSpPr>
            <p:spPr bwMode="auto">
              <a:xfrm>
                <a:off x="4804" y="264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8" name="Line 3927"/>
              <p:cNvSpPr>
                <a:spLocks noChangeShapeType="1"/>
              </p:cNvSpPr>
              <p:nvPr/>
            </p:nvSpPr>
            <p:spPr bwMode="auto">
              <a:xfrm flipV="1">
                <a:off x="4750" y="2661"/>
                <a:ext cx="74"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59" name="Oval 3928"/>
              <p:cNvSpPr>
                <a:spLocks noChangeArrowheads="1"/>
              </p:cNvSpPr>
              <p:nvPr/>
            </p:nvSpPr>
            <p:spPr bwMode="auto">
              <a:xfrm>
                <a:off x="4597" y="192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0" name="Line 3929"/>
              <p:cNvSpPr>
                <a:spLocks noChangeShapeType="1"/>
              </p:cNvSpPr>
              <p:nvPr/>
            </p:nvSpPr>
            <p:spPr bwMode="auto">
              <a:xfrm flipH="1" flipV="1">
                <a:off x="4616" y="194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61" name="Line 3930"/>
              <p:cNvSpPr>
                <a:spLocks noChangeShapeType="1"/>
              </p:cNvSpPr>
              <p:nvPr/>
            </p:nvSpPr>
            <p:spPr bwMode="auto">
              <a:xfrm flipV="1">
                <a:off x="3413" y="124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62" name="Oval 3931"/>
              <p:cNvSpPr>
                <a:spLocks noChangeArrowheads="1"/>
              </p:cNvSpPr>
              <p:nvPr/>
            </p:nvSpPr>
            <p:spPr bwMode="auto">
              <a:xfrm>
                <a:off x="3393" y="129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3" name="Line 3932"/>
              <p:cNvSpPr>
                <a:spLocks noChangeShapeType="1"/>
              </p:cNvSpPr>
              <p:nvPr/>
            </p:nvSpPr>
            <p:spPr bwMode="auto">
              <a:xfrm flipV="1">
                <a:off x="4165" y="339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64" name="Oval 3933"/>
              <p:cNvSpPr>
                <a:spLocks noChangeArrowheads="1"/>
              </p:cNvSpPr>
              <p:nvPr/>
            </p:nvSpPr>
            <p:spPr bwMode="auto">
              <a:xfrm>
                <a:off x="4219" y="337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5" name="Line 3934"/>
              <p:cNvSpPr>
                <a:spLocks noChangeShapeType="1"/>
              </p:cNvSpPr>
              <p:nvPr/>
            </p:nvSpPr>
            <p:spPr bwMode="auto">
              <a:xfrm>
                <a:off x="4031" y="267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66" name="Oval 3935"/>
              <p:cNvSpPr>
                <a:spLocks noChangeArrowheads="1"/>
              </p:cNvSpPr>
              <p:nvPr/>
            </p:nvSpPr>
            <p:spPr bwMode="auto">
              <a:xfrm>
                <a:off x="4011" y="265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7" name="Oval 3936"/>
              <p:cNvSpPr>
                <a:spLocks noChangeArrowheads="1"/>
              </p:cNvSpPr>
              <p:nvPr/>
            </p:nvSpPr>
            <p:spPr bwMode="auto">
              <a:xfrm>
                <a:off x="5317" y="193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8" name="Line 3937"/>
              <p:cNvSpPr>
                <a:spLocks noChangeShapeType="1"/>
              </p:cNvSpPr>
              <p:nvPr/>
            </p:nvSpPr>
            <p:spPr bwMode="auto">
              <a:xfrm flipH="1">
                <a:off x="5263" y="195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69" name="Line 3938"/>
              <p:cNvSpPr>
                <a:spLocks noChangeShapeType="1"/>
              </p:cNvSpPr>
              <p:nvPr/>
            </p:nvSpPr>
            <p:spPr bwMode="auto">
              <a:xfrm flipH="1">
                <a:off x="4594" y="1235"/>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0" name="Oval 3939"/>
              <p:cNvSpPr>
                <a:spLocks noChangeArrowheads="1"/>
              </p:cNvSpPr>
              <p:nvPr/>
            </p:nvSpPr>
            <p:spPr bwMode="auto">
              <a:xfrm>
                <a:off x="4648" y="121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1" name="Line 3940"/>
              <p:cNvSpPr>
                <a:spLocks noChangeShapeType="1"/>
              </p:cNvSpPr>
              <p:nvPr/>
            </p:nvSpPr>
            <p:spPr bwMode="auto">
              <a:xfrm>
                <a:off x="3277" y="297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2" name="Oval 3941"/>
              <p:cNvSpPr>
                <a:spLocks noChangeArrowheads="1"/>
              </p:cNvSpPr>
              <p:nvPr/>
            </p:nvSpPr>
            <p:spPr bwMode="auto">
              <a:xfrm>
                <a:off x="3257" y="302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3" name="Line 3942"/>
              <p:cNvSpPr>
                <a:spLocks noChangeShapeType="1"/>
              </p:cNvSpPr>
              <p:nvPr/>
            </p:nvSpPr>
            <p:spPr bwMode="auto">
              <a:xfrm>
                <a:off x="3445" y="340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4" name="Oval 3943"/>
              <p:cNvSpPr>
                <a:spLocks noChangeArrowheads="1"/>
              </p:cNvSpPr>
              <p:nvPr/>
            </p:nvSpPr>
            <p:spPr bwMode="auto">
              <a:xfrm>
                <a:off x="3425" y="3384"/>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5" name="Oval 3944"/>
              <p:cNvSpPr>
                <a:spLocks noChangeArrowheads="1"/>
              </p:cNvSpPr>
              <p:nvPr/>
            </p:nvSpPr>
            <p:spPr bwMode="auto">
              <a:xfrm>
                <a:off x="4731" y="266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6" name="Line 3945"/>
              <p:cNvSpPr>
                <a:spLocks noChangeShapeType="1"/>
              </p:cNvSpPr>
              <p:nvPr/>
            </p:nvSpPr>
            <p:spPr bwMode="auto">
              <a:xfrm flipV="1">
                <a:off x="4678" y="2684"/>
                <a:ext cx="72"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7" name="Oval 3946"/>
              <p:cNvSpPr>
                <a:spLocks noChangeArrowheads="1"/>
              </p:cNvSpPr>
              <p:nvPr/>
            </p:nvSpPr>
            <p:spPr bwMode="auto">
              <a:xfrm>
                <a:off x="3393" y="1229"/>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8" name="Line 3947"/>
              <p:cNvSpPr>
                <a:spLocks noChangeShapeType="1"/>
              </p:cNvSpPr>
              <p:nvPr/>
            </p:nvSpPr>
            <p:spPr bwMode="auto">
              <a:xfrm flipH="1">
                <a:off x="3340" y="124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79" name="Line 3948"/>
              <p:cNvSpPr>
                <a:spLocks noChangeShapeType="1"/>
              </p:cNvSpPr>
              <p:nvPr/>
            </p:nvSpPr>
            <p:spPr bwMode="auto">
              <a:xfrm flipH="1" flipV="1">
                <a:off x="4672" y="1972"/>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0" name="Oval 3949"/>
              <p:cNvSpPr>
                <a:spLocks noChangeArrowheads="1"/>
              </p:cNvSpPr>
              <p:nvPr/>
            </p:nvSpPr>
            <p:spPr bwMode="auto">
              <a:xfrm>
                <a:off x="4653" y="195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1" name="Line 3950"/>
              <p:cNvSpPr>
                <a:spLocks noChangeShapeType="1"/>
              </p:cNvSpPr>
              <p:nvPr/>
            </p:nvSpPr>
            <p:spPr bwMode="auto">
              <a:xfrm flipV="1">
                <a:off x="4092" y="3416"/>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2" name="Oval 3951"/>
              <p:cNvSpPr>
                <a:spLocks noChangeArrowheads="1"/>
              </p:cNvSpPr>
              <p:nvPr/>
            </p:nvSpPr>
            <p:spPr bwMode="auto">
              <a:xfrm>
                <a:off x="4145" y="339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3" name="Line 3952"/>
              <p:cNvSpPr>
                <a:spLocks noChangeShapeType="1"/>
              </p:cNvSpPr>
              <p:nvPr/>
            </p:nvSpPr>
            <p:spPr bwMode="auto">
              <a:xfrm flipH="1">
                <a:off x="5190" y="1977"/>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4" name="Oval 3953"/>
              <p:cNvSpPr>
                <a:spLocks noChangeArrowheads="1"/>
              </p:cNvSpPr>
              <p:nvPr/>
            </p:nvSpPr>
            <p:spPr bwMode="auto">
              <a:xfrm>
                <a:off x="5243" y="195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5" name="Line 3954"/>
              <p:cNvSpPr>
                <a:spLocks noChangeShapeType="1"/>
              </p:cNvSpPr>
              <p:nvPr/>
            </p:nvSpPr>
            <p:spPr bwMode="auto">
              <a:xfrm>
                <a:off x="3277" y="290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6" name="Oval 3955"/>
              <p:cNvSpPr>
                <a:spLocks noChangeArrowheads="1"/>
              </p:cNvSpPr>
              <p:nvPr/>
            </p:nvSpPr>
            <p:spPr bwMode="auto">
              <a:xfrm>
                <a:off x="3257" y="295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7" name="Line 3956"/>
              <p:cNvSpPr>
                <a:spLocks noChangeShapeType="1"/>
              </p:cNvSpPr>
              <p:nvPr/>
            </p:nvSpPr>
            <p:spPr bwMode="auto">
              <a:xfrm>
                <a:off x="2827" y="1981"/>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8" name="Line 3957"/>
              <p:cNvSpPr>
                <a:spLocks noChangeShapeType="1"/>
              </p:cNvSpPr>
              <p:nvPr/>
            </p:nvSpPr>
            <p:spPr bwMode="auto">
              <a:xfrm>
                <a:off x="2827" y="191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89" name="Oval 3958"/>
              <p:cNvSpPr>
                <a:spLocks noChangeArrowheads="1"/>
              </p:cNvSpPr>
              <p:nvPr/>
            </p:nvSpPr>
            <p:spPr bwMode="auto">
              <a:xfrm>
                <a:off x="2808" y="196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0" name="Oval 3959"/>
              <p:cNvSpPr>
                <a:spLocks noChangeArrowheads="1"/>
              </p:cNvSpPr>
              <p:nvPr/>
            </p:nvSpPr>
            <p:spPr bwMode="auto">
              <a:xfrm>
                <a:off x="4574" y="124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1" name="Line 3960"/>
              <p:cNvSpPr>
                <a:spLocks noChangeShapeType="1"/>
              </p:cNvSpPr>
              <p:nvPr/>
            </p:nvSpPr>
            <p:spPr bwMode="auto">
              <a:xfrm flipH="1">
                <a:off x="4521" y="125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92" name="Line 3961"/>
              <p:cNvSpPr>
                <a:spLocks noChangeShapeType="1"/>
              </p:cNvSpPr>
              <p:nvPr/>
            </p:nvSpPr>
            <p:spPr bwMode="auto">
              <a:xfrm>
                <a:off x="4087" y="270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93" name="Oval 3962"/>
              <p:cNvSpPr>
                <a:spLocks noChangeArrowheads="1"/>
              </p:cNvSpPr>
              <p:nvPr/>
            </p:nvSpPr>
            <p:spPr bwMode="auto">
              <a:xfrm>
                <a:off x="4067" y="268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4" name="Oval 3963"/>
              <p:cNvSpPr>
                <a:spLocks noChangeArrowheads="1"/>
              </p:cNvSpPr>
              <p:nvPr/>
            </p:nvSpPr>
            <p:spPr bwMode="auto">
              <a:xfrm>
                <a:off x="4658" y="268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5" name="Line 3964"/>
              <p:cNvSpPr>
                <a:spLocks noChangeShapeType="1"/>
              </p:cNvSpPr>
              <p:nvPr/>
            </p:nvSpPr>
            <p:spPr bwMode="auto">
              <a:xfrm flipV="1">
                <a:off x="4604" y="2708"/>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96" name="Oval 3965"/>
              <p:cNvSpPr>
                <a:spLocks noChangeArrowheads="1"/>
              </p:cNvSpPr>
              <p:nvPr/>
            </p:nvSpPr>
            <p:spPr bwMode="auto">
              <a:xfrm>
                <a:off x="3482" y="341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7" name="Line 3966"/>
              <p:cNvSpPr>
                <a:spLocks noChangeShapeType="1"/>
              </p:cNvSpPr>
              <p:nvPr/>
            </p:nvSpPr>
            <p:spPr bwMode="auto">
              <a:xfrm>
                <a:off x="3501" y="3435"/>
                <a:ext cx="56" cy="3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98" name="Oval 3967"/>
              <p:cNvSpPr>
                <a:spLocks noChangeArrowheads="1"/>
              </p:cNvSpPr>
              <p:nvPr/>
            </p:nvSpPr>
            <p:spPr bwMode="auto">
              <a:xfrm>
                <a:off x="3320" y="125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9" name="Line 3968"/>
              <p:cNvSpPr>
                <a:spLocks noChangeShapeType="1"/>
              </p:cNvSpPr>
              <p:nvPr/>
            </p:nvSpPr>
            <p:spPr bwMode="auto">
              <a:xfrm flipH="1">
                <a:off x="3267" y="127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00" name="Line 3969"/>
              <p:cNvSpPr>
                <a:spLocks noChangeShapeType="1"/>
              </p:cNvSpPr>
              <p:nvPr/>
            </p:nvSpPr>
            <p:spPr bwMode="auto">
              <a:xfrm flipV="1">
                <a:off x="4019" y="3439"/>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01" name="Oval 3970"/>
              <p:cNvSpPr>
                <a:spLocks noChangeArrowheads="1"/>
              </p:cNvSpPr>
              <p:nvPr/>
            </p:nvSpPr>
            <p:spPr bwMode="auto">
              <a:xfrm>
                <a:off x="4072" y="342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2" name="Line 3971"/>
              <p:cNvSpPr>
                <a:spLocks noChangeShapeType="1"/>
              </p:cNvSpPr>
              <p:nvPr/>
            </p:nvSpPr>
            <p:spPr bwMode="auto">
              <a:xfrm flipH="1">
                <a:off x="5116" y="2001"/>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03" name="Oval 3972"/>
              <p:cNvSpPr>
                <a:spLocks noChangeArrowheads="1"/>
              </p:cNvSpPr>
              <p:nvPr/>
            </p:nvSpPr>
            <p:spPr bwMode="auto">
              <a:xfrm>
                <a:off x="5170" y="198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4" name="Oval 3973"/>
              <p:cNvSpPr>
                <a:spLocks noChangeArrowheads="1"/>
              </p:cNvSpPr>
              <p:nvPr/>
            </p:nvSpPr>
            <p:spPr bwMode="auto">
              <a:xfrm>
                <a:off x="3257" y="288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5" name="Line 3974"/>
              <p:cNvSpPr>
                <a:spLocks noChangeShapeType="1"/>
              </p:cNvSpPr>
              <p:nvPr/>
            </p:nvSpPr>
            <p:spPr bwMode="auto">
              <a:xfrm>
                <a:off x="3277" y="283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06" name="Line 3975"/>
              <p:cNvSpPr>
                <a:spLocks noChangeShapeType="1"/>
              </p:cNvSpPr>
              <p:nvPr/>
            </p:nvSpPr>
            <p:spPr bwMode="auto">
              <a:xfrm flipH="1" flipV="1">
                <a:off x="4729" y="200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07" name="Oval 3976"/>
              <p:cNvSpPr>
                <a:spLocks noChangeArrowheads="1"/>
              </p:cNvSpPr>
              <p:nvPr/>
            </p:nvSpPr>
            <p:spPr bwMode="auto">
              <a:xfrm>
                <a:off x="4709" y="198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8" name="Oval 3977"/>
              <p:cNvSpPr>
                <a:spLocks noChangeArrowheads="1"/>
              </p:cNvSpPr>
              <p:nvPr/>
            </p:nvSpPr>
            <p:spPr bwMode="auto">
              <a:xfrm>
                <a:off x="2808" y="189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9" name="Line 3978"/>
              <p:cNvSpPr>
                <a:spLocks noChangeShapeType="1"/>
              </p:cNvSpPr>
              <p:nvPr/>
            </p:nvSpPr>
            <p:spPr bwMode="auto">
              <a:xfrm>
                <a:off x="2827" y="184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10" name="Oval 3979"/>
              <p:cNvSpPr>
                <a:spLocks noChangeArrowheads="1"/>
              </p:cNvSpPr>
              <p:nvPr/>
            </p:nvSpPr>
            <p:spPr bwMode="auto">
              <a:xfrm>
                <a:off x="4501" y="126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1" name="Line 3980"/>
              <p:cNvSpPr>
                <a:spLocks noChangeShapeType="1"/>
              </p:cNvSpPr>
              <p:nvPr/>
            </p:nvSpPr>
            <p:spPr bwMode="auto">
              <a:xfrm flipH="1">
                <a:off x="4448" y="128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12" name="Oval 3981"/>
              <p:cNvSpPr>
                <a:spLocks noChangeArrowheads="1"/>
              </p:cNvSpPr>
              <p:nvPr/>
            </p:nvSpPr>
            <p:spPr bwMode="auto">
              <a:xfrm>
                <a:off x="4585" y="271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3" name="Line 3982"/>
              <p:cNvSpPr>
                <a:spLocks noChangeShapeType="1"/>
              </p:cNvSpPr>
              <p:nvPr/>
            </p:nvSpPr>
            <p:spPr bwMode="auto">
              <a:xfrm flipV="1">
                <a:off x="4531" y="273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14" name="Oval 3983"/>
              <p:cNvSpPr>
                <a:spLocks noChangeArrowheads="1"/>
              </p:cNvSpPr>
              <p:nvPr/>
            </p:nvSpPr>
            <p:spPr bwMode="auto">
              <a:xfrm>
                <a:off x="2864" y="199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5" name="Line 3984"/>
              <p:cNvSpPr>
                <a:spLocks noChangeShapeType="1"/>
              </p:cNvSpPr>
              <p:nvPr/>
            </p:nvSpPr>
            <p:spPr bwMode="auto">
              <a:xfrm>
                <a:off x="2884" y="2012"/>
                <a:ext cx="56" cy="3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16" name="Oval 3985"/>
              <p:cNvSpPr>
                <a:spLocks noChangeArrowheads="1"/>
              </p:cNvSpPr>
              <p:nvPr/>
            </p:nvSpPr>
            <p:spPr bwMode="auto">
              <a:xfrm>
                <a:off x="4123" y="271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7" name="Line 3986"/>
              <p:cNvSpPr>
                <a:spLocks noChangeShapeType="1"/>
              </p:cNvSpPr>
              <p:nvPr/>
            </p:nvSpPr>
            <p:spPr bwMode="auto">
              <a:xfrm>
                <a:off x="4143" y="273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18" name="Oval 3987"/>
              <p:cNvSpPr>
                <a:spLocks noChangeArrowheads="1"/>
              </p:cNvSpPr>
              <p:nvPr/>
            </p:nvSpPr>
            <p:spPr bwMode="auto">
              <a:xfrm>
                <a:off x="3247" y="127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9" name="Line 3988"/>
              <p:cNvSpPr>
                <a:spLocks noChangeShapeType="1"/>
              </p:cNvSpPr>
              <p:nvPr/>
            </p:nvSpPr>
            <p:spPr bwMode="auto">
              <a:xfrm flipH="1">
                <a:off x="3193" y="1297"/>
                <a:ext cx="74"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0" name="Line 3989"/>
              <p:cNvSpPr>
                <a:spLocks noChangeShapeType="1"/>
              </p:cNvSpPr>
              <p:nvPr/>
            </p:nvSpPr>
            <p:spPr bwMode="auto">
              <a:xfrm flipV="1">
                <a:off x="3946" y="346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1" name="Oval 3990"/>
              <p:cNvSpPr>
                <a:spLocks noChangeArrowheads="1"/>
              </p:cNvSpPr>
              <p:nvPr/>
            </p:nvSpPr>
            <p:spPr bwMode="auto">
              <a:xfrm>
                <a:off x="3999" y="344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2" name="Oval 3991"/>
              <p:cNvSpPr>
                <a:spLocks noChangeArrowheads="1"/>
              </p:cNvSpPr>
              <p:nvPr/>
            </p:nvSpPr>
            <p:spPr bwMode="auto">
              <a:xfrm>
                <a:off x="3538" y="344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3" name="Line 3992"/>
              <p:cNvSpPr>
                <a:spLocks noChangeShapeType="1"/>
              </p:cNvSpPr>
              <p:nvPr/>
            </p:nvSpPr>
            <p:spPr bwMode="auto">
              <a:xfrm>
                <a:off x="3557" y="346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4" name="Oval 3993"/>
              <p:cNvSpPr>
                <a:spLocks noChangeArrowheads="1"/>
              </p:cNvSpPr>
              <p:nvPr/>
            </p:nvSpPr>
            <p:spPr bwMode="auto">
              <a:xfrm>
                <a:off x="5097" y="200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5" name="Line 3994"/>
              <p:cNvSpPr>
                <a:spLocks noChangeShapeType="1"/>
              </p:cNvSpPr>
              <p:nvPr/>
            </p:nvSpPr>
            <p:spPr bwMode="auto">
              <a:xfrm flipH="1">
                <a:off x="5043" y="2025"/>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6" name="Oval 3995"/>
              <p:cNvSpPr>
                <a:spLocks noChangeArrowheads="1"/>
              </p:cNvSpPr>
              <p:nvPr/>
            </p:nvSpPr>
            <p:spPr bwMode="auto">
              <a:xfrm>
                <a:off x="3257" y="281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7" name="Line 3996"/>
              <p:cNvSpPr>
                <a:spLocks noChangeShapeType="1"/>
              </p:cNvSpPr>
              <p:nvPr/>
            </p:nvSpPr>
            <p:spPr bwMode="auto">
              <a:xfrm>
                <a:off x="3277" y="276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8" name="Line 3997"/>
              <p:cNvSpPr>
                <a:spLocks noChangeShapeType="1"/>
              </p:cNvSpPr>
              <p:nvPr/>
            </p:nvSpPr>
            <p:spPr bwMode="auto">
              <a:xfrm>
                <a:off x="2827" y="1778"/>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29" name="Oval 3998"/>
              <p:cNvSpPr>
                <a:spLocks noChangeArrowheads="1"/>
              </p:cNvSpPr>
              <p:nvPr/>
            </p:nvSpPr>
            <p:spPr bwMode="auto">
              <a:xfrm>
                <a:off x="2808" y="182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0" name="Oval 3999"/>
              <p:cNvSpPr>
                <a:spLocks noChangeArrowheads="1"/>
              </p:cNvSpPr>
              <p:nvPr/>
            </p:nvSpPr>
            <p:spPr bwMode="auto">
              <a:xfrm>
                <a:off x="4428" y="128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1" name="Line 4000"/>
              <p:cNvSpPr>
                <a:spLocks noChangeShapeType="1"/>
              </p:cNvSpPr>
              <p:nvPr/>
            </p:nvSpPr>
            <p:spPr bwMode="auto">
              <a:xfrm>
                <a:off x="4448" y="1307"/>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2" name="Oval 4001"/>
              <p:cNvSpPr>
                <a:spLocks noChangeArrowheads="1"/>
              </p:cNvSpPr>
              <p:nvPr/>
            </p:nvSpPr>
            <p:spPr bwMode="auto">
              <a:xfrm>
                <a:off x="4765" y="201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3" name="Line 4002"/>
              <p:cNvSpPr>
                <a:spLocks noChangeShapeType="1"/>
              </p:cNvSpPr>
              <p:nvPr/>
            </p:nvSpPr>
            <p:spPr bwMode="auto">
              <a:xfrm flipH="1" flipV="1">
                <a:off x="4785" y="203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4" name="Line 4003"/>
              <p:cNvSpPr>
                <a:spLocks noChangeShapeType="1"/>
              </p:cNvSpPr>
              <p:nvPr/>
            </p:nvSpPr>
            <p:spPr bwMode="auto">
              <a:xfrm flipV="1">
                <a:off x="4458" y="2756"/>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5" name="Oval 4004"/>
              <p:cNvSpPr>
                <a:spLocks noChangeArrowheads="1"/>
              </p:cNvSpPr>
              <p:nvPr/>
            </p:nvSpPr>
            <p:spPr bwMode="auto">
              <a:xfrm>
                <a:off x="4511" y="273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6" name="Oval 4005"/>
              <p:cNvSpPr>
                <a:spLocks noChangeArrowheads="1"/>
              </p:cNvSpPr>
              <p:nvPr/>
            </p:nvSpPr>
            <p:spPr bwMode="auto">
              <a:xfrm>
                <a:off x="3842" y="2018"/>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7" name="Line 4006"/>
              <p:cNvSpPr>
                <a:spLocks noChangeShapeType="1"/>
              </p:cNvSpPr>
              <p:nvPr/>
            </p:nvSpPr>
            <p:spPr bwMode="auto">
              <a:xfrm>
                <a:off x="3862" y="2038"/>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8" name="Line 4007"/>
              <p:cNvSpPr>
                <a:spLocks noChangeShapeType="1"/>
              </p:cNvSpPr>
              <p:nvPr/>
            </p:nvSpPr>
            <p:spPr bwMode="auto">
              <a:xfrm>
                <a:off x="3862" y="197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39" name="Line 4008"/>
              <p:cNvSpPr>
                <a:spLocks noChangeShapeType="1"/>
              </p:cNvSpPr>
              <p:nvPr/>
            </p:nvSpPr>
            <p:spPr bwMode="auto">
              <a:xfrm flipH="1">
                <a:off x="3120" y="1320"/>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40" name="Oval 4009"/>
              <p:cNvSpPr>
                <a:spLocks noChangeArrowheads="1"/>
              </p:cNvSpPr>
              <p:nvPr/>
            </p:nvSpPr>
            <p:spPr bwMode="auto">
              <a:xfrm>
                <a:off x="3174" y="130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1" name="Line 4010"/>
              <p:cNvSpPr>
                <a:spLocks noChangeShapeType="1"/>
              </p:cNvSpPr>
              <p:nvPr/>
            </p:nvSpPr>
            <p:spPr bwMode="auto">
              <a:xfrm>
                <a:off x="2940" y="204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42" name="Oval 4011"/>
              <p:cNvSpPr>
                <a:spLocks noChangeArrowheads="1"/>
              </p:cNvSpPr>
              <p:nvPr/>
            </p:nvSpPr>
            <p:spPr bwMode="auto">
              <a:xfrm>
                <a:off x="2920" y="2023"/>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3" name="Line 4012"/>
              <p:cNvSpPr>
                <a:spLocks noChangeShapeType="1"/>
              </p:cNvSpPr>
              <p:nvPr/>
            </p:nvSpPr>
            <p:spPr bwMode="auto">
              <a:xfrm>
                <a:off x="4199" y="276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44" name="Oval 4013"/>
              <p:cNvSpPr>
                <a:spLocks noChangeArrowheads="1"/>
              </p:cNvSpPr>
              <p:nvPr/>
            </p:nvSpPr>
            <p:spPr bwMode="auto">
              <a:xfrm>
                <a:off x="4180" y="274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5" name="Oval 4014"/>
              <p:cNvSpPr>
                <a:spLocks noChangeArrowheads="1"/>
              </p:cNvSpPr>
              <p:nvPr/>
            </p:nvSpPr>
            <p:spPr bwMode="auto">
              <a:xfrm>
                <a:off x="3926" y="346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6" name="Line 4015"/>
              <p:cNvSpPr>
                <a:spLocks noChangeShapeType="1"/>
              </p:cNvSpPr>
              <p:nvPr/>
            </p:nvSpPr>
            <p:spPr bwMode="auto">
              <a:xfrm flipV="1">
                <a:off x="3872" y="3487"/>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47" name="Oval 4016"/>
              <p:cNvSpPr>
                <a:spLocks noChangeArrowheads="1"/>
              </p:cNvSpPr>
              <p:nvPr/>
            </p:nvSpPr>
            <p:spPr bwMode="auto">
              <a:xfrm>
                <a:off x="3257" y="275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8" name="Line 4017"/>
              <p:cNvSpPr>
                <a:spLocks noChangeShapeType="1"/>
              </p:cNvSpPr>
              <p:nvPr/>
            </p:nvSpPr>
            <p:spPr bwMode="auto">
              <a:xfrm flipH="1" flipV="1">
                <a:off x="3277" y="276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49" name="Line 4018"/>
              <p:cNvSpPr>
                <a:spLocks noChangeShapeType="1"/>
              </p:cNvSpPr>
              <p:nvPr/>
            </p:nvSpPr>
            <p:spPr bwMode="auto">
              <a:xfrm>
                <a:off x="2827" y="171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0" name="Oval 4019"/>
              <p:cNvSpPr>
                <a:spLocks noChangeArrowheads="1"/>
              </p:cNvSpPr>
              <p:nvPr/>
            </p:nvSpPr>
            <p:spPr bwMode="auto">
              <a:xfrm>
                <a:off x="2808" y="175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1" name="Line 4020"/>
              <p:cNvSpPr>
                <a:spLocks noChangeShapeType="1"/>
              </p:cNvSpPr>
              <p:nvPr/>
            </p:nvSpPr>
            <p:spPr bwMode="auto">
              <a:xfrm flipH="1">
                <a:off x="4970" y="2048"/>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2" name="Oval 4021"/>
              <p:cNvSpPr>
                <a:spLocks noChangeArrowheads="1"/>
              </p:cNvSpPr>
              <p:nvPr/>
            </p:nvSpPr>
            <p:spPr bwMode="auto">
              <a:xfrm>
                <a:off x="5023" y="202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3" name="Line 4022"/>
              <p:cNvSpPr>
                <a:spLocks noChangeShapeType="1"/>
              </p:cNvSpPr>
              <p:nvPr/>
            </p:nvSpPr>
            <p:spPr bwMode="auto">
              <a:xfrm>
                <a:off x="3613" y="3496"/>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54" name="Oval 4023"/>
              <p:cNvSpPr>
                <a:spLocks noChangeArrowheads="1"/>
              </p:cNvSpPr>
              <p:nvPr/>
            </p:nvSpPr>
            <p:spPr bwMode="auto">
              <a:xfrm>
                <a:off x="3594" y="347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939" name="Group 4225"/>
            <p:cNvGrpSpPr>
              <a:grpSpLocks/>
            </p:cNvGrpSpPr>
            <p:nvPr/>
          </p:nvGrpSpPr>
          <p:grpSpPr bwMode="auto">
            <a:xfrm>
              <a:off x="4457736" y="2092339"/>
              <a:ext cx="4160869" cy="3587762"/>
              <a:chOff x="2808" y="1318"/>
              <a:chExt cx="2621" cy="2260"/>
            </a:xfrm>
            <a:grpFill/>
          </p:grpSpPr>
          <p:sp>
            <p:nvSpPr>
              <p:cNvPr id="4955" name="Line 4025"/>
              <p:cNvSpPr>
                <a:spLocks noChangeShapeType="1"/>
              </p:cNvSpPr>
              <p:nvPr/>
            </p:nvSpPr>
            <p:spPr bwMode="auto">
              <a:xfrm flipV="1">
                <a:off x="4385" y="2780"/>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56" name="Oval 4026"/>
              <p:cNvSpPr>
                <a:spLocks noChangeArrowheads="1"/>
              </p:cNvSpPr>
              <p:nvPr/>
            </p:nvSpPr>
            <p:spPr bwMode="auto">
              <a:xfrm>
                <a:off x="4438" y="276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7" name="Line 4027"/>
              <p:cNvSpPr>
                <a:spLocks noChangeShapeType="1"/>
              </p:cNvSpPr>
              <p:nvPr/>
            </p:nvSpPr>
            <p:spPr bwMode="auto">
              <a:xfrm>
                <a:off x="4504" y="1338"/>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58" name="Oval 4028"/>
              <p:cNvSpPr>
                <a:spLocks noChangeArrowheads="1"/>
              </p:cNvSpPr>
              <p:nvPr/>
            </p:nvSpPr>
            <p:spPr bwMode="auto">
              <a:xfrm>
                <a:off x="4484" y="1318"/>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9" name="Oval 4029"/>
              <p:cNvSpPr>
                <a:spLocks noChangeArrowheads="1"/>
              </p:cNvSpPr>
              <p:nvPr/>
            </p:nvSpPr>
            <p:spPr bwMode="auto">
              <a:xfrm>
                <a:off x="3842" y="195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0" name="Line 4030"/>
              <p:cNvSpPr>
                <a:spLocks noChangeShapeType="1"/>
              </p:cNvSpPr>
              <p:nvPr/>
            </p:nvSpPr>
            <p:spPr bwMode="auto">
              <a:xfrm>
                <a:off x="3862" y="1903"/>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1" name="Line 4031"/>
              <p:cNvSpPr>
                <a:spLocks noChangeShapeType="1"/>
              </p:cNvSpPr>
              <p:nvPr/>
            </p:nvSpPr>
            <p:spPr bwMode="auto">
              <a:xfrm flipH="1" flipV="1">
                <a:off x="4841" y="206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2" name="Oval 4032"/>
              <p:cNvSpPr>
                <a:spLocks noChangeArrowheads="1"/>
              </p:cNvSpPr>
              <p:nvPr/>
            </p:nvSpPr>
            <p:spPr bwMode="auto">
              <a:xfrm>
                <a:off x="4821" y="204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3" name="Oval 4033"/>
              <p:cNvSpPr>
                <a:spLocks noChangeArrowheads="1"/>
              </p:cNvSpPr>
              <p:nvPr/>
            </p:nvSpPr>
            <p:spPr bwMode="auto">
              <a:xfrm>
                <a:off x="3100" y="132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4" name="Line 4034"/>
              <p:cNvSpPr>
                <a:spLocks noChangeShapeType="1"/>
              </p:cNvSpPr>
              <p:nvPr/>
            </p:nvSpPr>
            <p:spPr bwMode="auto">
              <a:xfrm flipH="1">
                <a:off x="3047" y="1344"/>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5" name="Oval 4035"/>
              <p:cNvSpPr>
                <a:spLocks noChangeArrowheads="1"/>
              </p:cNvSpPr>
              <p:nvPr/>
            </p:nvSpPr>
            <p:spPr bwMode="auto">
              <a:xfrm>
                <a:off x="3853" y="349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6" name="Line 4036"/>
              <p:cNvSpPr>
                <a:spLocks noChangeShapeType="1"/>
              </p:cNvSpPr>
              <p:nvPr/>
            </p:nvSpPr>
            <p:spPr bwMode="auto">
              <a:xfrm flipV="1">
                <a:off x="3799" y="3511"/>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7" name="Line 4037"/>
              <p:cNvSpPr>
                <a:spLocks noChangeShapeType="1"/>
              </p:cNvSpPr>
              <p:nvPr/>
            </p:nvSpPr>
            <p:spPr bwMode="auto">
              <a:xfrm>
                <a:off x="3919" y="206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68" name="Oval 4038"/>
              <p:cNvSpPr>
                <a:spLocks noChangeArrowheads="1"/>
              </p:cNvSpPr>
              <p:nvPr/>
            </p:nvSpPr>
            <p:spPr bwMode="auto">
              <a:xfrm>
                <a:off x="3899" y="204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9" name="Oval 4039"/>
              <p:cNvSpPr>
                <a:spLocks noChangeArrowheads="1"/>
              </p:cNvSpPr>
              <p:nvPr/>
            </p:nvSpPr>
            <p:spPr bwMode="auto">
              <a:xfrm>
                <a:off x="2808" y="169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0" name="Line 4040"/>
              <p:cNvSpPr>
                <a:spLocks noChangeShapeType="1"/>
              </p:cNvSpPr>
              <p:nvPr/>
            </p:nvSpPr>
            <p:spPr bwMode="auto">
              <a:xfrm>
                <a:off x="2827" y="164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71" name="Line 4041"/>
              <p:cNvSpPr>
                <a:spLocks noChangeShapeType="1"/>
              </p:cNvSpPr>
              <p:nvPr/>
            </p:nvSpPr>
            <p:spPr bwMode="auto">
              <a:xfrm flipH="1">
                <a:off x="4897" y="207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72" name="Oval 4042"/>
              <p:cNvSpPr>
                <a:spLocks noChangeArrowheads="1"/>
              </p:cNvSpPr>
              <p:nvPr/>
            </p:nvSpPr>
            <p:spPr bwMode="auto">
              <a:xfrm>
                <a:off x="4951" y="205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3" name="Line 4043"/>
              <p:cNvSpPr>
                <a:spLocks noChangeShapeType="1"/>
              </p:cNvSpPr>
              <p:nvPr/>
            </p:nvSpPr>
            <p:spPr bwMode="auto">
              <a:xfrm>
                <a:off x="2996" y="207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74" name="Oval 4044"/>
              <p:cNvSpPr>
                <a:spLocks noChangeArrowheads="1"/>
              </p:cNvSpPr>
              <p:nvPr/>
            </p:nvSpPr>
            <p:spPr bwMode="auto">
              <a:xfrm>
                <a:off x="2976" y="2054"/>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5" name="Oval 4045"/>
              <p:cNvSpPr>
                <a:spLocks noChangeArrowheads="1"/>
              </p:cNvSpPr>
              <p:nvPr/>
            </p:nvSpPr>
            <p:spPr bwMode="auto">
              <a:xfrm>
                <a:off x="4236" y="277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6" name="Line 4046"/>
              <p:cNvSpPr>
                <a:spLocks noChangeShapeType="1"/>
              </p:cNvSpPr>
              <p:nvPr/>
            </p:nvSpPr>
            <p:spPr bwMode="auto">
              <a:xfrm>
                <a:off x="4255" y="2796"/>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77" name="Line 4047"/>
              <p:cNvSpPr>
                <a:spLocks noChangeShapeType="1"/>
              </p:cNvSpPr>
              <p:nvPr/>
            </p:nvSpPr>
            <p:spPr bwMode="auto">
              <a:xfrm flipH="1" flipV="1">
                <a:off x="3333" y="280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78" name="Oval 4048"/>
              <p:cNvSpPr>
                <a:spLocks noChangeArrowheads="1"/>
              </p:cNvSpPr>
              <p:nvPr/>
            </p:nvSpPr>
            <p:spPr bwMode="auto">
              <a:xfrm>
                <a:off x="3313" y="278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9" name="Oval 4049"/>
              <p:cNvSpPr>
                <a:spLocks noChangeArrowheads="1"/>
              </p:cNvSpPr>
              <p:nvPr/>
            </p:nvSpPr>
            <p:spPr bwMode="auto">
              <a:xfrm>
                <a:off x="4365" y="2784"/>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0" name="Line 4050"/>
              <p:cNvSpPr>
                <a:spLocks noChangeShapeType="1"/>
              </p:cNvSpPr>
              <p:nvPr/>
            </p:nvSpPr>
            <p:spPr bwMode="auto">
              <a:xfrm flipV="1">
                <a:off x="4312" y="280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1" name="Line 4051"/>
              <p:cNvSpPr>
                <a:spLocks noChangeShapeType="1"/>
              </p:cNvSpPr>
              <p:nvPr/>
            </p:nvSpPr>
            <p:spPr bwMode="auto">
              <a:xfrm>
                <a:off x="3862" y="183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2" name="Oval 4052"/>
              <p:cNvSpPr>
                <a:spLocks noChangeArrowheads="1"/>
              </p:cNvSpPr>
              <p:nvPr/>
            </p:nvSpPr>
            <p:spPr bwMode="auto">
              <a:xfrm>
                <a:off x="3842" y="188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3" name="Line 4053"/>
              <p:cNvSpPr>
                <a:spLocks noChangeShapeType="1"/>
              </p:cNvSpPr>
              <p:nvPr/>
            </p:nvSpPr>
            <p:spPr bwMode="auto">
              <a:xfrm>
                <a:off x="3670" y="3527"/>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4" name="Oval 4054"/>
              <p:cNvSpPr>
                <a:spLocks noChangeArrowheads="1"/>
              </p:cNvSpPr>
              <p:nvPr/>
            </p:nvSpPr>
            <p:spPr bwMode="auto">
              <a:xfrm>
                <a:off x="3650" y="350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5" name="Line 4055"/>
              <p:cNvSpPr>
                <a:spLocks noChangeShapeType="1"/>
              </p:cNvSpPr>
              <p:nvPr/>
            </p:nvSpPr>
            <p:spPr bwMode="auto">
              <a:xfrm flipH="1">
                <a:off x="2974" y="1368"/>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6" name="Oval 4056"/>
              <p:cNvSpPr>
                <a:spLocks noChangeArrowheads="1"/>
              </p:cNvSpPr>
              <p:nvPr/>
            </p:nvSpPr>
            <p:spPr bwMode="auto">
              <a:xfrm>
                <a:off x="3027" y="1348"/>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7" name="Line 4057"/>
              <p:cNvSpPr>
                <a:spLocks noChangeShapeType="1"/>
              </p:cNvSpPr>
              <p:nvPr/>
            </p:nvSpPr>
            <p:spPr bwMode="auto">
              <a:xfrm>
                <a:off x="4560" y="1369"/>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88" name="Oval 4058"/>
              <p:cNvSpPr>
                <a:spLocks noChangeArrowheads="1"/>
              </p:cNvSpPr>
              <p:nvPr/>
            </p:nvSpPr>
            <p:spPr bwMode="auto">
              <a:xfrm>
                <a:off x="4540" y="134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9" name="Line 4059"/>
              <p:cNvSpPr>
                <a:spLocks noChangeShapeType="1"/>
              </p:cNvSpPr>
              <p:nvPr/>
            </p:nvSpPr>
            <p:spPr bwMode="auto">
              <a:xfrm flipV="1">
                <a:off x="3726" y="3535"/>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90" name="Oval 4060"/>
              <p:cNvSpPr>
                <a:spLocks noChangeArrowheads="1"/>
              </p:cNvSpPr>
              <p:nvPr/>
            </p:nvSpPr>
            <p:spPr bwMode="auto">
              <a:xfrm>
                <a:off x="3779" y="351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1" name="Line 4061"/>
              <p:cNvSpPr>
                <a:spLocks noChangeShapeType="1"/>
              </p:cNvSpPr>
              <p:nvPr/>
            </p:nvSpPr>
            <p:spPr bwMode="auto">
              <a:xfrm>
                <a:off x="2827" y="157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92" name="Oval 4062"/>
              <p:cNvSpPr>
                <a:spLocks noChangeArrowheads="1"/>
              </p:cNvSpPr>
              <p:nvPr/>
            </p:nvSpPr>
            <p:spPr bwMode="auto">
              <a:xfrm>
                <a:off x="2808" y="162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3" name="Oval 4063"/>
              <p:cNvSpPr>
                <a:spLocks noChangeArrowheads="1"/>
              </p:cNvSpPr>
              <p:nvPr/>
            </p:nvSpPr>
            <p:spPr bwMode="auto">
              <a:xfrm>
                <a:off x="4877" y="2076"/>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4" name="Line 4064"/>
              <p:cNvSpPr>
                <a:spLocks noChangeShapeType="1"/>
              </p:cNvSpPr>
              <p:nvPr/>
            </p:nvSpPr>
            <p:spPr bwMode="auto">
              <a:xfrm>
                <a:off x="3975" y="210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95" name="Oval 4065"/>
              <p:cNvSpPr>
                <a:spLocks noChangeArrowheads="1"/>
              </p:cNvSpPr>
              <p:nvPr/>
            </p:nvSpPr>
            <p:spPr bwMode="auto">
              <a:xfrm>
                <a:off x="3955" y="208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6" name="Oval 4066"/>
              <p:cNvSpPr>
                <a:spLocks noChangeArrowheads="1"/>
              </p:cNvSpPr>
              <p:nvPr/>
            </p:nvSpPr>
            <p:spPr bwMode="auto">
              <a:xfrm>
                <a:off x="3032" y="208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7" name="Line 4067"/>
              <p:cNvSpPr>
                <a:spLocks noChangeShapeType="1"/>
              </p:cNvSpPr>
              <p:nvPr/>
            </p:nvSpPr>
            <p:spPr bwMode="auto">
              <a:xfrm>
                <a:off x="3052" y="210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98" name="Oval 4068"/>
              <p:cNvSpPr>
                <a:spLocks noChangeArrowheads="1"/>
              </p:cNvSpPr>
              <p:nvPr/>
            </p:nvSpPr>
            <p:spPr bwMode="auto">
              <a:xfrm>
                <a:off x="4292" y="280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9" name="Oval 4069"/>
              <p:cNvSpPr>
                <a:spLocks noChangeArrowheads="1"/>
              </p:cNvSpPr>
              <p:nvPr/>
            </p:nvSpPr>
            <p:spPr bwMode="auto">
              <a:xfrm>
                <a:off x="3842" y="181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0" name="Line 4070"/>
              <p:cNvSpPr>
                <a:spLocks noChangeShapeType="1"/>
              </p:cNvSpPr>
              <p:nvPr/>
            </p:nvSpPr>
            <p:spPr bwMode="auto">
              <a:xfrm>
                <a:off x="3862" y="1768"/>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1" name="Oval 4071"/>
              <p:cNvSpPr>
                <a:spLocks noChangeArrowheads="1"/>
              </p:cNvSpPr>
              <p:nvPr/>
            </p:nvSpPr>
            <p:spPr bwMode="auto">
              <a:xfrm>
                <a:off x="5389" y="136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2" name="Line 4072"/>
              <p:cNvSpPr>
                <a:spLocks noChangeShapeType="1"/>
              </p:cNvSpPr>
              <p:nvPr/>
            </p:nvSpPr>
            <p:spPr bwMode="auto">
              <a:xfrm flipV="1">
                <a:off x="5336" y="1388"/>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3" name="Oval 4073"/>
              <p:cNvSpPr>
                <a:spLocks noChangeArrowheads="1"/>
              </p:cNvSpPr>
              <p:nvPr/>
            </p:nvSpPr>
            <p:spPr bwMode="auto">
              <a:xfrm>
                <a:off x="3369" y="2812"/>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4" name="Line 4074"/>
              <p:cNvSpPr>
                <a:spLocks noChangeShapeType="1"/>
              </p:cNvSpPr>
              <p:nvPr/>
            </p:nvSpPr>
            <p:spPr bwMode="auto">
              <a:xfrm flipH="1" flipV="1">
                <a:off x="3389" y="283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5" name="Line 4075"/>
              <p:cNvSpPr>
                <a:spLocks noChangeShapeType="1"/>
              </p:cNvSpPr>
              <p:nvPr/>
            </p:nvSpPr>
            <p:spPr bwMode="auto">
              <a:xfrm flipH="1">
                <a:off x="2901" y="139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6" name="Oval 4076"/>
              <p:cNvSpPr>
                <a:spLocks noChangeArrowheads="1"/>
              </p:cNvSpPr>
              <p:nvPr/>
            </p:nvSpPr>
            <p:spPr bwMode="auto">
              <a:xfrm>
                <a:off x="2954" y="1372"/>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7" name="Oval 4077"/>
              <p:cNvSpPr>
                <a:spLocks noChangeArrowheads="1"/>
              </p:cNvSpPr>
              <p:nvPr/>
            </p:nvSpPr>
            <p:spPr bwMode="auto">
              <a:xfrm>
                <a:off x="3706" y="353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8" name="Line 4078"/>
              <p:cNvSpPr>
                <a:spLocks noChangeShapeType="1"/>
              </p:cNvSpPr>
              <p:nvPr/>
            </p:nvSpPr>
            <p:spPr bwMode="auto">
              <a:xfrm>
                <a:off x="2827" y="150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09" name="Oval 4079"/>
              <p:cNvSpPr>
                <a:spLocks noChangeArrowheads="1"/>
              </p:cNvSpPr>
              <p:nvPr/>
            </p:nvSpPr>
            <p:spPr bwMode="auto">
              <a:xfrm>
                <a:off x="2808" y="1555"/>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0" name="Line 4080"/>
              <p:cNvSpPr>
                <a:spLocks noChangeShapeType="1"/>
              </p:cNvSpPr>
              <p:nvPr/>
            </p:nvSpPr>
            <p:spPr bwMode="auto">
              <a:xfrm>
                <a:off x="4616" y="1400"/>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11" name="Oval 4081"/>
              <p:cNvSpPr>
                <a:spLocks noChangeArrowheads="1"/>
              </p:cNvSpPr>
              <p:nvPr/>
            </p:nvSpPr>
            <p:spPr bwMode="auto">
              <a:xfrm>
                <a:off x="4597" y="138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2" name="Line 4082"/>
              <p:cNvSpPr>
                <a:spLocks noChangeShapeType="1"/>
              </p:cNvSpPr>
              <p:nvPr/>
            </p:nvSpPr>
            <p:spPr bwMode="auto">
              <a:xfrm>
                <a:off x="3862" y="170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13" name="Oval 4083"/>
              <p:cNvSpPr>
                <a:spLocks noChangeArrowheads="1"/>
              </p:cNvSpPr>
              <p:nvPr/>
            </p:nvSpPr>
            <p:spPr bwMode="auto">
              <a:xfrm>
                <a:off x="3842" y="174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4" name="Oval 4084"/>
              <p:cNvSpPr>
                <a:spLocks noChangeArrowheads="1"/>
              </p:cNvSpPr>
              <p:nvPr/>
            </p:nvSpPr>
            <p:spPr bwMode="auto">
              <a:xfrm>
                <a:off x="4011" y="211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5" name="Line 4085"/>
              <p:cNvSpPr>
                <a:spLocks noChangeShapeType="1"/>
              </p:cNvSpPr>
              <p:nvPr/>
            </p:nvSpPr>
            <p:spPr bwMode="auto">
              <a:xfrm>
                <a:off x="4031" y="2131"/>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16" name="Line 4086"/>
              <p:cNvSpPr>
                <a:spLocks noChangeShapeType="1"/>
              </p:cNvSpPr>
              <p:nvPr/>
            </p:nvSpPr>
            <p:spPr bwMode="auto">
              <a:xfrm flipV="1">
                <a:off x="5263" y="141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17" name="Oval 4087"/>
              <p:cNvSpPr>
                <a:spLocks noChangeArrowheads="1"/>
              </p:cNvSpPr>
              <p:nvPr/>
            </p:nvSpPr>
            <p:spPr bwMode="auto">
              <a:xfrm>
                <a:off x="5317" y="139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8" name="Line 4088"/>
              <p:cNvSpPr>
                <a:spLocks noChangeShapeType="1"/>
              </p:cNvSpPr>
              <p:nvPr/>
            </p:nvSpPr>
            <p:spPr bwMode="auto">
              <a:xfrm>
                <a:off x="3108" y="2135"/>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19" name="Oval 4089"/>
              <p:cNvSpPr>
                <a:spLocks noChangeArrowheads="1"/>
              </p:cNvSpPr>
              <p:nvPr/>
            </p:nvSpPr>
            <p:spPr bwMode="auto">
              <a:xfrm>
                <a:off x="3088" y="211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0" name="Line 4090"/>
              <p:cNvSpPr>
                <a:spLocks noChangeShapeType="1"/>
              </p:cNvSpPr>
              <p:nvPr/>
            </p:nvSpPr>
            <p:spPr bwMode="auto">
              <a:xfrm flipH="1">
                <a:off x="2827" y="1416"/>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21" name="Oval 4091"/>
              <p:cNvSpPr>
                <a:spLocks noChangeArrowheads="1"/>
              </p:cNvSpPr>
              <p:nvPr/>
            </p:nvSpPr>
            <p:spPr bwMode="auto">
              <a:xfrm>
                <a:off x="2881" y="139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2" name="Oval 4092"/>
              <p:cNvSpPr>
                <a:spLocks noChangeArrowheads="1"/>
              </p:cNvSpPr>
              <p:nvPr/>
            </p:nvSpPr>
            <p:spPr bwMode="auto">
              <a:xfrm>
                <a:off x="2808" y="1487"/>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3" name="Line 4093"/>
              <p:cNvSpPr>
                <a:spLocks noChangeShapeType="1"/>
              </p:cNvSpPr>
              <p:nvPr/>
            </p:nvSpPr>
            <p:spPr bwMode="auto">
              <a:xfrm>
                <a:off x="2827" y="144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24" name="Oval 4094"/>
              <p:cNvSpPr>
                <a:spLocks noChangeArrowheads="1"/>
              </p:cNvSpPr>
              <p:nvPr/>
            </p:nvSpPr>
            <p:spPr bwMode="auto">
              <a:xfrm>
                <a:off x="3425" y="284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5" name="Line 4095"/>
              <p:cNvSpPr>
                <a:spLocks noChangeShapeType="1"/>
              </p:cNvSpPr>
              <p:nvPr/>
            </p:nvSpPr>
            <p:spPr bwMode="auto">
              <a:xfrm flipH="1" flipV="1">
                <a:off x="3445" y="286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26" name="Line 4096"/>
              <p:cNvSpPr>
                <a:spLocks noChangeShapeType="1"/>
              </p:cNvSpPr>
              <p:nvPr/>
            </p:nvSpPr>
            <p:spPr bwMode="auto">
              <a:xfrm>
                <a:off x="3862" y="163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27" name="Oval 4097"/>
              <p:cNvSpPr>
                <a:spLocks noChangeArrowheads="1"/>
              </p:cNvSpPr>
              <p:nvPr/>
            </p:nvSpPr>
            <p:spPr bwMode="auto">
              <a:xfrm>
                <a:off x="3842" y="168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8" name="Oval 4098"/>
              <p:cNvSpPr>
                <a:spLocks noChangeArrowheads="1"/>
              </p:cNvSpPr>
              <p:nvPr/>
            </p:nvSpPr>
            <p:spPr bwMode="auto">
              <a:xfrm>
                <a:off x="4653" y="1411"/>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9" name="Line 4099"/>
              <p:cNvSpPr>
                <a:spLocks noChangeShapeType="1"/>
              </p:cNvSpPr>
              <p:nvPr/>
            </p:nvSpPr>
            <p:spPr bwMode="auto">
              <a:xfrm>
                <a:off x="4672" y="1431"/>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30" name="Line 4100"/>
              <p:cNvSpPr>
                <a:spLocks noChangeShapeType="1"/>
              </p:cNvSpPr>
              <p:nvPr/>
            </p:nvSpPr>
            <p:spPr bwMode="auto">
              <a:xfrm flipV="1">
                <a:off x="5190" y="1436"/>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31" name="Oval 4101"/>
              <p:cNvSpPr>
                <a:spLocks noChangeArrowheads="1"/>
              </p:cNvSpPr>
              <p:nvPr/>
            </p:nvSpPr>
            <p:spPr bwMode="auto">
              <a:xfrm>
                <a:off x="5243" y="1416"/>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2" name="Oval 4102"/>
              <p:cNvSpPr>
                <a:spLocks noChangeArrowheads="1"/>
              </p:cNvSpPr>
              <p:nvPr/>
            </p:nvSpPr>
            <p:spPr bwMode="auto">
              <a:xfrm>
                <a:off x="2808" y="142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3" name="Line 4103"/>
              <p:cNvSpPr>
                <a:spLocks noChangeShapeType="1"/>
              </p:cNvSpPr>
              <p:nvPr/>
            </p:nvSpPr>
            <p:spPr bwMode="auto">
              <a:xfrm>
                <a:off x="4087" y="216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34" name="Oval 4104"/>
              <p:cNvSpPr>
                <a:spLocks noChangeArrowheads="1"/>
              </p:cNvSpPr>
              <p:nvPr/>
            </p:nvSpPr>
            <p:spPr bwMode="auto">
              <a:xfrm>
                <a:off x="4067" y="2142"/>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5" name="Line 4105"/>
              <p:cNvSpPr>
                <a:spLocks noChangeShapeType="1"/>
              </p:cNvSpPr>
              <p:nvPr/>
            </p:nvSpPr>
            <p:spPr bwMode="auto">
              <a:xfrm>
                <a:off x="3164" y="216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36" name="Oval 4106"/>
              <p:cNvSpPr>
                <a:spLocks noChangeArrowheads="1"/>
              </p:cNvSpPr>
              <p:nvPr/>
            </p:nvSpPr>
            <p:spPr bwMode="auto">
              <a:xfrm>
                <a:off x="3145" y="2147"/>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7" name="Oval 4107"/>
              <p:cNvSpPr>
                <a:spLocks noChangeArrowheads="1"/>
              </p:cNvSpPr>
              <p:nvPr/>
            </p:nvSpPr>
            <p:spPr bwMode="auto">
              <a:xfrm>
                <a:off x="3482" y="287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8" name="Line 4108"/>
              <p:cNvSpPr>
                <a:spLocks noChangeShapeType="1"/>
              </p:cNvSpPr>
              <p:nvPr/>
            </p:nvSpPr>
            <p:spPr bwMode="auto">
              <a:xfrm flipH="1" flipV="1">
                <a:off x="3501" y="289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39" name="Line 4109"/>
              <p:cNvSpPr>
                <a:spLocks noChangeShapeType="1"/>
              </p:cNvSpPr>
              <p:nvPr/>
            </p:nvSpPr>
            <p:spPr bwMode="auto">
              <a:xfrm>
                <a:off x="3862" y="156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40" name="Oval 4110"/>
              <p:cNvSpPr>
                <a:spLocks noChangeArrowheads="1"/>
              </p:cNvSpPr>
              <p:nvPr/>
            </p:nvSpPr>
            <p:spPr bwMode="auto">
              <a:xfrm>
                <a:off x="3842" y="161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1" name="Oval 4111"/>
              <p:cNvSpPr>
                <a:spLocks noChangeArrowheads="1"/>
              </p:cNvSpPr>
              <p:nvPr/>
            </p:nvSpPr>
            <p:spPr bwMode="auto">
              <a:xfrm>
                <a:off x="5170" y="1440"/>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2" name="Line 4112"/>
              <p:cNvSpPr>
                <a:spLocks noChangeShapeType="1"/>
              </p:cNvSpPr>
              <p:nvPr/>
            </p:nvSpPr>
            <p:spPr bwMode="auto">
              <a:xfrm flipV="1">
                <a:off x="5116" y="1460"/>
                <a:ext cx="74"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43" name="Line 4113"/>
              <p:cNvSpPr>
                <a:spLocks noChangeShapeType="1"/>
              </p:cNvSpPr>
              <p:nvPr/>
            </p:nvSpPr>
            <p:spPr bwMode="auto">
              <a:xfrm>
                <a:off x="4729" y="1462"/>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44" name="Oval 4114"/>
              <p:cNvSpPr>
                <a:spLocks noChangeArrowheads="1"/>
              </p:cNvSpPr>
              <p:nvPr/>
            </p:nvSpPr>
            <p:spPr bwMode="auto">
              <a:xfrm>
                <a:off x="4709" y="1442"/>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5" name="Line 4115"/>
              <p:cNvSpPr>
                <a:spLocks noChangeShapeType="1"/>
              </p:cNvSpPr>
              <p:nvPr/>
            </p:nvSpPr>
            <p:spPr bwMode="auto">
              <a:xfrm>
                <a:off x="4143" y="219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46" name="Oval 4116"/>
              <p:cNvSpPr>
                <a:spLocks noChangeArrowheads="1"/>
              </p:cNvSpPr>
              <p:nvPr/>
            </p:nvSpPr>
            <p:spPr bwMode="auto">
              <a:xfrm>
                <a:off x="4123" y="217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7" name="Oval 4117"/>
              <p:cNvSpPr>
                <a:spLocks noChangeArrowheads="1"/>
              </p:cNvSpPr>
              <p:nvPr/>
            </p:nvSpPr>
            <p:spPr bwMode="auto">
              <a:xfrm>
                <a:off x="3842" y="154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8" name="Line 4118"/>
              <p:cNvSpPr>
                <a:spLocks noChangeShapeType="1"/>
              </p:cNvSpPr>
              <p:nvPr/>
            </p:nvSpPr>
            <p:spPr bwMode="auto">
              <a:xfrm>
                <a:off x="3862" y="149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49" name="Line 4119"/>
              <p:cNvSpPr>
                <a:spLocks noChangeShapeType="1"/>
              </p:cNvSpPr>
              <p:nvPr/>
            </p:nvSpPr>
            <p:spPr bwMode="auto">
              <a:xfrm>
                <a:off x="3220" y="2197"/>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50" name="Oval 4120"/>
              <p:cNvSpPr>
                <a:spLocks noChangeArrowheads="1"/>
              </p:cNvSpPr>
              <p:nvPr/>
            </p:nvSpPr>
            <p:spPr bwMode="auto">
              <a:xfrm>
                <a:off x="3201" y="2178"/>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1" name="Oval 4121"/>
              <p:cNvSpPr>
                <a:spLocks noChangeArrowheads="1"/>
              </p:cNvSpPr>
              <p:nvPr/>
            </p:nvSpPr>
            <p:spPr bwMode="auto">
              <a:xfrm>
                <a:off x="3538" y="290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2" name="Line 4122"/>
              <p:cNvSpPr>
                <a:spLocks noChangeShapeType="1"/>
              </p:cNvSpPr>
              <p:nvPr/>
            </p:nvSpPr>
            <p:spPr bwMode="auto">
              <a:xfrm flipH="1" flipV="1">
                <a:off x="3557" y="292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53" name="Oval 4123"/>
              <p:cNvSpPr>
                <a:spLocks noChangeArrowheads="1"/>
              </p:cNvSpPr>
              <p:nvPr/>
            </p:nvSpPr>
            <p:spPr bwMode="auto">
              <a:xfrm>
                <a:off x="5097" y="1464"/>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4" name="Line 4124"/>
              <p:cNvSpPr>
                <a:spLocks noChangeShapeType="1"/>
              </p:cNvSpPr>
              <p:nvPr/>
            </p:nvSpPr>
            <p:spPr bwMode="auto">
              <a:xfrm flipV="1">
                <a:off x="5043" y="148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55" name="Oval 4125"/>
              <p:cNvSpPr>
                <a:spLocks noChangeArrowheads="1"/>
              </p:cNvSpPr>
              <p:nvPr/>
            </p:nvSpPr>
            <p:spPr bwMode="auto">
              <a:xfrm>
                <a:off x="4765" y="147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6" name="Line 4126"/>
              <p:cNvSpPr>
                <a:spLocks noChangeShapeType="1"/>
              </p:cNvSpPr>
              <p:nvPr/>
            </p:nvSpPr>
            <p:spPr bwMode="auto">
              <a:xfrm>
                <a:off x="4785" y="1493"/>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57" name="Oval 4127"/>
              <p:cNvSpPr>
                <a:spLocks noChangeArrowheads="1"/>
              </p:cNvSpPr>
              <p:nvPr/>
            </p:nvSpPr>
            <p:spPr bwMode="auto">
              <a:xfrm>
                <a:off x="3842" y="147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8" name="Line 4128"/>
              <p:cNvSpPr>
                <a:spLocks noChangeShapeType="1"/>
              </p:cNvSpPr>
              <p:nvPr/>
            </p:nvSpPr>
            <p:spPr bwMode="auto">
              <a:xfrm flipV="1">
                <a:off x="3789" y="1497"/>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59" name="Line 4129"/>
              <p:cNvSpPr>
                <a:spLocks noChangeShapeType="1"/>
              </p:cNvSpPr>
              <p:nvPr/>
            </p:nvSpPr>
            <p:spPr bwMode="auto">
              <a:xfrm>
                <a:off x="4199" y="222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60" name="Oval 4130"/>
              <p:cNvSpPr>
                <a:spLocks noChangeArrowheads="1"/>
              </p:cNvSpPr>
              <p:nvPr/>
            </p:nvSpPr>
            <p:spPr bwMode="auto">
              <a:xfrm>
                <a:off x="4180" y="220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1" name="Line 4131"/>
              <p:cNvSpPr>
                <a:spLocks noChangeShapeType="1"/>
              </p:cNvSpPr>
              <p:nvPr/>
            </p:nvSpPr>
            <p:spPr bwMode="auto">
              <a:xfrm flipV="1">
                <a:off x="3277" y="2161"/>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62" name="Oval 4132"/>
              <p:cNvSpPr>
                <a:spLocks noChangeArrowheads="1"/>
              </p:cNvSpPr>
              <p:nvPr/>
            </p:nvSpPr>
            <p:spPr bwMode="auto">
              <a:xfrm>
                <a:off x="3257" y="220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3" name="Oval 4133"/>
              <p:cNvSpPr>
                <a:spLocks noChangeArrowheads="1"/>
              </p:cNvSpPr>
              <p:nvPr/>
            </p:nvSpPr>
            <p:spPr bwMode="auto">
              <a:xfrm>
                <a:off x="5023" y="1487"/>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4" name="Line 4134"/>
              <p:cNvSpPr>
                <a:spLocks noChangeShapeType="1"/>
              </p:cNvSpPr>
              <p:nvPr/>
            </p:nvSpPr>
            <p:spPr bwMode="auto">
              <a:xfrm flipV="1">
                <a:off x="4970" y="1507"/>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65" name="Oval 4135"/>
              <p:cNvSpPr>
                <a:spLocks noChangeArrowheads="1"/>
              </p:cNvSpPr>
              <p:nvPr/>
            </p:nvSpPr>
            <p:spPr bwMode="auto">
              <a:xfrm>
                <a:off x="3594" y="293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6" name="Line 4136"/>
              <p:cNvSpPr>
                <a:spLocks noChangeShapeType="1"/>
              </p:cNvSpPr>
              <p:nvPr/>
            </p:nvSpPr>
            <p:spPr bwMode="auto">
              <a:xfrm flipH="1" flipV="1">
                <a:off x="3613" y="2955"/>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67" name="Oval 4137"/>
              <p:cNvSpPr>
                <a:spLocks noChangeArrowheads="1"/>
              </p:cNvSpPr>
              <p:nvPr/>
            </p:nvSpPr>
            <p:spPr bwMode="auto">
              <a:xfrm>
                <a:off x="3769" y="1501"/>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8" name="Line 4138"/>
              <p:cNvSpPr>
                <a:spLocks noChangeShapeType="1"/>
              </p:cNvSpPr>
              <p:nvPr/>
            </p:nvSpPr>
            <p:spPr bwMode="auto">
              <a:xfrm flipV="1">
                <a:off x="3716" y="1521"/>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69" name="Oval 4139"/>
              <p:cNvSpPr>
                <a:spLocks noChangeArrowheads="1"/>
              </p:cNvSpPr>
              <p:nvPr/>
            </p:nvSpPr>
            <p:spPr bwMode="auto">
              <a:xfrm>
                <a:off x="4821" y="1504"/>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0" name="Line 4140"/>
              <p:cNvSpPr>
                <a:spLocks noChangeShapeType="1"/>
              </p:cNvSpPr>
              <p:nvPr/>
            </p:nvSpPr>
            <p:spPr bwMode="auto">
              <a:xfrm>
                <a:off x="4841" y="1524"/>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1" name="Line 4141"/>
              <p:cNvSpPr>
                <a:spLocks noChangeShapeType="1"/>
              </p:cNvSpPr>
              <p:nvPr/>
            </p:nvSpPr>
            <p:spPr bwMode="auto">
              <a:xfrm flipV="1">
                <a:off x="3277" y="209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2" name="Oval 4142"/>
              <p:cNvSpPr>
                <a:spLocks noChangeArrowheads="1"/>
              </p:cNvSpPr>
              <p:nvPr/>
            </p:nvSpPr>
            <p:spPr bwMode="auto">
              <a:xfrm>
                <a:off x="3257" y="2141"/>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3" name="Oval 4143"/>
              <p:cNvSpPr>
                <a:spLocks noChangeArrowheads="1"/>
              </p:cNvSpPr>
              <p:nvPr/>
            </p:nvSpPr>
            <p:spPr bwMode="auto">
              <a:xfrm>
                <a:off x="4951" y="151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4" name="Line 4144"/>
              <p:cNvSpPr>
                <a:spLocks noChangeShapeType="1"/>
              </p:cNvSpPr>
              <p:nvPr/>
            </p:nvSpPr>
            <p:spPr bwMode="auto">
              <a:xfrm flipV="1">
                <a:off x="4897" y="1531"/>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5" name="Oval 4145"/>
              <p:cNvSpPr>
                <a:spLocks noChangeArrowheads="1"/>
              </p:cNvSpPr>
              <p:nvPr/>
            </p:nvSpPr>
            <p:spPr bwMode="auto">
              <a:xfrm>
                <a:off x="4236" y="223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6" name="Line 4146"/>
              <p:cNvSpPr>
                <a:spLocks noChangeShapeType="1"/>
              </p:cNvSpPr>
              <p:nvPr/>
            </p:nvSpPr>
            <p:spPr bwMode="auto">
              <a:xfrm>
                <a:off x="4255" y="2255"/>
                <a:ext cx="57"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7" name="Oval 4147"/>
              <p:cNvSpPr>
                <a:spLocks noChangeArrowheads="1"/>
              </p:cNvSpPr>
              <p:nvPr/>
            </p:nvSpPr>
            <p:spPr bwMode="auto">
              <a:xfrm>
                <a:off x="3650" y="2966"/>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8" name="Line 4148"/>
              <p:cNvSpPr>
                <a:spLocks noChangeShapeType="1"/>
              </p:cNvSpPr>
              <p:nvPr/>
            </p:nvSpPr>
            <p:spPr bwMode="auto">
              <a:xfrm flipH="1" flipV="1">
                <a:off x="3670" y="2986"/>
                <a:ext cx="56" cy="31"/>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79" name="Line 4149"/>
              <p:cNvSpPr>
                <a:spLocks noChangeShapeType="1"/>
              </p:cNvSpPr>
              <p:nvPr/>
            </p:nvSpPr>
            <p:spPr bwMode="auto">
              <a:xfrm flipV="1">
                <a:off x="3643" y="1545"/>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80" name="Oval 4150"/>
              <p:cNvSpPr>
                <a:spLocks noChangeArrowheads="1"/>
              </p:cNvSpPr>
              <p:nvPr/>
            </p:nvSpPr>
            <p:spPr bwMode="auto">
              <a:xfrm>
                <a:off x="3696" y="1525"/>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1" name="Oval 4151"/>
              <p:cNvSpPr>
                <a:spLocks noChangeArrowheads="1"/>
              </p:cNvSpPr>
              <p:nvPr/>
            </p:nvSpPr>
            <p:spPr bwMode="auto">
              <a:xfrm>
                <a:off x="3257" y="207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2" name="Line 4152"/>
              <p:cNvSpPr>
                <a:spLocks noChangeShapeType="1"/>
              </p:cNvSpPr>
              <p:nvPr/>
            </p:nvSpPr>
            <p:spPr bwMode="auto">
              <a:xfrm flipV="1">
                <a:off x="3277" y="202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83" name="Oval 4153"/>
              <p:cNvSpPr>
                <a:spLocks noChangeArrowheads="1"/>
              </p:cNvSpPr>
              <p:nvPr/>
            </p:nvSpPr>
            <p:spPr bwMode="auto">
              <a:xfrm>
                <a:off x="4877" y="153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4" name="Oval 4154"/>
              <p:cNvSpPr>
                <a:spLocks noChangeArrowheads="1"/>
              </p:cNvSpPr>
              <p:nvPr/>
            </p:nvSpPr>
            <p:spPr bwMode="auto">
              <a:xfrm>
                <a:off x="4292" y="226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5" name="Line 4155"/>
              <p:cNvSpPr>
                <a:spLocks noChangeShapeType="1"/>
              </p:cNvSpPr>
              <p:nvPr/>
            </p:nvSpPr>
            <p:spPr bwMode="auto">
              <a:xfrm flipV="1">
                <a:off x="4312" y="2218"/>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86" name="Oval 4156"/>
              <p:cNvSpPr>
                <a:spLocks noChangeArrowheads="1"/>
              </p:cNvSpPr>
              <p:nvPr/>
            </p:nvSpPr>
            <p:spPr bwMode="auto">
              <a:xfrm>
                <a:off x="3623" y="154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7" name="Line 4157"/>
              <p:cNvSpPr>
                <a:spLocks noChangeShapeType="1"/>
              </p:cNvSpPr>
              <p:nvPr/>
            </p:nvSpPr>
            <p:spPr bwMode="auto">
              <a:xfrm flipV="1">
                <a:off x="3569" y="1568"/>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88" name="Oval 4158"/>
              <p:cNvSpPr>
                <a:spLocks noChangeArrowheads="1"/>
              </p:cNvSpPr>
              <p:nvPr/>
            </p:nvSpPr>
            <p:spPr bwMode="auto">
              <a:xfrm>
                <a:off x="3706" y="299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9" name="Line 4159"/>
              <p:cNvSpPr>
                <a:spLocks noChangeShapeType="1"/>
              </p:cNvSpPr>
              <p:nvPr/>
            </p:nvSpPr>
            <p:spPr bwMode="auto">
              <a:xfrm>
                <a:off x="3726" y="2950"/>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0" name="Oval 4160"/>
              <p:cNvSpPr>
                <a:spLocks noChangeArrowheads="1"/>
              </p:cNvSpPr>
              <p:nvPr/>
            </p:nvSpPr>
            <p:spPr bwMode="auto">
              <a:xfrm>
                <a:off x="3257" y="2006"/>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1" name="Line 4161"/>
              <p:cNvSpPr>
                <a:spLocks noChangeShapeType="1"/>
              </p:cNvSpPr>
              <p:nvPr/>
            </p:nvSpPr>
            <p:spPr bwMode="auto">
              <a:xfrm flipV="1">
                <a:off x="3277" y="1958"/>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2" name="Oval 4162"/>
              <p:cNvSpPr>
                <a:spLocks noChangeArrowheads="1"/>
              </p:cNvSpPr>
              <p:nvPr/>
            </p:nvSpPr>
            <p:spPr bwMode="auto">
              <a:xfrm>
                <a:off x="4292" y="2199"/>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3" name="Line 4163"/>
              <p:cNvSpPr>
                <a:spLocks noChangeShapeType="1"/>
              </p:cNvSpPr>
              <p:nvPr/>
            </p:nvSpPr>
            <p:spPr bwMode="auto">
              <a:xfrm flipV="1">
                <a:off x="4312" y="2151"/>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4" name="Line 4164"/>
              <p:cNvSpPr>
                <a:spLocks noChangeShapeType="1"/>
              </p:cNvSpPr>
              <p:nvPr/>
            </p:nvSpPr>
            <p:spPr bwMode="auto">
              <a:xfrm flipV="1">
                <a:off x="3496" y="159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5" name="Oval 4165"/>
              <p:cNvSpPr>
                <a:spLocks noChangeArrowheads="1"/>
              </p:cNvSpPr>
              <p:nvPr/>
            </p:nvSpPr>
            <p:spPr bwMode="auto">
              <a:xfrm>
                <a:off x="3550" y="1572"/>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6" name="Line 4166"/>
              <p:cNvSpPr>
                <a:spLocks noChangeShapeType="1"/>
              </p:cNvSpPr>
              <p:nvPr/>
            </p:nvSpPr>
            <p:spPr bwMode="auto">
              <a:xfrm>
                <a:off x="3726" y="288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7" name="Oval 4167"/>
              <p:cNvSpPr>
                <a:spLocks noChangeArrowheads="1"/>
              </p:cNvSpPr>
              <p:nvPr/>
            </p:nvSpPr>
            <p:spPr bwMode="auto">
              <a:xfrm>
                <a:off x="3706" y="293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8" name="Line 4168"/>
              <p:cNvSpPr>
                <a:spLocks noChangeShapeType="1"/>
              </p:cNvSpPr>
              <p:nvPr/>
            </p:nvSpPr>
            <p:spPr bwMode="auto">
              <a:xfrm flipV="1">
                <a:off x="3277" y="189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99" name="Oval 4169"/>
              <p:cNvSpPr>
                <a:spLocks noChangeArrowheads="1"/>
              </p:cNvSpPr>
              <p:nvPr/>
            </p:nvSpPr>
            <p:spPr bwMode="auto">
              <a:xfrm>
                <a:off x="3257" y="193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0" name="Line 4170"/>
              <p:cNvSpPr>
                <a:spLocks noChangeShapeType="1"/>
              </p:cNvSpPr>
              <p:nvPr/>
            </p:nvSpPr>
            <p:spPr bwMode="auto">
              <a:xfrm flipV="1">
                <a:off x="4312" y="208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01" name="Oval 4171"/>
              <p:cNvSpPr>
                <a:spLocks noChangeArrowheads="1"/>
              </p:cNvSpPr>
              <p:nvPr/>
            </p:nvSpPr>
            <p:spPr bwMode="auto">
              <a:xfrm>
                <a:off x="4292" y="2131"/>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2" name="Line 4172"/>
              <p:cNvSpPr>
                <a:spLocks noChangeShapeType="1"/>
              </p:cNvSpPr>
              <p:nvPr/>
            </p:nvSpPr>
            <p:spPr bwMode="auto">
              <a:xfrm flipV="1">
                <a:off x="3423" y="1616"/>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03" name="Oval 4173"/>
              <p:cNvSpPr>
                <a:spLocks noChangeArrowheads="1"/>
              </p:cNvSpPr>
              <p:nvPr/>
            </p:nvSpPr>
            <p:spPr bwMode="auto">
              <a:xfrm>
                <a:off x="3477" y="1596"/>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4" name="Line 4174"/>
              <p:cNvSpPr>
                <a:spLocks noChangeShapeType="1"/>
              </p:cNvSpPr>
              <p:nvPr/>
            </p:nvSpPr>
            <p:spPr bwMode="auto">
              <a:xfrm>
                <a:off x="3726" y="281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05" name="Oval 4175"/>
              <p:cNvSpPr>
                <a:spLocks noChangeArrowheads="1"/>
              </p:cNvSpPr>
              <p:nvPr/>
            </p:nvSpPr>
            <p:spPr bwMode="auto">
              <a:xfrm>
                <a:off x="3706" y="2862"/>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6" name="Line 4176"/>
              <p:cNvSpPr>
                <a:spLocks noChangeShapeType="1"/>
              </p:cNvSpPr>
              <p:nvPr/>
            </p:nvSpPr>
            <p:spPr bwMode="auto">
              <a:xfrm flipV="1">
                <a:off x="3277" y="182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07" name="Oval 4177"/>
              <p:cNvSpPr>
                <a:spLocks noChangeArrowheads="1"/>
              </p:cNvSpPr>
              <p:nvPr/>
            </p:nvSpPr>
            <p:spPr bwMode="auto">
              <a:xfrm>
                <a:off x="3257" y="1870"/>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8" name="Oval 4178"/>
              <p:cNvSpPr>
                <a:spLocks noChangeArrowheads="1"/>
              </p:cNvSpPr>
              <p:nvPr/>
            </p:nvSpPr>
            <p:spPr bwMode="auto">
              <a:xfrm>
                <a:off x="4292" y="2063"/>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9" name="Line 4179"/>
              <p:cNvSpPr>
                <a:spLocks noChangeShapeType="1"/>
              </p:cNvSpPr>
              <p:nvPr/>
            </p:nvSpPr>
            <p:spPr bwMode="auto">
              <a:xfrm flipV="1">
                <a:off x="4312" y="201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0" name="Line 4180"/>
              <p:cNvSpPr>
                <a:spLocks noChangeShapeType="1"/>
              </p:cNvSpPr>
              <p:nvPr/>
            </p:nvSpPr>
            <p:spPr bwMode="auto">
              <a:xfrm flipV="1">
                <a:off x="3350" y="1640"/>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1" name="Oval 4181"/>
              <p:cNvSpPr>
                <a:spLocks noChangeArrowheads="1"/>
              </p:cNvSpPr>
              <p:nvPr/>
            </p:nvSpPr>
            <p:spPr bwMode="auto">
              <a:xfrm>
                <a:off x="3403" y="1620"/>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2" name="Line 4182"/>
              <p:cNvSpPr>
                <a:spLocks noChangeShapeType="1"/>
              </p:cNvSpPr>
              <p:nvPr/>
            </p:nvSpPr>
            <p:spPr bwMode="auto">
              <a:xfrm>
                <a:off x="3726" y="2747"/>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3" name="Oval 4183"/>
              <p:cNvSpPr>
                <a:spLocks noChangeArrowheads="1"/>
              </p:cNvSpPr>
              <p:nvPr/>
            </p:nvSpPr>
            <p:spPr bwMode="auto">
              <a:xfrm>
                <a:off x="3706" y="279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4" name="Line 4184"/>
              <p:cNvSpPr>
                <a:spLocks noChangeShapeType="1"/>
              </p:cNvSpPr>
              <p:nvPr/>
            </p:nvSpPr>
            <p:spPr bwMode="auto">
              <a:xfrm flipV="1">
                <a:off x="3277" y="175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5" name="Oval 4185"/>
              <p:cNvSpPr>
                <a:spLocks noChangeArrowheads="1"/>
              </p:cNvSpPr>
              <p:nvPr/>
            </p:nvSpPr>
            <p:spPr bwMode="auto">
              <a:xfrm>
                <a:off x="3257" y="180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6" name="Oval 4186"/>
              <p:cNvSpPr>
                <a:spLocks noChangeArrowheads="1"/>
              </p:cNvSpPr>
              <p:nvPr/>
            </p:nvSpPr>
            <p:spPr bwMode="auto">
              <a:xfrm>
                <a:off x="4292" y="1996"/>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7" name="Line 4187"/>
              <p:cNvSpPr>
                <a:spLocks noChangeShapeType="1"/>
              </p:cNvSpPr>
              <p:nvPr/>
            </p:nvSpPr>
            <p:spPr bwMode="auto">
              <a:xfrm flipV="1">
                <a:off x="4312" y="1948"/>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8" name="Line 4188"/>
              <p:cNvSpPr>
                <a:spLocks noChangeShapeType="1"/>
              </p:cNvSpPr>
              <p:nvPr/>
            </p:nvSpPr>
            <p:spPr bwMode="auto">
              <a:xfrm flipV="1">
                <a:off x="3277" y="1663"/>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19" name="Oval 4189"/>
              <p:cNvSpPr>
                <a:spLocks noChangeArrowheads="1"/>
              </p:cNvSpPr>
              <p:nvPr/>
            </p:nvSpPr>
            <p:spPr bwMode="auto">
              <a:xfrm>
                <a:off x="3330" y="1644"/>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0" name="Line 4190"/>
              <p:cNvSpPr>
                <a:spLocks noChangeShapeType="1"/>
              </p:cNvSpPr>
              <p:nvPr/>
            </p:nvSpPr>
            <p:spPr bwMode="auto">
              <a:xfrm>
                <a:off x="3726" y="2679"/>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21" name="Oval 4191"/>
              <p:cNvSpPr>
                <a:spLocks noChangeArrowheads="1"/>
              </p:cNvSpPr>
              <p:nvPr/>
            </p:nvSpPr>
            <p:spPr bwMode="auto">
              <a:xfrm>
                <a:off x="3706" y="2727"/>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2" name="Oval 4192"/>
              <p:cNvSpPr>
                <a:spLocks noChangeArrowheads="1"/>
              </p:cNvSpPr>
              <p:nvPr/>
            </p:nvSpPr>
            <p:spPr bwMode="auto">
              <a:xfrm>
                <a:off x="3257" y="1735"/>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3" name="Line 4193"/>
              <p:cNvSpPr>
                <a:spLocks noChangeShapeType="1"/>
              </p:cNvSpPr>
              <p:nvPr/>
            </p:nvSpPr>
            <p:spPr bwMode="auto">
              <a:xfrm flipV="1">
                <a:off x="3277" y="1687"/>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24" name="Oval 4194"/>
              <p:cNvSpPr>
                <a:spLocks noChangeArrowheads="1"/>
              </p:cNvSpPr>
              <p:nvPr/>
            </p:nvSpPr>
            <p:spPr bwMode="auto">
              <a:xfrm>
                <a:off x="4292" y="1928"/>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5" name="Line 4195"/>
              <p:cNvSpPr>
                <a:spLocks noChangeShapeType="1"/>
              </p:cNvSpPr>
              <p:nvPr/>
            </p:nvSpPr>
            <p:spPr bwMode="auto">
              <a:xfrm flipV="1">
                <a:off x="4312" y="1880"/>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26" name="Oval 4196"/>
              <p:cNvSpPr>
                <a:spLocks noChangeArrowheads="1"/>
              </p:cNvSpPr>
              <p:nvPr/>
            </p:nvSpPr>
            <p:spPr bwMode="auto">
              <a:xfrm>
                <a:off x="3706" y="2659"/>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7" name="Line 4197"/>
              <p:cNvSpPr>
                <a:spLocks noChangeShapeType="1"/>
              </p:cNvSpPr>
              <p:nvPr/>
            </p:nvSpPr>
            <p:spPr bwMode="auto">
              <a:xfrm>
                <a:off x="3726" y="2612"/>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28" name="Oval 4198"/>
              <p:cNvSpPr>
                <a:spLocks noChangeArrowheads="1"/>
              </p:cNvSpPr>
              <p:nvPr/>
            </p:nvSpPr>
            <p:spPr bwMode="auto">
              <a:xfrm>
                <a:off x="3257" y="1668"/>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9" name="Oval 4199"/>
              <p:cNvSpPr>
                <a:spLocks noChangeArrowheads="1"/>
              </p:cNvSpPr>
              <p:nvPr/>
            </p:nvSpPr>
            <p:spPr bwMode="auto">
              <a:xfrm>
                <a:off x="4292" y="186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0" name="Line 4200"/>
              <p:cNvSpPr>
                <a:spLocks noChangeShapeType="1"/>
              </p:cNvSpPr>
              <p:nvPr/>
            </p:nvSpPr>
            <p:spPr bwMode="auto">
              <a:xfrm flipV="1">
                <a:off x="4312" y="1812"/>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1" name="Oval 4201"/>
              <p:cNvSpPr>
                <a:spLocks noChangeArrowheads="1"/>
              </p:cNvSpPr>
              <p:nvPr/>
            </p:nvSpPr>
            <p:spPr bwMode="auto">
              <a:xfrm>
                <a:off x="3706" y="2592"/>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2" name="Line 4202"/>
              <p:cNvSpPr>
                <a:spLocks noChangeShapeType="1"/>
              </p:cNvSpPr>
              <p:nvPr/>
            </p:nvSpPr>
            <p:spPr bwMode="auto">
              <a:xfrm>
                <a:off x="3726" y="2544"/>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3" name="Oval 4203"/>
              <p:cNvSpPr>
                <a:spLocks noChangeArrowheads="1"/>
              </p:cNvSpPr>
              <p:nvPr/>
            </p:nvSpPr>
            <p:spPr bwMode="auto">
              <a:xfrm>
                <a:off x="4292" y="1793"/>
                <a:ext cx="39"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4" name="Line 4204"/>
              <p:cNvSpPr>
                <a:spLocks noChangeShapeType="1"/>
              </p:cNvSpPr>
              <p:nvPr/>
            </p:nvSpPr>
            <p:spPr bwMode="auto">
              <a:xfrm flipV="1">
                <a:off x="4312" y="1745"/>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5" name="Line 4205"/>
              <p:cNvSpPr>
                <a:spLocks noChangeShapeType="1"/>
              </p:cNvSpPr>
              <p:nvPr/>
            </p:nvSpPr>
            <p:spPr bwMode="auto">
              <a:xfrm>
                <a:off x="3726" y="2476"/>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6" name="Oval 4206"/>
              <p:cNvSpPr>
                <a:spLocks noChangeArrowheads="1"/>
              </p:cNvSpPr>
              <p:nvPr/>
            </p:nvSpPr>
            <p:spPr bwMode="auto">
              <a:xfrm>
                <a:off x="3706" y="2524"/>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7" name="Oval 4207"/>
              <p:cNvSpPr>
                <a:spLocks noChangeArrowheads="1"/>
              </p:cNvSpPr>
              <p:nvPr/>
            </p:nvSpPr>
            <p:spPr bwMode="auto">
              <a:xfrm>
                <a:off x="4292" y="1725"/>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8" name="Line 4208"/>
              <p:cNvSpPr>
                <a:spLocks noChangeShapeType="1"/>
              </p:cNvSpPr>
              <p:nvPr/>
            </p:nvSpPr>
            <p:spPr bwMode="auto">
              <a:xfrm flipH="1">
                <a:off x="4238" y="1745"/>
                <a:ext cx="74"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39" name="Oval 4209"/>
              <p:cNvSpPr>
                <a:spLocks noChangeArrowheads="1"/>
              </p:cNvSpPr>
              <p:nvPr/>
            </p:nvSpPr>
            <p:spPr bwMode="auto">
              <a:xfrm>
                <a:off x="3706" y="2456"/>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0" name="Line 4210"/>
              <p:cNvSpPr>
                <a:spLocks noChangeShapeType="1"/>
              </p:cNvSpPr>
              <p:nvPr/>
            </p:nvSpPr>
            <p:spPr bwMode="auto">
              <a:xfrm>
                <a:off x="3726" y="2408"/>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41" name="Oval 4211"/>
              <p:cNvSpPr>
                <a:spLocks noChangeArrowheads="1"/>
              </p:cNvSpPr>
              <p:nvPr/>
            </p:nvSpPr>
            <p:spPr bwMode="auto">
              <a:xfrm>
                <a:off x="4219" y="1749"/>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2" name="Line 4212"/>
              <p:cNvSpPr>
                <a:spLocks noChangeShapeType="1"/>
              </p:cNvSpPr>
              <p:nvPr/>
            </p:nvSpPr>
            <p:spPr bwMode="auto">
              <a:xfrm flipH="1">
                <a:off x="4165" y="1769"/>
                <a:ext cx="73" cy="2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43" name="Line 4213"/>
              <p:cNvSpPr>
                <a:spLocks noChangeShapeType="1"/>
              </p:cNvSpPr>
              <p:nvPr/>
            </p:nvSpPr>
            <p:spPr bwMode="auto">
              <a:xfrm>
                <a:off x="3726" y="2341"/>
                <a:ext cx="0" cy="67"/>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44" name="Oval 4214"/>
              <p:cNvSpPr>
                <a:spLocks noChangeArrowheads="1"/>
              </p:cNvSpPr>
              <p:nvPr/>
            </p:nvSpPr>
            <p:spPr bwMode="auto">
              <a:xfrm>
                <a:off x="3706" y="2389"/>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5" name="Oval 4215"/>
              <p:cNvSpPr>
                <a:spLocks noChangeArrowheads="1"/>
              </p:cNvSpPr>
              <p:nvPr/>
            </p:nvSpPr>
            <p:spPr bwMode="auto">
              <a:xfrm>
                <a:off x="4145" y="1773"/>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6" name="Line 4216"/>
              <p:cNvSpPr>
                <a:spLocks noChangeShapeType="1"/>
              </p:cNvSpPr>
              <p:nvPr/>
            </p:nvSpPr>
            <p:spPr bwMode="auto">
              <a:xfrm flipH="1">
                <a:off x="4092" y="1792"/>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47" name="Line 4217"/>
              <p:cNvSpPr>
                <a:spLocks noChangeShapeType="1"/>
              </p:cNvSpPr>
              <p:nvPr/>
            </p:nvSpPr>
            <p:spPr bwMode="auto">
              <a:xfrm>
                <a:off x="3726" y="2273"/>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48" name="Oval 4218"/>
              <p:cNvSpPr>
                <a:spLocks noChangeArrowheads="1"/>
              </p:cNvSpPr>
              <p:nvPr/>
            </p:nvSpPr>
            <p:spPr bwMode="auto">
              <a:xfrm>
                <a:off x="3706" y="2321"/>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9" name="Oval 4219"/>
              <p:cNvSpPr>
                <a:spLocks noChangeArrowheads="1"/>
              </p:cNvSpPr>
              <p:nvPr/>
            </p:nvSpPr>
            <p:spPr bwMode="auto">
              <a:xfrm>
                <a:off x="4072" y="1797"/>
                <a:ext cx="40" cy="39"/>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0" name="Line 4220"/>
              <p:cNvSpPr>
                <a:spLocks noChangeShapeType="1"/>
              </p:cNvSpPr>
              <p:nvPr/>
            </p:nvSpPr>
            <p:spPr bwMode="auto">
              <a:xfrm flipH="1">
                <a:off x="4019" y="1816"/>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51" name="Line 4221"/>
              <p:cNvSpPr>
                <a:spLocks noChangeShapeType="1"/>
              </p:cNvSpPr>
              <p:nvPr/>
            </p:nvSpPr>
            <p:spPr bwMode="auto">
              <a:xfrm>
                <a:off x="3726" y="2205"/>
                <a:ext cx="0" cy="68"/>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52" name="Oval 4222"/>
              <p:cNvSpPr>
                <a:spLocks noChangeArrowheads="1"/>
              </p:cNvSpPr>
              <p:nvPr/>
            </p:nvSpPr>
            <p:spPr bwMode="auto">
              <a:xfrm>
                <a:off x="3706" y="2253"/>
                <a:ext cx="40"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3" name="Oval 4223"/>
              <p:cNvSpPr>
                <a:spLocks noChangeArrowheads="1"/>
              </p:cNvSpPr>
              <p:nvPr/>
            </p:nvSpPr>
            <p:spPr bwMode="auto">
              <a:xfrm>
                <a:off x="3999" y="1820"/>
                <a:ext cx="39" cy="4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4" name="Line 4224"/>
              <p:cNvSpPr>
                <a:spLocks noChangeShapeType="1"/>
              </p:cNvSpPr>
              <p:nvPr/>
            </p:nvSpPr>
            <p:spPr bwMode="auto">
              <a:xfrm flipH="1">
                <a:off x="3946" y="1840"/>
                <a:ext cx="73" cy="24"/>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4940" name="Line 4226"/>
            <p:cNvSpPr>
              <a:spLocks noChangeShapeType="1"/>
            </p:cNvSpPr>
            <p:nvPr/>
          </p:nvSpPr>
          <p:spPr bwMode="auto">
            <a:xfrm>
              <a:off x="5915025" y="3394075"/>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41" name="Oval 4227"/>
            <p:cNvSpPr>
              <a:spLocks noChangeArrowheads="1"/>
            </p:cNvSpPr>
            <p:nvPr/>
          </p:nvSpPr>
          <p:spPr bwMode="auto">
            <a:xfrm>
              <a:off x="5883275" y="3470275"/>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2" name="Oval 4228"/>
            <p:cNvSpPr>
              <a:spLocks noChangeArrowheads="1"/>
            </p:cNvSpPr>
            <p:nvPr/>
          </p:nvSpPr>
          <p:spPr bwMode="auto">
            <a:xfrm>
              <a:off x="6232525" y="2927350"/>
              <a:ext cx="61913"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3" name="Line 4229"/>
            <p:cNvSpPr>
              <a:spLocks noChangeShapeType="1"/>
            </p:cNvSpPr>
            <p:nvPr/>
          </p:nvSpPr>
          <p:spPr bwMode="auto">
            <a:xfrm flipH="1">
              <a:off x="6146800" y="2959100"/>
              <a:ext cx="117475"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44" name="Oval 4230"/>
            <p:cNvSpPr>
              <a:spLocks noChangeArrowheads="1"/>
            </p:cNvSpPr>
            <p:nvPr/>
          </p:nvSpPr>
          <p:spPr bwMode="auto">
            <a:xfrm>
              <a:off x="5883275" y="3362325"/>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5" name="Line 4231"/>
            <p:cNvSpPr>
              <a:spLocks noChangeShapeType="1"/>
            </p:cNvSpPr>
            <p:nvPr/>
          </p:nvSpPr>
          <p:spPr bwMode="auto">
            <a:xfrm>
              <a:off x="5915025" y="3286125"/>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46" name="Oval 4232"/>
            <p:cNvSpPr>
              <a:spLocks noChangeArrowheads="1"/>
            </p:cNvSpPr>
            <p:nvPr/>
          </p:nvSpPr>
          <p:spPr bwMode="auto">
            <a:xfrm>
              <a:off x="6116638" y="2965450"/>
              <a:ext cx="61913"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7" name="Line 4233"/>
            <p:cNvSpPr>
              <a:spLocks noChangeShapeType="1"/>
            </p:cNvSpPr>
            <p:nvPr/>
          </p:nvSpPr>
          <p:spPr bwMode="auto">
            <a:xfrm flipH="1">
              <a:off x="6030913" y="2997200"/>
              <a:ext cx="115888" cy="3651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48" name="Oval 4234"/>
            <p:cNvSpPr>
              <a:spLocks noChangeArrowheads="1"/>
            </p:cNvSpPr>
            <p:nvPr/>
          </p:nvSpPr>
          <p:spPr bwMode="auto">
            <a:xfrm>
              <a:off x="5883275" y="3255963"/>
              <a:ext cx="63500" cy="61913"/>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9" name="Line 4235"/>
            <p:cNvSpPr>
              <a:spLocks noChangeShapeType="1"/>
            </p:cNvSpPr>
            <p:nvPr/>
          </p:nvSpPr>
          <p:spPr bwMode="auto">
            <a:xfrm>
              <a:off x="5915025" y="3179763"/>
              <a:ext cx="0" cy="106363"/>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50" name="Oval 4236"/>
            <p:cNvSpPr>
              <a:spLocks noChangeArrowheads="1"/>
            </p:cNvSpPr>
            <p:nvPr/>
          </p:nvSpPr>
          <p:spPr bwMode="auto">
            <a:xfrm>
              <a:off x="5999163" y="30019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1" name="Line 4237"/>
            <p:cNvSpPr>
              <a:spLocks noChangeShapeType="1"/>
            </p:cNvSpPr>
            <p:nvPr/>
          </p:nvSpPr>
          <p:spPr bwMode="auto">
            <a:xfrm flipH="1">
              <a:off x="5915025" y="3033713"/>
              <a:ext cx="115888" cy="3810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52" name="Oval 4238"/>
            <p:cNvSpPr>
              <a:spLocks noChangeArrowheads="1"/>
            </p:cNvSpPr>
            <p:nvPr/>
          </p:nvSpPr>
          <p:spPr bwMode="auto">
            <a:xfrm>
              <a:off x="5883275" y="314801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3" name="Line 4239"/>
            <p:cNvSpPr>
              <a:spLocks noChangeShapeType="1"/>
            </p:cNvSpPr>
            <p:nvPr/>
          </p:nvSpPr>
          <p:spPr bwMode="auto">
            <a:xfrm>
              <a:off x="5915025" y="3071813"/>
              <a:ext cx="0" cy="107950"/>
            </a:xfrm>
            <a:prstGeom prst="line">
              <a:avLst/>
            </a:prstGeom>
            <a:grpFill/>
            <a:ln w="25400" cap="flat">
              <a:solidFill>
                <a:srgbClr val="FFFF00"/>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54" name="Oval 4240"/>
            <p:cNvSpPr>
              <a:spLocks noChangeArrowheads="1"/>
            </p:cNvSpPr>
            <p:nvPr/>
          </p:nvSpPr>
          <p:spPr bwMode="auto">
            <a:xfrm>
              <a:off x="5883275" y="3040063"/>
              <a:ext cx="63500" cy="63500"/>
            </a:xfrm>
            <a:prstGeom prst="ellipse">
              <a:avLst/>
            </a:prstGeom>
            <a:grpFill/>
            <a:ln w="25400">
              <a:solidFill>
                <a:srgbClr val="FFFF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555" name="Oval 5554"/>
          <p:cNvSpPr/>
          <p:nvPr/>
        </p:nvSpPr>
        <p:spPr>
          <a:xfrm>
            <a:off x="4319466" y="1587675"/>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6" name="Oval 5555"/>
          <p:cNvSpPr/>
          <p:nvPr/>
        </p:nvSpPr>
        <p:spPr>
          <a:xfrm>
            <a:off x="4316377" y="1980047"/>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7" name="Oval 5556"/>
          <p:cNvSpPr/>
          <p:nvPr/>
        </p:nvSpPr>
        <p:spPr>
          <a:xfrm>
            <a:off x="3987644" y="1639674"/>
            <a:ext cx="978423" cy="98024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8" name="Oval 5557"/>
          <p:cNvSpPr/>
          <p:nvPr/>
        </p:nvSpPr>
        <p:spPr>
          <a:xfrm>
            <a:off x="7084066" y="2020472"/>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9" name="Oval 5558"/>
          <p:cNvSpPr/>
          <p:nvPr/>
        </p:nvSpPr>
        <p:spPr>
          <a:xfrm>
            <a:off x="7267306" y="1691305"/>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0" name="Oval 5559"/>
          <p:cNvSpPr/>
          <p:nvPr/>
        </p:nvSpPr>
        <p:spPr>
          <a:xfrm>
            <a:off x="6752718" y="1680168"/>
            <a:ext cx="978423" cy="98024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1" name="TextBox 5560"/>
          <p:cNvSpPr txBox="1"/>
          <p:nvPr/>
        </p:nvSpPr>
        <p:spPr>
          <a:xfrm>
            <a:off x="-8457" y="5070369"/>
            <a:ext cx="3238801" cy="954107"/>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Depths to Intensities Mapping Not Unique</a:t>
            </a:r>
          </a:p>
        </p:txBody>
      </p:sp>
      <p:sp>
        <p:nvSpPr>
          <p:cNvPr id="5562" name="TextBox 5561"/>
          <p:cNvSpPr txBox="1"/>
          <p:nvPr/>
        </p:nvSpPr>
        <p:spPr>
          <a:xfrm>
            <a:off x="4217411" y="5070369"/>
            <a:ext cx="3733640" cy="954107"/>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Small Noise Can Result in Large Depth Errors</a:t>
            </a:r>
          </a:p>
        </p:txBody>
      </p:sp>
    </p:spTree>
    <p:extLst>
      <p:ext uri="{BB962C8B-B14F-4D97-AF65-F5344CB8AC3E}">
        <p14:creationId xmlns:p14="http://schemas.microsoft.com/office/powerpoint/2010/main" val="394845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5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3" grpId="0"/>
      <p:bldP spid="5555" grpId="0" animBg="1"/>
      <p:bldP spid="5556" grpId="0" animBg="1"/>
      <p:bldP spid="5557" grpId="0" animBg="1"/>
      <p:bldP spid="5558" grpId="0" animBg="1"/>
      <p:bldP spid="5559" grpId="0" animBg="1"/>
      <p:bldP spid="5560" grpId="0" animBg="1"/>
      <p:bldP spid="556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p:cNvCxnSpPr/>
          <p:nvPr/>
        </p:nvCxnSpPr>
        <p:spPr>
          <a:xfrm flipV="1">
            <a:off x="2776565" y="3924853"/>
            <a:ext cx="883710" cy="925566"/>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04800" y="5953780"/>
            <a:ext cx="8458200" cy="523220"/>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Long and Locality Preserving</a:t>
            </a:r>
          </a:p>
        </p:txBody>
      </p:sp>
      <p:sp>
        <p:nvSpPr>
          <p:cNvPr id="25" name="Cube 24"/>
          <p:cNvSpPr/>
          <p:nvPr/>
        </p:nvSpPr>
        <p:spPr>
          <a:xfrm>
            <a:off x="2784215" y="1392819"/>
            <a:ext cx="3933558" cy="3447361"/>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29" name="Straight Arrow Connector 28"/>
          <p:cNvCxnSpPr/>
          <p:nvPr/>
        </p:nvCxnSpPr>
        <p:spPr>
          <a:xfrm>
            <a:off x="3611549" y="3957264"/>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3641639" y="1378556"/>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Proposed: </a:t>
            </a:r>
            <a:r>
              <a:rPr lang="en-US" sz="3600" dirty="0">
                <a:solidFill>
                  <a:schemeClr val="bg1"/>
                </a:solidFill>
                <a:latin typeface="Calibri"/>
              </a:rPr>
              <a:t>Hamiltonian Cycle on Hypercube</a:t>
            </a:r>
          </a:p>
        </p:txBody>
      </p:sp>
      <p:sp>
        <p:nvSpPr>
          <p:cNvPr id="59" name="TextBox 58"/>
          <p:cNvSpPr txBox="1"/>
          <p:nvPr/>
        </p:nvSpPr>
        <p:spPr>
          <a:xfrm>
            <a:off x="381000" y="5318811"/>
            <a:ext cx="8305800" cy="523220"/>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Coding Curve:</a:t>
            </a:r>
            <a:r>
              <a:rPr lang="en-US" sz="2800" dirty="0">
                <a:solidFill>
                  <a:schemeClr val="bg1"/>
                </a:solidFill>
                <a:latin typeface="Calibri" panose="020F0502020204030204" pitchFamily="34" charset="0"/>
              </a:rPr>
              <a:t> Hamiltonian Cycle on Hypercube Graph</a:t>
            </a:r>
          </a:p>
        </p:txBody>
      </p:sp>
      <p:sp>
        <p:nvSpPr>
          <p:cNvPr id="18" name="TextBox 17"/>
          <p:cNvSpPr txBox="1"/>
          <p:nvPr/>
        </p:nvSpPr>
        <p:spPr>
          <a:xfrm>
            <a:off x="6732918" y="1143000"/>
            <a:ext cx="1295400"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Nodes</a:t>
            </a:r>
          </a:p>
        </p:txBody>
      </p:sp>
      <p:sp>
        <p:nvSpPr>
          <p:cNvPr id="67" name="TextBox 66"/>
          <p:cNvSpPr txBox="1"/>
          <p:nvPr/>
        </p:nvSpPr>
        <p:spPr>
          <a:xfrm>
            <a:off x="6732918" y="2488424"/>
            <a:ext cx="1295400"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Edges</a:t>
            </a:r>
          </a:p>
        </p:txBody>
      </p:sp>
      <p:cxnSp>
        <p:nvCxnSpPr>
          <p:cNvPr id="68" name="Straight Arrow Connector 67"/>
          <p:cNvCxnSpPr/>
          <p:nvPr/>
        </p:nvCxnSpPr>
        <p:spPr>
          <a:xfrm>
            <a:off x="2784215" y="2258568"/>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5846445" y="2153742"/>
            <a:ext cx="0" cy="2546297"/>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3634343" y="3958407"/>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3634343" y="1497660"/>
            <a:ext cx="0" cy="2546297"/>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5844388" y="3933664"/>
            <a:ext cx="883710" cy="925566"/>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2739294" y="1383133"/>
            <a:ext cx="883710" cy="925566"/>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672177" y="1316907"/>
            <a:ext cx="4129291" cy="3611732"/>
            <a:chOff x="2672177" y="1316907"/>
            <a:chExt cx="4129291" cy="3611732"/>
          </a:xfrm>
        </p:grpSpPr>
        <p:sp>
          <p:nvSpPr>
            <p:cNvPr id="17" name="Oval 16"/>
            <p:cNvSpPr/>
            <p:nvPr/>
          </p:nvSpPr>
          <p:spPr>
            <a:xfrm>
              <a:off x="6577392" y="1316907"/>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4" name="Oval 63"/>
            <p:cNvSpPr/>
            <p:nvPr/>
          </p:nvSpPr>
          <p:spPr>
            <a:xfrm>
              <a:off x="2672177" y="4700039"/>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1" name="Oval 60"/>
            <p:cNvSpPr/>
            <p:nvPr/>
          </p:nvSpPr>
          <p:spPr>
            <a:xfrm>
              <a:off x="5715000" y="2148840"/>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0" name="Oval 59"/>
            <p:cNvSpPr/>
            <p:nvPr/>
          </p:nvSpPr>
          <p:spPr>
            <a:xfrm>
              <a:off x="3529601" y="1316907"/>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2" name="Oval 61"/>
            <p:cNvSpPr/>
            <p:nvPr/>
          </p:nvSpPr>
          <p:spPr>
            <a:xfrm>
              <a:off x="6577392" y="3842964"/>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6" name="Oval 65"/>
            <p:cNvSpPr/>
            <p:nvPr/>
          </p:nvSpPr>
          <p:spPr>
            <a:xfrm>
              <a:off x="3529601" y="3842964"/>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3" name="Oval 62"/>
            <p:cNvSpPr/>
            <p:nvPr/>
          </p:nvSpPr>
          <p:spPr>
            <a:xfrm>
              <a:off x="5715000" y="4700039"/>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65" name="Oval 64"/>
            <p:cNvSpPr/>
            <p:nvPr/>
          </p:nvSpPr>
          <p:spPr>
            <a:xfrm>
              <a:off x="2672177" y="2148840"/>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grpSp>
      <p:sp>
        <p:nvSpPr>
          <p:cNvPr id="74" name="TextBox 73"/>
          <p:cNvSpPr txBox="1"/>
          <p:nvPr/>
        </p:nvSpPr>
        <p:spPr>
          <a:xfrm>
            <a:off x="3309165" y="1383133"/>
            <a:ext cx="3400959" cy="523220"/>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Intensity Space</a:t>
            </a:r>
          </a:p>
        </p:txBody>
      </p:sp>
      <mc:AlternateContent xmlns:mc="http://schemas.openxmlformats.org/markup-compatibility/2006" xmlns:a14="http://schemas.microsoft.com/office/drawing/2010/main">
        <mc:Choice Requires="a14">
          <p:sp>
            <p:nvSpPr>
              <p:cNvPr id="28" name="TextBox 27"/>
              <p:cNvSpPr txBox="1"/>
              <p:nvPr/>
            </p:nvSpPr>
            <p:spPr>
              <a:xfrm>
                <a:off x="2451113" y="5936297"/>
                <a:ext cx="4126279" cy="656270"/>
              </a:xfrm>
              <a:prstGeom prst="rect">
                <a:avLst/>
              </a:prstGeom>
              <a:noFill/>
              <a:ln w="12700">
                <a:solidFill>
                  <a:schemeClr val="bg1"/>
                </a:solidFill>
              </a:ln>
            </p:spPr>
            <p:txBody>
              <a:bodyPr wrap="square" rtlCol="0">
                <a:spAutoFit/>
              </a:bodyPr>
              <a:lstStyle/>
              <a:p>
                <a:pPr algn="ctr" fontAlgn="auto">
                  <a:spcBef>
                    <a:spcPts val="0"/>
                  </a:spcBef>
                  <a:spcAft>
                    <a:spcPts val="0"/>
                  </a:spcAft>
                  <a:defRPr/>
                </a:pPr>
                <a:r>
                  <a:rPr lang="en-US" sz="3200" dirty="0">
                    <a:solidFill>
                      <a:schemeClr val="bg1"/>
                    </a:solidFill>
                    <a:latin typeface="Calibri" panose="020F0502020204030204" pitchFamily="34" charset="0"/>
                  </a:rPr>
                  <a:t>Curve Length</a:t>
                </a:r>
                <a:r>
                  <a:rPr lang="en-US" sz="3200" dirty="0">
                    <a:solidFill>
                      <a:srgbClr val="FFFF99"/>
                    </a:solidFill>
                    <a:latin typeface="Calibri" panose="020F0502020204030204" pitchFamily="34" charset="0"/>
                  </a:rPr>
                  <a:t> </a:t>
                </a:r>
                <a:r>
                  <a:rPr lang="en-US" sz="3200" dirty="0">
                    <a:solidFill>
                      <a:schemeClr val="bg1"/>
                    </a:solidFill>
                    <a:latin typeface="Calibri" panose="020F0502020204030204" pitchFamily="34" charset="0"/>
                  </a:rPr>
                  <a:t>=</a:t>
                </a:r>
                <a:r>
                  <a:rPr lang="en-US" sz="3200" dirty="0">
                    <a:solidFill>
                      <a:srgbClr val="FFFF00"/>
                    </a:solidFill>
                    <a:latin typeface="Calibri" panose="020F0502020204030204" pitchFamily="34" charset="0"/>
                  </a:rPr>
                  <a:t> </a:t>
                </a:r>
                <a14:m>
                  <m:oMath xmlns:m="http://schemas.openxmlformats.org/officeDocument/2006/math">
                    <m:sSup>
                      <m:sSupPr>
                        <m:ctrlPr>
                          <a:rPr lang="en-US" sz="3600" b="0" i="1" smtClean="0">
                            <a:solidFill>
                              <a:srgbClr val="FFFF00"/>
                            </a:solidFill>
                            <a:latin typeface="Cambria Math" panose="02040503050406030204" pitchFamily="18" charset="0"/>
                          </a:rPr>
                        </m:ctrlPr>
                      </m:sSupPr>
                      <m:e>
                        <m:r>
                          <a:rPr lang="en-US" sz="3600" b="0" i="0" smtClean="0">
                            <a:solidFill>
                              <a:srgbClr val="FFFF00"/>
                            </a:solidFill>
                            <a:latin typeface="Cambria Math" panose="02040503050406030204" pitchFamily="18" charset="0"/>
                          </a:rPr>
                          <m:t>2</m:t>
                        </m:r>
                      </m:e>
                      <m:sup>
                        <m:r>
                          <m:rPr>
                            <m:sty m:val="p"/>
                          </m:rPr>
                          <a:rPr lang="en-US" sz="3600" b="0" i="0" smtClean="0">
                            <a:solidFill>
                              <a:srgbClr val="FFFF00"/>
                            </a:solidFill>
                            <a:latin typeface="Cambria Math" panose="02040503050406030204" pitchFamily="18" charset="0"/>
                          </a:rPr>
                          <m:t>K</m:t>
                        </m:r>
                      </m:sup>
                    </m:sSup>
                    <m:r>
                      <a:rPr lang="en-US" sz="3600" b="0" i="0" smtClean="0">
                        <a:solidFill>
                          <a:srgbClr val="FFFF00"/>
                        </a:solidFill>
                        <a:latin typeface="Cambria Math" panose="02040503050406030204" pitchFamily="18" charset="0"/>
                      </a:rPr>
                      <m:t>−2</m:t>
                    </m:r>
                  </m:oMath>
                </a14:m>
                <a:endParaRPr lang="en-US" sz="3200" dirty="0">
                  <a:solidFill>
                    <a:srgbClr val="FFFF00"/>
                  </a:solidFill>
                  <a:latin typeface="Calibri" panose="020F050202020403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2451113" y="5936297"/>
                <a:ext cx="4126279" cy="656270"/>
              </a:xfrm>
              <a:prstGeom prst="rect">
                <a:avLst/>
              </a:prstGeom>
              <a:blipFill rotWithShape="0">
                <a:blip r:embed="rId3"/>
                <a:stretch>
                  <a:fillRect l="-2651" t="-1835" b="-27523"/>
                </a:stretch>
              </a:blipFill>
              <a:ln w="12700">
                <a:solidFill>
                  <a:schemeClr val="bg1"/>
                </a:solidFill>
              </a:ln>
            </p:spPr>
            <p:txBody>
              <a:bodyPr/>
              <a:lstStyle/>
              <a:p>
                <a:r>
                  <a:rPr lang="en-US">
                    <a:noFill/>
                  </a:rPr>
                  <a:t> </a:t>
                </a:r>
              </a:p>
            </p:txBody>
          </p:sp>
        </mc:Fallback>
      </mc:AlternateContent>
      <p:sp>
        <p:nvSpPr>
          <p:cNvPr id="30" name="Oval 29"/>
          <p:cNvSpPr/>
          <p:nvPr/>
        </p:nvSpPr>
        <p:spPr>
          <a:xfrm>
            <a:off x="4657522" y="2109136"/>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33367" y="2102522"/>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082054" y="1768443"/>
            <a:ext cx="978423" cy="98024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86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up)">
                                      <p:cBhvr>
                                        <p:cTn id="21" dur="500"/>
                                        <p:tgtEl>
                                          <p:spTgt spid="69"/>
                                        </p:tgtEl>
                                      </p:cBhvr>
                                    </p:animEffect>
                                  </p:childTnLst>
                                </p:cTn>
                              </p:par>
                            </p:childTnLst>
                          </p:cTn>
                        </p:par>
                        <p:par>
                          <p:cTn id="22" fill="hold">
                            <p:stCondLst>
                              <p:cond delay="1000"/>
                            </p:stCondLst>
                            <p:childTnLst>
                              <p:par>
                                <p:cTn id="23" presetID="22" presetClass="entr" presetSubtype="4"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500"/>
                                        <p:tgtEl>
                                          <p:spTgt spid="72"/>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right)">
                                      <p:cBhvr>
                                        <p:cTn id="29" dur="500"/>
                                        <p:tgtEl>
                                          <p:spTgt spid="70"/>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down)">
                                      <p:cBhvr>
                                        <p:cTn id="33" dur="500"/>
                                        <p:tgtEl>
                                          <p:spTgt spid="71"/>
                                        </p:tgtEl>
                                      </p:cBhvr>
                                    </p:animEffect>
                                  </p:childTnLst>
                                </p:cTn>
                              </p:par>
                            </p:childTnLst>
                          </p:cTn>
                        </p:par>
                        <p:par>
                          <p:cTn id="34" fill="hold">
                            <p:stCondLst>
                              <p:cond delay="2500"/>
                            </p:stCondLst>
                            <p:childTnLst>
                              <p:par>
                                <p:cTn id="35" presetID="22" presetClass="entr" presetSubtype="1"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up)">
                                      <p:cBhvr>
                                        <p:cTn id="37" dur="500"/>
                                        <p:tgtEl>
                                          <p:spTgt spid="7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28"/>
                                        </p:tgtEl>
                                        <p:attrNameLst>
                                          <p:attrName>style.visibility</p:attrName>
                                        </p:attrNameLst>
                                      </p:cBhvr>
                                      <p:to>
                                        <p:strVal val="hidden"/>
                                      </p:to>
                                    </p:set>
                                  </p:childTnLst>
                                </p:cTn>
                              </p:par>
                              <p:par>
                                <p:cTn id="48" presetID="1"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9" grpId="0"/>
      <p:bldP spid="18" grpId="0"/>
      <p:bldP spid="67" grpId="0"/>
      <p:bldP spid="28" grpId="0" animBg="1"/>
      <p:bldP spid="28" grpId="1" animBg="1"/>
      <p:bldP spid="30"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Hamiltonian Coding</a:t>
            </a:r>
            <a:endParaRPr lang="en-US" sz="3600" dirty="0">
              <a:solidFill>
                <a:prstClr val="white"/>
              </a:solidFill>
              <a:latin typeface="Calibri"/>
            </a:endParaRPr>
          </a:p>
        </p:txBody>
      </p:sp>
      <p:cxnSp>
        <p:nvCxnSpPr>
          <p:cNvPr id="64" name="Straight Connector 6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487237" y="3673145"/>
            <a:ext cx="38290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152400" y="1591327"/>
            <a:ext cx="3942899" cy="4163636"/>
            <a:chOff x="-56699" y="1653786"/>
            <a:chExt cx="3942899" cy="4163636"/>
          </a:xfrm>
        </p:grpSpPr>
        <p:sp>
          <p:nvSpPr>
            <p:cNvPr id="680" name="TextBox 679"/>
            <p:cNvSpPr txBox="1"/>
            <p:nvPr/>
          </p:nvSpPr>
          <p:spPr>
            <a:xfrm>
              <a:off x="192405" y="5294202"/>
              <a:ext cx="3516465" cy="523220"/>
            </a:xfrm>
            <a:prstGeom prst="rect">
              <a:avLst/>
            </a:prstGeom>
            <a:noFill/>
          </p:spPr>
          <p:txBody>
            <a:bodyPr wrap="square" rtlCol="0">
              <a:spAutoFit/>
            </a:bodyPr>
            <a:lstStyle/>
            <a:p>
              <a:pPr algn="ctr"/>
              <a:r>
                <a:rPr lang="en-US" sz="2800" dirty="0">
                  <a:solidFill>
                    <a:srgbClr val="FFFF00"/>
                  </a:solidFill>
                  <a:latin typeface="Calibri" panose="020F0502020204030204" pitchFamily="34" charset="0"/>
                </a:rPr>
                <a:t>Coding Curve</a:t>
              </a:r>
            </a:p>
          </p:txBody>
        </p:sp>
        <p:grpSp>
          <p:nvGrpSpPr>
            <p:cNvPr id="2" name="Group 1"/>
            <p:cNvGrpSpPr/>
            <p:nvPr/>
          </p:nvGrpSpPr>
          <p:grpSpPr>
            <a:xfrm>
              <a:off x="352430" y="1653786"/>
              <a:ext cx="3533770" cy="3175397"/>
              <a:chOff x="352430" y="1657058"/>
              <a:chExt cx="2820067" cy="2534073"/>
            </a:xfrm>
          </p:grpSpPr>
          <p:sp>
            <p:nvSpPr>
              <p:cNvPr id="673" name="Cube 672"/>
              <p:cNvSpPr/>
              <p:nvPr/>
            </p:nvSpPr>
            <p:spPr>
              <a:xfrm>
                <a:off x="357889" y="1723593"/>
                <a:ext cx="2807208" cy="2460231"/>
              </a:xfrm>
              <a:prstGeom prst="cube">
                <a:avLst/>
              </a:prstGeom>
              <a:noFill/>
              <a:ln>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675" name="Straight Arrow Connector 674"/>
              <p:cNvCxnSpPr/>
              <p:nvPr/>
            </p:nvCxnSpPr>
            <p:spPr>
              <a:xfrm>
                <a:off x="948321" y="3553725"/>
                <a:ext cx="221131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6" name="Straight Arrow Connector 675"/>
              <p:cNvCxnSpPr/>
              <p:nvPr/>
            </p:nvCxnSpPr>
            <p:spPr>
              <a:xfrm flipH="1" flipV="1">
                <a:off x="969795" y="1713414"/>
                <a:ext cx="0" cy="1817181"/>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81" name="Straight Arrow Connector 680"/>
              <p:cNvCxnSpPr/>
              <p:nvPr/>
            </p:nvCxnSpPr>
            <p:spPr>
              <a:xfrm flipV="1">
                <a:off x="352430" y="3530595"/>
                <a:ext cx="630665" cy="660536"/>
              </a:xfrm>
              <a:prstGeom prst="straightConnector1">
                <a:avLst/>
              </a:prstGeom>
              <a:ln w="25400">
                <a:solidFill>
                  <a:schemeClr val="bg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685" name="Freeform 684"/>
              <p:cNvSpPr/>
              <p:nvPr/>
            </p:nvSpPr>
            <p:spPr>
              <a:xfrm>
                <a:off x="366240" y="1730066"/>
                <a:ext cx="2806257" cy="2453758"/>
              </a:xfrm>
              <a:custGeom>
                <a:avLst/>
                <a:gdLst>
                  <a:gd name="connsiteX0" fmla="*/ 0 w 3947375"/>
                  <a:gd name="connsiteY0" fmla="*/ 862884 h 3451538"/>
                  <a:gd name="connsiteX1" fmla="*/ 3084490 w 3947375"/>
                  <a:gd name="connsiteY1" fmla="*/ 875763 h 3451538"/>
                  <a:gd name="connsiteX2" fmla="*/ 3078051 w 3947375"/>
                  <a:gd name="connsiteY2" fmla="*/ 3451538 h 3451538"/>
                  <a:gd name="connsiteX3" fmla="*/ 3947375 w 3947375"/>
                  <a:gd name="connsiteY3" fmla="*/ 2575775 h 3451538"/>
                  <a:gd name="connsiteX4" fmla="*/ 869324 w 3947375"/>
                  <a:gd name="connsiteY4" fmla="*/ 2569335 h 3451538"/>
                  <a:gd name="connsiteX5" fmla="*/ 875764 w 3947375"/>
                  <a:gd name="connsiteY5" fmla="*/ 0 h 3451538"/>
                  <a:gd name="connsiteX6" fmla="*/ 0 w 3947375"/>
                  <a:gd name="connsiteY6" fmla="*/ 862884 h 345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375" h="3451538">
                    <a:moveTo>
                      <a:pt x="0" y="862884"/>
                    </a:moveTo>
                    <a:lnTo>
                      <a:pt x="3084490" y="875763"/>
                    </a:lnTo>
                    <a:cubicBezTo>
                      <a:pt x="3082344" y="1734355"/>
                      <a:pt x="3080197" y="2592946"/>
                      <a:pt x="3078051" y="3451538"/>
                    </a:cubicBezTo>
                    <a:lnTo>
                      <a:pt x="3947375" y="2575775"/>
                    </a:lnTo>
                    <a:lnTo>
                      <a:pt x="869324" y="2569335"/>
                    </a:lnTo>
                    <a:cubicBezTo>
                      <a:pt x="871471" y="1712890"/>
                      <a:pt x="873617" y="856445"/>
                      <a:pt x="875764" y="0"/>
                    </a:cubicBezTo>
                    <a:lnTo>
                      <a:pt x="0" y="862884"/>
                    </a:lnTo>
                    <a:close/>
                  </a:path>
                </a:pathLst>
              </a:cu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86" name="TextBox 685"/>
              <p:cNvSpPr txBox="1"/>
              <p:nvPr/>
            </p:nvSpPr>
            <p:spPr>
              <a:xfrm>
                <a:off x="842862" y="1657058"/>
                <a:ext cx="2329635" cy="417547"/>
              </a:xfrm>
              <a:prstGeom prst="rect">
                <a:avLst/>
              </a:prstGeom>
              <a:noFill/>
            </p:spPr>
            <p:txBody>
              <a:bodyPr wrap="square" rtlCol="0">
                <a:spAutoFit/>
              </a:bodyPr>
              <a:lstStyle/>
              <a:p>
                <a:pPr algn="ctr"/>
                <a:r>
                  <a:rPr lang="en-US" sz="2800" dirty="0">
                    <a:solidFill>
                      <a:schemeClr val="bg1"/>
                    </a:solidFill>
                    <a:latin typeface="Calibri" panose="020F0502020204030204" pitchFamily="34" charset="0"/>
                  </a:rPr>
                  <a:t>Intensity Space</a:t>
                </a:r>
              </a:p>
            </p:txBody>
          </p:sp>
        </p:grpSp>
        <mc:AlternateContent xmlns:mc="http://schemas.openxmlformats.org/markup-compatibility/2006" xmlns:a14="http://schemas.microsoft.com/office/drawing/2010/main">
          <mc:Choice Requires="a14">
            <p:sp>
              <p:nvSpPr>
                <p:cNvPr id="704" name="TextBox 703"/>
                <p:cNvSpPr txBox="1"/>
                <p:nvPr/>
              </p:nvSpPr>
              <p:spPr>
                <a:xfrm>
                  <a:off x="2708410" y="4766124"/>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1</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4" name="TextBox 703"/>
                <p:cNvSpPr txBox="1">
                  <a:spLocks noRot="1" noChangeAspect="1" noMove="1" noResize="1" noEditPoints="1" noAdjustHandles="1" noChangeArrowheads="1" noChangeShapeType="1" noTextEdit="1"/>
                </p:cNvSpPr>
                <p:nvPr/>
              </p:nvSpPr>
              <p:spPr>
                <a:xfrm>
                  <a:off x="2708410" y="4766124"/>
                  <a:ext cx="498208" cy="461665"/>
                </a:xfrm>
                <a:prstGeom prst="rect">
                  <a:avLst/>
                </a:prstGeom>
                <a:blipFill>
                  <a:blip r:embed="rId3"/>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5" name="TextBox 704"/>
                <p:cNvSpPr txBox="1"/>
                <p:nvPr/>
              </p:nvSpPr>
              <p:spPr>
                <a:xfrm>
                  <a:off x="-56699" y="2472945"/>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5" name="TextBox 704"/>
                <p:cNvSpPr txBox="1">
                  <a:spLocks noRot="1" noChangeAspect="1" noMove="1" noResize="1" noEditPoints="1" noAdjustHandles="1" noChangeArrowheads="1" noChangeShapeType="1" noTextEdit="1"/>
                </p:cNvSpPr>
                <p:nvPr/>
              </p:nvSpPr>
              <p:spPr>
                <a:xfrm>
                  <a:off x="-56699" y="2472945"/>
                  <a:ext cx="498208" cy="461665"/>
                </a:xfrm>
                <a:prstGeom prst="rect">
                  <a:avLst/>
                </a:prstGeom>
                <a:blipFill>
                  <a:blip r:embed="rId4"/>
                  <a:stretch>
                    <a:fillRect b="-3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6" name="TextBox 705"/>
                <p:cNvSpPr txBox="1"/>
                <p:nvPr/>
              </p:nvSpPr>
              <p:spPr>
                <a:xfrm>
                  <a:off x="574668" y="3723351"/>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3</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6" name="TextBox 705"/>
                <p:cNvSpPr txBox="1">
                  <a:spLocks noRot="1" noChangeAspect="1" noMove="1" noResize="1" noEditPoints="1" noAdjustHandles="1" noChangeArrowheads="1" noChangeShapeType="1" noTextEdit="1"/>
                </p:cNvSpPr>
                <p:nvPr/>
              </p:nvSpPr>
              <p:spPr>
                <a:xfrm>
                  <a:off x="574668" y="3723351"/>
                  <a:ext cx="498208" cy="461665"/>
                </a:xfrm>
                <a:prstGeom prst="rect">
                  <a:avLst/>
                </a:prstGeom>
                <a:blipFill>
                  <a:blip r:embed="rId5"/>
                  <a:stretch>
                    <a:fillRect b="-4000"/>
                  </a:stretch>
                </a:blipFill>
              </p:spPr>
              <p:txBody>
                <a:bodyPr/>
                <a:lstStyle/>
                <a:p>
                  <a:r>
                    <a:rPr lang="en-US">
                      <a:noFill/>
                    </a:rPr>
                    <a:t> </a:t>
                  </a:r>
                </a:p>
              </p:txBody>
            </p:sp>
          </mc:Fallback>
        </mc:AlternateContent>
      </p:grpSp>
      <p:grpSp>
        <p:nvGrpSpPr>
          <p:cNvPr id="8" name="Group 7"/>
          <p:cNvGrpSpPr/>
          <p:nvPr/>
        </p:nvGrpSpPr>
        <p:grpSpPr>
          <a:xfrm>
            <a:off x="4870142" y="869291"/>
            <a:ext cx="4294362" cy="5607709"/>
            <a:chOff x="4661043" y="1037634"/>
            <a:chExt cx="4294362" cy="5607709"/>
          </a:xfrm>
        </p:grpSpPr>
        <p:sp>
          <p:nvSpPr>
            <p:cNvPr id="692" name="TextBox 691"/>
            <p:cNvSpPr txBox="1"/>
            <p:nvPr/>
          </p:nvSpPr>
          <p:spPr>
            <a:xfrm>
              <a:off x="4661043" y="6122123"/>
              <a:ext cx="4294361" cy="523220"/>
            </a:xfrm>
            <a:prstGeom prst="rect">
              <a:avLst/>
            </a:prstGeom>
            <a:noFill/>
          </p:spPr>
          <p:txBody>
            <a:bodyPr wrap="square" rtlCol="0">
              <a:spAutoFit/>
            </a:bodyPr>
            <a:lstStyle/>
            <a:p>
              <a:pPr algn="ctr" fontAlgn="auto">
                <a:spcBef>
                  <a:spcPts val="0"/>
                </a:spcBef>
                <a:spcAft>
                  <a:spcPts val="0"/>
                </a:spcAft>
              </a:pPr>
              <a:r>
                <a:rPr lang="en-US" sz="2800" dirty="0">
                  <a:solidFill>
                    <a:srgbClr val="FFFF00"/>
                  </a:solidFill>
                  <a:latin typeface="Calibri" panose="020F0502020204030204" pitchFamily="34" charset="0"/>
                </a:rPr>
                <a:t>Correlation Functions</a:t>
              </a:r>
              <a:endParaRPr lang="en-US" sz="2800" dirty="0">
                <a:solidFill>
                  <a:prstClr val="white"/>
                </a:solidFill>
                <a:latin typeface="Calibri" panose="020F0502020204030204" pitchFamily="34" charset="0"/>
              </a:endParaRPr>
            </a:p>
          </p:txBody>
        </p:sp>
        <p:sp>
          <p:nvSpPr>
            <p:cNvPr id="687" name="Line 74"/>
            <p:cNvSpPr>
              <a:spLocks noChangeShapeType="1"/>
            </p:cNvSpPr>
            <p:nvPr/>
          </p:nvSpPr>
          <p:spPr bwMode="auto">
            <a:xfrm flipV="1">
              <a:off x="5321463" y="4285370"/>
              <a:ext cx="0" cy="138234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0" name="Line 74"/>
            <p:cNvSpPr>
              <a:spLocks noChangeShapeType="1"/>
            </p:cNvSpPr>
            <p:nvPr/>
          </p:nvSpPr>
          <p:spPr bwMode="auto">
            <a:xfrm flipV="1">
              <a:off x="5319006" y="1083760"/>
              <a:ext cx="0" cy="138234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1" name="Line 74"/>
            <p:cNvSpPr>
              <a:spLocks noChangeShapeType="1"/>
            </p:cNvSpPr>
            <p:nvPr/>
          </p:nvSpPr>
          <p:spPr bwMode="auto">
            <a:xfrm flipV="1">
              <a:off x="5319335" y="2689625"/>
              <a:ext cx="0" cy="1382342"/>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3" name="Line 72"/>
            <p:cNvSpPr>
              <a:spLocks noChangeShapeType="1"/>
            </p:cNvSpPr>
            <p:nvPr/>
          </p:nvSpPr>
          <p:spPr bwMode="auto">
            <a:xfrm flipV="1">
              <a:off x="5319005" y="2466102"/>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4" name="Line 72"/>
            <p:cNvSpPr>
              <a:spLocks noChangeShapeType="1"/>
            </p:cNvSpPr>
            <p:nvPr/>
          </p:nvSpPr>
          <p:spPr bwMode="auto">
            <a:xfrm flipV="1">
              <a:off x="5321461" y="5667712"/>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5" name="Line 72"/>
            <p:cNvSpPr>
              <a:spLocks noChangeShapeType="1"/>
            </p:cNvSpPr>
            <p:nvPr/>
          </p:nvSpPr>
          <p:spPr bwMode="auto">
            <a:xfrm flipV="1">
              <a:off x="5319334" y="4071966"/>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panose="020F0502020204030204" pitchFamily="34" charset="0"/>
              </a:endParaRPr>
            </a:p>
          </p:txBody>
        </p:sp>
        <p:sp>
          <p:nvSpPr>
            <p:cNvPr id="696" name="TextBox 695"/>
            <p:cNvSpPr txBox="1"/>
            <p:nvPr/>
          </p:nvSpPr>
          <p:spPr>
            <a:xfrm>
              <a:off x="6886893" y="5675026"/>
              <a:ext cx="2068512" cy="400110"/>
            </a:xfrm>
            <a:prstGeom prst="rect">
              <a:avLst/>
            </a:prstGeom>
            <a:noFill/>
            <a:ln>
              <a:noFill/>
            </a:ln>
          </p:spPr>
          <p:txBody>
            <a:bodyPr wrap="square" rtlCol="0">
              <a:spAutoFit/>
            </a:bodyPr>
            <a:lstStyle/>
            <a:p>
              <a:pPr algn="ctr" fontAlgn="auto">
                <a:spcBef>
                  <a:spcPts val="0"/>
                </a:spcBef>
                <a:spcAft>
                  <a:spcPts val="0"/>
                </a:spcAft>
                <a:defRPr/>
              </a:pPr>
              <a:r>
                <a:rPr lang="en-US" sz="2000" kern="0" dirty="0">
                  <a:solidFill>
                    <a:srgbClr val="F79646">
                      <a:lumMod val="20000"/>
                      <a:lumOff val="80000"/>
                    </a:srgbClr>
                  </a:solidFill>
                  <a:latin typeface="Calibri" panose="020F0502020204030204" pitchFamily="34" charset="0"/>
                  <a:cs typeface="Calibri" pitchFamily="34" charset="0"/>
                </a:rPr>
                <a:t>distance</a:t>
              </a:r>
            </a:p>
          </p:txBody>
        </p:sp>
        <p:sp>
          <p:nvSpPr>
            <p:cNvPr id="700" name="Freeform 699"/>
            <p:cNvSpPr/>
            <p:nvPr/>
          </p:nvSpPr>
          <p:spPr>
            <a:xfrm>
              <a:off x="5328214" y="1358683"/>
              <a:ext cx="2971112" cy="1107419"/>
            </a:xfrm>
            <a:custGeom>
              <a:avLst/>
              <a:gdLst>
                <a:gd name="connsiteX0" fmla="*/ 0 w 7299158"/>
                <a:gd name="connsiteY0" fmla="*/ 2903621 h 2951748"/>
                <a:gd name="connsiteX1" fmla="*/ 1235242 w 7299158"/>
                <a:gd name="connsiteY1" fmla="*/ 0 h 2951748"/>
                <a:gd name="connsiteX2" fmla="*/ 3657600 w 7299158"/>
                <a:gd name="connsiteY2" fmla="*/ 0 h 2951748"/>
                <a:gd name="connsiteX3" fmla="*/ 4892842 w 7299158"/>
                <a:gd name="connsiteY3" fmla="*/ 2951748 h 2951748"/>
                <a:gd name="connsiteX4" fmla="*/ 7299158 w 7299158"/>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158" h="2951748">
                  <a:moveTo>
                    <a:pt x="0" y="2903621"/>
                  </a:moveTo>
                  <a:lnTo>
                    <a:pt x="1235242" y="0"/>
                  </a:lnTo>
                  <a:lnTo>
                    <a:pt x="3657600" y="0"/>
                  </a:lnTo>
                  <a:lnTo>
                    <a:pt x="4892842" y="2951748"/>
                  </a:lnTo>
                  <a:lnTo>
                    <a:pt x="7299158" y="2951748"/>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03" name="Freeform 702"/>
            <p:cNvSpPr/>
            <p:nvPr/>
          </p:nvSpPr>
          <p:spPr>
            <a:xfrm>
              <a:off x="5328214" y="2955725"/>
              <a:ext cx="2971112" cy="1113438"/>
            </a:xfrm>
            <a:custGeom>
              <a:avLst/>
              <a:gdLst>
                <a:gd name="connsiteX0" fmla="*/ 0 w 7299158"/>
                <a:gd name="connsiteY0" fmla="*/ 0 h 2967790"/>
                <a:gd name="connsiteX1" fmla="*/ 1235242 w 7299158"/>
                <a:gd name="connsiteY1" fmla="*/ 16042 h 2967790"/>
                <a:gd name="connsiteX2" fmla="*/ 2454442 w 7299158"/>
                <a:gd name="connsiteY2" fmla="*/ 2967790 h 2967790"/>
                <a:gd name="connsiteX3" fmla="*/ 4876800 w 7299158"/>
                <a:gd name="connsiteY3" fmla="*/ 2967790 h 2967790"/>
                <a:gd name="connsiteX4" fmla="*/ 6112042 w 7299158"/>
                <a:gd name="connsiteY4" fmla="*/ 16042 h 2967790"/>
                <a:gd name="connsiteX5" fmla="*/ 7299158 w 7299158"/>
                <a:gd name="connsiteY5" fmla="*/ 32084 h 29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9158" h="2967790">
                  <a:moveTo>
                    <a:pt x="0" y="0"/>
                  </a:moveTo>
                  <a:lnTo>
                    <a:pt x="1235242" y="16042"/>
                  </a:lnTo>
                  <a:lnTo>
                    <a:pt x="2454442" y="2967790"/>
                  </a:lnTo>
                  <a:lnTo>
                    <a:pt x="4876800" y="2967790"/>
                  </a:lnTo>
                  <a:lnTo>
                    <a:pt x="6112042" y="16042"/>
                  </a:lnTo>
                  <a:lnTo>
                    <a:pt x="7299158" y="32084"/>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sp>
          <p:nvSpPr>
            <p:cNvPr id="702" name="Freeform 701"/>
            <p:cNvSpPr/>
            <p:nvPr/>
          </p:nvSpPr>
          <p:spPr>
            <a:xfrm>
              <a:off x="5328214" y="4558785"/>
              <a:ext cx="2977642" cy="1107419"/>
            </a:xfrm>
            <a:custGeom>
              <a:avLst/>
              <a:gdLst>
                <a:gd name="connsiteX0" fmla="*/ 0 w 7315200"/>
                <a:gd name="connsiteY0" fmla="*/ 2951748 h 2951748"/>
                <a:gd name="connsiteX1" fmla="*/ 2438400 w 7315200"/>
                <a:gd name="connsiteY1" fmla="*/ 2951748 h 2951748"/>
                <a:gd name="connsiteX2" fmla="*/ 3673642 w 7315200"/>
                <a:gd name="connsiteY2" fmla="*/ 0 h 2951748"/>
                <a:gd name="connsiteX3" fmla="*/ 6079958 w 7315200"/>
                <a:gd name="connsiteY3" fmla="*/ 16042 h 2951748"/>
                <a:gd name="connsiteX4" fmla="*/ 7315200 w 7315200"/>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2951748">
                  <a:moveTo>
                    <a:pt x="0" y="2951748"/>
                  </a:moveTo>
                  <a:lnTo>
                    <a:pt x="2438400" y="2951748"/>
                  </a:lnTo>
                  <a:lnTo>
                    <a:pt x="3673642" y="0"/>
                  </a:lnTo>
                  <a:lnTo>
                    <a:pt x="6079958" y="16042"/>
                  </a:lnTo>
                  <a:lnTo>
                    <a:pt x="7315200" y="2951748"/>
                  </a:lnTo>
                </a:path>
              </a:pathLst>
            </a:cu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mc:AlternateContent xmlns:mc="http://schemas.openxmlformats.org/markup-compatibility/2006" xmlns:a14="http://schemas.microsoft.com/office/drawing/2010/main">
          <mc:Choice Requires="a14">
            <p:sp>
              <p:nvSpPr>
                <p:cNvPr id="707" name="TextBox 706"/>
                <p:cNvSpPr txBox="1"/>
                <p:nvPr/>
              </p:nvSpPr>
              <p:spPr>
                <a:xfrm>
                  <a:off x="4899230" y="1037634"/>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1</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7" name="TextBox 706"/>
                <p:cNvSpPr txBox="1">
                  <a:spLocks noRot="1" noChangeAspect="1" noMove="1" noResize="1" noEditPoints="1" noAdjustHandles="1" noChangeArrowheads="1" noChangeShapeType="1" noTextEdit="1"/>
                </p:cNvSpPr>
                <p:nvPr/>
              </p:nvSpPr>
              <p:spPr>
                <a:xfrm>
                  <a:off x="4899230" y="1037634"/>
                  <a:ext cx="498208" cy="461665"/>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8" name="TextBox 707"/>
                <p:cNvSpPr txBox="1"/>
                <p:nvPr/>
              </p:nvSpPr>
              <p:spPr>
                <a:xfrm>
                  <a:off x="4899230" y="2671046"/>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8" name="TextBox 707"/>
                <p:cNvSpPr txBox="1">
                  <a:spLocks noRot="1" noChangeAspect="1" noMove="1" noResize="1" noEditPoints="1" noAdjustHandles="1" noChangeArrowheads="1" noChangeShapeType="1" noTextEdit="1"/>
                </p:cNvSpPr>
                <p:nvPr/>
              </p:nvSpPr>
              <p:spPr>
                <a:xfrm>
                  <a:off x="4899230" y="2671046"/>
                  <a:ext cx="498208" cy="461665"/>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9" name="TextBox 708"/>
                <p:cNvSpPr txBox="1"/>
                <p:nvPr/>
              </p:nvSpPr>
              <p:spPr>
                <a:xfrm>
                  <a:off x="4899230" y="4304459"/>
                  <a:ext cx="4982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3</m:t>
                            </m:r>
                          </m:sub>
                        </m:sSub>
                      </m:oMath>
                    </m:oMathPara>
                  </a14:m>
                  <a:endParaRPr lang="en-US" sz="2400" dirty="0">
                    <a:solidFill>
                      <a:schemeClr val="bg1"/>
                    </a:solidFill>
                    <a:latin typeface="Calibri" panose="020F0502020204030204" pitchFamily="34" charset="0"/>
                    <a:ea typeface="Cambria Math" panose="02040503050406030204" pitchFamily="18" charset="0"/>
                  </a:endParaRPr>
                </a:p>
              </p:txBody>
            </p:sp>
          </mc:Choice>
          <mc:Fallback xmlns="">
            <p:sp>
              <p:nvSpPr>
                <p:cNvPr id="709" name="TextBox 708"/>
                <p:cNvSpPr txBox="1">
                  <a:spLocks noRot="1" noChangeAspect="1" noMove="1" noResize="1" noEditPoints="1" noAdjustHandles="1" noChangeArrowheads="1" noChangeShapeType="1" noTextEdit="1"/>
                </p:cNvSpPr>
                <p:nvPr/>
              </p:nvSpPr>
              <p:spPr>
                <a:xfrm>
                  <a:off x="4899230" y="4304459"/>
                  <a:ext cx="498208" cy="461665"/>
                </a:xfrm>
                <a:prstGeom prst="rect">
                  <a:avLst/>
                </a:prstGeom>
                <a:blipFill>
                  <a:blip r:embed="rId8"/>
                  <a:stretch>
                    <a:fillRect b="-3947"/>
                  </a:stretch>
                </a:blipFill>
              </p:spPr>
              <p:txBody>
                <a:bodyPr/>
                <a:lstStyle/>
                <a:p>
                  <a:r>
                    <a:rPr lang="en-US">
                      <a:noFill/>
                    </a:rPr>
                    <a:t> </a:t>
                  </a:r>
                </a:p>
              </p:txBody>
            </p:sp>
          </mc:Fallback>
        </mc:AlternateContent>
      </p:grpSp>
    </p:spTree>
    <p:extLst>
      <p:ext uri="{BB962C8B-B14F-4D97-AF65-F5344CB8AC3E}">
        <p14:creationId xmlns:p14="http://schemas.microsoft.com/office/powerpoint/2010/main" val="130989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Higher Order Hamiltonian Coding</a:t>
            </a:r>
            <a:endParaRPr lang="en-US" sz="3600" dirty="0">
              <a:solidFill>
                <a:prstClr val="white"/>
              </a:solidFill>
              <a:latin typeface="Calibri"/>
            </a:endParaRPr>
          </a:p>
        </p:txBody>
      </p:sp>
      <p:cxnSp>
        <p:nvCxnSpPr>
          <p:cNvPr id="79" name="Straight Connector 78"/>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374059" y="933521"/>
            <a:ext cx="3600593" cy="5074920"/>
            <a:chOff x="384133" y="1388966"/>
            <a:chExt cx="3600593" cy="4030160"/>
          </a:xfrm>
        </p:grpSpPr>
        <p:sp>
          <p:nvSpPr>
            <p:cNvPr id="5" name="Line 74"/>
            <p:cNvSpPr>
              <a:spLocks noChangeShapeType="1"/>
            </p:cNvSpPr>
            <p:nvPr/>
          </p:nvSpPr>
          <p:spPr bwMode="auto">
            <a:xfrm flipV="1">
              <a:off x="803909" y="2463675"/>
              <a:ext cx="0" cy="91598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 name="Line 72"/>
            <p:cNvSpPr>
              <a:spLocks noChangeShapeType="1"/>
            </p:cNvSpPr>
            <p:nvPr/>
          </p:nvSpPr>
          <p:spPr bwMode="auto">
            <a:xfrm flipV="1">
              <a:off x="803908" y="3379654"/>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14" name="TextBox 13"/>
                <p:cNvSpPr txBox="1"/>
                <p:nvPr/>
              </p:nvSpPr>
              <p:spPr>
                <a:xfrm>
                  <a:off x="384133" y="2433111"/>
                  <a:ext cx="498208" cy="4103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84133" y="2433111"/>
                  <a:ext cx="498208" cy="410380"/>
                </a:xfrm>
                <a:prstGeom prst="rect">
                  <a:avLst/>
                </a:prstGeom>
                <a:blipFill>
                  <a:blip r:embed="rId3"/>
                  <a:stretch>
                    <a:fillRect/>
                  </a:stretch>
                </a:blipFill>
              </p:spPr>
              <p:txBody>
                <a:bodyPr/>
                <a:lstStyle/>
                <a:p>
                  <a:r>
                    <a:rPr lang="en-US">
                      <a:noFill/>
                    </a:rPr>
                    <a:t> </a:t>
                  </a:r>
                </a:p>
              </p:txBody>
            </p:sp>
          </mc:Fallback>
        </mc:AlternateContent>
        <p:sp>
          <p:nvSpPr>
            <p:cNvPr id="6" name="Line 74"/>
            <p:cNvSpPr>
              <a:spLocks noChangeShapeType="1"/>
            </p:cNvSpPr>
            <p:nvPr/>
          </p:nvSpPr>
          <p:spPr bwMode="auto">
            <a:xfrm flipV="1">
              <a:off x="804238" y="3489567"/>
              <a:ext cx="0" cy="91598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 name="Line 72"/>
            <p:cNvSpPr>
              <a:spLocks noChangeShapeType="1"/>
            </p:cNvSpPr>
            <p:nvPr/>
          </p:nvSpPr>
          <p:spPr bwMode="auto">
            <a:xfrm flipV="1">
              <a:off x="804237" y="4405546"/>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15" name="TextBox 14"/>
                <p:cNvSpPr txBox="1"/>
                <p:nvPr/>
              </p:nvSpPr>
              <p:spPr>
                <a:xfrm>
                  <a:off x="384133" y="3477257"/>
                  <a:ext cx="498208" cy="4103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3</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84133" y="3477257"/>
                  <a:ext cx="498208" cy="410380"/>
                </a:xfrm>
                <a:prstGeom prst="rect">
                  <a:avLst/>
                </a:prstGeom>
                <a:blipFill>
                  <a:blip r:embed="rId4"/>
                  <a:stretch>
                    <a:fillRect/>
                  </a:stretch>
                </a:blipFill>
              </p:spPr>
              <p:txBody>
                <a:bodyPr/>
                <a:lstStyle/>
                <a:p>
                  <a:r>
                    <a:rPr lang="en-US">
                      <a:noFill/>
                    </a:rPr>
                    <a:t> </a:t>
                  </a:r>
                </a:p>
              </p:txBody>
            </p:sp>
          </mc:Fallback>
        </mc:AlternateContent>
        <p:sp>
          <p:nvSpPr>
            <p:cNvPr id="4" name="Line 74"/>
            <p:cNvSpPr>
              <a:spLocks noChangeShapeType="1"/>
            </p:cNvSpPr>
            <p:nvPr/>
          </p:nvSpPr>
          <p:spPr bwMode="auto">
            <a:xfrm flipV="1">
              <a:off x="806366" y="4503146"/>
              <a:ext cx="0" cy="91598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 name="Line 72"/>
            <p:cNvSpPr>
              <a:spLocks noChangeShapeType="1"/>
            </p:cNvSpPr>
            <p:nvPr/>
          </p:nvSpPr>
          <p:spPr bwMode="auto">
            <a:xfrm flipV="1">
              <a:off x="806364" y="5419126"/>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0" name="TextBox 9"/>
            <p:cNvSpPr txBox="1"/>
            <p:nvPr/>
          </p:nvSpPr>
          <p:spPr>
            <a:xfrm>
              <a:off x="2773580" y="2285708"/>
              <a:ext cx="1211146" cy="317740"/>
            </a:xfrm>
            <a:prstGeom prst="rect">
              <a:avLst/>
            </a:prstGeom>
            <a:noFill/>
            <a:ln>
              <a:noFill/>
            </a:ln>
          </p:spPr>
          <p:txBody>
            <a:bodyPr wrap="square" rtlCol="0">
              <a:spAutoFit/>
            </a:bodyPr>
            <a:lstStyle/>
            <a:p>
              <a:pPr algn="ctr" fontAlgn="auto">
                <a:spcBef>
                  <a:spcPts val="0"/>
                </a:spcBef>
                <a:spcAft>
                  <a:spcPts val="0"/>
                </a:spcAft>
                <a:defRPr/>
              </a:pPr>
              <a:r>
                <a:rPr lang="en-US" sz="2000" kern="0" dirty="0">
                  <a:solidFill>
                    <a:srgbClr val="F79646">
                      <a:lumMod val="20000"/>
                      <a:lumOff val="80000"/>
                    </a:srgbClr>
                  </a:solidFill>
                  <a:latin typeface="Calibri" pitchFamily="34" charset="0"/>
                  <a:cs typeface="Calibri" pitchFamily="34" charset="0"/>
                </a:rPr>
                <a:t>distance</a:t>
              </a:r>
            </a:p>
          </p:txBody>
        </p:sp>
        <mc:AlternateContent xmlns:mc="http://schemas.openxmlformats.org/markup-compatibility/2006" xmlns:a14="http://schemas.microsoft.com/office/drawing/2010/main">
          <mc:Choice Requires="a14">
            <p:sp>
              <p:nvSpPr>
                <p:cNvPr id="16" name="TextBox 15"/>
                <p:cNvSpPr txBox="1"/>
                <p:nvPr/>
              </p:nvSpPr>
              <p:spPr>
                <a:xfrm>
                  <a:off x="384133" y="4515795"/>
                  <a:ext cx="498208" cy="4103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4</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84133" y="4515795"/>
                  <a:ext cx="498208" cy="410380"/>
                </a:xfrm>
                <a:prstGeom prst="rect">
                  <a:avLst/>
                </a:prstGeom>
                <a:blipFill>
                  <a:blip r:embed="rId5"/>
                  <a:stretch>
                    <a:fillRect/>
                  </a:stretch>
                </a:blipFill>
              </p:spPr>
              <p:txBody>
                <a:bodyPr/>
                <a:lstStyle/>
                <a:p>
                  <a:r>
                    <a:rPr lang="en-US">
                      <a:noFill/>
                    </a:rPr>
                    <a:t> </a:t>
                  </a:r>
                </a:p>
              </p:txBody>
            </p:sp>
          </mc:Fallback>
        </mc:AlternateContent>
        <p:sp>
          <p:nvSpPr>
            <p:cNvPr id="17" name="Line 74"/>
            <p:cNvSpPr>
              <a:spLocks noChangeShapeType="1"/>
            </p:cNvSpPr>
            <p:nvPr/>
          </p:nvSpPr>
          <p:spPr bwMode="auto">
            <a:xfrm flipV="1">
              <a:off x="803909" y="1419530"/>
              <a:ext cx="0" cy="91598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8" name="Line 72"/>
            <p:cNvSpPr>
              <a:spLocks noChangeShapeType="1"/>
            </p:cNvSpPr>
            <p:nvPr/>
          </p:nvSpPr>
          <p:spPr bwMode="auto">
            <a:xfrm flipV="1">
              <a:off x="803908" y="2335509"/>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20" name="TextBox 19"/>
                <p:cNvSpPr txBox="1"/>
                <p:nvPr/>
              </p:nvSpPr>
              <p:spPr>
                <a:xfrm>
                  <a:off x="384133" y="1388966"/>
                  <a:ext cx="498208" cy="3059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1</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384133" y="1388966"/>
                  <a:ext cx="498208" cy="305912"/>
                </a:xfrm>
                <a:prstGeom prst="rect">
                  <a:avLst/>
                </a:prstGeom>
                <a:blipFill>
                  <a:blip r:embed="rId6"/>
                  <a:stretch>
                    <a:fillRect b="-25397"/>
                  </a:stretch>
                </a:blipFill>
              </p:spPr>
              <p:txBody>
                <a:bodyPr/>
                <a:lstStyle/>
                <a:p>
                  <a:r>
                    <a:rPr lang="en-US">
                      <a:noFill/>
                    </a:rPr>
                    <a:t> </a:t>
                  </a:r>
                </a:p>
              </p:txBody>
            </p:sp>
          </mc:Fallback>
        </mc:AlternateContent>
        <p:grpSp>
          <p:nvGrpSpPr>
            <p:cNvPr id="80" name="Group 79"/>
            <p:cNvGrpSpPr/>
            <p:nvPr/>
          </p:nvGrpSpPr>
          <p:grpSpPr>
            <a:xfrm>
              <a:off x="800100" y="1591116"/>
              <a:ext cx="2971800" cy="731539"/>
              <a:chOff x="1938338" y="1385888"/>
              <a:chExt cx="5518150" cy="776288"/>
            </a:xfrm>
          </p:grpSpPr>
          <p:sp>
            <p:nvSpPr>
              <p:cNvPr id="81" name="Freeform 51"/>
              <p:cNvSpPr>
                <a:spLocks/>
              </p:cNvSpPr>
              <p:nvPr/>
            </p:nvSpPr>
            <p:spPr bwMode="auto">
              <a:xfrm>
                <a:off x="1938338" y="1817688"/>
                <a:ext cx="2527300" cy="344488"/>
              </a:xfrm>
              <a:custGeom>
                <a:avLst/>
                <a:gdLst>
                  <a:gd name="T0" fmla="*/ 0 w 1592"/>
                  <a:gd name="T1" fmla="*/ 217 h 217"/>
                  <a:gd name="T2" fmla="*/ 32 w 1592"/>
                  <a:gd name="T3" fmla="*/ 217 h 217"/>
                  <a:gd name="T4" fmla="*/ 65 w 1592"/>
                  <a:gd name="T5" fmla="*/ 217 h 217"/>
                  <a:gd name="T6" fmla="*/ 97 w 1592"/>
                  <a:gd name="T7" fmla="*/ 217 h 217"/>
                  <a:gd name="T8" fmla="*/ 130 w 1592"/>
                  <a:gd name="T9" fmla="*/ 217 h 217"/>
                  <a:gd name="T10" fmla="*/ 163 w 1592"/>
                  <a:gd name="T11" fmla="*/ 217 h 217"/>
                  <a:gd name="T12" fmla="*/ 195 w 1592"/>
                  <a:gd name="T13" fmla="*/ 217 h 217"/>
                  <a:gd name="T14" fmla="*/ 228 w 1592"/>
                  <a:gd name="T15" fmla="*/ 217 h 217"/>
                  <a:gd name="T16" fmla="*/ 260 w 1592"/>
                  <a:gd name="T17" fmla="*/ 217 h 217"/>
                  <a:gd name="T18" fmla="*/ 293 w 1592"/>
                  <a:gd name="T19" fmla="*/ 217 h 217"/>
                  <a:gd name="T20" fmla="*/ 325 w 1592"/>
                  <a:gd name="T21" fmla="*/ 217 h 217"/>
                  <a:gd name="T22" fmla="*/ 357 w 1592"/>
                  <a:gd name="T23" fmla="*/ 217 h 217"/>
                  <a:gd name="T24" fmla="*/ 390 w 1592"/>
                  <a:gd name="T25" fmla="*/ 217 h 217"/>
                  <a:gd name="T26" fmla="*/ 422 w 1592"/>
                  <a:gd name="T27" fmla="*/ 217 h 217"/>
                  <a:gd name="T28" fmla="*/ 455 w 1592"/>
                  <a:gd name="T29" fmla="*/ 217 h 217"/>
                  <a:gd name="T30" fmla="*/ 487 w 1592"/>
                  <a:gd name="T31" fmla="*/ 217 h 217"/>
                  <a:gd name="T32" fmla="*/ 520 w 1592"/>
                  <a:gd name="T33" fmla="*/ 217 h 217"/>
                  <a:gd name="T34" fmla="*/ 553 w 1592"/>
                  <a:gd name="T35" fmla="*/ 217 h 217"/>
                  <a:gd name="T36" fmla="*/ 585 w 1592"/>
                  <a:gd name="T37" fmla="*/ 217 h 217"/>
                  <a:gd name="T38" fmla="*/ 618 w 1592"/>
                  <a:gd name="T39" fmla="*/ 217 h 217"/>
                  <a:gd name="T40" fmla="*/ 650 w 1592"/>
                  <a:gd name="T41" fmla="*/ 217 h 217"/>
                  <a:gd name="T42" fmla="*/ 682 w 1592"/>
                  <a:gd name="T43" fmla="*/ 217 h 217"/>
                  <a:gd name="T44" fmla="*/ 715 w 1592"/>
                  <a:gd name="T45" fmla="*/ 217 h 217"/>
                  <a:gd name="T46" fmla="*/ 747 w 1592"/>
                  <a:gd name="T47" fmla="*/ 217 h 217"/>
                  <a:gd name="T48" fmla="*/ 780 w 1592"/>
                  <a:gd name="T49" fmla="*/ 217 h 217"/>
                  <a:gd name="T50" fmla="*/ 812 w 1592"/>
                  <a:gd name="T51" fmla="*/ 217 h 217"/>
                  <a:gd name="T52" fmla="*/ 845 w 1592"/>
                  <a:gd name="T53" fmla="*/ 217 h 217"/>
                  <a:gd name="T54" fmla="*/ 877 w 1592"/>
                  <a:gd name="T55" fmla="*/ 217 h 217"/>
                  <a:gd name="T56" fmla="*/ 910 w 1592"/>
                  <a:gd name="T57" fmla="*/ 217 h 217"/>
                  <a:gd name="T58" fmla="*/ 942 w 1592"/>
                  <a:gd name="T59" fmla="*/ 217 h 217"/>
                  <a:gd name="T60" fmla="*/ 975 w 1592"/>
                  <a:gd name="T61" fmla="*/ 217 h 217"/>
                  <a:gd name="T62" fmla="*/ 1007 w 1592"/>
                  <a:gd name="T63" fmla="*/ 217 h 217"/>
                  <a:gd name="T64" fmla="*/ 1040 w 1592"/>
                  <a:gd name="T65" fmla="*/ 217 h 217"/>
                  <a:gd name="T66" fmla="*/ 1072 w 1592"/>
                  <a:gd name="T67" fmla="*/ 217 h 217"/>
                  <a:gd name="T68" fmla="*/ 1105 w 1592"/>
                  <a:gd name="T69" fmla="*/ 217 h 217"/>
                  <a:gd name="T70" fmla="*/ 1137 w 1592"/>
                  <a:gd name="T71" fmla="*/ 217 h 217"/>
                  <a:gd name="T72" fmla="*/ 1170 w 1592"/>
                  <a:gd name="T73" fmla="*/ 217 h 217"/>
                  <a:gd name="T74" fmla="*/ 1202 w 1592"/>
                  <a:gd name="T75" fmla="*/ 217 h 217"/>
                  <a:gd name="T76" fmla="*/ 1235 w 1592"/>
                  <a:gd name="T77" fmla="*/ 217 h 217"/>
                  <a:gd name="T78" fmla="*/ 1267 w 1592"/>
                  <a:gd name="T79" fmla="*/ 217 h 217"/>
                  <a:gd name="T80" fmla="*/ 1300 w 1592"/>
                  <a:gd name="T81" fmla="*/ 217 h 217"/>
                  <a:gd name="T82" fmla="*/ 1332 w 1592"/>
                  <a:gd name="T83" fmla="*/ 217 h 217"/>
                  <a:gd name="T84" fmla="*/ 1365 w 1592"/>
                  <a:gd name="T85" fmla="*/ 217 h 217"/>
                  <a:gd name="T86" fmla="*/ 1397 w 1592"/>
                  <a:gd name="T87" fmla="*/ 217 h 217"/>
                  <a:gd name="T88" fmla="*/ 1430 w 1592"/>
                  <a:gd name="T89" fmla="*/ 217 h 217"/>
                  <a:gd name="T90" fmla="*/ 1462 w 1592"/>
                  <a:gd name="T91" fmla="*/ 217 h 217"/>
                  <a:gd name="T92" fmla="*/ 1495 w 1592"/>
                  <a:gd name="T93" fmla="*/ 163 h 217"/>
                  <a:gd name="T94" fmla="*/ 1527 w 1592"/>
                  <a:gd name="T95" fmla="*/ 109 h 217"/>
                  <a:gd name="T96" fmla="*/ 1560 w 1592"/>
                  <a:gd name="T97" fmla="*/ 54 h 217"/>
                  <a:gd name="T98" fmla="*/ 1592 w 1592"/>
                  <a:gd name="T99"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2" h="217">
                    <a:moveTo>
                      <a:pt x="0" y="217"/>
                    </a:moveTo>
                    <a:lnTo>
                      <a:pt x="32" y="217"/>
                    </a:lnTo>
                    <a:lnTo>
                      <a:pt x="65" y="217"/>
                    </a:lnTo>
                    <a:lnTo>
                      <a:pt x="97" y="217"/>
                    </a:lnTo>
                    <a:lnTo>
                      <a:pt x="130" y="217"/>
                    </a:lnTo>
                    <a:lnTo>
                      <a:pt x="163" y="217"/>
                    </a:lnTo>
                    <a:lnTo>
                      <a:pt x="195" y="217"/>
                    </a:lnTo>
                    <a:lnTo>
                      <a:pt x="228" y="217"/>
                    </a:lnTo>
                    <a:lnTo>
                      <a:pt x="260" y="217"/>
                    </a:lnTo>
                    <a:lnTo>
                      <a:pt x="293" y="217"/>
                    </a:lnTo>
                    <a:lnTo>
                      <a:pt x="325" y="217"/>
                    </a:lnTo>
                    <a:lnTo>
                      <a:pt x="357" y="217"/>
                    </a:lnTo>
                    <a:lnTo>
                      <a:pt x="390" y="217"/>
                    </a:lnTo>
                    <a:lnTo>
                      <a:pt x="422" y="217"/>
                    </a:lnTo>
                    <a:lnTo>
                      <a:pt x="455" y="217"/>
                    </a:lnTo>
                    <a:lnTo>
                      <a:pt x="487" y="217"/>
                    </a:lnTo>
                    <a:lnTo>
                      <a:pt x="520" y="217"/>
                    </a:lnTo>
                    <a:lnTo>
                      <a:pt x="553" y="217"/>
                    </a:lnTo>
                    <a:lnTo>
                      <a:pt x="585" y="217"/>
                    </a:lnTo>
                    <a:lnTo>
                      <a:pt x="618" y="217"/>
                    </a:lnTo>
                    <a:lnTo>
                      <a:pt x="650" y="217"/>
                    </a:lnTo>
                    <a:lnTo>
                      <a:pt x="682" y="217"/>
                    </a:lnTo>
                    <a:lnTo>
                      <a:pt x="715" y="217"/>
                    </a:lnTo>
                    <a:lnTo>
                      <a:pt x="747" y="217"/>
                    </a:lnTo>
                    <a:lnTo>
                      <a:pt x="780" y="217"/>
                    </a:lnTo>
                    <a:lnTo>
                      <a:pt x="812" y="217"/>
                    </a:lnTo>
                    <a:lnTo>
                      <a:pt x="845" y="217"/>
                    </a:lnTo>
                    <a:lnTo>
                      <a:pt x="877" y="217"/>
                    </a:lnTo>
                    <a:lnTo>
                      <a:pt x="910" y="217"/>
                    </a:lnTo>
                    <a:lnTo>
                      <a:pt x="942" y="217"/>
                    </a:lnTo>
                    <a:lnTo>
                      <a:pt x="975" y="217"/>
                    </a:lnTo>
                    <a:lnTo>
                      <a:pt x="1007" y="217"/>
                    </a:lnTo>
                    <a:lnTo>
                      <a:pt x="1040" y="217"/>
                    </a:lnTo>
                    <a:lnTo>
                      <a:pt x="1072" y="217"/>
                    </a:lnTo>
                    <a:lnTo>
                      <a:pt x="1105" y="217"/>
                    </a:lnTo>
                    <a:lnTo>
                      <a:pt x="1137" y="217"/>
                    </a:lnTo>
                    <a:lnTo>
                      <a:pt x="1170" y="217"/>
                    </a:lnTo>
                    <a:lnTo>
                      <a:pt x="1202" y="217"/>
                    </a:lnTo>
                    <a:lnTo>
                      <a:pt x="1235" y="217"/>
                    </a:lnTo>
                    <a:lnTo>
                      <a:pt x="1267" y="217"/>
                    </a:lnTo>
                    <a:lnTo>
                      <a:pt x="1300" y="217"/>
                    </a:lnTo>
                    <a:lnTo>
                      <a:pt x="1332" y="217"/>
                    </a:lnTo>
                    <a:lnTo>
                      <a:pt x="1365" y="217"/>
                    </a:lnTo>
                    <a:lnTo>
                      <a:pt x="1397" y="217"/>
                    </a:lnTo>
                    <a:lnTo>
                      <a:pt x="1430" y="217"/>
                    </a:lnTo>
                    <a:lnTo>
                      <a:pt x="1462" y="217"/>
                    </a:lnTo>
                    <a:lnTo>
                      <a:pt x="1495" y="163"/>
                    </a:lnTo>
                    <a:lnTo>
                      <a:pt x="1527" y="109"/>
                    </a:lnTo>
                    <a:lnTo>
                      <a:pt x="1560" y="54"/>
                    </a:lnTo>
                    <a:lnTo>
                      <a:pt x="1592"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52"/>
              <p:cNvSpPr>
                <a:spLocks/>
              </p:cNvSpPr>
              <p:nvPr/>
            </p:nvSpPr>
            <p:spPr bwMode="auto">
              <a:xfrm>
                <a:off x="4414838" y="1385888"/>
                <a:ext cx="2630488" cy="517525"/>
              </a:xfrm>
              <a:custGeom>
                <a:avLst/>
                <a:gdLst>
                  <a:gd name="T0" fmla="*/ 0 w 1657"/>
                  <a:gd name="T1" fmla="*/ 326 h 326"/>
                  <a:gd name="T2" fmla="*/ 32 w 1657"/>
                  <a:gd name="T3" fmla="*/ 272 h 326"/>
                  <a:gd name="T4" fmla="*/ 64 w 1657"/>
                  <a:gd name="T5" fmla="*/ 217 h 326"/>
                  <a:gd name="T6" fmla="*/ 97 w 1657"/>
                  <a:gd name="T7" fmla="*/ 163 h 326"/>
                  <a:gd name="T8" fmla="*/ 130 w 1657"/>
                  <a:gd name="T9" fmla="*/ 108 h 326"/>
                  <a:gd name="T10" fmla="*/ 162 w 1657"/>
                  <a:gd name="T11" fmla="*/ 54 h 326"/>
                  <a:gd name="T12" fmla="*/ 195 w 1657"/>
                  <a:gd name="T13" fmla="*/ 0 h 326"/>
                  <a:gd name="T14" fmla="*/ 227 w 1657"/>
                  <a:gd name="T15" fmla="*/ 0 h 326"/>
                  <a:gd name="T16" fmla="*/ 260 w 1657"/>
                  <a:gd name="T17" fmla="*/ 0 h 326"/>
                  <a:gd name="T18" fmla="*/ 292 w 1657"/>
                  <a:gd name="T19" fmla="*/ 0 h 326"/>
                  <a:gd name="T20" fmla="*/ 325 w 1657"/>
                  <a:gd name="T21" fmla="*/ 0 h 326"/>
                  <a:gd name="T22" fmla="*/ 357 w 1657"/>
                  <a:gd name="T23" fmla="*/ 0 h 326"/>
                  <a:gd name="T24" fmla="*/ 389 w 1657"/>
                  <a:gd name="T25" fmla="*/ 0 h 326"/>
                  <a:gd name="T26" fmla="*/ 422 w 1657"/>
                  <a:gd name="T27" fmla="*/ 0 h 326"/>
                  <a:gd name="T28" fmla="*/ 454 w 1657"/>
                  <a:gd name="T29" fmla="*/ 0 h 326"/>
                  <a:gd name="T30" fmla="*/ 487 w 1657"/>
                  <a:gd name="T31" fmla="*/ 0 h 326"/>
                  <a:gd name="T32" fmla="*/ 520 w 1657"/>
                  <a:gd name="T33" fmla="*/ 0 h 326"/>
                  <a:gd name="T34" fmla="*/ 552 w 1657"/>
                  <a:gd name="T35" fmla="*/ 0 h 326"/>
                  <a:gd name="T36" fmla="*/ 585 w 1657"/>
                  <a:gd name="T37" fmla="*/ 0 h 326"/>
                  <a:gd name="T38" fmla="*/ 617 w 1657"/>
                  <a:gd name="T39" fmla="*/ 0 h 326"/>
                  <a:gd name="T40" fmla="*/ 649 w 1657"/>
                  <a:gd name="T41" fmla="*/ 0 h 326"/>
                  <a:gd name="T42" fmla="*/ 682 w 1657"/>
                  <a:gd name="T43" fmla="*/ 0 h 326"/>
                  <a:gd name="T44" fmla="*/ 714 w 1657"/>
                  <a:gd name="T45" fmla="*/ 0 h 326"/>
                  <a:gd name="T46" fmla="*/ 747 w 1657"/>
                  <a:gd name="T47" fmla="*/ 0 h 326"/>
                  <a:gd name="T48" fmla="*/ 779 w 1657"/>
                  <a:gd name="T49" fmla="*/ 0 h 326"/>
                  <a:gd name="T50" fmla="*/ 812 w 1657"/>
                  <a:gd name="T51" fmla="*/ 0 h 326"/>
                  <a:gd name="T52" fmla="*/ 844 w 1657"/>
                  <a:gd name="T53" fmla="*/ 0 h 326"/>
                  <a:gd name="T54" fmla="*/ 877 w 1657"/>
                  <a:gd name="T55" fmla="*/ 0 h 326"/>
                  <a:gd name="T56" fmla="*/ 910 w 1657"/>
                  <a:gd name="T57" fmla="*/ 0 h 326"/>
                  <a:gd name="T58" fmla="*/ 942 w 1657"/>
                  <a:gd name="T59" fmla="*/ 0 h 326"/>
                  <a:gd name="T60" fmla="*/ 974 w 1657"/>
                  <a:gd name="T61" fmla="*/ 0 h 326"/>
                  <a:gd name="T62" fmla="*/ 1007 w 1657"/>
                  <a:gd name="T63" fmla="*/ 0 h 326"/>
                  <a:gd name="T64" fmla="*/ 1039 w 1657"/>
                  <a:gd name="T65" fmla="*/ 0 h 326"/>
                  <a:gd name="T66" fmla="*/ 1072 w 1657"/>
                  <a:gd name="T67" fmla="*/ 0 h 326"/>
                  <a:gd name="T68" fmla="*/ 1104 w 1657"/>
                  <a:gd name="T69" fmla="*/ 0 h 326"/>
                  <a:gd name="T70" fmla="*/ 1137 w 1657"/>
                  <a:gd name="T71" fmla="*/ 0 h 326"/>
                  <a:gd name="T72" fmla="*/ 1169 w 1657"/>
                  <a:gd name="T73" fmla="*/ 0 h 326"/>
                  <a:gd name="T74" fmla="*/ 1202 w 1657"/>
                  <a:gd name="T75" fmla="*/ 0 h 326"/>
                  <a:gd name="T76" fmla="*/ 1234 w 1657"/>
                  <a:gd name="T77" fmla="*/ 0 h 326"/>
                  <a:gd name="T78" fmla="*/ 1267 w 1657"/>
                  <a:gd name="T79" fmla="*/ 0 h 326"/>
                  <a:gd name="T80" fmla="*/ 1299 w 1657"/>
                  <a:gd name="T81" fmla="*/ 0 h 326"/>
                  <a:gd name="T82" fmla="*/ 1332 w 1657"/>
                  <a:gd name="T83" fmla="*/ 0 h 326"/>
                  <a:gd name="T84" fmla="*/ 1364 w 1657"/>
                  <a:gd name="T85" fmla="*/ 0 h 326"/>
                  <a:gd name="T86" fmla="*/ 1397 w 1657"/>
                  <a:gd name="T87" fmla="*/ 0 h 326"/>
                  <a:gd name="T88" fmla="*/ 1429 w 1657"/>
                  <a:gd name="T89" fmla="*/ 0 h 326"/>
                  <a:gd name="T90" fmla="*/ 1462 w 1657"/>
                  <a:gd name="T91" fmla="*/ 0 h 326"/>
                  <a:gd name="T92" fmla="*/ 1494 w 1657"/>
                  <a:gd name="T93" fmla="*/ 0 h 326"/>
                  <a:gd name="T94" fmla="*/ 1527 w 1657"/>
                  <a:gd name="T95" fmla="*/ 0 h 326"/>
                  <a:gd name="T96" fmla="*/ 1559 w 1657"/>
                  <a:gd name="T97" fmla="*/ 0 h 326"/>
                  <a:gd name="T98" fmla="*/ 1591 w 1657"/>
                  <a:gd name="T99" fmla="*/ 0 h 326"/>
                  <a:gd name="T100" fmla="*/ 1624 w 1657"/>
                  <a:gd name="T101" fmla="*/ 0 h 326"/>
                  <a:gd name="T102" fmla="*/ 1657 w 1657"/>
                  <a:gd name="T103"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7" h="326">
                    <a:moveTo>
                      <a:pt x="0" y="326"/>
                    </a:moveTo>
                    <a:lnTo>
                      <a:pt x="32" y="272"/>
                    </a:lnTo>
                    <a:lnTo>
                      <a:pt x="64" y="217"/>
                    </a:lnTo>
                    <a:lnTo>
                      <a:pt x="97" y="163"/>
                    </a:lnTo>
                    <a:lnTo>
                      <a:pt x="130" y="108"/>
                    </a:lnTo>
                    <a:lnTo>
                      <a:pt x="162" y="54"/>
                    </a:lnTo>
                    <a:lnTo>
                      <a:pt x="195" y="0"/>
                    </a:lnTo>
                    <a:lnTo>
                      <a:pt x="227" y="0"/>
                    </a:lnTo>
                    <a:lnTo>
                      <a:pt x="260" y="0"/>
                    </a:lnTo>
                    <a:lnTo>
                      <a:pt x="292" y="0"/>
                    </a:lnTo>
                    <a:lnTo>
                      <a:pt x="325" y="0"/>
                    </a:lnTo>
                    <a:lnTo>
                      <a:pt x="357" y="0"/>
                    </a:lnTo>
                    <a:lnTo>
                      <a:pt x="389" y="0"/>
                    </a:lnTo>
                    <a:lnTo>
                      <a:pt x="422" y="0"/>
                    </a:lnTo>
                    <a:lnTo>
                      <a:pt x="454" y="0"/>
                    </a:lnTo>
                    <a:lnTo>
                      <a:pt x="487" y="0"/>
                    </a:lnTo>
                    <a:lnTo>
                      <a:pt x="520" y="0"/>
                    </a:lnTo>
                    <a:lnTo>
                      <a:pt x="552" y="0"/>
                    </a:lnTo>
                    <a:lnTo>
                      <a:pt x="585" y="0"/>
                    </a:lnTo>
                    <a:lnTo>
                      <a:pt x="617" y="0"/>
                    </a:lnTo>
                    <a:lnTo>
                      <a:pt x="649" y="0"/>
                    </a:lnTo>
                    <a:lnTo>
                      <a:pt x="682" y="0"/>
                    </a:lnTo>
                    <a:lnTo>
                      <a:pt x="714" y="0"/>
                    </a:lnTo>
                    <a:lnTo>
                      <a:pt x="747" y="0"/>
                    </a:lnTo>
                    <a:lnTo>
                      <a:pt x="779" y="0"/>
                    </a:lnTo>
                    <a:lnTo>
                      <a:pt x="812" y="0"/>
                    </a:lnTo>
                    <a:lnTo>
                      <a:pt x="844" y="0"/>
                    </a:lnTo>
                    <a:lnTo>
                      <a:pt x="877" y="0"/>
                    </a:lnTo>
                    <a:lnTo>
                      <a:pt x="910" y="0"/>
                    </a:lnTo>
                    <a:lnTo>
                      <a:pt x="942" y="0"/>
                    </a:lnTo>
                    <a:lnTo>
                      <a:pt x="974" y="0"/>
                    </a:lnTo>
                    <a:lnTo>
                      <a:pt x="1007" y="0"/>
                    </a:lnTo>
                    <a:lnTo>
                      <a:pt x="1039" y="0"/>
                    </a:lnTo>
                    <a:lnTo>
                      <a:pt x="1072" y="0"/>
                    </a:lnTo>
                    <a:lnTo>
                      <a:pt x="1104" y="0"/>
                    </a:lnTo>
                    <a:lnTo>
                      <a:pt x="1137" y="0"/>
                    </a:lnTo>
                    <a:lnTo>
                      <a:pt x="1169" y="0"/>
                    </a:lnTo>
                    <a:lnTo>
                      <a:pt x="1202" y="0"/>
                    </a:lnTo>
                    <a:lnTo>
                      <a:pt x="1234" y="0"/>
                    </a:lnTo>
                    <a:lnTo>
                      <a:pt x="1267" y="0"/>
                    </a:lnTo>
                    <a:lnTo>
                      <a:pt x="1299" y="0"/>
                    </a:lnTo>
                    <a:lnTo>
                      <a:pt x="1332" y="0"/>
                    </a:lnTo>
                    <a:lnTo>
                      <a:pt x="1364" y="0"/>
                    </a:lnTo>
                    <a:lnTo>
                      <a:pt x="1397" y="0"/>
                    </a:lnTo>
                    <a:lnTo>
                      <a:pt x="1429" y="0"/>
                    </a:lnTo>
                    <a:lnTo>
                      <a:pt x="1462" y="0"/>
                    </a:lnTo>
                    <a:lnTo>
                      <a:pt x="1494" y="0"/>
                    </a:lnTo>
                    <a:lnTo>
                      <a:pt x="1527" y="0"/>
                    </a:lnTo>
                    <a:lnTo>
                      <a:pt x="1559" y="0"/>
                    </a:lnTo>
                    <a:lnTo>
                      <a:pt x="1591" y="0"/>
                    </a:lnTo>
                    <a:lnTo>
                      <a:pt x="1624" y="0"/>
                    </a:lnTo>
                    <a:lnTo>
                      <a:pt x="1657"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53"/>
              <p:cNvSpPr>
                <a:spLocks/>
              </p:cNvSpPr>
              <p:nvPr/>
            </p:nvSpPr>
            <p:spPr bwMode="auto">
              <a:xfrm>
                <a:off x="6992938" y="1385888"/>
                <a:ext cx="463550" cy="690563"/>
              </a:xfrm>
              <a:custGeom>
                <a:avLst/>
                <a:gdLst>
                  <a:gd name="T0" fmla="*/ 0 w 292"/>
                  <a:gd name="T1" fmla="*/ 0 h 435"/>
                  <a:gd name="T2" fmla="*/ 33 w 292"/>
                  <a:gd name="T3" fmla="*/ 0 h 435"/>
                  <a:gd name="T4" fmla="*/ 65 w 292"/>
                  <a:gd name="T5" fmla="*/ 54 h 435"/>
                  <a:gd name="T6" fmla="*/ 98 w 292"/>
                  <a:gd name="T7" fmla="*/ 108 h 435"/>
                  <a:gd name="T8" fmla="*/ 130 w 292"/>
                  <a:gd name="T9" fmla="*/ 163 h 435"/>
                  <a:gd name="T10" fmla="*/ 163 w 292"/>
                  <a:gd name="T11" fmla="*/ 217 h 435"/>
                  <a:gd name="T12" fmla="*/ 195 w 292"/>
                  <a:gd name="T13" fmla="*/ 272 h 435"/>
                  <a:gd name="T14" fmla="*/ 228 w 292"/>
                  <a:gd name="T15" fmla="*/ 326 h 435"/>
                  <a:gd name="T16" fmla="*/ 260 w 292"/>
                  <a:gd name="T17" fmla="*/ 381 h 435"/>
                  <a:gd name="T18" fmla="*/ 292 w 292"/>
                  <a:gd name="T19" fmla="*/ 435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435">
                    <a:moveTo>
                      <a:pt x="0" y="0"/>
                    </a:moveTo>
                    <a:lnTo>
                      <a:pt x="33" y="0"/>
                    </a:lnTo>
                    <a:lnTo>
                      <a:pt x="65" y="54"/>
                    </a:lnTo>
                    <a:lnTo>
                      <a:pt x="98" y="108"/>
                    </a:lnTo>
                    <a:lnTo>
                      <a:pt x="130" y="163"/>
                    </a:lnTo>
                    <a:lnTo>
                      <a:pt x="163" y="217"/>
                    </a:lnTo>
                    <a:lnTo>
                      <a:pt x="195" y="272"/>
                    </a:lnTo>
                    <a:lnTo>
                      <a:pt x="228" y="326"/>
                    </a:lnTo>
                    <a:lnTo>
                      <a:pt x="260" y="381"/>
                    </a:lnTo>
                    <a:lnTo>
                      <a:pt x="292" y="435"/>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p:cNvGrpSpPr/>
            <p:nvPr/>
          </p:nvGrpSpPr>
          <p:grpSpPr>
            <a:xfrm>
              <a:off x="800100" y="2614796"/>
              <a:ext cx="2971800" cy="731539"/>
              <a:chOff x="1938338" y="2568575"/>
              <a:chExt cx="5518150" cy="765175"/>
            </a:xfrm>
          </p:grpSpPr>
          <p:sp>
            <p:nvSpPr>
              <p:cNvPr id="85" name="Freeform 98"/>
              <p:cNvSpPr>
                <a:spLocks/>
              </p:cNvSpPr>
              <p:nvPr/>
            </p:nvSpPr>
            <p:spPr bwMode="auto">
              <a:xfrm>
                <a:off x="1938338" y="2568575"/>
                <a:ext cx="2527300" cy="765175"/>
              </a:xfrm>
              <a:custGeom>
                <a:avLst/>
                <a:gdLst>
                  <a:gd name="T0" fmla="*/ 0 w 1592"/>
                  <a:gd name="T1" fmla="*/ 482 h 482"/>
                  <a:gd name="T2" fmla="*/ 32 w 1592"/>
                  <a:gd name="T3" fmla="*/ 482 h 482"/>
                  <a:gd name="T4" fmla="*/ 65 w 1592"/>
                  <a:gd name="T5" fmla="*/ 482 h 482"/>
                  <a:gd name="T6" fmla="*/ 97 w 1592"/>
                  <a:gd name="T7" fmla="*/ 482 h 482"/>
                  <a:gd name="T8" fmla="*/ 130 w 1592"/>
                  <a:gd name="T9" fmla="*/ 482 h 482"/>
                  <a:gd name="T10" fmla="*/ 163 w 1592"/>
                  <a:gd name="T11" fmla="*/ 482 h 482"/>
                  <a:gd name="T12" fmla="*/ 195 w 1592"/>
                  <a:gd name="T13" fmla="*/ 482 h 482"/>
                  <a:gd name="T14" fmla="*/ 228 w 1592"/>
                  <a:gd name="T15" fmla="*/ 482 h 482"/>
                  <a:gd name="T16" fmla="*/ 260 w 1592"/>
                  <a:gd name="T17" fmla="*/ 482 h 482"/>
                  <a:gd name="T18" fmla="*/ 293 w 1592"/>
                  <a:gd name="T19" fmla="*/ 482 h 482"/>
                  <a:gd name="T20" fmla="*/ 325 w 1592"/>
                  <a:gd name="T21" fmla="*/ 482 h 482"/>
                  <a:gd name="T22" fmla="*/ 357 w 1592"/>
                  <a:gd name="T23" fmla="*/ 482 h 482"/>
                  <a:gd name="T24" fmla="*/ 390 w 1592"/>
                  <a:gd name="T25" fmla="*/ 482 h 482"/>
                  <a:gd name="T26" fmla="*/ 422 w 1592"/>
                  <a:gd name="T27" fmla="*/ 482 h 482"/>
                  <a:gd name="T28" fmla="*/ 455 w 1592"/>
                  <a:gd name="T29" fmla="*/ 482 h 482"/>
                  <a:gd name="T30" fmla="*/ 487 w 1592"/>
                  <a:gd name="T31" fmla="*/ 482 h 482"/>
                  <a:gd name="T32" fmla="*/ 520 w 1592"/>
                  <a:gd name="T33" fmla="*/ 482 h 482"/>
                  <a:gd name="T34" fmla="*/ 553 w 1592"/>
                  <a:gd name="T35" fmla="*/ 482 h 482"/>
                  <a:gd name="T36" fmla="*/ 585 w 1592"/>
                  <a:gd name="T37" fmla="*/ 482 h 482"/>
                  <a:gd name="T38" fmla="*/ 618 w 1592"/>
                  <a:gd name="T39" fmla="*/ 428 h 482"/>
                  <a:gd name="T40" fmla="*/ 650 w 1592"/>
                  <a:gd name="T41" fmla="*/ 375 h 482"/>
                  <a:gd name="T42" fmla="*/ 682 w 1592"/>
                  <a:gd name="T43" fmla="*/ 321 h 482"/>
                  <a:gd name="T44" fmla="*/ 715 w 1592"/>
                  <a:gd name="T45" fmla="*/ 268 h 482"/>
                  <a:gd name="T46" fmla="*/ 747 w 1592"/>
                  <a:gd name="T47" fmla="*/ 214 h 482"/>
                  <a:gd name="T48" fmla="*/ 780 w 1592"/>
                  <a:gd name="T49" fmla="*/ 161 h 482"/>
                  <a:gd name="T50" fmla="*/ 812 w 1592"/>
                  <a:gd name="T51" fmla="*/ 108 h 482"/>
                  <a:gd name="T52" fmla="*/ 845 w 1592"/>
                  <a:gd name="T53" fmla="*/ 54 h 482"/>
                  <a:gd name="T54" fmla="*/ 877 w 1592"/>
                  <a:gd name="T55" fmla="*/ 0 h 482"/>
                  <a:gd name="T56" fmla="*/ 910 w 1592"/>
                  <a:gd name="T57" fmla="*/ 0 h 482"/>
                  <a:gd name="T58" fmla="*/ 942 w 1592"/>
                  <a:gd name="T59" fmla="*/ 0 h 482"/>
                  <a:gd name="T60" fmla="*/ 975 w 1592"/>
                  <a:gd name="T61" fmla="*/ 0 h 482"/>
                  <a:gd name="T62" fmla="*/ 1007 w 1592"/>
                  <a:gd name="T63" fmla="*/ 0 h 482"/>
                  <a:gd name="T64" fmla="*/ 1040 w 1592"/>
                  <a:gd name="T65" fmla="*/ 0 h 482"/>
                  <a:gd name="T66" fmla="*/ 1072 w 1592"/>
                  <a:gd name="T67" fmla="*/ 0 h 482"/>
                  <a:gd name="T68" fmla="*/ 1105 w 1592"/>
                  <a:gd name="T69" fmla="*/ 0 h 482"/>
                  <a:gd name="T70" fmla="*/ 1137 w 1592"/>
                  <a:gd name="T71" fmla="*/ 0 h 482"/>
                  <a:gd name="T72" fmla="*/ 1170 w 1592"/>
                  <a:gd name="T73" fmla="*/ 0 h 482"/>
                  <a:gd name="T74" fmla="*/ 1202 w 1592"/>
                  <a:gd name="T75" fmla="*/ 0 h 482"/>
                  <a:gd name="T76" fmla="*/ 1235 w 1592"/>
                  <a:gd name="T77" fmla="*/ 0 h 482"/>
                  <a:gd name="T78" fmla="*/ 1267 w 1592"/>
                  <a:gd name="T79" fmla="*/ 0 h 482"/>
                  <a:gd name="T80" fmla="*/ 1300 w 1592"/>
                  <a:gd name="T81" fmla="*/ 0 h 482"/>
                  <a:gd name="T82" fmla="*/ 1332 w 1592"/>
                  <a:gd name="T83" fmla="*/ 0 h 482"/>
                  <a:gd name="T84" fmla="*/ 1365 w 1592"/>
                  <a:gd name="T85" fmla="*/ 0 h 482"/>
                  <a:gd name="T86" fmla="*/ 1397 w 1592"/>
                  <a:gd name="T87" fmla="*/ 0 h 482"/>
                  <a:gd name="T88" fmla="*/ 1430 w 1592"/>
                  <a:gd name="T89" fmla="*/ 0 h 482"/>
                  <a:gd name="T90" fmla="*/ 1462 w 1592"/>
                  <a:gd name="T91" fmla="*/ 0 h 482"/>
                  <a:gd name="T92" fmla="*/ 1495 w 1592"/>
                  <a:gd name="T93" fmla="*/ 0 h 482"/>
                  <a:gd name="T94" fmla="*/ 1527 w 1592"/>
                  <a:gd name="T95" fmla="*/ 0 h 482"/>
                  <a:gd name="T96" fmla="*/ 1560 w 1592"/>
                  <a:gd name="T97" fmla="*/ 0 h 482"/>
                  <a:gd name="T98" fmla="*/ 1592 w 1592"/>
                  <a:gd name="T99"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2" h="482">
                    <a:moveTo>
                      <a:pt x="0" y="482"/>
                    </a:moveTo>
                    <a:lnTo>
                      <a:pt x="32" y="482"/>
                    </a:lnTo>
                    <a:lnTo>
                      <a:pt x="65" y="482"/>
                    </a:lnTo>
                    <a:lnTo>
                      <a:pt x="97" y="482"/>
                    </a:lnTo>
                    <a:lnTo>
                      <a:pt x="130" y="482"/>
                    </a:lnTo>
                    <a:lnTo>
                      <a:pt x="163" y="482"/>
                    </a:lnTo>
                    <a:lnTo>
                      <a:pt x="195" y="482"/>
                    </a:lnTo>
                    <a:lnTo>
                      <a:pt x="228" y="482"/>
                    </a:lnTo>
                    <a:lnTo>
                      <a:pt x="260" y="482"/>
                    </a:lnTo>
                    <a:lnTo>
                      <a:pt x="293" y="482"/>
                    </a:lnTo>
                    <a:lnTo>
                      <a:pt x="325" y="482"/>
                    </a:lnTo>
                    <a:lnTo>
                      <a:pt x="357" y="482"/>
                    </a:lnTo>
                    <a:lnTo>
                      <a:pt x="390" y="482"/>
                    </a:lnTo>
                    <a:lnTo>
                      <a:pt x="422" y="482"/>
                    </a:lnTo>
                    <a:lnTo>
                      <a:pt x="455" y="482"/>
                    </a:lnTo>
                    <a:lnTo>
                      <a:pt x="487" y="482"/>
                    </a:lnTo>
                    <a:lnTo>
                      <a:pt x="520" y="482"/>
                    </a:lnTo>
                    <a:lnTo>
                      <a:pt x="553" y="482"/>
                    </a:lnTo>
                    <a:lnTo>
                      <a:pt x="585" y="482"/>
                    </a:lnTo>
                    <a:lnTo>
                      <a:pt x="618" y="428"/>
                    </a:lnTo>
                    <a:lnTo>
                      <a:pt x="650" y="375"/>
                    </a:lnTo>
                    <a:lnTo>
                      <a:pt x="682" y="321"/>
                    </a:lnTo>
                    <a:lnTo>
                      <a:pt x="715" y="268"/>
                    </a:lnTo>
                    <a:lnTo>
                      <a:pt x="747" y="214"/>
                    </a:lnTo>
                    <a:lnTo>
                      <a:pt x="780" y="161"/>
                    </a:lnTo>
                    <a:lnTo>
                      <a:pt x="812" y="108"/>
                    </a:lnTo>
                    <a:lnTo>
                      <a:pt x="845" y="54"/>
                    </a:lnTo>
                    <a:lnTo>
                      <a:pt x="877" y="0"/>
                    </a:lnTo>
                    <a:lnTo>
                      <a:pt x="910" y="0"/>
                    </a:lnTo>
                    <a:lnTo>
                      <a:pt x="942" y="0"/>
                    </a:lnTo>
                    <a:lnTo>
                      <a:pt x="975" y="0"/>
                    </a:lnTo>
                    <a:lnTo>
                      <a:pt x="1007" y="0"/>
                    </a:lnTo>
                    <a:lnTo>
                      <a:pt x="1040" y="0"/>
                    </a:lnTo>
                    <a:lnTo>
                      <a:pt x="1072" y="0"/>
                    </a:lnTo>
                    <a:lnTo>
                      <a:pt x="1105" y="0"/>
                    </a:lnTo>
                    <a:lnTo>
                      <a:pt x="1137" y="0"/>
                    </a:lnTo>
                    <a:lnTo>
                      <a:pt x="1170" y="0"/>
                    </a:lnTo>
                    <a:lnTo>
                      <a:pt x="1202" y="0"/>
                    </a:lnTo>
                    <a:lnTo>
                      <a:pt x="1235" y="0"/>
                    </a:lnTo>
                    <a:lnTo>
                      <a:pt x="1267" y="0"/>
                    </a:lnTo>
                    <a:lnTo>
                      <a:pt x="1300" y="0"/>
                    </a:lnTo>
                    <a:lnTo>
                      <a:pt x="1332" y="0"/>
                    </a:lnTo>
                    <a:lnTo>
                      <a:pt x="1365" y="0"/>
                    </a:lnTo>
                    <a:lnTo>
                      <a:pt x="1397" y="0"/>
                    </a:lnTo>
                    <a:lnTo>
                      <a:pt x="1430" y="0"/>
                    </a:lnTo>
                    <a:lnTo>
                      <a:pt x="1462" y="0"/>
                    </a:lnTo>
                    <a:lnTo>
                      <a:pt x="1495" y="0"/>
                    </a:lnTo>
                    <a:lnTo>
                      <a:pt x="1527" y="0"/>
                    </a:lnTo>
                    <a:lnTo>
                      <a:pt x="1560" y="0"/>
                    </a:lnTo>
                    <a:lnTo>
                      <a:pt x="1592"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99"/>
              <p:cNvSpPr>
                <a:spLocks/>
              </p:cNvSpPr>
              <p:nvPr/>
            </p:nvSpPr>
            <p:spPr bwMode="auto">
              <a:xfrm>
                <a:off x="4414838" y="2568575"/>
                <a:ext cx="2630488" cy="765175"/>
              </a:xfrm>
              <a:custGeom>
                <a:avLst/>
                <a:gdLst>
                  <a:gd name="T0" fmla="*/ 0 w 1657"/>
                  <a:gd name="T1" fmla="*/ 0 h 482"/>
                  <a:gd name="T2" fmla="*/ 32 w 1657"/>
                  <a:gd name="T3" fmla="*/ 0 h 482"/>
                  <a:gd name="T4" fmla="*/ 64 w 1657"/>
                  <a:gd name="T5" fmla="*/ 0 h 482"/>
                  <a:gd name="T6" fmla="*/ 97 w 1657"/>
                  <a:gd name="T7" fmla="*/ 0 h 482"/>
                  <a:gd name="T8" fmla="*/ 130 w 1657"/>
                  <a:gd name="T9" fmla="*/ 0 h 482"/>
                  <a:gd name="T10" fmla="*/ 162 w 1657"/>
                  <a:gd name="T11" fmla="*/ 0 h 482"/>
                  <a:gd name="T12" fmla="*/ 195 w 1657"/>
                  <a:gd name="T13" fmla="*/ 0 h 482"/>
                  <a:gd name="T14" fmla="*/ 227 w 1657"/>
                  <a:gd name="T15" fmla="*/ 0 h 482"/>
                  <a:gd name="T16" fmla="*/ 260 w 1657"/>
                  <a:gd name="T17" fmla="*/ 0 h 482"/>
                  <a:gd name="T18" fmla="*/ 292 w 1657"/>
                  <a:gd name="T19" fmla="*/ 0 h 482"/>
                  <a:gd name="T20" fmla="*/ 325 w 1657"/>
                  <a:gd name="T21" fmla="*/ 0 h 482"/>
                  <a:gd name="T22" fmla="*/ 357 w 1657"/>
                  <a:gd name="T23" fmla="*/ 0 h 482"/>
                  <a:gd name="T24" fmla="*/ 389 w 1657"/>
                  <a:gd name="T25" fmla="*/ 0 h 482"/>
                  <a:gd name="T26" fmla="*/ 422 w 1657"/>
                  <a:gd name="T27" fmla="*/ 0 h 482"/>
                  <a:gd name="T28" fmla="*/ 454 w 1657"/>
                  <a:gd name="T29" fmla="*/ 0 h 482"/>
                  <a:gd name="T30" fmla="*/ 487 w 1657"/>
                  <a:gd name="T31" fmla="*/ 0 h 482"/>
                  <a:gd name="T32" fmla="*/ 520 w 1657"/>
                  <a:gd name="T33" fmla="*/ 0 h 482"/>
                  <a:gd name="T34" fmla="*/ 552 w 1657"/>
                  <a:gd name="T35" fmla="*/ 0 h 482"/>
                  <a:gd name="T36" fmla="*/ 585 w 1657"/>
                  <a:gd name="T37" fmla="*/ 0 h 482"/>
                  <a:gd name="T38" fmla="*/ 617 w 1657"/>
                  <a:gd name="T39" fmla="*/ 0 h 482"/>
                  <a:gd name="T40" fmla="*/ 649 w 1657"/>
                  <a:gd name="T41" fmla="*/ 0 h 482"/>
                  <a:gd name="T42" fmla="*/ 682 w 1657"/>
                  <a:gd name="T43" fmla="*/ 0 h 482"/>
                  <a:gd name="T44" fmla="*/ 714 w 1657"/>
                  <a:gd name="T45" fmla="*/ 0 h 482"/>
                  <a:gd name="T46" fmla="*/ 747 w 1657"/>
                  <a:gd name="T47" fmla="*/ 0 h 482"/>
                  <a:gd name="T48" fmla="*/ 779 w 1657"/>
                  <a:gd name="T49" fmla="*/ 0 h 482"/>
                  <a:gd name="T50" fmla="*/ 812 w 1657"/>
                  <a:gd name="T51" fmla="*/ 54 h 482"/>
                  <a:gd name="T52" fmla="*/ 844 w 1657"/>
                  <a:gd name="T53" fmla="*/ 108 h 482"/>
                  <a:gd name="T54" fmla="*/ 877 w 1657"/>
                  <a:gd name="T55" fmla="*/ 161 h 482"/>
                  <a:gd name="T56" fmla="*/ 910 w 1657"/>
                  <a:gd name="T57" fmla="*/ 214 h 482"/>
                  <a:gd name="T58" fmla="*/ 942 w 1657"/>
                  <a:gd name="T59" fmla="*/ 268 h 482"/>
                  <a:gd name="T60" fmla="*/ 974 w 1657"/>
                  <a:gd name="T61" fmla="*/ 321 h 482"/>
                  <a:gd name="T62" fmla="*/ 1007 w 1657"/>
                  <a:gd name="T63" fmla="*/ 375 h 482"/>
                  <a:gd name="T64" fmla="*/ 1039 w 1657"/>
                  <a:gd name="T65" fmla="*/ 428 h 482"/>
                  <a:gd name="T66" fmla="*/ 1072 w 1657"/>
                  <a:gd name="T67" fmla="*/ 482 h 482"/>
                  <a:gd name="T68" fmla="*/ 1104 w 1657"/>
                  <a:gd name="T69" fmla="*/ 482 h 482"/>
                  <a:gd name="T70" fmla="*/ 1137 w 1657"/>
                  <a:gd name="T71" fmla="*/ 482 h 482"/>
                  <a:gd name="T72" fmla="*/ 1169 w 1657"/>
                  <a:gd name="T73" fmla="*/ 482 h 482"/>
                  <a:gd name="T74" fmla="*/ 1202 w 1657"/>
                  <a:gd name="T75" fmla="*/ 482 h 482"/>
                  <a:gd name="T76" fmla="*/ 1234 w 1657"/>
                  <a:gd name="T77" fmla="*/ 482 h 482"/>
                  <a:gd name="T78" fmla="*/ 1267 w 1657"/>
                  <a:gd name="T79" fmla="*/ 482 h 482"/>
                  <a:gd name="T80" fmla="*/ 1299 w 1657"/>
                  <a:gd name="T81" fmla="*/ 482 h 482"/>
                  <a:gd name="T82" fmla="*/ 1332 w 1657"/>
                  <a:gd name="T83" fmla="*/ 482 h 482"/>
                  <a:gd name="T84" fmla="*/ 1364 w 1657"/>
                  <a:gd name="T85" fmla="*/ 482 h 482"/>
                  <a:gd name="T86" fmla="*/ 1397 w 1657"/>
                  <a:gd name="T87" fmla="*/ 482 h 482"/>
                  <a:gd name="T88" fmla="*/ 1429 w 1657"/>
                  <a:gd name="T89" fmla="*/ 482 h 482"/>
                  <a:gd name="T90" fmla="*/ 1462 w 1657"/>
                  <a:gd name="T91" fmla="*/ 482 h 482"/>
                  <a:gd name="T92" fmla="*/ 1494 w 1657"/>
                  <a:gd name="T93" fmla="*/ 482 h 482"/>
                  <a:gd name="T94" fmla="*/ 1527 w 1657"/>
                  <a:gd name="T95" fmla="*/ 482 h 482"/>
                  <a:gd name="T96" fmla="*/ 1559 w 1657"/>
                  <a:gd name="T97" fmla="*/ 482 h 482"/>
                  <a:gd name="T98" fmla="*/ 1591 w 1657"/>
                  <a:gd name="T99" fmla="*/ 482 h 482"/>
                  <a:gd name="T100" fmla="*/ 1624 w 1657"/>
                  <a:gd name="T101" fmla="*/ 482 h 482"/>
                  <a:gd name="T102" fmla="*/ 1657 w 1657"/>
                  <a:gd name="T103"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7" h="482">
                    <a:moveTo>
                      <a:pt x="0" y="0"/>
                    </a:moveTo>
                    <a:lnTo>
                      <a:pt x="32" y="0"/>
                    </a:lnTo>
                    <a:lnTo>
                      <a:pt x="64" y="0"/>
                    </a:lnTo>
                    <a:lnTo>
                      <a:pt x="97" y="0"/>
                    </a:lnTo>
                    <a:lnTo>
                      <a:pt x="130" y="0"/>
                    </a:lnTo>
                    <a:lnTo>
                      <a:pt x="162" y="0"/>
                    </a:lnTo>
                    <a:lnTo>
                      <a:pt x="195" y="0"/>
                    </a:lnTo>
                    <a:lnTo>
                      <a:pt x="227" y="0"/>
                    </a:lnTo>
                    <a:lnTo>
                      <a:pt x="260" y="0"/>
                    </a:lnTo>
                    <a:lnTo>
                      <a:pt x="292" y="0"/>
                    </a:lnTo>
                    <a:lnTo>
                      <a:pt x="325" y="0"/>
                    </a:lnTo>
                    <a:lnTo>
                      <a:pt x="357" y="0"/>
                    </a:lnTo>
                    <a:lnTo>
                      <a:pt x="389" y="0"/>
                    </a:lnTo>
                    <a:lnTo>
                      <a:pt x="422" y="0"/>
                    </a:lnTo>
                    <a:lnTo>
                      <a:pt x="454" y="0"/>
                    </a:lnTo>
                    <a:lnTo>
                      <a:pt x="487" y="0"/>
                    </a:lnTo>
                    <a:lnTo>
                      <a:pt x="520" y="0"/>
                    </a:lnTo>
                    <a:lnTo>
                      <a:pt x="552" y="0"/>
                    </a:lnTo>
                    <a:lnTo>
                      <a:pt x="585" y="0"/>
                    </a:lnTo>
                    <a:lnTo>
                      <a:pt x="617" y="0"/>
                    </a:lnTo>
                    <a:lnTo>
                      <a:pt x="649" y="0"/>
                    </a:lnTo>
                    <a:lnTo>
                      <a:pt x="682" y="0"/>
                    </a:lnTo>
                    <a:lnTo>
                      <a:pt x="714" y="0"/>
                    </a:lnTo>
                    <a:lnTo>
                      <a:pt x="747" y="0"/>
                    </a:lnTo>
                    <a:lnTo>
                      <a:pt x="779" y="0"/>
                    </a:lnTo>
                    <a:lnTo>
                      <a:pt x="812" y="54"/>
                    </a:lnTo>
                    <a:lnTo>
                      <a:pt x="844" y="108"/>
                    </a:lnTo>
                    <a:lnTo>
                      <a:pt x="877" y="161"/>
                    </a:lnTo>
                    <a:lnTo>
                      <a:pt x="910" y="214"/>
                    </a:lnTo>
                    <a:lnTo>
                      <a:pt x="942" y="268"/>
                    </a:lnTo>
                    <a:lnTo>
                      <a:pt x="974" y="321"/>
                    </a:lnTo>
                    <a:lnTo>
                      <a:pt x="1007" y="375"/>
                    </a:lnTo>
                    <a:lnTo>
                      <a:pt x="1039" y="428"/>
                    </a:lnTo>
                    <a:lnTo>
                      <a:pt x="1072" y="482"/>
                    </a:lnTo>
                    <a:lnTo>
                      <a:pt x="1104" y="482"/>
                    </a:lnTo>
                    <a:lnTo>
                      <a:pt x="1137" y="482"/>
                    </a:lnTo>
                    <a:lnTo>
                      <a:pt x="1169" y="482"/>
                    </a:lnTo>
                    <a:lnTo>
                      <a:pt x="1202" y="482"/>
                    </a:lnTo>
                    <a:lnTo>
                      <a:pt x="1234" y="482"/>
                    </a:lnTo>
                    <a:lnTo>
                      <a:pt x="1267" y="482"/>
                    </a:lnTo>
                    <a:lnTo>
                      <a:pt x="1299" y="482"/>
                    </a:lnTo>
                    <a:lnTo>
                      <a:pt x="1332" y="482"/>
                    </a:lnTo>
                    <a:lnTo>
                      <a:pt x="1364" y="482"/>
                    </a:lnTo>
                    <a:lnTo>
                      <a:pt x="1397" y="482"/>
                    </a:lnTo>
                    <a:lnTo>
                      <a:pt x="1429" y="482"/>
                    </a:lnTo>
                    <a:lnTo>
                      <a:pt x="1462" y="482"/>
                    </a:lnTo>
                    <a:lnTo>
                      <a:pt x="1494" y="482"/>
                    </a:lnTo>
                    <a:lnTo>
                      <a:pt x="1527" y="482"/>
                    </a:lnTo>
                    <a:lnTo>
                      <a:pt x="1559" y="482"/>
                    </a:lnTo>
                    <a:lnTo>
                      <a:pt x="1591" y="482"/>
                    </a:lnTo>
                    <a:lnTo>
                      <a:pt x="1624" y="482"/>
                    </a:lnTo>
                    <a:lnTo>
                      <a:pt x="1657" y="482"/>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00"/>
              <p:cNvSpPr>
                <a:spLocks/>
              </p:cNvSpPr>
              <p:nvPr/>
            </p:nvSpPr>
            <p:spPr bwMode="auto">
              <a:xfrm>
                <a:off x="6992938" y="3333750"/>
                <a:ext cx="463550" cy="0"/>
              </a:xfrm>
              <a:custGeom>
                <a:avLst/>
                <a:gdLst>
                  <a:gd name="T0" fmla="*/ 0 w 292"/>
                  <a:gd name="T1" fmla="*/ 33 w 292"/>
                  <a:gd name="T2" fmla="*/ 65 w 292"/>
                  <a:gd name="T3" fmla="*/ 98 w 292"/>
                  <a:gd name="T4" fmla="*/ 130 w 292"/>
                  <a:gd name="T5" fmla="*/ 163 w 292"/>
                  <a:gd name="T6" fmla="*/ 195 w 292"/>
                  <a:gd name="T7" fmla="*/ 228 w 292"/>
                  <a:gd name="T8" fmla="*/ 260 w 292"/>
                  <a:gd name="T9" fmla="*/ 292 w 29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92">
                    <a:moveTo>
                      <a:pt x="0" y="0"/>
                    </a:moveTo>
                    <a:lnTo>
                      <a:pt x="33" y="0"/>
                    </a:lnTo>
                    <a:lnTo>
                      <a:pt x="65" y="0"/>
                    </a:lnTo>
                    <a:lnTo>
                      <a:pt x="98" y="0"/>
                    </a:lnTo>
                    <a:lnTo>
                      <a:pt x="130" y="0"/>
                    </a:lnTo>
                    <a:lnTo>
                      <a:pt x="163" y="0"/>
                    </a:lnTo>
                    <a:lnTo>
                      <a:pt x="195" y="0"/>
                    </a:lnTo>
                    <a:lnTo>
                      <a:pt x="228" y="0"/>
                    </a:lnTo>
                    <a:lnTo>
                      <a:pt x="260" y="0"/>
                    </a:lnTo>
                    <a:lnTo>
                      <a:pt x="292"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800100" y="3638475"/>
              <a:ext cx="2971800" cy="731539"/>
              <a:chOff x="1938338" y="3740150"/>
              <a:chExt cx="5518150" cy="763588"/>
            </a:xfrm>
          </p:grpSpPr>
          <p:sp>
            <p:nvSpPr>
              <p:cNvPr id="89" name="Freeform 145"/>
              <p:cNvSpPr>
                <a:spLocks/>
              </p:cNvSpPr>
              <p:nvPr/>
            </p:nvSpPr>
            <p:spPr bwMode="auto">
              <a:xfrm>
                <a:off x="1938338" y="3740150"/>
                <a:ext cx="2527300" cy="763588"/>
              </a:xfrm>
              <a:custGeom>
                <a:avLst/>
                <a:gdLst>
                  <a:gd name="T0" fmla="*/ 0 w 1592"/>
                  <a:gd name="T1" fmla="*/ 481 h 481"/>
                  <a:gd name="T2" fmla="*/ 32 w 1592"/>
                  <a:gd name="T3" fmla="*/ 428 h 481"/>
                  <a:gd name="T4" fmla="*/ 65 w 1592"/>
                  <a:gd name="T5" fmla="*/ 375 h 481"/>
                  <a:gd name="T6" fmla="*/ 97 w 1592"/>
                  <a:gd name="T7" fmla="*/ 321 h 481"/>
                  <a:gd name="T8" fmla="*/ 130 w 1592"/>
                  <a:gd name="T9" fmla="*/ 268 h 481"/>
                  <a:gd name="T10" fmla="*/ 163 w 1592"/>
                  <a:gd name="T11" fmla="*/ 214 h 481"/>
                  <a:gd name="T12" fmla="*/ 195 w 1592"/>
                  <a:gd name="T13" fmla="*/ 161 h 481"/>
                  <a:gd name="T14" fmla="*/ 228 w 1592"/>
                  <a:gd name="T15" fmla="*/ 107 h 481"/>
                  <a:gd name="T16" fmla="*/ 260 w 1592"/>
                  <a:gd name="T17" fmla="*/ 54 h 481"/>
                  <a:gd name="T18" fmla="*/ 293 w 1592"/>
                  <a:gd name="T19" fmla="*/ 0 h 481"/>
                  <a:gd name="T20" fmla="*/ 325 w 1592"/>
                  <a:gd name="T21" fmla="*/ 0 h 481"/>
                  <a:gd name="T22" fmla="*/ 357 w 1592"/>
                  <a:gd name="T23" fmla="*/ 0 h 481"/>
                  <a:gd name="T24" fmla="*/ 390 w 1592"/>
                  <a:gd name="T25" fmla="*/ 0 h 481"/>
                  <a:gd name="T26" fmla="*/ 422 w 1592"/>
                  <a:gd name="T27" fmla="*/ 0 h 481"/>
                  <a:gd name="T28" fmla="*/ 455 w 1592"/>
                  <a:gd name="T29" fmla="*/ 0 h 481"/>
                  <a:gd name="T30" fmla="*/ 487 w 1592"/>
                  <a:gd name="T31" fmla="*/ 0 h 481"/>
                  <a:gd name="T32" fmla="*/ 520 w 1592"/>
                  <a:gd name="T33" fmla="*/ 0 h 481"/>
                  <a:gd name="T34" fmla="*/ 553 w 1592"/>
                  <a:gd name="T35" fmla="*/ 0 h 481"/>
                  <a:gd name="T36" fmla="*/ 585 w 1592"/>
                  <a:gd name="T37" fmla="*/ 0 h 481"/>
                  <a:gd name="T38" fmla="*/ 618 w 1592"/>
                  <a:gd name="T39" fmla="*/ 0 h 481"/>
                  <a:gd name="T40" fmla="*/ 650 w 1592"/>
                  <a:gd name="T41" fmla="*/ 0 h 481"/>
                  <a:gd name="T42" fmla="*/ 682 w 1592"/>
                  <a:gd name="T43" fmla="*/ 0 h 481"/>
                  <a:gd name="T44" fmla="*/ 715 w 1592"/>
                  <a:gd name="T45" fmla="*/ 0 h 481"/>
                  <a:gd name="T46" fmla="*/ 747 w 1592"/>
                  <a:gd name="T47" fmla="*/ 0 h 481"/>
                  <a:gd name="T48" fmla="*/ 780 w 1592"/>
                  <a:gd name="T49" fmla="*/ 0 h 481"/>
                  <a:gd name="T50" fmla="*/ 812 w 1592"/>
                  <a:gd name="T51" fmla="*/ 0 h 481"/>
                  <a:gd name="T52" fmla="*/ 845 w 1592"/>
                  <a:gd name="T53" fmla="*/ 0 h 481"/>
                  <a:gd name="T54" fmla="*/ 877 w 1592"/>
                  <a:gd name="T55" fmla="*/ 0 h 481"/>
                  <a:gd name="T56" fmla="*/ 910 w 1592"/>
                  <a:gd name="T57" fmla="*/ 54 h 481"/>
                  <a:gd name="T58" fmla="*/ 942 w 1592"/>
                  <a:gd name="T59" fmla="*/ 107 h 481"/>
                  <a:gd name="T60" fmla="*/ 975 w 1592"/>
                  <a:gd name="T61" fmla="*/ 161 h 481"/>
                  <a:gd name="T62" fmla="*/ 1007 w 1592"/>
                  <a:gd name="T63" fmla="*/ 214 h 481"/>
                  <a:gd name="T64" fmla="*/ 1040 w 1592"/>
                  <a:gd name="T65" fmla="*/ 268 h 481"/>
                  <a:gd name="T66" fmla="*/ 1072 w 1592"/>
                  <a:gd name="T67" fmla="*/ 321 h 481"/>
                  <a:gd name="T68" fmla="*/ 1105 w 1592"/>
                  <a:gd name="T69" fmla="*/ 375 h 481"/>
                  <a:gd name="T70" fmla="*/ 1137 w 1592"/>
                  <a:gd name="T71" fmla="*/ 428 h 481"/>
                  <a:gd name="T72" fmla="*/ 1170 w 1592"/>
                  <a:gd name="T73" fmla="*/ 481 h 481"/>
                  <a:gd name="T74" fmla="*/ 1202 w 1592"/>
                  <a:gd name="T75" fmla="*/ 481 h 481"/>
                  <a:gd name="T76" fmla="*/ 1235 w 1592"/>
                  <a:gd name="T77" fmla="*/ 481 h 481"/>
                  <a:gd name="T78" fmla="*/ 1267 w 1592"/>
                  <a:gd name="T79" fmla="*/ 481 h 481"/>
                  <a:gd name="T80" fmla="*/ 1300 w 1592"/>
                  <a:gd name="T81" fmla="*/ 481 h 481"/>
                  <a:gd name="T82" fmla="*/ 1332 w 1592"/>
                  <a:gd name="T83" fmla="*/ 481 h 481"/>
                  <a:gd name="T84" fmla="*/ 1365 w 1592"/>
                  <a:gd name="T85" fmla="*/ 481 h 481"/>
                  <a:gd name="T86" fmla="*/ 1397 w 1592"/>
                  <a:gd name="T87" fmla="*/ 481 h 481"/>
                  <a:gd name="T88" fmla="*/ 1430 w 1592"/>
                  <a:gd name="T89" fmla="*/ 481 h 481"/>
                  <a:gd name="T90" fmla="*/ 1462 w 1592"/>
                  <a:gd name="T91" fmla="*/ 481 h 481"/>
                  <a:gd name="T92" fmla="*/ 1495 w 1592"/>
                  <a:gd name="T93" fmla="*/ 481 h 481"/>
                  <a:gd name="T94" fmla="*/ 1527 w 1592"/>
                  <a:gd name="T95" fmla="*/ 481 h 481"/>
                  <a:gd name="T96" fmla="*/ 1560 w 1592"/>
                  <a:gd name="T97" fmla="*/ 481 h 481"/>
                  <a:gd name="T98" fmla="*/ 1592 w 1592"/>
                  <a:gd name="T99"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2" h="481">
                    <a:moveTo>
                      <a:pt x="0" y="481"/>
                    </a:moveTo>
                    <a:lnTo>
                      <a:pt x="32" y="428"/>
                    </a:lnTo>
                    <a:lnTo>
                      <a:pt x="65" y="375"/>
                    </a:lnTo>
                    <a:lnTo>
                      <a:pt x="97" y="321"/>
                    </a:lnTo>
                    <a:lnTo>
                      <a:pt x="130" y="268"/>
                    </a:lnTo>
                    <a:lnTo>
                      <a:pt x="163" y="214"/>
                    </a:lnTo>
                    <a:lnTo>
                      <a:pt x="195" y="161"/>
                    </a:lnTo>
                    <a:lnTo>
                      <a:pt x="228" y="107"/>
                    </a:lnTo>
                    <a:lnTo>
                      <a:pt x="260" y="54"/>
                    </a:lnTo>
                    <a:lnTo>
                      <a:pt x="293" y="0"/>
                    </a:lnTo>
                    <a:lnTo>
                      <a:pt x="325" y="0"/>
                    </a:lnTo>
                    <a:lnTo>
                      <a:pt x="357" y="0"/>
                    </a:lnTo>
                    <a:lnTo>
                      <a:pt x="390" y="0"/>
                    </a:lnTo>
                    <a:lnTo>
                      <a:pt x="422" y="0"/>
                    </a:lnTo>
                    <a:lnTo>
                      <a:pt x="455" y="0"/>
                    </a:lnTo>
                    <a:lnTo>
                      <a:pt x="487" y="0"/>
                    </a:lnTo>
                    <a:lnTo>
                      <a:pt x="520" y="0"/>
                    </a:lnTo>
                    <a:lnTo>
                      <a:pt x="553" y="0"/>
                    </a:lnTo>
                    <a:lnTo>
                      <a:pt x="585" y="0"/>
                    </a:lnTo>
                    <a:lnTo>
                      <a:pt x="618" y="0"/>
                    </a:lnTo>
                    <a:lnTo>
                      <a:pt x="650" y="0"/>
                    </a:lnTo>
                    <a:lnTo>
                      <a:pt x="682" y="0"/>
                    </a:lnTo>
                    <a:lnTo>
                      <a:pt x="715" y="0"/>
                    </a:lnTo>
                    <a:lnTo>
                      <a:pt x="747" y="0"/>
                    </a:lnTo>
                    <a:lnTo>
                      <a:pt x="780" y="0"/>
                    </a:lnTo>
                    <a:lnTo>
                      <a:pt x="812" y="0"/>
                    </a:lnTo>
                    <a:lnTo>
                      <a:pt x="845" y="0"/>
                    </a:lnTo>
                    <a:lnTo>
                      <a:pt x="877" y="0"/>
                    </a:lnTo>
                    <a:lnTo>
                      <a:pt x="910" y="54"/>
                    </a:lnTo>
                    <a:lnTo>
                      <a:pt x="942" y="107"/>
                    </a:lnTo>
                    <a:lnTo>
                      <a:pt x="975" y="161"/>
                    </a:lnTo>
                    <a:lnTo>
                      <a:pt x="1007" y="214"/>
                    </a:lnTo>
                    <a:lnTo>
                      <a:pt x="1040" y="268"/>
                    </a:lnTo>
                    <a:lnTo>
                      <a:pt x="1072" y="321"/>
                    </a:lnTo>
                    <a:lnTo>
                      <a:pt x="1105" y="375"/>
                    </a:lnTo>
                    <a:lnTo>
                      <a:pt x="1137" y="428"/>
                    </a:lnTo>
                    <a:lnTo>
                      <a:pt x="1170" y="481"/>
                    </a:lnTo>
                    <a:lnTo>
                      <a:pt x="1202" y="481"/>
                    </a:lnTo>
                    <a:lnTo>
                      <a:pt x="1235" y="481"/>
                    </a:lnTo>
                    <a:lnTo>
                      <a:pt x="1267" y="481"/>
                    </a:lnTo>
                    <a:lnTo>
                      <a:pt x="1300" y="481"/>
                    </a:lnTo>
                    <a:lnTo>
                      <a:pt x="1332" y="481"/>
                    </a:lnTo>
                    <a:lnTo>
                      <a:pt x="1365" y="481"/>
                    </a:lnTo>
                    <a:lnTo>
                      <a:pt x="1397" y="481"/>
                    </a:lnTo>
                    <a:lnTo>
                      <a:pt x="1430" y="481"/>
                    </a:lnTo>
                    <a:lnTo>
                      <a:pt x="1462" y="481"/>
                    </a:lnTo>
                    <a:lnTo>
                      <a:pt x="1495" y="481"/>
                    </a:lnTo>
                    <a:lnTo>
                      <a:pt x="1527" y="481"/>
                    </a:lnTo>
                    <a:lnTo>
                      <a:pt x="1560" y="481"/>
                    </a:lnTo>
                    <a:lnTo>
                      <a:pt x="1592" y="481"/>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146"/>
              <p:cNvSpPr>
                <a:spLocks/>
              </p:cNvSpPr>
              <p:nvPr/>
            </p:nvSpPr>
            <p:spPr bwMode="auto">
              <a:xfrm>
                <a:off x="4414838" y="3740150"/>
                <a:ext cx="2630488" cy="763588"/>
              </a:xfrm>
              <a:custGeom>
                <a:avLst/>
                <a:gdLst>
                  <a:gd name="T0" fmla="*/ 0 w 1657"/>
                  <a:gd name="T1" fmla="*/ 481 h 481"/>
                  <a:gd name="T2" fmla="*/ 32 w 1657"/>
                  <a:gd name="T3" fmla="*/ 481 h 481"/>
                  <a:gd name="T4" fmla="*/ 64 w 1657"/>
                  <a:gd name="T5" fmla="*/ 481 h 481"/>
                  <a:gd name="T6" fmla="*/ 97 w 1657"/>
                  <a:gd name="T7" fmla="*/ 481 h 481"/>
                  <a:gd name="T8" fmla="*/ 130 w 1657"/>
                  <a:gd name="T9" fmla="*/ 481 h 481"/>
                  <a:gd name="T10" fmla="*/ 162 w 1657"/>
                  <a:gd name="T11" fmla="*/ 481 h 481"/>
                  <a:gd name="T12" fmla="*/ 195 w 1657"/>
                  <a:gd name="T13" fmla="*/ 481 h 481"/>
                  <a:gd name="T14" fmla="*/ 227 w 1657"/>
                  <a:gd name="T15" fmla="*/ 481 h 481"/>
                  <a:gd name="T16" fmla="*/ 260 w 1657"/>
                  <a:gd name="T17" fmla="*/ 481 h 481"/>
                  <a:gd name="T18" fmla="*/ 292 w 1657"/>
                  <a:gd name="T19" fmla="*/ 481 h 481"/>
                  <a:gd name="T20" fmla="*/ 325 w 1657"/>
                  <a:gd name="T21" fmla="*/ 481 h 481"/>
                  <a:gd name="T22" fmla="*/ 357 w 1657"/>
                  <a:gd name="T23" fmla="*/ 481 h 481"/>
                  <a:gd name="T24" fmla="*/ 389 w 1657"/>
                  <a:gd name="T25" fmla="*/ 481 h 481"/>
                  <a:gd name="T26" fmla="*/ 422 w 1657"/>
                  <a:gd name="T27" fmla="*/ 481 h 481"/>
                  <a:gd name="T28" fmla="*/ 454 w 1657"/>
                  <a:gd name="T29" fmla="*/ 481 h 481"/>
                  <a:gd name="T30" fmla="*/ 487 w 1657"/>
                  <a:gd name="T31" fmla="*/ 481 h 481"/>
                  <a:gd name="T32" fmla="*/ 520 w 1657"/>
                  <a:gd name="T33" fmla="*/ 428 h 481"/>
                  <a:gd name="T34" fmla="*/ 552 w 1657"/>
                  <a:gd name="T35" fmla="*/ 375 h 481"/>
                  <a:gd name="T36" fmla="*/ 585 w 1657"/>
                  <a:gd name="T37" fmla="*/ 321 h 481"/>
                  <a:gd name="T38" fmla="*/ 617 w 1657"/>
                  <a:gd name="T39" fmla="*/ 268 h 481"/>
                  <a:gd name="T40" fmla="*/ 649 w 1657"/>
                  <a:gd name="T41" fmla="*/ 214 h 481"/>
                  <a:gd name="T42" fmla="*/ 682 w 1657"/>
                  <a:gd name="T43" fmla="*/ 161 h 481"/>
                  <a:gd name="T44" fmla="*/ 714 w 1657"/>
                  <a:gd name="T45" fmla="*/ 107 h 481"/>
                  <a:gd name="T46" fmla="*/ 747 w 1657"/>
                  <a:gd name="T47" fmla="*/ 54 h 481"/>
                  <a:gd name="T48" fmla="*/ 779 w 1657"/>
                  <a:gd name="T49" fmla="*/ 0 h 481"/>
                  <a:gd name="T50" fmla="*/ 812 w 1657"/>
                  <a:gd name="T51" fmla="*/ 0 h 481"/>
                  <a:gd name="T52" fmla="*/ 844 w 1657"/>
                  <a:gd name="T53" fmla="*/ 0 h 481"/>
                  <a:gd name="T54" fmla="*/ 877 w 1657"/>
                  <a:gd name="T55" fmla="*/ 0 h 481"/>
                  <a:gd name="T56" fmla="*/ 910 w 1657"/>
                  <a:gd name="T57" fmla="*/ 0 h 481"/>
                  <a:gd name="T58" fmla="*/ 942 w 1657"/>
                  <a:gd name="T59" fmla="*/ 0 h 481"/>
                  <a:gd name="T60" fmla="*/ 974 w 1657"/>
                  <a:gd name="T61" fmla="*/ 0 h 481"/>
                  <a:gd name="T62" fmla="*/ 1007 w 1657"/>
                  <a:gd name="T63" fmla="*/ 0 h 481"/>
                  <a:gd name="T64" fmla="*/ 1039 w 1657"/>
                  <a:gd name="T65" fmla="*/ 0 h 481"/>
                  <a:gd name="T66" fmla="*/ 1072 w 1657"/>
                  <a:gd name="T67" fmla="*/ 0 h 481"/>
                  <a:gd name="T68" fmla="*/ 1104 w 1657"/>
                  <a:gd name="T69" fmla="*/ 0 h 481"/>
                  <a:gd name="T70" fmla="*/ 1137 w 1657"/>
                  <a:gd name="T71" fmla="*/ 0 h 481"/>
                  <a:gd name="T72" fmla="*/ 1169 w 1657"/>
                  <a:gd name="T73" fmla="*/ 0 h 481"/>
                  <a:gd name="T74" fmla="*/ 1202 w 1657"/>
                  <a:gd name="T75" fmla="*/ 0 h 481"/>
                  <a:gd name="T76" fmla="*/ 1234 w 1657"/>
                  <a:gd name="T77" fmla="*/ 0 h 481"/>
                  <a:gd name="T78" fmla="*/ 1267 w 1657"/>
                  <a:gd name="T79" fmla="*/ 0 h 481"/>
                  <a:gd name="T80" fmla="*/ 1299 w 1657"/>
                  <a:gd name="T81" fmla="*/ 0 h 481"/>
                  <a:gd name="T82" fmla="*/ 1332 w 1657"/>
                  <a:gd name="T83" fmla="*/ 0 h 481"/>
                  <a:gd name="T84" fmla="*/ 1364 w 1657"/>
                  <a:gd name="T85" fmla="*/ 0 h 481"/>
                  <a:gd name="T86" fmla="*/ 1397 w 1657"/>
                  <a:gd name="T87" fmla="*/ 54 h 481"/>
                  <a:gd name="T88" fmla="*/ 1429 w 1657"/>
                  <a:gd name="T89" fmla="*/ 107 h 481"/>
                  <a:gd name="T90" fmla="*/ 1462 w 1657"/>
                  <a:gd name="T91" fmla="*/ 161 h 481"/>
                  <a:gd name="T92" fmla="*/ 1494 w 1657"/>
                  <a:gd name="T93" fmla="*/ 214 h 481"/>
                  <a:gd name="T94" fmla="*/ 1527 w 1657"/>
                  <a:gd name="T95" fmla="*/ 268 h 481"/>
                  <a:gd name="T96" fmla="*/ 1559 w 1657"/>
                  <a:gd name="T97" fmla="*/ 321 h 481"/>
                  <a:gd name="T98" fmla="*/ 1591 w 1657"/>
                  <a:gd name="T99" fmla="*/ 375 h 481"/>
                  <a:gd name="T100" fmla="*/ 1624 w 1657"/>
                  <a:gd name="T101" fmla="*/ 428 h 481"/>
                  <a:gd name="T102" fmla="*/ 1657 w 1657"/>
                  <a:gd name="T103" fmla="*/ 48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7" h="481">
                    <a:moveTo>
                      <a:pt x="0" y="481"/>
                    </a:moveTo>
                    <a:lnTo>
                      <a:pt x="32" y="481"/>
                    </a:lnTo>
                    <a:lnTo>
                      <a:pt x="64" y="481"/>
                    </a:lnTo>
                    <a:lnTo>
                      <a:pt x="97" y="481"/>
                    </a:lnTo>
                    <a:lnTo>
                      <a:pt x="130" y="481"/>
                    </a:lnTo>
                    <a:lnTo>
                      <a:pt x="162" y="481"/>
                    </a:lnTo>
                    <a:lnTo>
                      <a:pt x="195" y="481"/>
                    </a:lnTo>
                    <a:lnTo>
                      <a:pt x="227" y="481"/>
                    </a:lnTo>
                    <a:lnTo>
                      <a:pt x="260" y="481"/>
                    </a:lnTo>
                    <a:lnTo>
                      <a:pt x="292" y="481"/>
                    </a:lnTo>
                    <a:lnTo>
                      <a:pt x="325" y="481"/>
                    </a:lnTo>
                    <a:lnTo>
                      <a:pt x="357" y="481"/>
                    </a:lnTo>
                    <a:lnTo>
                      <a:pt x="389" y="481"/>
                    </a:lnTo>
                    <a:lnTo>
                      <a:pt x="422" y="481"/>
                    </a:lnTo>
                    <a:lnTo>
                      <a:pt x="454" y="481"/>
                    </a:lnTo>
                    <a:lnTo>
                      <a:pt x="487" y="481"/>
                    </a:lnTo>
                    <a:lnTo>
                      <a:pt x="520" y="428"/>
                    </a:lnTo>
                    <a:lnTo>
                      <a:pt x="552" y="375"/>
                    </a:lnTo>
                    <a:lnTo>
                      <a:pt x="585" y="321"/>
                    </a:lnTo>
                    <a:lnTo>
                      <a:pt x="617" y="268"/>
                    </a:lnTo>
                    <a:lnTo>
                      <a:pt x="649" y="214"/>
                    </a:lnTo>
                    <a:lnTo>
                      <a:pt x="682" y="161"/>
                    </a:lnTo>
                    <a:lnTo>
                      <a:pt x="714" y="107"/>
                    </a:lnTo>
                    <a:lnTo>
                      <a:pt x="747" y="54"/>
                    </a:lnTo>
                    <a:lnTo>
                      <a:pt x="779" y="0"/>
                    </a:lnTo>
                    <a:lnTo>
                      <a:pt x="812" y="0"/>
                    </a:lnTo>
                    <a:lnTo>
                      <a:pt x="844" y="0"/>
                    </a:lnTo>
                    <a:lnTo>
                      <a:pt x="877" y="0"/>
                    </a:lnTo>
                    <a:lnTo>
                      <a:pt x="910" y="0"/>
                    </a:lnTo>
                    <a:lnTo>
                      <a:pt x="942" y="0"/>
                    </a:lnTo>
                    <a:lnTo>
                      <a:pt x="974" y="0"/>
                    </a:lnTo>
                    <a:lnTo>
                      <a:pt x="1007" y="0"/>
                    </a:lnTo>
                    <a:lnTo>
                      <a:pt x="1039" y="0"/>
                    </a:lnTo>
                    <a:lnTo>
                      <a:pt x="1072" y="0"/>
                    </a:lnTo>
                    <a:lnTo>
                      <a:pt x="1104" y="0"/>
                    </a:lnTo>
                    <a:lnTo>
                      <a:pt x="1137" y="0"/>
                    </a:lnTo>
                    <a:lnTo>
                      <a:pt x="1169" y="0"/>
                    </a:lnTo>
                    <a:lnTo>
                      <a:pt x="1202" y="0"/>
                    </a:lnTo>
                    <a:lnTo>
                      <a:pt x="1234" y="0"/>
                    </a:lnTo>
                    <a:lnTo>
                      <a:pt x="1267" y="0"/>
                    </a:lnTo>
                    <a:lnTo>
                      <a:pt x="1299" y="0"/>
                    </a:lnTo>
                    <a:lnTo>
                      <a:pt x="1332" y="0"/>
                    </a:lnTo>
                    <a:lnTo>
                      <a:pt x="1364" y="0"/>
                    </a:lnTo>
                    <a:lnTo>
                      <a:pt x="1397" y="54"/>
                    </a:lnTo>
                    <a:lnTo>
                      <a:pt x="1429" y="107"/>
                    </a:lnTo>
                    <a:lnTo>
                      <a:pt x="1462" y="161"/>
                    </a:lnTo>
                    <a:lnTo>
                      <a:pt x="1494" y="214"/>
                    </a:lnTo>
                    <a:lnTo>
                      <a:pt x="1527" y="268"/>
                    </a:lnTo>
                    <a:lnTo>
                      <a:pt x="1559" y="321"/>
                    </a:lnTo>
                    <a:lnTo>
                      <a:pt x="1591" y="375"/>
                    </a:lnTo>
                    <a:lnTo>
                      <a:pt x="1624" y="428"/>
                    </a:lnTo>
                    <a:lnTo>
                      <a:pt x="1657" y="481"/>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147"/>
              <p:cNvSpPr>
                <a:spLocks/>
              </p:cNvSpPr>
              <p:nvPr/>
            </p:nvSpPr>
            <p:spPr bwMode="auto">
              <a:xfrm>
                <a:off x="6992938" y="4419600"/>
                <a:ext cx="463550" cy="84138"/>
              </a:xfrm>
              <a:custGeom>
                <a:avLst/>
                <a:gdLst>
                  <a:gd name="T0" fmla="*/ 0 w 292"/>
                  <a:gd name="T1" fmla="*/ 0 h 53"/>
                  <a:gd name="T2" fmla="*/ 33 w 292"/>
                  <a:gd name="T3" fmla="*/ 53 h 53"/>
                  <a:gd name="T4" fmla="*/ 65 w 292"/>
                  <a:gd name="T5" fmla="*/ 53 h 53"/>
                  <a:gd name="T6" fmla="*/ 98 w 292"/>
                  <a:gd name="T7" fmla="*/ 53 h 53"/>
                  <a:gd name="T8" fmla="*/ 130 w 292"/>
                  <a:gd name="T9" fmla="*/ 53 h 53"/>
                  <a:gd name="T10" fmla="*/ 163 w 292"/>
                  <a:gd name="T11" fmla="*/ 53 h 53"/>
                  <a:gd name="T12" fmla="*/ 195 w 292"/>
                  <a:gd name="T13" fmla="*/ 53 h 53"/>
                  <a:gd name="T14" fmla="*/ 228 w 292"/>
                  <a:gd name="T15" fmla="*/ 53 h 53"/>
                  <a:gd name="T16" fmla="*/ 260 w 292"/>
                  <a:gd name="T17" fmla="*/ 53 h 53"/>
                  <a:gd name="T18" fmla="*/ 292 w 292"/>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2" h="53">
                    <a:moveTo>
                      <a:pt x="0" y="0"/>
                    </a:moveTo>
                    <a:lnTo>
                      <a:pt x="33" y="53"/>
                    </a:lnTo>
                    <a:lnTo>
                      <a:pt x="65" y="53"/>
                    </a:lnTo>
                    <a:lnTo>
                      <a:pt x="98" y="53"/>
                    </a:lnTo>
                    <a:lnTo>
                      <a:pt x="130" y="53"/>
                    </a:lnTo>
                    <a:lnTo>
                      <a:pt x="163" y="53"/>
                    </a:lnTo>
                    <a:lnTo>
                      <a:pt x="195" y="53"/>
                    </a:lnTo>
                    <a:lnTo>
                      <a:pt x="228" y="53"/>
                    </a:lnTo>
                    <a:lnTo>
                      <a:pt x="260" y="53"/>
                    </a:lnTo>
                    <a:lnTo>
                      <a:pt x="292" y="53"/>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p:nvGrpSpPr>
          <p:grpSpPr>
            <a:xfrm>
              <a:off x="800100" y="4662154"/>
              <a:ext cx="2971800" cy="731539"/>
              <a:chOff x="1938338" y="4911725"/>
              <a:chExt cx="5518150" cy="763588"/>
            </a:xfrm>
          </p:grpSpPr>
          <p:sp>
            <p:nvSpPr>
              <p:cNvPr id="93" name="Freeform 192"/>
              <p:cNvSpPr>
                <a:spLocks/>
              </p:cNvSpPr>
              <p:nvPr/>
            </p:nvSpPr>
            <p:spPr bwMode="auto">
              <a:xfrm>
                <a:off x="1938338" y="4911725"/>
                <a:ext cx="2527300" cy="763588"/>
              </a:xfrm>
              <a:custGeom>
                <a:avLst/>
                <a:gdLst>
                  <a:gd name="T0" fmla="*/ 0 w 1592"/>
                  <a:gd name="T1" fmla="*/ 0 h 481"/>
                  <a:gd name="T2" fmla="*/ 32 w 1592"/>
                  <a:gd name="T3" fmla="*/ 0 h 481"/>
                  <a:gd name="T4" fmla="*/ 65 w 1592"/>
                  <a:gd name="T5" fmla="*/ 0 h 481"/>
                  <a:gd name="T6" fmla="*/ 97 w 1592"/>
                  <a:gd name="T7" fmla="*/ 0 h 481"/>
                  <a:gd name="T8" fmla="*/ 130 w 1592"/>
                  <a:gd name="T9" fmla="*/ 0 h 481"/>
                  <a:gd name="T10" fmla="*/ 163 w 1592"/>
                  <a:gd name="T11" fmla="*/ 0 h 481"/>
                  <a:gd name="T12" fmla="*/ 195 w 1592"/>
                  <a:gd name="T13" fmla="*/ 0 h 481"/>
                  <a:gd name="T14" fmla="*/ 228 w 1592"/>
                  <a:gd name="T15" fmla="*/ 0 h 481"/>
                  <a:gd name="T16" fmla="*/ 260 w 1592"/>
                  <a:gd name="T17" fmla="*/ 0 h 481"/>
                  <a:gd name="T18" fmla="*/ 293 w 1592"/>
                  <a:gd name="T19" fmla="*/ 0 h 481"/>
                  <a:gd name="T20" fmla="*/ 325 w 1592"/>
                  <a:gd name="T21" fmla="*/ 54 h 481"/>
                  <a:gd name="T22" fmla="*/ 357 w 1592"/>
                  <a:gd name="T23" fmla="*/ 107 h 481"/>
                  <a:gd name="T24" fmla="*/ 390 w 1592"/>
                  <a:gd name="T25" fmla="*/ 160 h 481"/>
                  <a:gd name="T26" fmla="*/ 422 w 1592"/>
                  <a:gd name="T27" fmla="*/ 214 h 481"/>
                  <a:gd name="T28" fmla="*/ 455 w 1592"/>
                  <a:gd name="T29" fmla="*/ 268 h 481"/>
                  <a:gd name="T30" fmla="*/ 487 w 1592"/>
                  <a:gd name="T31" fmla="*/ 321 h 481"/>
                  <a:gd name="T32" fmla="*/ 520 w 1592"/>
                  <a:gd name="T33" fmla="*/ 374 h 481"/>
                  <a:gd name="T34" fmla="*/ 553 w 1592"/>
                  <a:gd name="T35" fmla="*/ 428 h 481"/>
                  <a:gd name="T36" fmla="*/ 585 w 1592"/>
                  <a:gd name="T37" fmla="*/ 481 h 481"/>
                  <a:gd name="T38" fmla="*/ 618 w 1592"/>
                  <a:gd name="T39" fmla="*/ 481 h 481"/>
                  <a:gd name="T40" fmla="*/ 650 w 1592"/>
                  <a:gd name="T41" fmla="*/ 481 h 481"/>
                  <a:gd name="T42" fmla="*/ 682 w 1592"/>
                  <a:gd name="T43" fmla="*/ 481 h 481"/>
                  <a:gd name="T44" fmla="*/ 715 w 1592"/>
                  <a:gd name="T45" fmla="*/ 481 h 481"/>
                  <a:gd name="T46" fmla="*/ 747 w 1592"/>
                  <a:gd name="T47" fmla="*/ 481 h 481"/>
                  <a:gd name="T48" fmla="*/ 780 w 1592"/>
                  <a:gd name="T49" fmla="*/ 481 h 481"/>
                  <a:gd name="T50" fmla="*/ 812 w 1592"/>
                  <a:gd name="T51" fmla="*/ 481 h 481"/>
                  <a:gd name="T52" fmla="*/ 845 w 1592"/>
                  <a:gd name="T53" fmla="*/ 481 h 481"/>
                  <a:gd name="T54" fmla="*/ 877 w 1592"/>
                  <a:gd name="T55" fmla="*/ 481 h 481"/>
                  <a:gd name="T56" fmla="*/ 910 w 1592"/>
                  <a:gd name="T57" fmla="*/ 481 h 481"/>
                  <a:gd name="T58" fmla="*/ 942 w 1592"/>
                  <a:gd name="T59" fmla="*/ 481 h 481"/>
                  <a:gd name="T60" fmla="*/ 975 w 1592"/>
                  <a:gd name="T61" fmla="*/ 481 h 481"/>
                  <a:gd name="T62" fmla="*/ 1007 w 1592"/>
                  <a:gd name="T63" fmla="*/ 481 h 481"/>
                  <a:gd name="T64" fmla="*/ 1040 w 1592"/>
                  <a:gd name="T65" fmla="*/ 481 h 481"/>
                  <a:gd name="T66" fmla="*/ 1072 w 1592"/>
                  <a:gd name="T67" fmla="*/ 481 h 481"/>
                  <a:gd name="T68" fmla="*/ 1105 w 1592"/>
                  <a:gd name="T69" fmla="*/ 481 h 481"/>
                  <a:gd name="T70" fmla="*/ 1137 w 1592"/>
                  <a:gd name="T71" fmla="*/ 481 h 481"/>
                  <a:gd name="T72" fmla="*/ 1170 w 1592"/>
                  <a:gd name="T73" fmla="*/ 481 h 481"/>
                  <a:gd name="T74" fmla="*/ 1202 w 1592"/>
                  <a:gd name="T75" fmla="*/ 428 h 481"/>
                  <a:gd name="T76" fmla="*/ 1235 w 1592"/>
                  <a:gd name="T77" fmla="*/ 374 h 481"/>
                  <a:gd name="T78" fmla="*/ 1267 w 1592"/>
                  <a:gd name="T79" fmla="*/ 321 h 481"/>
                  <a:gd name="T80" fmla="*/ 1300 w 1592"/>
                  <a:gd name="T81" fmla="*/ 268 h 481"/>
                  <a:gd name="T82" fmla="*/ 1332 w 1592"/>
                  <a:gd name="T83" fmla="*/ 214 h 481"/>
                  <a:gd name="T84" fmla="*/ 1365 w 1592"/>
                  <a:gd name="T85" fmla="*/ 160 h 481"/>
                  <a:gd name="T86" fmla="*/ 1397 w 1592"/>
                  <a:gd name="T87" fmla="*/ 107 h 481"/>
                  <a:gd name="T88" fmla="*/ 1430 w 1592"/>
                  <a:gd name="T89" fmla="*/ 54 h 481"/>
                  <a:gd name="T90" fmla="*/ 1462 w 1592"/>
                  <a:gd name="T91" fmla="*/ 0 h 481"/>
                  <a:gd name="T92" fmla="*/ 1495 w 1592"/>
                  <a:gd name="T93" fmla="*/ 0 h 481"/>
                  <a:gd name="T94" fmla="*/ 1527 w 1592"/>
                  <a:gd name="T95" fmla="*/ 0 h 481"/>
                  <a:gd name="T96" fmla="*/ 1560 w 1592"/>
                  <a:gd name="T97" fmla="*/ 0 h 481"/>
                  <a:gd name="T98" fmla="*/ 1592 w 1592"/>
                  <a:gd name="T99"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2" h="481">
                    <a:moveTo>
                      <a:pt x="0" y="0"/>
                    </a:moveTo>
                    <a:lnTo>
                      <a:pt x="32" y="0"/>
                    </a:lnTo>
                    <a:lnTo>
                      <a:pt x="65" y="0"/>
                    </a:lnTo>
                    <a:lnTo>
                      <a:pt x="97" y="0"/>
                    </a:lnTo>
                    <a:lnTo>
                      <a:pt x="130" y="0"/>
                    </a:lnTo>
                    <a:lnTo>
                      <a:pt x="163" y="0"/>
                    </a:lnTo>
                    <a:lnTo>
                      <a:pt x="195" y="0"/>
                    </a:lnTo>
                    <a:lnTo>
                      <a:pt x="228" y="0"/>
                    </a:lnTo>
                    <a:lnTo>
                      <a:pt x="260" y="0"/>
                    </a:lnTo>
                    <a:lnTo>
                      <a:pt x="293" y="0"/>
                    </a:lnTo>
                    <a:lnTo>
                      <a:pt x="325" y="54"/>
                    </a:lnTo>
                    <a:lnTo>
                      <a:pt x="357" y="107"/>
                    </a:lnTo>
                    <a:lnTo>
                      <a:pt x="390" y="160"/>
                    </a:lnTo>
                    <a:lnTo>
                      <a:pt x="422" y="214"/>
                    </a:lnTo>
                    <a:lnTo>
                      <a:pt x="455" y="268"/>
                    </a:lnTo>
                    <a:lnTo>
                      <a:pt x="487" y="321"/>
                    </a:lnTo>
                    <a:lnTo>
                      <a:pt x="520" y="374"/>
                    </a:lnTo>
                    <a:lnTo>
                      <a:pt x="553" y="428"/>
                    </a:lnTo>
                    <a:lnTo>
                      <a:pt x="585" y="481"/>
                    </a:lnTo>
                    <a:lnTo>
                      <a:pt x="618" y="481"/>
                    </a:lnTo>
                    <a:lnTo>
                      <a:pt x="650" y="481"/>
                    </a:lnTo>
                    <a:lnTo>
                      <a:pt x="682" y="481"/>
                    </a:lnTo>
                    <a:lnTo>
                      <a:pt x="715" y="481"/>
                    </a:lnTo>
                    <a:lnTo>
                      <a:pt x="747" y="481"/>
                    </a:lnTo>
                    <a:lnTo>
                      <a:pt x="780" y="481"/>
                    </a:lnTo>
                    <a:lnTo>
                      <a:pt x="812" y="481"/>
                    </a:lnTo>
                    <a:lnTo>
                      <a:pt x="845" y="481"/>
                    </a:lnTo>
                    <a:lnTo>
                      <a:pt x="877" y="481"/>
                    </a:lnTo>
                    <a:lnTo>
                      <a:pt x="910" y="481"/>
                    </a:lnTo>
                    <a:lnTo>
                      <a:pt x="942" y="481"/>
                    </a:lnTo>
                    <a:lnTo>
                      <a:pt x="975" y="481"/>
                    </a:lnTo>
                    <a:lnTo>
                      <a:pt x="1007" y="481"/>
                    </a:lnTo>
                    <a:lnTo>
                      <a:pt x="1040" y="481"/>
                    </a:lnTo>
                    <a:lnTo>
                      <a:pt x="1072" y="481"/>
                    </a:lnTo>
                    <a:lnTo>
                      <a:pt x="1105" y="481"/>
                    </a:lnTo>
                    <a:lnTo>
                      <a:pt x="1137" y="481"/>
                    </a:lnTo>
                    <a:lnTo>
                      <a:pt x="1170" y="481"/>
                    </a:lnTo>
                    <a:lnTo>
                      <a:pt x="1202" y="428"/>
                    </a:lnTo>
                    <a:lnTo>
                      <a:pt x="1235" y="374"/>
                    </a:lnTo>
                    <a:lnTo>
                      <a:pt x="1267" y="321"/>
                    </a:lnTo>
                    <a:lnTo>
                      <a:pt x="1300" y="268"/>
                    </a:lnTo>
                    <a:lnTo>
                      <a:pt x="1332" y="214"/>
                    </a:lnTo>
                    <a:lnTo>
                      <a:pt x="1365" y="160"/>
                    </a:lnTo>
                    <a:lnTo>
                      <a:pt x="1397" y="107"/>
                    </a:lnTo>
                    <a:lnTo>
                      <a:pt x="1430" y="54"/>
                    </a:lnTo>
                    <a:lnTo>
                      <a:pt x="1462" y="0"/>
                    </a:lnTo>
                    <a:lnTo>
                      <a:pt x="1495" y="0"/>
                    </a:lnTo>
                    <a:lnTo>
                      <a:pt x="1527" y="0"/>
                    </a:lnTo>
                    <a:lnTo>
                      <a:pt x="1560" y="0"/>
                    </a:lnTo>
                    <a:lnTo>
                      <a:pt x="1592"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193"/>
              <p:cNvSpPr>
                <a:spLocks/>
              </p:cNvSpPr>
              <p:nvPr/>
            </p:nvSpPr>
            <p:spPr bwMode="auto">
              <a:xfrm>
                <a:off x="4414838" y="4911725"/>
                <a:ext cx="2630488" cy="763588"/>
              </a:xfrm>
              <a:custGeom>
                <a:avLst/>
                <a:gdLst>
                  <a:gd name="T0" fmla="*/ 0 w 1657"/>
                  <a:gd name="T1" fmla="*/ 0 h 481"/>
                  <a:gd name="T2" fmla="*/ 32 w 1657"/>
                  <a:gd name="T3" fmla="*/ 0 h 481"/>
                  <a:gd name="T4" fmla="*/ 64 w 1657"/>
                  <a:gd name="T5" fmla="*/ 0 h 481"/>
                  <a:gd name="T6" fmla="*/ 97 w 1657"/>
                  <a:gd name="T7" fmla="*/ 0 h 481"/>
                  <a:gd name="T8" fmla="*/ 130 w 1657"/>
                  <a:gd name="T9" fmla="*/ 0 h 481"/>
                  <a:gd name="T10" fmla="*/ 162 w 1657"/>
                  <a:gd name="T11" fmla="*/ 0 h 481"/>
                  <a:gd name="T12" fmla="*/ 195 w 1657"/>
                  <a:gd name="T13" fmla="*/ 0 h 481"/>
                  <a:gd name="T14" fmla="*/ 227 w 1657"/>
                  <a:gd name="T15" fmla="*/ 54 h 481"/>
                  <a:gd name="T16" fmla="*/ 260 w 1657"/>
                  <a:gd name="T17" fmla="*/ 107 h 481"/>
                  <a:gd name="T18" fmla="*/ 292 w 1657"/>
                  <a:gd name="T19" fmla="*/ 160 h 481"/>
                  <a:gd name="T20" fmla="*/ 325 w 1657"/>
                  <a:gd name="T21" fmla="*/ 214 h 481"/>
                  <a:gd name="T22" fmla="*/ 357 w 1657"/>
                  <a:gd name="T23" fmla="*/ 268 h 481"/>
                  <a:gd name="T24" fmla="*/ 389 w 1657"/>
                  <a:gd name="T25" fmla="*/ 321 h 481"/>
                  <a:gd name="T26" fmla="*/ 422 w 1657"/>
                  <a:gd name="T27" fmla="*/ 374 h 481"/>
                  <a:gd name="T28" fmla="*/ 454 w 1657"/>
                  <a:gd name="T29" fmla="*/ 428 h 481"/>
                  <a:gd name="T30" fmla="*/ 487 w 1657"/>
                  <a:gd name="T31" fmla="*/ 481 h 481"/>
                  <a:gd name="T32" fmla="*/ 520 w 1657"/>
                  <a:gd name="T33" fmla="*/ 481 h 481"/>
                  <a:gd name="T34" fmla="*/ 552 w 1657"/>
                  <a:gd name="T35" fmla="*/ 481 h 481"/>
                  <a:gd name="T36" fmla="*/ 585 w 1657"/>
                  <a:gd name="T37" fmla="*/ 481 h 481"/>
                  <a:gd name="T38" fmla="*/ 617 w 1657"/>
                  <a:gd name="T39" fmla="*/ 481 h 481"/>
                  <a:gd name="T40" fmla="*/ 649 w 1657"/>
                  <a:gd name="T41" fmla="*/ 481 h 481"/>
                  <a:gd name="T42" fmla="*/ 682 w 1657"/>
                  <a:gd name="T43" fmla="*/ 481 h 481"/>
                  <a:gd name="T44" fmla="*/ 714 w 1657"/>
                  <a:gd name="T45" fmla="*/ 481 h 481"/>
                  <a:gd name="T46" fmla="*/ 747 w 1657"/>
                  <a:gd name="T47" fmla="*/ 481 h 481"/>
                  <a:gd name="T48" fmla="*/ 779 w 1657"/>
                  <a:gd name="T49" fmla="*/ 481 h 481"/>
                  <a:gd name="T50" fmla="*/ 812 w 1657"/>
                  <a:gd name="T51" fmla="*/ 481 h 481"/>
                  <a:gd name="T52" fmla="*/ 844 w 1657"/>
                  <a:gd name="T53" fmla="*/ 481 h 481"/>
                  <a:gd name="T54" fmla="*/ 877 w 1657"/>
                  <a:gd name="T55" fmla="*/ 481 h 481"/>
                  <a:gd name="T56" fmla="*/ 910 w 1657"/>
                  <a:gd name="T57" fmla="*/ 481 h 481"/>
                  <a:gd name="T58" fmla="*/ 942 w 1657"/>
                  <a:gd name="T59" fmla="*/ 481 h 481"/>
                  <a:gd name="T60" fmla="*/ 974 w 1657"/>
                  <a:gd name="T61" fmla="*/ 481 h 481"/>
                  <a:gd name="T62" fmla="*/ 1007 w 1657"/>
                  <a:gd name="T63" fmla="*/ 481 h 481"/>
                  <a:gd name="T64" fmla="*/ 1039 w 1657"/>
                  <a:gd name="T65" fmla="*/ 481 h 481"/>
                  <a:gd name="T66" fmla="*/ 1072 w 1657"/>
                  <a:gd name="T67" fmla="*/ 481 h 481"/>
                  <a:gd name="T68" fmla="*/ 1104 w 1657"/>
                  <a:gd name="T69" fmla="*/ 428 h 481"/>
                  <a:gd name="T70" fmla="*/ 1137 w 1657"/>
                  <a:gd name="T71" fmla="*/ 374 h 481"/>
                  <a:gd name="T72" fmla="*/ 1169 w 1657"/>
                  <a:gd name="T73" fmla="*/ 321 h 481"/>
                  <a:gd name="T74" fmla="*/ 1202 w 1657"/>
                  <a:gd name="T75" fmla="*/ 268 h 481"/>
                  <a:gd name="T76" fmla="*/ 1234 w 1657"/>
                  <a:gd name="T77" fmla="*/ 214 h 481"/>
                  <a:gd name="T78" fmla="*/ 1267 w 1657"/>
                  <a:gd name="T79" fmla="*/ 160 h 481"/>
                  <a:gd name="T80" fmla="*/ 1299 w 1657"/>
                  <a:gd name="T81" fmla="*/ 107 h 481"/>
                  <a:gd name="T82" fmla="*/ 1332 w 1657"/>
                  <a:gd name="T83" fmla="*/ 54 h 481"/>
                  <a:gd name="T84" fmla="*/ 1364 w 1657"/>
                  <a:gd name="T85" fmla="*/ 0 h 481"/>
                  <a:gd name="T86" fmla="*/ 1397 w 1657"/>
                  <a:gd name="T87" fmla="*/ 0 h 481"/>
                  <a:gd name="T88" fmla="*/ 1429 w 1657"/>
                  <a:gd name="T89" fmla="*/ 0 h 481"/>
                  <a:gd name="T90" fmla="*/ 1462 w 1657"/>
                  <a:gd name="T91" fmla="*/ 0 h 481"/>
                  <a:gd name="T92" fmla="*/ 1494 w 1657"/>
                  <a:gd name="T93" fmla="*/ 0 h 481"/>
                  <a:gd name="T94" fmla="*/ 1527 w 1657"/>
                  <a:gd name="T95" fmla="*/ 0 h 481"/>
                  <a:gd name="T96" fmla="*/ 1559 w 1657"/>
                  <a:gd name="T97" fmla="*/ 0 h 481"/>
                  <a:gd name="T98" fmla="*/ 1591 w 1657"/>
                  <a:gd name="T99" fmla="*/ 0 h 481"/>
                  <a:gd name="T100" fmla="*/ 1624 w 1657"/>
                  <a:gd name="T101" fmla="*/ 0 h 481"/>
                  <a:gd name="T102" fmla="*/ 1657 w 1657"/>
                  <a:gd name="T103"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57" h="481">
                    <a:moveTo>
                      <a:pt x="0" y="0"/>
                    </a:moveTo>
                    <a:lnTo>
                      <a:pt x="32" y="0"/>
                    </a:lnTo>
                    <a:lnTo>
                      <a:pt x="64" y="0"/>
                    </a:lnTo>
                    <a:lnTo>
                      <a:pt x="97" y="0"/>
                    </a:lnTo>
                    <a:lnTo>
                      <a:pt x="130" y="0"/>
                    </a:lnTo>
                    <a:lnTo>
                      <a:pt x="162" y="0"/>
                    </a:lnTo>
                    <a:lnTo>
                      <a:pt x="195" y="0"/>
                    </a:lnTo>
                    <a:lnTo>
                      <a:pt x="227" y="54"/>
                    </a:lnTo>
                    <a:lnTo>
                      <a:pt x="260" y="107"/>
                    </a:lnTo>
                    <a:lnTo>
                      <a:pt x="292" y="160"/>
                    </a:lnTo>
                    <a:lnTo>
                      <a:pt x="325" y="214"/>
                    </a:lnTo>
                    <a:lnTo>
                      <a:pt x="357" y="268"/>
                    </a:lnTo>
                    <a:lnTo>
                      <a:pt x="389" y="321"/>
                    </a:lnTo>
                    <a:lnTo>
                      <a:pt x="422" y="374"/>
                    </a:lnTo>
                    <a:lnTo>
                      <a:pt x="454" y="428"/>
                    </a:lnTo>
                    <a:lnTo>
                      <a:pt x="487" y="481"/>
                    </a:lnTo>
                    <a:lnTo>
                      <a:pt x="520" y="481"/>
                    </a:lnTo>
                    <a:lnTo>
                      <a:pt x="552" y="481"/>
                    </a:lnTo>
                    <a:lnTo>
                      <a:pt x="585" y="481"/>
                    </a:lnTo>
                    <a:lnTo>
                      <a:pt x="617" y="481"/>
                    </a:lnTo>
                    <a:lnTo>
                      <a:pt x="649" y="481"/>
                    </a:lnTo>
                    <a:lnTo>
                      <a:pt x="682" y="481"/>
                    </a:lnTo>
                    <a:lnTo>
                      <a:pt x="714" y="481"/>
                    </a:lnTo>
                    <a:lnTo>
                      <a:pt x="747" y="481"/>
                    </a:lnTo>
                    <a:lnTo>
                      <a:pt x="779" y="481"/>
                    </a:lnTo>
                    <a:lnTo>
                      <a:pt x="812" y="481"/>
                    </a:lnTo>
                    <a:lnTo>
                      <a:pt x="844" y="481"/>
                    </a:lnTo>
                    <a:lnTo>
                      <a:pt x="877" y="481"/>
                    </a:lnTo>
                    <a:lnTo>
                      <a:pt x="910" y="481"/>
                    </a:lnTo>
                    <a:lnTo>
                      <a:pt x="942" y="481"/>
                    </a:lnTo>
                    <a:lnTo>
                      <a:pt x="974" y="481"/>
                    </a:lnTo>
                    <a:lnTo>
                      <a:pt x="1007" y="481"/>
                    </a:lnTo>
                    <a:lnTo>
                      <a:pt x="1039" y="481"/>
                    </a:lnTo>
                    <a:lnTo>
                      <a:pt x="1072" y="481"/>
                    </a:lnTo>
                    <a:lnTo>
                      <a:pt x="1104" y="428"/>
                    </a:lnTo>
                    <a:lnTo>
                      <a:pt x="1137" y="374"/>
                    </a:lnTo>
                    <a:lnTo>
                      <a:pt x="1169" y="321"/>
                    </a:lnTo>
                    <a:lnTo>
                      <a:pt x="1202" y="268"/>
                    </a:lnTo>
                    <a:lnTo>
                      <a:pt x="1234" y="214"/>
                    </a:lnTo>
                    <a:lnTo>
                      <a:pt x="1267" y="160"/>
                    </a:lnTo>
                    <a:lnTo>
                      <a:pt x="1299" y="107"/>
                    </a:lnTo>
                    <a:lnTo>
                      <a:pt x="1332" y="54"/>
                    </a:lnTo>
                    <a:lnTo>
                      <a:pt x="1364" y="0"/>
                    </a:lnTo>
                    <a:lnTo>
                      <a:pt x="1397" y="0"/>
                    </a:lnTo>
                    <a:lnTo>
                      <a:pt x="1429" y="0"/>
                    </a:lnTo>
                    <a:lnTo>
                      <a:pt x="1462" y="0"/>
                    </a:lnTo>
                    <a:lnTo>
                      <a:pt x="1494" y="0"/>
                    </a:lnTo>
                    <a:lnTo>
                      <a:pt x="1527" y="0"/>
                    </a:lnTo>
                    <a:lnTo>
                      <a:pt x="1559" y="0"/>
                    </a:lnTo>
                    <a:lnTo>
                      <a:pt x="1591" y="0"/>
                    </a:lnTo>
                    <a:lnTo>
                      <a:pt x="1624" y="0"/>
                    </a:lnTo>
                    <a:lnTo>
                      <a:pt x="1657"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Freeform 194"/>
              <p:cNvSpPr>
                <a:spLocks/>
              </p:cNvSpPr>
              <p:nvPr/>
            </p:nvSpPr>
            <p:spPr bwMode="auto">
              <a:xfrm>
                <a:off x="6992938" y="4911725"/>
                <a:ext cx="463550" cy="0"/>
              </a:xfrm>
              <a:custGeom>
                <a:avLst/>
                <a:gdLst>
                  <a:gd name="T0" fmla="*/ 0 w 292"/>
                  <a:gd name="T1" fmla="*/ 33 w 292"/>
                  <a:gd name="T2" fmla="*/ 65 w 292"/>
                  <a:gd name="T3" fmla="*/ 98 w 292"/>
                  <a:gd name="T4" fmla="*/ 130 w 292"/>
                  <a:gd name="T5" fmla="*/ 163 w 292"/>
                  <a:gd name="T6" fmla="*/ 195 w 292"/>
                  <a:gd name="T7" fmla="*/ 228 w 292"/>
                  <a:gd name="T8" fmla="*/ 260 w 292"/>
                  <a:gd name="T9" fmla="*/ 292 w 29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92">
                    <a:moveTo>
                      <a:pt x="0" y="0"/>
                    </a:moveTo>
                    <a:lnTo>
                      <a:pt x="33" y="0"/>
                    </a:lnTo>
                    <a:lnTo>
                      <a:pt x="65" y="0"/>
                    </a:lnTo>
                    <a:lnTo>
                      <a:pt x="98" y="0"/>
                    </a:lnTo>
                    <a:lnTo>
                      <a:pt x="130" y="0"/>
                    </a:lnTo>
                    <a:lnTo>
                      <a:pt x="163" y="0"/>
                    </a:lnTo>
                    <a:lnTo>
                      <a:pt x="195" y="0"/>
                    </a:lnTo>
                    <a:lnTo>
                      <a:pt x="228" y="0"/>
                    </a:lnTo>
                    <a:lnTo>
                      <a:pt x="260" y="0"/>
                    </a:lnTo>
                    <a:lnTo>
                      <a:pt x="292" y="0"/>
                    </a:lnTo>
                  </a:path>
                </a:pathLst>
              </a:custGeom>
              <a:noFill/>
              <a:ln w="38100"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96" name="TextBox 95"/>
          <p:cNvSpPr txBox="1"/>
          <p:nvPr/>
        </p:nvSpPr>
        <p:spPr>
          <a:xfrm>
            <a:off x="718675" y="6252495"/>
            <a:ext cx="3110969" cy="465097"/>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srgbClr val="FFFF00"/>
                </a:solidFill>
                <a:latin typeface="Calibri" pitchFamily="34" charset="0"/>
                <a:cs typeface="Calibri" pitchFamily="34" charset="0"/>
              </a:rPr>
              <a:t>K=4 measurements</a:t>
            </a:r>
          </a:p>
        </p:txBody>
      </p:sp>
      <p:grpSp>
        <p:nvGrpSpPr>
          <p:cNvPr id="119" name="Group 118"/>
          <p:cNvGrpSpPr/>
          <p:nvPr/>
        </p:nvGrpSpPr>
        <p:grpSpPr>
          <a:xfrm>
            <a:off x="4984895" y="933521"/>
            <a:ext cx="3695451" cy="5074305"/>
            <a:chOff x="5022995" y="845849"/>
            <a:chExt cx="3695451" cy="5708442"/>
          </a:xfrm>
        </p:grpSpPr>
        <p:sp>
          <p:nvSpPr>
            <p:cNvPr id="73" name="Line 74"/>
            <p:cNvSpPr>
              <a:spLocks noChangeShapeType="1"/>
            </p:cNvSpPr>
            <p:nvPr/>
          </p:nvSpPr>
          <p:spPr bwMode="auto">
            <a:xfrm flipV="1">
              <a:off x="5442771" y="3229498"/>
              <a:ext cx="0" cy="103045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4" name="Line 72"/>
            <p:cNvSpPr>
              <a:spLocks noChangeShapeType="1"/>
            </p:cNvSpPr>
            <p:nvPr/>
          </p:nvSpPr>
          <p:spPr bwMode="auto">
            <a:xfrm flipV="1">
              <a:off x="5442770" y="4259947"/>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76" name="TextBox 75"/>
                <p:cNvSpPr txBox="1"/>
                <p:nvPr/>
              </p:nvSpPr>
              <p:spPr>
                <a:xfrm>
                  <a:off x="5022995" y="3195114"/>
                  <a:ext cx="498208" cy="51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3</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5022995" y="3195114"/>
                  <a:ext cx="498208" cy="519359"/>
                </a:xfrm>
                <a:prstGeom prst="rect">
                  <a:avLst/>
                </a:prstGeom>
                <a:blipFill>
                  <a:blip r:embed="rId7"/>
                  <a:stretch>
                    <a:fillRect b="-4000"/>
                  </a:stretch>
                </a:blipFill>
              </p:spPr>
              <p:txBody>
                <a:bodyPr/>
                <a:lstStyle/>
                <a:p>
                  <a:r>
                    <a:rPr lang="en-US">
                      <a:noFill/>
                    </a:rPr>
                    <a:t> </a:t>
                  </a:r>
                </a:p>
              </p:txBody>
            </p:sp>
          </mc:Fallback>
        </mc:AlternateContent>
        <p:sp>
          <p:nvSpPr>
            <p:cNvPr id="69" name="Line 74"/>
            <p:cNvSpPr>
              <a:spLocks noChangeShapeType="1"/>
            </p:cNvSpPr>
            <p:nvPr/>
          </p:nvSpPr>
          <p:spPr bwMode="auto">
            <a:xfrm flipV="1">
              <a:off x="5443100" y="4383595"/>
              <a:ext cx="0" cy="103045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70" name="Line 72"/>
            <p:cNvSpPr>
              <a:spLocks noChangeShapeType="1"/>
            </p:cNvSpPr>
            <p:nvPr/>
          </p:nvSpPr>
          <p:spPr bwMode="auto">
            <a:xfrm flipV="1">
              <a:off x="5443099" y="5414044"/>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72" name="TextBox 71"/>
                <p:cNvSpPr txBox="1"/>
                <p:nvPr/>
              </p:nvSpPr>
              <p:spPr>
                <a:xfrm>
                  <a:off x="5022995" y="4369746"/>
                  <a:ext cx="498208" cy="51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4</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5022995" y="4369746"/>
                  <a:ext cx="498208" cy="519359"/>
                </a:xfrm>
                <a:prstGeom prst="rect">
                  <a:avLst/>
                </a:prstGeom>
                <a:blipFill>
                  <a:blip r:embed="rId8"/>
                  <a:stretch>
                    <a:fillRect b="-2632"/>
                  </a:stretch>
                </a:blipFill>
              </p:spPr>
              <p:txBody>
                <a:bodyPr/>
                <a:lstStyle/>
                <a:p>
                  <a:r>
                    <a:rPr lang="en-US">
                      <a:noFill/>
                    </a:rPr>
                    <a:t> </a:t>
                  </a:r>
                </a:p>
              </p:txBody>
            </p:sp>
          </mc:Fallback>
        </mc:AlternateContent>
        <p:sp>
          <p:nvSpPr>
            <p:cNvPr id="64" name="Line 74"/>
            <p:cNvSpPr>
              <a:spLocks noChangeShapeType="1"/>
            </p:cNvSpPr>
            <p:nvPr/>
          </p:nvSpPr>
          <p:spPr bwMode="auto">
            <a:xfrm flipV="1">
              <a:off x="5445228" y="5523841"/>
              <a:ext cx="0" cy="103045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5" name="Line 72"/>
            <p:cNvSpPr>
              <a:spLocks noChangeShapeType="1"/>
            </p:cNvSpPr>
            <p:nvPr/>
          </p:nvSpPr>
          <p:spPr bwMode="auto">
            <a:xfrm flipV="1">
              <a:off x="5445226" y="6554291"/>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6" name="TextBox 65"/>
            <p:cNvSpPr txBox="1"/>
            <p:nvPr/>
          </p:nvSpPr>
          <p:spPr>
            <a:xfrm>
              <a:off x="7463570" y="1832890"/>
              <a:ext cx="1254876" cy="450112"/>
            </a:xfrm>
            <a:prstGeom prst="rect">
              <a:avLst/>
            </a:prstGeom>
            <a:noFill/>
            <a:ln>
              <a:noFill/>
            </a:ln>
          </p:spPr>
          <p:txBody>
            <a:bodyPr wrap="square" rtlCol="0">
              <a:spAutoFit/>
            </a:bodyPr>
            <a:lstStyle/>
            <a:p>
              <a:pPr algn="ctr" fontAlgn="auto">
                <a:spcBef>
                  <a:spcPts val="0"/>
                </a:spcBef>
                <a:spcAft>
                  <a:spcPts val="0"/>
                </a:spcAft>
                <a:defRPr/>
              </a:pPr>
              <a:r>
                <a:rPr lang="en-US" sz="2000" kern="0" dirty="0">
                  <a:solidFill>
                    <a:srgbClr val="F79646">
                      <a:lumMod val="20000"/>
                      <a:lumOff val="80000"/>
                    </a:srgbClr>
                  </a:solidFill>
                  <a:latin typeface="Calibri" pitchFamily="34" charset="0"/>
                  <a:cs typeface="Calibri" pitchFamily="34" charset="0"/>
                </a:rPr>
                <a:t>distance</a:t>
              </a:r>
            </a:p>
          </p:txBody>
        </p:sp>
        <mc:AlternateContent xmlns:mc="http://schemas.openxmlformats.org/markup-compatibility/2006" xmlns:a14="http://schemas.microsoft.com/office/drawing/2010/main">
          <mc:Choice Requires="a14">
            <p:sp>
              <p:nvSpPr>
                <p:cNvPr id="68" name="TextBox 67"/>
                <p:cNvSpPr txBox="1"/>
                <p:nvPr/>
              </p:nvSpPr>
              <p:spPr>
                <a:xfrm>
                  <a:off x="5022995" y="5538071"/>
                  <a:ext cx="498208" cy="51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5</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5022995" y="5538071"/>
                  <a:ext cx="498208" cy="519359"/>
                </a:xfrm>
                <a:prstGeom prst="rect">
                  <a:avLst/>
                </a:prstGeom>
                <a:blipFill>
                  <a:blip r:embed="rId9"/>
                  <a:stretch>
                    <a:fillRect b="-3947"/>
                  </a:stretch>
                </a:blipFill>
              </p:spPr>
              <p:txBody>
                <a:bodyPr/>
                <a:lstStyle/>
                <a:p>
                  <a:r>
                    <a:rPr lang="en-US">
                      <a:noFill/>
                    </a:rPr>
                    <a:t> </a:t>
                  </a:r>
                </a:p>
              </p:txBody>
            </p:sp>
          </mc:Fallback>
        </mc:AlternateContent>
        <p:sp>
          <p:nvSpPr>
            <p:cNvPr id="60" name="Line 74"/>
            <p:cNvSpPr>
              <a:spLocks noChangeShapeType="1"/>
            </p:cNvSpPr>
            <p:nvPr/>
          </p:nvSpPr>
          <p:spPr bwMode="auto">
            <a:xfrm flipV="1">
              <a:off x="5442771" y="2054865"/>
              <a:ext cx="0" cy="103045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61" name="Line 72"/>
            <p:cNvSpPr>
              <a:spLocks noChangeShapeType="1"/>
            </p:cNvSpPr>
            <p:nvPr/>
          </p:nvSpPr>
          <p:spPr bwMode="auto">
            <a:xfrm flipV="1">
              <a:off x="5442770" y="3085314"/>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63" name="TextBox 62"/>
                <p:cNvSpPr txBox="1"/>
                <p:nvPr/>
              </p:nvSpPr>
              <p:spPr>
                <a:xfrm>
                  <a:off x="5022995" y="2020481"/>
                  <a:ext cx="498208" cy="5193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2</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022995" y="2020481"/>
                  <a:ext cx="498208" cy="519359"/>
                </a:xfrm>
                <a:prstGeom prst="rect">
                  <a:avLst/>
                </a:prstGeom>
                <a:blipFill>
                  <a:blip r:embed="rId10"/>
                  <a:stretch>
                    <a:fillRect b="-3947"/>
                  </a:stretch>
                </a:blipFill>
              </p:spPr>
              <p:txBody>
                <a:bodyPr/>
                <a:lstStyle/>
                <a:p>
                  <a:r>
                    <a:rPr lang="en-US">
                      <a:noFill/>
                    </a:rPr>
                    <a:t> </a:t>
                  </a:r>
                </a:p>
              </p:txBody>
            </p:sp>
          </mc:Fallback>
        </mc:AlternateContent>
        <p:sp>
          <p:nvSpPr>
            <p:cNvPr id="56" name="Line 74"/>
            <p:cNvSpPr>
              <a:spLocks noChangeShapeType="1"/>
            </p:cNvSpPr>
            <p:nvPr/>
          </p:nvSpPr>
          <p:spPr bwMode="auto">
            <a:xfrm flipV="1">
              <a:off x="5442771" y="880233"/>
              <a:ext cx="0" cy="103045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57" name="Line 72"/>
            <p:cNvSpPr>
              <a:spLocks noChangeShapeType="1"/>
            </p:cNvSpPr>
            <p:nvPr/>
          </p:nvSpPr>
          <p:spPr bwMode="auto">
            <a:xfrm flipV="1">
              <a:off x="5442770" y="1910682"/>
              <a:ext cx="3108696" cy="0"/>
            </a:xfrm>
            <a:prstGeom prst="line">
              <a:avLst/>
            </a:prstGeom>
            <a:noFill/>
            <a:ln w="25400">
              <a:solidFill>
                <a:schemeClr val="accent6">
                  <a:lumMod val="20000"/>
                  <a:lumOff val="80000"/>
                </a:schemeClr>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59" name="TextBox 58"/>
                <p:cNvSpPr txBox="1"/>
                <p:nvPr/>
              </p:nvSpPr>
              <p:spPr>
                <a:xfrm>
                  <a:off x="5022995" y="845849"/>
                  <a:ext cx="498208" cy="3441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panose="02040503050406030204" pitchFamily="18" charset="0"/>
                                <a:ea typeface="Cambria Math" panose="02040503050406030204" pitchFamily="18" charset="0"/>
                              </a:rPr>
                            </m:ctrlPr>
                          </m:sSubPr>
                          <m:e>
                            <m:r>
                              <m:rPr>
                                <m:sty m:val="p"/>
                              </m:rPr>
                              <a:rPr lang="en-US" sz="2400" b="0" i="0" smtClean="0">
                                <a:solidFill>
                                  <a:schemeClr val="bg1"/>
                                </a:solidFill>
                                <a:latin typeface="Cambria Math" panose="02040503050406030204" pitchFamily="18" charset="0"/>
                                <a:ea typeface="Cambria Math" panose="02040503050406030204" pitchFamily="18" charset="0"/>
                              </a:rPr>
                              <m:t>I</m:t>
                            </m:r>
                          </m:e>
                          <m:sub>
                            <m:r>
                              <a:rPr lang="en-US" sz="2400" b="0" i="0" smtClean="0">
                                <a:solidFill>
                                  <a:schemeClr val="bg1"/>
                                </a:solidFill>
                                <a:latin typeface="Cambria Math" panose="02040503050406030204" pitchFamily="18" charset="0"/>
                                <a:ea typeface="Cambria Math" panose="02040503050406030204" pitchFamily="18" charset="0"/>
                              </a:rPr>
                              <m:t>1</m:t>
                            </m:r>
                          </m:sub>
                        </m:sSub>
                      </m:oMath>
                    </m:oMathPara>
                  </a14:m>
                  <a:endParaRPr lang="en-US" sz="2400" dirty="0">
                    <a:solidFill>
                      <a:schemeClr val="bg1"/>
                    </a:solidFill>
                    <a:latin typeface="Cambria Math" panose="02040503050406030204" pitchFamily="18" charset="0"/>
                    <a:ea typeface="Cambria Math" panose="02040503050406030204" pitchFamily="18"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5022995" y="845849"/>
                  <a:ext cx="498208" cy="344142"/>
                </a:xfrm>
                <a:prstGeom prst="rect">
                  <a:avLst/>
                </a:prstGeom>
                <a:blipFill>
                  <a:blip r:embed="rId11"/>
                  <a:stretch>
                    <a:fillRect b="-58000"/>
                  </a:stretch>
                </a:blipFill>
              </p:spPr>
              <p:txBody>
                <a:bodyPr/>
                <a:lstStyle/>
                <a:p>
                  <a:r>
                    <a:rPr lang="en-US">
                      <a:noFill/>
                    </a:rPr>
                    <a:t> </a:t>
                  </a:r>
                </a:p>
              </p:txBody>
            </p:sp>
          </mc:Fallback>
        </mc:AlternateContent>
        <p:grpSp>
          <p:nvGrpSpPr>
            <p:cNvPr id="98" name="Group 97"/>
            <p:cNvGrpSpPr/>
            <p:nvPr/>
          </p:nvGrpSpPr>
          <p:grpSpPr>
            <a:xfrm>
              <a:off x="5439737" y="1068506"/>
              <a:ext cx="2971800" cy="822960"/>
              <a:chOff x="1946276" y="1182688"/>
              <a:chExt cx="2971800" cy="822960"/>
            </a:xfrm>
          </p:grpSpPr>
          <p:sp>
            <p:nvSpPr>
              <p:cNvPr id="99" name="Line 245"/>
              <p:cNvSpPr>
                <a:spLocks noChangeShapeType="1"/>
              </p:cNvSpPr>
              <p:nvPr/>
            </p:nvSpPr>
            <p:spPr bwMode="auto">
              <a:xfrm flipH="1">
                <a:off x="4889008" y="1594168"/>
                <a:ext cx="29068" cy="0"/>
              </a:xfrm>
              <a:prstGeom prst="line">
                <a:avLst/>
              </a:prstGeom>
              <a:noFill/>
              <a:ln w="4127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0"/>
              <p:cNvSpPr>
                <a:spLocks/>
              </p:cNvSpPr>
              <p:nvPr/>
            </p:nvSpPr>
            <p:spPr bwMode="auto">
              <a:xfrm>
                <a:off x="1946276" y="2005648"/>
                <a:ext cx="1224286" cy="0"/>
              </a:xfrm>
              <a:custGeom>
                <a:avLst/>
                <a:gdLst>
                  <a:gd name="T0" fmla="*/ 0 w 1432"/>
                  <a:gd name="T1" fmla="*/ 29 w 1432"/>
                  <a:gd name="T2" fmla="*/ 58 w 1432"/>
                  <a:gd name="T3" fmla="*/ 88 w 1432"/>
                  <a:gd name="T4" fmla="*/ 117 w 1432"/>
                  <a:gd name="T5" fmla="*/ 146 w 1432"/>
                  <a:gd name="T6" fmla="*/ 176 w 1432"/>
                  <a:gd name="T7" fmla="*/ 205 w 1432"/>
                  <a:gd name="T8" fmla="*/ 234 w 1432"/>
                  <a:gd name="T9" fmla="*/ 263 w 1432"/>
                  <a:gd name="T10" fmla="*/ 292 w 1432"/>
                  <a:gd name="T11" fmla="*/ 321 w 1432"/>
                  <a:gd name="T12" fmla="*/ 351 w 1432"/>
                  <a:gd name="T13" fmla="*/ 380 w 1432"/>
                  <a:gd name="T14" fmla="*/ 409 w 1432"/>
                  <a:gd name="T15" fmla="*/ 438 w 1432"/>
                  <a:gd name="T16" fmla="*/ 467 w 1432"/>
                  <a:gd name="T17" fmla="*/ 496 w 1432"/>
                  <a:gd name="T18" fmla="*/ 526 w 1432"/>
                  <a:gd name="T19" fmla="*/ 555 w 1432"/>
                  <a:gd name="T20" fmla="*/ 585 w 1432"/>
                  <a:gd name="T21" fmla="*/ 614 w 1432"/>
                  <a:gd name="T22" fmla="*/ 643 w 1432"/>
                  <a:gd name="T23" fmla="*/ 672 w 1432"/>
                  <a:gd name="T24" fmla="*/ 701 w 1432"/>
                  <a:gd name="T25" fmla="*/ 730 w 1432"/>
                  <a:gd name="T26" fmla="*/ 760 w 1432"/>
                  <a:gd name="T27" fmla="*/ 789 w 1432"/>
                  <a:gd name="T28" fmla="*/ 818 w 1432"/>
                  <a:gd name="T29" fmla="*/ 847 w 1432"/>
                  <a:gd name="T30" fmla="*/ 876 w 1432"/>
                  <a:gd name="T31" fmla="*/ 905 w 1432"/>
                  <a:gd name="T32" fmla="*/ 935 w 1432"/>
                  <a:gd name="T33" fmla="*/ 964 w 1432"/>
                  <a:gd name="T34" fmla="*/ 993 w 1432"/>
                  <a:gd name="T35" fmla="*/ 1023 w 1432"/>
                  <a:gd name="T36" fmla="*/ 1052 w 1432"/>
                  <a:gd name="T37" fmla="*/ 1081 w 1432"/>
                  <a:gd name="T38" fmla="*/ 1110 w 1432"/>
                  <a:gd name="T39" fmla="*/ 1139 w 1432"/>
                  <a:gd name="T40" fmla="*/ 1169 w 1432"/>
                  <a:gd name="T41" fmla="*/ 1198 w 1432"/>
                  <a:gd name="T42" fmla="*/ 1227 w 1432"/>
                  <a:gd name="T43" fmla="*/ 1256 w 1432"/>
                  <a:gd name="T44" fmla="*/ 1285 w 1432"/>
                  <a:gd name="T45" fmla="*/ 1315 w 1432"/>
                  <a:gd name="T46" fmla="*/ 1344 w 1432"/>
                  <a:gd name="T47" fmla="*/ 1373 w 1432"/>
                  <a:gd name="T48" fmla="*/ 1402 w 1432"/>
                  <a:gd name="T49" fmla="*/ 1432 w 143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Lst>
                <a:rect l="0" t="0" r="r" b="b"/>
                <a:pathLst>
                  <a:path w="1432">
                    <a:moveTo>
                      <a:pt x="0" y="0"/>
                    </a:moveTo>
                    <a:lnTo>
                      <a:pt x="29" y="0"/>
                    </a:lnTo>
                    <a:lnTo>
                      <a:pt x="58" y="0"/>
                    </a:lnTo>
                    <a:lnTo>
                      <a:pt x="88" y="0"/>
                    </a:lnTo>
                    <a:lnTo>
                      <a:pt x="117" y="0"/>
                    </a:lnTo>
                    <a:lnTo>
                      <a:pt x="146" y="0"/>
                    </a:lnTo>
                    <a:lnTo>
                      <a:pt x="176" y="0"/>
                    </a:lnTo>
                    <a:lnTo>
                      <a:pt x="205" y="0"/>
                    </a:lnTo>
                    <a:lnTo>
                      <a:pt x="234" y="0"/>
                    </a:lnTo>
                    <a:lnTo>
                      <a:pt x="263" y="0"/>
                    </a:lnTo>
                    <a:lnTo>
                      <a:pt x="292" y="0"/>
                    </a:lnTo>
                    <a:lnTo>
                      <a:pt x="321" y="0"/>
                    </a:lnTo>
                    <a:lnTo>
                      <a:pt x="351" y="0"/>
                    </a:lnTo>
                    <a:lnTo>
                      <a:pt x="380" y="0"/>
                    </a:lnTo>
                    <a:lnTo>
                      <a:pt x="409" y="0"/>
                    </a:lnTo>
                    <a:lnTo>
                      <a:pt x="438" y="0"/>
                    </a:lnTo>
                    <a:lnTo>
                      <a:pt x="467" y="0"/>
                    </a:lnTo>
                    <a:lnTo>
                      <a:pt x="496" y="0"/>
                    </a:lnTo>
                    <a:lnTo>
                      <a:pt x="526" y="0"/>
                    </a:lnTo>
                    <a:lnTo>
                      <a:pt x="555" y="0"/>
                    </a:lnTo>
                    <a:lnTo>
                      <a:pt x="585" y="0"/>
                    </a:lnTo>
                    <a:lnTo>
                      <a:pt x="614" y="0"/>
                    </a:lnTo>
                    <a:lnTo>
                      <a:pt x="643" y="0"/>
                    </a:lnTo>
                    <a:lnTo>
                      <a:pt x="672" y="0"/>
                    </a:lnTo>
                    <a:lnTo>
                      <a:pt x="701" y="0"/>
                    </a:lnTo>
                    <a:lnTo>
                      <a:pt x="730" y="0"/>
                    </a:lnTo>
                    <a:lnTo>
                      <a:pt x="760" y="0"/>
                    </a:lnTo>
                    <a:lnTo>
                      <a:pt x="789" y="0"/>
                    </a:lnTo>
                    <a:lnTo>
                      <a:pt x="818" y="0"/>
                    </a:lnTo>
                    <a:lnTo>
                      <a:pt x="847" y="0"/>
                    </a:lnTo>
                    <a:lnTo>
                      <a:pt x="876" y="0"/>
                    </a:lnTo>
                    <a:lnTo>
                      <a:pt x="905" y="0"/>
                    </a:lnTo>
                    <a:lnTo>
                      <a:pt x="935" y="0"/>
                    </a:lnTo>
                    <a:lnTo>
                      <a:pt x="964" y="0"/>
                    </a:lnTo>
                    <a:lnTo>
                      <a:pt x="993" y="0"/>
                    </a:lnTo>
                    <a:lnTo>
                      <a:pt x="1023" y="0"/>
                    </a:lnTo>
                    <a:lnTo>
                      <a:pt x="1052" y="0"/>
                    </a:lnTo>
                    <a:lnTo>
                      <a:pt x="1081" y="0"/>
                    </a:lnTo>
                    <a:lnTo>
                      <a:pt x="1110" y="0"/>
                    </a:lnTo>
                    <a:lnTo>
                      <a:pt x="1139" y="0"/>
                    </a:lnTo>
                    <a:lnTo>
                      <a:pt x="1169" y="0"/>
                    </a:lnTo>
                    <a:lnTo>
                      <a:pt x="1198" y="0"/>
                    </a:lnTo>
                    <a:lnTo>
                      <a:pt x="1227" y="0"/>
                    </a:lnTo>
                    <a:lnTo>
                      <a:pt x="1256" y="0"/>
                    </a:lnTo>
                    <a:lnTo>
                      <a:pt x="1285" y="0"/>
                    </a:lnTo>
                    <a:lnTo>
                      <a:pt x="1315" y="0"/>
                    </a:lnTo>
                    <a:lnTo>
                      <a:pt x="1344" y="0"/>
                    </a:lnTo>
                    <a:lnTo>
                      <a:pt x="1373" y="0"/>
                    </a:lnTo>
                    <a:lnTo>
                      <a:pt x="1402" y="0"/>
                    </a:lnTo>
                    <a:lnTo>
                      <a:pt x="1432"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Freeform 251"/>
              <p:cNvSpPr>
                <a:spLocks/>
              </p:cNvSpPr>
              <p:nvPr/>
            </p:nvSpPr>
            <p:spPr bwMode="auto">
              <a:xfrm>
                <a:off x="3144913" y="1182688"/>
                <a:ext cx="1273873" cy="822960"/>
              </a:xfrm>
              <a:custGeom>
                <a:avLst/>
                <a:gdLst>
                  <a:gd name="T0" fmla="*/ 0 w 1490"/>
                  <a:gd name="T1" fmla="*/ 328 h 328"/>
                  <a:gd name="T2" fmla="*/ 30 w 1490"/>
                  <a:gd name="T3" fmla="*/ 328 h 328"/>
                  <a:gd name="T4" fmla="*/ 59 w 1490"/>
                  <a:gd name="T5" fmla="*/ 328 h 328"/>
                  <a:gd name="T6" fmla="*/ 88 w 1490"/>
                  <a:gd name="T7" fmla="*/ 328 h 328"/>
                  <a:gd name="T8" fmla="*/ 117 w 1490"/>
                  <a:gd name="T9" fmla="*/ 328 h 328"/>
                  <a:gd name="T10" fmla="*/ 146 w 1490"/>
                  <a:gd name="T11" fmla="*/ 328 h 328"/>
                  <a:gd name="T12" fmla="*/ 176 w 1490"/>
                  <a:gd name="T13" fmla="*/ 328 h 328"/>
                  <a:gd name="T14" fmla="*/ 205 w 1490"/>
                  <a:gd name="T15" fmla="*/ 328 h 328"/>
                  <a:gd name="T16" fmla="*/ 234 w 1490"/>
                  <a:gd name="T17" fmla="*/ 328 h 328"/>
                  <a:gd name="T18" fmla="*/ 263 w 1490"/>
                  <a:gd name="T19" fmla="*/ 246 h 328"/>
                  <a:gd name="T20" fmla="*/ 293 w 1490"/>
                  <a:gd name="T21" fmla="*/ 164 h 328"/>
                  <a:gd name="T22" fmla="*/ 322 w 1490"/>
                  <a:gd name="T23" fmla="*/ 82 h 328"/>
                  <a:gd name="T24" fmla="*/ 351 w 1490"/>
                  <a:gd name="T25" fmla="*/ 0 h 328"/>
                  <a:gd name="T26" fmla="*/ 380 w 1490"/>
                  <a:gd name="T27" fmla="*/ 0 h 328"/>
                  <a:gd name="T28" fmla="*/ 409 w 1490"/>
                  <a:gd name="T29" fmla="*/ 0 h 328"/>
                  <a:gd name="T30" fmla="*/ 439 w 1490"/>
                  <a:gd name="T31" fmla="*/ 0 h 328"/>
                  <a:gd name="T32" fmla="*/ 468 w 1490"/>
                  <a:gd name="T33" fmla="*/ 0 h 328"/>
                  <a:gd name="T34" fmla="*/ 497 w 1490"/>
                  <a:gd name="T35" fmla="*/ 0 h 328"/>
                  <a:gd name="T36" fmla="*/ 526 w 1490"/>
                  <a:gd name="T37" fmla="*/ 0 h 328"/>
                  <a:gd name="T38" fmla="*/ 555 w 1490"/>
                  <a:gd name="T39" fmla="*/ 0 h 328"/>
                  <a:gd name="T40" fmla="*/ 584 w 1490"/>
                  <a:gd name="T41" fmla="*/ 0 h 328"/>
                  <a:gd name="T42" fmla="*/ 614 w 1490"/>
                  <a:gd name="T43" fmla="*/ 0 h 328"/>
                  <a:gd name="T44" fmla="*/ 643 w 1490"/>
                  <a:gd name="T45" fmla="*/ 0 h 328"/>
                  <a:gd name="T46" fmla="*/ 673 w 1490"/>
                  <a:gd name="T47" fmla="*/ 0 h 328"/>
                  <a:gd name="T48" fmla="*/ 702 w 1490"/>
                  <a:gd name="T49" fmla="*/ 0 h 328"/>
                  <a:gd name="T50" fmla="*/ 731 w 1490"/>
                  <a:gd name="T51" fmla="*/ 0 h 328"/>
                  <a:gd name="T52" fmla="*/ 760 w 1490"/>
                  <a:gd name="T53" fmla="*/ 0 h 328"/>
                  <a:gd name="T54" fmla="*/ 789 w 1490"/>
                  <a:gd name="T55" fmla="*/ 0 h 328"/>
                  <a:gd name="T56" fmla="*/ 818 w 1490"/>
                  <a:gd name="T57" fmla="*/ 0 h 328"/>
                  <a:gd name="T58" fmla="*/ 848 w 1490"/>
                  <a:gd name="T59" fmla="*/ 0 h 328"/>
                  <a:gd name="T60" fmla="*/ 877 w 1490"/>
                  <a:gd name="T61" fmla="*/ 0 h 328"/>
                  <a:gd name="T62" fmla="*/ 906 w 1490"/>
                  <a:gd name="T63" fmla="*/ 0 h 328"/>
                  <a:gd name="T64" fmla="*/ 935 w 1490"/>
                  <a:gd name="T65" fmla="*/ 0 h 328"/>
                  <a:gd name="T66" fmla="*/ 964 w 1490"/>
                  <a:gd name="T67" fmla="*/ 0 h 328"/>
                  <a:gd name="T68" fmla="*/ 993 w 1490"/>
                  <a:gd name="T69" fmla="*/ 0 h 328"/>
                  <a:gd name="T70" fmla="*/ 1023 w 1490"/>
                  <a:gd name="T71" fmla="*/ 0 h 328"/>
                  <a:gd name="T72" fmla="*/ 1052 w 1490"/>
                  <a:gd name="T73" fmla="*/ 0 h 328"/>
                  <a:gd name="T74" fmla="*/ 1081 w 1490"/>
                  <a:gd name="T75" fmla="*/ 0 h 328"/>
                  <a:gd name="T76" fmla="*/ 1111 w 1490"/>
                  <a:gd name="T77" fmla="*/ 0 h 328"/>
                  <a:gd name="T78" fmla="*/ 1140 w 1490"/>
                  <a:gd name="T79" fmla="*/ 0 h 328"/>
                  <a:gd name="T80" fmla="*/ 1169 w 1490"/>
                  <a:gd name="T81" fmla="*/ 0 h 328"/>
                  <a:gd name="T82" fmla="*/ 1198 w 1490"/>
                  <a:gd name="T83" fmla="*/ 0 h 328"/>
                  <a:gd name="T84" fmla="*/ 1227 w 1490"/>
                  <a:gd name="T85" fmla="*/ 0 h 328"/>
                  <a:gd name="T86" fmla="*/ 1257 w 1490"/>
                  <a:gd name="T87" fmla="*/ 0 h 328"/>
                  <a:gd name="T88" fmla="*/ 1286 w 1490"/>
                  <a:gd name="T89" fmla="*/ 0 h 328"/>
                  <a:gd name="T90" fmla="*/ 1315 w 1490"/>
                  <a:gd name="T91" fmla="*/ 0 h 328"/>
                  <a:gd name="T92" fmla="*/ 1344 w 1490"/>
                  <a:gd name="T93" fmla="*/ 0 h 328"/>
                  <a:gd name="T94" fmla="*/ 1373 w 1490"/>
                  <a:gd name="T95" fmla="*/ 0 h 328"/>
                  <a:gd name="T96" fmla="*/ 1402 w 1490"/>
                  <a:gd name="T97" fmla="*/ 0 h 328"/>
                  <a:gd name="T98" fmla="*/ 1432 w 1490"/>
                  <a:gd name="T99" fmla="*/ 0 h 328"/>
                  <a:gd name="T100" fmla="*/ 1461 w 1490"/>
                  <a:gd name="T101" fmla="*/ 0 h 328"/>
                  <a:gd name="T102" fmla="*/ 1490 w 1490"/>
                  <a:gd name="T103" fmla="*/ 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0" h="328">
                    <a:moveTo>
                      <a:pt x="0" y="328"/>
                    </a:moveTo>
                    <a:lnTo>
                      <a:pt x="30" y="328"/>
                    </a:lnTo>
                    <a:lnTo>
                      <a:pt x="59" y="328"/>
                    </a:lnTo>
                    <a:lnTo>
                      <a:pt x="88" y="328"/>
                    </a:lnTo>
                    <a:lnTo>
                      <a:pt x="117" y="328"/>
                    </a:lnTo>
                    <a:lnTo>
                      <a:pt x="146" y="328"/>
                    </a:lnTo>
                    <a:lnTo>
                      <a:pt x="176" y="328"/>
                    </a:lnTo>
                    <a:lnTo>
                      <a:pt x="205" y="328"/>
                    </a:lnTo>
                    <a:lnTo>
                      <a:pt x="234" y="328"/>
                    </a:lnTo>
                    <a:lnTo>
                      <a:pt x="263" y="246"/>
                    </a:lnTo>
                    <a:lnTo>
                      <a:pt x="293" y="164"/>
                    </a:lnTo>
                    <a:lnTo>
                      <a:pt x="322" y="82"/>
                    </a:lnTo>
                    <a:lnTo>
                      <a:pt x="351" y="0"/>
                    </a:lnTo>
                    <a:lnTo>
                      <a:pt x="380" y="0"/>
                    </a:lnTo>
                    <a:lnTo>
                      <a:pt x="409" y="0"/>
                    </a:lnTo>
                    <a:lnTo>
                      <a:pt x="439" y="0"/>
                    </a:lnTo>
                    <a:lnTo>
                      <a:pt x="468" y="0"/>
                    </a:lnTo>
                    <a:lnTo>
                      <a:pt x="497" y="0"/>
                    </a:lnTo>
                    <a:lnTo>
                      <a:pt x="526" y="0"/>
                    </a:lnTo>
                    <a:lnTo>
                      <a:pt x="555" y="0"/>
                    </a:lnTo>
                    <a:lnTo>
                      <a:pt x="584" y="0"/>
                    </a:lnTo>
                    <a:lnTo>
                      <a:pt x="614" y="0"/>
                    </a:lnTo>
                    <a:lnTo>
                      <a:pt x="643" y="0"/>
                    </a:lnTo>
                    <a:lnTo>
                      <a:pt x="673" y="0"/>
                    </a:lnTo>
                    <a:lnTo>
                      <a:pt x="702" y="0"/>
                    </a:lnTo>
                    <a:lnTo>
                      <a:pt x="731" y="0"/>
                    </a:lnTo>
                    <a:lnTo>
                      <a:pt x="760" y="0"/>
                    </a:lnTo>
                    <a:lnTo>
                      <a:pt x="789" y="0"/>
                    </a:lnTo>
                    <a:lnTo>
                      <a:pt x="818" y="0"/>
                    </a:lnTo>
                    <a:lnTo>
                      <a:pt x="848" y="0"/>
                    </a:lnTo>
                    <a:lnTo>
                      <a:pt x="877" y="0"/>
                    </a:lnTo>
                    <a:lnTo>
                      <a:pt x="906" y="0"/>
                    </a:lnTo>
                    <a:lnTo>
                      <a:pt x="935" y="0"/>
                    </a:lnTo>
                    <a:lnTo>
                      <a:pt x="964" y="0"/>
                    </a:lnTo>
                    <a:lnTo>
                      <a:pt x="993" y="0"/>
                    </a:lnTo>
                    <a:lnTo>
                      <a:pt x="1023" y="0"/>
                    </a:lnTo>
                    <a:lnTo>
                      <a:pt x="1052" y="0"/>
                    </a:lnTo>
                    <a:lnTo>
                      <a:pt x="1081" y="0"/>
                    </a:lnTo>
                    <a:lnTo>
                      <a:pt x="1111" y="0"/>
                    </a:lnTo>
                    <a:lnTo>
                      <a:pt x="1140" y="0"/>
                    </a:lnTo>
                    <a:lnTo>
                      <a:pt x="1169" y="0"/>
                    </a:lnTo>
                    <a:lnTo>
                      <a:pt x="1198" y="0"/>
                    </a:lnTo>
                    <a:lnTo>
                      <a:pt x="1227" y="0"/>
                    </a:lnTo>
                    <a:lnTo>
                      <a:pt x="1257" y="0"/>
                    </a:lnTo>
                    <a:lnTo>
                      <a:pt x="1286" y="0"/>
                    </a:lnTo>
                    <a:lnTo>
                      <a:pt x="1315" y="0"/>
                    </a:lnTo>
                    <a:lnTo>
                      <a:pt x="1344" y="0"/>
                    </a:lnTo>
                    <a:lnTo>
                      <a:pt x="1373" y="0"/>
                    </a:lnTo>
                    <a:lnTo>
                      <a:pt x="1402" y="0"/>
                    </a:lnTo>
                    <a:lnTo>
                      <a:pt x="1432" y="0"/>
                    </a:lnTo>
                    <a:lnTo>
                      <a:pt x="1461" y="0"/>
                    </a:lnTo>
                    <a:lnTo>
                      <a:pt x="1490"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252"/>
              <p:cNvSpPr>
                <a:spLocks/>
              </p:cNvSpPr>
              <p:nvPr/>
            </p:nvSpPr>
            <p:spPr bwMode="auto">
              <a:xfrm>
                <a:off x="4393992" y="1182688"/>
                <a:ext cx="524084" cy="617220"/>
              </a:xfrm>
              <a:custGeom>
                <a:avLst/>
                <a:gdLst>
                  <a:gd name="T0" fmla="*/ 0 w 613"/>
                  <a:gd name="T1" fmla="*/ 0 h 246"/>
                  <a:gd name="T2" fmla="*/ 29 w 613"/>
                  <a:gd name="T3" fmla="*/ 0 h 246"/>
                  <a:gd name="T4" fmla="*/ 59 w 613"/>
                  <a:gd name="T5" fmla="*/ 0 h 246"/>
                  <a:gd name="T6" fmla="*/ 88 w 613"/>
                  <a:gd name="T7" fmla="*/ 0 h 246"/>
                  <a:gd name="T8" fmla="*/ 117 w 613"/>
                  <a:gd name="T9" fmla="*/ 0 h 246"/>
                  <a:gd name="T10" fmla="*/ 146 w 613"/>
                  <a:gd name="T11" fmla="*/ 0 h 246"/>
                  <a:gd name="T12" fmla="*/ 175 w 613"/>
                  <a:gd name="T13" fmla="*/ 0 h 246"/>
                  <a:gd name="T14" fmla="*/ 205 w 613"/>
                  <a:gd name="T15" fmla="*/ 0 h 246"/>
                  <a:gd name="T16" fmla="*/ 234 w 613"/>
                  <a:gd name="T17" fmla="*/ 0 h 246"/>
                  <a:gd name="T18" fmla="*/ 263 w 613"/>
                  <a:gd name="T19" fmla="*/ 0 h 246"/>
                  <a:gd name="T20" fmla="*/ 292 w 613"/>
                  <a:gd name="T21" fmla="*/ 0 h 246"/>
                  <a:gd name="T22" fmla="*/ 322 w 613"/>
                  <a:gd name="T23" fmla="*/ 0 h 246"/>
                  <a:gd name="T24" fmla="*/ 351 w 613"/>
                  <a:gd name="T25" fmla="*/ 0 h 246"/>
                  <a:gd name="T26" fmla="*/ 380 w 613"/>
                  <a:gd name="T27" fmla="*/ 0 h 246"/>
                  <a:gd name="T28" fmla="*/ 409 w 613"/>
                  <a:gd name="T29" fmla="*/ 0 h 246"/>
                  <a:gd name="T30" fmla="*/ 438 w 613"/>
                  <a:gd name="T31" fmla="*/ 0 h 246"/>
                  <a:gd name="T32" fmla="*/ 468 w 613"/>
                  <a:gd name="T33" fmla="*/ 0 h 246"/>
                  <a:gd name="T34" fmla="*/ 497 w 613"/>
                  <a:gd name="T35" fmla="*/ 0 h 246"/>
                  <a:gd name="T36" fmla="*/ 526 w 613"/>
                  <a:gd name="T37" fmla="*/ 0 h 246"/>
                  <a:gd name="T38" fmla="*/ 555 w 613"/>
                  <a:gd name="T39" fmla="*/ 82 h 246"/>
                  <a:gd name="T40" fmla="*/ 584 w 613"/>
                  <a:gd name="T41" fmla="*/ 164 h 246"/>
                  <a:gd name="T42" fmla="*/ 613 w 613"/>
                  <a:gd name="T43"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246">
                    <a:moveTo>
                      <a:pt x="0" y="0"/>
                    </a:moveTo>
                    <a:lnTo>
                      <a:pt x="29" y="0"/>
                    </a:lnTo>
                    <a:lnTo>
                      <a:pt x="59" y="0"/>
                    </a:lnTo>
                    <a:lnTo>
                      <a:pt x="88" y="0"/>
                    </a:lnTo>
                    <a:lnTo>
                      <a:pt x="117" y="0"/>
                    </a:lnTo>
                    <a:lnTo>
                      <a:pt x="146" y="0"/>
                    </a:lnTo>
                    <a:lnTo>
                      <a:pt x="175" y="0"/>
                    </a:lnTo>
                    <a:lnTo>
                      <a:pt x="205" y="0"/>
                    </a:lnTo>
                    <a:lnTo>
                      <a:pt x="234" y="0"/>
                    </a:lnTo>
                    <a:lnTo>
                      <a:pt x="263" y="0"/>
                    </a:lnTo>
                    <a:lnTo>
                      <a:pt x="292" y="0"/>
                    </a:lnTo>
                    <a:lnTo>
                      <a:pt x="322" y="0"/>
                    </a:lnTo>
                    <a:lnTo>
                      <a:pt x="351" y="0"/>
                    </a:lnTo>
                    <a:lnTo>
                      <a:pt x="380" y="0"/>
                    </a:lnTo>
                    <a:lnTo>
                      <a:pt x="409" y="0"/>
                    </a:lnTo>
                    <a:lnTo>
                      <a:pt x="438" y="0"/>
                    </a:lnTo>
                    <a:lnTo>
                      <a:pt x="468" y="0"/>
                    </a:lnTo>
                    <a:lnTo>
                      <a:pt x="497" y="0"/>
                    </a:lnTo>
                    <a:lnTo>
                      <a:pt x="526" y="0"/>
                    </a:lnTo>
                    <a:lnTo>
                      <a:pt x="555" y="82"/>
                    </a:lnTo>
                    <a:lnTo>
                      <a:pt x="584" y="164"/>
                    </a:lnTo>
                    <a:lnTo>
                      <a:pt x="613" y="246"/>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5439737" y="2230130"/>
              <a:ext cx="2971800" cy="822960"/>
              <a:chOff x="1946276" y="2098675"/>
              <a:chExt cx="2971800" cy="822960"/>
            </a:xfrm>
          </p:grpSpPr>
          <p:sp>
            <p:nvSpPr>
              <p:cNvPr id="104" name="Freeform 303"/>
              <p:cNvSpPr>
                <a:spLocks/>
              </p:cNvSpPr>
              <p:nvPr/>
            </p:nvSpPr>
            <p:spPr bwMode="auto">
              <a:xfrm>
                <a:off x="1946276" y="2098675"/>
                <a:ext cx="1224286" cy="822960"/>
              </a:xfrm>
              <a:custGeom>
                <a:avLst/>
                <a:gdLst>
                  <a:gd name="T0" fmla="*/ 0 w 1432"/>
                  <a:gd name="T1" fmla="*/ 337 h 337"/>
                  <a:gd name="T2" fmla="*/ 29 w 1432"/>
                  <a:gd name="T3" fmla="*/ 337 h 337"/>
                  <a:gd name="T4" fmla="*/ 58 w 1432"/>
                  <a:gd name="T5" fmla="*/ 337 h 337"/>
                  <a:gd name="T6" fmla="*/ 88 w 1432"/>
                  <a:gd name="T7" fmla="*/ 337 h 337"/>
                  <a:gd name="T8" fmla="*/ 117 w 1432"/>
                  <a:gd name="T9" fmla="*/ 337 h 337"/>
                  <a:gd name="T10" fmla="*/ 146 w 1432"/>
                  <a:gd name="T11" fmla="*/ 337 h 337"/>
                  <a:gd name="T12" fmla="*/ 176 w 1432"/>
                  <a:gd name="T13" fmla="*/ 337 h 337"/>
                  <a:gd name="T14" fmla="*/ 205 w 1432"/>
                  <a:gd name="T15" fmla="*/ 337 h 337"/>
                  <a:gd name="T16" fmla="*/ 234 w 1432"/>
                  <a:gd name="T17" fmla="*/ 337 h 337"/>
                  <a:gd name="T18" fmla="*/ 263 w 1432"/>
                  <a:gd name="T19" fmla="*/ 337 h 337"/>
                  <a:gd name="T20" fmla="*/ 292 w 1432"/>
                  <a:gd name="T21" fmla="*/ 337 h 337"/>
                  <a:gd name="T22" fmla="*/ 321 w 1432"/>
                  <a:gd name="T23" fmla="*/ 337 h 337"/>
                  <a:gd name="T24" fmla="*/ 351 w 1432"/>
                  <a:gd name="T25" fmla="*/ 337 h 337"/>
                  <a:gd name="T26" fmla="*/ 380 w 1432"/>
                  <a:gd name="T27" fmla="*/ 337 h 337"/>
                  <a:gd name="T28" fmla="*/ 409 w 1432"/>
                  <a:gd name="T29" fmla="*/ 337 h 337"/>
                  <a:gd name="T30" fmla="*/ 438 w 1432"/>
                  <a:gd name="T31" fmla="*/ 337 h 337"/>
                  <a:gd name="T32" fmla="*/ 467 w 1432"/>
                  <a:gd name="T33" fmla="*/ 337 h 337"/>
                  <a:gd name="T34" fmla="*/ 496 w 1432"/>
                  <a:gd name="T35" fmla="*/ 337 h 337"/>
                  <a:gd name="T36" fmla="*/ 526 w 1432"/>
                  <a:gd name="T37" fmla="*/ 337 h 337"/>
                  <a:gd name="T38" fmla="*/ 555 w 1432"/>
                  <a:gd name="T39" fmla="*/ 337 h 337"/>
                  <a:gd name="T40" fmla="*/ 585 w 1432"/>
                  <a:gd name="T41" fmla="*/ 337 h 337"/>
                  <a:gd name="T42" fmla="*/ 614 w 1432"/>
                  <a:gd name="T43" fmla="*/ 337 h 337"/>
                  <a:gd name="T44" fmla="*/ 643 w 1432"/>
                  <a:gd name="T45" fmla="*/ 337 h 337"/>
                  <a:gd name="T46" fmla="*/ 672 w 1432"/>
                  <a:gd name="T47" fmla="*/ 337 h 337"/>
                  <a:gd name="T48" fmla="*/ 701 w 1432"/>
                  <a:gd name="T49" fmla="*/ 337 h 337"/>
                  <a:gd name="T50" fmla="*/ 730 w 1432"/>
                  <a:gd name="T51" fmla="*/ 253 h 337"/>
                  <a:gd name="T52" fmla="*/ 760 w 1432"/>
                  <a:gd name="T53" fmla="*/ 168 h 337"/>
                  <a:gd name="T54" fmla="*/ 789 w 1432"/>
                  <a:gd name="T55" fmla="*/ 84 h 337"/>
                  <a:gd name="T56" fmla="*/ 818 w 1432"/>
                  <a:gd name="T57" fmla="*/ 0 h 337"/>
                  <a:gd name="T58" fmla="*/ 847 w 1432"/>
                  <a:gd name="T59" fmla="*/ 0 h 337"/>
                  <a:gd name="T60" fmla="*/ 876 w 1432"/>
                  <a:gd name="T61" fmla="*/ 0 h 337"/>
                  <a:gd name="T62" fmla="*/ 905 w 1432"/>
                  <a:gd name="T63" fmla="*/ 0 h 337"/>
                  <a:gd name="T64" fmla="*/ 935 w 1432"/>
                  <a:gd name="T65" fmla="*/ 0 h 337"/>
                  <a:gd name="T66" fmla="*/ 964 w 1432"/>
                  <a:gd name="T67" fmla="*/ 0 h 337"/>
                  <a:gd name="T68" fmla="*/ 993 w 1432"/>
                  <a:gd name="T69" fmla="*/ 0 h 337"/>
                  <a:gd name="T70" fmla="*/ 1023 w 1432"/>
                  <a:gd name="T71" fmla="*/ 0 h 337"/>
                  <a:gd name="T72" fmla="*/ 1052 w 1432"/>
                  <a:gd name="T73" fmla="*/ 0 h 337"/>
                  <a:gd name="T74" fmla="*/ 1081 w 1432"/>
                  <a:gd name="T75" fmla="*/ 0 h 337"/>
                  <a:gd name="T76" fmla="*/ 1110 w 1432"/>
                  <a:gd name="T77" fmla="*/ 0 h 337"/>
                  <a:gd name="T78" fmla="*/ 1139 w 1432"/>
                  <a:gd name="T79" fmla="*/ 0 h 337"/>
                  <a:gd name="T80" fmla="*/ 1169 w 1432"/>
                  <a:gd name="T81" fmla="*/ 0 h 337"/>
                  <a:gd name="T82" fmla="*/ 1198 w 1432"/>
                  <a:gd name="T83" fmla="*/ 0 h 337"/>
                  <a:gd name="T84" fmla="*/ 1227 w 1432"/>
                  <a:gd name="T85" fmla="*/ 0 h 337"/>
                  <a:gd name="T86" fmla="*/ 1256 w 1432"/>
                  <a:gd name="T87" fmla="*/ 0 h 337"/>
                  <a:gd name="T88" fmla="*/ 1285 w 1432"/>
                  <a:gd name="T89" fmla="*/ 0 h 337"/>
                  <a:gd name="T90" fmla="*/ 1315 w 1432"/>
                  <a:gd name="T91" fmla="*/ 0 h 337"/>
                  <a:gd name="T92" fmla="*/ 1344 w 1432"/>
                  <a:gd name="T93" fmla="*/ 0 h 337"/>
                  <a:gd name="T94" fmla="*/ 1373 w 1432"/>
                  <a:gd name="T95" fmla="*/ 0 h 337"/>
                  <a:gd name="T96" fmla="*/ 1402 w 1432"/>
                  <a:gd name="T97" fmla="*/ 0 h 337"/>
                  <a:gd name="T98" fmla="*/ 1432 w 1432"/>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2" h="337">
                    <a:moveTo>
                      <a:pt x="0" y="337"/>
                    </a:moveTo>
                    <a:lnTo>
                      <a:pt x="29" y="337"/>
                    </a:lnTo>
                    <a:lnTo>
                      <a:pt x="58" y="337"/>
                    </a:lnTo>
                    <a:lnTo>
                      <a:pt x="88" y="337"/>
                    </a:lnTo>
                    <a:lnTo>
                      <a:pt x="117" y="337"/>
                    </a:lnTo>
                    <a:lnTo>
                      <a:pt x="146" y="337"/>
                    </a:lnTo>
                    <a:lnTo>
                      <a:pt x="176" y="337"/>
                    </a:lnTo>
                    <a:lnTo>
                      <a:pt x="205" y="337"/>
                    </a:lnTo>
                    <a:lnTo>
                      <a:pt x="234" y="337"/>
                    </a:lnTo>
                    <a:lnTo>
                      <a:pt x="263" y="337"/>
                    </a:lnTo>
                    <a:lnTo>
                      <a:pt x="292" y="337"/>
                    </a:lnTo>
                    <a:lnTo>
                      <a:pt x="321" y="337"/>
                    </a:lnTo>
                    <a:lnTo>
                      <a:pt x="351" y="337"/>
                    </a:lnTo>
                    <a:lnTo>
                      <a:pt x="380" y="337"/>
                    </a:lnTo>
                    <a:lnTo>
                      <a:pt x="409" y="337"/>
                    </a:lnTo>
                    <a:lnTo>
                      <a:pt x="438" y="337"/>
                    </a:lnTo>
                    <a:lnTo>
                      <a:pt x="467" y="337"/>
                    </a:lnTo>
                    <a:lnTo>
                      <a:pt x="496" y="337"/>
                    </a:lnTo>
                    <a:lnTo>
                      <a:pt x="526" y="337"/>
                    </a:lnTo>
                    <a:lnTo>
                      <a:pt x="555" y="337"/>
                    </a:lnTo>
                    <a:lnTo>
                      <a:pt x="585" y="337"/>
                    </a:lnTo>
                    <a:lnTo>
                      <a:pt x="614" y="337"/>
                    </a:lnTo>
                    <a:lnTo>
                      <a:pt x="643" y="337"/>
                    </a:lnTo>
                    <a:lnTo>
                      <a:pt x="672" y="337"/>
                    </a:lnTo>
                    <a:lnTo>
                      <a:pt x="701" y="337"/>
                    </a:lnTo>
                    <a:lnTo>
                      <a:pt x="730" y="253"/>
                    </a:lnTo>
                    <a:lnTo>
                      <a:pt x="760" y="168"/>
                    </a:lnTo>
                    <a:lnTo>
                      <a:pt x="789" y="84"/>
                    </a:lnTo>
                    <a:lnTo>
                      <a:pt x="818" y="0"/>
                    </a:lnTo>
                    <a:lnTo>
                      <a:pt x="847" y="0"/>
                    </a:lnTo>
                    <a:lnTo>
                      <a:pt x="876" y="0"/>
                    </a:lnTo>
                    <a:lnTo>
                      <a:pt x="905" y="0"/>
                    </a:lnTo>
                    <a:lnTo>
                      <a:pt x="935" y="0"/>
                    </a:lnTo>
                    <a:lnTo>
                      <a:pt x="964" y="0"/>
                    </a:lnTo>
                    <a:lnTo>
                      <a:pt x="993" y="0"/>
                    </a:lnTo>
                    <a:lnTo>
                      <a:pt x="1023" y="0"/>
                    </a:lnTo>
                    <a:lnTo>
                      <a:pt x="1052" y="0"/>
                    </a:lnTo>
                    <a:lnTo>
                      <a:pt x="1081" y="0"/>
                    </a:lnTo>
                    <a:lnTo>
                      <a:pt x="1110" y="0"/>
                    </a:lnTo>
                    <a:lnTo>
                      <a:pt x="1139" y="0"/>
                    </a:lnTo>
                    <a:lnTo>
                      <a:pt x="1169" y="0"/>
                    </a:lnTo>
                    <a:lnTo>
                      <a:pt x="1198" y="0"/>
                    </a:lnTo>
                    <a:lnTo>
                      <a:pt x="1227" y="0"/>
                    </a:lnTo>
                    <a:lnTo>
                      <a:pt x="1256" y="0"/>
                    </a:lnTo>
                    <a:lnTo>
                      <a:pt x="1285" y="0"/>
                    </a:lnTo>
                    <a:lnTo>
                      <a:pt x="1315" y="0"/>
                    </a:lnTo>
                    <a:lnTo>
                      <a:pt x="1344" y="0"/>
                    </a:lnTo>
                    <a:lnTo>
                      <a:pt x="1373" y="0"/>
                    </a:lnTo>
                    <a:lnTo>
                      <a:pt x="1402" y="0"/>
                    </a:lnTo>
                    <a:lnTo>
                      <a:pt x="1432"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304"/>
              <p:cNvSpPr>
                <a:spLocks/>
              </p:cNvSpPr>
              <p:nvPr/>
            </p:nvSpPr>
            <p:spPr bwMode="auto">
              <a:xfrm>
                <a:off x="3144913" y="2098675"/>
                <a:ext cx="1273873" cy="822960"/>
              </a:xfrm>
              <a:custGeom>
                <a:avLst/>
                <a:gdLst>
                  <a:gd name="T0" fmla="*/ 0 w 1490"/>
                  <a:gd name="T1" fmla="*/ 0 h 337"/>
                  <a:gd name="T2" fmla="*/ 30 w 1490"/>
                  <a:gd name="T3" fmla="*/ 0 h 337"/>
                  <a:gd name="T4" fmla="*/ 59 w 1490"/>
                  <a:gd name="T5" fmla="*/ 0 h 337"/>
                  <a:gd name="T6" fmla="*/ 88 w 1490"/>
                  <a:gd name="T7" fmla="*/ 0 h 337"/>
                  <a:gd name="T8" fmla="*/ 117 w 1490"/>
                  <a:gd name="T9" fmla="*/ 0 h 337"/>
                  <a:gd name="T10" fmla="*/ 146 w 1490"/>
                  <a:gd name="T11" fmla="*/ 0 h 337"/>
                  <a:gd name="T12" fmla="*/ 176 w 1490"/>
                  <a:gd name="T13" fmla="*/ 0 h 337"/>
                  <a:gd name="T14" fmla="*/ 205 w 1490"/>
                  <a:gd name="T15" fmla="*/ 0 h 337"/>
                  <a:gd name="T16" fmla="*/ 234 w 1490"/>
                  <a:gd name="T17" fmla="*/ 0 h 337"/>
                  <a:gd name="T18" fmla="*/ 263 w 1490"/>
                  <a:gd name="T19" fmla="*/ 0 h 337"/>
                  <a:gd name="T20" fmla="*/ 293 w 1490"/>
                  <a:gd name="T21" fmla="*/ 0 h 337"/>
                  <a:gd name="T22" fmla="*/ 322 w 1490"/>
                  <a:gd name="T23" fmla="*/ 0 h 337"/>
                  <a:gd name="T24" fmla="*/ 351 w 1490"/>
                  <a:gd name="T25" fmla="*/ 0 h 337"/>
                  <a:gd name="T26" fmla="*/ 380 w 1490"/>
                  <a:gd name="T27" fmla="*/ 0 h 337"/>
                  <a:gd name="T28" fmla="*/ 409 w 1490"/>
                  <a:gd name="T29" fmla="*/ 0 h 337"/>
                  <a:gd name="T30" fmla="*/ 439 w 1490"/>
                  <a:gd name="T31" fmla="*/ 0 h 337"/>
                  <a:gd name="T32" fmla="*/ 468 w 1490"/>
                  <a:gd name="T33" fmla="*/ 0 h 337"/>
                  <a:gd name="T34" fmla="*/ 497 w 1490"/>
                  <a:gd name="T35" fmla="*/ 0 h 337"/>
                  <a:gd name="T36" fmla="*/ 526 w 1490"/>
                  <a:gd name="T37" fmla="*/ 0 h 337"/>
                  <a:gd name="T38" fmla="*/ 555 w 1490"/>
                  <a:gd name="T39" fmla="*/ 0 h 337"/>
                  <a:gd name="T40" fmla="*/ 584 w 1490"/>
                  <a:gd name="T41" fmla="*/ 0 h 337"/>
                  <a:gd name="T42" fmla="*/ 614 w 1490"/>
                  <a:gd name="T43" fmla="*/ 0 h 337"/>
                  <a:gd name="T44" fmla="*/ 643 w 1490"/>
                  <a:gd name="T45" fmla="*/ 0 h 337"/>
                  <a:gd name="T46" fmla="*/ 673 w 1490"/>
                  <a:gd name="T47" fmla="*/ 0 h 337"/>
                  <a:gd name="T48" fmla="*/ 702 w 1490"/>
                  <a:gd name="T49" fmla="*/ 0 h 337"/>
                  <a:gd name="T50" fmla="*/ 731 w 1490"/>
                  <a:gd name="T51" fmla="*/ 0 h 337"/>
                  <a:gd name="T52" fmla="*/ 760 w 1490"/>
                  <a:gd name="T53" fmla="*/ 0 h 337"/>
                  <a:gd name="T54" fmla="*/ 789 w 1490"/>
                  <a:gd name="T55" fmla="*/ 0 h 337"/>
                  <a:gd name="T56" fmla="*/ 818 w 1490"/>
                  <a:gd name="T57" fmla="*/ 0 h 337"/>
                  <a:gd name="T58" fmla="*/ 848 w 1490"/>
                  <a:gd name="T59" fmla="*/ 0 h 337"/>
                  <a:gd name="T60" fmla="*/ 877 w 1490"/>
                  <a:gd name="T61" fmla="*/ 0 h 337"/>
                  <a:gd name="T62" fmla="*/ 906 w 1490"/>
                  <a:gd name="T63" fmla="*/ 0 h 337"/>
                  <a:gd name="T64" fmla="*/ 935 w 1490"/>
                  <a:gd name="T65" fmla="*/ 0 h 337"/>
                  <a:gd name="T66" fmla="*/ 964 w 1490"/>
                  <a:gd name="T67" fmla="*/ 0 h 337"/>
                  <a:gd name="T68" fmla="*/ 993 w 1490"/>
                  <a:gd name="T69" fmla="*/ 0 h 337"/>
                  <a:gd name="T70" fmla="*/ 1023 w 1490"/>
                  <a:gd name="T71" fmla="*/ 0 h 337"/>
                  <a:gd name="T72" fmla="*/ 1052 w 1490"/>
                  <a:gd name="T73" fmla="*/ 0 h 337"/>
                  <a:gd name="T74" fmla="*/ 1081 w 1490"/>
                  <a:gd name="T75" fmla="*/ 84 h 337"/>
                  <a:gd name="T76" fmla="*/ 1111 w 1490"/>
                  <a:gd name="T77" fmla="*/ 168 h 337"/>
                  <a:gd name="T78" fmla="*/ 1140 w 1490"/>
                  <a:gd name="T79" fmla="*/ 253 h 337"/>
                  <a:gd name="T80" fmla="*/ 1169 w 1490"/>
                  <a:gd name="T81" fmla="*/ 337 h 337"/>
                  <a:gd name="T82" fmla="*/ 1198 w 1490"/>
                  <a:gd name="T83" fmla="*/ 337 h 337"/>
                  <a:gd name="T84" fmla="*/ 1227 w 1490"/>
                  <a:gd name="T85" fmla="*/ 337 h 337"/>
                  <a:gd name="T86" fmla="*/ 1257 w 1490"/>
                  <a:gd name="T87" fmla="*/ 337 h 337"/>
                  <a:gd name="T88" fmla="*/ 1286 w 1490"/>
                  <a:gd name="T89" fmla="*/ 337 h 337"/>
                  <a:gd name="T90" fmla="*/ 1315 w 1490"/>
                  <a:gd name="T91" fmla="*/ 337 h 337"/>
                  <a:gd name="T92" fmla="*/ 1344 w 1490"/>
                  <a:gd name="T93" fmla="*/ 337 h 337"/>
                  <a:gd name="T94" fmla="*/ 1373 w 1490"/>
                  <a:gd name="T95" fmla="*/ 337 h 337"/>
                  <a:gd name="T96" fmla="*/ 1402 w 1490"/>
                  <a:gd name="T97" fmla="*/ 337 h 337"/>
                  <a:gd name="T98" fmla="*/ 1432 w 1490"/>
                  <a:gd name="T99" fmla="*/ 337 h 337"/>
                  <a:gd name="T100" fmla="*/ 1461 w 1490"/>
                  <a:gd name="T101" fmla="*/ 337 h 337"/>
                  <a:gd name="T102" fmla="*/ 1490 w 1490"/>
                  <a:gd name="T103"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0" h="337">
                    <a:moveTo>
                      <a:pt x="0" y="0"/>
                    </a:moveTo>
                    <a:lnTo>
                      <a:pt x="30" y="0"/>
                    </a:lnTo>
                    <a:lnTo>
                      <a:pt x="59" y="0"/>
                    </a:lnTo>
                    <a:lnTo>
                      <a:pt x="88" y="0"/>
                    </a:lnTo>
                    <a:lnTo>
                      <a:pt x="117" y="0"/>
                    </a:lnTo>
                    <a:lnTo>
                      <a:pt x="146" y="0"/>
                    </a:lnTo>
                    <a:lnTo>
                      <a:pt x="176" y="0"/>
                    </a:lnTo>
                    <a:lnTo>
                      <a:pt x="205" y="0"/>
                    </a:lnTo>
                    <a:lnTo>
                      <a:pt x="234" y="0"/>
                    </a:lnTo>
                    <a:lnTo>
                      <a:pt x="263" y="0"/>
                    </a:lnTo>
                    <a:lnTo>
                      <a:pt x="293" y="0"/>
                    </a:lnTo>
                    <a:lnTo>
                      <a:pt x="322" y="0"/>
                    </a:lnTo>
                    <a:lnTo>
                      <a:pt x="351" y="0"/>
                    </a:lnTo>
                    <a:lnTo>
                      <a:pt x="380" y="0"/>
                    </a:lnTo>
                    <a:lnTo>
                      <a:pt x="409" y="0"/>
                    </a:lnTo>
                    <a:lnTo>
                      <a:pt x="439" y="0"/>
                    </a:lnTo>
                    <a:lnTo>
                      <a:pt x="468" y="0"/>
                    </a:lnTo>
                    <a:lnTo>
                      <a:pt x="497" y="0"/>
                    </a:lnTo>
                    <a:lnTo>
                      <a:pt x="526" y="0"/>
                    </a:lnTo>
                    <a:lnTo>
                      <a:pt x="555" y="0"/>
                    </a:lnTo>
                    <a:lnTo>
                      <a:pt x="584" y="0"/>
                    </a:lnTo>
                    <a:lnTo>
                      <a:pt x="614" y="0"/>
                    </a:lnTo>
                    <a:lnTo>
                      <a:pt x="643" y="0"/>
                    </a:lnTo>
                    <a:lnTo>
                      <a:pt x="673" y="0"/>
                    </a:lnTo>
                    <a:lnTo>
                      <a:pt x="702" y="0"/>
                    </a:lnTo>
                    <a:lnTo>
                      <a:pt x="731" y="0"/>
                    </a:lnTo>
                    <a:lnTo>
                      <a:pt x="760" y="0"/>
                    </a:lnTo>
                    <a:lnTo>
                      <a:pt x="789" y="0"/>
                    </a:lnTo>
                    <a:lnTo>
                      <a:pt x="818" y="0"/>
                    </a:lnTo>
                    <a:lnTo>
                      <a:pt x="848" y="0"/>
                    </a:lnTo>
                    <a:lnTo>
                      <a:pt x="877" y="0"/>
                    </a:lnTo>
                    <a:lnTo>
                      <a:pt x="906" y="0"/>
                    </a:lnTo>
                    <a:lnTo>
                      <a:pt x="935" y="0"/>
                    </a:lnTo>
                    <a:lnTo>
                      <a:pt x="964" y="0"/>
                    </a:lnTo>
                    <a:lnTo>
                      <a:pt x="993" y="0"/>
                    </a:lnTo>
                    <a:lnTo>
                      <a:pt x="1023" y="0"/>
                    </a:lnTo>
                    <a:lnTo>
                      <a:pt x="1052" y="0"/>
                    </a:lnTo>
                    <a:lnTo>
                      <a:pt x="1081" y="84"/>
                    </a:lnTo>
                    <a:lnTo>
                      <a:pt x="1111" y="168"/>
                    </a:lnTo>
                    <a:lnTo>
                      <a:pt x="1140" y="253"/>
                    </a:lnTo>
                    <a:lnTo>
                      <a:pt x="1169" y="337"/>
                    </a:lnTo>
                    <a:lnTo>
                      <a:pt x="1198" y="337"/>
                    </a:lnTo>
                    <a:lnTo>
                      <a:pt x="1227" y="337"/>
                    </a:lnTo>
                    <a:lnTo>
                      <a:pt x="1257" y="337"/>
                    </a:lnTo>
                    <a:lnTo>
                      <a:pt x="1286" y="337"/>
                    </a:lnTo>
                    <a:lnTo>
                      <a:pt x="1315" y="337"/>
                    </a:lnTo>
                    <a:lnTo>
                      <a:pt x="1344" y="337"/>
                    </a:lnTo>
                    <a:lnTo>
                      <a:pt x="1373" y="337"/>
                    </a:lnTo>
                    <a:lnTo>
                      <a:pt x="1402" y="337"/>
                    </a:lnTo>
                    <a:lnTo>
                      <a:pt x="1432" y="337"/>
                    </a:lnTo>
                    <a:lnTo>
                      <a:pt x="1461" y="337"/>
                    </a:lnTo>
                    <a:lnTo>
                      <a:pt x="1490" y="337"/>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reeform 305"/>
              <p:cNvSpPr>
                <a:spLocks/>
              </p:cNvSpPr>
              <p:nvPr/>
            </p:nvSpPr>
            <p:spPr bwMode="auto">
              <a:xfrm>
                <a:off x="4393992" y="2921635"/>
                <a:ext cx="524084" cy="0"/>
              </a:xfrm>
              <a:custGeom>
                <a:avLst/>
                <a:gdLst>
                  <a:gd name="T0" fmla="*/ 0 w 613"/>
                  <a:gd name="T1" fmla="*/ 29 w 613"/>
                  <a:gd name="T2" fmla="*/ 59 w 613"/>
                  <a:gd name="T3" fmla="*/ 88 w 613"/>
                  <a:gd name="T4" fmla="*/ 117 w 613"/>
                  <a:gd name="T5" fmla="*/ 146 w 613"/>
                  <a:gd name="T6" fmla="*/ 175 w 613"/>
                  <a:gd name="T7" fmla="*/ 205 w 613"/>
                  <a:gd name="T8" fmla="*/ 234 w 613"/>
                  <a:gd name="T9" fmla="*/ 263 w 613"/>
                  <a:gd name="T10" fmla="*/ 292 w 613"/>
                  <a:gd name="T11" fmla="*/ 322 w 613"/>
                  <a:gd name="T12" fmla="*/ 351 w 613"/>
                  <a:gd name="T13" fmla="*/ 380 w 613"/>
                  <a:gd name="T14" fmla="*/ 409 w 613"/>
                  <a:gd name="T15" fmla="*/ 438 w 613"/>
                  <a:gd name="T16" fmla="*/ 468 w 613"/>
                  <a:gd name="T17" fmla="*/ 497 w 613"/>
                  <a:gd name="T18" fmla="*/ 526 w 613"/>
                  <a:gd name="T19" fmla="*/ 555 w 613"/>
                  <a:gd name="T20" fmla="*/ 584 w 613"/>
                  <a:gd name="T21" fmla="*/ 613 w 61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613">
                    <a:moveTo>
                      <a:pt x="0" y="0"/>
                    </a:moveTo>
                    <a:lnTo>
                      <a:pt x="29" y="0"/>
                    </a:lnTo>
                    <a:lnTo>
                      <a:pt x="59" y="0"/>
                    </a:lnTo>
                    <a:lnTo>
                      <a:pt x="88" y="0"/>
                    </a:lnTo>
                    <a:lnTo>
                      <a:pt x="117" y="0"/>
                    </a:lnTo>
                    <a:lnTo>
                      <a:pt x="146" y="0"/>
                    </a:lnTo>
                    <a:lnTo>
                      <a:pt x="175" y="0"/>
                    </a:lnTo>
                    <a:lnTo>
                      <a:pt x="205" y="0"/>
                    </a:lnTo>
                    <a:lnTo>
                      <a:pt x="234" y="0"/>
                    </a:lnTo>
                    <a:lnTo>
                      <a:pt x="263" y="0"/>
                    </a:lnTo>
                    <a:lnTo>
                      <a:pt x="292" y="0"/>
                    </a:lnTo>
                    <a:lnTo>
                      <a:pt x="322" y="0"/>
                    </a:lnTo>
                    <a:lnTo>
                      <a:pt x="351" y="0"/>
                    </a:lnTo>
                    <a:lnTo>
                      <a:pt x="380" y="0"/>
                    </a:lnTo>
                    <a:lnTo>
                      <a:pt x="409" y="0"/>
                    </a:lnTo>
                    <a:lnTo>
                      <a:pt x="438" y="0"/>
                    </a:lnTo>
                    <a:lnTo>
                      <a:pt x="468" y="0"/>
                    </a:lnTo>
                    <a:lnTo>
                      <a:pt x="497" y="0"/>
                    </a:lnTo>
                    <a:lnTo>
                      <a:pt x="526" y="0"/>
                    </a:lnTo>
                    <a:lnTo>
                      <a:pt x="555" y="0"/>
                    </a:lnTo>
                    <a:lnTo>
                      <a:pt x="584" y="0"/>
                    </a:lnTo>
                    <a:lnTo>
                      <a:pt x="613"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7" name="Group 106"/>
            <p:cNvGrpSpPr/>
            <p:nvPr/>
          </p:nvGrpSpPr>
          <p:grpSpPr>
            <a:xfrm>
              <a:off x="5439737" y="3391754"/>
              <a:ext cx="2971800" cy="822960"/>
              <a:chOff x="1946276" y="3027363"/>
              <a:chExt cx="2971800" cy="822960"/>
            </a:xfrm>
          </p:grpSpPr>
          <p:sp>
            <p:nvSpPr>
              <p:cNvPr id="108" name="Freeform 356"/>
              <p:cNvSpPr>
                <a:spLocks/>
              </p:cNvSpPr>
              <p:nvPr/>
            </p:nvSpPr>
            <p:spPr bwMode="auto">
              <a:xfrm>
                <a:off x="1946276" y="3027363"/>
                <a:ext cx="1224286" cy="822960"/>
              </a:xfrm>
              <a:custGeom>
                <a:avLst/>
                <a:gdLst>
                  <a:gd name="T0" fmla="*/ 0 w 1432"/>
                  <a:gd name="T1" fmla="*/ 329 h 329"/>
                  <a:gd name="T2" fmla="*/ 29 w 1432"/>
                  <a:gd name="T3" fmla="*/ 329 h 329"/>
                  <a:gd name="T4" fmla="*/ 58 w 1432"/>
                  <a:gd name="T5" fmla="*/ 329 h 329"/>
                  <a:gd name="T6" fmla="*/ 88 w 1432"/>
                  <a:gd name="T7" fmla="*/ 329 h 329"/>
                  <a:gd name="T8" fmla="*/ 117 w 1432"/>
                  <a:gd name="T9" fmla="*/ 329 h 329"/>
                  <a:gd name="T10" fmla="*/ 146 w 1432"/>
                  <a:gd name="T11" fmla="*/ 329 h 329"/>
                  <a:gd name="T12" fmla="*/ 176 w 1432"/>
                  <a:gd name="T13" fmla="*/ 329 h 329"/>
                  <a:gd name="T14" fmla="*/ 205 w 1432"/>
                  <a:gd name="T15" fmla="*/ 329 h 329"/>
                  <a:gd name="T16" fmla="*/ 234 w 1432"/>
                  <a:gd name="T17" fmla="*/ 329 h 329"/>
                  <a:gd name="T18" fmla="*/ 263 w 1432"/>
                  <a:gd name="T19" fmla="*/ 247 h 329"/>
                  <a:gd name="T20" fmla="*/ 292 w 1432"/>
                  <a:gd name="T21" fmla="*/ 165 h 329"/>
                  <a:gd name="T22" fmla="*/ 321 w 1432"/>
                  <a:gd name="T23" fmla="*/ 83 h 329"/>
                  <a:gd name="T24" fmla="*/ 351 w 1432"/>
                  <a:gd name="T25" fmla="*/ 0 h 329"/>
                  <a:gd name="T26" fmla="*/ 380 w 1432"/>
                  <a:gd name="T27" fmla="*/ 0 h 329"/>
                  <a:gd name="T28" fmla="*/ 409 w 1432"/>
                  <a:gd name="T29" fmla="*/ 0 h 329"/>
                  <a:gd name="T30" fmla="*/ 438 w 1432"/>
                  <a:gd name="T31" fmla="*/ 0 h 329"/>
                  <a:gd name="T32" fmla="*/ 467 w 1432"/>
                  <a:gd name="T33" fmla="*/ 0 h 329"/>
                  <a:gd name="T34" fmla="*/ 496 w 1432"/>
                  <a:gd name="T35" fmla="*/ 0 h 329"/>
                  <a:gd name="T36" fmla="*/ 526 w 1432"/>
                  <a:gd name="T37" fmla="*/ 0 h 329"/>
                  <a:gd name="T38" fmla="*/ 555 w 1432"/>
                  <a:gd name="T39" fmla="*/ 0 h 329"/>
                  <a:gd name="T40" fmla="*/ 585 w 1432"/>
                  <a:gd name="T41" fmla="*/ 0 h 329"/>
                  <a:gd name="T42" fmla="*/ 614 w 1432"/>
                  <a:gd name="T43" fmla="*/ 0 h 329"/>
                  <a:gd name="T44" fmla="*/ 643 w 1432"/>
                  <a:gd name="T45" fmla="*/ 0 h 329"/>
                  <a:gd name="T46" fmla="*/ 672 w 1432"/>
                  <a:gd name="T47" fmla="*/ 0 h 329"/>
                  <a:gd name="T48" fmla="*/ 701 w 1432"/>
                  <a:gd name="T49" fmla="*/ 0 h 329"/>
                  <a:gd name="T50" fmla="*/ 730 w 1432"/>
                  <a:gd name="T51" fmla="*/ 0 h 329"/>
                  <a:gd name="T52" fmla="*/ 760 w 1432"/>
                  <a:gd name="T53" fmla="*/ 0 h 329"/>
                  <a:gd name="T54" fmla="*/ 789 w 1432"/>
                  <a:gd name="T55" fmla="*/ 0 h 329"/>
                  <a:gd name="T56" fmla="*/ 818 w 1432"/>
                  <a:gd name="T57" fmla="*/ 0 h 329"/>
                  <a:gd name="T58" fmla="*/ 847 w 1432"/>
                  <a:gd name="T59" fmla="*/ 0 h 329"/>
                  <a:gd name="T60" fmla="*/ 876 w 1432"/>
                  <a:gd name="T61" fmla="*/ 0 h 329"/>
                  <a:gd name="T62" fmla="*/ 905 w 1432"/>
                  <a:gd name="T63" fmla="*/ 0 h 329"/>
                  <a:gd name="T64" fmla="*/ 935 w 1432"/>
                  <a:gd name="T65" fmla="*/ 0 h 329"/>
                  <a:gd name="T66" fmla="*/ 964 w 1432"/>
                  <a:gd name="T67" fmla="*/ 0 h 329"/>
                  <a:gd name="T68" fmla="*/ 993 w 1432"/>
                  <a:gd name="T69" fmla="*/ 0 h 329"/>
                  <a:gd name="T70" fmla="*/ 1023 w 1432"/>
                  <a:gd name="T71" fmla="*/ 0 h 329"/>
                  <a:gd name="T72" fmla="*/ 1052 w 1432"/>
                  <a:gd name="T73" fmla="*/ 0 h 329"/>
                  <a:gd name="T74" fmla="*/ 1081 w 1432"/>
                  <a:gd name="T75" fmla="*/ 0 h 329"/>
                  <a:gd name="T76" fmla="*/ 1110 w 1432"/>
                  <a:gd name="T77" fmla="*/ 0 h 329"/>
                  <a:gd name="T78" fmla="*/ 1139 w 1432"/>
                  <a:gd name="T79" fmla="*/ 0 h 329"/>
                  <a:gd name="T80" fmla="*/ 1169 w 1432"/>
                  <a:gd name="T81" fmla="*/ 0 h 329"/>
                  <a:gd name="T82" fmla="*/ 1198 w 1432"/>
                  <a:gd name="T83" fmla="*/ 83 h 329"/>
                  <a:gd name="T84" fmla="*/ 1227 w 1432"/>
                  <a:gd name="T85" fmla="*/ 165 h 329"/>
                  <a:gd name="T86" fmla="*/ 1256 w 1432"/>
                  <a:gd name="T87" fmla="*/ 247 h 329"/>
                  <a:gd name="T88" fmla="*/ 1285 w 1432"/>
                  <a:gd name="T89" fmla="*/ 329 h 329"/>
                  <a:gd name="T90" fmla="*/ 1315 w 1432"/>
                  <a:gd name="T91" fmla="*/ 329 h 329"/>
                  <a:gd name="T92" fmla="*/ 1344 w 1432"/>
                  <a:gd name="T93" fmla="*/ 329 h 329"/>
                  <a:gd name="T94" fmla="*/ 1373 w 1432"/>
                  <a:gd name="T95" fmla="*/ 329 h 329"/>
                  <a:gd name="T96" fmla="*/ 1402 w 1432"/>
                  <a:gd name="T97" fmla="*/ 329 h 329"/>
                  <a:gd name="T98" fmla="*/ 1432 w 1432"/>
                  <a:gd name="T99"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2" h="329">
                    <a:moveTo>
                      <a:pt x="0" y="329"/>
                    </a:moveTo>
                    <a:lnTo>
                      <a:pt x="29" y="329"/>
                    </a:lnTo>
                    <a:lnTo>
                      <a:pt x="58" y="329"/>
                    </a:lnTo>
                    <a:lnTo>
                      <a:pt x="88" y="329"/>
                    </a:lnTo>
                    <a:lnTo>
                      <a:pt x="117" y="329"/>
                    </a:lnTo>
                    <a:lnTo>
                      <a:pt x="146" y="329"/>
                    </a:lnTo>
                    <a:lnTo>
                      <a:pt x="176" y="329"/>
                    </a:lnTo>
                    <a:lnTo>
                      <a:pt x="205" y="329"/>
                    </a:lnTo>
                    <a:lnTo>
                      <a:pt x="234" y="329"/>
                    </a:lnTo>
                    <a:lnTo>
                      <a:pt x="263" y="247"/>
                    </a:lnTo>
                    <a:lnTo>
                      <a:pt x="292" y="165"/>
                    </a:lnTo>
                    <a:lnTo>
                      <a:pt x="321" y="83"/>
                    </a:lnTo>
                    <a:lnTo>
                      <a:pt x="351" y="0"/>
                    </a:lnTo>
                    <a:lnTo>
                      <a:pt x="380" y="0"/>
                    </a:lnTo>
                    <a:lnTo>
                      <a:pt x="409" y="0"/>
                    </a:lnTo>
                    <a:lnTo>
                      <a:pt x="438" y="0"/>
                    </a:lnTo>
                    <a:lnTo>
                      <a:pt x="467" y="0"/>
                    </a:lnTo>
                    <a:lnTo>
                      <a:pt x="496" y="0"/>
                    </a:lnTo>
                    <a:lnTo>
                      <a:pt x="526" y="0"/>
                    </a:lnTo>
                    <a:lnTo>
                      <a:pt x="555" y="0"/>
                    </a:lnTo>
                    <a:lnTo>
                      <a:pt x="585" y="0"/>
                    </a:lnTo>
                    <a:lnTo>
                      <a:pt x="614" y="0"/>
                    </a:lnTo>
                    <a:lnTo>
                      <a:pt x="643" y="0"/>
                    </a:lnTo>
                    <a:lnTo>
                      <a:pt x="672" y="0"/>
                    </a:lnTo>
                    <a:lnTo>
                      <a:pt x="701" y="0"/>
                    </a:lnTo>
                    <a:lnTo>
                      <a:pt x="730" y="0"/>
                    </a:lnTo>
                    <a:lnTo>
                      <a:pt x="760" y="0"/>
                    </a:lnTo>
                    <a:lnTo>
                      <a:pt x="789" y="0"/>
                    </a:lnTo>
                    <a:lnTo>
                      <a:pt x="818" y="0"/>
                    </a:lnTo>
                    <a:lnTo>
                      <a:pt x="847" y="0"/>
                    </a:lnTo>
                    <a:lnTo>
                      <a:pt x="876" y="0"/>
                    </a:lnTo>
                    <a:lnTo>
                      <a:pt x="905" y="0"/>
                    </a:lnTo>
                    <a:lnTo>
                      <a:pt x="935" y="0"/>
                    </a:lnTo>
                    <a:lnTo>
                      <a:pt x="964" y="0"/>
                    </a:lnTo>
                    <a:lnTo>
                      <a:pt x="993" y="0"/>
                    </a:lnTo>
                    <a:lnTo>
                      <a:pt x="1023" y="0"/>
                    </a:lnTo>
                    <a:lnTo>
                      <a:pt x="1052" y="0"/>
                    </a:lnTo>
                    <a:lnTo>
                      <a:pt x="1081" y="0"/>
                    </a:lnTo>
                    <a:lnTo>
                      <a:pt x="1110" y="0"/>
                    </a:lnTo>
                    <a:lnTo>
                      <a:pt x="1139" y="0"/>
                    </a:lnTo>
                    <a:lnTo>
                      <a:pt x="1169" y="0"/>
                    </a:lnTo>
                    <a:lnTo>
                      <a:pt x="1198" y="83"/>
                    </a:lnTo>
                    <a:lnTo>
                      <a:pt x="1227" y="165"/>
                    </a:lnTo>
                    <a:lnTo>
                      <a:pt x="1256" y="247"/>
                    </a:lnTo>
                    <a:lnTo>
                      <a:pt x="1285" y="329"/>
                    </a:lnTo>
                    <a:lnTo>
                      <a:pt x="1315" y="329"/>
                    </a:lnTo>
                    <a:lnTo>
                      <a:pt x="1344" y="329"/>
                    </a:lnTo>
                    <a:lnTo>
                      <a:pt x="1373" y="329"/>
                    </a:lnTo>
                    <a:lnTo>
                      <a:pt x="1402" y="329"/>
                    </a:lnTo>
                    <a:lnTo>
                      <a:pt x="1432" y="329"/>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357"/>
              <p:cNvSpPr>
                <a:spLocks/>
              </p:cNvSpPr>
              <p:nvPr/>
            </p:nvSpPr>
            <p:spPr bwMode="auto">
              <a:xfrm>
                <a:off x="3144913" y="3027363"/>
                <a:ext cx="1273873" cy="822960"/>
              </a:xfrm>
              <a:custGeom>
                <a:avLst/>
                <a:gdLst>
                  <a:gd name="T0" fmla="*/ 0 w 1490"/>
                  <a:gd name="T1" fmla="*/ 329 h 329"/>
                  <a:gd name="T2" fmla="*/ 30 w 1490"/>
                  <a:gd name="T3" fmla="*/ 329 h 329"/>
                  <a:gd name="T4" fmla="*/ 59 w 1490"/>
                  <a:gd name="T5" fmla="*/ 329 h 329"/>
                  <a:gd name="T6" fmla="*/ 88 w 1490"/>
                  <a:gd name="T7" fmla="*/ 329 h 329"/>
                  <a:gd name="T8" fmla="*/ 117 w 1490"/>
                  <a:gd name="T9" fmla="*/ 329 h 329"/>
                  <a:gd name="T10" fmla="*/ 146 w 1490"/>
                  <a:gd name="T11" fmla="*/ 329 h 329"/>
                  <a:gd name="T12" fmla="*/ 176 w 1490"/>
                  <a:gd name="T13" fmla="*/ 329 h 329"/>
                  <a:gd name="T14" fmla="*/ 205 w 1490"/>
                  <a:gd name="T15" fmla="*/ 329 h 329"/>
                  <a:gd name="T16" fmla="*/ 234 w 1490"/>
                  <a:gd name="T17" fmla="*/ 329 h 329"/>
                  <a:gd name="T18" fmla="*/ 263 w 1490"/>
                  <a:gd name="T19" fmla="*/ 329 h 329"/>
                  <a:gd name="T20" fmla="*/ 293 w 1490"/>
                  <a:gd name="T21" fmla="*/ 329 h 329"/>
                  <a:gd name="T22" fmla="*/ 322 w 1490"/>
                  <a:gd name="T23" fmla="*/ 329 h 329"/>
                  <a:gd name="T24" fmla="*/ 351 w 1490"/>
                  <a:gd name="T25" fmla="*/ 329 h 329"/>
                  <a:gd name="T26" fmla="*/ 380 w 1490"/>
                  <a:gd name="T27" fmla="*/ 329 h 329"/>
                  <a:gd name="T28" fmla="*/ 409 w 1490"/>
                  <a:gd name="T29" fmla="*/ 329 h 329"/>
                  <a:gd name="T30" fmla="*/ 439 w 1490"/>
                  <a:gd name="T31" fmla="*/ 329 h 329"/>
                  <a:gd name="T32" fmla="*/ 468 w 1490"/>
                  <a:gd name="T33" fmla="*/ 329 h 329"/>
                  <a:gd name="T34" fmla="*/ 497 w 1490"/>
                  <a:gd name="T35" fmla="*/ 329 h 329"/>
                  <a:gd name="T36" fmla="*/ 526 w 1490"/>
                  <a:gd name="T37" fmla="*/ 329 h 329"/>
                  <a:gd name="T38" fmla="*/ 555 w 1490"/>
                  <a:gd name="T39" fmla="*/ 329 h 329"/>
                  <a:gd name="T40" fmla="*/ 584 w 1490"/>
                  <a:gd name="T41" fmla="*/ 329 h 329"/>
                  <a:gd name="T42" fmla="*/ 614 w 1490"/>
                  <a:gd name="T43" fmla="*/ 329 h 329"/>
                  <a:gd name="T44" fmla="*/ 643 w 1490"/>
                  <a:gd name="T45" fmla="*/ 329 h 329"/>
                  <a:gd name="T46" fmla="*/ 673 w 1490"/>
                  <a:gd name="T47" fmla="*/ 329 h 329"/>
                  <a:gd name="T48" fmla="*/ 702 w 1490"/>
                  <a:gd name="T49" fmla="*/ 329 h 329"/>
                  <a:gd name="T50" fmla="*/ 731 w 1490"/>
                  <a:gd name="T51" fmla="*/ 247 h 329"/>
                  <a:gd name="T52" fmla="*/ 760 w 1490"/>
                  <a:gd name="T53" fmla="*/ 165 h 329"/>
                  <a:gd name="T54" fmla="*/ 789 w 1490"/>
                  <a:gd name="T55" fmla="*/ 83 h 329"/>
                  <a:gd name="T56" fmla="*/ 818 w 1490"/>
                  <a:gd name="T57" fmla="*/ 0 h 329"/>
                  <a:gd name="T58" fmla="*/ 848 w 1490"/>
                  <a:gd name="T59" fmla="*/ 0 h 329"/>
                  <a:gd name="T60" fmla="*/ 877 w 1490"/>
                  <a:gd name="T61" fmla="*/ 0 h 329"/>
                  <a:gd name="T62" fmla="*/ 906 w 1490"/>
                  <a:gd name="T63" fmla="*/ 0 h 329"/>
                  <a:gd name="T64" fmla="*/ 935 w 1490"/>
                  <a:gd name="T65" fmla="*/ 0 h 329"/>
                  <a:gd name="T66" fmla="*/ 964 w 1490"/>
                  <a:gd name="T67" fmla="*/ 0 h 329"/>
                  <a:gd name="T68" fmla="*/ 993 w 1490"/>
                  <a:gd name="T69" fmla="*/ 0 h 329"/>
                  <a:gd name="T70" fmla="*/ 1023 w 1490"/>
                  <a:gd name="T71" fmla="*/ 0 h 329"/>
                  <a:gd name="T72" fmla="*/ 1052 w 1490"/>
                  <a:gd name="T73" fmla="*/ 0 h 329"/>
                  <a:gd name="T74" fmla="*/ 1081 w 1490"/>
                  <a:gd name="T75" fmla="*/ 0 h 329"/>
                  <a:gd name="T76" fmla="*/ 1111 w 1490"/>
                  <a:gd name="T77" fmla="*/ 0 h 329"/>
                  <a:gd name="T78" fmla="*/ 1140 w 1490"/>
                  <a:gd name="T79" fmla="*/ 0 h 329"/>
                  <a:gd name="T80" fmla="*/ 1169 w 1490"/>
                  <a:gd name="T81" fmla="*/ 0 h 329"/>
                  <a:gd name="T82" fmla="*/ 1198 w 1490"/>
                  <a:gd name="T83" fmla="*/ 0 h 329"/>
                  <a:gd name="T84" fmla="*/ 1227 w 1490"/>
                  <a:gd name="T85" fmla="*/ 0 h 329"/>
                  <a:gd name="T86" fmla="*/ 1257 w 1490"/>
                  <a:gd name="T87" fmla="*/ 0 h 329"/>
                  <a:gd name="T88" fmla="*/ 1286 w 1490"/>
                  <a:gd name="T89" fmla="*/ 0 h 329"/>
                  <a:gd name="T90" fmla="*/ 1315 w 1490"/>
                  <a:gd name="T91" fmla="*/ 0 h 329"/>
                  <a:gd name="T92" fmla="*/ 1344 w 1490"/>
                  <a:gd name="T93" fmla="*/ 0 h 329"/>
                  <a:gd name="T94" fmla="*/ 1373 w 1490"/>
                  <a:gd name="T95" fmla="*/ 0 h 329"/>
                  <a:gd name="T96" fmla="*/ 1402 w 1490"/>
                  <a:gd name="T97" fmla="*/ 0 h 329"/>
                  <a:gd name="T98" fmla="*/ 1432 w 1490"/>
                  <a:gd name="T99" fmla="*/ 0 h 329"/>
                  <a:gd name="T100" fmla="*/ 1461 w 1490"/>
                  <a:gd name="T101" fmla="*/ 0 h 329"/>
                  <a:gd name="T102" fmla="*/ 1490 w 1490"/>
                  <a:gd name="T10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0" h="329">
                    <a:moveTo>
                      <a:pt x="0" y="329"/>
                    </a:moveTo>
                    <a:lnTo>
                      <a:pt x="30" y="329"/>
                    </a:lnTo>
                    <a:lnTo>
                      <a:pt x="59" y="329"/>
                    </a:lnTo>
                    <a:lnTo>
                      <a:pt x="88" y="329"/>
                    </a:lnTo>
                    <a:lnTo>
                      <a:pt x="117" y="329"/>
                    </a:lnTo>
                    <a:lnTo>
                      <a:pt x="146" y="329"/>
                    </a:lnTo>
                    <a:lnTo>
                      <a:pt x="176" y="329"/>
                    </a:lnTo>
                    <a:lnTo>
                      <a:pt x="205" y="329"/>
                    </a:lnTo>
                    <a:lnTo>
                      <a:pt x="234" y="329"/>
                    </a:lnTo>
                    <a:lnTo>
                      <a:pt x="263" y="329"/>
                    </a:lnTo>
                    <a:lnTo>
                      <a:pt x="293" y="329"/>
                    </a:lnTo>
                    <a:lnTo>
                      <a:pt x="322" y="329"/>
                    </a:lnTo>
                    <a:lnTo>
                      <a:pt x="351" y="329"/>
                    </a:lnTo>
                    <a:lnTo>
                      <a:pt x="380" y="329"/>
                    </a:lnTo>
                    <a:lnTo>
                      <a:pt x="409" y="329"/>
                    </a:lnTo>
                    <a:lnTo>
                      <a:pt x="439" y="329"/>
                    </a:lnTo>
                    <a:lnTo>
                      <a:pt x="468" y="329"/>
                    </a:lnTo>
                    <a:lnTo>
                      <a:pt x="497" y="329"/>
                    </a:lnTo>
                    <a:lnTo>
                      <a:pt x="526" y="329"/>
                    </a:lnTo>
                    <a:lnTo>
                      <a:pt x="555" y="329"/>
                    </a:lnTo>
                    <a:lnTo>
                      <a:pt x="584" y="329"/>
                    </a:lnTo>
                    <a:lnTo>
                      <a:pt x="614" y="329"/>
                    </a:lnTo>
                    <a:lnTo>
                      <a:pt x="643" y="329"/>
                    </a:lnTo>
                    <a:lnTo>
                      <a:pt x="673" y="329"/>
                    </a:lnTo>
                    <a:lnTo>
                      <a:pt x="702" y="329"/>
                    </a:lnTo>
                    <a:lnTo>
                      <a:pt x="731" y="247"/>
                    </a:lnTo>
                    <a:lnTo>
                      <a:pt x="760" y="165"/>
                    </a:lnTo>
                    <a:lnTo>
                      <a:pt x="789" y="83"/>
                    </a:lnTo>
                    <a:lnTo>
                      <a:pt x="818" y="0"/>
                    </a:lnTo>
                    <a:lnTo>
                      <a:pt x="848" y="0"/>
                    </a:lnTo>
                    <a:lnTo>
                      <a:pt x="877" y="0"/>
                    </a:lnTo>
                    <a:lnTo>
                      <a:pt x="906" y="0"/>
                    </a:lnTo>
                    <a:lnTo>
                      <a:pt x="935" y="0"/>
                    </a:lnTo>
                    <a:lnTo>
                      <a:pt x="964" y="0"/>
                    </a:lnTo>
                    <a:lnTo>
                      <a:pt x="993" y="0"/>
                    </a:lnTo>
                    <a:lnTo>
                      <a:pt x="1023" y="0"/>
                    </a:lnTo>
                    <a:lnTo>
                      <a:pt x="1052" y="0"/>
                    </a:lnTo>
                    <a:lnTo>
                      <a:pt x="1081" y="0"/>
                    </a:lnTo>
                    <a:lnTo>
                      <a:pt x="1111" y="0"/>
                    </a:lnTo>
                    <a:lnTo>
                      <a:pt x="1140" y="0"/>
                    </a:lnTo>
                    <a:lnTo>
                      <a:pt x="1169" y="0"/>
                    </a:lnTo>
                    <a:lnTo>
                      <a:pt x="1198" y="0"/>
                    </a:lnTo>
                    <a:lnTo>
                      <a:pt x="1227" y="0"/>
                    </a:lnTo>
                    <a:lnTo>
                      <a:pt x="1257" y="0"/>
                    </a:lnTo>
                    <a:lnTo>
                      <a:pt x="1286" y="0"/>
                    </a:lnTo>
                    <a:lnTo>
                      <a:pt x="1315" y="0"/>
                    </a:lnTo>
                    <a:lnTo>
                      <a:pt x="1344" y="0"/>
                    </a:lnTo>
                    <a:lnTo>
                      <a:pt x="1373" y="0"/>
                    </a:lnTo>
                    <a:lnTo>
                      <a:pt x="1402" y="0"/>
                    </a:lnTo>
                    <a:lnTo>
                      <a:pt x="1432" y="0"/>
                    </a:lnTo>
                    <a:lnTo>
                      <a:pt x="1461" y="0"/>
                    </a:lnTo>
                    <a:lnTo>
                      <a:pt x="1490"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358"/>
              <p:cNvSpPr>
                <a:spLocks/>
              </p:cNvSpPr>
              <p:nvPr/>
            </p:nvSpPr>
            <p:spPr bwMode="auto">
              <a:xfrm>
                <a:off x="4393992" y="3027363"/>
                <a:ext cx="524084" cy="822960"/>
              </a:xfrm>
              <a:custGeom>
                <a:avLst/>
                <a:gdLst>
                  <a:gd name="T0" fmla="*/ 0 w 613"/>
                  <a:gd name="T1" fmla="*/ 0 h 329"/>
                  <a:gd name="T2" fmla="*/ 29 w 613"/>
                  <a:gd name="T3" fmla="*/ 0 h 329"/>
                  <a:gd name="T4" fmla="*/ 59 w 613"/>
                  <a:gd name="T5" fmla="*/ 0 h 329"/>
                  <a:gd name="T6" fmla="*/ 88 w 613"/>
                  <a:gd name="T7" fmla="*/ 83 h 329"/>
                  <a:gd name="T8" fmla="*/ 117 w 613"/>
                  <a:gd name="T9" fmla="*/ 165 h 329"/>
                  <a:gd name="T10" fmla="*/ 146 w 613"/>
                  <a:gd name="T11" fmla="*/ 247 h 329"/>
                  <a:gd name="T12" fmla="*/ 175 w 613"/>
                  <a:gd name="T13" fmla="*/ 329 h 329"/>
                  <a:gd name="T14" fmla="*/ 205 w 613"/>
                  <a:gd name="T15" fmla="*/ 329 h 329"/>
                  <a:gd name="T16" fmla="*/ 234 w 613"/>
                  <a:gd name="T17" fmla="*/ 329 h 329"/>
                  <a:gd name="T18" fmla="*/ 263 w 613"/>
                  <a:gd name="T19" fmla="*/ 329 h 329"/>
                  <a:gd name="T20" fmla="*/ 292 w 613"/>
                  <a:gd name="T21" fmla="*/ 329 h 329"/>
                  <a:gd name="T22" fmla="*/ 322 w 613"/>
                  <a:gd name="T23" fmla="*/ 329 h 329"/>
                  <a:gd name="T24" fmla="*/ 351 w 613"/>
                  <a:gd name="T25" fmla="*/ 329 h 329"/>
                  <a:gd name="T26" fmla="*/ 380 w 613"/>
                  <a:gd name="T27" fmla="*/ 329 h 329"/>
                  <a:gd name="T28" fmla="*/ 409 w 613"/>
                  <a:gd name="T29" fmla="*/ 329 h 329"/>
                  <a:gd name="T30" fmla="*/ 438 w 613"/>
                  <a:gd name="T31" fmla="*/ 329 h 329"/>
                  <a:gd name="T32" fmla="*/ 468 w 613"/>
                  <a:gd name="T33" fmla="*/ 329 h 329"/>
                  <a:gd name="T34" fmla="*/ 497 w 613"/>
                  <a:gd name="T35" fmla="*/ 329 h 329"/>
                  <a:gd name="T36" fmla="*/ 526 w 613"/>
                  <a:gd name="T37" fmla="*/ 329 h 329"/>
                  <a:gd name="T38" fmla="*/ 555 w 613"/>
                  <a:gd name="T39" fmla="*/ 329 h 329"/>
                  <a:gd name="T40" fmla="*/ 584 w 613"/>
                  <a:gd name="T41" fmla="*/ 329 h 329"/>
                  <a:gd name="T42" fmla="*/ 613 w 613"/>
                  <a:gd name="T43" fmla="*/ 32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29">
                    <a:moveTo>
                      <a:pt x="0" y="0"/>
                    </a:moveTo>
                    <a:lnTo>
                      <a:pt x="29" y="0"/>
                    </a:lnTo>
                    <a:lnTo>
                      <a:pt x="59" y="0"/>
                    </a:lnTo>
                    <a:lnTo>
                      <a:pt x="88" y="83"/>
                    </a:lnTo>
                    <a:lnTo>
                      <a:pt x="117" y="165"/>
                    </a:lnTo>
                    <a:lnTo>
                      <a:pt x="146" y="247"/>
                    </a:lnTo>
                    <a:lnTo>
                      <a:pt x="175" y="329"/>
                    </a:lnTo>
                    <a:lnTo>
                      <a:pt x="205" y="329"/>
                    </a:lnTo>
                    <a:lnTo>
                      <a:pt x="234" y="329"/>
                    </a:lnTo>
                    <a:lnTo>
                      <a:pt x="263" y="329"/>
                    </a:lnTo>
                    <a:lnTo>
                      <a:pt x="292" y="329"/>
                    </a:lnTo>
                    <a:lnTo>
                      <a:pt x="322" y="329"/>
                    </a:lnTo>
                    <a:lnTo>
                      <a:pt x="351" y="329"/>
                    </a:lnTo>
                    <a:lnTo>
                      <a:pt x="380" y="329"/>
                    </a:lnTo>
                    <a:lnTo>
                      <a:pt x="409" y="329"/>
                    </a:lnTo>
                    <a:lnTo>
                      <a:pt x="438" y="329"/>
                    </a:lnTo>
                    <a:lnTo>
                      <a:pt x="468" y="329"/>
                    </a:lnTo>
                    <a:lnTo>
                      <a:pt x="497" y="329"/>
                    </a:lnTo>
                    <a:lnTo>
                      <a:pt x="526" y="329"/>
                    </a:lnTo>
                    <a:lnTo>
                      <a:pt x="555" y="329"/>
                    </a:lnTo>
                    <a:lnTo>
                      <a:pt x="584" y="329"/>
                    </a:lnTo>
                    <a:lnTo>
                      <a:pt x="613" y="329"/>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1" name="Group 110"/>
            <p:cNvGrpSpPr/>
            <p:nvPr/>
          </p:nvGrpSpPr>
          <p:grpSpPr>
            <a:xfrm>
              <a:off x="5439737" y="4553378"/>
              <a:ext cx="2971800" cy="822960"/>
              <a:chOff x="1946276" y="3944938"/>
              <a:chExt cx="2971800" cy="822960"/>
            </a:xfrm>
          </p:grpSpPr>
          <p:sp>
            <p:nvSpPr>
              <p:cNvPr id="112" name="Freeform 410"/>
              <p:cNvSpPr>
                <a:spLocks/>
              </p:cNvSpPr>
              <p:nvPr/>
            </p:nvSpPr>
            <p:spPr bwMode="auto">
              <a:xfrm>
                <a:off x="1946276" y="3944938"/>
                <a:ext cx="1224286" cy="822960"/>
              </a:xfrm>
              <a:custGeom>
                <a:avLst/>
                <a:gdLst>
                  <a:gd name="T0" fmla="*/ 0 w 1432"/>
                  <a:gd name="T1" fmla="*/ 337 h 337"/>
                  <a:gd name="T2" fmla="*/ 29 w 1432"/>
                  <a:gd name="T3" fmla="*/ 252 h 337"/>
                  <a:gd name="T4" fmla="*/ 58 w 1432"/>
                  <a:gd name="T5" fmla="*/ 168 h 337"/>
                  <a:gd name="T6" fmla="*/ 88 w 1432"/>
                  <a:gd name="T7" fmla="*/ 84 h 337"/>
                  <a:gd name="T8" fmla="*/ 117 w 1432"/>
                  <a:gd name="T9" fmla="*/ 0 h 337"/>
                  <a:gd name="T10" fmla="*/ 146 w 1432"/>
                  <a:gd name="T11" fmla="*/ 0 h 337"/>
                  <a:gd name="T12" fmla="*/ 176 w 1432"/>
                  <a:gd name="T13" fmla="*/ 0 h 337"/>
                  <a:gd name="T14" fmla="*/ 205 w 1432"/>
                  <a:gd name="T15" fmla="*/ 0 h 337"/>
                  <a:gd name="T16" fmla="*/ 234 w 1432"/>
                  <a:gd name="T17" fmla="*/ 0 h 337"/>
                  <a:gd name="T18" fmla="*/ 263 w 1432"/>
                  <a:gd name="T19" fmla="*/ 0 h 337"/>
                  <a:gd name="T20" fmla="*/ 292 w 1432"/>
                  <a:gd name="T21" fmla="*/ 0 h 337"/>
                  <a:gd name="T22" fmla="*/ 321 w 1432"/>
                  <a:gd name="T23" fmla="*/ 0 h 337"/>
                  <a:gd name="T24" fmla="*/ 351 w 1432"/>
                  <a:gd name="T25" fmla="*/ 0 h 337"/>
                  <a:gd name="T26" fmla="*/ 380 w 1432"/>
                  <a:gd name="T27" fmla="*/ 0 h 337"/>
                  <a:gd name="T28" fmla="*/ 409 w 1432"/>
                  <a:gd name="T29" fmla="*/ 0 h 337"/>
                  <a:gd name="T30" fmla="*/ 438 w 1432"/>
                  <a:gd name="T31" fmla="*/ 0 h 337"/>
                  <a:gd name="T32" fmla="*/ 467 w 1432"/>
                  <a:gd name="T33" fmla="*/ 0 h 337"/>
                  <a:gd name="T34" fmla="*/ 496 w 1432"/>
                  <a:gd name="T35" fmla="*/ 84 h 337"/>
                  <a:gd name="T36" fmla="*/ 526 w 1432"/>
                  <a:gd name="T37" fmla="*/ 168 h 337"/>
                  <a:gd name="T38" fmla="*/ 555 w 1432"/>
                  <a:gd name="T39" fmla="*/ 252 h 337"/>
                  <a:gd name="T40" fmla="*/ 585 w 1432"/>
                  <a:gd name="T41" fmla="*/ 337 h 337"/>
                  <a:gd name="T42" fmla="*/ 614 w 1432"/>
                  <a:gd name="T43" fmla="*/ 337 h 337"/>
                  <a:gd name="T44" fmla="*/ 643 w 1432"/>
                  <a:gd name="T45" fmla="*/ 337 h 337"/>
                  <a:gd name="T46" fmla="*/ 672 w 1432"/>
                  <a:gd name="T47" fmla="*/ 337 h 337"/>
                  <a:gd name="T48" fmla="*/ 701 w 1432"/>
                  <a:gd name="T49" fmla="*/ 337 h 337"/>
                  <a:gd name="T50" fmla="*/ 730 w 1432"/>
                  <a:gd name="T51" fmla="*/ 337 h 337"/>
                  <a:gd name="T52" fmla="*/ 760 w 1432"/>
                  <a:gd name="T53" fmla="*/ 337 h 337"/>
                  <a:gd name="T54" fmla="*/ 789 w 1432"/>
                  <a:gd name="T55" fmla="*/ 337 h 337"/>
                  <a:gd name="T56" fmla="*/ 818 w 1432"/>
                  <a:gd name="T57" fmla="*/ 337 h 337"/>
                  <a:gd name="T58" fmla="*/ 847 w 1432"/>
                  <a:gd name="T59" fmla="*/ 337 h 337"/>
                  <a:gd name="T60" fmla="*/ 876 w 1432"/>
                  <a:gd name="T61" fmla="*/ 337 h 337"/>
                  <a:gd name="T62" fmla="*/ 905 w 1432"/>
                  <a:gd name="T63" fmla="*/ 337 h 337"/>
                  <a:gd name="T64" fmla="*/ 935 w 1432"/>
                  <a:gd name="T65" fmla="*/ 337 h 337"/>
                  <a:gd name="T66" fmla="*/ 964 w 1432"/>
                  <a:gd name="T67" fmla="*/ 252 h 337"/>
                  <a:gd name="T68" fmla="*/ 993 w 1432"/>
                  <a:gd name="T69" fmla="*/ 168 h 337"/>
                  <a:gd name="T70" fmla="*/ 1023 w 1432"/>
                  <a:gd name="T71" fmla="*/ 84 h 337"/>
                  <a:gd name="T72" fmla="*/ 1052 w 1432"/>
                  <a:gd name="T73" fmla="*/ 0 h 337"/>
                  <a:gd name="T74" fmla="*/ 1081 w 1432"/>
                  <a:gd name="T75" fmla="*/ 0 h 337"/>
                  <a:gd name="T76" fmla="*/ 1110 w 1432"/>
                  <a:gd name="T77" fmla="*/ 0 h 337"/>
                  <a:gd name="T78" fmla="*/ 1139 w 1432"/>
                  <a:gd name="T79" fmla="*/ 0 h 337"/>
                  <a:gd name="T80" fmla="*/ 1169 w 1432"/>
                  <a:gd name="T81" fmla="*/ 0 h 337"/>
                  <a:gd name="T82" fmla="*/ 1198 w 1432"/>
                  <a:gd name="T83" fmla="*/ 0 h 337"/>
                  <a:gd name="T84" fmla="*/ 1227 w 1432"/>
                  <a:gd name="T85" fmla="*/ 0 h 337"/>
                  <a:gd name="T86" fmla="*/ 1256 w 1432"/>
                  <a:gd name="T87" fmla="*/ 0 h 337"/>
                  <a:gd name="T88" fmla="*/ 1285 w 1432"/>
                  <a:gd name="T89" fmla="*/ 0 h 337"/>
                  <a:gd name="T90" fmla="*/ 1315 w 1432"/>
                  <a:gd name="T91" fmla="*/ 0 h 337"/>
                  <a:gd name="T92" fmla="*/ 1344 w 1432"/>
                  <a:gd name="T93" fmla="*/ 0 h 337"/>
                  <a:gd name="T94" fmla="*/ 1373 w 1432"/>
                  <a:gd name="T95" fmla="*/ 0 h 337"/>
                  <a:gd name="T96" fmla="*/ 1402 w 1432"/>
                  <a:gd name="T97" fmla="*/ 0 h 337"/>
                  <a:gd name="T98" fmla="*/ 1432 w 1432"/>
                  <a:gd name="T99" fmla="*/ 8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2" h="337">
                    <a:moveTo>
                      <a:pt x="0" y="337"/>
                    </a:moveTo>
                    <a:lnTo>
                      <a:pt x="29" y="252"/>
                    </a:lnTo>
                    <a:lnTo>
                      <a:pt x="58" y="168"/>
                    </a:lnTo>
                    <a:lnTo>
                      <a:pt x="88" y="84"/>
                    </a:lnTo>
                    <a:lnTo>
                      <a:pt x="117" y="0"/>
                    </a:lnTo>
                    <a:lnTo>
                      <a:pt x="146" y="0"/>
                    </a:lnTo>
                    <a:lnTo>
                      <a:pt x="176" y="0"/>
                    </a:lnTo>
                    <a:lnTo>
                      <a:pt x="205" y="0"/>
                    </a:lnTo>
                    <a:lnTo>
                      <a:pt x="234" y="0"/>
                    </a:lnTo>
                    <a:lnTo>
                      <a:pt x="263" y="0"/>
                    </a:lnTo>
                    <a:lnTo>
                      <a:pt x="292" y="0"/>
                    </a:lnTo>
                    <a:lnTo>
                      <a:pt x="321" y="0"/>
                    </a:lnTo>
                    <a:lnTo>
                      <a:pt x="351" y="0"/>
                    </a:lnTo>
                    <a:lnTo>
                      <a:pt x="380" y="0"/>
                    </a:lnTo>
                    <a:lnTo>
                      <a:pt x="409" y="0"/>
                    </a:lnTo>
                    <a:lnTo>
                      <a:pt x="438" y="0"/>
                    </a:lnTo>
                    <a:lnTo>
                      <a:pt x="467" y="0"/>
                    </a:lnTo>
                    <a:lnTo>
                      <a:pt x="496" y="84"/>
                    </a:lnTo>
                    <a:lnTo>
                      <a:pt x="526" y="168"/>
                    </a:lnTo>
                    <a:lnTo>
                      <a:pt x="555" y="252"/>
                    </a:lnTo>
                    <a:lnTo>
                      <a:pt x="585" y="337"/>
                    </a:lnTo>
                    <a:lnTo>
                      <a:pt x="614" y="337"/>
                    </a:lnTo>
                    <a:lnTo>
                      <a:pt x="643" y="337"/>
                    </a:lnTo>
                    <a:lnTo>
                      <a:pt x="672" y="337"/>
                    </a:lnTo>
                    <a:lnTo>
                      <a:pt x="701" y="337"/>
                    </a:lnTo>
                    <a:lnTo>
                      <a:pt x="730" y="337"/>
                    </a:lnTo>
                    <a:lnTo>
                      <a:pt x="760" y="337"/>
                    </a:lnTo>
                    <a:lnTo>
                      <a:pt x="789" y="337"/>
                    </a:lnTo>
                    <a:lnTo>
                      <a:pt x="818" y="337"/>
                    </a:lnTo>
                    <a:lnTo>
                      <a:pt x="847" y="337"/>
                    </a:lnTo>
                    <a:lnTo>
                      <a:pt x="876" y="337"/>
                    </a:lnTo>
                    <a:lnTo>
                      <a:pt x="905" y="337"/>
                    </a:lnTo>
                    <a:lnTo>
                      <a:pt x="935" y="337"/>
                    </a:lnTo>
                    <a:lnTo>
                      <a:pt x="964" y="252"/>
                    </a:lnTo>
                    <a:lnTo>
                      <a:pt x="993" y="168"/>
                    </a:lnTo>
                    <a:lnTo>
                      <a:pt x="1023" y="84"/>
                    </a:lnTo>
                    <a:lnTo>
                      <a:pt x="1052" y="0"/>
                    </a:lnTo>
                    <a:lnTo>
                      <a:pt x="1081" y="0"/>
                    </a:lnTo>
                    <a:lnTo>
                      <a:pt x="1110" y="0"/>
                    </a:lnTo>
                    <a:lnTo>
                      <a:pt x="1139" y="0"/>
                    </a:lnTo>
                    <a:lnTo>
                      <a:pt x="1169" y="0"/>
                    </a:lnTo>
                    <a:lnTo>
                      <a:pt x="1198" y="0"/>
                    </a:lnTo>
                    <a:lnTo>
                      <a:pt x="1227" y="0"/>
                    </a:lnTo>
                    <a:lnTo>
                      <a:pt x="1256" y="0"/>
                    </a:lnTo>
                    <a:lnTo>
                      <a:pt x="1285" y="0"/>
                    </a:lnTo>
                    <a:lnTo>
                      <a:pt x="1315" y="0"/>
                    </a:lnTo>
                    <a:lnTo>
                      <a:pt x="1344" y="0"/>
                    </a:lnTo>
                    <a:lnTo>
                      <a:pt x="1373" y="0"/>
                    </a:lnTo>
                    <a:lnTo>
                      <a:pt x="1402" y="0"/>
                    </a:lnTo>
                    <a:lnTo>
                      <a:pt x="1432" y="84"/>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411"/>
              <p:cNvSpPr>
                <a:spLocks/>
              </p:cNvSpPr>
              <p:nvPr/>
            </p:nvSpPr>
            <p:spPr bwMode="auto">
              <a:xfrm>
                <a:off x="3144913" y="3944938"/>
                <a:ext cx="1273873" cy="822960"/>
              </a:xfrm>
              <a:custGeom>
                <a:avLst/>
                <a:gdLst>
                  <a:gd name="T0" fmla="*/ 0 w 1490"/>
                  <a:gd name="T1" fmla="*/ 0 h 337"/>
                  <a:gd name="T2" fmla="*/ 30 w 1490"/>
                  <a:gd name="T3" fmla="*/ 84 h 337"/>
                  <a:gd name="T4" fmla="*/ 59 w 1490"/>
                  <a:gd name="T5" fmla="*/ 168 h 337"/>
                  <a:gd name="T6" fmla="*/ 88 w 1490"/>
                  <a:gd name="T7" fmla="*/ 252 h 337"/>
                  <a:gd name="T8" fmla="*/ 117 w 1490"/>
                  <a:gd name="T9" fmla="*/ 337 h 337"/>
                  <a:gd name="T10" fmla="*/ 146 w 1490"/>
                  <a:gd name="T11" fmla="*/ 337 h 337"/>
                  <a:gd name="T12" fmla="*/ 176 w 1490"/>
                  <a:gd name="T13" fmla="*/ 337 h 337"/>
                  <a:gd name="T14" fmla="*/ 205 w 1490"/>
                  <a:gd name="T15" fmla="*/ 337 h 337"/>
                  <a:gd name="T16" fmla="*/ 234 w 1490"/>
                  <a:gd name="T17" fmla="*/ 337 h 337"/>
                  <a:gd name="T18" fmla="*/ 263 w 1490"/>
                  <a:gd name="T19" fmla="*/ 337 h 337"/>
                  <a:gd name="T20" fmla="*/ 293 w 1490"/>
                  <a:gd name="T21" fmla="*/ 337 h 337"/>
                  <a:gd name="T22" fmla="*/ 322 w 1490"/>
                  <a:gd name="T23" fmla="*/ 337 h 337"/>
                  <a:gd name="T24" fmla="*/ 351 w 1490"/>
                  <a:gd name="T25" fmla="*/ 337 h 337"/>
                  <a:gd name="T26" fmla="*/ 380 w 1490"/>
                  <a:gd name="T27" fmla="*/ 337 h 337"/>
                  <a:gd name="T28" fmla="*/ 409 w 1490"/>
                  <a:gd name="T29" fmla="*/ 337 h 337"/>
                  <a:gd name="T30" fmla="*/ 439 w 1490"/>
                  <a:gd name="T31" fmla="*/ 337 h 337"/>
                  <a:gd name="T32" fmla="*/ 468 w 1490"/>
                  <a:gd name="T33" fmla="*/ 337 h 337"/>
                  <a:gd name="T34" fmla="*/ 497 w 1490"/>
                  <a:gd name="T35" fmla="*/ 252 h 337"/>
                  <a:gd name="T36" fmla="*/ 526 w 1490"/>
                  <a:gd name="T37" fmla="*/ 168 h 337"/>
                  <a:gd name="T38" fmla="*/ 555 w 1490"/>
                  <a:gd name="T39" fmla="*/ 84 h 337"/>
                  <a:gd name="T40" fmla="*/ 584 w 1490"/>
                  <a:gd name="T41" fmla="*/ 0 h 337"/>
                  <a:gd name="T42" fmla="*/ 614 w 1490"/>
                  <a:gd name="T43" fmla="*/ 0 h 337"/>
                  <a:gd name="T44" fmla="*/ 643 w 1490"/>
                  <a:gd name="T45" fmla="*/ 0 h 337"/>
                  <a:gd name="T46" fmla="*/ 673 w 1490"/>
                  <a:gd name="T47" fmla="*/ 0 h 337"/>
                  <a:gd name="T48" fmla="*/ 702 w 1490"/>
                  <a:gd name="T49" fmla="*/ 0 h 337"/>
                  <a:gd name="T50" fmla="*/ 731 w 1490"/>
                  <a:gd name="T51" fmla="*/ 0 h 337"/>
                  <a:gd name="T52" fmla="*/ 760 w 1490"/>
                  <a:gd name="T53" fmla="*/ 0 h 337"/>
                  <a:gd name="T54" fmla="*/ 789 w 1490"/>
                  <a:gd name="T55" fmla="*/ 0 h 337"/>
                  <a:gd name="T56" fmla="*/ 818 w 1490"/>
                  <a:gd name="T57" fmla="*/ 0 h 337"/>
                  <a:gd name="T58" fmla="*/ 848 w 1490"/>
                  <a:gd name="T59" fmla="*/ 84 h 337"/>
                  <a:gd name="T60" fmla="*/ 877 w 1490"/>
                  <a:gd name="T61" fmla="*/ 168 h 337"/>
                  <a:gd name="T62" fmla="*/ 906 w 1490"/>
                  <a:gd name="T63" fmla="*/ 252 h 337"/>
                  <a:gd name="T64" fmla="*/ 935 w 1490"/>
                  <a:gd name="T65" fmla="*/ 337 h 337"/>
                  <a:gd name="T66" fmla="*/ 964 w 1490"/>
                  <a:gd name="T67" fmla="*/ 337 h 337"/>
                  <a:gd name="T68" fmla="*/ 993 w 1490"/>
                  <a:gd name="T69" fmla="*/ 337 h 337"/>
                  <a:gd name="T70" fmla="*/ 1023 w 1490"/>
                  <a:gd name="T71" fmla="*/ 337 h 337"/>
                  <a:gd name="T72" fmla="*/ 1052 w 1490"/>
                  <a:gd name="T73" fmla="*/ 337 h 337"/>
                  <a:gd name="T74" fmla="*/ 1081 w 1490"/>
                  <a:gd name="T75" fmla="*/ 337 h 337"/>
                  <a:gd name="T76" fmla="*/ 1111 w 1490"/>
                  <a:gd name="T77" fmla="*/ 337 h 337"/>
                  <a:gd name="T78" fmla="*/ 1140 w 1490"/>
                  <a:gd name="T79" fmla="*/ 337 h 337"/>
                  <a:gd name="T80" fmla="*/ 1169 w 1490"/>
                  <a:gd name="T81" fmla="*/ 337 h 337"/>
                  <a:gd name="T82" fmla="*/ 1198 w 1490"/>
                  <a:gd name="T83" fmla="*/ 337 h 337"/>
                  <a:gd name="T84" fmla="*/ 1227 w 1490"/>
                  <a:gd name="T85" fmla="*/ 337 h 337"/>
                  <a:gd name="T86" fmla="*/ 1257 w 1490"/>
                  <a:gd name="T87" fmla="*/ 337 h 337"/>
                  <a:gd name="T88" fmla="*/ 1286 w 1490"/>
                  <a:gd name="T89" fmla="*/ 337 h 337"/>
                  <a:gd name="T90" fmla="*/ 1315 w 1490"/>
                  <a:gd name="T91" fmla="*/ 252 h 337"/>
                  <a:gd name="T92" fmla="*/ 1344 w 1490"/>
                  <a:gd name="T93" fmla="*/ 168 h 337"/>
                  <a:gd name="T94" fmla="*/ 1373 w 1490"/>
                  <a:gd name="T95" fmla="*/ 84 h 337"/>
                  <a:gd name="T96" fmla="*/ 1402 w 1490"/>
                  <a:gd name="T97" fmla="*/ 0 h 337"/>
                  <a:gd name="T98" fmla="*/ 1432 w 1490"/>
                  <a:gd name="T99" fmla="*/ 0 h 337"/>
                  <a:gd name="T100" fmla="*/ 1461 w 1490"/>
                  <a:gd name="T101" fmla="*/ 0 h 337"/>
                  <a:gd name="T102" fmla="*/ 1490 w 1490"/>
                  <a:gd name="T10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0" h="337">
                    <a:moveTo>
                      <a:pt x="0" y="0"/>
                    </a:moveTo>
                    <a:lnTo>
                      <a:pt x="30" y="84"/>
                    </a:lnTo>
                    <a:lnTo>
                      <a:pt x="59" y="168"/>
                    </a:lnTo>
                    <a:lnTo>
                      <a:pt x="88" y="252"/>
                    </a:lnTo>
                    <a:lnTo>
                      <a:pt x="117" y="337"/>
                    </a:lnTo>
                    <a:lnTo>
                      <a:pt x="146" y="337"/>
                    </a:lnTo>
                    <a:lnTo>
                      <a:pt x="176" y="337"/>
                    </a:lnTo>
                    <a:lnTo>
                      <a:pt x="205" y="337"/>
                    </a:lnTo>
                    <a:lnTo>
                      <a:pt x="234" y="337"/>
                    </a:lnTo>
                    <a:lnTo>
                      <a:pt x="263" y="337"/>
                    </a:lnTo>
                    <a:lnTo>
                      <a:pt x="293" y="337"/>
                    </a:lnTo>
                    <a:lnTo>
                      <a:pt x="322" y="337"/>
                    </a:lnTo>
                    <a:lnTo>
                      <a:pt x="351" y="337"/>
                    </a:lnTo>
                    <a:lnTo>
                      <a:pt x="380" y="337"/>
                    </a:lnTo>
                    <a:lnTo>
                      <a:pt x="409" y="337"/>
                    </a:lnTo>
                    <a:lnTo>
                      <a:pt x="439" y="337"/>
                    </a:lnTo>
                    <a:lnTo>
                      <a:pt x="468" y="337"/>
                    </a:lnTo>
                    <a:lnTo>
                      <a:pt x="497" y="252"/>
                    </a:lnTo>
                    <a:lnTo>
                      <a:pt x="526" y="168"/>
                    </a:lnTo>
                    <a:lnTo>
                      <a:pt x="555" y="84"/>
                    </a:lnTo>
                    <a:lnTo>
                      <a:pt x="584" y="0"/>
                    </a:lnTo>
                    <a:lnTo>
                      <a:pt x="614" y="0"/>
                    </a:lnTo>
                    <a:lnTo>
                      <a:pt x="643" y="0"/>
                    </a:lnTo>
                    <a:lnTo>
                      <a:pt x="673" y="0"/>
                    </a:lnTo>
                    <a:lnTo>
                      <a:pt x="702" y="0"/>
                    </a:lnTo>
                    <a:lnTo>
                      <a:pt x="731" y="0"/>
                    </a:lnTo>
                    <a:lnTo>
                      <a:pt x="760" y="0"/>
                    </a:lnTo>
                    <a:lnTo>
                      <a:pt x="789" y="0"/>
                    </a:lnTo>
                    <a:lnTo>
                      <a:pt x="818" y="0"/>
                    </a:lnTo>
                    <a:lnTo>
                      <a:pt x="848" y="84"/>
                    </a:lnTo>
                    <a:lnTo>
                      <a:pt x="877" y="168"/>
                    </a:lnTo>
                    <a:lnTo>
                      <a:pt x="906" y="252"/>
                    </a:lnTo>
                    <a:lnTo>
                      <a:pt x="935" y="337"/>
                    </a:lnTo>
                    <a:lnTo>
                      <a:pt x="964" y="337"/>
                    </a:lnTo>
                    <a:lnTo>
                      <a:pt x="993" y="337"/>
                    </a:lnTo>
                    <a:lnTo>
                      <a:pt x="1023" y="337"/>
                    </a:lnTo>
                    <a:lnTo>
                      <a:pt x="1052" y="337"/>
                    </a:lnTo>
                    <a:lnTo>
                      <a:pt x="1081" y="337"/>
                    </a:lnTo>
                    <a:lnTo>
                      <a:pt x="1111" y="337"/>
                    </a:lnTo>
                    <a:lnTo>
                      <a:pt x="1140" y="337"/>
                    </a:lnTo>
                    <a:lnTo>
                      <a:pt x="1169" y="337"/>
                    </a:lnTo>
                    <a:lnTo>
                      <a:pt x="1198" y="337"/>
                    </a:lnTo>
                    <a:lnTo>
                      <a:pt x="1227" y="337"/>
                    </a:lnTo>
                    <a:lnTo>
                      <a:pt x="1257" y="337"/>
                    </a:lnTo>
                    <a:lnTo>
                      <a:pt x="1286" y="337"/>
                    </a:lnTo>
                    <a:lnTo>
                      <a:pt x="1315" y="252"/>
                    </a:lnTo>
                    <a:lnTo>
                      <a:pt x="1344" y="168"/>
                    </a:lnTo>
                    <a:lnTo>
                      <a:pt x="1373" y="84"/>
                    </a:lnTo>
                    <a:lnTo>
                      <a:pt x="1402" y="0"/>
                    </a:lnTo>
                    <a:lnTo>
                      <a:pt x="1432" y="0"/>
                    </a:lnTo>
                    <a:lnTo>
                      <a:pt x="1461" y="0"/>
                    </a:lnTo>
                    <a:lnTo>
                      <a:pt x="1490"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412"/>
              <p:cNvSpPr>
                <a:spLocks/>
              </p:cNvSpPr>
              <p:nvPr/>
            </p:nvSpPr>
            <p:spPr bwMode="auto">
              <a:xfrm>
                <a:off x="4393992" y="3944938"/>
                <a:ext cx="524084" cy="822960"/>
              </a:xfrm>
              <a:custGeom>
                <a:avLst/>
                <a:gdLst>
                  <a:gd name="T0" fmla="*/ 0 w 613"/>
                  <a:gd name="T1" fmla="*/ 0 h 337"/>
                  <a:gd name="T2" fmla="*/ 29 w 613"/>
                  <a:gd name="T3" fmla="*/ 0 h 337"/>
                  <a:gd name="T4" fmla="*/ 59 w 613"/>
                  <a:gd name="T5" fmla="*/ 0 h 337"/>
                  <a:gd name="T6" fmla="*/ 88 w 613"/>
                  <a:gd name="T7" fmla="*/ 0 h 337"/>
                  <a:gd name="T8" fmla="*/ 117 w 613"/>
                  <a:gd name="T9" fmla="*/ 0 h 337"/>
                  <a:gd name="T10" fmla="*/ 146 w 613"/>
                  <a:gd name="T11" fmla="*/ 0 h 337"/>
                  <a:gd name="T12" fmla="*/ 175 w 613"/>
                  <a:gd name="T13" fmla="*/ 0 h 337"/>
                  <a:gd name="T14" fmla="*/ 205 w 613"/>
                  <a:gd name="T15" fmla="*/ 0 h 337"/>
                  <a:gd name="T16" fmla="*/ 234 w 613"/>
                  <a:gd name="T17" fmla="*/ 0 h 337"/>
                  <a:gd name="T18" fmla="*/ 263 w 613"/>
                  <a:gd name="T19" fmla="*/ 0 h 337"/>
                  <a:gd name="T20" fmla="*/ 292 w 613"/>
                  <a:gd name="T21" fmla="*/ 0 h 337"/>
                  <a:gd name="T22" fmla="*/ 322 w 613"/>
                  <a:gd name="T23" fmla="*/ 84 h 337"/>
                  <a:gd name="T24" fmla="*/ 351 w 613"/>
                  <a:gd name="T25" fmla="*/ 168 h 337"/>
                  <a:gd name="T26" fmla="*/ 380 w 613"/>
                  <a:gd name="T27" fmla="*/ 252 h 337"/>
                  <a:gd name="T28" fmla="*/ 409 w 613"/>
                  <a:gd name="T29" fmla="*/ 337 h 337"/>
                  <a:gd name="T30" fmla="*/ 438 w 613"/>
                  <a:gd name="T31" fmla="*/ 337 h 337"/>
                  <a:gd name="T32" fmla="*/ 468 w 613"/>
                  <a:gd name="T33" fmla="*/ 337 h 337"/>
                  <a:gd name="T34" fmla="*/ 497 w 613"/>
                  <a:gd name="T35" fmla="*/ 337 h 337"/>
                  <a:gd name="T36" fmla="*/ 526 w 613"/>
                  <a:gd name="T37" fmla="*/ 337 h 337"/>
                  <a:gd name="T38" fmla="*/ 555 w 613"/>
                  <a:gd name="T39" fmla="*/ 337 h 337"/>
                  <a:gd name="T40" fmla="*/ 584 w 613"/>
                  <a:gd name="T41" fmla="*/ 337 h 337"/>
                  <a:gd name="T42" fmla="*/ 613 w 613"/>
                  <a:gd name="T43" fmla="*/ 3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37">
                    <a:moveTo>
                      <a:pt x="0" y="0"/>
                    </a:moveTo>
                    <a:lnTo>
                      <a:pt x="29" y="0"/>
                    </a:lnTo>
                    <a:lnTo>
                      <a:pt x="59" y="0"/>
                    </a:lnTo>
                    <a:lnTo>
                      <a:pt x="88" y="0"/>
                    </a:lnTo>
                    <a:lnTo>
                      <a:pt x="117" y="0"/>
                    </a:lnTo>
                    <a:lnTo>
                      <a:pt x="146" y="0"/>
                    </a:lnTo>
                    <a:lnTo>
                      <a:pt x="175" y="0"/>
                    </a:lnTo>
                    <a:lnTo>
                      <a:pt x="205" y="0"/>
                    </a:lnTo>
                    <a:lnTo>
                      <a:pt x="234" y="0"/>
                    </a:lnTo>
                    <a:lnTo>
                      <a:pt x="263" y="0"/>
                    </a:lnTo>
                    <a:lnTo>
                      <a:pt x="292" y="0"/>
                    </a:lnTo>
                    <a:lnTo>
                      <a:pt x="322" y="84"/>
                    </a:lnTo>
                    <a:lnTo>
                      <a:pt x="351" y="168"/>
                    </a:lnTo>
                    <a:lnTo>
                      <a:pt x="380" y="252"/>
                    </a:lnTo>
                    <a:lnTo>
                      <a:pt x="409" y="337"/>
                    </a:lnTo>
                    <a:lnTo>
                      <a:pt x="438" y="337"/>
                    </a:lnTo>
                    <a:lnTo>
                      <a:pt x="468" y="337"/>
                    </a:lnTo>
                    <a:lnTo>
                      <a:pt x="497" y="337"/>
                    </a:lnTo>
                    <a:lnTo>
                      <a:pt x="526" y="337"/>
                    </a:lnTo>
                    <a:lnTo>
                      <a:pt x="555" y="337"/>
                    </a:lnTo>
                    <a:lnTo>
                      <a:pt x="584" y="337"/>
                    </a:lnTo>
                    <a:lnTo>
                      <a:pt x="613" y="337"/>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5439737" y="5715000"/>
              <a:ext cx="2971800" cy="822960"/>
              <a:chOff x="1946276" y="4873625"/>
              <a:chExt cx="2971800" cy="822960"/>
            </a:xfrm>
          </p:grpSpPr>
          <p:sp>
            <p:nvSpPr>
              <p:cNvPr id="116" name="Freeform 463"/>
              <p:cNvSpPr>
                <a:spLocks/>
              </p:cNvSpPr>
              <p:nvPr/>
            </p:nvSpPr>
            <p:spPr bwMode="auto">
              <a:xfrm>
                <a:off x="1946276" y="4873625"/>
                <a:ext cx="1224286" cy="822960"/>
              </a:xfrm>
              <a:custGeom>
                <a:avLst/>
                <a:gdLst>
                  <a:gd name="T0" fmla="*/ 0 w 1432"/>
                  <a:gd name="T1" fmla="*/ 0 h 337"/>
                  <a:gd name="T2" fmla="*/ 29 w 1432"/>
                  <a:gd name="T3" fmla="*/ 0 h 337"/>
                  <a:gd name="T4" fmla="*/ 58 w 1432"/>
                  <a:gd name="T5" fmla="*/ 0 h 337"/>
                  <a:gd name="T6" fmla="*/ 88 w 1432"/>
                  <a:gd name="T7" fmla="*/ 0 h 337"/>
                  <a:gd name="T8" fmla="*/ 117 w 1432"/>
                  <a:gd name="T9" fmla="*/ 0 h 337"/>
                  <a:gd name="T10" fmla="*/ 146 w 1432"/>
                  <a:gd name="T11" fmla="*/ 84 h 337"/>
                  <a:gd name="T12" fmla="*/ 176 w 1432"/>
                  <a:gd name="T13" fmla="*/ 169 h 337"/>
                  <a:gd name="T14" fmla="*/ 205 w 1432"/>
                  <a:gd name="T15" fmla="*/ 253 h 337"/>
                  <a:gd name="T16" fmla="*/ 234 w 1432"/>
                  <a:gd name="T17" fmla="*/ 337 h 337"/>
                  <a:gd name="T18" fmla="*/ 263 w 1432"/>
                  <a:gd name="T19" fmla="*/ 337 h 337"/>
                  <a:gd name="T20" fmla="*/ 292 w 1432"/>
                  <a:gd name="T21" fmla="*/ 337 h 337"/>
                  <a:gd name="T22" fmla="*/ 321 w 1432"/>
                  <a:gd name="T23" fmla="*/ 337 h 337"/>
                  <a:gd name="T24" fmla="*/ 351 w 1432"/>
                  <a:gd name="T25" fmla="*/ 337 h 337"/>
                  <a:gd name="T26" fmla="*/ 380 w 1432"/>
                  <a:gd name="T27" fmla="*/ 253 h 337"/>
                  <a:gd name="T28" fmla="*/ 409 w 1432"/>
                  <a:gd name="T29" fmla="*/ 169 h 337"/>
                  <a:gd name="T30" fmla="*/ 438 w 1432"/>
                  <a:gd name="T31" fmla="*/ 84 h 337"/>
                  <a:gd name="T32" fmla="*/ 467 w 1432"/>
                  <a:gd name="T33" fmla="*/ 0 h 337"/>
                  <a:gd name="T34" fmla="*/ 496 w 1432"/>
                  <a:gd name="T35" fmla="*/ 0 h 337"/>
                  <a:gd name="T36" fmla="*/ 526 w 1432"/>
                  <a:gd name="T37" fmla="*/ 0 h 337"/>
                  <a:gd name="T38" fmla="*/ 555 w 1432"/>
                  <a:gd name="T39" fmla="*/ 0 h 337"/>
                  <a:gd name="T40" fmla="*/ 585 w 1432"/>
                  <a:gd name="T41" fmla="*/ 0 h 337"/>
                  <a:gd name="T42" fmla="*/ 614 w 1432"/>
                  <a:gd name="T43" fmla="*/ 84 h 337"/>
                  <a:gd name="T44" fmla="*/ 643 w 1432"/>
                  <a:gd name="T45" fmla="*/ 169 h 337"/>
                  <a:gd name="T46" fmla="*/ 672 w 1432"/>
                  <a:gd name="T47" fmla="*/ 253 h 337"/>
                  <a:gd name="T48" fmla="*/ 701 w 1432"/>
                  <a:gd name="T49" fmla="*/ 337 h 337"/>
                  <a:gd name="T50" fmla="*/ 730 w 1432"/>
                  <a:gd name="T51" fmla="*/ 337 h 337"/>
                  <a:gd name="T52" fmla="*/ 760 w 1432"/>
                  <a:gd name="T53" fmla="*/ 337 h 337"/>
                  <a:gd name="T54" fmla="*/ 789 w 1432"/>
                  <a:gd name="T55" fmla="*/ 337 h 337"/>
                  <a:gd name="T56" fmla="*/ 818 w 1432"/>
                  <a:gd name="T57" fmla="*/ 337 h 337"/>
                  <a:gd name="T58" fmla="*/ 847 w 1432"/>
                  <a:gd name="T59" fmla="*/ 253 h 337"/>
                  <a:gd name="T60" fmla="*/ 876 w 1432"/>
                  <a:gd name="T61" fmla="*/ 169 h 337"/>
                  <a:gd name="T62" fmla="*/ 905 w 1432"/>
                  <a:gd name="T63" fmla="*/ 84 h 337"/>
                  <a:gd name="T64" fmla="*/ 935 w 1432"/>
                  <a:gd name="T65" fmla="*/ 0 h 337"/>
                  <a:gd name="T66" fmla="*/ 964 w 1432"/>
                  <a:gd name="T67" fmla="*/ 0 h 337"/>
                  <a:gd name="T68" fmla="*/ 993 w 1432"/>
                  <a:gd name="T69" fmla="*/ 0 h 337"/>
                  <a:gd name="T70" fmla="*/ 1023 w 1432"/>
                  <a:gd name="T71" fmla="*/ 0 h 337"/>
                  <a:gd name="T72" fmla="*/ 1052 w 1432"/>
                  <a:gd name="T73" fmla="*/ 0 h 337"/>
                  <a:gd name="T74" fmla="*/ 1081 w 1432"/>
                  <a:gd name="T75" fmla="*/ 84 h 337"/>
                  <a:gd name="T76" fmla="*/ 1110 w 1432"/>
                  <a:gd name="T77" fmla="*/ 169 h 337"/>
                  <a:gd name="T78" fmla="*/ 1139 w 1432"/>
                  <a:gd name="T79" fmla="*/ 253 h 337"/>
                  <a:gd name="T80" fmla="*/ 1169 w 1432"/>
                  <a:gd name="T81" fmla="*/ 337 h 337"/>
                  <a:gd name="T82" fmla="*/ 1198 w 1432"/>
                  <a:gd name="T83" fmla="*/ 337 h 337"/>
                  <a:gd name="T84" fmla="*/ 1227 w 1432"/>
                  <a:gd name="T85" fmla="*/ 337 h 337"/>
                  <a:gd name="T86" fmla="*/ 1256 w 1432"/>
                  <a:gd name="T87" fmla="*/ 337 h 337"/>
                  <a:gd name="T88" fmla="*/ 1285 w 1432"/>
                  <a:gd name="T89" fmla="*/ 337 h 337"/>
                  <a:gd name="T90" fmla="*/ 1315 w 1432"/>
                  <a:gd name="T91" fmla="*/ 253 h 337"/>
                  <a:gd name="T92" fmla="*/ 1344 w 1432"/>
                  <a:gd name="T93" fmla="*/ 169 h 337"/>
                  <a:gd name="T94" fmla="*/ 1373 w 1432"/>
                  <a:gd name="T95" fmla="*/ 84 h 337"/>
                  <a:gd name="T96" fmla="*/ 1402 w 1432"/>
                  <a:gd name="T97" fmla="*/ 0 h 337"/>
                  <a:gd name="T98" fmla="*/ 1432 w 1432"/>
                  <a:gd name="T99"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32" h="337">
                    <a:moveTo>
                      <a:pt x="0" y="0"/>
                    </a:moveTo>
                    <a:lnTo>
                      <a:pt x="29" y="0"/>
                    </a:lnTo>
                    <a:lnTo>
                      <a:pt x="58" y="0"/>
                    </a:lnTo>
                    <a:lnTo>
                      <a:pt x="88" y="0"/>
                    </a:lnTo>
                    <a:lnTo>
                      <a:pt x="117" y="0"/>
                    </a:lnTo>
                    <a:lnTo>
                      <a:pt x="146" y="84"/>
                    </a:lnTo>
                    <a:lnTo>
                      <a:pt x="176" y="169"/>
                    </a:lnTo>
                    <a:lnTo>
                      <a:pt x="205" y="253"/>
                    </a:lnTo>
                    <a:lnTo>
                      <a:pt x="234" y="337"/>
                    </a:lnTo>
                    <a:lnTo>
                      <a:pt x="263" y="337"/>
                    </a:lnTo>
                    <a:lnTo>
                      <a:pt x="292" y="337"/>
                    </a:lnTo>
                    <a:lnTo>
                      <a:pt x="321" y="337"/>
                    </a:lnTo>
                    <a:lnTo>
                      <a:pt x="351" y="337"/>
                    </a:lnTo>
                    <a:lnTo>
                      <a:pt x="380" y="253"/>
                    </a:lnTo>
                    <a:lnTo>
                      <a:pt x="409" y="169"/>
                    </a:lnTo>
                    <a:lnTo>
                      <a:pt x="438" y="84"/>
                    </a:lnTo>
                    <a:lnTo>
                      <a:pt x="467" y="0"/>
                    </a:lnTo>
                    <a:lnTo>
                      <a:pt x="496" y="0"/>
                    </a:lnTo>
                    <a:lnTo>
                      <a:pt x="526" y="0"/>
                    </a:lnTo>
                    <a:lnTo>
                      <a:pt x="555" y="0"/>
                    </a:lnTo>
                    <a:lnTo>
                      <a:pt x="585" y="0"/>
                    </a:lnTo>
                    <a:lnTo>
                      <a:pt x="614" y="84"/>
                    </a:lnTo>
                    <a:lnTo>
                      <a:pt x="643" y="169"/>
                    </a:lnTo>
                    <a:lnTo>
                      <a:pt x="672" y="253"/>
                    </a:lnTo>
                    <a:lnTo>
                      <a:pt x="701" y="337"/>
                    </a:lnTo>
                    <a:lnTo>
                      <a:pt x="730" y="337"/>
                    </a:lnTo>
                    <a:lnTo>
                      <a:pt x="760" y="337"/>
                    </a:lnTo>
                    <a:lnTo>
                      <a:pt x="789" y="337"/>
                    </a:lnTo>
                    <a:lnTo>
                      <a:pt x="818" y="337"/>
                    </a:lnTo>
                    <a:lnTo>
                      <a:pt x="847" y="253"/>
                    </a:lnTo>
                    <a:lnTo>
                      <a:pt x="876" y="169"/>
                    </a:lnTo>
                    <a:lnTo>
                      <a:pt x="905" y="84"/>
                    </a:lnTo>
                    <a:lnTo>
                      <a:pt x="935" y="0"/>
                    </a:lnTo>
                    <a:lnTo>
                      <a:pt x="964" y="0"/>
                    </a:lnTo>
                    <a:lnTo>
                      <a:pt x="993" y="0"/>
                    </a:lnTo>
                    <a:lnTo>
                      <a:pt x="1023" y="0"/>
                    </a:lnTo>
                    <a:lnTo>
                      <a:pt x="1052" y="0"/>
                    </a:lnTo>
                    <a:lnTo>
                      <a:pt x="1081" y="84"/>
                    </a:lnTo>
                    <a:lnTo>
                      <a:pt x="1110" y="169"/>
                    </a:lnTo>
                    <a:lnTo>
                      <a:pt x="1139" y="253"/>
                    </a:lnTo>
                    <a:lnTo>
                      <a:pt x="1169" y="337"/>
                    </a:lnTo>
                    <a:lnTo>
                      <a:pt x="1198" y="337"/>
                    </a:lnTo>
                    <a:lnTo>
                      <a:pt x="1227" y="337"/>
                    </a:lnTo>
                    <a:lnTo>
                      <a:pt x="1256" y="337"/>
                    </a:lnTo>
                    <a:lnTo>
                      <a:pt x="1285" y="337"/>
                    </a:lnTo>
                    <a:lnTo>
                      <a:pt x="1315" y="253"/>
                    </a:lnTo>
                    <a:lnTo>
                      <a:pt x="1344" y="169"/>
                    </a:lnTo>
                    <a:lnTo>
                      <a:pt x="1373" y="84"/>
                    </a:lnTo>
                    <a:lnTo>
                      <a:pt x="1402" y="0"/>
                    </a:lnTo>
                    <a:lnTo>
                      <a:pt x="1432"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4"/>
              <p:cNvSpPr>
                <a:spLocks/>
              </p:cNvSpPr>
              <p:nvPr/>
            </p:nvSpPr>
            <p:spPr bwMode="auto">
              <a:xfrm>
                <a:off x="3144913" y="4873625"/>
                <a:ext cx="1273873" cy="822960"/>
              </a:xfrm>
              <a:custGeom>
                <a:avLst/>
                <a:gdLst>
                  <a:gd name="T0" fmla="*/ 0 w 1490"/>
                  <a:gd name="T1" fmla="*/ 0 h 337"/>
                  <a:gd name="T2" fmla="*/ 30 w 1490"/>
                  <a:gd name="T3" fmla="*/ 0 h 337"/>
                  <a:gd name="T4" fmla="*/ 59 w 1490"/>
                  <a:gd name="T5" fmla="*/ 0 h 337"/>
                  <a:gd name="T6" fmla="*/ 88 w 1490"/>
                  <a:gd name="T7" fmla="*/ 0 h 337"/>
                  <a:gd name="T8" fmla="*/ 117 w 1490"/>
                  <a:gd name="T9" fmla="*/ 0 h 337"/>
                  <a:gd name="T10" fmla="*/ 146 w 1490"/>
                  <a:gd name="T11" fmla="*/ 84 h 337"/>
                  <a:gd name="T12" fmla="*/ 176 w 1490"/>
                  <a:gd name="T13" fmla="*/ 169 h 337"/>
                  <a:gd name="T14" fmla="*/ 205 w 1490"/>
                  <a:gd name="T15" fmla="*/ 253 h 337"/>
                  <a:gd name="T16" fmla="*/ 234 w 1490"/>
                  <a:gd name="T17" fmla="*/ 337 h 337"/>
                  <a:gd name="T18" fmla="*/ 263 w 1490"/>
                  <a:gd name="T19" fmla="*/ 337 h 337"/>
                  <a:gd name="T20" fmla="*/ 293 w 1490"/>
                  <a:gd name="T21" fmla="*/ 337 h 337"/>
                  <a:gd name="T22" fmla="*/ 322 w 1490"/>
                  <a:gd name="T23" fmla="*/ 337 h 337"/>
                  <a:gd name="T24" fmla="*/ 351 w 1490"/>
                  <a:gd name="T25" fmla="*/ 337 h 337"/>
                  <a:gd name="T26" fmla="*/ 380 w 1490"/>
                  <a:gd name="T27" fmla="*/ 253 h 337"/>
                  <a:gd name="T28" fmla="*/ 409 w 1490"/>
                  <a:gd name="T29" fmla="*/ 169 h 337"/>
                  <a:gd name="T30" fmla="*/ 439 w 1490"/>
                  <a:gd name="T31" fmla="*/ 84 h 337"/>
                  <a:gd name="T32" fmla="*/ 468 w 1490"/>
                  <a:gd name="T33" fmla="*/ 0 h 337"/>
                  <a:gd name="T34" fmla="*/ 497 w 1490"/>
                  <a:gd name="T35" fmla="*/ 0 h 337"/>
                  <a:gd name="T36" fmla="*/ 526 w 1490"/>
                  <a:gd name="T37" fmla="*/ 0 h 337"/>
                  <a:gd name="T38" fmla="*/ 555 w 1490"/>
                  <a:gd name="T39" fmla="*/ 0 h 337"/>
                  <a:gd name="T40" fmla="*/ 584 w 1490"/>
                  <a:gd name="T41" fmla="*/ 0 h 337"/>
                  <a:gd name="T42" fmla="*/ 614 w 1490"/>
                  <a:gd name="T43" fmla="*/ 84 h 337"/>
                  <a:gd name="T44" fmla="*/ 643 w 1490"/>
                  <a:gd name="T45" fmla="*/ 169 h 337"/>
                  <a:gd name="T46" fmla="*/ 673 w 1490"/>
                  <a:gd name="T47" fmla="*/ 253 h 337"/>
                  <a:gd name="T48" fmla="*/ 702 w 1490"/>
                  <a:gd name="T49" fmla="*/ 337 h 337"/>
                  <a:gd name="T50" fmla="*/ 731 w 1490"/>
                  <a:gd name="T51" fmla="*/ 337 h 337"/>
                  <a:gd name="T52" fmla="*/ 760 w 1490"/>
                  <a:gd name="T53" fmla="*/ 337 h 337"/>
                  <a:gd name="T54" fmla="*/ 789 w 1490"/>
                  <a:gd name="T55" fmla="*/ 337 h 337"/>
                  <a:gd name="T56" fmla="*/ 818 w 1490"/>
                  <a:gd name="T57" fmla="*/ 337 h 337"/>
                  <a:gd name="T58" fmla="*/ 848 w 1490"/>
                  <a:gd name="T59" fmla="*/ 337 h 337"/>
                  <a:gd name="T60" fmla="*/ 877 w 1490"/>
                  <a:gd name="T61" fmla="*/ 337 h 337"/>
                  <a:gd name="T62" fmla="*/ 906 w 1490"/>
                  <a:gd name="T63" fmla="*/ 337 h 337"/>
                  <a:gd name="T64" fmla="*/ 935 w 1490"/>
                  <a:gd name="T65" fmla="*/ 337 h 337"/>
                  <a:gd name="T66" fmla="*/ 964 w 1490"/>
                  <a:gd name="T67" fmla="*/ 253 h 337"/>
                  <a:gd name="T68" fmla="*/ 993 w 1490"/>
                  <a:gd name="T69" fmla="*/ 169 h 337"/>
                  <a:gd name="T70" fmla="*/ 1023 w 1490"/>
                  <a:gd name="T71" fmla="*/ 84 h 337"/>
                  <a:gd name="T72" fmla="*/ 1052 w 1490"/>
                  <a:gd name="T73" fmla="*/ 0 h 337"/>
                  <a:gd name="T74" fmla="*/ 1081 w 1490"/>
                  <a:gd name="T75" fmla="*/ 0 h 337"/>
                  <a:gd name="T76" fmla="*/ 1111 w 1490"/>
                  <a:gd name="T77" fmla="*/ 0 h 337"/>
                  <a:gd name="T78" fmla="*/ 1140 w 1490"/>
                  <a:gd name="T79" fmla="*/ 0 h 337"/>
                  <a:gd name="T80" fmla="*/ 1169 w 1490"/>
                  <a:gd name="T81" fmla="*/ 0 h 337"/>
                  <a:gd name="T82" fmla="*/ 1198 w 1490"/>
                  <a:gd name="T83" fmla="*/ 84 h 337"/>
                  <a:gd name="T84" fmla="*/ 1227 w 1490"/>
                  <a:gd name="T85" fmla="*/ 169 h 337"/>
                  <a:gd name="T86" fmla="*/ 1257 w 1490"/>
                  <a:gd name="T87" fmla="*/ 253 h 337"/>
                  <a:gd name="T88" fmla="*/ 1286 w 1490"/>
                  <a:gd name="T89" fmla="*/ 337 h 337"/>
                  <a:gd name="T90" fmla="*/ 1315 w 1490"/>
                  <a:gd name="T91" fmla="*/ 337 h 337"/>
                  <a:gd name="T92" fmla="*/ 1344 w 1490"/>
                  <a:gd name="T93" fmla="*/ 337 h 337"/>
                  <a:gd name="T94" fmla="*/ 1373 w 1490"/>
                  <a:gd name="T95" fmla="*/ 337 h 337"/>
                  <a:gd name="T96" fmla="*/ 1402 w 1490"/>
                  <a:gd name="T97" fmla="*/ 337 h 337"/>
                  <a:gd name="T98" fmla="*/ 1432 w 1490"/>
                  <a:gd name="T99" fmla="*/ 253 h 337"/>
                  <a:gd name="T100" fmla="*/ 1461 w 1490"/>
                  <a:gd name="T101" fmla="*/ 169 h 337"/>
                  <a:gd name="T102" fmla="*/ 1490 w 1490"/>
                  <a:gd name="T103" fmla="*/ 8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0" h="337">
                    <a:moveTo>
                      <a:pt x="0" y="0"/>
                    </a:moveTo>
                    <a:lnTo>
                      <a:pt x="30" y="0"/>
                    </a:lnTo>
                    <a:lnTo>
                      <a:pt x="59" y="0"/>
                    </a:lnTo>
                    <a:lnTo>
                      <a:pt x="88" y="0"/>
                    </a:lnTo>
                    <a:lnTo>
                      <a:pt x="117" y="0"/>
                    </a:lnTo>
                    <a:lnTo>
                      <a:pt x="146" y="84"/>
                    </a:lnTo>
                    <a:lnTo>
                      <a:pt x="176" y="169"/>
                    </a:lnTo>
                    <a:lnTo>
                      <a:pt x="205" y="253"/>
                    </a:lnTo>
                    <a:lnTo>
                      <a:pt x="234" y="337"/>
                    </a:lnTo>
                    <a:lnTo>
                      <a:pt x="263" y="337"/>
                    </a:lnTo>
                    <a:lnTo>
                      <a:pt x="293" y="337"/>
                    </a:lnTo>
                    <a:lnTo>
                      <a:pt x="322" y="337"/>
                    </a:lnTo>
                    <a:lnTo>
                      <a:pt x="351" y="337"/>
                    </a:lnTo>
                    <a:lnTo>
                      <a:pt x="380" y="253"/>
                    </a:lnTo>
                    <a:lnTo>
                      <a:pt x="409" y="169"/>
                    </a:lnTo>
                    <a:lnTo>
                      <a:pt x="439" y="84"/>
                    </a:lnTo>
                    <a:lnTo>
                      <a:pt x="468" y="0"/>
                    </a:lnTo>
                    <a:lnTo>
                      <a:pt x="497" y="0"/>
                    </a:lnTo>
                    <a:lnTo>
                      <a:pt x="526" y="0"/>
                    </a:lnTo>
                    <a:lnTo>
                      <a:pt x="555" y="0"/>
                    </a:lnTo>
                    <a:lnTo>
                      <a:pt x="584" y="0"/>
                    </a:lnTo>
                    <a:lnTo>
                      <a:pt x="614" y="84"/>
                    </a:lnTo>
                    <a:lnTo>
                      <a:pt x="643" y="169"/>
                    </a:lnTo>
                    <a:lnTo>
                      <a:pt x="673" y="253"/>
                    </a:lnTo>
                    <a:lnTo>
                      <a:pt x="702" y="337"/>
                    </a:lnTo>
                    <a:lnTo>
                      <a:pt x="731" y="337"/>
                    </a:lnTo>
                    <a:lnTo>
                      <a:pt x="760" y="337"/>
                    </a:lnTo>
                    <a:lnTo>
                      <a:pt x="789" y="337"/>
                    </a:lnTo>
                    <a:lnTo>
                      <a:pt x="818" y="337"/>
                    </a:lnTo>
                    <a:lnTo>
                      <a:pt x="848" y="337"/>
                    </a:lnTo>
                    <a:lnTo>
                      <a:pt x="877" y="337"/>
                    </a:lnTo>
                    <a:lnTo>
                      <a:pt x="906" y="337"/>
                    </a:lnTo>
                    <a:lnTo>
                      <a:pt x="935" y="337"/>
                    </a:lnTo>
                    <a:lnTo>
                      <a:pt x="964" y="253"/>
                    </a:lnTo>
                    <a:lnTo>
                      <a:pt x="993" y="169"/>
                    </a:lnTo>
                    <a:lnTo>
                      <a:pt x="1023" y="84"/>
                    </a:lnTo>
                    <a:lnTo>
                      <a:pt x="1052" y="0"/>
                    </a:lnTo>
                    <a:lnTo>
                      <a:pt x="1081" y="0"/>
                    </a:lnTo>
                    <a:lnTo>
                      <a:pt x="1111" y="0"/>
                    </a:lnTo>
                    <a:lnTo>
                      <a:pt x="1140" y="0"/>
                    </a:lnTo>
                    <a:lnTo>
                      <a:pt x="1169" y="0"/>
                    </a:lnTo>
                    <a:lnTo>
                      <a:pt x="1198" y="84"/>
                    </a:lnTo>
                    <a:lnTo>
                      <a:pt x="1227" y="169"/>
                    </a:lnTo>
                    <a:lnTo>
                      <a:pt x="1257" y="253"/>
                    </a:lnTo>
                    <a:lnTo>
                      <a:pt x="1286" y="337"/>
                    </a:lnTo>
                    <a:lnTo>
                      <a:pt x="1315" y="337"/>
                    </a:lnTo>
                    <a:lnTo>
                      <a:pt x="1344" y="337"/>
                    </a:lnTo>
                    <a:lnTo>
                      <a:pt x="1373" y="337"/>
                    </a:lnTo>
                    <a:lnTo>
                      <a:pt x="1402" y="337"/>
                    </a:lnTo>
                    <a:lnTo>
                      <a:pt x="1432" y="253"/>
                    </a:lnTo>
                    <a:lnTo>
                      <a:pt x="1461" y="169"/>
                    </a:lnTo>
                    <a:lnTo>
                      <a:pt x="1490" y="84"/>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465"/>
              <p:cNvSpPr>
                <a:spLocks/>
              </p:cNvSpPr>
              <p:nvPr/>
            </p:nvSpPr>
            <p:spPr bwMode="auto">
              <a:xfrm>
                <a:off x="4393992" y="4873625"/>
                <a:ext cx="524084" cy="822960"/>
              </a:xfrm>
              <a:custGeom>
                <a:avLst/>
                <a:gdLst>
                  <a:gd name="T0" fmla="*/ 0 w 613"/>
                  <a:gd name="T1" fmla="*/ 169 h 337"/>
                  <a:gd name="T2" fmla="*/ 29 w 613"/>
                  <a:gd name="T3" fmla="*/ 84 h 337"/>
                  <a:gd name="T4" fmla="*/ 59 w 613"/>
                  <a:gd name="T5" fmla="*/ 0 h 337"/>
                  <a:gd name="T6" fmla="*/ 88 w 613"/>
                  <a:gd name="T7" fmla="*/ 0 h 337"/>
                  <a:gd name="T8" fmla="*/ 117 w 613"/>
                  <a:gd name="T9" fmla="*/ 0 h 337"/>
                  <a:gd name="T10" fmla="*/ 146 w 613"/>
                  <a:gd name="T11" fmla="*/ 0 h 337"/>
                  <a:gd name="T12" fmla="*/ 175 w 613"/>
                  <a:gd name="T13" fmla="*/ 0 h 337"/>
                  <a:gd name="T14" fmla="*/ 205 w 613"/>
                  <a:gd name="T15" fmla="*/ 84 h 337"/>
                  <a:gd name="T16" fmla="*/ 234 w 613"/>
                  <a:gd name="T17" fmla="*/ 169 h 337"/>
                  <a:gd name="T18" fmla="*/ 263 w 613"/>
                  <a:gd name="T19" fmla="*/ 253 h 337"/>
                  <a:gd name="T20" fmla="*/ 292 w 613"/>
                  <a:gd name="T21" fmla="*/ 337 h 337"/>
                  <a:gd name="T22" fmla="*/ 322 w 613"/>
                  <a:gd name="T23" fmla="*/ 337 h 337"/>
                  <a:gd name="T24" fmla="*/ 351 w 613"/>
                  <a:gd name="T25" fmla="*/ 337 h 337"/>
                  <a:gd name="T26" fmla="*/ 380 w 613"/>
                  <a:gd name="T27" fmla="*/ 337 h 337"/>
                  <a:gd name="T28" fmla="*/ 409 w 613"/>
                  <a:gd name="T29" fmla="*/ 337 h 337"/>
                  <a:gd name="T30" fmla="*/ 438 w 613"/>
                  <a:gd name="T31" fmla="*/ 253 h 337"/>
                  <a:gd name="T32" fmla="*/ 468 w 613"/>
                  <a:gd name="T33" fmla="*/ 169 h 337"/>
                  <a:gd name="T34" fmla="*/ 497 w 613"/>
                  <a:gd name="T35" fmla="*/ 84 h 337"/>
                  <a:gd name="T36" fmla="*/ 526 w 613"/>
                  <a:gd name="T37" fmla="*/ 0 h 337"/>
                  <a:gd name="T38" fmla="*/ 555 w 613"/>
                  <a:gd name="T39" fmla="*/ 0 h 337"/>
                  <a:gd name="T40" fmla="*/ 584 w 613"/>
                  <a:gd name="T41" fmla="*/ 0 h 337"/>
                  <a:gd name="T42" fmla="*/ 613 w 613"/>
                  <a:gd name="T43" fmla="*/ 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37">
                    <a:moveTo>
                      <a:pt x="0" y="169"/>
                    </a:moveTo>
                    <a:lnTo>
                      <a:pt x="29" y="84"/>
                    </a:lnTo>
                    <a:lnTo>
                      <a:pt x="59" y="0"/>
                    </a:lnTo>
                    <a:lnTo>
                      <a:pt x="88" y="0"/>
                    </a:lnTo>
                    <a:lnTo>
                      <a:pt x="117" y="0"/>
                    </a:lnTo>
                    <a:lnTo>
                      <a:pt x="146" y="0"/>
                    </a:lnTo>
                    <a:lnTo>
                      <a:pt x="175" y="0"/>
                    </a:lnTo>
                    <a:lnTo>
                      <a:pt x="205" y="84"/>
                    </a:lnTo>
                    <a:lnTo>
                      <a:pt x="234" y="169"/>
                    </a:lnTo>
                    <a:lnTo>
                      <a:pt x="263" y="253"/>
                    </a:lnTo>
                    <a:lnTo>
                      <a:pt x="292" y="337"/>
                    </a:lnTo>
                    <a:lnTo>
                      <a:pt x="322" y="337"/>
                    </a:lnTo>
                    <a:lnTo>
                      <a:pt x="351" y="337"/>
                    </a:lnTo>
                    <a:lnTo>
                      <a:pt x="380" y="337"/>
                    </a:lnTo>
                    <a:lnTo>
                      <a:pt x="409" y="337"/>
                    </a:lnTo>
                    <a:lnTo>
                      <a:pt x="438" y="253"/>
                    </a:lnTo>
                    <a:lnTo>
                      <a:pt x="468" y="169"/>
                    </a:lnTo>
                    <a:lnTo>
                      <a:pt x="497" y="84"/>
                    </a:lnTo>
                    <a:lnTo>
                      <a:pt x="526" y="0"/>
                    </a:lnTo>
                    <a:lnTo>
                      <a:pt x="555" y="0"/>
                    </a:lnTo>
                    <a:lnTo>
                      <a:pt x="584" y="0"/>
                    </a:lnTo>
                    <a:lnTo>
                      <a:pt x="613" y="0"/>
                    </a:lnTo>
                  </a:path>
                </a:pathLst>
              </a:custGeom>
              <a:noFill/>
              <a:ln w="41275"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21" name="TextBox 120"/>
          <p:cNvSpPr txBox="1"/>
          <p:nvPr/>
        </p:nvSpPr>
        <p:spPr>
          <a:xfrm>
            <a:off x="5425953" y="6228358"/>
            <a:ext cx="3110969" cy="523220"/>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srgbClr val="FFFF00"/>
                </a:solidFill>
                <a:latin typeface="Calibri" pitchFamily="34" charset="0"/>
                <a:cs typeface="Calibri" pitchFamily="34" charset="0"/>
              </a:rPr>
              <a:t>K=5 measurements</a:t>
            </a:r>
          </a:p>
        </p:txBody>
      </p:sp>
    </p:spTree>
    <p:extLst>
      <p:ext uri="{BB962C8B-B14F-4D97-AF65-F5344CB8AC3E}">
        <p14:creationId xmlns:p14="http://schemas.microsoft.com/office/powerpoint/2010/main" val="34695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Relationship to Gray Codes</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143E25-CD9A-44B3-B7FB-8EE6ADB43C4A}"/>
              </a:ext>
            </a:extLst>
          </p:cNvPr>
          <p:cNvSpPr txBox="1"/>
          <p:nvPr/>
        </p:nvSpPr>
        <p:spPr>
          <a:xfrm>
            <a:off x="7128043" y="137439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[000]</a:t>
            </a:r>
          </a:p>
        </p:txBody>
      </p:sp>
      <p:sp>
        <p:nvSpPr>
          <p:cNvPr id="44" name="TextBox 43">
            <a:extLst>
              <a:ext uri="{FF2B5EF4-FFF2-40B4-BE49-F238E27FC236}">
                <a16:creationId xmlns:a16="http://schemas.microsoft.com/office/drawing/2014/main" id="{AA465B8B-A289-4F22-86EC-6B3887BECA22}"/>
              </a:ext>
            </a:extLst>
          </p:cNvPr>
          <p:cNvSpPr txBox="1"/>
          <p:nvPr/>
        </p:nvSpPr>
        <p:spPr>
          <a:xfrm>
            <a:off x="7128043" y="191093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[001]</a:t>
            </a:r>
          </a:p>
        </p:txBody>
      </p:sp>
      <p:sp>
        <p:nvSpPr>
          <p:cNvPr id="45" name="TextBox 44">
            <a:extLst>
              <a:ext uri="{FF2B5EF4-FFF2-40B4-BE49-F238E27FC236}">
                <a16:creationId xmlns:a16="http://schemas.microsoft.com/office/drawing/2014/main" id="{E5685FB6-30DE-421F-AE6E-438C73718AE5}"/>
              </a:ext>
            </a:extLst>
          </p:cNvPr>
          <p:cNvSpPr txBox="1"/>
          <p:nvPr/>
        </p:nvSpPr>
        <p:spPr>
          <a:xfrm>
            <a:off x="7128043" y="2447487"/>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[011]</a:t>
            </a:r>
          </a:p>
        </p:txBody>
      </p:sp>
      <p:sp>
        <p:nvSpPr>
          <p:cNvPr id="46" name="TextBox 45">
            <a:extLst>
              <a:ext uri="{FF2B5EF4-FFF2-40B4-BE49-F238E27FC236}">
                <a16:creationId xmlns:a16="http://schemas.microsoft.com/office/drawing/2014/main" id="{5275437A-37AD-47CB-8AB4-DFDC6768BDC8}"/>
              </a:ext>
            </a:extLst>
          </p:cNvPr>
          <p:cNvSpPr txBox="1"/>
          <p:nvPr/>
        </p:nvSpPr>
        <p:spPr>
          <a:xfrm>
            <a:off x="7128043" y="298403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[010]</a:t>
            </a:r>
          </a:p>
        </p:txBody>
      </p:sp>
      <p:sp>
        <p:nvSpPr>
          <p:cNvPr id="47" name="TextBox 46">
            <a:extLst>
              <a:ext uri="{FF2B5EF4-FFF2-40B4-BE49-F238E27FC236}">
                <a16:creationId xmlns:a16="http://schemas.microsoft.com/office/drawing/2014/main" id="{F0FD438C-CFB8-41A0-8138-5DC123FEAB7D}"/>
              </a:ext>
            </a:extLst>
          </p:cNvPr>
          <p:cNvSpPr txBox="1"/>
          <p:nvPr/>
        </p:nvSpPr>
        <p:spPr>
          <a:xfrm>
            <a:off x="7128043" y="3520583"/>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[110]</a:t>
            </a:r>
          </a:p>
        </p:txBody>
      </p:sp>
      <p:sp>
        <p:nvSpPr>
          <p:cNvPr id="48" name="TextBox 47">
            <a:extLst>
              <a:ext uri="{FF2B5EF4-FFF2-40B4-BE49-F238E27FC236}">
                <a16:creationId xmlns:a16="http://schemas.microsoft.com/office/drawing/2014/main" id="{C5415F4F-1593-4692-AC9D-D92C20418E9A}"/>
              </a:ext>
            </a:extLst>
          </p:cNvPr>
          <p:cNvSpPr txBox="1"/>
          <p:nvPr/>
        </p:nvSpPr>
        <p:spPr>
          <a:xfrm>
            <a:off x="7128043" y="405713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[111]</a:t>
            </a:r>
          </a:p>
        </p:txBody>
      </p:sp>
      <p:sp>
        <p:nvSpPr>
          <p:cNvPr id="49" name="TextBox 48">
            <a:extLst>
              <a:ext uri="{FF2B5EF4-FFF2-40B4-BE49-F238E27FC236}">
                <a16:creationId xmlns:a16="http://schemas.microsoft.com/office/drawing/2014/main" id="{F00CED6C-90AA-4449-9D84-F8842459A845}"/>
              </a:ext>
            </a:extLst>
          </p:cNvPr>
          <p:cNvSpPr txBox="1"/>
          <p:nvPr/>
        </p:nvSpPr>
        <p:spPr>
          <a:xfrm>
            <a:off x="7128043" y="459367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[101]</a:t>
            </a:r>
          </a:p>
        </p:txBody>
      </p:sp>
      <p:sp>
        <p:nvSpPr>
          <p:cNvPr id="50" name="TextBox 49">
            <a:extLst>
              <a:ext uri="{FF2B5EF4-FFF2-40B4-BE49-F238E27FC236}">
                <a16:creationId xmlns:a16="http://schemas.microsoft.com/office/drawing/2014/main" id="{5D62EA1F-EB37-4F1C-B237-843A89FDF236}"/>
              </a:ext>
            </a:extLst>
          </p:cNvPr>
          <p:cNvSpPr txBox="1"/>
          <p:nvPr/>
        </p:nvSpPr>
        <p:spPr>
          <a:xfrm>
            <a:off x="7128043" y="513022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[100]</a:t>
            </a:r>
          </a:p>
        </p:txBody>
      </p:sp>
      <p:sp>
        <p:nvSpPr>
          <p:cNvPr id="32" name="TextBox 31">
            <a:extLst>
              <a:ext uri="{FF2B5EF4-FFF2-40B4-BE49-F238E27FC236}">
                <a16:creationId xmlns:a16="http://schemas.microsoft.com/office/drawing/2014/main" id="{ABEA2678-4E61-41F0-B9FC-056A4497FA26}"/>
              </a:ext>
            </a:extLst>
          </p:cNvPr>
          <p:cNvSpPr txBox="1"/>
          <p:nvPr/>
        </p:nvSpPr>
        <p:spPr>
          <a:xfrm>
            <a:off x="6324600" y="848380"/>
            <a:ext cx="27226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Gray Codes</a:t>
            </a:r>
          </a:p>
        </p:txBody>
      </p:sp>
      <p:sp>
        <p:nvSpPr>
          <p:cNvPr id="52" name="TextBox 51">
            <a:extLst>
              <a:ext uri="{FF2B5EF4-FFF2-40B4-BE49-F238E27FC236}">
                <a16:creationId xmlns:a16="http://schemas.microsoft.com/office/drawing/2014/main" id="{C20B359D-2411-42B4-99D0-8782C6DD7023}"/>
              </a:ext>
            </a:extLst>
          </p:cNvPr>
          <p:cNvSpPr txBox="1"/>
          <p:nvPr/>
        </p:nvSpPr>
        <p:spPr>
          <a:xfrm>
            <a:off x="3811" y="6177080"/>
            <a:ext cx="91401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Hamming Distance Between Consecutive Codes = 1</a:t>
            </a:r>
          </a:p>
        </p:txBody>
      </p:sp>
      <p:pic>
        <p:nvPicPr>
          <p:cNvPr id="51" name="Picture 2" descr="https://upload.wikimedia.org/wikipedia/commons/1/14/US02632058_Gray.png">
            <a:extLst>
              <a:ext uri="{FF2B5EF4-FFF2-40B4-BE49-F238E27FC236}">
                <a16:creationId xmlns:a16="http://schemas.microsoft.com/office/drawing/2014/main" id="{C8F5F168-7326-43D5-845C-C4869912E2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399" y="1109990"/>
            <a:ext cx="5832473" cy="4060454"/>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6EC87166-E289-48ED-9BEC-BB929396FE7A}"/>
              </a:ext>
            </a:extLst>
          </p:cNvPr>
          <p:cNvSpPr txBox="1"/>
          <p:nvPr/>
        </p:nvSpPr>
        <p:spPr>
          <a:xfrm>
            <a:off x="545352" y="5169489"/>
            <a:ext cx="583247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rgbClr val="FFFF66"/>
                </a:solidFill>
                <a:effectLst/>
                <a:uLnTx/>
                <a:uFillTx/>
                <a:latin typeface="Calibri" panose="020F0502020204030204" pitchFamily="34" charset="0"/>
                <a:ea typeface="+mn-ea"/>
                <a:cs typeface="Calibri" panose="020F0502020204030204" pitchFamily="34" charset="0"/>
              </a:rPr>
              <a:t>Noise Robust Communication</a:t>
            </a:r>
          </a:p>
        </p:txBody>
      </p:sp>
    </p:spTree>
    <p:extLst>
      <p:ext uri="{BB962C8B-B14F-4D97-AF65-F5344CB8AC3E}">
        <p14:creationId xmlns:p14="http://schemas.microsoft.com/office/powerpoint/2010/main" val="124923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Relationship to Gray Codes</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143E25-CD9A-44B3-B7FB-8EE6ADB43C4A}"/>
              </a:ext>
            </a:extLst>
          </p:cNvPr>
          <p:cNvSpPr txBox="1"/>
          <p:nvPr/>
        </p:nvSpPr>
        <p:spPr>
          <a:xfrm>
            <a:off x="7128043" y="137439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[000]</a:t>
            </a:r>
          </a:p>
        </p:txBody>
      </p:sp>
      <p:sp>
        <p:nvSpPr>
          <p:cNvPr id="44" name="TextBox 43">
            <a:extLst>
              <a:ext uri="{FF2B5EF4-FFF2-40B4-BE49-F238E27FC236}">
                <a16:creationId xmlns:a16="http://schemas.microsoft.com/office/drawing/2014/main" id="{AA465B8B-A289-4F22-86EC-6B3887BECA22}"/>
              </a:ext>
            </a:extLst>
          </p:cNvPr>
          <p:cNvSpPr txBox="1"/>
          <p:nvPr/>
        </p:nvSpPr>
        <p:spPr>
          <a:xfrm>
            <a:off x="7128043" y="191093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[001]</a:t>
            </a:r>
          </a:p>
        </p:txBody>
      </p:sp>
      <p:sp>
        <p:nvSpPr>
          <p:cNvPr id="45" name="TextBox 44">
            <a:extLst>
              <a:ext uri="{FF2B5EF4-FFF2-40B4-BE49-F238E27FC236}">
                <a16:creationId xmlns:a16="http://schemas.microsoft.com/office/drawing/2014/main" id="{E5685FB6-30DE-421F-AE6E-438C73718AE5}"/>
              </a:ext>
            </a:extLst>
          </p:cNvPr>
          <p:cNvSpPr txBox="1"/>
          <p:nvPr/>
        </p:nvSpPr>
        <p:spPr>
          <a:xfrm>
            <a:off x="7128043" y="2447487"/>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[011]</a:t>
            </a:r>
          </a:p>
        </p:txBody>
      </p:sp>
      <p:sp>
        <p:nvSpPr>
          <p:cNvPr id="46" name="TextBox 45">
            <a:extLst>
              <a:ext uri="{FF2B5EF4-FFF2-40B4-BE49-F238E27FC236}">
                <a16:creationId xmlns:a16="http://schemas.microsoft.com/office/drawing/2014/main" id="{5275437A-37AD-47CB-8AB4-DFDC6768BDC8}"/>
              </a:ext>
            </a:extLst>
          </p:cNvPr>
          <p:cNvSpPr txBox="1"/>
          <p:nvPr/>
        </p:nvSpPr>
        <p:spPr>
          <a:xfrm>
            <a:off x="7128043" y="298403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[010]</a:t>
            </a:r>
          </a:p>
        </p:txBody>
      </p:sp>
      <p:sp>
        <p:nvSpPr>
          <p:cNvPr id="47" name="TextBox 46">
            <a:extLst>
              <a:ext uri="{FF2B5EF4-FFF2-40B4-BE49-F238E27FC236}">
                <a16:creationId xmlns:a16="http://schemas.microsoft.com/office/drawing/2014/main" id="{F0FD438C-CFB8-41A0-8138-5DC123FEAB7D}"/>
              </a:ext>
            </a:extLst>
          </p:cNvPr>
          <p:cNvSpPr txBox="1"/>
          <p:nvPr/>
        </p:nvSpPr>
        <p:spPr>
          <a:xfrm>
            <a:off x="7128043" y="3520583"/>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[110]</a:t>
            </a:r>
          </a:p>
        </p:txBody>
      </p:sp>
      <p:sp>
        <p:nvSpPr>
          <p:cNvPr id="48" name="TextBox 47">
            <a:extLst>
              <a:ext uri="{FF2B5EF4-FFF2-40B4-BE49-F238E27FC236}">
                <a16:creationId xmlns:a16="http://schemas.microsoft.com/office/drawing/2014/main" id="{C5415F4F-1593-4692-AC9D-D92C20418E9A}"/>
              </a:ext>
            </a:extLst>
          </p:cNvPr>
          <p:cNvSpPr txBox="1"/>
          <p:nvPr/>
        </p:nvSpPr>
        <p:spPr>
          <a:xfrm>
            <a:off x="7128043" y="405713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[111]</a:t>
            </a:r>
          </a:p>
        </p:txBody>
      </p:sp>
      <p:sp>
        <p:nvSpPr>
          <p:cNvPr id="49" name="TextBox 48">
            <a:extLst>
              <a:ext uri="{FF2B5EF4-FFF2-40B4-BE49-F238E27FC236}">
                <a16:creationId xmlns:a16="http://schemas.microsoft.com/office/drawing/2014/main" id="{F00CED6C-90AA-4449-9D84-F8842459A845}"/>
              </a:ext>
            </a:extLst>
          </p:cNvPr>
          <p:cNvSpPr txBox="1"/>
          <p:nvPr/>
        </p:nvSpPr>
        <p:spPr>
          <a:xfrm>
            <a:off x="7128043" y="459367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[101]</a:t>
            </a:r>
          </a:p>
        </p:txBody>
      </p:sp>
      <p:sp>
        <p:nvSpPr>
          <p:cNvPr id="50" name="TextBox 49">
            <a:extLst>
              <a:ext uri="{FF2B5EF4-FFF2-40B4-BE49-F238E27FC236}">
                <a16:creationId xmlns:a16="http://schemas.microsoft.com/office/drawing/2014/main" id="{5D62EA1F-EB37-4F1C-B237-843A89FDF236}"/>
              </a:ext>
            </a:extLst>
          </p:cNvPr>
          <p:cNvSpPr txBox="1"/>
          <p:nvPr/>
        </p:nvSpPr>
        <p:spPr>
          <a:xfrm>
            <a:off x="7128043" y="513022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[100]</a:t>
            </a:r>
          </a:p>
        </p:txBody>
      </p:sp>
      <p:sp>
        <p:nvSpPr>
          <p:cNvPr id="32" name="TextBox 31">
            <a:extLst>
              <a:ext uri="{FF2B5EF4-FFF2-40B4-BE49-F238E27FC236}">
                <a16:creationId xmlns:a16="http://schemas.microsoft.com/office/drawing/2014/main" id="{ABEA2678-4E61-41F0-B9FC-056A4497FA26}"/>
              </a:ext>
            </a:extLst>
          </p:cNvPr>
          <p:cNvSpPr txBox="1"/>
          <p:nvPr/>
        </p:nvSpPr>
        <p:spPr>
          <a:xfrm>
            <a:off x="6324600" y="848380"/>
            <a:ext cx="27226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Gray Codes</a:t>
            </a:r>
          </a:p>
        </p:txBody>
      </p:sp>
      <p:sp>
        <p:nvSpPr>
          <p:cNvPr id="52" name="TextBox 51">
            <a:extLst>
              <a:ext uri="{FF2B5EF4-FFF2-40B4-BE49-F238E27FC236}">
                <a16:creationId xmlns:a16="http://schemas.microsoft.com/office/drawing/2014/main" id="{C20B359D-2411-42B4-99D0-8782C6DD7023}"/>
              </a:ext>
            </a:extLst>
          </p:cNvPr>
          <p:cNvSpPr txBox="1"/>
          <p:nvPr/>
        </p:nvSpPr>
        <p:spPr>
          <a:xfrm>
            <a:off x="3811" y="6177080"/>
            <a:ext cx="91401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Hamming Distance Between Consecutive Codes = 1</a:t>
            </a:r>
          </a:p>
        </p:txBody>
      </p:sp>
      <p:sp>
        <p:nvSpPr>
          <p:cNvPr id="53" name="TextBox 52">
            <a:extLst>
              <a:ext uri="{FF2B5EF4-FFF2-40B4-BE49-F238E27FC236}">
                <a16:creationId xmlns:a16="http://schemas.microsoft.com/office/drawing/2014/main" id="{6EC87166-E289-48ED-9BEC-BB929396FE7A}"/>
              </a:ext>
            </a:extLst>
          </p:cNvPr>
          <p:cNvSpPr txBox="1"/>
          <p:nvPr/>
        </p:nvSpPr>
        <p:spPr>
          <a:xfrm>
            <a:off x="545352" y="5169489"/>
            <a:ext cx="5832473" cy="523220"/>
          </a:xfrm>
          <a:prstGeom prst="rect">
            <a:avLst/>
          </a:prstGeom>
          <a:noFill/>
        </p:spPr>
        <p:txBody>
          <a:bodyPr wrap="square" rtlCol="0">
            <a:spAutoFit/>
          </a:bodyPr>
          <a:lstStyle/>
          <a:p>
            <a:pPr lvl="0" algn="ctr" fontAlgn="auto">
              <a:spcBef>
                <a:spcPts val="0"/>
              </a:spcBef>
              <a:spcAft>
                <a:spcPts val="0"/>
              </a:spcAft>
            </a:pPr>
            <a:r>
              <a:rPr kumimoji="1" lang="en-US" sz="2800" dirty="0">
                <a:solidFill>
                  <a:srgbClr val="FFFF66"/>
                </a:solidFill>
                <a:latin typeface="Calibri" panose="020F0502020204030204" pitchFamily="34" charset="0"/>
                <a:cs typeface="Calibri" panose="020F0502020204030204" pitchFamily="34" charset="0"/>
              </a:rPr>
              <a:t>Robust Structured Light 3D Imaging</a:t>
            </a:r>
          </a:p>
        </p:txBody>
      </p:sp>
      <p:grpSp>
        <p:nvGrpSpPr>
          <p:cNvPr id="55" name="Group 54">
            <a:extLst>
              <a:ext uri="{FF2B5EF4-FFF2-40B4-BE49-F238E27FC236}">
                <a16:creationId xmlns:a16="http://schemas.microsoft.com/office/drawing/2014/main" id="{C862A05E-01B7-4C5B-A857-6244C69DCFC6}"/>
              </a:ext>
            </a:extLst>
          </p:cNvPr>
          <p:cNvGrpSpPr/>
          <p:nvPr/>
        </p:nvGrpSpPr>
        <p:grpSpPr>
          <a:xfrm>
            <a:off x="36298" y="686476"/>
            <a:ext cx="6253737" cy="4461335"/>
            <a:chOff x="748169" y="629881"/>
            <a:chExt cx="7459206" cy="5321300"/>
          </a:xfrm>
        </p:grpSpPr>
        <p:pic>
          <p:nvPicPr>
            <p:cNvPr id="56" name="Picture 36" descr="Horse">
              <a:extLst>
                <a:ext uri="{FF2B5EF4-FFF2-40B4-BE49-F238E27FC236}">
                  <a16:creationId xmlns:a16="http://schemas.microsoft.com/office/drawing/2014/main" id="{D1B92D91-3D8B-4FEE-A3C2-D3050A9734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6150" y="629881"/>
              <a:ext cx="15113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Group 56">
              <a:extLst>
                <a:ext uri="{FF2B5EF4-FFF2-40B4-BE49-F238E27FC236}">
                  <a16:creationId xmlns:a16="http://schemas.microsoft.com/office/drawing/2014/main" id="{51EAAB96-2ECC-4801-B827-4E673086761C}"/>
                </a:ext>
              </a:extLst>
            </p:cNvPr>
            <p:cNvGrpSpPr/>
            <p:nvPr/>
          </p:nvGrpSpPr>
          <p:grpSpPr>
            <a:xfrm>
              <a:off x="748169" y="1142644"/>
              <a:ext cx="7459206" cy="4808537"/>
              <a:chOff x="748169" y="1142644"/>
              <a:chExt cx="7459206" cy="4808537"/>
            </a:xfrm>
          </p:grpSpPr>
          <p:pic>
            <p:nvPicPr>
              <p:cNvPr id="58" name="Picture 2" descr="C:\Users\Guru\Desktop\animacio-posdamer.gif">
                <a:extLst>
                  <a:ext uri="{FF2B5EF4-FFF2-40B4-BE49-F238E27FC236}">
                    <a16:creationId xmlns:a16="http://schemas.microsoft.com/office/drawing/2014/main" id="{7EFFA8BD-C047-490F-80A8-BB1E24974CE4}"/>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9316" y="2879330"/>
                <a:ext cx="1655941" cy="1713706"/>
              </a:xfrm>
              <a:prstGeom prst="rect">
                <a:avLst/>
              </a:prstGeom>
              <a:noFill/>
              <a:ln w="12700">
                <a:solidFill>
                  <a:schemeClr val="bg1"/>
                </a:solidFill>
              </a:ln>
              <a:extLst>
                <a:ext uri="{909E8E84-426E-40DD-AFC4-6F175D3DCCD1}">
                  <a14:hiddenFill xmlns:a14="http://schemas.microsoft.com/office/drawing/2010/main">
                    <a:solidFill>
                      <a:srgbClr val="FFFFFF"/>
                    </a:solidFill>
                  </a14:hiddenFill>
                </a:ext>
              </a:extLst>
            </p:spPr>
          </p:pic>
          <p:sp>
            <p:nvSpPr>
              <p:cNvPr id="59" name="Line 33">
                <a:extLst>
                  <a:ext uri="{FF2B5EF4-FFF2-40B4-BE49-F238E27FC236}">
                    <a16:creationId xmlns:a16="http://schemas.microsoft.com/office/drawing/2014/main" id="{621A920E-1409-4FC6-ACE7-63EABEFEE80B}"/>
                  </a:ext>
                </a:extLst>
              </p:cNvPr>
              <p:cNvSpPr>
                <a:spLocks noChangeShapeType="1"/>
              </p:cNvSpPr>
              <p:nvPr/>
            </p:nvSpPr>
            <p:spPr bwMode="auto">
              <a:xfrm flipH="1" flipV="1">
                <a:off x="5264150" y="2977794"/>
                <a:ext cx="255587" cy="319087"/>
              </a:xfrm>
              <a:prstGeom prst="line">
                <a:avLst/>
              </a:prstGeom>
              <a:noFill/>
              <a:ln w="38100">
                <a:solidFill>
                  <a:srgbClr val="FF9900"/>
                </a:solidFill>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0" name="Line 34">
                <a:extLst>
                  <a:ext uri="{FF2B5EF4-FFF2-40B4-BE49-F238E27FC236}">
                    <a16:creationId xmlns:a16="http://schemas.microsoft.com/office/drawing/2014/main" id="{F6A39C97-31A1-4B79-B05E-2840162C8A9F}"/>
                  </a:ext>
                </a:extLst>
              </p:cNvPr>
              <p:cNvSpPr>
                <a:spLocks noChangeShapeType="1"/>
              </p:cNvSpPr>
              <p:nvPr/>
            </p:nvSpPr>
            <p:spPr bwMode="auto">
              <a:xfrm flipH="1" flipV="1">
                <a:off x="5956300" y="3841394"/>
                <a:ext cx="207962" cy="260350"/>
              </a:xfrm>
              <a:prstGeom prst="line">
                <a:avLst/>
              </a:prstGeom>
              <a:noFill/>
              <a:ln w="38100">
                <a:solidFill>
                  <a:srgbClr val="FF9900"/>
                </a:solidFill>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4" name="Text Box 39">
                <a:extLst>
                  <a:ext uri="{FF2B5EF4-FFF2-40B4-BE49-F238E27FC236}">
                    <a16:creationId xmlns:a16="http://schemas.microsoft.com/office/drawing/2014/main" id="{5B7B7D53-3D0E-4A9D-A24B-23EA213BE708}"/>
                  </a:ext>
                </a:extLst>
              </p:cNvPr>
              <p:cNvSpPr txBox="1">
                <a:spLocks noChangeArrowheads="1"/>
              </p:cNvSpPr>
              <p:nvPr/>
            </p:nvSpPr>
            <p:spPr bwMode="auto">
              <a:xfrm>
                <a:off x="3756662" y="3952922"/>
                <a:ext cx="2121868" cy="844338"/>
              </a:xfrm>
              <a:prstGeom prst="rect">
                <a:avLst/>
              </a:prstGeom>
              <a:noFill/>
              <a:ln w="9525">
                <a:noFill/>
                <a:miter lim="800000"/>
                <a:headEnd/>
                <a:tailEnd/>
              </a:ln>
              <a:effec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 sz="2000" b="0" i="0" u="none" strike="noStrike" kern="1200" cap="none" spc="0" normalizeH="0" baseline="0" noProof="0" dirty="0">
                    <a:ln>
                      <a:noFill/>
                    </a:ln>
                    <a:solidFill>
                      <a:srgbClr val="FFFF66"/>
                    </a:solidFill>
                    <a:effectLst/>
                    <a:uLnTx/>
                    <a:uFillTx/>
                    <a:latin typeface="Calibri" panose="020F0502020204030204" pitchFamily="34" charset="0"/>
                    <a:ea typeface="+mn-ea"/>
                    <a:cs typeface="Calibri" panose="020F0502020204030204" pitchFamily="34" charset="0"/>
                  </a:rPr>
                  <a:t>Gray </a:t>
                </a:r>
                <a:r>
                  <a:rPr kumimoji="0" lang="es-ES" sz="2000" b="0" i="0" u="none" strike="noStrike" kern="1200" cap="none" spc="0" normalizeH="0" baseline="0" noProof="0" dirty="0" err="1">
                    <a:ln>
                      <a:noFill/>
                    </a:ln>
                    <a:solidFill>
                      <a:srgbClr val="FFFF66"/>
                    </a:solidFill>
                    <a:effectLst/>
                    <a:uLnTx/>
                    <a:uFillTx/>
                    <a:latin typeface="Calibri" panose="020F0502020204030204" pitchFamily="34" charset="0"/>
                    <a:ea typeface="+mn-ea"/>
                    <a:cs typeface="Calibri" panose="020F0502020204030204" pitchFamily="34" charset="0"/>
                  </a:rPr>
                  <a:t>code</a:t>
                </a:r>
                <a:r>
                  <a:rPr kumimoji="0" lang="es-ES" sz="2000" b="0"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 </a:t>
                </a:r>
                <a:r>
                  <a:rPr kumimoji="0" lang="es-ES" sz="2000" b="0" i="0" u="none" strike="noStrike" kern="1200" cap="none" spc="0" normalizeH="0" baseline="0" noProof="0" dirty="0" err="1">
                    <a:ln>
                      <a:noFill/>
                    </a:ln>
                    <a:solidFill>
                      <a:srgbClr val="FFFFFF">
                        <a:lumMod val="95000"/>
                      </a:srgbClr>
                    </a:solidFill>
                    <a:effectLst/>
                    <a:uLnTx/>
                    <a:uFillTx/>
                    <a:latin typeface="Calibri" panose="020F0502020204030204" pitchFamily="34" charset="0"/>
                    <a:ea typeface="+mn-ea"/>
                    <a:cs typeface="Calibri" panose="020F0502020204030204" pitchFamily="34" charset="0"/>
                  </a:rPr>
                  <a:t>binary</a:t>
                </a:r>
                <a:r>
                  <a:rPr kumimoji="0" lang="es-ES" sz="2000" b="0"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 </a:t>
                </a:r>
                <a:r>
                  <a:rPr kumimoji="0" lang="es-ES" sz="2000" b="0" i="0" u="none" strike="noStrike" kern="1200" cap="none" spc="0" normalizeH="0" baseline="0" noProof="0" dirty="0" err="1">
                    <a:ln>
                      <a:noFill/>
                    </a:ln>
                    <a:solidFill>
                      <a:srgbClr val="FFFFFF">
                        <a:lumMod val="95000"/>
                      </a:srgbClr>
                    </a:solidFill>
                    <a:effectLst/>
                    <a:uLnTx/>
                    <a:uFillTx/>
                    <a:latin typeface="Calibri" panose="020F0502020204030204" pitchFamily="34" charset="0"/>
                    <a:ea typeface="+mn-ea"/>
                    <a:cs typeface="Calibri" panose="020F0502020204030204" pitchFamily="34" charset="0"/>
                  </a:rPr>
                  <a:t>patterns</a:t>
                </a:r>
                <a:endParaRPr kumimoji="0" lang="es-ES" sz="2000" b="0"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endParaRPr>
              </a:p>
            </p:txBody>
          </p:sp>
          <p:sp>
            <p:nvSpPr>
              <p:cNvPr id="65" name="Line 41">
                <a:extLst>
                  <a:ext uri="{FF2B5EF4-FFF2-40B4-BE49-F238E27FC236}">
                    <a16:creationId xmlns:a16="http://schemas.microsoft.com/office/drawing/2014/main" id="{6DA5032D-5E35-4BAE-B04C-5D65C697E39D}"/>
                  </a:ext>
                </a:extLst>
              </p:cNvPr>
              <p:cNvSpPr>
                <a:spLocks noChangeShapeType="1"/>
              </p:cNvSpPr>
              <p:nvPr/>
            </p:nvSpPr>
            <p:spPr bwMode="auto">
              <a:xfrm flipH="1" flipV="1">
                <a:off x="4291012" y="1752244"/>
                <a:ext cx="695325" cy="874712"/>
              </a:xfrm>
              <a:prstGeom prst="line">
                <a:avLst/>
              </a:prstGeom>
              <a:noFill/>
              <a:ln w="19050">
                <a:solidFill>
                  <a:srgbClr val="FF9900"/>
                </a:solidFill>
                <a:round/>
                <a:headEnd/>
                <a:tailEnd type="oval"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pic>
            <p:nvPicPr>
              <p:cNvPr id="66" name="Picture 43" descr="projector">
                <a:extLst>
                  <a:ext uri="{FF2B5EF4-FFF2-40B4-BE49-F238E27FC236}">
                    <a16:creationId xmlns:a16="http://schemas.microsoft.com/office/drawing/2014/main" id="{8730EAEF-5E5B-4E5A-BA70-02EA250A2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4537" y="5162194"/>
                <a:ext cx="1112838"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Line 45">
                <a:extLst>
                  <a:ext uri="{FF2B5EF4-FFF2-40B4-BE49-F238E27FC236}">
                    <a16:creationId xmlns:a16="http://schemas.microsoft.com/office/drawing/2014/main" id="{24BDDC4E-A06D-47DD-9033-8AC2AC0F2DF5}"/>
                  </a:ext>
                </a:extLst>
              </p:cNvPr>
              <p:cNvSpPr>
                <a:spLocks noChangeShapeType="1"/>
              </p:cNvSpPr>
              <p:nvPr/>
            </p:nvSpPr>
            <p:spPr bwMode="auto">
              <a:xfrm rot="16200000" flipH="1" flipV="1">
                <a:off x="2013611" y="1710044"/>
                <a:ext cx="2235200" cy="2287851"/>
              </a:xfrm>
              <a:prstGeom prst="line">
                <a:avLst/>
              </a:prstGeom>
              <a:noFill/>
              <a:ln w="19050">
                <a:solidFill>
                  <a:srgbClr val="FF9900"/>
                </a:solidFill>
                <a:round/>
                <a:headEnd/>
                <a:tailEnd type="triangle" w="lg" len="lg"/>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8" name="Line 49">
                <a:extLst>
                  <a:ext uri="{FF2B5EF4-FFF2-40B4-BE49-F238E27FC236}">
                    <a16:creationId xmlns:a16="http://schemas.microsoft.com/office/drawing/2014/main" id="{4B9ACAFE-1AA1-49FA-86DA-CEE7598D810E}"/>
                  </a:ext>
                </a:extLst>
              </p:cNvPr>
              <p:cNvSpPr>
                <a:spLocks noChangeShapeType="1"/>
              </p:cNvSpPr>
              <p:nvPr/>
            </p:nvSpPr>
            <p:spPr bwMode="auto">
              <a:xfrm flipH="1" flipV="1">
                <a:off x="6296025" y="2626956"/>
                <a:ext cx="1360487" cy="1606550"/>
              </a:xfrm>
              <a:prstGeom prst="line">
                <a:avLst/>
              </a:prstGeom>
              <a:noFill/>
              <a:ln w="25400">
                <a:solidFill>
                  <a:schemeClr val="bg1">
                    <a:lumMod val="95000"/>
                  </a:schemeClr>
                </a:solidFill>
                <a:round/>
                <a:headEnd/>
                <a:tailEnd type="triangle" w="lg" len="lg"/>
              </a:ln>
              <a:effec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9" name="Text Box 50">
                <a:extLst>
                  <a:ext uri="{FF2B5EF4-FFF2-40B4-BE49-F238E27FC236}">
                    <a16:creationId xmlns:a16="http://schemas.microsoft.com/office/drawing/2014/main" id="{68F3FD57-450A-4FD8-900D-4FFBE0D4D021}"/>
                  </a:ext>
                </a:extLst>
              </p:cNvPr>
              <p:cNvSpPr txBox="1">
                <a:spLocks noChangeArrowheads="1"/>
              </p:cNvSpPr>
              <p:nvPr/>
            </p:nvSpPr>
            <p:spPr bwMode="auto">
              <a:xfrm>
                <a:off x="748169" y="2289647"/>
                <a:ext cx="2493487" cy="477235"/>
              </a:xfrm>
              <a:prstGeom prst="rect">
                <a:avLst/>
              </a:prstGeom>
              <a:noFill/>
              <a:ln w="25400">
                <a:noFill/>
                <a:miter lim="800000"/>
                <a:headEnd/>
                <a:tailEnd/>
              </a:ln>
              <a:effec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Captured Images</a:t>
                </a:r>
              </a:p>
            </p:txBody>
          </p:sp>
          <p:sp>
            <p:nvSpPr>
              <p:cNvPr id="70" name="Text Box 51">
                <a:extLst>
                  <a:ext uri="{FF2B5EF4-FFF2-40B4-BE49-F238E27FC236}">
                    <a16:creationId xmlns:a16="http://schemas.microsoft.com/office/drawing/2014/main" id="{ACB552C8-293A-4550-A79D-CFC6219B2661}"/>
                  </a:ext>
                </a:extLst>
              </p:cNvPr>
              <p:cNvSpPr txBox="1">
                <a:spLocks noChangeArrowheads="1"/>
              </p:cNvSpPr>
              <p:nvPr/>
            </p:nvSpPr>
            <p:spPr bwMode="auto">
              <a:xfrm>
                <a:off x="4927524" y="1142644"/>
                <a:ext cx="803426" cy="400110"/>
              </a:xfrm>
              <a:prstGeom prst="rect">
                <a:avLst/>
              </a:prstGeom>
              <a:noFill/>
              <a:ln w="25400">
                <a:noFill/>
                <a:miter lim="800000"/>
                <a:headEnd/>
                <a:tailEnd/>
              </a:ln>
              <a:effec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Scene</a:t>
                </a:r>
              </a:p>
            </p:txBody>
          </p:sp>
          <p:pic>
            <p:nvPicPr>
              <p:cNvPr id="71" name="Picture 52" descr="Img_01">
                <a:extLst>
                  <a:ext uri="{FF2B5EF4-FFF2-40B4-BE49-F238E27FC236}">
                    <a16:creationId xmlns:a16="http://schemas.microsoft.com/office/drawing/2014/main" id="{221151B9-7463-4D6F-B63C-F9F9AE03E5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89487" y="2436456"/>
                <a:ext cx="1093788" cy="820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2" name="Picture 53" descr="Img_02">
                <a:extLst>
                  <a:ext uri="{FF2B5EF4-FFF2-40B4-BE49-F238E27FC236}">
                    <a16:creationId xmlns:a16="http://schemas.microsoft.com/office/drawing/2014/main" id="{7B4CA9E8-EEF6-45DF-8FF8-2AD1F9803D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97450" y="2736494"/>
                <a:ext cx="1093787" cy="820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3" name="Picture 54" descr="Img_03">
                <a:extLst>
                  <a:ext uri="{FF2B5EF4-FFF2-40B4-BE49-F238E27FC236}">
                    <a16:creationId xmlns:a16="http://schemas.microsoft.com/office/drawing/2014/main" id="{CC266D31-EAFA-4283-8F92-1F41D5EE568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64150" y="3049231"/>
                <a:ext cx="1093787" cy="820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4" name="Picture 55" descr="Img_04">
                <a:extLst>
                  <a:ext uri="{FF2B5EF4-FFF2-40B4-BE49-F238E27FC236}">
                    <a16:creationId xmlns:a16="http://schemas.microsoft.com/office/drawing/2014/main" id="{05BE73C0-C823-40CF-8298-1F3A2C8C25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16575" y="3430231"/>
                <a:ext cx="1093787" cy="820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5" name="Picture 56" descr="Img_05">
                <a:extLst>
                  <a:ext uri="{FF2B5EF4-FFF2-40B4-BE49-F238E27FC236}">
                    <a16:creationId xmlns:a16="http://schemas.microsoft.com/office/drawing/2014/main" id="{ADFCB491-8023-4C38-9BE1-755D7E0BFAF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83275" y="3811231"/>
                <a:ext cx="1093787" cy="820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6" name="Picture 57" descr="Img_06">
                <a:extLst>
                  <a:ext uri="{FF2B5EF4-FFF2-40B4-BE49-F238E27FC236}">
                    <a16:creationId xmlns:a16="http://schemas.microsoft.com/office/drawing/2014/main" id="{F531EEE0-00FD-49B8-B7E1-F0878A9E0F8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64262" y="4133494"/>
                <a:ext cx="1093788" cy="820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7" name="Picture 58" descr="Img_07">
                <a:extLst>
                  <a:ext uri="{FF2B5EF4-FFF2-40B4-BE49-F238E27FC236}">
                    <a16:creationId xmlns:a16="http://schemas.microsoft.com/office/drawing/2014/main" id="{CC390C2B-4752-47DD-9779-0B85913DDC8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16675" y="4454169"/>
                <a:ext cx="1093787" cy="8207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8" name="Line 44">
                <a:extLst>
                  <a:ext uri="{FF2B5EF4-FFF2-40B4-BE49-F238E27FC236}">
                    <a16:creationId xmlns:a16="http://schemas.microsoft.com/office/drawing/2014/main" id="{D016F74E-D5CF-47A6-BBDE-F71A7F0D8B89}"/>
                  </a:ext>
                </a:extLst>
              </p:cNvPr>
              <p:cNvSpPr>
                <a:spLocks noChangeShapeType="1"/>
              </p:cNvSpPr>
              <p:nvPr/>
            </p:nvSpPr>
            <p:spPr bwMode="auto">
              <a:xfrm flipH="1" flipV="1">
                <a:off x="6846887" y="5011381"/>
                <a:ext cx="352425" cy="460375"/>
              </a:xfrm>
              <a:prstGeom prst="line">
                <a:avLst/>
              </a:prstGeom>
              <a:noFill/>
              <a:ln w="19050">
                <a:solidFill>
                  <a:srgbClr val="FF9900"/>
                </a:solidFill>
                <a:round/>
                <a:headEnd/>
                <a:tailEnd type="oval" w="sm" len="sm"/>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81" name="Oval 80">
                <a:extLst>
                  <a:ext uri="{FF2B5EF4-FFF2-40B4-BE49-F238E27FC236}">
                    <a16:creationId xmlns:a16="http://schemas.microsoft.com/office/drawing/2014/main" id="{E602A315-86DD-4BF6-B027-F06874736AE2}"/>
                  </a:ext>
                </a:extLst>
              </p:cNvPr>
              <p:cNvSpPr/>
              <p:nvPr/>
            </p:nvSpPr>
            <p:spPr>
              <a:xfrm>
                <a:off x="1909127" y="3897432"/>
                <a:ext cx="144304" cy="14430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spTree>
    <p:extLst>
      <p:ext uri="{BB962C8B-B14F-4D97-AF65-F5344CB8AC3E}">
        <p14:creationId xmlns:p14="http://schemas.microsoft.com/office/powerpoint/2010/main" val="4015668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Relationship to Gray Codes</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1BFA74A-664D-4CFD-BDC4-23EAE0E93B32}"/>
              </a:ext>
            </a:extLst>
          </p:cNvPr>
          <p:cNvCxnSpPr/>
          <p:nvPr/>
        </p:nvCxnSpPr>
        <p:spPr>
          <a:xfrm flipV="1">
            <a:off x="903481" y="4263249"/>
            <a:ext cx="883710" cy="925566"/>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Cube 6">
            <a:extLst>
              <a:ext uri="{FF2B5EF4-FFF2-40B4-BE49-F238E27FC236}">
                <a16:creationId xmlns:a16="http://schemas.microsoft.com/office/drawing/2014/main" id="{DF2F7222-3A76-4267-8399-E70C2FE21935}"/>
              </a:ext>
            </a:extLst>
          </p:cNvPr>
          <p:cNvSpPr/>
          <p:nvPr/>
        </p:nvSpPr>
        <p:spPr>
          <a:xfrm>
            <a:off x="911131" y="1731215"/>
            <a:ext cx="3933558" cy="3447361"/>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cxnSp>
        <p:nvCxnSpPr>
          <p:cNvPr id="8" name="Straight Arrow Connector 7">
            <a:extLst>
              <a:ext uri="{FF2B5EF4-FFF2-40B4-BE49-F238E27FC236}">
                <a16:creationId xmlns:a16="http://schemas.microsoft.com/office/drawing/2014/main" id="{6A6ACD38-D37C-4D8C-913F-17C1DA3765F4}"/>
              </a:ext>
            </a:extLst>
          </p:cNvPr>
          <p:cNvCxnSpPr/>
          <p:nvPr/>
        </p:nvCxnSpPr>
        <p:spPr>
          <a:xfrm>
            <a:off x="1738465" y="4295660"/>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474EF3-9A50-4FAC-AB08-0BAB9B89EB03}"/>
              </a:ext>
            </a:extLst>
          </p:cNvPr>
          <p:cNvCxnSpPr/>
          <p:nvPr/>
        </p:nvCxnSpPr>
        <p:spPr>
          <a:xfrm flipH="1" flipV="1">
            <a:off x="1768555" y="1716952"/>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5A92CB8-E10C-4D43-855F-FBEA1C650E24}"/>
              </a:ext>
            </a:extLst>
          </p:cNvPr>
          <p:cNvCxnSpPr/>
          <p:nvPr/>
        </p:nvCxnSpPr>
        <p:spPr>
          <a:xfrm>
            <a:off x="911131" y="2596964"/>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9CB4A6-F01C-4607-85B4-A360299DAC7C}"/>
              </a:ext>
            </a:extLst>
          </p:cNvPr>
          <p:cNvCxnSpPr/>
          <p:nvPr/>
        </p:nvCxnSpPr>
        <p:spPr>
          <a:xfrm>
            <a:off x="1761259" y="4296803"/>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A3B769-B82A-4C07-889F-7B65D7718FB1}"/>
              </a:ext>
            </a:extLst>
          </p:cNvPr>
          <p:cNvCxnSpPr/>
          <p:nvPr/>
        </p:nvCxnSpPr>
        <p:spPr>
          <a:xfrm flipH="1" flipV="1">
            <a:off x="1761259" y="1836056"/>
            <a:ext cx="0" cy="2546297"/>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9865895-8B16-4871-8EF9-02F75AAA347B}"/>
              </a:ext>
            </a:extLst>
          </p:cNvPr>
          <p:cNvCxnSpPr/>
          <p:nvPr/>
        </p:nvCxnSpPr>
        <p:spPr>
          <a:xfrm flipV="1">
            <a:off x="3971304" y="4272060"/>
            <a:ext cx="883710" cy="925566"/>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D431942-4A27-4AC7-958C-76D20AC40CDD}"/>
              </a:ext>
            </a:extLst>
          </p:cNvPr>
          <p:cNvSpPr/>
          <p:nvPr/>
        </p:nvSpPr>
        <p:spPr>
          <a:xfrm>
            <a:off x="4704308" y="4181360"/>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4" name="Oval 23">
            <a:extLst>
              <a:ext uri="{FF2B5EF4-FFF2-40B4-BE49-F238E27FC236}">
                <a16:creationId xmlns:a16="http://schemas.microsoft.com/office/drawing/2014/main" id="{98EECBFA-A3DB-419B-A19C-E5DE38B61867}"/>
              </a:ext>
            </a:extLst>
          </p:cNvPr>
          <p:cNvSpPr/>
          <p:nvPr/>
        </p:nvSpPr>
        <p:spPr>
          <a:xfrm>
            <a:off x="1656517" y="4181360"/>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6" name="Oval 25">
            <a:extLst>
              <a:ext uri="{FF2B5EF4-FFF2-40B4-BE49-F238E27FC236}">
                <a16:creationId xmlns:a16="http://schemas.microsoft.com/office/drawing/2014/main" id="{0B1956C6-6064-405D-A0BC-416D809E8A1C}"/>
              </a:ext>
            </a:extLst>
          </p:cNvPr>
          <p:cNvSpPr/>
          <p:nvPr/>
        </p:nvSpPr>
        <p:spPr>
          <a:xfrm>
            <a:off x="799093" y="2487236"/>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31" name="TextBox 30">
            <a:extLst>
              <a:ext uri="{FF2B5EF4-FFF2-40B4-BE49-F238E27FC236}">
                <a16:creationId xmlns:a16="http://schemas.microsoft.com/office/drawing/2014/main" id="{11087DF3-76E7-4B8F-A33C-3BED49833A9E}"/>
              </a:ext>
            </a:extLst>
          </p:cNvPr>
          <p:cNvSpPr txBox="1"/>
          <p:nvPr/>
        </p:nvSpPr>
        <p:spPr>
          <a:xfrm>
            <a:off x="285132" y="5198873"/>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(0,0,0)</a:t>
            </a:r>
          </a:p>
        </p:txBody>
      </p:sp>
      <p:sp>
        <p:nvSpPr>
          <p:cNvPr id="33" name="TextBox 32">
            <a:extLst>
              <a:ext uri="{FF2B5EF4-FFF2-40B4-BE49-F238E27FC236}">
                <a16:creationId xmlns:a16="http://schemas.microsoft.com/office/drawing/2014/main" id="{3C6D9FC3-CC46-46BC-9E65-0E654B2A1CAC}"/>
              </a:ext>
            </a:extLst>
          </p:cNvPr>
          <p:cNvSpPr txBox="1"/>
          <p:nvPr/>
        </p:nvSpPr>
        <p:spPr>
          <a:xfrm>
            <a:off x="3343203" y="5198873"/>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(0,0,1)</a:t>
            </a:r>
          </a:p>
        </p:txBody>
      </p:sp>
      <p:sp>
        <p:nvSpPr>
          <p:cNvPr id="34" name="TextBox 33">
            <a:extLst>
              <a:ext uri="{FF2B5EF4-FFF2-40B4-BE49-F238E27FC236}">
                <a16:creationId xmlns:a16="http://schemas.microsoft.com/office/drawing/2014/main" id="{557EBBB9-8973-4063-983A-17FE3301771A}"/>
              </a:ext>
            </a:extLst>
          </p:cNvPr>
          <p:cNvSpPr txBox="1"/>
          <p:nvPr/>
        </p:nvSpPr>
        <p:spPr>
          <a:xfrm>
            <a:off x="4794416" y="3791345"/>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(0,1,1)</a:t>
            </a:r>
          </a:p>
        </p:txBody>
      </p:sp>
      <p:sp>
        <p:nvSpPr>
          <p:cNvPr id="35" name="TextBox 34">
            <a:extLst>
              <a:ext uri="{FF2B5EF4-FFF2-40B4-BE49-F238E27FC236}">
                <a16:creationId xmlns:a16="http://schemas.microsoft.com/office/drawing/2014/main" id="{E26CC6C8-7952-464C-AAE7-4725D9A5A374}"/>
              </a:ext>
            </a:extLst>
          </p:cNvPr>
          <p:cNvSpPr txBox="1"/>
          <p:nvPr/>
        </p:nvSpPr>
        <p:spPr>
          <a:xfrm>
            <a:off x="1727959" y="3791345"/>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(0,1,0)</a:t>
            </a:r>
          </a:p>
        </p:txBody>
      </p:sp>
      <p:sp>
        <p:nvSpPr>
          <p:cNvPr id="36" name="TextBox 35">
            <a:extLst>
              <a:ext uri="{FF2B5EF4-FFF2-40B4-BE49-F238E27FC236}">
                <a16:creationId xmlns:a16="http://schemas.microsoft.com/office/drawing/2014/main" id="{E685D759-5337-42B1-8B6F-60DC4FC57674}"/>
              </a:ext>
            </a:extLst>
          </p:cNvPr>
          <p:cNvSpPr txBox="1"/>
          <p:nvPr/>
        </p:nvSpPr>
        <p:spPr>
          <a:xfrm>
            <a:off x="-152400" y="2608533"/>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(1,0,0)</a:t>
            </a:r>
          </a:p>
        </p:txBody>
      </p:sp>
      <p:sp>
        <p:nvSpPr>
          <p:cNvPr id="37" name="TextBox 36">
            <a:extLst>
              <a:ext uri="{FF2B5EF4-FFF2-40B4-BE49-F238E27FC236}">
                <a16:creationId xmlns:a16="http://schemas.microsoft.com/office/drawing/2014/main" id="{6102E885-6FC1-4AB7-9086-BE4973B26E86}"/>
              </a:ext>
            </a:extLst>
          </p:cNvPr>
          <p:cNvSpPr txBox="1"/>
          <p:nvPr/>
        </p:nvSpPr>
        <p:spPr>
          <a:xfrm>
            <a:off x="2905671" y="2608533"/>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(1,0,1)</a:t>
            </a:r>
          </a:p>
        </p:txBody>
      </p:sp>
      <p:sp>
        <p:nvSpPr>
          <p:cNvPr id="38" name="TextBox 37">
            <a:extLst>
              <a:ext uri="{FF2B5EF4-FFF2-40B4-BE49-F238E27FC236}">
                <a16:creationId xmlns:a16="http://schemas.microsoft.com/office/drawing/2014/main" id="{A8B89A1B-02BA-4B7C-9718-6984A77E6753}"/>
              </a:ext>
            </a:extLst>
          </p:cNvPr>
          <p:cNvSpPr txBox="1"/>
          <p:nvPr/>
        </p:nvSpPr>
        <p:spPr>
          <a:xfrm>
            <a:off x="4356884" y="1201005"/>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(1,1,1)</a:t>
            </a:r>
          </a:p>
        </p:txBody>
      </p:sp>
      <p:sp>
        <p:nvSpPr>
          <p:cNvPr id="39" name="TextBox 38">
            <a:extLst>
              <a:ext uri="{FF2B5EF4-FFF2-40B4-BE49-F238E27FC236}">
                <a16:creationId xmlns:a16="http://schemas.microsoft.com/office/drawing/2014/main" id="{1ECFBF91-BAFB-4C5D-BFC1-DA9BFED3D3C2}"/>
              </a:ext>
            </a:extLst>
          </p:cNvPr>
          <p:cNvSpPr txBox="1"/>
          <p:nvPr/>
        </p:nvSpPr>
        <p:spPr>
          <a:xfrm>
            <a:off x="1290427" y="1201005"/>
            <a:ext cx="1143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FF"/>
                </a:solidFill>
                <a:effectLst/>
                <a:uLnTx/>
                <a:uFillTx/>
                <a:latin typeface="Cambria Math" panose="02040503050406030204" pitchFamily="18" charset="0"/>
                <a:ea typeface="Cambria Math" panose="02040503050406030204" pitchFamily="18" charset="0"/>
                <a:cs typeface="+mn-cs"/>
              </a:rPr>
              <a:t>(1,1,0)</a:t>
            </a:r>
          </a:p>
        </p:txBody>
      </p:sp>
      <p:cxnSp>
        <p:nvCxnSpPr>
          <p:cNvPr id="40" name="Straight Arrow Connector 39">
            <a:extLst>
              <a:ext uri="{FF2B5EF4-FFF2-40B4-BE49-F238E27FC236}">
                <a16:creationId xmlns:a16="http://schemas.microsoft.com/office/drawing/2014/main" id="{96C157B4-443B-4493-9E7D-79C12458B3AA}"/>
              </a:ext>
            </a:extLst>
          </p:cNvPr>
          <p:cNvCxnSpPr/>
          <p:nvPr/>
        </p:nvCxnSpPr>
        <p:spPr>
          <a:xfrm>
            <a:off x="903481" y="5173824"/>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5799BF5-A5C5-46FD-B6D2-CFD2CA938A77}"/>
              </a:ext>
            </a:extLst>
          </p:cNvPr>
          <p:cNvSpPr/>
          <p:nvPr/>
        </p:nvSpPr>
        <p:spPr>
          <a:xfrm>
            <a:off x="799093" y="5038435"/>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25" name="Oval 24">
            <a:extLst>
              <a:ext uri="{FF2B5EF4-FFF2-40B4-BE49-F238E27FC236}">
                <a16:creationId xmlns:a16="http://schemas.microsoft.com/office/drawing/2014/main" id="{ABD137B8-3DE4-4CCC-BBF2-6B2EC3871505}"/>
              </a:ext>
            </a:extLst>
          </p:cNvPr>
          <p:cNvSpPr/>
          <p:nvPr/>
        </p:nvSpPr>
        <p:spPr>
          <a:xfrm>
            <a:off x="3841916" y="5038435"/>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cxnSp>
        <p:nvCxnSpPr>
          <p:cNvPr id="41" name="Straight Arrow Connector 40">
            <a:extLst>
              <a:ext uri="{FF2B5EF4-FFF2-40B4-BE49-F238E27FC236}">
                <a16:creationId xmlns:a16="http://schemas.microsoft.com/office/drawing/2014/main" id="{28F34DF2-6C3F-4F30-BF1A-C0003EEB955A}"/>
              </a:ext>
            </a:extLst>
          </p:cNvPr>
          <p:cNvCxnSpPr/>
          <p:nvPr/>
        </p:nvCxnSpPr>
        <p:spPr>
          <a:xfrm>
            <a:off x="1695841" y="1731215"/>
            <a:ext cx="3098575" cy="0"/>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3DE5C4E8-D137-4AD1-83F7-B77D0AB1A694}"/>
              </a:ext>
            </a:extLst>
          </p:cNvPr>
          <p:cNvSpPr/>
          <p:nvPr/>
        </p:nvSpPr>
        <p:spPr>
          <a:xfrm>
            <a:off x="1656517" y="1655303"/>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cxnSp>
        <p:nvCxnSpPr>
          <p:cNvPr id="42" name="Straight Arrow Connector 41">
            <a:extLst>
              <a:ext uri="{FF2B5EF4-FFF2-40B4-BE49-F238E27FC236}">
                <a16:creationId xmlns:a16="http://schemas.microsoft.com/office/drawing/2014/main" id="{0E058886-55CB-4173-A90F-387DDBCD3E5B}"/>
              </a:ext>
            </a:extLst>
          </p:cNvPr>
          <p:cNvCxnSpPr/>
          <p:nvPr/>
        </p:nvCxnSpPr>
        <p:spPr>
          <a:xfrm flipV="1">
            <a:off x="3968274" y="1697079"/>
            <a:ext cx="883710" cy="925566"/>
          </a:xfrm>
          <a:prstGeom prst="straightConnector1">
            <a:avLst/>
          </a:prstGeom>
          <a:ln w="50800">
            <a:solidFill>
              <a:srgbClr val="FFFF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44D34FC-7223-4927-8E48-0BC29846D985}"/>
              </a:ext>
            </a:extLst>
          </p:cNvPr>
          <p:cNvSpPr/>
          <p:nvPr/>
        </p:nvSpPr>
        <p:spPr>
          <a:xfrm>
            <a:off x="3841916" y="2487236"/>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19" name="Oval 18">
            <a:extLst>
              <a:ext uri="{FF2B5EF4-FFF2-40B4-BE49-F238E27FC236}">
                <a16:creationId xmlns:a16="http://schemas.microsoft.com/office/drawing/2014/main" id="{CF78DBE6-5C4B-47C3-9099-EC20E5FF0381}"/>
              </a:ext>
            </a:extLst>
          </p:cNvPr>
          <p:cNvSpPr/>
          <p:nvPr/>
        </p:nvSpPr>
        <p:spPr>
          <a:xfrm>
            <a:off x="4704308" y="1655303"/>
            <a:ext cx="224076" cy="2286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sp>
        <p:nvSpPr>
          <p:cNvPr id="43" name="TextBox 42">
            <a:extLst>
              <a:ext uri="{FF2B5EF4-FFF2-40B4-BE49-F238E27FC236}">
                <a16:creationId xmlns:a16="http://schemas.microsoft.com/office/drawing/2014/main" id="{9B143E25-CD9A-44B3-B7FB-8EE6ADB43C4A}"/>
              </a:ext>
            </a:extLst>
          </p:cNvPr>
          <p:cNvSpPr txBox="1"/>
          <p:nvPr/>
        </p:nvSpPr>
        <p:spPr>
          <a:xfrm>
            <a:off x="7128043" y="137439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[000]</a:t>
            </a:r>
          </a:p>
        </p:txBody>
      </p:sp>
      <p:sp>
        <p:nvSpPr>
          <p:cNvPr id="44" name="TextBox 43">
            <a:extLst>
              <a:ext uri="{FF2B5EF4-FFF2-40B4-BE49-F238E27FC236}">
                <a16:creationId xmlns:a16="http://schemas.microsoft.com/office/drawing/2014/main" id="{AA465B8B-A289-4F22-86EC-6B3887BECA22}"/>
              </a:ext>
            </a:extLst>
          </p:cNvPr>
          <p:cNvSpPr txBox="1"/>
          <p:nvPr/>
        </p:nvSpPr>
        <p:spPr>
          <a:xfrm>
            <a:off x="7128043" y="191093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[001]</a:t>
            </a:r>
          </a:p>
        </p:txBody>
      </p:sp>
      <p:sp>
        <p:nvSpPr>
          <p:cNvPr id="45" name="TextBox 44">
            <a:extLst>
              <a:ext uri="{FF2B5EF4-FFF2-40B4-BE49-F238E27FC236}">
                <a16:creationId xmlns:a16="http://schemas.microsoft.com/office/drawing/2014/main" id="{E5685FB6-30DE-421F-AE6E-438C73718AE5}"/>
              </a:ext>
            </a:extLst>
          </p:cNvPr>
          <p:cNvSpPr txBox="1"/>
          <p:nvPr/>
        </p:nvSpPr>
        <p:spPr>
          <a:xfrm>
            <a:off x="7128043" y="2447487"/>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[011]</a:t>
            </a:r>
          </a:p>
        </p:txBody>
      </p:sp>
      <p:sp>
        <p:nvSpPr>
          <p:cNvPr id="46" name="TextBox 45">
            <a:extLst>
              <a:ext uri="{FF2B5EF4-FFF2-40B4-BE49-F238E27FC236}">
                <a16:creationId xmlns:a16="http://schemas.microsoft.com/office/drawing/2014/main" id="{5275437A-37AD-47CB-8AB4-DFDC6768BDC8}"/>
              </a:ext>
            </a:extLst>
          </p:cNvPr>
          <p:cNvSpPr txBox="1"/>
          <p:nvPr/>
        </p:nvSpPr>
        <p:spPr>
          <a:xfrm>
            <a:off x="7128043" y="298403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[010]</a:t>
            </a:r>
          </a:p>
        </p:txBody>
      </p:sp>
      <p:sp>
        <p:nvSpPr>
          <p:cNvPr id="47" name="TextBox 46">
            <a:extLst>
              <a:ext uri="{FF2B5EF4-FFF2-40B4-BE49-F238E27FC236}">
                <a16:creationId xmlns:a16="http://schemas.microsoft.com/office/drawing/2014/main" id="{F0FD438C-CFB8-41A0-8138-5DC123FEAB7D}"/>
              </a:ext>
            </a:extLst>
          </p:cNvPr>
          <p:cNvSpPr txBox="1"/>
          <p:nvPr/>
        </p:nvSpPr>
        <p:spPr>
          <a:xfrm>
            <a:off x="7128043" y="3520583"/>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[110]</a:t>
            </a:r>
          </a:p>
        </p:txBody>
      </p:sp>
      <p:sp>
        <p:nvSpPr>
          <p:cNvPr id="48" name="TextBox 47">
            <a:extLst>
              <a:ext uri="{FF2B5EF4-FFF2-40B4-BE49-F238E27FC236}">
                <a16:creationId xmlns:a16="http://schemas.microsoft.com/office/drawing/2014/main" id="{C5415F4F-1593-4692-AC9D-D92C20418E9A}"/>
              </a:ext>
            </a:extLst>
          </p:cNvPr>
          <p:cNvSpPr txBox="1"/>
          <p:nvPr/>
        </p:nvSpPr>
        <p:spPr>
          <a:xfrm>
            <a:off x="7128043" y="4057131"/>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[111]</a:t>
            </a:r>
          </a:p>
        </p:txBody>
      </p:sp>
      <p:sp>
        <p:nvSpPr>
          <p:cNvPr id="49" name="TextBox 48">
            <a:extLst>
              <a:ext uri="{FF2B5EF4-FFF2-40B4-BE49-F238E27FC236}">
                <a16:creationId xmlns:a16="http://schemas.microsoft.com/office/drawing/2014/main" id="{F00CED6C-90AA-4449-9D84-F8842459A845}"/>
              </a:ext>
            </a:extLst>
          </p:cNvPr>
          <p:cNvSpPr txBox="1"/>
          <p:nvPr/>
        </p:nvSpPr>
        <p:spPr>
          <a:xfrm>
            <a:off x="7128043" y="4593679"/>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[101]</a:t>
            </a:r>
          </a:p>
        </p:txBody>
      </p:sp>
      <p:sp>
        <p:nvSpPr>
          <p:cNvPr id="50" name="TextBox 49">
            <a:extLst>
              <a:ext uri="{FF2B5EF4-FFF2-40B4-BE49-F238E27FC236}">
                <a16:creationId xmlns:a16="http://schemas.microsoft.com/office/drawing/2014/main" id="{5D62EA1F-EB37-4F1C-B237-843A89FDF236}"/>
              </a:ext>
            </a:extLst>
          </p:cNvPr>
          <p:cNvSpPr txBox="1"/>
          <p:nvPr/>
        </p:nvSpPr>
        <p:spPr>
          <a:xfrm>
            <a:off x="7128043" y="5130225"/>
            <a:ext cx="129089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mbria Math" panose="02040503050406030204" pitchFamily="18" charset="0"/>
                <a:ea typeface="Cambria Math" panose="02040503050406030204" pitchFamily="18" charset="0"/>
                <a:cs typeface="+mn-cs"/>
              </a:rPr>
              <a:t>[100]</a:t>
            </a:r>
          </a:p>
        </p:txBody>
      </p:sp>
      <p:sp>
        <p:nvSpPr>
          <p:cNvPr id="32" name="TextBox 31">
            <a:extLst>
              <a:ext uri="{FF2B5EF4-FFF2-40B4-BE49-F238E27FC236}">
                <a16:creationId xmlns:a16="http://schemas.microsoft.com/office/drawing/2014/main" id="{ABEA2678-4E61-41F0-B9FC-056A4497FA26}"/>
              </a:ext>
            </a:extLst>
          </p:cNvPr>
          <p:cNvSpPr txBox="1"/>
          <p:nvPr/>
        </p:nvSpPr>
        <p:spPr>
          <a:xfrm>
            <a:off x="6324600" y="848380"/>
            <a:ext cx="27226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Gray Codes</a:t>
            </a:r>
          </a:p>
        </p:txBody>
      </p:sp>
      <p:sp>
        <p:nvSpPr>
          <p:cNvPr id="52" name="TextBox 51">
            <a:extLst>
              <a:ext uri="{FF2B5EF4-FFF2-40B4-BE49-F238E27FC236}">
                <a16:creationId xmlns:a16="http://schemas.microsoft.com/office/drawing/2014/main" id="{C20B359D-2411-42B4-99D0-8782C6DD7023}"/>
              </a:ext>
            </a:extLst>
          </p:cNvPr>
          <p:cNvSpPr txBox="1"/>
          <p:nvPr/>
        </p:nvSpPr>
        <p:spPr>
          <a:xfrm>
            <a:off x="3811" y="6177080"/>
            <a:ext cx="91401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Hamming Distance Between Consecutive Codes = 1</a:t>
            </a:r>
          </a:p>
        </p:txBody>
      </p:sp>
    </p:spTree>
    <p:extLst>
      <p:ext uri="{BB962C8B-B14F-4D97-AF65-F5344CB8AC3E}">
        <p14:creationId xmlns:p14="http://schemas.microsoft.com/office/powerpoint/2010/main" val="427599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43"/>
                                        </p:tgtEl>
                                        <p:attrNameLst>
                                          <p:attrName>style.color</p:attrName>
                                        </p:attrNameLst>
                                      </p:cBhvr>
                                      <p:to>
                                        <p:clrVal>
                                          <a:srgbClr val="FFFF00"/>
                                        </p:clrVal>
                                      </p:to>
                                    </p:set>
                                  </p:childTnLst>
                                </p:cTn>
                              </p:par>
                              <p:par>
                                <p:cTn id="7" presetID="3" presetClass="emph" presetSubtype="1" grpId="1" nodeType="withEffect">
                                  <p:stCondLst>
                                    <p:cond delay="0"/>
                                  </p:stCondLst>
                                  <p:childTnLst>
                                    <p:set>
                                      <p:cBhvr override="childStyle">
                                        <p:cTn id="8" dur="indefinite"/>
                                        <p:tgtEl>
                                          <p:spTgt spid="31"/>
                                        </p:tgtEl>
                                        <p:attrNameLst>
                                          <p:attrName>style.color</p:attrName>
                                        </p:attrNameLst>
                                      </p:cBhvr>
                                      <p:to>
                                        <p:clrVal>
                                          <a:srgbClr val="FFFF00"/>
                                        </p:clrVal>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3" presetClass="emph" presetSubtype="1" grpId="0" nodeType="withEffect">
                                  <p:stCondLst>
                                    <p:cond delay="0"/>
                                  </p:stCondLst>
                                  <p:childTnLst>
                                    <p:set>
                                      <p:cBhvr override="childStyle">
                                        <p:cTn id="14" dur="indefinite"/>
                                        <p:tgtEl>
                                          <p:spTgt spid="44"/>
                                        </p:tgtEl>
                                        <p:attrNameLst>
                                          <p:attrName>style.color</p:attrName>
                                        </p:attrNameLst>
                                      </p:cBhvr>
                                      <p:to>
                                        <p:clrVal>
                                          <a:srgbClr val="FFFF00"/>
                                        </p:clrVal>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3" presetClass="emph" presetSubtype="1" grpId="0" nodeType="withEffect">
                                  <p:stCondLst>
                                    <p:cond delay="0"/>
                                  </p:stCondLst>
                                  <p:childTnLst>
                                    <p:set>
                                      <p:cBhvr override="childStyle">
                                        <p:cTn id="20" dur="indefinite"/>
                                        <p:tgtEl>
                                          <p:spTgt spid="45"/>
                                        </p:tgtEl>
                                        <p:attrNameLst>
                                          <p:attrName>style.color</p:attrName>
                                        </p:attrNameLst>
                                      </p:cBhvr>
                                      <p:to>
                                        <p:clrVal>
                                          <a:srgbClr val="FFFF00"/>
                                        </p:clrVal>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3" presetClass="emph" presetSubtype="1" grpId="0" nodeType="withEffect">
                                  <p:stCondLst>
                                    <p:cond delay="0"/>
                                  </p:stCondLst>
                                  <p:childTnLst>
                                    <p:set>
                                      <p:cBhvr override="childStyle">
                                        <p:cTn id="26" dur="indefinite"/>
                                        <p:tgtEl>
                                          <p:spTgt spid="46"/>
                                        </p:tgtEl>
                                        <p:attrNameLst>
                                          <p:attrName>style.color</p:attrName>
                                        </p:attrNameLst>
                                      </p:cBhvr>
                                      <p:to>
                                        <p:clrVal>
                                          <a:srgbClr val="FFFF00"/>
                                        </p:clrVal>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3" presetClass="emph" presetSubtype="1" grpId="0" nodeType="withEffect">
                                  <p:stCondLst>
                                    <p:cond delay="0"/>
                                  </p:stCondLst>
                                  <p:childTnLst>
                                    <p:set>
                                      <p:cBhvr override="childStyle">
                                        <p:cTn id="32" dur="indefinite"/>
                                        <p:tgtEl>
                                          <p:spTgt spid="47"/>
                                        </p:tgtEl>
                                        <p:attrNameLst>
                                          <p:attrName>style.color</p:attrName>
                                        </p:attrNameLst>
                                      </p:cBhvr>
                                      <p:to>
                                        <p:clrVal>
                                          <a:srgbClr val="FFFF00"/>
                                        </p:clrVal>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3" presetClass="emph" presetSubtype="1" grpId="0" nodeType="withEffect">
                                  <p:stCondLst>
                                    <p:cond delay="0"/>
                                  </p:stCondLst>
                                  <p:childTnLst>
                                    <p:set>
                                      <p:cBhvr override="childStyle">
                                        <p:cTn id="38" dur="indefinite"/>
                                        <p:tgtEl>
                                          <p:spTgt spid="48"/>
                                        </p:tgtEl>
                                        <p:attrNameLst>
                                          <p:attrName>style.color</p:attrName>
                                        </p:attrNameLst>
                                      </p:cBhvr>
                                      <p:to>
                                        <p:clrVal>
                                          <a:srgbClr val="FFFF00"/>
                                        </p:clrVal>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3" presetClass="emph" presetSubtype="1" grpId="0" nodeType="withEffect">
                                  <p:stCondLst>
                                    <p:cond delay="0"/>
                                  </p:stCondLst>
                                  <p:childTnLst>
                                    <p:set>
                                      <p:cBhvr override="childStyle">
                                        <p:cTn id="44" dur="indefinite"/>
                                        <p:tgtEl>
                                          <p:spTgt spid="49"/>
                                        </p:tgtEl>
                                        <p:attrNameLst>
                                          <p:attrName>style.color</p:attrName>
                                        </p:attrNameLst>
                                      </p:cBhvr>
                                      <p:to>
                                        <p:clrVal>
                                          <a:srgbClr val="FFFF00"/>
                                        </p:clrVal>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3" presetClass="emph" presetSubtype="1" grpId="0" nodeType="withEffect">
                                  <p:stCondLst>
                                    <p:cond delay="0"/>
                                  </p:stCondLst>
                                  <p:childTnLst>
                                    <p:set>
                                      <p:cBhvr override="childStyle">
                                        <p:cTn id="50" dur="indefinite"/>
                                        <p:tgtEl>
                                          <p:spTgt spid="50"/>
                                        </p:tgtEl>
                                        <p:attrNameLst>
                                          <p:attrName>style.color</p:attrName>
                                        </p:attrNameLst>
                                      </p:cBhvr>
                                      <p:to>
                                        <p:clrVal>
                                          <a:srgbClr val="FFFF00"/>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P spid="43" grpId="0"/>
      <p:bldP spid="44" grpId="0"/>
      <p:bldP spid="45" grpId="0"/>
      <p:bldP spid="46" grpId="0"/>
      <p:bldP spid="47" grpId="0"/>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5"/>
          <p:cNvSpPr>
            <a:spLocks noChangeArrowheads="1"/>
          </p:cNvSpPr>
          <p:nvPr/>
        </p:nvSpPr>
        <p:spPr bwMode="auto">
          <a:xfrm>
            <a:off x="725297" y="5686223"/>
            <a:ext cx="7693453" cy="523220"/>
          </a:xfrm>
          <a:prstGeom prst="rect">
            <a:avLst/>
          </a:prstGeom>
          <a:noFill/>
          <a:ln w="9525">
            <a:noFill/>
            <a:miter lim="800000"/>
            <a:headEnd/>
            <a:tailEnd/>
          </a:ln>
          <a:effectLst/>
        </p:spPr>
        <p:txBody>
          <a:bodyPr wrap="none">
            <a:spAutoFit/>
          </a:bodyPr>
          <a:lstStyle/>
          <a:p>
            <a:pPr algn="ctr"/>
            <a:r>
              <a:rPr lang="en-US" sz="2800" dirty="0">
                <a:solidFill>
                  <a:schemeClr val="bg1"/>
                </a:solidFill>
                <a:latin typeface="Calibri" panose="020F0502020204030204" pitchFamily="34" charset="0"/>
                <a:ea typeface="Verdana" pitchFamily="34" charset="0"/>
                <a:cs typeface="Verdana" pitchFamily="34" charset="0"/>
              </a:rPr>
              <a:t>Rising Spatial Resolution,</a:t>
            </a:r>
            <a:r>
              <a:rPr lang="en-US" sz="2800" dirty="0">
                <a:solidFill>
                  <a:srgbClr val="FFFF00"/>
                </a:solidFill>
                <a:latin typeface="Calibri" panose="020F0502020204030204" pitchFamily="34" charset="0"/>
                <a:ea typeface="Verdana" pitchFamily="34" charset="0"/>
                <a:cs typeface="Verdana" pitchFamily="34" charset="0"/>
              </a:rPr>
              <a:t> But Low Depth Resolution</a:t>
            </a:r>
          </a:p>
        </p:txBody>
      </p:sp>
      <p:sp>
        <p:nvSpPr>
          <p:cNvPr id="6" name="Rectangle 44"/>
          <p:cNvSpPr>
            <a:spLocks noChangeArrowheads="1"/>
          </p:cNvSpPr>
          <p:nvPr/>
        </p:nvSpPr>
        <p:spPr bwMode="auto">
          <a:xfrm>
            <a:off x="0" y="22225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a:solidFill>
                  <a:srgbClr val="FFCC00"/>
                </a:solidFill>
                <a:latin typeface="Verdana" panose="020B0604030504040204" pitchFamily="34" charset="0"/>
                <a:ea typeface="Verdana" panose="020B0604030504040204" pitchFamily="34" charset="0"/>
                <a:cs typeface="Verdana" panose="020B0604030504040204" pitchFamily="34" charset="0"/>
              </a:rPr>
              <a:t>3D Cameras: </a:t>
            </a:r>
            <a:r>
              <a:rPr lang="en-US" altLang="zh-CN" sz="3200" dirty="0">
                <a:solidFill>
                  <a:schemeClr val="bg1"/>
                </a:solidFill>
                <a:latin typeface="Verdana" panose="020B0604030504040204" pitchFamily="34" charset="0"/>
                <a:ea typeface="Verdana" panose="020B0604030504040204" pitchFamily="34" charset="0"/>
                <a:cs typeface="Verdana" panose="020B0604030504040204" pitchFamily="34" charset="0"/>
              </a:rPr>
              <a:t>Spatial vs. Depth Resolution</a:t>
            </a:r>
          </a:p>
        </p:txBody>
      </p:sp>
      <p:sp>
        <p:nvSpPr>
          <p:cNvPr id="7" name="Line 45"/>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 name="Picture 2" descr="http://www.extremetech.com/wp-content/uploads/2013/05/Kinect-2-for-Xbox-One-640x3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71" y="1914423"/>
            <a:ext cx="3899229" cy="2443123"/>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0503" y="4338935"/>
            <a:ext cx="3899229"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pitchFamily="34" charset="0"/>
                <a:cs typeface="Calibri" pitchFamily="34" charset="0"/>
              </a:rPr>
              <a:t>Microsoft Kinect</a:t>
            </a:r>
          </a:p>
        </p:txBody>
      </p:sp>
      <p:pic>
        <p:nvPicPr>
          <p:cNvPr id="2050" name="Picture 2" descr="3D vision company Softkinetic Systems acquired by Sony">
            <a:extLst>
              <a:ext uri="{FF2B5EF4-FFF2-40B4-BE49-F238E27FC236}">
                <a16:creationId xmlns:a16="http://schemas.microsoft.com/office/drawing/2014/main" id="{971F439E-B704-47DA-8C84-0AA822C6EE5D}"/>
              </a:ext>
            </a:extLst>
          </p:cNvPr>
          <p:cNvPicPr>
            <a:picLocks noChangeArrowheads="1"/>
          </p:cNvPicPr>
          <p:nvPr/>
        </p:nvPicPr>
        <p:blipFill rotWithShape="1">
          <a:blip r:embed="rId4">
            <a:extLst>
              <a:ext uri="{28A0092B-C50C-407E-A947-70E740481C1C}">
                <a14:useLocalDpi xmlns:a14="http://schemas.microsoft.com/office/drawing/2010/main" val="0"/>
              </a:ext>
            </a:extLst>
          </a:blip>
          <a:srcRect l="1888" r="7177"/>
          <a:stretch/>
        </p:blipFill>
        <p:spPr bwMode="auto">
          <a:xfrm>
            <a:off x="4790770" y="1914423"/>
            <a:ext cx="3895560" cy="2441448"/>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5D9D75D-F21A-485D-923D-41C034752EEE}"/>
              </a:ext>
            </a:extLst>
          </p:cNvPr>
          <p:cNvSpPr txBox="1"/>
          <p:nvPr/>
        </p:nvSpPr>
        <p:spPr>
          <a:xfrm>
            <a:off x="4800602" y="4338935"/>
            <a:ext cx="3885729"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pitchFamily="34" charset="0"/>
                <a:cs typeface="Calibri" pitchFamily="34" charset="0"/>
              </a:rPr>
              <a:t>Sony / </a:t>
            </a:r>
            <a:r>
              <a:rPr lang="en-US" sz="2400" dirty="0" err="1">
                <a:solidFill>
                  <a:schemeClr val="bg1"/>
                </a:solidFill>
                <a:latin typeface="Calibri" pitchFamily="34" charset="0"/>
                <a:cs typeface="Calibri" pitchFamily="34" charset="0"/>
              </a:rPr>
              <a:t>SoftKinetic</a:t>
            </a:r>
            <a:endParaRPr lang="en-US" sz="24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1783498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Hamiltonian Codes vs. Gray Codes</a:t>
            </a:r>
            <a:endParaRPr kumimoji="0" lang="en-US" sz="36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96DFC65B-491D-4824-A6A3-05B581C185DC}"/>
              </a:ext>
            </a:extLst>
          </p:cNvPr>
          <p:cNvGrpSpPr/>
          <p:nvPr/>
        </p:nvGrpSpPr>
        <p:grpSpPr>
          <a:xfrm>
            <a:off x="661592" y="1461925"/>
            <a:ext cx="3355871" cy="2935251"/>
            <a:chOff x="799093" y="1655303"/>
            <a:chExt cx="4129291" cy="3611732"/>
          </a:xfrm>
        </p:grpSpPr>
        <p:cxnSp>
          <p:nvCxnSpPr>
            <p:cNvPr id="6" name="Straight Arrow Connector 5">
              <a:extLst>
                <a:ext uri="{FF2B5EF4-FFF2-40B4-BE49-F238E27FC236}">
                  <a16:creationId xmlns:a16="http://schemas.microsoft.com/office/drawing/2014/main" id="{31BFA74A-664D-4CFD-BDC4-23EAE0E93B32}"/>
                </a:ext>
              </a:extLst>
            </p:cNvPr>
            <p:cNvCxnSpPr/>
            <p:nvPr/>
          </p:nvCxnSpPr>
          <p:spPr>
            <a:xfrm flipV="1">
              <a:off x="903481" y="4263249"/>
              <a:ext cx="883710" cy="925566"/>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 name="Cube 6">
              <a:extLst>
                <a:ext uri="{FF2B5EF4-FFF2-40B4-BE49-F238E27FC236}">
                  <a16:creationId xmlns:a16="http://schemas.microsoft.com/office/drawing/2014/main" id="{DF2F7222-3A76-4267-8399-E70C2FE21935}"/>
                </a:ext>
              </a:extLst>
            </p:cNvPr>
            <p:cNvSpPr/>
            <p:nvPr/>
          </p:nvSpPr>
          <p:spPr>
            <a:xfrm>
              <a:off x="911131" y="1731215"/>
              <a:ext cx="3933558" cy="3447361"/>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cxnSp>
          <p:nvCxnSpPr>
            <p:cNvPr id="8" name="Straight Arrow Connector 7">
              <a:extLst>
                <a:ext uri="{FF2B5EF4-FFF2-40B4-BE49-F238E27FC236}">
                  <a16:creationId xmlns:a16="http://schemas.microsoft.com/office/drawing/2014/main" id="{6A6ACD38-D37C-4D8C-913F-17C1DA3765F4}"/>
                </a:ext>
              </a:extLst>
            </p:cNvPr>
            <p:cNvCxnSpPr/>
            <p:nvPr/>
          </p:nvCxnSpPr>
          <p:spPr>
            <a:xfrm>
              <a:off x="1738465" y="4295660"/>
              <a:ext cx="3098575"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F474EF3-9A50-4FAC-AB08-0BAB9B89EB03}"/>
                </a:ext>
              </a:extLst>
            </p:cNvPr>
            <p:cNvCxnSpPr/>
            <p:nvPr/>
          </p:nvCxnSpPr>
          <p:spPr>
            <a:xfrm flipH="1" flipV="1">
              <a:off x="1768555" y="1716952"/>
              <a:ext cx="0" cy="254629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D431942-4A27-4AC7-958C-76D20AC40CDD}"/>
                </a:ext>
              </a:extLst>
            </p:cNvPr>
            <p:cNvSpPr/>
            <p:nvPr/>
          </p:nvSpPr>
          <p:spPr>
            <a:xfrm>
              <a:off x="4704308" y="4181360"/>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4" name="Oval 23">
              <a:extLst>
                <a:ext uri="{FF2B5EF4-FFF2-40B4-BE49-F238E27FC236}">
                  <a16:creationId xmlns:a16="http://schemas.microsoft.com/office/drawing/2014/main" id="{98EECBFA-A3DB-419B-A19C-E5DE38B61867}"/>
                </a:ext>
              </a:extLst>
            </p:cNvPr>
            <p:cNvSpPr/>
            <p:nvPr/>
          </p:nvSpPr>
          <p:spPr>
            <a:xfrm>
              <a:off x="1656517" y="4181360"/>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6" name="Oval 25">
              <a:extLst>
                <a:ext uri="{FF2B5EF4-FFF2-40B4-BE49-F238E27FC236}">
                  <a16:creationId xmlns:a16="http://schemas.microsoft.com/office/drawing/2014/main" id="{0B1956C6-6064-405D-A0BC-416D809E8A1C}"/>
                </a:ext>
              </a:extLst>
            </p:cNvPr>
            <p:cNvSpPr/>
            <p:nvPr/>
          </p:nvSpPr>
          <p:spPr>
            <a:xfrm>
              <a:off x="799093" y="2487236"/>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0" name="Oval 19">
              <a:extLst>
                <a:ext uri="{FF2B5EF4-FFF2-40B4-BE49-F238E27FC236}">
                  <a16:creationId xmlns:a16="http://schemas.microsoft.com/office/drawing/2014/main" id="{D5799BF5-A5C5-46FD-B6D2-CFD2CA938A77}"/>
                </a:ext>
              </a:extLst>
            </p:cNvPr>
            <p:cNvSpPr/>
            <p:nvPr/>
          </p:nvSpPr>
          <p:spPr>
            <a:xfrm>
              <a:off x="799093" y="5038435"/>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5" name="Oval 24">
              <a:extLst>
                <a:ext uri="{FF2B5EF4-FFF2-40B4-BE49-F238E27FC236}">
                  <a16:creationId xmlns:a16="http://schemas.microsoft.com/office/drawing/2014/main" id="{ABD137B8-3DE4-4CCC-BBF2-6B2EC3871505}"/>
                </a:ext>
              </a:extLst>
            </p:cNvPr>
            <p:cNvSpPr/>
            <p:nvPr/>
          </p:nvSpPr>
          <p:spPr>
            <a:xfrm>
              <a:off x="3841916" y="5038435"/>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2" name="Oval 21">
              <a:extLst>
                <a:ext uri="{FF2B5EF4-FFF2-40B4-BE49-F238E27FC236}">
                  <a16:creationId xmlns:a16="http://schemas.microsoft.com/office/drawing/2014/main" id="{3DE5C4E8-D137-4AD1-83F7-B77D0AB1A694}"/>
                </a:ext>
              </a:extLst>
            </p:cNvPr>
            <p:cNvSpPr/>
            <p:nvPr/>
          </p:nvSpPr>
          <p:spPr>
            <a:xfrm>
              <a:off x="1656517" y="1655303"/>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21" name="Oval 20">
              <a:extLst>
                <a:ext uri="{FF2B5EF4-FFF2-40B4-BE49-F238E27FC236}">
                  <a16:creationId xmlns:a16="http://schemas.microsoft.com/office/drawing/2014/main" id="{944D34FC-7223-4927-8E48-0BC29846D985}"/>
                </a:ext>
              </a:extLst>
            </p:cNvPr>
            <p:cNvSpPr/>
            <p:nvPr/>
          </p:nvSpPr>
          <p:spPr>
            <a:xfrm>
              <a:off x="3841916" y="2487236"/>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sp>
          <p:nvSpPr>
            <p:cNvPr id="19" name="Oval 18">
              <a:extLst>
                <a:ext uri="{FF2B5EF4-FFF2-40B4-BE49-F238E27FC236}">
                  <a16:creationId xmlns:a16="http://schemas.microsoft.com/office/drawing/2014/main" id="{CF78DBE6-5C4B-47C3-9099-EC20E5FF0381}"/>
                </a:ext>
              </a:extLst>
            </p:cNvPr>
            <p:cNvSpPr/>
            <p:nvPr/>
          </p:nvSpPr>
          <p:spPr>
            <a:xfrm>
              <a:off x="4704308" y="1655303"/>
              <a:ext cx="224076" cy="22860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66"/>
                </a:solidFill>
                <a:effectLst/>
                <a:uLnTx/>
                <a:uFillTx/>
                <a:latin typeface="Calibri" panose="020F0502020204030204" pitchFamily="34" charset="0"/>
                <a:ea typeface="+mn-ea"/>
                <a:cs typeface="+mn-cs"/>
              </a:endParaRPr>
            </a:p>
          </p:txBody>
        </p:sp>
      </p:grpSp>
      <p:sp>
        <p:nvSpPr>
          <p:cNvPr id="32" name="TextBox 31">
            <a:extLst>
              <a:ext uri="{FF2B5EF4-FFF2-40B4-BE49-F238E27FC236}">
                <a16:creationId xmlns:a16="http://schemas.microsoft.com/office/drawing/2014/main" id="{ABEA2678-4E61-41F0-B9FC-056A4497FA26}"/>
              </a:ext>
            </a:extLst>
          </p:cNvPr>
          <p:cNvSpPr txBox="1"/>
          <p:nvPr/>
        </p:nvSpPr>
        <p:spPr>
          <a:xfrm>
            <a:off x="759107" y="4876800"/>
            <a:ext cx="3196800"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Gray Codes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rgbClr val="FFFF66"/>
                </a:solidFill>
                <a:effectLst/>
                <a:uLnTx/>
                <a:uFillTx/>
                <a:latin typeface="Calibri" panose="020F0502020204030204" pitchFamily="34" charset="0"/>
                <a:ea typeface="+mn-ea"/>
                <a:cs typeface="Calibri" panose="020F0502020204030204" pitchFamily="34" charset="0"/>
              </a:rPr>
              <a:t>Discrete</a:t>
            </a:r>
          </a:p>
        </p:txBody>
      </p:sp>
      <p:sp>
        <p:nvSpPr>
          <p:cNvPr id="51" name="TextBox 50">
            <a:extLst>
              <a:ext uri="{FF2B5EF4-FFF2-40B4-BE49-F238E27FC236}">
                <a16:creationId xmlns:a16="http://schemas.microsoft.com/office/drawing/2014/main" id="{F5856610-B087-4980-A1EA-AE6452E2AE54}"/>
              </a:ext>
            </a:extLst>
          </p:cNvPr>
          <p:cNvSpPr txBox="1"/>
          <p:nvPr/>
        </p:nvSpPr>
        <p:spPr>
          <a:xfrm>
            <a:off x="5188094" y="4876800"/>
            <a:ext cx="3346305"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dirty="0">
                <a:ln>
                  <a:noFill/>
                </a:ln>
                <a:solidFill>
                  <a:schemeClr val="bg1"/>
                </a:solidFill>
                <a:effectLst/>
                <a:uLnTx/>
                <a:uFillTx/>
                <a:latin typeface="Calibri" panose="020F0502020204030204" pitchFamily="34" charset="0"/>
                <a:ea typeface="+mn-ea"/>
                <a:cs typeface="Calibri" panose="020F0502020204030204" pitchFamily="34" charset="0"/>
              </a:rPr>
              <a:t>Hamiltonian Codes </a:t>
            </a:r>
            <a:r>
              <a:rPr kumimoji="1" lang="en-US" sz="3200" b="0" i="0" u="none" strike="noStrike" kern="1200" cap="none" spc="0" normalizeH="0" baseline="0" noProof="0" dirty="0">
                <a:ln>
                  <a:noFill/>
                </a:ln>
                <a:solidFill>
                  <a:srgbClr val="FFFF66"/>
                </a:solidFill>
                <a:effectLst/>
                <a:uLnTx/>
                <a:uFillTx/>
                <a:latin typeface="Calibri" panose="020F0502020204030204" pitchFamily="34" charset="0"/>
                <a:ea typeface="+mn-ea"/>
                <a:cs typeface="Calibri" panose="020F0502020204030204" pitchFamily="34" charset="0"/>
              </a:rPr>
              <a:t>Continuous</a:t>
            </a:r>
          </a:p>
        </p:txBody>
      </p:sp>
      <p:grpSp>
        <p:nvGrpSpPr>
          <p:cNvPr id="11" name="Group 10">
            <a:extLst>
              <a:ext uri="{FF2B5EF4-FFF2-40B4-BE49-F238E27FC236}">
                <a16:creationId xmlns:a16="http://schemas.microsoft.com/office/drawing/2014/main" id="{35CB5FE4-02C1-46C0-91C4-A1B453614C9B}"/>
              </a:ext>
            </a:extLst>
          </p:cNvPr>
          <p:cNvGrpSpPr/>
          <p:nvPr/>
        </p:nvGrpSpPr>
        <p:grpSpPr>
          <a:xfrm>
            <a:off x="4652735" y="1367368"/>
            <a:ext cx="4021023" cy="3497858"/>
            <a:chOff x="4730507" y="2453313"/>
            <a:chExt cx="4021023" cy="3497858"/>
          </a:xfrm>
        </p:grpSpPr>
        <p:pic>
          <p:nvPicPr>
            <p:cNvPr id="53" name="Picture 52">
              <a:extLst>
                <a:ext uri="{FF2B5EF4-FFF2-40B4-BE49-F238E27FC236}">
                  <a16:creationId xmlns:a16="http://schemas.microsoft.com/office/drawing/2014/main" id="{5B6C9C68-B8F6-4A24-96D5-9C56ECBC9C71}"/>
                </a:ext>
              </a:extLst>
            </p:cNvPr>
            <p:cNvPicPr>
              <a:picLocks noChangeAspect="1"/>
            </p:cNvPicPr>
            <p:nvPr/>
          </p:nvPicPr>
          <p:blipFill rotWithShape="1">
            <a:blip r:embed="rId3"/>
            <a:srcRect r="52981" b="20811"/>
            <a:stretch/>
          </p:blipFill>
          <p:spPr>
            <a:xfrm>
              <a:off x="4928280" y="2453313"/>
              <a:ext cx="3823250" cy="3300410"/>
            </a:xfrm>
            <a:prstGeom prst="rect">
              <a:avLst/>
            </a:prstGeom>
          </p:spPr>
        </p:pic>
        <p:sp>
          <p:nvSpPr>
            <p:cNvPr id="5" name="Rectangle 4">
              <a:extLst>
                <a:ext uri="{FF2B5EF4-FFF2-40B4-BE49-F238E27FC236}">
                  <a16:creationId xmlns:a16="http://schemas.microsoft.com/office/drawing/2014/main" id="{92476914-1476-4BE9-8E9E-33160829E32B}"/>
                </a:ext>
              </a:extLst>
            </p:cNvPr>
            <p:cNvSpPr/>
            <p:nvPr/>
          </p:nvSpPr>
          <p:spPr>
            <a:xfrm>
              <a:off x="4730507" y="3352897"/>
              <a:ext cx="526808" cy="52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4" name="Rectangle 53">
              <a:extLst>
                <a:ext uri="{FF2B5EF4-FFF2-40B4-BE49-F238E27FC236}">
                  <a16:creationId xmlns:a16="http://schemas.microsoft.com/office/drawing/2014/main" id="{5C6112B7-384F-4214-8131-F73453476A36}"/>
                </a:ext>
              </a:extLst>
            </p:cNvPr>
            <p:cNvSpPr/>
            <p:nvPr/>
          </p:nvSpPr>
          <p:spPr>
            <a:xfrm>
              <a:off x="5361704" y="4268328"/>
              <a:ext cx="526808" cy="52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5" name="Rectangle 54">
              <a:extLst>
                <a:ext uri="{FF2B5EF4-FFF2-40B4-BE49-F238E27FC236}">
                  <a16:creationId xmlns:a16="http://schemas.microsoft.com/office/drawing/2014/main" id="{BFE0E3FC-25FE-4832-B827-E537E49280E9}"/>
                </a:ext>
              </a:extLst>
            </p:cNvPr>
            <p:cNvSpPr/>
            <p:nvPr/>
          </p:nvSpPr>
          <p:spPr>
            <a:xfrm>
              <a:off x="7396697" y="5427731"/>
              <a:ext cx="526808" cy="52344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6" name="Rectangle 55">
              <a:extLst>
                <a:ext uri="{FF2B5EF4-FFF2-40B4-BE49-F238E27FC236}">
                  <a16:creationId xmlns:a16="http://schemas.microsoft.com/office/drawing/2014/main" id="{23C282F7-AE9A-4568-B4F6-92FEE6CF1154}"/>
                </a:ext>
              </a:extLst>
            </p:cNvPr>
            <p:cNvSpPr/>
            <p:nvPr/>
          </p:nvSpPr>
          <p:spPr>
            <a:xfrm>
              <a:off x="6107398" y="2628770"/>
              <a:ext cx="2046002" cy="3430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Tree>
    <p:extLst>
      <p:ext uri="{BB962C8B-B14F-4D97-AF65-F5344CB8AC3E}">
        <p14:creationId xmlns:p14="http://schemas.microsoft.com/office/powerpoint/2010/main" val="1363726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chemeClr val="bg1"/>
                </a:solidFill>
                <a:latin typeface="Calibri"/>
              </a:rPr>
              <a:t>Comparison:</a:t>
            </a:r>
            <a:r>
              <a:rPr lang="en-US" sz="3600" dirty="0">
                <a:solidFill>
                  <a:srgbClr val="FFC000"/>
                </a:solidFill>
                <a:latin typeface="Calibri"/>
              </a:rPr>
              <a:t> Coding Curve Lengths</a:t>
            </a:r>
            <a:endParaRPr lang="en-US" sz="3600" dirty="0">
              <a:solidFill>
                <a:prstClr val="white"/>
              </a:solidFill>
              <a:latin typeface="Calibri"/>
            </a:endParaRPr>
          </a:p>
        </p:txBody>
      </p:sp>
      <p:cxnSp>
        <p:nvCxnSpPr>
          <p:cNvPr id="4" name="Straight Connector 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Line 75"/>
          <p:cNvSpPr>
            <a:spLocks noChangeShapeType="1"/>
          </p:cNvSpPr>
          <p:nvPr/>
        </p:nvSpPr>
        <p:spPr bwMode="auto">
          <a:xfrm>
            <a:off x="2007573" y="5148189"/>
            <a:ext cx="5208340" cy="0"/>
          </a:xfrm>
          <a:prstGeom prst="line">
            <a:avLst/>
          </a:prstGeom>
          <a:noFill/>
          <a:ln w="25400" cap="flat">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Calibri" panose="020F0502020204030204" pitchFamily="34" charset="0"/>
            </a:endParaRPr>
          </a:p>
        </p:txBody>
      </p:sp>
      <p:sp>
        <p:nvSpPr>
          <p:cNvPr id="130" name="Rectangle 126"/>
          <p:cNvSpPr>
            <a:spLocks noChangeArrowheads="1"/>
          </p:cNvSpPr>
          <p:nvPr/>
        </p:nvSpPr>
        <p:spPr bwMode="auto">
          <a:xfrm>
            <a:off x="1698687" y="4756281"/>
            <a:ext cx="15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bg1"/>
                </a:solidFill>
                <a:effectLst/>
                <a:latin typeface="Calibri" panose="020F0502020204030204" pitchFamily="34" charset="0"/>
              </a:rPr>
              <a:t>0</a:t>
            </a:r>
          </a:p>
        </p:txBody>
      </p:sp>
      <p:sp>
        <p:nvSpPr>
          <p:cNvPr id="131" name="Rectangle 127"/>
          <p:cNvSpPr>
            <a:spLocks noChangeArrowheads="1"/>
          </p:cNvSpPr>
          <p:nvPr/>
        </p:nvSpPr>
        <p:spPr bwMode="auto">
          <a:xfrm>
            <a:off x="1698687" y="4071525"/>
            <a:ext cx="15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bg1"/>
                </a:solidFill>
                <a:effectLst/>
                <a:latin typeface="Calibri" panose="020F0502020204030204" pitchFamily="34" charset="0"/>
              </a:rPr>
              <a:t>5</a:t>
            </a:r>
          </a:p>
        </p:txBody>
      </p:sp>
      <p:sp>
        <p:nvSpPr>
          <p:cNvPr id="132" name="Rectangle 128"/>
          <p:cNvSpPr>
            <a:spLocks noChangeArrowheads="1"/>
          </p:cNvSpPr>
          <p:nvPr/>
        </p:nvSpPr>
        <p:spPr bwMode="auto">
          <a:xfrm>
            <a:off x="1614779" y="3386769"/>
            <a:ext cx="310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bg1"/>
                </a:solidFill>
                <a:effectLst/>
                <a:latin typeface="Calibri" panose="020F0502020204030204" pitchFamily="34" charset="0"/>
              </a:rPr>
              <a:t>10</a:t>
            </a:r>
          </a:p>
        </p:txBody>
      </p:sp>
      <p:sp>
        <p:nvSpPr>
          <p:cNvPr id="133" name="Rectangle 129"/>
          <p:cNvSpPr>
            <a:spLocks noChangeArrowheads="1"/>
          </p:cNvSpPr>
          <p:nvPr/>
        </p:nvSpPr>
        <p:spPr bwMode="auto">
          <a:xfrm>
            <a:off x="1614779" y="2702013"/>
            <a:ext cx="310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bg1"/>
                </a:solidFill>
                <a:effectLst/>
                <a:latin typeface="Calibri" panose="020F0502020204030204" pitchFamily="34" charset="0"/>
              </a:rPr>
              <a:t>15</a:t>
            </a:r>
          </a:p>
        </p:txBody>
      </p:sp>
      <p:sp>
        <p:nvSpPr>
          <p:cNvPr id="134" name="Rectangle 130"/>
          <p:cNvSpPr>
            <a:spLocks noChangeArrowheads="1"/>
          </p:cNvSpPr>
          <p:nvPr/>
        </p:nvSpPr>
        <p:spPr bwMode="auto">
          <a:xfrm>
            <a:off x="1614779" y="2005271"/>
            <a:ext cx="310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Calibri" panose="020F0502020204030204" pitchFamily="34" charset="0"/>
              </a:rPr>
              <a:t>20</a:t>
            </a:r>
          </a:p>
        </p:txBody>
      </p:sp>
      <p:sp>
        <p:nvSpPr>
          <p:cNvPr id="137" name="Freeform 133"/>
          <p:cNvSpPr>
            <a:spLocks/>
          </p:cNvSpPr>
          <p:nvPr/>
        </p:nvSpPr>
        <p:spPr bwMode="auto">
          <a:xfrm>
            <a:off x="2007573" y="4808059"/>
            <a:ext cx="5208340" cy="76417"/>
          </a:xfrm>
          <a:custGeom>
            <a:avLst/>
            <a:gdLst>
              <a:gd name="T0" fmla="*/ 0 w 3476"/>
              <a:gd name="T1" fmla="*/ 51 h 51"/>
              <a:gd name="T2" fmla="*/ 1738 w 3476"/>
              <a:gd name="T3" fmla="*/ 24 h 51"/>
              <a:gd name="T4" fmla="*/ 3476 w 3476"/>
              <a:gd name="T5" fmla="*/ 0 h 51"/>
            </a:gdLst>
            <a:ahLst/>
            <a:cxnLst>
              <a:cxn ang="0">
                <a:pos x="T0" y="T1"/>
              </a:cxn>
              <a:cxn ang="0">
                <a:pos x="T2" y="T3"/>
              </a:cxn>
              <a:cxn ang="0">
                <a:pos x="T4" y="T5"/>
              </a:cxn>
            </a:cxnLst>
            <a:rect l="0" t="0" r="r" b="b"/>
            <a:pathLst>
              <a:path w="3476" h="51">
                <a:moveTo>
                  <a:pt x="0" y="51"/>
                </a:moveTo>
                <a:lnTo>
                  <a:pt x="1738" y="24"/>
                </a:lnTo>
                <a:lnTo>
                  <a:pt x="3476" y="0"/>
                </a:lnTo>
              </a:path>
            </a:pathLst>
          </a:custGeom>
          <a:noFill/>
          <a:ln w="47625" cap="flat">
            <a:solidFill>
              <a:srgbClr val="FF7B2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latin typeface="Calibri" panose="020F0502020204030204" pitchFamily="34" charset="0"/>
            </a:endParaRPr>
          </a:p>
        </p:txBody>
      </p:sp>
      <p:sp>
        <p:nvSpPr>
          <p:cNvPr id="138" name="Freeform 134"/>
          <p:cNvSpPr>
            <a:spLocks/>
          </p:cNvSpPr>
          <p:nvPr/>
        </p:nvSpPr>
        <p:spPr bwMode="auto">
          <a:xfrm>
            <a:off x="2007573" y="4535355"/>
            <a:ext cx="5208340" cy="137850"/>
          </a:xfrm>
          <a:custGeom>
            <a:avLst/>
            <a:gdLst>
              <a:gd name="T0" fmla="*/ 0 w 3476"/>
              <a:gd name="T1" fmla="*/ 92 h 92"/>
              <a:gd name="T2" fmla="*/ 1738 w 3476"/>
              <a:gd name="T3" fmla="*/ 43 h 92"/>
              <a:gd name="T4" fmla="*/ 3476 w 3476"/>
              <a:gd name="T5" fmla="*/ 0 h 92"/>
            </a:gdLst>
            <a:ahLst/>
            <a:cxnLst>
              <a:cxn ang="0">
                <a:pos x="T0" y="T1"/>
              </a:cxn>
              <a:cxn ang="0">
                <a:pos x="T2" y="T3"/>
              </a:cxn>
              <a:cxn ang="0">
                <a:pos x="T4" y="T5"/>
              </a:cxn>
            </a:cxnLst>
            <a:rect l="0" t="0" r="r" b="b"/>
            <a:pathLst>
              <a:path w="3476" h="92">
                <a:moveTo>
                  <a:pt x="0" y="92"/>
                </a:moveTo>
                <a:lnTo>
                  <a:pt x="1738" y="43"/>
                </a:lnTo>
                <a:lnTo>
                  <a:pt x="3476" y="0"/>
                </a:lnTo>
              </a:path>
            </a:pathLst>
          </a:custGeom>
          <a:noFill/>
          <a:ln w="47625" cap="flat">
            <a:solidFill>
              <a:srgbClr val="92D05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latin typeface="Calibri" panose="020F0502020204030204" pitchFamily="34" charset="0"/>
            </a:endParaRPr>
          </a:p>
        </p:txBody>
      </p:sp>
      <p:sp>
        <p:nvSpPr>
          <p:cNvPr id="139" name="Freeform 135"/>
          <p:cNvSpPr>
            <a:spLocks/>
          </p:cNvSpPr>
          <p:nvPr/>
        </p:nvSpPr>
        <p:spPr bwMode="auto">
          <a:xfrm>
            <a:off x="2007573" y="1027668"/>
            <a:ext cx="5208340" cy="3296417"/>
          </a:xfrm>
          <a:custGeom>
            <a:avLst/>
            <a:gdLst>
              <a:gd name="T0" fmla="*/ 0 w 3476"/>
              <a:gd name="T1" fmla="*/ 2200 h 2200"/>
              <a:gd name="T2" fmla="*/ 1738 w 3476"/>
              <a:gd name="T3" fmla="*/ 1650 h 2200"/>
              <a:gd name="T4" fmla="*/ 3476 w 3476"/>
              <a:gd name="T5" fmla="*/ 0 h 2200"/>
            </a:gdLst>
            <a:ahLst/>
            <a:cxnLst>
              <a:cxn ang="0">
                <a:pos x="T0" y="T1"/>
              </a:cxn>
              <a:cxn ang="0">
                <a:pos x="T2" y="T3"/>
              </a:cxn>
              <a:cxn ang="0">
                <a:pos x="T4" y="T5"/>
              </a:cxn>
            </a:cxnLst>
            <a:rect l="0" t="0" r="r" b="b"/>
            <a:pathLst>
              <a:path w="3476" h="2200">
                <a:moveTo>
                  <a:pt x="0" y="2200"/>
                </a:moveTo>
                <a:lnTo>
                  <a:pt x="1738" y="1650"/>
                </a:lnTo>
                <a:lnTo>
                  <a:pt x="3476" y="0"/>
                </a:lnTo>
              </a:path>
            </a:pathLst>
          </a:custGeom>
          <a:noFill/>
          <a:ln w="47625" cap="flat">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131"/>
          <p:cNvSpPr>
            <a:spLocks noChangeArrowheads="1"/>
          </p:cNvSpPr>
          <p:nvPr/>
        </p:nvSpPr>
        <p:spPr bwMode="auto">
          <a:xfrm>
            <a:off x="1614779" y="1320514"/>
            <a:ext cx="3109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Calibri" panose="020F0502020204030204" pitchFamily="34" charset="0"/>
              </a:rPr>
              <a:t>25</a:t>
            </a:r>
          </a:p>
        </p:txBody>
      </p:sp>
      <p:sp>
        <p:nvSpPr>
          <p:cNvPr id="114" name="Line 110"/>
          <p:cNvSpPr>
            <a:spLocks noChangeShapeType="1"/>
          </p:cNvSpPr>
          <p:nvPr/>
        </p:nvSpPr>
        <p:spPr bwMode="auto">
          <a:xfrm flipV="1">
            <a:off x="2007573" y="1027668"/>
            <a:ext cx="0" cy="4120522"/>
          </a:xfrm>
          <a:prstGeom prst="line">
            <a:avLst/>
          </a:prstGeom>
          <a:noFill/>
          <a:ln w="25400" cap="flat">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solidFill>
                <a:schemeClr val="bg1"/>
              </a:solidFill>
              <a:latin typeface="+mj-lt"/>
            </a:endParaRPr>
          </a:p>
        </p:txBody>
      </p:sp>
      <p:sp>
        <p:nvSpPr>
          <p:cNvPr id="140" name="Oval 139"/>
          <p:cNvSpPr/>
          <p:nvPr/>
        </p:nvSpPr>
        <p:spPr>
          <a:xfrm>
            <a:off x="7081553" y="998126"/>
            <a:ext cx="198504" cy="2022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4512490" y="3380205"/>
            <a:ext cx="198504" cy="2022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2" name="Oval 141"/>
          <p:cNvSpPr/>
          <p:nvPr/>
        </p:nvSpPr>
        <p:spPr>
          <a:xfrm>
            <a:off x="1930991" y="4197483"/>
            <a:ext cx="198504" cy="2022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3" name="Oval 142"/>
          <p:cNvSpPr/>
          <p:nvPr/>
        </p:nvSpPr>
        <p:spPr>
          <a:xfrm>
            <a:off x="7081553" y="4431978"/>
            <a:ext cx="198504" cy="2022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4" name="Oval 143"/>
          <p:cNvSpPr/>
          <p:nvPr/>
        </p:nvSpPr>
        <p:spPr>
          <a:xfrm>
            <a:off x="4512490" y="4494171"/>
            <a:ext cx="198504" cy="2022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5" name="Oval 144"/>
          <p:cNvSpPr/>
          <p:nvPr/>
        </p:nvSpPr>
        <p:spPr>
          <a:xfrm>
            <a:off x="1930991" y="4580382"/>
            <a:ext cx="198504" cy="2022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6" name="Oval 145"/>
          <p:cNvSpPr/>
          <p:nvPr/>
        </p:nvSpPr>
        <p:spPr>
          <a:xfrm>
            <a:off x="7081553" y="4727147"/>
            <a:ext cx="198504" cy="202280"/>
          </a:xfrm>
          <a:prstGeom prst="ellipse">
            <a:avLst/>
          </a:prstGeom>
          <a:solidFill>
            <a:srgbClr val="FF7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7" name="Oval 146"/>
          <p:cNvSpPr/>
          <p:nvPr/>
        </p:nvSpPr>
        <p:spPr>
          <a:xfrm>
            <a:off x="4512490" y="4737635"/>
            <a:ext cx="198504" cy="202280"/>
          </a:xfrm>
          <a:prstGeom prst="ellipse">
            <a:avLst/>
          </a:prstGeom>
          <a:solidFill>
            <a:srgbClr val="FF7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8" name="Oval 147"/>
          <p:cNvSpPr/>
          <p:nvPr/>
        </p:nvSpPr>
        <p:spPr>
          <a:xfrm>
            <a:off x="1930991" y="4799145"/>
            <a:ext cx="198504" cy="202280"/>
          </a:xfrm>
          <a:prstGeom prst="ellipse">
            <a:avLst/>
          </a:prstGeom>
          <a:solidFill>
            <a:srgbClr val="FF7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anose="020F0502020204030204" pitchFamily="34" charset="0"/>
            </a:endParaRPr>
          </a:p>
        </p:txBody>
      </p:sp>
      <p:sp>
        <p:nvSpPr>
          <p:cNvPr id="149" name="TextBox 148"/>
          <p:cNvSpPr txBox="1"/>
          <p:nvPr/>
        </p:nvSpPr>
        <p:spPr>
          <a:xfrm>
            <a:off x="2363973" y="5456925"/>
            <a:ext cx="4492253"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K (number of measurements)</a:t>
            </a:r>
          </a:p>
        </p:txBody>
      </p:sp>
      <p:sp>
        <p:nvSpPr>
          <p:cNvPr id="150" name="TextBox 149"/>
          <p:cNvSpPr txBox="1"/>
          <p:nvPr/>
        </p:nvSpPr>
        <p:spPr>
          <a:xfrm rot="16200000">
            <a:off x="-220466" y="2817914"/>
            <a:ext cx="3068376" cy="523220"/>
          </a:xfrm>
          <a:prstGeom prst="rect">
            <a:avLst/>
          </a:prstGeom>
          <a:noFill/>
        </p:spPr>
        <p:txBody>
          <a:bodyPr wrap="square" rtlCol="0">
            <a:spAutoFit/>
          </a:bodyPr>
          <a:lstStyle/>
          <a:p>
            <a:r>
              <a:rPr lang="en-US" sz="2800" dirty="0">
                <a:solidFill>
                  <a:schemeClr val="bg1"/>
                </a:solidFill>
                <a:latin typeface="Calibri" panose="020F0502020204030204" pitchFamily="34" charset="0"/>
              </a:rPr>
              <a:t>Coding curve length</a:t>
            </a:r>
          </a:p>
        </p:txBody>
      </p:sp>
      <p:sp>
        <p:nvSpPr>
          <p:cNvPr id="152" name="Rectangle 126"/>
          <p:cNvSpPr>
            <a:spLocks noChangeArrowheads="1"/>
          </p:cNvSpPr>
          <p:nvPr/>
        </p:nvSpPr>
        <p:spPr bwMode="auto">
          <a:xfrm>
            <a:off x="1946296" y="5182115"/>
            <a:ext cx="15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Calibri" panose="020F0502020204030204" pitchFamily="34" charset="0"/>
              </a:rPr>
              <a:t>3</a:t>
            </a:r>
          </a:p>
        </p:txBody>
      </p:sp>
      <p:sp>
        <p:nvSpPr>
          <p:cNvPr id="153" name="Rectangle 127"/>
          <p:cNvSpPr>
            <a:spLocks noChangeArrowheads="1"/>
          </p:cNvSpPr>
          <p:nvPr/>
        </p:nvSpPr>
        <p:spPr bwMode="auto">
          <a:xfrm>
            <a:off x="4497132" y="5182115"/>
            <a:ext cx="15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Calibri" panose="020F0502020204030204" pitchFamily="34" charset="0"/>
              </a:rPr>
              <a:t>4</a:t>
            </a:r>
          </a:p>
        </p:txBody>
      </p:sp>
      <p:sp>
        <p:nvSpPr>
          <p:cNvPr id="154" name="Rectangle 128"/>
          <p:cNvSpPr>
            <a:spLocks noChangeArrowheads="1"/>
          </p:cNvSpPr>
          <p:nvPr/>
        </p:nvSpPr>
        <p:spPr bwMode="auto">
          <a:xfrm>
            <a:off x="7047968" y="5182115"/>
            <a:ext cx="1554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solidFill>
                <a:effectLst/>
                <a:latin typeface="Calibri" panose="020F0502020204030204" pitchFamily="34" charset="0"/>
              </a:rPr>
              <a:t>5</a:t>
            </a:r>
          </a:p>
        </p:txBody>
      </p:sp>
      <p:cxnSp>
        <p:nvCxnSpPr>
          <p:cNvPr id="156" name="Straight Connector 155"/>
          <p:cNvCxnSpPr/>
          <p:nvPr/>
        </p:nvCxnSpPr>
        <p:spPr>
          <a:xfrm>
            <a:off x="3259028" y="1179443"/>
            <a:ext cx="457200" cy="0"/>
          </a:xfrm>
          <a:prstGeom prst="line">
            <a:avLst/>
          </a:prstGeom>
          <a:ln w="38100">
            <a:solidFill>
              <a:srgbClr val="FF7B21"/>
            </a:solidFill>
          </a:ln>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3716228" y="914400"/>
            <a:ext cx="1600200" cy="523220"/>
          </a:xfrm>
          <a:prstGeom prst="rect">
            <a:avLst/>
          </a:prstGeom>
          <a:noFill/>
        </p:spPr>
        <p:txBody>
          <a:bodyPr wrap="square" rtlCol="0">
            <a:spAutoFit/>
          </a:bodyPr>
          <a:lstStyle/>
          <a:p>
            <a:r>
              <a:rPr lang="en-US" sz="2800" dirty="0">
                <a:solidFill>
                  <a:srgbClr val="FF7B21"/>
                </a:solidFill>
                <a:latin typeface="Calibri" panose="020F0502020204030204" pitchFamily="34" charset="0"/>
              </a:rPr>
              <a:t>sinusoid</a:t>
            </a:r>
          </a:p>
        </p:txBody>
      </p:sp>
      <p:cxnSp>
        <p:nvCxnSpPr>
          <p:cNvPr id="158" name="Straight Connector 157"/>
          <p:cNvCxnSpPr/>
          <p:nvPr/>
        </p:nvCxnSpPr>
        <p:spPr>
          <a:xfrm>
            <a:off x="3259028" y="1678117"/>
            <a:ext cx="45720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3716228" y="1414790"/>
            <a:ext cx="1600200" cy="523220"/>
          </a:xfrm>
          <a:prstGeom prst="rect">
            <a:avLst/>
          </a:prstGeom>
          <a:noFill/>
        </p:spPr>
        <p:txBody>
          <a:bodyPr wrap="square" rtlCol="0">
            <a:spAutoFit/>
          </a:bodyPr>
          <a:lstStyle/>
          <a:p>
            <a:r>
              <a:rPr lang="en-US" sz="2800" dirty="0">
                <a:solidFill>
                  <a:srgbClr val="92D050"/>
                </a:solidFill>
                <a:latin typeface="Calibri" panose="020F0502020204030204" pitchFamily="34" charset="0"/>
              </a:rPr>
              <a:t>square</a:t>
            </a:r>
          </a:p>
        </p:txBody>
      </p:sp>
      <p:cxnSp>
        <p:nvCxnSpPr>
          <p:cNvPr id="160" name="Straight Connector 159"/>
          <p:cNvCxnSpPr/>
          <p:nvPr/>
        </p:nvCxnSpPr>
        <p:spPr>
          <a:xfrm>
            <a:off x="3259028" y="2176790"/>
            <a:ext cx="4572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3716228" y="1915180"/>
            <a:ext cx="1982823" cy="523220"/>
          </a:xfrm>
          <a:prstGeom prst="rect">
            <a:avLst/>
          </a:prstGeom>
          <a:noFill/>
        </p:spPr>
        <p:txBody>
          <a:bodyPr wrap="square" rtlCol="0">
            <a:spAutoFit/>
          </a:bodyPr>
          <a:lstStyle/>
          <a:p>
            <a:r>
              <a:rPr lang="en-US" sz="2800" dirty="0">
                <a:solidFill>
                  <a:srgbClr val="00B0F0"/>
                </a:solidFill>
                <a:latin typeface="Calibri" panose="020F0502020204030204" pitchFamily="34" charset="0"/>
              </a:rPr>
              <a:t>Hamiltonian</a:t>
            </a:r>
          </a:p>
        </p:txBody>
      </p:sp>
      <mc:AlternateContent xmlns:mc="http://schemas.openxmlformats.org/markup-compatibility/2006" xmlns:a14="http://schemas.microsoft.com/office/drawing/2010/main">
        <mc:Choice Requires="a14">
          <p:sp>
            <p:nvSpPr>
              <p:cNvPr id="162" name="Rectangle 161"/>
              <p:cNvSpPr/>
              <p:nvPr/>
            </p:nvSpPr>
            <p:spPr>
              <a:xfrm>
                <a:off x="7226371" y="944897"/>
                <a:ext cx="11569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00B0F0"/>
                              </a:solidFill>
                              <a:latin typeface="Cambria Math" panose="02040503050406030204" pitchFamily="18" charset="0"/>
                            </a:rPr>
                          </m:ctrlPr>
                        </m:sSupPr>
                        <m:e>
                          <m:r>
                            <a:rPr lang="en-US" sz="2400" i="1">
                              <a:solidFill>
                                <a:srgbClr val="00B0F0"/>
                              </a:solidFill>
                              <a:latin typeface="Cambria Math"/>
                            </a:rPr>
                            <m:t>2</m:t>
                          </m:r>
                        </m:e>
                        <m:sup>
                          <m:r>
                            <a:rPr lang="en-US" sz="2400" i="1">
                              <a:solidFill>
                                <a:srgbClr val="00B0F0"/>
                              </a:solidFill>
                              <a:latin typeface="Cambria Math"/>
                            </a:rPr>
                            <m:t>𝐾</m:t>
                          </m:r>
                        </m:sup>
                      </m:sSup>
                      <m:r>
                        <a:rPr lang="en-US" sz="2400" i="1">
                          <a:solidFill>
                            <a:srgbClr val="00B0F0"/>
                          </a:solidFill>
                          <a:latin typeface="Cambria Math"/>
                        </a:rPr>
                        <m:t>−2</m:t>
                      </m:r>
                    </m:oMath>
                  </m:oMathPara>
                </a14:m>
                <a:endParaRPr lang="en-US" sz="2400" dirty="0">
                  <a:solidFill>
                    <a:srgbClr val="00B0F0"/>
                  </a:solidFill>
                </a:endParaRPr>
              </a:p>
            </p:txBody>
          </p:sp>
        </mc:Choice>
        <mc:Fallback xmlns="">
          <p:sp>
            <p:nvSpPr>
              <p:cNvPr id="162" name="Rectangle 161"/>
              <p:cNvSpPr>
                <a:spLocks noRot="1" noChangeAspect="1" noMove="1" noResize="1" noEditPoints="1" noAdjustHandles="1" noChangeArrowheads="1" noChangeShapeType="1" noTextEdit="1"/>
              </p:cNvSpPr>
              <p:nvPr/>
            </p:nvSpPr>
            <p:spPr>
              <a:xfrm>
                <a:off x="7226371" y="944897"/>
                <a:ext cx="1156983"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Rectangle 162"/>
              <p:cNvSpPr/>
              <p:nvPr/>
            </p:nvSpPr>
            <p:spPr>
              <a:xfrm>
                <a:off x="7231862" y="3940202"/>
                <a:ext cx="865750" cy="502766"/>
              </a:xfrm>
              <a:prstGeom prst="rect">
                <a:avLst/>
              </a:prstGeom>
            </p:spPr>
            <p:txBody>
              <a:bodyPr wrap="none">
                <a:spAutoFit/>
              </a:bodyPr>
              <a:lstStyle/>
              <a:p>
                <a:pPr lvl="0" defTabSz="685800"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sz="2400" i="1" smtClean="0">
                          <a:solidFill>
                            <a:srgbClr val="92D050"/>
                          </a:solidFill>
                          <a:latin typeface="Cambria Math" panose="02040503050406030204" pitchFamily="18" charset="0"/>
                        </a:rPr>
                        <m:t>2</m:t>
                      </m:r>
                      <m:rad>
                        <m:radPr>
                          <m:degHide m:val="on"/>
                          <m:ctrlPr>
                            <a:rPr lang="en-US" sz="2400" i="1">
                              <a:solidFill>
                                <a:srgbClr val="92D050"/>
                              </a:solidFill>
                              <a:latin typeface="Cambria Math" panose="02040503050406030204" pitchFamily="18" charset="0"/>
                            </a:rPr>
                          </m:ctrlPr>
                        </m:radPr>
                        <m:deg/>
                        <m:e>
                          <m:r>
                            <a:rPr lang="en-US" sz="2400" i="1">
                              <a:solidFill>
                                <a:srgbClr val="92D050"/>
                              </a:solidFill>
                              <a:latin typeface="Cambria Math"/>
                            </a:rPr>
                            <m:t>𝐾</m:t>
                          </m:r>
                        </m:e>
                      </m:rad>
                    </m:oMath>
                  </m:oMathPara>
                </a14:m>
                <a:endParaRPr lang="en-US" sz="3200" dirty="0">
                  <a:solidFill>
                    <a:srgbClr val="92D050"/>
                  </a:solidFill>
                </a:endParaRPr>
              </a:p>
            </p:txBody>
          </p:sp>
        </mc:Choice>
        <mc:Fallback xmlns="">
          <p:sp>
            <p:nvSpPr>
              <p:cNvPr id="163" name="Rectangle 162"/>
              <p:cNvSpPr>
                <a:spLocks noRot="1" noChangeAspect="1" noMove="1" noResize="1" noEditPoints="1" noAdjustHandles="1" noChangeArrowheads="1" noChangeShapeType="1" noTextEdit="1"/>
              </p:cNvSpPr>
              <p:nvPr/>
            </p:nvSpPr>
            <p:spPr>
              <a:xfrm>
                <a:off x="7231862" y="3940202"/>
                <a:ext cx="865750" cy="50276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Rectangle 163"/>
              <p:cNvSpPr/>
              <p:nvPr/>
            </p:nvSpPr>
            <p:spPr>
              <a:xfrm>
                <a:off x="7231862" y="4578587"/>
                <a:ext cx="1289071" cy="791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rgbClr val="FF7B21"/>
                              </a:solidFill>
                              <a:latin typeface="Cambria Math" panose="02040503050406030204" pitchFamily="18" charset="0"/>
                            </a:rPr>
                          </m:ctrlPr>
                        </m:fPr>
                        <m:num>
                          <m:r>
                            <a:rPr lang="en-US" sz="2400" i="1">
                              <a:solidFill>
                                <a:srgbClr val="FF7B21"/>
                              </a:solidFill>
                              <a:latin typeface="Cambria Math"/>
                            </a:rPr>
                            <m:t> </m:t>
                          </m:r>
                          <m:r>
                            <a:rPr lang="en-US" sz="2400" i="1">
                              <a:solidFill>
                                <a:srgbClr val="FF7B21"/>
                              </a:solidFill>
                              <a:latin typeface="Cambria Math"/>
                              <a:ea typeface="Cambria Math"/>
                            </a:rPr>
                            <m:t>𝜋</m:t>
                          </m:r>
                        </m:num>
                        <m:den>
                          <m:r>
                            <a:rPr lang="en-US" sz="2400" i="1">
                              <a:solidFill>
                                <a:srgbClr val="FF7B21"/>
                              </a:solidFill>
                              <a:latin typeface="Cambria Math" panose="02040503050406030204" pitchFamily="18" charset="0"/>
                            </a:rPr>
                            <m:t>2</m:t>
                          </m:r>
                          <m:rad>
                            <m:radPr>
                              <m:degHide m:val="on"/>
                              <m:ctrlPr>
                                <a:rPr lang="en-US" sz="2400" i="1">
                                  <a:solidFill>
                                    <a:srgbClr val="FF7B21"/>
                                  </a:solidFill>
                                  <a:latin typeface="Cambria Math" panose="02040503050406030204" pitchFamily="18" charset="0"/>
                                </a:rPr>
                              </m:ctrlPr>
                            </m:radPr>
                            <m:deg/>
                            <m:e>
                              <m:r>
                                <a:rPr lang="en-US" sz="2400" i="1">
                                  <a:solidFill>
                                    <a:srgbClr val="FF7B21"/>
                                  </a:solidFill>
                                  <a:latin typeface="Cambria Math" panose="02040503050406030204" pitchFamily="18" charset="0"/>
                                </a:rPr>
                                <m:t>2</m:t>
                              </m:r>
                            </m:e>
                          </m:rad>
                        </m:den>
                      </m:f>
                      <m:rad>
                        <m:radPr>
                          <m:degHide m:val="on"/>
                          <m:ctrlPr>
                            <a:rPr lang="en-US" sz="2400" i="1">
                              <a:solidFill>
                                <a:srgbClr val="FF7B21"/>
                              </a:solidFill>
                              <a:latin typeface="Cambria Math" panose="02040503050406030204" pitchFamily="18" charset="0"/>
                            </a:rPr>
                          </m:ctrlPr>
                        </m:radPr>
                        <m:deg/>
                        <m:e>
                          <m:r>
                            <a:rPr lang="en-US" sz="2400" i="1">
                              <a:solidFill>
                                <a:srgbClr val="FF7B21"/>
                              </a:solidFill>
                              <a:latin typeface="Cambria Math" panose="02040503050406030204" pitchFamily="18" charset="0"/>
                            </a:rPr>
                            <m:t>𝐾</m:t>
                          </m:r>
                        </m:e>
                      </m:rad>
                    </m:oMath>
                  </m:oMathPara>
                </a14:m>
                <a:endParaRPr lang="en-US" sz="1600" dirty="0">
                  <a:solidFill>
                    <a:srgbClr val="FF7B21"/>
                  </a:solidFill>
                </a:endParaRPr>
              </a:p>
            </p:txBody>
          </p:sp>
        </mc:Choice>
        <mc:Fallback xmlns="">
          <p:sp>
            <p:nvSpPr>
              <p:cNvPr id="164" name="Rectangle 163"/>
              <p:cNvSpPr>
                <a:spLocks noRot="1" noChangeAspect="1" noMove="1" noResize="1" noEditPoints="1" noAdjustHandles="1" noChangeArrowheads="1" noChangeShapeType="1" noTextEdit="1"/>
              </p:cNvSpPr>
              <p:nvPr/>
            </p:nvSpPr>
            <p:spPr>
              <a:xfrm>
                <a:off x="7231862" y="4578587"/>
                <a:ext cx="1289071" cy="79143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83955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3711" y="1422711"/>
            <a:ext cx="8419289" cy="707886"/>
          </a:xfrm>
          <a:prstGeom prst="rect">
            <a:avLst/>
          </a:prstGeom>
          <a:noFill/>
        </p:spPr>
        <p:txBody>
          <a:bodyPr wrap="square" rtlCol="0">
            <a:spAutoFit/>
          </a:bodyPr>
          <a:lstStyle/>
          <a:p>
            <a:pPr algn="ctr" fontAlgn="auto">
              <a:spcBef>
                <a:spcPts val="0"/>
              </a:spcBef>
              <a:spcAft>
                <a:spcPts val="0"/>
              </a:spcAft>
            </a:pPr>
            <a:r>
              <a:rPr lang="en-US" sz="4000" dirty="0">
                <a:solidFill>
                  <a:srgbClr val="FFC000"/>
                </a:solidFill>
                <a:latin typeface="Calibri"/>
              </a:rPr>
              <a:t>Simulation Results</a:t>
            </a:r>
          </a:p>
        </p:txBody>
      </p:sp>
    </p:spTree>
    <p:extLst>
      <p:ext uri="{BB962C8B-B14F-4D97-AF65-F5344CB8AC3E}">
        <p14:creationId xmlns:p14="http://schemas.microsoft.com/office/powerpoint/2010/main" val="2910381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120" y="2066166"/>
            <a:ext cx="2468880" cy="2468880"/>
          </a:xfrm>
          <a:prstGeom prst="rect">
            <a:avLst/>
          </a:prstGeom>
          <a:ln>
            <a:solidFill>
              <a:schemeClr val="bg1">
                <a:lumMod val="65000"/>
              </a:schemeClr>
            </a:solidFill>
          </a:ln>
        </p:spPr>
      </p:pic>
      <p:sp>
        <p:nvSpPr>
          <p:cNvPr id="8" name="TextBox 7"/>
          <p:cNvSpPr txBox="1"/>
          <p:nvPr/>
        </p:nvSpPr>
        <p:spPr>
          <a:xfrm>
            <a:off x="25107" y="1628688"/>
            <a:ext cx="2780042" cy="461665"/>
          </a:xfrm>
          <a:prstGeom prst="rect">
            <a:avLst/>
          </a:prstGeom>
          <a:noFill/>
        </p:spPr>
        <p:txBody>
          <a:bodyPr wrap="square" rtlCol="0">
            <a:spAutoFit/>
          </a:bodyPr>
          <a:lstStyle/>
          <a:p>
            <a:pPr algn="ctr" fontAlgn="auto">
              <a:spcBef>
                <a:spcPts val="0"/>
              </a:spcBef>
              <a:spcAft>
                <a:spcPts val="0"/>
              </a:spcAft>
            </a:pPr>
            <a:r>
              <a:rPr lang="en-US" sz="2400" dirty="0" err="1">
                <a:solidFill>
                  <a:prstClr val="white"/>
                </a:solidFill>
                <a:latin typeface="Calibri" panose="020F0502020204030204"/>
              </a:rPr>
              <a:t>Fronto</a:t>
            </a:r>
            <a:r>
              <a:rPr lang="en-US" sz="2400" dirty="0">
                <a:solidFill>
                  <a:prstClr val="white"/>
                </a:solidFill>
                <a:latin typeface="Calibri" panose="020F0502020204030204"/>
              </a:rPr>
              <a:t>-Parallel Plane</a:t>
            </a:r>
          </a:p>
        </p:txBody>
      </p:sp>
      <p:sp>
        <p:nvSpPr>
          <p:cNvPr id="9" name="TextBox 8"/>
          <p:cNvSpPr txBox="1"/>
          <p:nvPr/>
        </p:nvSpPr>
        <p:spPr>
          <a:xfrm>
            <a:off x="3331743" y="1628688"/>
            <a:ext cx="2468879" cy="461665"/>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Sphere</a:t>
            </a:r>
          </a:p>
        </p:txBody>
      </p:sp>
      <p:sp>
        <p:nvSpPr>
          <p:cNvPr id="10" name="TextBox 9"/>
          <p:cNvSpPr txBox="1"/>
          <p:nvPr/>
        </p:nvSpPr>
        <p:spPr>
          <a:xfrm>
            <a:off x="6464120" y="1628688"/>
            <a:ext cx="2468880" cy="461665"/>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Depth Staircase</a:t>
            </a:r>
          </a:p>
        </p:txBody>
      </p:sp>
      <p:sp>
        <p:nvSpPr>
          <p:cNvPr id="12" name="Rectangle 2"/>
          <p:cNvSpPr txBox="1">
            <a:spLocks noChangeArrowheads="1"/>
          </p:cNvSpPr>
          <p:nvPr/>
        </p:nvSpPr>
        <p:spPr bwMode="auto">
          <a:xfrm>
            <a:off x="434200" y="5129996"/>
            <a:ext cx="1051859" cy="37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prstClr val="white"/>
                </a:solidFill>
                <a:latin typeface="Calibri" panose="020F0502020204030204"/>
                <a:ea typeface="Verdana" pitchFamily="34" charset="0"/>
                <a:cs typeface="Verdana" pitchFamily="34" charset="0"/>
              </a:rPr>
              <a:t>sensor</a:t>
            </a:r>
          </a:p>
        </p:txBody>
      </p:sp>
      <p:grpSp>
        <p:nvGrpSpPr>
          <p:cNvPr id="13" name="Group 12"/>
          <p:cNvGrpSpPr/>
          <p:nvPr/>
        </p:nvGrpSpPr>
        <p:grpSpPr>
          <a:xfrm rot="20418051">
            <a:off x="311119" y="5033215"/>
            <a:ext cx="320595" cy="377540"/>
            <a:chOff x="493881" y="2976592"/>
            <a:chExt cx="427460" cy="503386"/>
          </a:xfrm>
        </p:grpSpPr>
        <p:sp>
          <p:nvSpPr>
            <p:cNvPr id="14"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grpSp>
      <p:cxnSp>
        <p:nvCxnSpPr>
          <p:cNvPr id="18" name="Straight Arrow Connector 17"/>
          <p:cNvCxnSpPr/>
          <p:nvPr/>
        </p:nvCxnSpPr>
        <p:spPr>
          <a:xfrm flipH="1">
            <a:off x="106020" y="2149607"/>
            <a:ext cx="0" cy="2338578"/>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2"/>
          <p:cNvSpPr txBox="1">
            <a:spLocks noChangeArrowheads="1"/>
          </p:cNvSpPr>
          <p:nvPr/>
        </p:nvSpPr>
        <p:spPr bwMode="auto">
          <a:xfrm rot="16200000">
            <a:off x="-321460" y="3041448"/>
            <a:ext cx="800743" cy="356647"/>
          </a:xfrm>
          <a:prstGeom prst="rect">
            <a:avLst/>
          </a:prstGeom>
          <a:solidFill>
            <a:schemeClr val="tx1">
              <a:lumMod val="85000"/>
              <a:lumOff val="15000"/>
            </a:schemeClr>
          </a:solid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9.0 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365" y="2066166"/>
            <a:ext cx="2468880" cy="2468880"/>
          </a:xfrm>
          <a:prstGeom prst="rect">
            <a:avLst/>
          </a:prstGeom>
          <a:ln>
            <a:solidFill>
              <a:schemeClr val="bg1">
                <a:lumMod val="65000"/>
              </a:schemeClr>
            </a:solidFill>
          </a:ln>
        </p:spPr>
      </p:pic>
      <p:sp>
        <p:nvSpPr>
          <p:cNvPr id="17" name="Rectangle 2"/>
          <p:cNvSpPr txBox="1">
            <a:spLocks noChangeArrowheads="1"/>
          </p:cNvSpPr>
          <p:nvPr/>
        </p:nvSpPr>
        <p:spPr bwMode="auto">
          <a:xfrm rot="17604697">
            <a:off x="587823" y="3427466"/>
            <a:ext cx="802321" cy="3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9.0 m</a:t>
            </a:r>
          </a:p>
        </p:txBody>
      </p:sp>
      <p:cxnSp>
        <p:nvCxnSpPr>
          <p:cNvPr id="16" name="Straight Arrow Connector 15"/>
          <p:cNvCxnSpPr/>
          <p:nvPr/>
        </p:nvCxnSpPr>
        <p:spPr>
          <a:xfrm flipH="1">
            <a:off x="555474" y="3242583"/>
            <a:ext cx="767141" cy="175581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189846" y="2206759"/>
            <a:ext cx="2390" cy="2064524"/>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Rectangle 2"/>
          <p:cNvSpPr txBox="1">
            <a:spLocks noChangeArrowheads="1"/>
          </p:cNvSpPr>
          <p:nvPr/>
        </p:nvSpPr>
        <p:spPr bwMode="auto">
          <a:xfrm rot="16200000">
            <a:off x="2750121" y="3053694"/>
            <a:ext cx="825235" cy="356647"/>
          </a:xfrm>
          <a:prstGeom prst="rect">
            <a:avLst/>
          </a:prstGeom>
          <a:solidFill>
            <a:schemeClr val="tx1">
              <a:lumMod val="85000"/>
              <a:lumOff val="15000"/>
            </a:schemeClr>
          </a:solid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8.0 m</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1742" y="2066166"/>
            <a:ext cx="2468880" cy="2468880"/>
          </a:xfrm>
          <a:prstGeom prst="rect">
            <a:avLst/>
          </a:prstGeom>
          <a:ln>
            <a:solidFill>
              <a:schemeClr val="bg1">
                <a:lumMod val="65000"/>
              </a:schemeClr>
            </a:solidFill>
          </a:ln>
        </p:spPr>
      </p:pic>
      <p:sp>
        <p:nvSpPr>
          <p:cNvPr id="26" name="Rectangle 2"/>
          <p:cNvSpPr txBox="1">
            <a:spLocks noChangeArrowheads="1"/>
          </p:cNvSpPr>
          <p:nvPr/>
        </p:nvSpPr>
        <p:spPr bwMode="auto">
          <a:xfrm>
            <a:off x="3660911" y="5174173"/>
            <a:ext cx="1051859" cy="37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prstClr val="white"/>
                </a:solidFill>
                <a:latin typeface="Calibri" panose="020F0502020204030204"/>
                <a:ea typeface="Verdana" pitchFamily="34" charset="0"/>
                <a:cs typeface="Verdana" pitchFamily="34" charset="0"/>
              </a:rPr>
              <a:t>sensor</a:t>
            </a:r>
          </a:p>
        </p:txBody>
      </p:sp>
      <p:grpSp>
        <p:nvGrpSpPr>
          <p:cNvPr id="27" name="Group 26"/>
          <p:cNvGrpSpPr/>
          <p:nvPr/>
        </p:nvGrpSpPr>
        <p:grpSpPr>
          <a:xfrm rot="20418051">
            <a:off x="3537830" y="5077392"/>
            <a:ext cx="320595" cy="377540"/>
            <a:chOff x="493881" y="2976592"/>
            <a:chExt cx="427460" cy="503386"/>
          </a:xfrm>
        </p:grpSpPr>
        <p:sp>
          <p:nvSpPr>
            <p:cNvPr id="28"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sp>
          <p:nvSpPr>
            <p:cNvPr id="29"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grpSp>
      <p:sp>
        <p:nvSpPr>
          <p:cNvPr id="30" name="Rectangle 2"/>
          <p:cNvSpPr txBox="1">
            <a:spLocks noChangeArrowheads="1"/>
          </p:cNvSpPr>
          <p:nvPr/>
        </p:nvSpPr>
        <p:spPr bwMode="auto">
          <a:xfrm rot="17604697">
            <a:off x="3880889" y="3425331"/>
            <a:ext cx="738559" cy="3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5.0 m</a:t>
            </a:r>
          </a:p>
        </p:txBody>
      </p:sp>
      <p:cxnSp>
        <p:nvCxnSpPr>
          <p:cNvPr id="31" name="Straight Arrow Connector 30"/>
          <p:cNvCxnSpPr/>
          <p:nvPr/>
        </p:nvCxnSpPr>
        <p:spPr>
          <a:xfrm flipH="1">
            <a:off x="3782185" y="3286759"/>
            <a:ext cx="767141" cy="175581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807445" y="2458811"/>
            <a:ext cx="1773220" cy="2893"/>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2"/>
          <p:cNvSpPr txBox="1">
            <a:spLocks noChangeArrowheads="1"/>
          </p:cNvSpPr>
          <p:nvPr/>
        </p:nvSpPr>
        <p:spPr bwMode="auto">
          <a:xfrm>
            <a:off x="7372348" y="2384898"/>
            <a:ext cx="781051"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7.0 m</a:t>
            </a:r>
          </a:p>
        </p:txBody>
      </p:sp>
      <p:cxnSp>
        <p:nvCxnSpPr>
          <p:cNvPr id="36" name="Straight Arrow Connector 35"/>
          <p:cNvCxnSpPr/>
          <p:nvPr/>
        </p:nvCxnSpPr>
        <p:spPr>
          <a:xfrm flipV="1">
            <a:off x="6818130" y="3409593"/>
            <a:ext cx="130090" cy="30996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2"/>
          <p:cNvSpPr txBox="1">
            <a:spLocks noChangeArrowheads="1"/>
          </p:cNvSpPr>
          <p:nvPr/>
        </p:nvSpPr>
        <p:spPr bwMode="auto">
          <a:xfrm>
            <a:off x="6842592" y="3406803"/>
            <a:ext cx="777408"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1.0 m</a:t>
            </a:r>
          </a:p>
        </p:txBody>
      </p:sp>
      <p:cxnSp>
        <p:nvCxnSpPr>
          <p:cNvPr id="40" name="Straight Arrow Connector 39"/>
          <p:cNvCxnSpPr/>
          <p:nvPr/>
        </p:nvCxnSpPr>
        <p:spPr>
          <a:xfrm>
            <a:off x="6918497" y="2957359"/>
            <a:ext cx="29723" cy="45223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2"/>
          <p:cNvSpPr txBox="1">
            <a:spLocks noChangeArrowheads="1"/>
          </p:cNvSpPr>
          <p:nvPr/>
        </p:nvSpPr>
        <p:spPr bwMode="auto">
          <a:xfrm>
            <a:off x="6893170" y="3015598"/>
            <a:ext cx="726830"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1.0 m</a:t>
            </a:r>
          </a:p>
        </p:txBody>
      </p:sp>
      <p:sp>
        <p:nvSpPr>
          <p:cNvPr id="44" name="Rectangle 2"/>
          <p:cNvSpPr txBox="1">
            <a:spLocks noChangeArrowheads="1"/>
          </p:cNvSpPr>
          <p:nvPr/>
        </p:nvSpPr>
        <p:spPr bwMode="auto">
          <a:xfrm>
            <a:off x="6946613" y="5226514"/>
            <a:ext cx="1051859" cy="37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prstClr val="white"/>
                </a:solidFill>
                <a:latin typeface="Calibri" panose="020F0502020204030204"/>
                <a:ea typeface="Verdana" pitchFamily="34" charset="0"/>
                <a:cs typeface="Verdana" pitchFamily="34" charset="0"/>
              </a:rPr>
              <a:t>sensor</a:t>
            </a:r>
          </a:p>
        </p:txBody>
      </p:sp>
      <p:grpSp>
        <p:nvGrpSpPr>
          <p:cNvPr id="45" name="Group 44"/>
          <p:cNvGrpSpPr/>
          <p:nvPr/>
        </p:nvGrpSpPr>
        <p:grpSpPr>
          <a:xfrm rot="20418051">
            <a:off x="6823532" y="5129733"/>
            <a:ext cx="320595" cy="377540"/>
            <a:chOff x="493881" y="2976592"/>
            <a:chExt cx="427460" cy="503386"/>
          </a:xfrm>
        </p:grpSpPr>
        <p:sp>
          <p:nvSpPr>
            <p:cNvPr id="46"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sp>
          <p:nvSpPr>
            <p:cNvPr id="47"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400" kern="0">
                <a:solidFill>
                  <a:prstClr val="white"/>
                </a:solidFill>
                <a:latin typeface="Verdana" pitchFamily="34" charset="0"/>
                <a:ea typeface="Verdana" pitchFamily="34" charset="0"/>
                <a:cs typeface="Verdana" pitchFamily="34" charset="0"/>
              </a:endParaRPr>
            </a:p>
          </p:txBody>
        </p:sp>
      </p:grpSp>
      <p:sp>
        <p:nvSpPr>
          <p:cNvPr id="48" name="Rectangle 2"/>
          <p:cNvSpPr txBox="1">
            <a:spLocks noChangeArrowheads="1"/>
          </p:cNvSpPr>
          <p:nvPr/>
        </p:nvSpPr>
        <p:spPr bwMode="auto">
          <a:xfrm rot="17604697">
            <a:off x="7291107" y="3869753"/>
            <a:ext cx="778228" cy="3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prstClr val="white"/>
                </a:solidFill>
                <a:latin typeface="Calibri" panose="020F0502020204030204"/>
                <a:ea typeface="Verdana" pitchFamily="34" charset="0"/>
                <a:cs typeface="Verdana" pitchFamily="34" charset="0"/>
              </a:rPr>
              <a:t>7.0 m</a:t>
            </a:r>
          </a:p>
        </p:txBody>
      </p:sp>
      <p:cxnSp>
        <p:nvCxnSpPr>
          <p:cNvPr id="49" name="Straight Arrow Connector 48"/>
          <p:cNvCxnSpPr/>
          <p:nvPr/>
        </p:nvCxnSpPr>
        <p:spPr>
          <a:xfrm flipH="1">
            <a:off x="7067887" y="3339100"/>
            <a:ext cx="767141" cy="175581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Scenes</a:t>
            </a:r>
          </a:p>
        </p:txBody>
      </p:sp>
      <p:cxnSp>
        <p:nvCxnSpPr>
          <p:cNvPr id="41" name="Straight Connector 40"/>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5086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ine 83"/>
          <p:cNvSpPr>
            <a:spLocks noChangeShapeType="1"/>
          </p:cNvSpPr>
          <p:nvPr/>
        </p:nvSpPr>
        <p:spPr bwMode="auto">
          <a:xfrm>
            <a:off x="2341155" y="6087023"/>
            <a:ext cx="5175335"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73" name="Line 84"/>
          <p:cNvSpPr>
            <a:spLocks noChangeShapeType="1"/>
          </p:cNvSpPr>
          <p:nvPr/>
        </p:nvSpPr>
        <p:spPr bwMode="auto">
          <a:xfrm flipV="1">
            <a:off x="2341155" y="6036932"/>
            <a:ext cx="0" cy="5009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85" name="Line 107"/>
          <p:cNvSpPr>
            <a:spLocks noChangeShapeType="1"/>
          </p:cNvSpPr>
          <p:nvPr/>
        </p:nvSpPr>
        <p:spPr bwMode="auto">
          <a:xfrm>
            <a:off x="2341155" y="6087023"/>
            <a:ext cx="5220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86" name="Line 108"/>
          <p:cNvSpPr>
            <a:spLocks noChangeShapeType="1"/>
          </p:cNvSpPr>
          <p:nvPr/>
        </p:nvSpPr>
        <p:spPr bwMode="auto">
          <a:xfrm>
            <a:off x="2341155" y="5641882"/>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87" name="Line 110"/>
          <p:cNvSpPr>
            <a:spLocks noChangeShapeType="1"/>
          </p:cNvSpPr>
          <p:nvPr/>
        </p:nvSpPr>
        <p:spPr bwMode="auto">
          <a:xfrm>
            <a:off x="2341155" y="4749322"/>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89" name="Line 114"/>
          <p:cNvSpPr>
            <a:spLocks noChangeShapeType="1"/>
          </p:cNvSpPr>
          <p:nvPr/>
        </p:nvSpPr>
        <p:spPr bwMode="auto">
          <a:xfrm>
            <a:off x="2341155" y="2964203"/>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191" name="Rectangle 118"/>
          <p:cNvSpPr>
            <a:spLocks noChangeArrowheads="1"/>
          </p:cNvSpPr>
          <p:nvPr/>
        </p:nvSpPr>
        <p:spPr bwMode="auto">
          <a:xfrm>
            <a:off x="1983112" y="548799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82</a:t>
            </a:r>
          </a:p>
        </p:txBody>
      </p:sp>
      <p:sp>
        <p:nvSpPr>
          <p:cNvPr id="192" name="Rectangle 120"/>
          <p:cNvSpPr>
            <a:spLocks noChangeArrowheads="1"/>
          </p:cNvSpPr>
          <p:nvPr/>
        </p:nvSpPr>
        <p:spPr bwMode="auto">
          <a:xfrm>
            <a:off x="1983112" y="459657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86</a:t>
            </a:r>
          </a:p>
        </p:txBody>
      </p:sp>
      <p:sp>
        <p:nvSpPr>
          <p:cNvPr id="193" name="Rectangle 122"/>
          <p:cNvSpPr>
            <a:spLocks noChangeArrowheads="1"/>
          </p:cNvSpPr>
          <p:nvPr/>
        </p:nvSpPr>
        <p:spPr bwMode="auto">
          <a:xfrm>
            <a:off x="1983112" y="370059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90</a:t>
            </a:r>
          </a:p>
        </p:txBody>
      </p:sp>
      <p:sp>
        <p:nvSpPr>
          <p:cNvPr id="194" name="Rectangle 124"/>
          <p:cNvSpPr>
            <a:spLocks noChangeArrowheads="1"/>
          </p:cNvSpPr>
          <p:nvPr/>
        </p:nvSpPr>
        <p:spPr bwMode="auto">
          <a:xfrm>
            <a:off x="1983112" y="2809177"/>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94</a:t>
            </a:r>
          </a:p>
        </p:txBody>
      </p:sp>
      <p:sp>
        <p:nvSpPr>
          <p:cNvPr id="195" name="Rectangle 126"/>
          <p:cNvSpPr>
            <a:spLocks noChangeArrowheads="1"/>
          </p:cNvSpPr>
          <p:nvPr/>
        </p:nvSpPr>
        <p:spPr bwMode="auto">
          <a:xfrm>
            <a:off x="1983112" y="1917755"/>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98</a:t>
            </a:r>
          </a:p>
        </p:txBody>
      </p:sp>
      <p:sp>
        <p:nvSpPr>
          <p:cNvPr id="231" name="TextBox 230"/>
          <p:cNvSpPr txBox="1"/>
          <p:nvPr/>
        </p:nvSpPr>
        <p:spPr>
          <a:xfrm rot="16200000">
            <a:off x="-717254" y="3734846"/>
            <a:ext cx="4487710"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Depth (mm x 100)</a:t>
            </a:r>
          </a:p>
        </p:txBody>
      </p:sp>
      <p:sp>
        <p:nvSpPr>
          <p:cNvPr id="370" name="Line 106"/>
          <p:cNvSpPr>
            <a:spLocks noChangeShapeType="1"/>
          </p:cNvSpPr>
          <p:nvPr/>
        </p:nvSpPr>
        <p:spPr bwMode="auto">
          <a:xfrm flipV="1">
            <a:off x="2341155" y="2071644"/>
            <a:ext cx="0" cy="4015379"/>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grpSp>
        <p:nvGrpSpPr>
          <p:cNvPr id="6" name="Group 5"/>
          <p:cNvGrpSpPr/>
          <p:nvPr/>
        </p:nvGrpSpPr>
        <p:grpSpPr>
          <a:xfrm>
            <a:off x="2384555" y="2229552"/>
            <a:ext cx="5067442" cy="3143311"/>
            <a:chOff x="2147918" y="2257114"/>
            <a:chExt cx="5067442" cy="3143311"/>
          </a:xfrm>
        </p:grpSpPr>
        <p:sp>
          <p:nvSpPr>
            <p:cNvPr id="373" name="Freeform 52"/>
            <p:cNvSpPr>
              <a:spLocks/>
            </p:cNvSpPr>
            <p:nvPr/>
          </p:nvSpPr>
          <p:spPr bwMode="auto">
            <a:xfrm>
              <a:off x="2147918" y="3301089"/>
              <a:ext cx="477974" cy="1432194"/>
            </a:xfrm>
            <a:custGeom>
              <a:avLst/>
              <a:gdLst>
                <a:gd name="T0" fmla="*/ 0 w 412"/>
                <a:gd name="T1" fmla="*/ 707 h 1258"/>
                <a:gd name="T2" fmla="*/ 8 w 412"/>
                <a:gd name="T3" fmla="*/ 380 h 1258"/>
                <a:gd name="T4" fmla="*/ 17 w 412"/>
                <a:gd name="T5" fmla="*/ 619 h 1258"/>
                <a:gd name="T6" fmla="*/ 25 w 412"/>
                <a:gd name="T7" fmla="*/ 219 h 1258"/>
                <a:gd name="T8" fmla="*/ 34 w 412"/>
                <a:gd name="T9" fmla="*/ 597 h 1258"/>
                <a:gd name="T10" fmla="*/ 42 w 412"/>
                <a:gd name="T11" fmla="*/ 308 h 1258"/>
                <a:gd name="T12" fmla="*/ 50 w 412"/>
                <a:gd name="T13" fmla="*/ 522 h 1258"/>
                <a:gd name="T14" fmla="*/ 59 w 412"/>
                <a:gd name="T15" fmla="*/ 332 h 1258"/>
                <a:gd name="T16" fmla="*/ 67 w 412"/>
                <a:gd name="T17" fmla="*/ 708 h 1258"/>
                <a:gd name="T18" fmla="*/ 76 w 412"/>
                <a:gd name="T19" fmla="*/ 551 h 1258"/>
                <a:gd name="T20" fmla="*/ 84 w 412"/>
                <a:gd name="T21" fmla="*/ 277 h 1258"/>
                <a:gd name="T22" fmla="*/ 92 w 412"/>
                <a:gd name="T23" fmla="*/ 882 h 1258"/>
                <a:gd name="T24" fmla="*/ 101 w 412"/>
                <a:gd name="T25" fmla="*/ 511 h 1258"/>
                <a:gd name="T26" fmla="*/ 109 w 412"/>
                <a:gd name="T27" fmla="*/ 567 h 1258"/>
                <a:gd name="T28" fmla="*/ 118 w 412"/>
                <a:gd name="T29" fmla="*/ 580 h 1258"/>
                <a:gd name="T30" fmla="*/ 126 w 412"/>
                <a:gd name="T31" fmla="*/ 644 h 1258"/>
                <a:gd name="T32" fmla="*/ 135 w 412"/>
                <a:gd name="T33" fmla="*/ 489 h 1258"/>
                <a:gd name="T34" fmla="*/ 143 w 412"/>
                <a:gd name="T35" fmla="*/ 308 h 1258"/>
                <a:gd name="T36" fmla="*/ 151 w 412"/>
                <a:gd name="T37" fmla="*/ 944 h 1258"/>
                <a:gd name="T38" fmla="*/ 160 w 412"/>
                <a:gd name="T39" fmla="*/ 391 h 1258"/>
                <a:gd name="T40" fmla="*/ 168 w 412"/>
                <a:gd name="T41" fmla="*/ 628 h 1258"/>
                <a:gd name="T42" fmla="*/ 177 w 412"/>
                <a:gd name="T43" fmla="*/ 511 h 1258"/>
                <a:gd name="T44" fmla="*/ 185 w 412"/>
                <a:gd name="T45" fmla="*/ 595 h 1258"/>
                <a:gd name="T46" fmla="*/ 193 w 412"/>
                <a:gd name="T47" fmla="*/ 570 h 1258"/>
                <a:gd name="T48" fmla="*/ 202 w 412"/>
                <a:gd name="T49" fmla="*/ 1258 h 1258"/>
                <a:gd name="T50" fmla="*/ 210 w 412"/>
                <a:gd name="T51" fmla="*/ 892 h 1258"/>
                <a:gd name="T52" fmla="*/ 219 w 412"/>
                <a:gd name="T53" fmla="*/ 902 h 1258"/>
                <a:gd name="T54" fmla="*/ 227 w 412"/>
                <a:gd name="T55" fmla="*/ 821 h 1258"/>
                <a:gd name="T56" fmla="*/ 235 w 412"/>
                <a:gd name="T57" fmla="*/ 605 h 1258"/>
                <a:gd name="T58" fmla="*/ 244 w 412"/>
                <a:gd name="T59" fmla="*/ 483 h 1258"/>
                <a:gd name="T60" fmla="*/ 252 w 412"/>
                <a:gd name="T61" fmla="*/ 458 h 1258"/>
                <a:gd name="T62" fmla="*/ 261 w 412"/>
                <a:gd name="T63" fmla="*/ 706 h 1258"/>
                <a:gd name="T64" fmla="*/ 269 w 412"/>
                <a:gd name="T65" fmla="*/ 377 h 1258"/>
                <a:gd name="T66" fmla="*/ 278 w 412"/>
                <a:gd name="T67" fmla="*/ 687 h 1258"/>
                <a:gd name="T68" fmla="*/ 286 w 412"/>
                <a:gd name="T69" fmla="*/ 902 h 1258"/>
                <a:gd name="T70" fmla="*/ 295 w 412"/>
                <a:gd name="T71" fmla="*/ 284 h 1258"/>
                <a:gd name="T72" fmla="*/ 303 w 412"/>
                <a:gd name="T73" fmla="*/ 644 h 1258"/>
                <a:gd name="T74" fmla="*/ 311 w 412"/>
                <a:gd name="T75" fmla="*/ 789 h 1258"/>
                <a:gd name="T76" fmla="*/ 320 w 412"/>
                <a:gd name="T77" fmla="*/ 0 h 1258"/>
                <a:gd name="T78" fmla="*/ 328 w 412"/>
                <a:gd name="T79" fmla="*/ 297 h 1258"/>
                <a:gd name="T80" fmla="*/ 337 w 412"/>
                <a:gd name="T81" fmla="*/ 569 h 1258"/>
                <a:gd name="T82" fmla="*/ 345 w 412"/>
                <a:gd name="T83" fmla="*/ 370 h 1258"/>
                <a:gd name="T84" fmla="*/ 353 w 412"/>
                <a:gd name="T85" fmla="*/ 775 h 1258"/>
                <a:gd name="T86" fmla="*/ 362 w 412"/>
                <a:gd name="T87" fmla="*/ 606 h 1258"/>
                <a:gd name="T88" fmla="*/ 370 w 412"/>
                <a:gd name="T89" fmla="*/ 220 h 1258"/>
                <a:gd name="T90" fmla="*/ 379 w 412"/>
                <a:gd name="T91" fmla="*/ 592 h 1258"/>
                <a:gd name="T92" fmla="*/ 387 w 412"/>
                <a:gd name="T93" fmla="*/ 734 h 1258"/>
                <a:gd name="T94" fmla="*/ 395 w 412"/>
                <a:gd name="T95" fmla="*/ 513 h 1258"/>
                <a:gd name="T96" fmla="*/ 404 w 412"/>
                <a:gd name="T97" fmla="*/ 390 h 1258"/>
                <a:gd name="T98" fmla="*/ 412 w 412"/>
                <a:gd name="T99" fmla="*/ 53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1258">
                  <a:moveTo>
                    <a:pt x="0" y="707"/>
                  </a:moveTo>
                  <a:lnTo>
                    <a:pt x="8" y="380"/>
                  </a:lnTo>
                  <a:lnTo>
                    <a:pt x="17" y="619"/>
                  </a:lnTo>
                  <a:lnTo>
                    <a:pt x="25" y="219"/>
                  </a:lnTo>
                  <a:lnTo>
                    <a:pt x="34" y="597"/>
                  </a:lnTo>
                  <a:lnTo>
                    <a:pt x="42" y="308"/>
                  </a:lnTo>
                  <a:lnTo>
                    <a:pt x="50" y="522"/>
                  </a:lnTo>
                  <a:lnTo>
                    <a:pt x="59" y="332"/>
                  </a:lnTo>
                  <a:lnTo>
                    <a:pt x="67" y="708"/>
                  </a:lnTo>
                  <a:lnTo>
                    <a:pt x="76" y="551"/>
                  </a:lnTo>
                  <a:lnTo>
                    <a:pt x="84" y="277"/>
                  </a:lnTo>
                  <a:lnTo>
                    <a:pt x="92" y="882"/>
                  </a:lnTo>
                  <a:lnTo>
                    <a:pt x="101" y="511"/>
                  </a:lnTo>
                  <a:lnTo>
                    <a:pt x="109" y="567"/>
                  </a:lnTo>
                  <a:lnTo>
                    <a:pt x="118" y="580"/>
                  </a:lnTo>
                  <a:lnTo>
                    <a:pt x="126" y="644"/>
                  </a:lnTo>
                  <a:lnTo>
                    <a:pt x="135" y="489"/>
                  </a:lnTo>
                  <a:lnTo>
                    <a:pt x="143" y="308"/>
                  </a:lnTo>
                  <a:lnTo>
                    <a:pt x="151" y="944"/>
                  </a:lnTo>
                  <a:lnTo>
                    <a:pt x="160" y="391"/>
                  </a:lnTo>
                  <a:lnTo>
                    <a:pt x="168" y="628"/>
                  </a:lnTo>
                  <a:lnTo>
                    <a:pt x="177" y="511"/>
                  </a:lnTo>
                  <a:lnTo>
                    <a:pt x="185" y="595"/>
                  </a:lnTo>
                  <a:lnTo>
                    <a:pt x="193" y="570"/>
                  </a:lnTo>
                  <a:lnTo>
                    <a:pt x="202" y="1258"/>
                  </a:lnTo>
                  <a:lnTo>
                    <a:pt x="210" y="892"/>
                  </a:lnTo>
                  <a:lnTo>
                    <a:pt x="219" y="902"/>
                  </a:lnTo>
                  <a:lnTo>
                    <a:pt x="227" y="821"/>
                  </a:lnTo>
                  <a:lnTo>
                    <a:pt x="235" y="605"/>
                  </a:lnTo>
                  <a:lnTo>
                    <a:pt x="244" y="483"/>
                  </a:lnTo>
                  <a:lnTo>
                    <a:pt x="252" y="458"/>
                  </a:lnTo>
                  <a:lnTo>
                    <a:pt x="261" y="706"/>
                  </a:lnTo>
                  <a:lnTo>
                    <a:pt x="269" y="377"/>
                  </a:lnTo>
                  <a:lnTo>
                    <a:pt x="278" y="687"/>
                  </a:lnTo>
                  <a:lnTo>
                    <a:pt x="286" y="902"/>
                  </a:lnTo>
                  <a:lnTo>
                    <a:pt x="295" y="284"/>
                  </a:lnTo>
                  <a:lnTo>
                    <a:pt x="303" y="644"/>
                  </a:lnTo>
                  <a:lnTo>
                    <a:pt x="311" y="789"/>
                  </a:lnTo>
                  <a:lnTo>
                    <a:pt x="320" y="0"/>
                  </a:lnTo>
                  <a:lnTo>
                    <a:pt x="328" y="297"/>
                  </a:lnTo>
                  <a:lnTo>
                    <a:pt x="337" y="569"/>
                  </a:lnTo>
                  <a:lnTo>
                    <a:pt x="345" y="370"/>
                  </a:lnTo>
                  <a:lnTo>
                    <a:pt x="353" y="775"/>
                  </a:lnTo>
                  <a:lnTo>
                    <a:pt x="362" y="606"/>
                  </a:lnTo>
                  <a:lnTo>
                    <a:pt x="370" y="220"/>
                  </a:lnTo>
                  <a:lnTo>
                    <a:pt x="379" y="592"/>
                  </a:lnTo>
                  <a:lnTo>
                    <a:pt x="387" y="734"/>
                  </a:lnTo>
                  <a:lnTo>
                    <a:pt x="395" y="513"/>
                  </a:lnTo>
                  <a:lnTo>
                    <a:pt x="404" y="390"/>
                  </a:lnTo>
                  <a:lnTo>
                    <a:pt x="412" y="53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4" name="Freeform 53"/>
            <p:cNvSpPr>
              <a:spLocks/>
            </p:cNvSpPr>
            <p:nvPr/>
          </p:nvSpPr>
          <p:spPr bwMode="auto">
            <a:xfrm>
              <a:off x="2616609" y="3282873"/>
              <a:ext cx="497696" cy="1234100"/>
            </a:xfrm>
            <a:custGeom>
              <a:avLst/>
              <a:gdLst>
                <a:gd name="T0" fmla="*/ 0 w 429"/>
                <a:gd name="T1" fmla="*/ 406 h 1084"/>
                <a:gd name="T2" fmla="*/ 8 w 429"/>
                <a:gd name="T3" fmla="*/ 550 h 1084"/>
                <a:gd name="T4" fmla="*/ 17 w 429"/>
                <a:gd name="T5" fmla="*/ 1084 h 1084"/>
                <a:gd name="T6" fmla="*/ 25 w 429"/>
                <a:gd name="T7" fmla="*/ 388 h 1084"/>
                <a:gd name="T8" fmla="*/ 34 w 429"/>
                <a:gd name="T9" fmla="*/ 200 h 1084"/>
                <a:gd name="T10" fmla="*/ 42 w 429"/>
                <a:gd name="T11" fmla="*/ 380 h 1084"/>
                <a:gd name="T12" fmla="*/ 50 w 429"/>
                <a:gd name="T13" fmla="*/ 361 h 1084"/>
                <a:gd name="T14" fmla="*/ 59 w 429"/>
                <a:gd name="T15" fmla="*/ 586 h 1084"/>
                <a:gd name="T16" fmla="*/ 67 w 429"/>
                <a:gd name="T17" fmla="*/ 407 h 1084"/>
                <a:gd name="T18" fmla="*/ 76 w 429"/>
                <a:gd name="T19" fmla="*/ 602 h 1084"/>
                <a:gd name="T20" fmla="*/ 84 w 429"/>
                <a:gd name="T21" fmla="*/ 0 h 1084"/>
                <a:gd name="T22" fmla="*/ 92 w 429"/>
                <a:gd name="T23" fmla="*/ 599 h 1084"/>
                <a:gd name="T24" fmla="*/ 101 w 429"/>
                <a:gd name="T25" fmla="*/ 887 h 1084"/>
                <a:gd name="T26" fmla="*/ 109 w 429"/>
                <a:gd name="T27" fmla="*/ 322 h 1084"/>
                <a:gd name="T28" fmla="*/ 118 w 429"/>
                <a:gd name="T29" fmla="*/ 810 h 1084"/>
                <a:gd name="T30" fmla="*/ 126 w 429"/>
                <a:gd name="T31" fmla="*/ 394 h 1084"/>
                <a:gd name="T32" fmla="*/ 135 w 429"/>
                <a:gd name="T33" fmla="*/ 681 h 1084"/>
                <a:gd name="T34" fmla="*/ 143 w 429"/>
                <a:gd name="T35" fmla="*/ 448 h 1084"/>
                <a:gd name="T36" fmla="*/ 151 w 429"/>
                <a:gd name="T37" fmla="*/ 603 h 1084"/>
                <a:gd name="T38" fmla="*/ 160 w 429"/>
                <a:gd name="T39" fmla="*/ 624 h 1084"/>
                <a:gd name="T40" fmla="*/ 168 w 429"/>
                <a:gd name="T41" fmla="*/ 502 h 1084"/>
                <a:gd name="T42" fmla="*/ 177 w 429"/>
                <a:gd name="T43" fmla="*/ 766 h 1084"/>
                <a:gd name="T44" fmla="*/ 185 w 429"/>
                <a:gd name="T45" fmla="*/ 639 h 1084"/>
                <a:gd name="T46" fmla="*/ 194 w 429"/>
                <a:gd name="T47" fmla="*/ 558 h 1084"/>
                <a:gd name="T48" fmla="*/ 202 w 429"/>
                <a:gd name="T49" fmla="*/ 599 h 1084"/>
                <a:gd name="T50" fmla="*/ 210 w 429"/>
                <a:gd name="T51" fmla="*/ 884 h 1084"/>
                <a:gd name="T52" fmla="*/ 219 w 429"/>
                <a:gd name="T53" fmla="*/ 898 h 1084"/>
                <a:gd name="T54" fmla="*/ 227 w 429"/>
                <a:gd name="T55" fmla="*/ 500 h 1084"/>
                <a:gd name="T56" fmla="*/ 235 w 429"/>
                <a:gd name="T57" fmla="*/ 935 h 1084"/>
                <a:gd name="T58" fmla="*/ 244 w 429"/>
                <a:gd name="T59" fmla="*/ 615 h 1084"/>
                <a:gd name="T60" fmla="*/ 252 w 429"/>
                <a:gd name="T61" fmla="*/ 471 h 1084"/>
                <a:gd name="T62" fmla="*/ 261 w 429"/>
                <a:gd name="T63" fmla="*/ 495 h 1084"/>
                <a:gd name="T64" fmla="*/ 269 w 429"/>
                <a:gd name="T65" fmla="*/ 825 h 1084"/>
                <a:gd name="T66" fmla="*/ 278 w 429"/>
                <a:gd name="T67" fmla="*/ 538 h 1084"/>
                <a:gd name="T68" fmla="*/ 286 w 429"/>
                <a:gd name="T69" fmla="*/ 773 h 1084"/>
                <a:gd name="T70" fmla="*/ 295 w 429"/>
                <a:gd name="T71" fmla="*/ 1007 h 1084"/>
                <a:gd name="T72" fmla="*/ 303 w 429"/>
                <a:gd name="T73" fmla="*/ 947 h 1084"/>
                <a:gd name="T74" fmla="*/ 311 w 429"/>
                <a:gd name="T75" fmla="*/ 697 h 1084"/>
                <a:gd name="T76" fmla="*/ 320 w 429"/>
                <a:gd name="T77" fmla="*/ 468 h 1084"/>
                <a:gd name="T78" fmla="*/ 328 w 429"/>
                <a:gd name="T79" fmla="*/ 504 h 1084"/>
                <a:gd name="T80" fmla="*/ 337 w 429"/>
                <a:gd name="T81" fmla="*/ 860 h 1084"/>
                <a:gd name="T82" fmla="*/ 345 w 429"/>
                <a:gd name="T83" fmla="*/ 428 h 1084"/>
                <a:gd name="T84" fmla="*/ 353 w 429"/>
                <a:gd name="T85" fmla="*/ 600 h 1084"/>
                <a:gd name="T86" fmla="*/ 362 w 429"/>
                <a:gd name="T87" fmla="*/ 950 h 1084"/>
                <a:gd name="T88" fmla="*/ 370 w 429"/>
                <a:gd name="T89" fmla="*/ 141 h 1084"/>
                <a:gd name="T90" fmla="*/ 379 w 429"/>
                <a:gd name="T91" fmla="*/ 203 h 1084"/>
                <a:gd name="T92" fmla="*/ 387 w 429"/>
                <a:gd name="T93" fmla="*/ 550 h 1084"/>
                <a:gd name="T94" fmla="*/ 395 w 429"/>
                <a:gd name="T95" fmla="*/ 297 h 1084"/>
                <a:gd name="T96" fmla="*/ 404 w 429"/>
                <a:gd name="T97" fmla="*/ 593 h 1084"/>
                <a:gd name="T98" fmla="*/ 412 w 429"/>
                <a:gd name="T99" fmla="*/ 294 h 1084"/>
                <a:gd name="T100" fmla="*/ 421 w 429"/>
                <a:gd name="T101" fmla="*/ 589 h 1084"/>
                <a:gd name="T102" fmla="*/ 429 w 429"/>
                <a:gd name="T103" fmla="*/ 73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084">
                  <a:moveTo>
                    <a:pt x="0" y="406"/>
                  </a:moveTo>
                  <a:lnTo>
                    <a:pt x="8" y="550"/>
                  </a:lnTo>
                  <a:lnTo>
                    <a:pt x="17" y="1084"/>
                  </a:lnTo>
                  <a:lnTo>
                    <a:pt x="25" y="388"/>
                  </a:lnTo>
                  <a:lnTo>
                    <a:pt x="34" y="200"/>
                  </a:lnTo>
                  <a:lnTo>
                    <a:pt x="42" y="380"/>
                  </a:lnTo>
                  <a:lnTo>
                    <a:pt x="50" y="361"/>
                  </a:lnTo>
                  <a:lnTo>
                    <a:pt x="59" y="586"/>
                  </a:lnTo>
                  <a:lnTo>
                    <a:pt x="67" y="407"/>
                  </a:lnTo>
                  <a:lnTo>
                    <a:pt x="76" y="602"/>
                  </a:lnTo>
                  <a:lnTo>
                    <a:pt x="84" y="0"/>
                  </a:lnTo>
                  <a:lnTo>
                    <a:pt x="92" y="599"/>
                  </a:lnTo>
                  <a:lnTo>
                    <a:pt x="101" y="887"/>
                  </a:lnTo>
                  <a:lnTo>
                    <a:pt x="109" y="322"/>
                  </a:lnTo>
                  <a:lnTo>
                    <a:pt x="118" y="810"/>
                  </a:lnTo>
                  <a:lnTo>
                    <a:pt x="126" y="394"/>
                  </a:lnTo>
                  <a:lnTo>
                    <a:pt x="135" y="681"/>
                  </a:lnTo>
                  <a:lnTo>
                    <a:pt x="143" y="448"/>
                  </a:lnTo>
                  <a:lnTo>
                    <a:pt x="151" y="603"/>
                  </a:lnTo>
                  <a:lnTo>
                    <a:pt x="160" y="624"/>
                  </a:lnTo>
                  <a:lnTo>
                    <a:pt x="168" y="502"/>
                  </a:lnTo>
                  <a:lnTo>
                    <a:pt x="177" y="766"/>
                  </a:lnTo>
                  <a:lnTo>
                    <a:pt x="185" y="639"/>
                  </a:lnTo>
                  <a:lnTo>
                    <a:pt x="194" y="558"/>
                  </a:lnTo>
                  <a:lnTo>
                    <a:pt x="202" y="599"/>
                  </a:lnTo>
                  <a:lnTo>
                    <a:pt x="210" y="884"/>
                  </a:lnTo>
                  <a:lnTo>
                    <a:pt x="219" y="898"/>
                  </a:lnTo>
                  <a:lnTo>
                    <a:pt x="227" y="500"/>
                  </a:lnTo>
                  <a:lnTo>
                    <a:pt x="235" y="935"/>
                  </a:lnTo>
                  <a:lnTo>
                    <a:pt x="244" y="615"/>
                  </a:lnTo>
                  <a:lnTo>
                    <a:pt x="252" y="471"/>
                  </a:lnTo>
                  <a:lnTo>
                    <a:pt x="261" y="495"/>
                  </a:lnTo>
                  <a:lnTo>
                    <a:pt x="269" y="825"/>
                  </a:lnTo>
                  <a:lnTo>
                    <a:pt x="278" y="538"/>
                  </a:lnTo>
                  <a:lnTo>
                    <a:pt x="286" y="773"/>
                  </a:lnTo>
                  <a:lnTo>
                    <a:pt x="295" y="1007"/>
                  </a:lnTo>
                  <a:lnTo>
                    <a:pt x="303" y="947"/>
                  </a:lnTo>
                  <a:lnTo>
                    <a:pt x="311" y="697"/>
                  </a:lnTo>
                  <a:lnTo>
                    <a:pt x="320" y="468"/>
                  </a:lnTo>
                  <a:lnTo>
                    <a:pt x="328" y="504"/>
                  </a:lnTo>
                  <a:lnTo>
                    <a:pt x="337" y="860"/>
                  </a:lnTo>
                  <a:lnTo>
                    <a:pt x="345" y="428"/>
                  </a:lnTo>
                  <a:lnTo>
                    <a:pt x="353" y="600"/>
                  </a:lnTo>
                  <a:lnTo>
                    <a:pt x="362" y="950"/>
                  </a:lnTo>
                  <a:lnTo>
                    <a:pt x="370" y="141"/>
                  </a:lnTo>
                  <a:lnTo>
                    <a:pt x="379" y="203"/>
                  </a:lnTo>
                  <a:lnTo>
                    <a:pt x="387" y="550"/>
                  </a:lnTo>
                  <a:lnTo>
                    <a:pt x="395" y="297"/>
                  </a:lnTo>
                  <a:lnTo>
                    <a:pt x="404" y="593"/>
                  </a:lnTo>
                  <a:lnTo>
                    <a:pt x="412" y="294"/>
                  </a:lnTo>
                  <a:lnTo>
                    <a:pt x="421" y="589"/>
                  </a:lnTo>
                  <a:lnTo>
                    <a:pt x="429" y="73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5" name="Freeform 54"/>
            <p:cNvSpPr>
              <a:spLocks/>
            </p:cNvSpPr>
            <p:nvPr/>
          </p:nvSpPr>
          <p:spPr bwMode="auto">
            <a:xfrm>
              <a:off x="3105023" y="3141704"/>
              <a:ext cx="497696" cy="1288746"/>
            </a:xfrm>
            <a:custGeom>
              <a:avLst/>
              <a:gdLst>
                <a:gd name="T0" fmla="*/ 0 w 429"/>
                <a:gd name="T1" fmla="*/ 713 h 1132"/>
                <a:gd name="T2" fmla="*/ 8 w 429"/>
                <a:gd name="T3" fmla="*/ 854 h 1132"/>
                <a:gd name="T4" fmla="*/ 17 w 429"/>
                <a:gd name="T5" fmla="*/ 601 h 1132"/>
                <a:gd name="T6" fmla="*/ 25 w 429"/>
                <a:gd name="T7" fmla="*/ 981 h 1132"/>
                <a:gd name="T8" fmla="*/ 34 w 429"/>
                <a:gd name="T9" fmla="*/ 959 h 1132"/>
                <a:gd name="T10" fmla="*/ 42 w 429"/>
                <a:gd name="T11" fmla="*/ 170 h 1132"/>
                <a:gd name="T12" fmla="*/ 50 w 429"/>
                <a:gd name="T13" fmla="*/ 802 h 1132"/>
                <a:gd name="T14" fmla="*/ 59 w 429"/>
                <a:gd name="T15" fmla="*/ 510 h 1132"/>
                <a:gd name="T16" fmla="*/ 67 w 429"/>
                <a:gd name="T17" fmla="*/ 890 h 1132"/>
                <a:gd name="T18" fmla="*/ 75 w 429"/>
                <a:gd name="T19" fmla="*/ 4 h 1132"/>
                <a:gd name="T20" fmla="*/ 84 w 429"/>
                <a:gd name="T21" fmla="*/ 787 h 1132"/>
                <a:gd name="T22" fmla="*/ 92 w 429"/>
                <a:gd name="T23" fmla="*/ 692 h 1132"/>
                <a:gd name="T24" fmla="*/ 101 w 429"/>
                <a:gd name="T25" fmla="*/ 558 h 1132"/>
                <a:gd name="T26" fmla="*/ 109 w 429"/>
                <a:gd name="T27" fmla="*/ 963 h 1132"/>
                <a:gd name="T28" fmla="*/ 118 w 429"/>
                <a:gd name="T29" fmla="*/ 583 h 1132"/>
                <a:gd name="T30" fmla="*/ 126 w 429"/>
                <a:gd name="T31" fmla="*/ 775 h 1132"/>
                <a:gd name="T32" fmla="*/ 134 w 429"/>
                <a:gd name="T33" fmla="*/ 874 h 1132"/>
                <a:gd name="T34" fmla="*/ 143 w 429"/>
                <a:gd name="T35" fmla="*/ 735 h 1132"/>
                <a:gd name="T36" fmla="*/ 151 w 429"/>
                <a:gd name="T37" fmla="*/ 770 h 1132"/>
                <a:gd name="T38" fmla="*/ 160 w 429"/>
                <a:gd name="T39" fmla="*/ 441 h 1132"/>
                <a:gd name="T40" fmla="*/ 168 w 429"/>
                <a:gd name="T41" fmla="*/ 816 h 1132"/>
                <a:gd name="T42" fmla="*/ 177 w 429"/>
                <a:gd name="T43" fmla="*/ 778 h 1132"/>
                <a:gd name="T44" fmla="*/ 185 w 429"/>
                <a:gd name="T45" fmla="*/ 1132 h 1132"/>
                <a:gd name="T46" fmla="*/ 193 w 429"/>
                <a:gd name="T47" fmla="*/ 388 h 1132"/>
                <a:gd name="T48" fmla="*/ 202 w 429"/>
                <a:gd name="T49" fmla="*/ 773 h 1132"/>
                <a:gd name="T50" fmla="*/ 210 w 429"/>
                <a:gd name="T51" fmla="*/ 348 h 1132"/>
                <a:gd name="T52" fmla="*/ 219 w 429"/>
                <a:gd name="T53" fmla="*/ 353 h 1132"/>
                <a:gd name="T54" fmla="*/ 227 w 429"/>
                <a:gd name="T55" fmla="*/ 355 h 1132"/>
                <a:gd name="T56" fmla="*/ 235 w 429"/>
                <a:gd name="T57" fmla="*/ 605 h 1132"/>
                <a:gd name="T58" fmla="*/ 244 w 429"/>
                <a:gd name="T59" fmla="*/ 1101 h 1132"/>
                <a:gd name="T60" fmla="*/ 252 w 429"/>
                <a:gd name="T61" fmla="*/ 1093 h 1132"/>
                <a:gd name="T62" fmla="*/ 261 w 429"/>
                <a:gd name="T63" fmla="*/ 643 h 1132"/>
                <a:gd name="T64" fmla="*/ 269 w 429"/>
                <a:gd name="T65" fmla="*/ 488 h 1132"/>
                <a:gd name="T66" fmla="*/ 278 w 429"/>
                <a:gd name="T67" fmla="*/ 113 h 1132"/>
                <a:gd name="T68" fmla="*/ 286 w 429"/>
                <a:gd name="T69" fmla="*/ 473 h 1132"/>
                <a:gd name="T70" fmla="*/ 294 w 429"/>
                <a:gd name="T71" fmla="*/ 1120 h 1132"/>
                <a:gd name="T72" fmla="*/ 303 w 429"/>
                <a:gd name="T73" fmla="*/ 550 h 1132"/>
                <a:gd name="T74" fmla="*/ 311 w 429"/>
                <a:gd name="T75" fmla="*/ 922 h 1132"/>
                <a:gd name="T76" fmla="*/ 320 w 429"/>
                <a:gd name="T77" fmla="*/ 0 h 1132"/>
                <a:gd name="T78" fmla="*/ 328 w 429"/>
                <a:gd name="T79" fmla="*/ 875 h 1132"/>
                <a:gd name="T80" fmla="*/ 336 w 429"/>
                <a:gd name="T81" fmla="*/ 389 h 1132"/>
                <a:gd name="T82" fmla="*/ 345 w 429"/>
                <a:gd name="T83" fmla="*/ 552 h 1132"/>
                <a:gd name="T84" fmla="*/ 353 w 429"/>
                <a:gd name="T85" fmla="*/ 573 h 1132"/>
                <a:gd name="T86" fmla="*/ 362 w 429"/>
                <a:gd name="T87" fmla="*/ 750 h 1132"/>
                <a:gd name="T88" fmla="*/ 370 w 429"/>
                <a:gd name="T89" fmla="*/ 574 h 1132"/>
                <a:gd name="T90" fmla="*/ 378 w 429"/>
                <a:gd name="T91" fmla="*/ 851 h 1132"/>
                <a:gd name="T92" fmla="*/ 387 w 429"/>
                <a:gd name="T93" fmla="*/ 607 h 1132"/>
                <a:gd name="T94" fmla="*/ 395 w 429"/>
                <a:gd name="T95" fmla="*/ 1057 h 1132"/>
                <a:gd name="T96" fmla="*/ 404 w 429"/>
                <a:gd name="T97" fmla="*/ 560 h 1132"/>
                <a:gd name="T98" fmla="*/ 412 w 429"/>
                <a:gd name="T99" fmla="*/ 207 h 1132"/>
                <a:gd name="T100" fmla="*/ 421 w 429"/>
                <a:gd name="T101" fmla="*/ 876 h 1132"/>
                <a:gd name="T102" fmla="*/ 429 w 429"/>
                <a:gd name="T103" fmla="*/ 903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32">
                  <a:moveTo>
                    <a:pt x="0" y="713"/>
                  </a:moveTo>
                  <a:lnTo>
                    <a:pt x="8" y="854"/>
                  </a:lnTo>
                  <a:lnTo>
                    <a:pt x="17" y="601"/>
                  </a:lnTo>
                  <a:lnTo>
                    <a:pt x="25" y="981"/>
                  </a:lnTo>
                  <a:lnTo>
                    <a:pt x="34" y="959"/>
                  </a:lnTo>
                  <a:lnTo>
                    <a:pt x="42" y="170"/>
                  </a:lnTo>
                  <a:lnTo>
                    <a:pt x="50" y="802"/>
                  </a:lnTo>
                  <a:lnTo>
                    <a:pt x="59" y="510"/>
                  </a:lnTo>
                  <a:lnTo>
                    <a:pt x="67" y="890"/>
                  </a:lnTo>
                  <a:lnTo>
                    <a:pt x="75" y="4"/>
                  </a:lnTo>
                  <a:lnTo>
                    <a:pt x="84" y="787"/>
                  </a:lnTo>
                  <a:lnTo>
                    <a:pt x="92" y="692"/>
                  </a:lnTo>
                  <a:lnTo>
                    <a:pt x="101" y="558"/>
                  </a:lnTo>
                  <a:lnTo>
                    <a:pt x="109" y="963"/>
                  </a:lnTo>
                  <a:lnTo>
                    <a:pt x="118" y="583"/>
                  </a:lnTo>
                  <a:lnTo>
                    <a:pt x="126" y="775"/>
                  </a:lnTo>
                  <a:lnTo>
                    <a:pt x="134" y="874"/>
                  </a:lnTo>
                  <a:lnTo>
                    <a:pt x="143" y="735"/>
                  </a:lnTo>
                  <a:lnTo>
                    <a:pt x="151" y="770"/>
                  </a:lnTo>
                  <a:lnTo>
                    <a:pt x="160" y="441"/>
                  </a:lnTo>
                  <a:lnTo>
                    <a:pt x="168" y="816"/>
                  </a:lnTo>
                  <a:lnTo>
                    <a:pt x="177" y="778"/>
                  </a:lnTo>
                  <a:lnTo>
                    <a:pt x="185" y="1132"/>
                  </a:lnTo>
                  <a:lnTo>
                    <a:pt x="193" y="388"/>
                  </a:lnTo>
                  <a:lnTo>
                    <a:pt x="202" y="773"/>
                  </a:lnTo>
                  <a:lnTo>
                    <a:pt x="210" y="348"/>
                  </a:lnTo>
                  <a:lnTo>
                    <a:pt x="219" y="353"/>
                  </a:lnTo>
                  <a:lnTo>
                    <a:pt x="227" y="355"/>
                  </a:lnTo>
                  <a:lnTo>
                    <a:pt x="235" y="605"/>
                  </a:lnTo>
                  <a:lnTo>
                    <a:pt x="244" y="1101"/>
                  </a:lnTo>
                  <a:lnTo>
                    <a:pt x="252" y="1093"/>
                  </a:lnTo>
                  <a:lnTo>
                    <a:pt x="261" y="643"/>
                  </a:lnTo>
                  <a:lnTo>
                    <a:pt x="269" y="488"/>
                  </a:lnTo>
                  <a:lnTo>
                    <a:pt x="278" y="113"/>
                  </a:lnTo>
                  <a:lnTo>
                    <a:pt x="286" y="473"/>
                  </a:lnTo>
                  <a:lnTo>
                    <a:pt x="294" y="1120"/>
                  </a:lnTo>
                  <a:lnTo>
                    <a:pt x="303" y="550"/>
                  </a:lnTo>
                  <a:lnTo>
                    <a:pt x="311" y="922"/>
                  </a:lnTo>
                  <a:lnTo>
                    <a:pt x="320" y="0"/>
                  </a:lnTo>
                  <a:lnTo>
                    <a:pt x="328" y="875"/>
                  </a:lnTo>
                  <a:lnTo>
                    <a:pt x="336" y="389"/>
                  </a:lnTo>
                  <a:lnTo>
                    <a:pt x="345" y="552"/>
                  </a:lnTo>
                  <a:lnTo>
                    <a:pt x="353" y="573"/>
                  </a:lnTo>
                  <a:lnTo>
                    <a:pt x="362" y="750"/>
                  </a:lnTo>
                  <a:lnTo>
                    <a:pt x="370" y="574"/>
                  </a:lnTo>
                  <a:lnTo>
                    <a:pt x="378" y="851"/>
                  </a:lnTo>
                  <a:lnTo>
                    <a:pt x="387" y="607"/>
                  </a:lnTo>
                  <a:lnTo>
                    <a:pt x="395" y="1057"/>
                  </a:lnTo>
                  <a:lnTo>
                    <a:pt x="404" y="560"/>
                  </a:lnTo>
                  <a:lnTo>
                    <a:pt x="412" y="207"/>
                  </a:lnTo>
                  <a:lnTo>
                    <a:pt x="421" y="876"/>
                  </a:lnTo>
                  <a:lnTo>
                    <a:pt x="429" y="903"/>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6" name="Freeform 55"/>
            <p:cNvSpPr>
              <a:spLocks/>
            </p:cNvSpPr>
            <p:nvPr/>
          </p:nvSpPr>
          <p:spPr bwMode="auto">
            <a:xfrm>
              <a:off x="3593438" y="3148534"/>
              <a:ext cx="497696" cy="1612071"/>
            </a:xfrm>
            <a:custGeom>
              <a:avLst/>
              <a:gdLst>
                <a:gd name="T0" fmla="*/ 0 w 429"/>
                <a:gd name="T1" fmla="*/ 870 h 1416"/>
                <a:gd name="T2" fmla="*/ 8 w 429"/>
                <a:gd name="T3" fmla="*/ 897 h 1416"/>
                <a:gd name="T4" fmla="*/ 17 w 429"/>
                <a:gd name="T5" fmla="*/ 1005 h 1416"/>
                <a:gd name="T6" fmla="*/ 25 w 429"/>
                <a:gd name="T7" fmla="*/ 0 h 1416"/>
                <a:gd name="T8" fmla="*/ 33 w 429"/>
                <a:gd name="T9" fmla="*/ 142 h 1416"/>
                <a:gd name="T10" fmla="*/ 42 w 429"/>
                <a:gd name="T11" fmla="*/ 783 h 1416"/>
                <a:gd name="T12" fmla="*/ 50 w 429"/>
                <a:gd name="T13" fmla="*/ 782 h 1416"/>
                <a:gd name="T14" fmla="*/ 59 w 429"/>
                <a:gd name="T15" fmla="*/ 256 h 1416"/>
                <a:gd name="T16" fmla="*/ 67 w 429"/>
                <a:gd name="T17" fmla="*/ 1097 h 1416"/>
                <a:gd name="T18" fmla="*/ 75 w 429"/>
                <a:gd name="T19" fmla="*/ 193 h 1416"/>
                <a:gd name="T20" fmla="*/ 84 w 429"/>
                <a:gd name="T21" fmla="*/ 701 h 1416"/>
                <a:gd name="T22" fmla="*/ 92 w 429"/>
                <a:gd name="T23" fmla="*/ 551 h 1416"/>
                <a:gd name="T24" fmla="*/ 100 w 429"/>
                <a:gd name="T25" fmla="*/ 604 h 1416"/>
                <a:gd name="T26" fmla="*/ 109 w 429"/>
                <a:gd name="T27" fmla="*/ 761 h 1416"/>
                <a:gd name="T28" fmla="*/ 117 w 429"/>
                <a:gd name="T29" fmla="*/ 768 h 1416"/>
                <a:gd name="T30" fmla="*/ 126 w 429"/>
                <a:gd name="T31" fmla="*/ 471 h 1416"/>
                <a:gd name="T32" fmla="*/ 134 w 429"/>
                <a:gd name="T33" fmla="*/ 1005 h 1416"/>
                <a:gd name="T34" fmla="*/ 143 w 429"/>
                <a:gd name="T35" fmla="*/ 309 h 1416"/>
                <a:gd name="T36" fmla="*/ 151 w 429"/>
                <a:gd name="T37" fmla="*/ 560 h 1416"/>
                <a:gd name="T38" fmla="*/ 160 w 429"/>
                <a:gd name="T39" fmla="*/ 243 h 1416"/>
                <a:gd name="T40" fmla="*/ 168 w 429"/>
                <a:gd name="T41" fmla="*/ 448 h 1416"/>
                <a:gd name="T42" fmla="*/ 176 w 429"/>
                <a:gd name="T43" fmla="*/ 1410 h 1416"/>
                <a:gd name="T44" fmla="*/ 185 w 429"/>
                <a:gd name="T45" fmla="*/ 580 h 1416"/>
                <a:gd name="T46" fmla="*/ 193 w 429"/>
                <a:gd name="T47" fmla="*/ 388 h 1416"/>
                <a:gd name="T48" fmla="*/ 202 w 429"/>
                <a:gd name="T49" fmla="*/ 344 h 1416"/>
                <a:gd name="T50" fmla="*/ 210 w 429"/>
                <a:gd name="T51" fmla="*/ 1031 h 1416"/>
                <a:gd name="T52" fmla="*/ 218 w 429"/>
                <a:gd name="T53" fmla="*/ 901 h 1416"/>
                <a:gd name="T54" fmla="*/ 227 w 429"/>
                <a:gd name="T55" fmla="*/ 644 h 1416"/>
                <a:gd name="T56" fmla="*/ 235 w 429"/>
                <a:gd name="T57" fmla="*/ 1177 h 1416"/>
                <a:gd name="T58" fmla="*/ 244 w 429"/>
                <a:gd name="T59" fmla="*/ 969 h 1416"/>
                <a:gd name="T60" fmla="*/ 252 w 429"/>
                <a:gd name="T61" fmla="*/ 82 h 1416"/>
                <a:gd name="T62" fmla="*/ 260 w 429"/>
                <a:gd name="T63" fmla="*/ 828 h 1416"/>
                <a:gd name="T64" fmla="*/ 269 w 429"/>
                <a:gd name="T65" fmla="*/ 391 h 1416"/>
                <a:gd name="T66" fmla="*/ 277 w 429"/>
                <a:gd name="T67" fmla="*/ 938 h 1416"/>
                <a:gd name="T68" fmla="*/ 286 w 429"/>
                <a:gd name="T69" fmla="*/ 627 h 1416"/>
                <a:gd name="T70" fmla="*/ 294 w 429"/>
                <a:gd name="T71" fmla="*/ 293 h 1416"/>
                <a:gd name="T72" fmla="*/ 303 w 429"/>
                <a:gd name="T73" fmla="*/ 587 h 1416"/>
                <a:gd name="T74" fmla="*/ 311 w 429"/>
                <a:gd name="T75" fmla="*/ 266 h 1416"/>
                <a:gd name="T76" fmla="*/ 320 w 429"/>
                <a:gd name="T77" fmla="*/ 1036 h 1416"/>
                <a:gd name="T78" fmla="*/ 328 w 429"/>
                <a:gd name="T79" fmla="*/ 898 h 1416"/>
                <a:gd name="T80" fmla="*/ 336 w 429"/>
                <a:gd name="T81" fmla="*/ 574 h 1416"/>
                <a:gd name="T82" fmla="*/ 345 w 429"/>
                <a:gd name="T83" fmla="*/ 729 h 1416"/>
                <a:gd name="T84" fmla="*/ 353 w 429"/>
                <a:gd name="T85" fmla="*/ 1169 h 1416"/>
                <a:gd name="T86" fmla="*/ 361 w 429"/>
                <a:gd name="T87" fmla="*/ 446 h 1416"/>
                <a:gd name="T88" fmla="*/ 370 w 429"/>
                <a:gd name="T89" fmla="*/ 310 h 1416"/>
                <a:gd name="T90" fmla="*/ 378 w 429"/>
                <a:gd name="T91" fmla="*/ 1416 h 1416"/>
                <a:gd name="T92" fmla="*/ 387 w 429"/>
                <a:gd name="T93" fmla="*/ 856 h 1416"/>
                <a:gd name="T94" fmla="*/ 395 w 429"/>
                <a:gd name="T95" fmla="*/ 1023 h 1416"/>
                <a:gd name="T96" fmla="*/ 404 w 429"/>
                <a:gd name="T97" fmla="*/ 763 h 1416"/>
                <a:gd name="T98" fmla="*/ 412 w 429"/>
                <a:gd name="T99" fmla="*/ 796 h 1416"/>
                <a:gd name="T100" fmla="*/ 420 w 429"/>
                <a:gd name="T101" fmla="*/ 656 h 1416"/>
                <a:gd name="T102" fmla="*/ 429 w 429"/>
                <a:gd name="T103" fmla="*/ 621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416">
                  <a:moveTo>
                    <a:pt x="0" y="870"/>
                  </a:moveTo>
                  <a:lnTo>
                    <a:pt x="8" y="897"/>
                  </a:lnTo>
                  <a:lnTo>
                    <a:pt x="17" y="1005"/>
                  </a:lnTo>
                  <a:lnTo>
                    <a:pt x="25" y="0"/>
                  </a:lnTo>
                  <a:lnTo>
                    <a:pt x="33" y="142"/>
                  </a:lnTo>
                  <a:lnTo>
                    <a:pt x="42" y="783"/>
                  </a:lnTo>
                  <a:lnTo>
                    <a:pt x="50" y="782"/>
                  </a:lnTo>
                  <a:lnTo>
                    <a:pt x="59" y="256"/>
                  </a:lnTo>
                  <a:lnTo>
                    <a:pt x="67" y="1097"/>
                  </a:lnTo>
                  <a:lnTo>
                    <a:pt x="75" y="193"/>
                  </a:lnTo>
                  <a:lnTo>
                    <a:pt x="84" y="701"/>
                  </a:lnTo>
                  <a:lnTo>
                    <a:pt x="92" y="551"/>
                  </a:lnTo>
                  <a:lnTo>
                    <a:pt x="100" y="604"/>
                  </a:lnTo>
                  <a:lnTo>
                    <a:pt x="109" y="761"/>
                  </a:lnTo>
                  <a:lnTo>
                    <a:pt x="117" y="768"/>
                  </a:lnTo>
                  <a:lnTo>
                    <a:pt x="126" y="471"/>
                  </a:lnTo>
                  <a:lnTo>
                    <a:pt x="134" y="1005"/>
                  </a:lnTo>
                  <a:lnTo>
                    <a:pt x="143" y="309"/>
                  </a:lnTo>
                  <a:lnTo>
                    <a:pt x="151" y="560"/>
                  </a:lnTo>
                  <a:lnTo>
                    <a:pt x="160" y="243"/>
                  </a:lnTo>
                  <a:lnTo>
                    <a:pt x="168" y="448"/>
                  </a:lnTo>
                  <a:lnTo>
                    <a:pt x="176" y="1410"/>
                  </a:lnTo>
                  <a:lnTo>
                    <a:pt x="185" y="580"/>
                  </a:lnTo>
                  <a:lnTo>
                    <a:pt x="193" y="388"/>
                  </a:lnTo>
                  <a:lnTo>
                    <a:pt x="202" y="344"/>
                  </a:lnTo>
                  <a:lnTo>
                    <a:pt x="210" y="1031"/>
                  </a:lnTo>
                  <a:lnTo>
                    <a:pt x="218" y="901"/>
                  </a:lnTo>
                  <a:lnTo>
                    <a:pt x="227" y="644"/>
                  </a:lnTo>
                  <a:lnTo>
                    <a:pt x="235" y="1177"/>
                  </a:lnTo>
                  <a:lnTo>
                    <a:pt x="244" y="969"/>
                  </a:lnTo>
                  <a:lnTo>
                    <a:pt x="252" y="82"/>
                  </a:lnTo>
                  <a:lnTo>
                    <a:pt x="260" y="828"/>
                  </a:lnTo>
                  <a:lnTo>
                    <a:pt x="269" y="391"/>
                  </a:lnTo>
                  <a:lnTo>
                    <a:pt x="277" y="938"/>
                  </a:lnTo>
                  <a:lnTo>
                    <a:pt x="286" y="627"/>
                  </a:lnTo>
                  <a:lnTo>
                    <a:pt x="294" y="293"/>
                  </a:lnTo>
                  <a:lnTo>
                    <a:pt x="303" y="587"/>
                  </a:lnTo>
                  <a:lnTo>
                    <a:pt x="311" y="266"/>
                  </a:lnTo>
                  <a:lnTo>
                    <a:pt x="320" y="1036"/>
                  </a:lnTo>
                  <a:lnTo>
                    <a:pt x="328" y="898"/>
                  </a:lnTo>
                  <a:lnTo>
                    <a:pt x="336" y="574"/>
                  </a:lnTo>
                  <a:lnTo>
                    <a:pt x="345" y="729"/>
                  </a:lnTo>
                  <a:lnTo>
                    <a:pt x="353" y="1169"/>
                  </a:lnTo>
                  <a:lnTo>
                    <a:pt x="361" y="446"/>
                  </a:lnTo>
                  <a:lnTo>
                    <a:pt x="370" y="310"/>
                  </a:lnTo>
                  <a:lnTo>
                    <a:pt x="378" y="1416"/>
                  </a:lnTo>
                  <a:lnTo>
                    <a:pt x="387" y="856"/>
                  </a:lnTo>
                  <a:lnTo>
                    <a:pt x="395" y="1023"/>
                  </a:lnTo>
                  <a:lnTo>
                    <a:pt x="404" y="763"/>
                  </a:lnTo>
                  <a:lnTo>
                    <a:pt x="412" y="796"/>
                  </a:lnTo>
                  <a:lnTo>
                    <a:pt x="420" y="656"/>
                  </a:lnTo>
                  <a:lnTo>
                    <a:pt x="429" y="6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7" name="Freeform 56"/>
            <p:cNvSpPr>
              <a:spLocks/>
            </p:cNvSpPr>
            <p:nvPr/>
          </p:nvSpPr>
          <p:spPr bwMode="auto">
            <a:xfrm>
              <a:off x="4080693" y="3180411"/>
              <a:ext cx="498856" cy="1623456"/>
            </a:xfrm>
            <a:custGeom>
              <a:avLst/>
              <a:gdLst>
                <a:gd name="T0" fmla="*/ 0 w 430"/>
                <a:gd name="T1" fmla="*/ 628 h 1426"/>
                <a:gd name="T2" fmla="*/ 9 w 430"/>
                <a:gd name="T3" fmla="*/ 593 h 1426"/>
                <a:gd name="T4" fmla="*/ 17 w 430"/>
                <a:gd name="T5" fmla="*/ 671 h 1426"/>
                <a:gd name="T6" fmla="*/ 26 w 430"/>
                <a:gd name="T7" fmla="*/ 640 h 1426"/>
                <a:gd name="T8" fmla="*/ 34 w 430"/>
                <a:gd name="T9" fmla="*/ 205 h 1426"/>
                <a:gd name="T10" fmla="*/ 43 w 430"/>
                <a:gd name="T11" fmla="*/ 482 h 1426"/>
                <a:gd name="T12" fmla="*/ 51 w 430"/>
                <a:gd name="T13" fmla="*/ 274 h 1426"/>
                <a:gd name="T14" fmla="*/ 59 w 430"/>
                <a:gd name="T15" fmla="*/ 70 h 1426"/>
                <a:gd name="T16" fmla="*/ 68 w 430"/>
                <a:gd name="T17" fmla="*/ 477 h 1426"/>
                <a:gd name="T18" fmla="*/ 76 w 430"/>
                <a:gd name="T19" fmla="*/ 624 h 1426"/>
                <a:gd name="T20" fmla="*/ 84 w 430"/>
                <a:gd name="T21" fmla="*/ 1198 h 1426"/>
                <a:gd name="T22" fmla="*/ 93 w 430"/>
                <a:gd name="T23" fmla="*/ 1296 h 1426"/>
                <a:gd name="T24" fmla="*/ 101 w 430"/>
                <a:gd name="T25" fmla="*/ 278 h 1426"/>
                <a:gd name="T26" fmla="*/ 110 w 430"/>
                <a:gd name="T27" fmla="*/ 242 h 1426"/>
                <a:gd name="T28" fmla="*/ 118 w 430"/>
                <a:gd name="T29" fmla="*/ 1174 h 1426"/>
                <a:gd name="T30" fmla="*/ 127 w 430"/>
                <a:gd name="T31" fmla="*/ 668 h 1426"/>
                <a:gd name="T32" fmla="*/ 135 w 430"/>
                <a:gd name="T33" fmla="*/ 542 h 1426"/>
                <a:gd name="T34" fmla="*/ 144 w 430"/>
                <a:gd name="T35" fmla="*/ 132 h 1426"/>
                <a:gd name="T36" fmla="*/ 152 w 430"/>
                <a:gd name="T37" fmla="*/ 541 h 1426"/>
                <a:gd name="T38" fmla="*/ 160 w 430"/>
                <a:gd name="T39" fmla="*/ 490 h 1426"/>
                <a:gd name="T40" fmla="*/ 169 w 430"/>
                <a:gd name="T41" fmla="*/ 290 h 1426"/>
                <a:gd name="T42" fmla="*/ 177 w 430"/>
                <a:gd name="T43" fmla="*/ 263 h 1426"/>
                <a:gd name="T44" fmla="*/ 186 w 430"/>
                <a:gd name="T45" fmla="*/ 919 h 1426"/>
                <a:gd name="T46" fmla="*/ 194 w 430"/>
                <a:gd name="T47" fmla="*/ 0 h 1426"/>
                <a:gd name="T48" fmla="*/ 202 w 430"/>
                <a:gd name="T49" fmla="*/ 614 h 1426"/>
                <a:gd name="T50" fmla="*/ 211 w 430"/>
                <a:gd name="T51" fmla="*/ 849 h 1426"/>
                <a:gd name="T52" fmla="*/ 219 w 430"/>
                <a:gd name="T53" fmla="*/ 496 h 1426"/>
                <a:gd name="T54" fmla="*/ 228 w 430"/>
                <a:gd name="T55" fmla="*/ 240 h 1426"/>
                <a:gd name="T56" fmla="*/ 236 w 430"/>
                <a:gd name="T57" fmla="*/ 644 h 1426"/>
                <a:gd name="T58" fmla="*/ 244 w 430"/>
                <a:gd name="T59" fmla="*/ 1426 h 1426"/>
                <a:gd name="T60" fmla="*/ 253 w 430"/>
                <a:gd name="T61" fmla="*/ 1189 h 1426"/>
                <a:gd name="T62" fmla="*/ 261 w 430"/>
                <a:gd name="T63" fmla="*/ 1127 h 1426"/>
                <a:gd name="T64" fmla="*/ 270 w 430"/>
                <a:gd name="T65" fmla="*/ 401 h 1426"/>
                <a:gd name="T66" fmla="*/ 278 w 430"/>
                <a:gd name="T67" fmla="*/ 998 h 1426"/>
                <a:gd name="T68" fmla="*/ 287 w 430"/>
                <a:gd name="T69" fmla="*/ 432 h 1426"/>
                <a:gd name="T70" fmla="*/ 295 w 430"/>
                <a:gd name="T71" fmla="*/ 381 h 1426"/>
                <a:gd name="T72" fmla="*/ 304 w 430"/>
                <a:gd name="T73" fmla="*/ 616 h 1426"/>
                <a:gd name="T74" fmla="*/ 312 w 430"/>
                <a:gd name="T75" fmla="*/ 945 h 1426"/>
                <a:gd name="T76" fmla="*/ 320 w 430"/>
                <a:gd name="T77" fmla="*/ 861 h 1426"/>
                <a:gd name="T78" fmla="*/ 329 w 430"/>
                <a:gd name="T79" fmla="*/ 410 h 1426"/>
                <a:gd name="T80" fmla="*/ 337 w 430"/>
                <a:gd name="T81" fmla="*/ 898 h 1426"/>
                <a:gd name="T82" fmla="*/ 345 w 430"/>
                <a:gd name="T83" fmla="*/ 730 h 1426"/>
                <a:gd name="T84" fmla="*/ 354 w 430"/>
                <a:gd name="T85" fmla="*/ 1186 h 1426"/>
                <a:gd name="T86" fmla="*/ 362 w 430"/>
                <a:gd name="T87" fmla="*/ 918 h 1426"/>
                <a:gd name="T88" fmla="*/ 371 w 430"/>
                <a:gd name="T89" fmla="*/ 1103 h 1426"/>
                <a:gd name="T90" fmla="*/ 379 w 430"/>
                <a:gd name="T91" fmla="*/ 726 h 1426"/>
                <a:gd name="T92" fmla="*/ 388 w 430"/>
                <a:gd name="T93" fmla="*/ 532 h 1426"/>
                <a:gd name="T94" fmla="*/ 396 w 430"/>
                <a:gd name="T95" fmla="*/ 875 h 1426"/>
                <a:gd name="T96" fmla="*/ 404 w 430"/>
                <a:gd name="T97" fmla="*/ 927 h 1426"/>
                <a:gd name="T98" fmla="*/ 413 w 430"/>
                <a:gd name="T99" fmla="*/ 741 h 1426"/>
                <a:gd name="T100" fmla="*/ 421 w 430"/>
                <a:gd name="T101" fmla="*/ 599 h 1426"/>
                <a:gd name="T102" fmla="*/ 430 w 430"/>
                <a:gd name="T103" fmla="*/ 567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426">
                  <a:moveTo>
                    <a:pt x="0" y="628"/>
                  </a:moveTo>
                  <a:lnTo>
                    <a:pt x="9" y="593"/>
                  </a:lnTo>
                  <a:lnTo>
                    <a:pt x="17" y="671"/>
                  </a:lnTo>
                  <a:lnTo>
                    <a:pt x="26" y="640"/>
                  </a:lnTo>
                  <a:lnTo>
                    <a:pt x="34" y="205"/>
                  </a:lnTo>
                  <a:lnTo>
                    <a:pt x="43" y="482"/>
                  </a:lnTo>
                  <a:lnTo>
                    <a:pt x="51" y="274"/>
                  </a:lnTo>
                  <a:lnTo>
                    <a:pt x="59" y="70"/>
                  </a:lnTo>
                  <a:lnTo>
                    <a:pt x="68" y="477"/>
                  </a:lnTo>
                  <a:lnTo>
                    <a:pt x="76" y="624"/>
                  </a:lnTo>
                  <a:lnTo>
                    <a:pt x="84" y="1198"/>
                  </a:lnTo>
                  <a:lnTo>
                    <a:pt x="93" y="1296"/>
                  </a:lnTo>
                  <a:lnTo>
                    <a:pt x="101" y="278"/>
                  </a:lnTo>
                  <a:lnTo>
                    <a:pt x="110" y="242"/>
                  </a:lnTo>
                  <a:lnTo>
                    <a:pt x="118" y="1174"/>
                  </a:lnTo>
                  <a:lnTo>
                    <a:pt x="127" y="668"/>
                  </a:lnTo>
                  <a:lnTo>
                    <a:pt x="135" y="542"/>
                  </a:lnTo>
                  <a:lnTo>
                    <a:pt x="144" y="132"/>
                  </a:lnTo>
                  <a:lnTo>
                    <a:pt x="152" y="541"/>
                  </a:lnTo>
                  <a:lnTo>
                    <a:pt x="160" y="490"/>
                  </a:lnTo>
                  <a:lnTo>
                    <a:pt x="169" y="290"/>
                  </a:lnTo>
                  <a:lnTo>
                    <a:pt x="177" y="263"/>
                  </a:lnTo>
                  <a:lnTo>
                    <a:pt x="186" y="919"/>
                  </a:lnTo>
                  <a:lnTo>
                    <a:pt x="194" y="0"/>
                  </a:lnTo>
                  <a:lnTo>
                    <a:pt x="202" y="614"/>
                  </a:lnTo>
                  <a:lnTo>
                    <a:pt x="211" y="849"/>
                  </a:lnTo>
                  <a:lnTo>
                    <a:pt x="219" y="496"/>
                  </a:lnTo>
                  <a:lnTo>
                    <a:pt x="228" y="240"/>
                  </a:lnTo>
                  <a:lnTo>
                    <a:pt x="236" y="644"/>
                  </a:lnTo>
                  <a:lnTo>
                    <a:pt x="244" y="1426"/>
                  </a:lnTo>
                  <a:lnTo>
                    <a:pt x="253" y="1189"/>
                  </a:lnTo>
                  <a:lnTo>
                    <a:pt x="261" y="1127"/>
                  </a:lnTo>
                  <a:lnTo>
                    <a:pt x="270" y="401"/>
                  </a:lnTo>
                  <a:lnTo>
                    <a:pt x="278" y="998"/>
                  </a:lnTo>
                  <a:lnTo>
                    <a:pt x="287" y="432"/>
                  </a:lnTo>
                  <a:lnTo>
                    <a:pt x="295" y="381"/>
                  </a:lnTo>
                  <a:lnTo>
                    <a:pt x="304" y="616"/>
                  </a:lnTo>
                  <a:lnTo>
                    <a:pt x="312" y="945"/>
                  </a:lnTo>
                  <a:lnTo>
                    <a:pt x="320" y="861"/>
                  </a:lnTo>
                  <a:lnTo>
                    <a:pt x="329" y="410"/>
                  </a:lnTo>
                  <a:lnTo>
                    <a:pt x="337" y="898"/>
                  </a:lnTo>
                  <a:lnTo>
                    <a:pt x="345" y="730"/>
                  </a:lnTo>
                  <a:lnTo>
                    <a:pt x="354" y="1186"/>
                  </a:lnTo>
                  <a:lnTo>
                    <a:pt x="362" y="918"/>
                  </a:lnTo>
                  <a:lnTo>
                    <a:pt x="371" y="1103"/>
                  </a:lnTo>
                  <a:lnTo>
                    <a:pt x="379" y="726"/>
                  </a:lnTo>
                  <a:lnTo>
                    <a:pt x="388" y="532"/>
                  </a:lnTo>
                  <a:lnTo>
                    <a:pt x="396" y="875"/>
                  </a:lnTo>
                  <a:lnTo>
                    <a:pt x="404" y="927"/>
                  </a:lnTo>
                  <a:lnTo>
                    <a:pt x="413" y="741"/>
                  </a:lnTo>
                  <a:lnTo>
                    <a:pt x="421" y="599"/>
                  </a:lnTo>
                  <a:lnTo>
                    <a:pt x="430" y="56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8" name="Freeform 57"/>
            <p:cNvSpPr>
              <a:spLocks/>
            </p:cNvSpPr>
            <p:nvPr/>
          </p:nvSpPr>
          <p:spPr bwMode="auto">
            <a:xfrm>
              <a:off x="4569106" y="3081364"/>
              <a:ext cx="498856" cy="1867088"/>
            </a:xfrm>
            <a:custGeom>
              <a:avLst/>
              <a:gdLst>
                <a:gd name="T0" fmla="*/ 0 w 430"/>
                <a:gd name="T1" fmla="*/ 686 h 1640"/>
                <a:gd name="T2" fmla="*/ 9 w 430"/>
                <a:gd name="T3" fmla="*/ 654 h 1640"/>
                <a:gd name="T4" fmla="*/ 17 w 430"/>
                <a:gd name="T5" fmla="*/ 791 h 1640"/>
                <a:gd name="T6" fmla="*/ 26 w 430"/>
                <a:gd name="T7" fmla="*/ 715 h 1640"/>
                <a:gd name="T8" fmla="*/ 34 w 430"/>
                <a:gd name="T9" fmla="*/ 133 h 1640"/>
                <a:gd name="T10" fmla="*/ 42 w 430"/>
                <a:gd name="T11" fmla="*/ 463 h 1640"/>
                <a:gd name="T12" fmla="*/ 51 w 430"/>
                <a:gd name="T13" fmla="*/ 476 h 1640"/>
                <a:gd name="T14" fmla="*/ 59 w 430"/>
                <a:gd name="T15" fmla="*/ 737 h 1640"/>
                <a:gd name="T16" fmla="*/ 68 w 430"/>
                <a:gd name="T17" fmla="*/ 309 h 1640"/>
                <a:gd name="T18" fmla="*/ 76 w 430"/>
                <a:gd name="T19" fmla="*/ 828 h 1640"/>
                <a:gd name="T20" fmla="*/ 84 w 430"/>
                <a:gd name="T21" fmla="*/ 495 h 1640"/>
                <a:gd name="T22" fmla="*/ 93 w 430"/>
                <a:gd name="T23" fmla="*/ 664 h 1640"/>
                <a:gd name="T24" fmla="*/ 101 w 430"/>
                <a:gd name="T25" fmla="*/ 437 h 1640"/>
                <a:gd name="T26" fmla="*/ 110 w 430"/>
                <a:gd name="T27" fmla="*/ 1247 h 1640"/>
                <a:gd name="T28" fmla="*/ 118 w 430"/>
                <a:gd name="T29" fmla="*/ 1113 h 1640"/>
                <a:gd name="T30" fmla="*/ 127 w 430"/>
                <a:gd name="T31" fmla="*/ 87 h 1640"/>
                <a:gd name="T32" fmla="*/ 135 w 430"/>
                <a:gd name="T33" fmla="*/ 324 h 1640"/>
                <a:gd name="T34" fmla="*/ 143 w 430"/>
                <a:gd name="T35" fmla="*/ 1027 h 1640"/>
                <a:gd name="T36" fmla="*/ 152 w 430"/>
                <a:gd name="T37" fmla="*/ 1114 h 1640"/>
                <a:gd name="T38" fmla="*/ 160 w 430"/>
                <a:gd name="T39" fmla="*/ 426 h 1640"/>
                <a:gd name="T40" fmla="*/ 169 w 430"/>
                <a:gd name="T41" fmla="*/ 466 h 1640"/>
                <a:gd name="T42" fmla="*/ 177 w 430"/>
                <a:gd name="T43" fmla="*/ 859 h 1640"/>
                <a:gd name="T44" fmla="*/ 186 w 430"/>
                <a:gd name="T45" fmla="*/ 1011 h 1640"/>
                <a:gd name="T46" fmla="*/ 194 w 430"/>
                <a:gd name="T47" fmla="*/ 1071 h 1640"/>
                <a:gd name="T48" fmla="*/ 202 w 430"/>
                <a:gd name="T49" fmla="*/ 870 h 1640"/>
                <a:gd name="T50" fmla="*/ 211 w 430"/>
                <a:gd name="T51" fmla="*/ 1173 h 1640"/>
                <a:gd name="T52" fmla="*/ 219 w 430"/>
                <a:gd name="T53" fmla="*/ 1640 h 1640"/>
                <a:gd name="T54" fmla="*/ 227 w 430"/>
                <a:gd name="T55" fmla="*/ 766 h 1640"/>
                <a:gd name="T56" fmla="*/ 236 w 430"/>
                <a:gd name="T57" fmla="*/ 116 h 1640"/>
                <a:gd name="T58" fmla="*/ 244 w 430"/>
                <a:gd name="T59" fmla="*/ 453 h 1640"/>
                <a:gd name="T60" fmla="*/ 253 w 430"/>
                <a:gd name="T61" fmla="*/ 508 h 1640"/>
                <a:gd name="T62" fmla="*/ 261 w 430"/>
                <a:gd name="T63" fmla="*/ 442 h 1640"/>
                <a:gd name="T64" fmla="*/ 270 w 430"/>
                <a:gd name="T65" fmla="*/ 376 h 1640"/>
                <a:gd name="T66" fmla="*/ 278 w 430"/>
                <a:gd name="T67" fmla="*/ 594 h 1640"/>
                <a:gd name="T68" fmla="*/ 287 w 430"/>
                <a:gd name="T69" fmla="*/ 564 h 1640"/>
                <a:gd name="T70" fmla="*/ 295 w 430"/>
                <a:gd name="T71" fmla="*/ 797 h 1640"/>
                <a:gd name="T72" fmla="*/ 303 w 430"/>
                <a:gd name="T73" fmla="*/ 1003 h 1640"/>
                <a:gd name="T74" fmla="*/ 312 w 430"/>
                <a:gd name="T75" fmla="*/ 440 h 1640"/>
                <a:gd name="T76" fmla="*/ 320 w 430"/>
                <a:gd name="T77" fmla="*/ 897 h 1640"/>
                <a:gd name="T78" fmla="*/ 329 w 430"/>
                <a:gd name="T79" fmla="*/ 403 h 1640"/>
                <a:gd name="T80" fmla="*/ 337 w 430"/>
                <a:gd name="T81" fmla="*/ 1523 h 1640"/>
                <a:gd name="T82" fmla="*/ 345 w 430"/>
                <a:gd name="T83" fmla="*/ 1630 h 1640"/>
                <a:gd name="T84" fmla="*/ 354 w 430"/>
                <a:gd name="T85" fmla="*/ 674 h 1640"/>
                <a:gd name="T86" fmla="*/ 362 w 430"/>
                <a:gd name="T87" fmla="*/ 192 h 1640"/>
                <a:gd name="T88" fmla="*/ 371 w 430"/>
                <a:gd name="T89" fmla="*/ 1465 h 1640"/>
                <a:gd name="T90" fmla="*/ 379 w 430"/>
                <a:gd name="T91" fmla="*/ 482 h 1640"/>
                <a:gd name="T92" fmla="*/ 387 w 430"/>
                <a:gd name="T93" fmla="*/ 0 h 1640"/>
                <a:gd name="T94" fmla="*/ 396 w 430"/>
                <a:gd name="T95" fmla="*/ 1556 h 1640"/>
                <a:gd name="T96" fmla="*/ 404 w 430"/>
                <a:gd name="T97" fmla="*/ 401 h 1640"/>
                <a:gd name="T98" fmla="*/ 413 w 430"/>
                <a:gd name="T99" fmla="*/ 1086 h 1640"/>
                <a:gd name="T100" fmla="*/ 421 w 430"/>
                <a:gd name="T101" fmla="*/ 646 h 1640"/>
                <a:gd name="T102" fmla="*/ 430 w 430"/>
                <a:gd name="T103" fmla="*/ 89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640">
                  <a:moveTo>
                    <a:pt x="0" y="686"/>
                  </a:moveTo>
                  <a:lnTo>
                    <a:pt x="9" y="654"/>
                  </a:lnTo>
                  <a:lnTo>
                    <a:pt x="17" y="791"/>
                  </a:lnTo>
                  <a:lnTo>
                    <a:pt x="26" y="715"/>
                  </a:lnTo>
                  <a:lnTo>
                    <a:pt x="34" y="133"/>
                  </a:lnTo>
                  <a:lnTo>
                    <a:pt x="42" y="463"/>
                  </a:lnTo>
                  <a:lnTo>
                    <a:pt x="51" y="476"/>
                  </a:lnTo>
                  <a:lnTo>
                    <a:pt x="59" y="737"/>
                  </a:lnTo>
                  <a:lnTo>
                    <a:pt x="68" y="309"/>
                  </a:lnTo>
                  <a:lnTo>
                    <a:pt x="76" y="828"/>
                  </a:lnTo>
                  <a:lnTo>
                    <a:pt x="84" y="495"/>
                  </a:lnTo>
                  <a:lnTo>
                    <a:pt x="93" y="664"/>
                  </a:lnTo>
                  <a:lnTo>
                    <a:pt x="101" y="437"/>
                  </a:lnTo>
                  <a:lnTo>
                    <a:pt x="110" y="1247"/>
                  </a:lnTo>
                  <a:lnTo>
                    <a:pt x="118" y="1113"/>
                  </a:lnTo>
                  <a:lnTo>
                    <a:pt x="127" y="87"/>
                  </a:lnTo>
                  <a:lnTo>
                    <a:pt x="135" y="324"/>
                  </a:lnTo>
                  <a:lnTo>
                    <a:pt x="143" y="1027"/>
                  </a:lnTo>
                  <a:lnTo>
                    <a:pt x="152" y="1114"/>
                  </a:lnTo>
                  <a:lnTo>
                    <a:pt x="160" y="426"/>
                  </a:lnTo>
                  <a:lnTo>
                    <a:pt x="169" y="466"/>
                  </a:lnTo>
                  <a:lnTo>
                    <a:pt x="177" y="859"/>
                  </a:lnTo>
                  <a:lnTo>
                    <a:pt x="186" y="1011"/>
                  </a:lnTo>
                  <a:lnTo>
                    <a:pt x="194" y="1071"/>
                  </a:lnTo>
                  <a:lnTo>
                    <a:pt x="202" y="870"/>
                  </a:lnTo>
                  <a:lnTo>
                    <a:pt x="211" y="1173"/>
                  </a:lnTo>
                  <a:lnTo>
                    <a:pt x="219" y="1640"/>
                  </a:lnTo>
                  <a:lnTo>
                    <a:pt x="227" y="766"/>
                  </a:lnTo>
                  <a:lnTo>
                    <a:pt x="236" y="116"/>
                  </a:lnTo>
                  <a:lnTo>
                    <a:pt x="244" y="453"/>
                  </a:lnTo>
                  <a:lnTo>
                    <a:pt x="253" y="508"/>
                  </a:lnTo>
                  <a:lnTo>
                    <a:pt x="261" y="442"/>
                  </a:lnTo>
                  <a:lnTo>
                    <a:pt x="270" y="376"/>
                  </a:lnTo>
                  <a:lnTo>
                    <a:pt x="278" y="594"/>
                  </a:lnTo>
                  <a:lnTo>
                    <a:pt x="287" y="564"/>
                  </a:lnTo>
                  <a:lnTo>
                    <a:pt x="295" y="797"/>
                  </a:lnTo>
                  <a:lnTo>
                    <a:pt x="303" y="1003"/>
                  </a:lnTo>
                  <a:lnTo>
                    <a:pt x="312" y="440"/>
                  </a:lnTo>
                  <a:lnTo>
                    <a:pt x="320" y="897"/>
                  </a:lnTo>
                  <a:lnTo>
                    <a:pt x="329" y="403"/>
                  </a:lnTo>
                  <a:lnTo>
                    <a:pt x="337" y="1523"/>
                  </a:lnTo>
                  <a:lnTo>
                    <a:pt x="345" y="1630"/>
                  </a:lnTo>
                  <a:lnTo>
                    <a:pt x="354" y="674"/>
                  </a:lnTo>
                  <a:lnTo>
                    <a:pt x="362" y="192"/>
                  </a:lnTo>
                  <a:lnTo>
                    <a:pt x="371" y="1465"/>
                  </a:lnTo>
                  <a:lnTo>
                    <a:pt x="379" y="482"/>
                  </a:lnTo>
                  <a:lnTo>
                    <a:pt x="387" y="0"/>
                  </a:lnTo>
                  <a:lnTo>
                    <a:pt x="396" y="1556"/>
                  </a:lnTo>
                  <a:lnTo>
                    <a:pt x="404" y="401"/>
                  </a:lnTo>
                  <a:lnTo>
                    <a:pt x="413" y="1086"/>
                  </a:lnTo>
                  <a:lnTo>
                    <a:pt x="421" y="646"/>
                  </a:lnTo>
                  <a:lnTo>
                    <a:pt x="430" y="89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79" name="Freeform 58"/>
            <p:cNvSpPr>
              <a:spLocks/>
            </p:cNvSpPr>
            <p:nvPr/>
          </p:nvSpPr>
          <p:spPr bwMode="auto">
            <a:xfrm>
              <a:off x="5057522" y="2719332"/>
              <a:ext cx="497696" cy="2081120"/>
            </a:xfrm>
            <a:custGeom>
              <a:avLst/>
              <a:gdLst>
                <a:gd name="T0" fmla="*/ 0 w 429"/>
                <a:gd name="T1" fmla="*/ 964 h 1828"/>
                <a:gd name="T2" fmla="*/ 9 w 429"/>
                <a:gd name="T3" fmla="*/ 1208 h 1828"/>
                <a:gd name="T4" fmla="*/ 17 w 429"/>
                <a:gd name="T5" fmla="*/ 1261 h 1828"/>
                <a:gd name="T6" fmla="*/ 26 w 429"/>
                <a:gd name="T7" fmla="*/ 0 h 1828"/>
                <a:gd name="T8" fmla="*/ 34 w 429"/>
                <a:gd name="T9" fmla="*/ 876 h 1828"/>
                <a:gd name="T10" fmla="*/ 42 w 429"/>
                <a:gd name="T11" fmla="*/ 687 h 1828"/>
                <a:gd name="T12" fmla="*/ 51 w 429"/>
                <a:gd name="T13" fmla="*/ 1654 h 1828"/>
                <a:gd name="T14" fmla="*/ 59 w 429"/>
                <a:gd name="T15" fmla="*/ 1181 h 1828"/>
                <a:gd name="T16" fmla="*/ 67 w 429"/>
                <a:gd name="T17" fmla="*/ 744 h 1828"/>
                <a:gd name="T18" fmla="*/ 76 w 429"/>
                <a:gd name="T19" fmla="*/ 1353 h 1828"/>
                <a:gd name="T20" fmla="*/ 84 w 429"/>
                <a:gd name="T21" fmla="*/ 1013 h 1828"/>
                <a:gd name="T22" fmla="*/ 93 w 429"/>
                <a:gd name="T23" fmla="*/ 1012 h 1828"/>
                <a:gd name="T24" fmla="*/ 101 w 429"/>
                <a:gd name="T25" fmla="*/ 272 h 1828"/>
                <a:gd name="T26" fmla="*/ 110 w 429"/>
                <a:gd name="T27" fmla="*/ 475 h 1828"/>
                <a:gd name="T28" fmla="*/ 118 w 429"/>
                <a:gd name="T29" fmla="*/ 896 h 1828"/>
                <a:gd name="T30" fmla="*/ 126 w 429"/>
                <a:gd name="T31" fmla="*/ 525 h 1828"/>
                <a:gd name="T32" fmla="*/ 135 w 429"/>
                <a:gd name="T33" fmla="*/ 1502 h 1828"/>
                <a:gd name="T34" fmla="*/ 143 w 429"/>
                <a:gd name="T35" fmla="*/ 409 h 1828"/>
                <a:gd name="T36" fmla="*/ 152 w 429"/>
                <a:gd name="T37" fmla="*/ 1187 h 1828"/>
                <a:gd name="T38" fmla="*/ 160 w 429"/>
                <a:gd name="T39" fmla="*/ 830 h 1828"/>
                <a:gd name="T40" fmla="*/ 169 w 429"/>
                <a:gd name="T41" fmla="*/ 858 h 1828"/>
                <a:gd name="T42" fmla="*/ 177 w 429"/>
                <a:gd name="T43" fmla="*/ 933 h 1828"/>
                <a:gd name="T44" fmla="*/ 185 w 429"/>
                <a:gd name="T45" fmla="*/ 564 h 1828"/>
                <a:gd name="T46" fmla="*/ 194 w 429"/>
                <a:gd name="T47" fmla="*/ 1515 h 1828"/>
                <a:gd name="T48" fmla="*/ 202 w 429"/>
                <a:gd name="T49" fmla="*/ 1194 h 1828"/>
                <a:gd name="T50" fmla="*/ 210 w 429"/>
                <a:gd name="T51" fmla="*/ 1381 h 1828"/>
                <a:gd name="T52" fmla="*/ 219 w 429"/>
                <a:gd name="T53" fmla="*/ 1210 h 1828"/>
                <a:gd name="T54" fmla="*/ 227 w 429"/>
                <a:gd name="T55" fmla="*/ 907 h 1828"/>
                <a:gd name="T56" fmla="*/ 236 w 429"/>
                <a:gd name="T57" fmla="*/ 1252 h 1828"/>
                <a:gd name="T58" fmla="*/ 244 w 429"/>
                <a:gd name="T59" fmla="*/ 743 h 1828"/>
                <a:gd name="T60" fmla="*/ 253 w 429"/>
                <a:gd name="T61" fmla="*/ 1828 h 1828"/>
                <a:gd name="T62" fmla="*/ 261 w 429"/>
                <a:gd name="T63" fmla="*/ 708 h 1828"/>
                <a:gd name="T64" fmla="*/ 269 w 429"/>
                <a:gd name="T65" fmla="*/ 1182 h 1828"/>
                <a:gd name="T66" fmla="*/ 278 w 429"/>
                <a:gd name="T67" fmla="*/ 1472 h 1828"/>
                <a:gd name="T68" fmla="*/ 286 w 429"/>
                <a:gd name="T69" fmla="*/ 639 h 1828"/>
                <a:gd name="T70" fmla="*/ 295 w 429"/>
                <a:gd name="T71" fmla="*/ 1228 h 1828"/>
                <a:gd name="T72" fmla="*/ 303 w 429"/>
                <a:gd name="T73" fmla="*/ 1191 h 1828"/>
                <a:gd name="T74" fmla="*/ 312 w 429"/>
                <a:gd name="T75" fmla="*/ 1053 h 1828"/>
                <a:gd name="T76" fmla="*/ 320 w 429"/>
                <a:gd name="T77" fmla="*/ 1123 h 1828"/>
                <a:gd name="T78" fmla="*/ 328 w 429"/>
                <a:gd name="T79" fmla="*/ 1617 h 1828"/>
                <a:gd name="T80" fmla="*/ 337 w 429"/>
                <a:gd name="T81" fmla="*/ 1035 h 1828"/>
                <a:gd name="T82" fmla="*/ 345 w 429"/>
                <a:gd name="T83" fmla="*/ 1629 h 1828"/>
                <a:gd name="T84" fmla="*/ 354 w 429"/>
                <a:gd name="T85" fmla="*/ 1252 h 1828"/>
                <a:gd name="T86" fmla="*/ 362 w 429"/>
                <a:gd name="T87" fmla="*/ 1475 h 1828"/>
                <a:gd name="T88" fmla="*/ 370 w 429"/>
                <a:gd name="T89" fmla="*/ 114 h 1828"/>
                <a:gd name="T90" fmla="*/ 379 w 429"/>
                <a:gd name="T91" fmla="*/ 1393 h 1828"/>
                <a:gd name="T92" fmla="*/ 387 w 429"/>
                <a:gd name="T93" fmla="*/ 1164 h 1828"/>
                <a:gd name="T94" fmla="*/ 396 w 429"/>
                <a:gd name="T95" fmla="*/ 923 h 1828"/>
                <a:gd name="T96" fmla="*/ 404 w 429"/>
                <a:gd name="T97" fmla="*/ 959 h 1828"/>
                <a:gd name="T98" fmla="*/ 413 w 429"/>
                <a:gd name="T99" fmla="*/ 1196 h 1828"/>
                <a:gd name="T100" fmla="*/ 421 w 429"/>
                <a:gd name="T101" fmla="*/ 1519 h 1828"/>
                <a:gd name="T102" fmla="*/ 429 w 429"/>
                <a:gd name="T103" fmla="*/ 82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828">
                  <a:moveTo>
                    <a:pt x="0" y="964"/>
                  </a:moveTo>
                  <a:lnTo>
                    <a:pt x="9" y="1208"/>
                  </a:lnTo>
                  <a:lnTo>
                    <a:pt x="17" y="1261"/>
                  </a:lnTo>
                  <a:lnTo>
                    <a:pt x="26" y="0"/>
                  </a:lnTo>
                  <a:lnTo>
                    <a:pt x="34" y="876"/>
                  </a:lnTo>
                  <a:lnTo>
                    <a:pt x="42" y="687"/>
                  </a:lnTo>
                  <a:lnTo>
                    <a:pt x="51" y="1654"/>
                  </a:lnTo>
                  <a:lnTo>
                    <a:pt x="59" y="1181"/>
                  </a:lnTo>
                  <a:lnTo>
                    <a:pt x="67" y="744"/>
                  </a:lnTo>
                  <a:lnTo>
                    <a:pt x="76" y="1353"/>
                  </a:lnTo>
                  <a:lnTo>
                    <a:pt x="84" y="1013"/>
                  </a:lnTo>
                  <a:lnTo>
                    <a:pt x="93" y="1012"/>
                  </a:lnTo>
                  <a:lnTo>
                    <a:pt x="101" y="272"/>
                  </a:lnTo>
                  <a:lnTo>
                    <a:pt x="110" y="475"/>
                  </a:lnTo>
                  <a:lnTo>
                    <a:pt x="118" y="896"/>
                  </a:lnTo>
                  <a:lnTo>
                    <a:pt x="126" y="525"/>
                  </a:lnTo>
                  <a:lnTo>
                    <a:pt x="135" y="1502"/>
                  </a:lnTo>
                  <a:lnTo>
                    <a:pt x="143" y="409"/>
                  </a:lnTo>
                  <a:lnTo>
                    <a:pt x="152" y="1187"/>
                  </a:lnTo>
                  <a:lnTo>
                    <a:pt x="160" y="830"/>
                  </a:lnTo>
                  <a:lnTo>
                    <a:pt x="169" y="858"/>
                  </a:lnTo>
                  <a:lnTo>
                    <a:pt x="177" y="933"/>
                  </a:lnTo>
                  <a:lnTo>
                    <a:pt x="185" y="564"/>
                  </a:lnTo>
                  <a:lnTo>
                    <a:pt x="194" y="1515"/>
                  </a:lnTo>
                  <a:lnTo>
                    <a:pt x="202" y="1194"/>
                  </a:lnTo>
                  <a:lnTo>
                    <a:pt x="210" y="1381"/>
                  </a:lnTo>
                  <a:lnTo>
                    <a:pt x="219" y="1210"/>
                  </a:lnTo>
                  <a:lnTo>
                    <a:pt x="227" y="907"/>
                  </a:lnTo>
                  <a:lnTo>
                    <a:pt x="236" y="1252"/>
                  </a:lnTo>
                  <a:lnTo>
                    <a:pt x="244" y="743"/>
                  </a:lnTo>
                  <a:lnTo>
                    <a:pt x="253" y="1828"/>
                  </a:lnTo>
                  <a:lnTo>
                    <a:pt x="261" y="708"/>
                  </a:lnTo>
                  <a:lnTo>
                    <a:pt x="269" y="1182"/>
                  </a:lnTo>
                  <a:lnTo>
                    <a:pt x="278" y="1472"/>
                  </a:lnTo>
                  <a:lnTo>
                    <a:pt x="286" y="639"/>
                  </a:lnTo>
                  <a:lnTo>
                    <a:pt x="295" y="1228"/>
                  </a:lnTo>
                  <a:lnTo>
                    <a:pt x="303" y="1191"/>
                  </a:lnTo>
                  <a:lnTo>
                    <a:pt x="312" y="1053"/>
                  </a:lnTo>
                  <a:lnTo>
                    <a:pt x="320" y="1123"/>
                  </a:lnTo>
                  <a:lnTo>
                    <a:pt x="328" y="1617"/>
                  </a:lnTo>
                  <a:lnTo>
                    <a:pt x="337" y="1035"/>
                  </a:lnTo>
                  <a:lnTo>
                    <a:pt x="345" y="1629"/>
                  </a:lnTo>
                  <a:lnTo>
                    <a:pt x="354" y="1252"/>
                  </a:lnTo>
                  <a:lnTo>
                    <a:pt x="362" y="1475"/>
                  </a:lnTo>
                  <a:lnTo>
                    <a:pt x="370" y="114"/>
                  </a:lnTo>
                  <a:lnTo>
                    <a:pt x="379" y="1393"/>
                  </a:lnTo>
                  <a:lnTo>
                    <a:pt x="387" y="1164"/>
                  </a:lnTo>
                  <a:lnTo>
                    <a:pt x="396" y="923"/>
                  </a:lnTo>
                  <a:lnTo>
                    <a:pt x="404" y="959"/>
                  </a:lnTo>
                  <a:lnTo>
                    <a:pt x="413" y="1196"/>
                  </a:lnTo>
                  <a:lnTo>
                    <a:pt x="421" y="1519"/>
                  </a:lnTo>
                  <a:lnTo>
                    <a:pt x="429" y="8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0" name="Freeform 59"/>
            <p:cNvSpPr>
              <a:spLocks/>
            </p:cNvSpPr>
            <p:nvPr/>
          </p:nvSpPr>
          <p:spPr bwMode="auto">
            <a:xfrm>
              <a:off x="5545935" y="2846840"/>
              <a:ext cx="497696" cy="1950198"/>
            </a:xfrm>
            <a:custGeom>
              <a:avLst/>
              <a:gdLst>
                <a:gd name="T0" fmla="*/ 0 w 429"/>
                <a:gd name="T1" fmla="*/ 1407 h 1713"/>
                <a:gd name="T2" fmla="*/ 8 w 429"/>
                <a:gd name="T3" fmla="*/ 709 h 1713"/>
                <a:gd name="T4" fmla="*/ 17 w 429"/>
                <a:gd name="T5" fmla="*/ 873 h 1713"/>
                <a:gd name="T6" fmla="*/ 25 w 429"/>
                <a:gd name="T7" fmla="*/ 574 h 1713"/>
                <a:gd name="T8" fmla="*/ 34 w 429"/>
                <a:gd name="T9" fmla="*/ 976 h 1713"/>
                <a:gd name="T10" fmla="*/ 42 w 429"/>
                <a:gd name="T11" fmla="*/ 815 h 1713"/>
                <a:gd name="T12" fmla="*/ 50 w 429"/>
                <a:gd name="T13" fmla="*/ 1713 h 1713"/>
                <a:gd name="T14" fmla="*/ 59 w 429"/>
                <a:gd name="T15" fmla="*/ 450 h 1713"/>
                <a:gd name="T16" fmla="*/ 67 w 429"/>
                <a:gd name="T17" fmla="*/ 0 h 1713"/>
                <a:gd name="T18" fmla="*/ 76 w 429"/>
                <a:gd name="T19" fmla="*/ 358 h 1713"/>
                <a:gd name="T20" fmla="*/ 84 w 429"/>
                <a:gd name="T21" fmla="*/ 1471 h 1713"/>
                <a:gd name="T22" fmla="*/ 92 w 429"/>
                <a:gd name="T23" fmla="*/ 688 h 1713"/>
                <a:gd name="T24" fmla="*/ 101 w 429"/>
                <a:gd name="T25" fmla="*/ 918 h 1713"/>
                <a:gd name="T26" fmla="*/ 109 w 429"/>
                <a:gd name="T27" fmla="*/ 1004 h 1713"/>
                <a:gd name="T28" fmla="*/ 118 w 429"/>
                <a:gd name="T29" fmla="*/ 1470 h 1713"/>
                <a:gd name="T30" fmla="*/ 126 w 429"/>
                <a:gd name="T31" fmla="*/ 384 h 1713"/>
                <a:gd name="T32" fmla="*/ 135 w 429"/>
                <a:gd name="T33" fmla="*/ 1331 h 1713"/>
                <a:gd name="T34" fmla="*/ 143 w 429"/>
                <a:gd name="T35" fmla="*/ 1288 h 1713"/>
                <a:gd name="T36" fmla="*/ 152 w 429"/>
                <a:gd name="T37" fmla="*/ 1006 h 1713"/>
                <a:gd name="T38" fmla="*/ 160 w 429"/>
                <a:gd name="T39" fmla="*/ 642 h 1713"/>
                <a:gd name="T40" fmla="*/ 168 w 429"/>
                <a:gd name="T41" fmla="*/ 943 h 1713"/>
                <a:gd name="T42" fmla="*/ 177 w 429"/>
                <a:gd name="T43" fmla="*/ 1182 h 1713"/>
                <a:gd name="T44" fmla="*/ 185 w 429"/>
                <a:gd name="T45" fmla="*/ 1056 h 1713"/>
                <a:gd name="T46" fmla="*/ 194 w 429"/>
                <a:gd name="T47" fmla="*/ 1370 h 1713"/>
                <a:gd name="T48" fmla="*/ 202 w 429"/>
                <a:gd name="T49" fmla="*/ 924 h 1713"/>
                <a:gd name="T50" fmla="*/ 210 w 429"/>
                <a:gd name="T51" fmla="*/ 650 h 1713"/>
                <a:gd name="T52" fmla="*/ 219 w 429"/>
                <a:gd name="T53" fmla="*/ 1022 h 1713"/>
                <a:gd name="T54" fmla="*/ 227 w 429"/>
                <a:gd name="T55" fmla="*/ 488 h 1713"/>
                <a:gd name="T56" fmla="*/ 236 w 429"/>
                <a:gd name="T57" fmla="*/ 932 h 1713"/>
                <a:gd name="T58" fmla="*/ 244 w 429"/>
                <a:gd name="T59" fmla="*/ 147 h 1713"/>
                <a:gd name="T60" fmla="*/ 252 w 429"/>
                <a:gd name="T61" fmla="*/ 952 h 1713"/>
                <a:gd name="T62" fmla="*/ 261 w 429"/>
                <a:gd name="T63" fmla="*/ 1033 h 1713"/>
                <a:gd name="T64" fmla="*/ 269 w 429"/>
                <a:gd name="T65" fmla="*/ 1223 h 1713"/>
                <a:gd name="T66" fmla="*/ 278 w 429"/>
                <a:gd name="T67" fmla="*/ 1064 h 1713"/>
                <a:gd name="T68" fmla="*/ 286 w 429"/>
                <a:gd name="T69" fmla="*/ 843 h 1713"/>
                <a:gd name="T70" fmla="*/ 295 w 429"/>
                <a:gd name="T71" fmla="*/ 1074 h 1713"/>
                <a:gd name="T72" fmla="*/ 303 w 429"/>
                <a:gd name="T73" fmla="*/ 1242 h 1713"/>
                <a:gd name="T74" fmla="*/ 311 w 429"/>
                <a:gd name="T75" fmla="*/ 1508 h 1713"/>
                <a:gd name="T76" fmla="*/ 320 w 429"/>
                <a:gd name="T77" fmla="*/ 1520 h 1713"/>
                <a:gd name="T78" fmla="*/ 328 w 429"/>
                <a:gd name="T79" fmla="*/ 1140 h 1713"/>
                <a:gd name="T80" fmla="*/ 337 w 429"/>
                <a:gd name="T81" fmla="*/ 1422 h 1713"/>
                <a:gd name="T82" fmla="*/ 345 w 429"/>
                <a:gd name="T83" fmla="*/ 941 h 1713"/>
                <a:gd name="T84" fmla="*/ 353 w 429"/>
                <a:gd name="T85" fmla="*/ 1154 h 1713"/>
                <a:gd name="T86" fmla="*/ 362 w 429"/>
                <a:gd name="T87" fmla="*/ 1621 h 1713"/>
                <a:gd name="T88" fmla="*/ 370 w 429"/>
                <a:gd name="T89" fmla="*/ 465 h 1713"/>
                <a:gd name="T90" fmla="*/ 379 w 429"/>
                <a:gd name="T91" fmla="*/ 1122 h 1713"/>
                <a:gd name="T92" fmla="*/ 387 w 429"/>
                <a:gd name="T93" fmla="*/ 466 h 1713"/>
                <a:gd name="T94" fmla="*/ 396 w 429"/>
                <a:gd name="T95" fmla="*/ 1164 h 1713"/>
                <a:gd name="T96" fmla="*/ 404 w 429"/>
                <a:gd name="T97" fmla="*/ 1395 h 1713"/>
                <a:gd name="T98" fmla="*/ 412 w 429"/>
                <a:gd name="T99" fmla="*/ 480 h 1713"/>
                <a:gd name="T100" fmla="*/ 421 w 429"/>
                <a:gd name="T101" fmla="*/ 1366 h 1713"/>
                <a:gd name="T102" fmla="*/ 429 w 429"/>
                <a:gd name="T103" fmla="*/ 1455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713">
                  <a:moveTo>
                    <a:pt x="0" y="1407"/>
                  </a:moveTo>
                  <a:lnTo>
                    <a:pt x="8" y="709"/>
                  </a:lnTo>
                  <a:lnTo>
                    <a:pt x="17" y="873"/>
                  </a:lnTo>
                  <a:lnTo>
                    <a:pt x="25" y="574"/>
                  </a:lnTo>
                  <a:lnTo>
                    <a:pt x="34" y="976"/>
                  </a:lnTo>
                  <a:lnTo>
                    <a:pt x="42" y="815"/>
                  </a:lnTo>
                  <a:lnTo>
                    <a:pt x="50" y="1713"/>
                  </a:lnTo>
                  <a:lnTo>
                    <a:pt x="59" y="450"/>
                  </a:lnTo>
                  <a:lnTo>
                    <a:pt x="67" y="0"/>
                  </a:lnTo>
                  <a:lnTo>
                    <a:pt x="76" y="358"/>
                  </a:lnTo>
                  <a:lnTo>
                    <a:pt x="84" y="1471"/>
                  </a:lnTo>
                  <a:lnTo>
                    <a:pt x="92" y="688"/>
                  </a:lnTo>
                  <a:lnTo>
                    <a:pt x="101" y="918"/>
                  </a:lnTo>
                  <a:lnTo>
                    <a:pt x="109" y="1004"/>
                  </a:lnTo>
                  <a:lnTo>
                    <a:pt x="118" y="1470"/>
                  </a:lnTo>
                  <a:lnTo>
                    <a:pt x="126" y="384"/>
                  </a:lnTo>
                  <a:lnTo>
                    <a:pt x="135" y="1331"/>
                  </a:lnTo>
                  <a:lnTo>
                    <a:pt x="143" y="1288"/>
                  </a:lnTo>
                  <a:lnTo>
                    <a:pt x="152" y="1006"/>
                  </a:lnTo>
                  <a:lnTo>
                    <a:pt x="160" y="642"/>
                  </a:lnTo>
                  <a:lnTo>
                    <a:pt x="168" y="943"/>
                  </a:lnTo>
                  <a:lnTo>
                    <a:pt x="177" y="1182"/>
                  </a:lnTo>
                  <a:lnTo>
                    <a:pt x="185" y="1056"/>
                  </a:lnTo>
                  <a:lnTo>
                    <a:pt x="194" y="1370"/>
                  </a:lnTo>
                  <a:lnTo>
                    <a:pt x="202" y="924"/>
                  </a:lnTo>
                  <a:lnTo>
                    <a:pt x="210" y="650"/>
                  </a:lnTo>
                  <a:lnTo>
                    <a:pt x="219" y="1022"/>
                  </a:lnTo>
                  <a:lnTo>
                    <a:pt x="227" y="488"/>
                  </a:lnTo>
                  <a:lnTo>
                    <a:pt x="236" y="932"/>
                  </a:lnTo>
                  <a:lnTo>
                    <a:pt x="244" y="147"/>
                  </a:lnTo>
                  <a:lnTo>
                    <a:pt x="252" y="952"/>
                  </a:lnTo>
                  <a:lnTo>
                    <a:pt x="261" y="1033"/>
                  </a:lnTo>
                  <a:lnTo>
                    <a:pt x="269" y="1223"/>
                  </a:lnTo>
                  <a:lnTo>
                    <a:pt x="278" y="1064"/>
                  </a:lnTo>
                  <a:lnTo>
                    <a:pt x="286" y="843"/>
                  </a:lnTo>
                  <a:lnTo>
                    <a:pt x="295" y="1074"/>
                  </a:lnTo>
                  <a:lnTo>
                    <a:pt x="303" y="1242"/>
                  </a:lnTo>
                  <a:lnTo>
                    <a:pt x="311" y="1508"/>
                  </a:lnTo>
                  <a:lnTo>
                    <a:pt x="320" y="1520"/>
                  </a:lnTo>
                  <a:lnTo>
                    <a:pt x="328" y="1140"/>
                  </a:lnTo>
                  <a:lnTo>
                    <a:pt x="337" y="1422"/>
                  </a:lnTo>
                  <a:lnTo>
                    <a:pt x="345" y="941"/>
                  </a:lnTo>
                  <a:lnTo>
                    <a:pt x="353" y="1154"/>
                  </a:lnTo>
                  <a:lnTo>
                    <a:pt x="362" y="1621"/>
                  </a:lnTo>
                  <a:lnTo>
                    <a:pt x="370" y="465"/>
                  </a:lnTo>
                  <a:lnTo>
                    <a:pt x="379" y="1122"/>
                  </a:lnTo>
                  <a:lnTo>
                    <a:pt x="387" y="466"/>
                  </a:lnTo>
                  <a:lnTo>
                    <a:pt x="396" y="1164"/>
                  </a:lnTo>
                  <a:lnTo>
                    <a:pt x="404" y="1395"/>
                  </a:lnTo>
                  <a:lnTo>
                    <a:pt x="412" y="480"/>
                  </a:lnTo>
                  <a:lnTo>
                    <a:pt x="421" y="1366"/>
                  </a:lnTo>
                  <a:lnTo>
                    <a:pt x="429" y="145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1" name="Freeform 60"/>
            <p:cNvSpPr>
              <a:spLocks/>
            </p:cNvSpPr>
            <p:nvPr/>
          </p:nvSpPr>
          <p:spPr bwMode="auto">
            <a:xfrm>
              <a:off x="6034349" y="2925394"/>
              <a:ext cx="497696" cy="2363461"/>
            </a:xfrm>
            <a:custGeom>
              <a:avLst/>
              <a:gdLst>
                <a:gd name="T0" fmla="*/ 0 w 429"/>
                <a:gd name="T1" fmla="*/ 1297 h 2076"/>
                <a:gd name="T2" fmla="*/ 8 w 429"/>
                <a:gd name="T3" fmla="*/ 1386 h 2076"/>
                <a:gd name="T4" fmla="*/ 17 w 429"/>
                <a:gd name="T5" fmla="*/ 902 h 2076"/>
                <a:gd name="T6" fmla="*/ 25 w 429"/>
                <a:gd name="T7" fmla="*/ 1099 h 2076"/>
                <a:gd name="T8" fmla="*/ 34 w 429"/>
                <a:gd name="T9" fmla="*/ 1424 h 2076"/>
                <a:gd name="T10" fmla="*/ 42 w 429"/>
                <a:gd name="T11" fmla="*/ 1383 h 2076"/>
                <a:gd name="T12" fmla="*/ 50 w 429"/>
                <a:gd name="T13" fmla="*/ 1 h 2076"/>
                <a:gd name="T14" fmla="*/ 59 w 429"/>
                <a:gd name="T15" fmla="*/ 650 h 2076"/>
                <a:gd name="T16" fmla="*/ 67 w 429"/>
                <a:gd name="T17" fmla="*/ 938 h 2076"/>
                <a:gd name="T18" fmla="*/ 75 w 429"/>
                <a:gd name="T19" fmla="*/ 704 h 2076"/>
                <a:gd name="T20" fmla="*/ 84 w 429"/>
                <a:gd name="T21" fmla="*/ 1035 h 2076"/>
                <a:gd name="T22" fmla="*/ 92 w 429"/>
                <a:gd name="T23" fmla="*/ 1910 h 2076"/>
                <a:gd name="T24" fmla="*/ 101 w 429"/>
                <a:gd name="T25" fmla="*/ 1232 h 2076"/>
                <a:gd name="T26" fmla="*/ 109 w 429"/>
                <a:gd name="T27" fmla="*/ 1333 h 2076"/>
                <a:gd name="T28" fmla="*/ 118 w 429"/>
                <a:gd name="T29" fmla="*/ 572 h 2076"/>
                <a:gd name="T30" fmla="*/ 126 w 429"/>
                <a:gd name="T31" fmla="*/ 659 h 2076"/>
                <a:gd name="T32" fmla="*/ 135 w 429"/>
                <a:gd name="T33" fmla="*/ 1204 h 2076"/>
                <a:gd name="T34" fmla="*/ 143 w 429"/>
                <a:gd name="T35" fmla="*/ 1445 h 2076"/>
                <a:gd name="T36" fmla="*/ 151 w 429"/>
                <a:gd name="T37" fmla="*/ 119 h 2076"/>
                <a:gd name="T38" fmla="*/ 160 w 429"/>
                <a:gd name="T39" fmla="*/ 210 h 2076"/>
                <a:gd name="T40" fmla="*/ 168 w 429"/>
                <a:gd name="T41" fmla="*/ 131 h 2076"/>
                <a:gd name="T42" fmla="*/ 177 w 429"/>
                <a:gd name="T43" fmla="*/ 790 h 2076"/>
                <a:gd name="T44" fmla="*/ 185 w 429"/>
                <a:gd name="T45" fmla="*/ 1183 h 2076"/>
                <a:gd name="T46" fmla="*/ 193 w 429"/>
                <a:gd name="T47" fmla="*/ 863 h 2076"/>
                <a:gd name="T48" fmla="*/ 202 w 429"/>
                <a:gd name="T49" fmla="*/ 724 h 2076"/>
                <a:gd name="T50" fmla="*/ 210 w 429"/>
                <a:gd name="T51" fmla="*/ 1419 h 2076"/>
                <a:gd name="T52" fmla="*/ 219 w 429"/>
                <a:gd name="T53" fmla="*/ 1609 h 2076"/>
                <a:gd name="T54" fmla="*/ 227 w 429"/>
                <a:gd name="T55" fmla="*/ 511 h 2076"/>
                <a:gd name="T56" fmla="*/ 235 w 429"/>
                <a:gd name="T57" fmla="*/ 74 h 2076"/>
                <a:gd name="T58" fmla="*/ 244 w 429"/>
                <a:gd name="T59" fmla="*/ 1023 h 2076"/>
                <a:gd name="T60" fmla="*/ 252 w 429"/>
                <a:gd name="T61" fmla="*/ 349 h 2076"/>
                <a:gd name="T62" fmla="*/ 261 w 429"/>
                <a:gd name="T63" fmla="*/ 828 h 2076"/>
                <a:gd name="T64" fmla="*/ 269 w 429"/>
                <a:gd name="T65" fmla="*/ 1411 h 2076"/>
                <a:gd name="T66" fmla="*/ 278 w 429"/>
                <a:gd name="T67" fmla="*/ 1301 h 2076"/>
                <a:gd name="T68" fmla="*/ 286 w 429"/>
                <a:gd name="T69" fmla="*/ 14 h 2076"/>
                <a:gd name="T70" fmla="*/ 295 w 429"/>
                <a:gd name="T71" fmla="*/ 1212 h 2076"/>
                <a:gd name="T72" fmla="*/ 303 w 429"/>
                <a:gd name="T73" fmla="*/ 453 h 2076"/>
                <a:gd name="T74" fmla="*/ 311 w 429"/>
                <a:gd name="T75" fmla="*/ 0 h 2076"/>
                <a:gd name="T76" fmla="*/ 320 w 429"/>
                <a:gd name="T77" fmla="*/ 541 h 2076"/>
                <a:gd name="T78" fmla="*/ 328 w 429"/>
                <a:gd name="T79" fmla="*/ 916 h 2076"/>
                <a:gd name="T80" fmla="*/ 336 w 429"/>
                <a:gd name="T81" fmla="*/ 123 h 2076"/>
                <a:gd name="T82" fmla="*/ 345 w 429"/>
                <a:gd name="T83" fmla="*/ 264 h 2076"/>
                <a:gd name="T84" fmla="*/ 353 w 429"/>
                <a:gd name="T85" fmla="*/ 1388 h 2076"/>
                <a:gd name="T86" fmla="*/ 362 w 429"/>
                <a:gd name="T87" fmla="*/ 874 h 2076"/>
                <a:gd name="T88" fmla="*/ 370 w 429"/>
                <a:gd name="T89" fmla="*/ 554 h 2076"/>
                <a:gd name="T90" fmla="*/ 379 w 429"/>
                <a:gd name="T91" fmla="*/ 1477 h 2076"/>
                <a:gd name="T92" fmla="*/ 387 w 429"/>
                <a:gd name="T93" fmla="*/ 1200 h 2076"/>
                <a:gd name="T94" fmla="*/ 395 w 429"/>
                <a:gd name="T95" fmla="*/ 2076 h 2076"/>
                <a:gd name="T96" fmla="*/ 404 w 429"/>
                <a:gd name="T97" fmla="*/ 1527 h 2076"/>
                <a:gd name="T98" fmla="*/ 412 w 429"/>
                <a:gd name="T99" fmla="*/ 222 h 2076"/>
                <a:gd name="T100" fmla="*/ 421 w 429"/>
                <a:gd name="T101" fmla="*/ 507 h 2076"/>
                <a:gd name="T102" fmla="*/ 429 w 429"/>
                <a:gd name="T103" fmla="*/ 92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076">
                  <a:moveTo>
                    <a:pt x="0" y="1297"/>
                  </a:moveTo>
                  <a:lnTo>
                    <a:pt x="8" y="1386"/>
                  </a:lnTo>
                  <a:lnTo>
                    <a:pt x="17" y="902"/>
                  </a:lnTo>
                  <a:lnTo>
                    <a:pt x="25" y="1099"/>
                  </a:lnTo>
                  <a:lnTo>
                    <a:pt x="34" y="1424"/>
                  </a:lnTo>
                  <a:lnTo>
                    <a:pt x="42" y="1383"/>
                  </a:lnTo>
                  <a:lnTo>
                    <a:pt x="50" y="1"/>
                  </a:lnTo>
                  <a:lnTo>
                    <a:pt x="59" y="650"/>
                  </a:lnTo>
                  <a:lnTo>
                    <a:pt x="67" y="938"/>
                  </a:lnTo>
                  <a:lnTo>
                    <a:pt x="75" y="704"/>
                  </a:lnTo>
                  <a:lnTo>
                    <a:pt x="84" y="1035"/>
                  </a:lnTo>
                  <a:lnTo>
                    <a:pt x="92" y="1910"/>
                  </a:lnTo>
                  <a:lnTo>
                    <a:pt x="101" y="1232"/>
                  </a:lnTo>
                  <a:lnTo>
                    <a:pt x="109" y="1333"/>
                  </a:lnTo>
                  <a:lnTo>
                    <a:pt x="118" y="572"/>
                  </a:lnTo>
                  <a:lnTo>
                    <a:pt x="126" y="659"/>
                  </a:lnTo>
                  <a:lnTo>
                    <a:pt x="135" y="1204"/>
                  </a:lnTo>
                  <a:lnTo>
                    <a:pt x="143" y="1445"/>
                  </a:lnTo>
                  <a:lnTo>
                    <a:pt x="151" y="119"/>
                  </a:lnTo>
                  <a:lnTo>
                    <a:pt x="160" y="210"/>
                  </a:lnTo>
                  <a:lnTo>
                    <a:pt x="168" y="131"/>
                  </a:lnTo>
                  <a:lnTo>
                    <a:pt x="177" y="790"/>
                  </a:lnTo>
                  <a:lnTo>
                    <a:pt x="185" y="1183"/>
                  </a:lnTo>
                  <a:lnTo>
                    <a:pt x="193" y="863"/>
                  </a:lnTo>
                  <a:lnTo>
                    <a:pt x="202" y="724"/>
                  </a:lnTo>
                  <a:lnTo>
                    <a:pt x="210" y="1419"/>
                  </a:lnTo>
                  <a:lnTo>
                    <a:pt x="219" y="1609"/>
                  </a:lnTo>
                  <a:lnTo>
                    <a:pt x="227" y="511"/>
                  </a:lnTo>
                  <a:lnTo>
                    <a:pt x="235" y="74"/>
                  </a:lnTo>
                  <a:lnTo>
                    <a:pt x="244" y="1023"/>
                  </a:lnTo>
                  <a:lnTo>
                    <a:pt x="252" y="349"/>
                  </a:lnTo>
                  <a:lnTo>
                    <a:pt x="261" y="828"/>
                  </a:lnTo>
                  <a:lnTo>
                    <a:pt x="269" y="1411"/>
                  </a:lnTo>
                  <a:lnTo>
                    <a:pt x="278" y="1301"/>
                  </a:lnTo>
                  <a:lnTo>
                    <a:pt x="286" y="14"/>
                  </a:lnTo>
                  <a:lnTo>
                    <a:pt x="295" y="1212"/>
                  </a:lnTo>
                  <a:lnTo>
                    <a:pt x="303" y="453"/>
                  </a:lnTo>
                  <a:lnTo>
                    <a:pt x="311" y="0"/>
                  </a:lnTo>
                  <a:lnTo>
                    <a:pt x="320" y="541"/>
                  </a:lnTo>
                  <a:lnTo>
                    <a:pt x="328" y="916"/>
                  </a:lnTo>
                  <a:lnTo>
                    <a:pt x="336" y="123"/>
                  </a:lnTo>
                  <a:lnTo>
                    <a:pt x="345" y="264"/>
                  </a:lnTo>
                  <a:lnTo>
                    <a:pt x="353" y="1388"/>
                  </a:lnTo>
                  <a:lnTo>
                    <a:pt x="362" y="874"/>
                  </a:lnTo>
                  <a:lnTo>
                    <a:pt x="370" y="554"/>
                  </a:lnTo>
                  <a:lnTo>
                    <a:pt x="379" y="1477"/>
                  </a:lnTo>
                  <a:lnTo>
                    <a:pt x="387" y="1200"/>
                  </a:lnTo>
                  <a:lnTo>
                    <a:pt x="395" y="2076"/>
                  </a:lnTo>
                  <a:lnTo>
                    <a:pt x="404" y="1527"/>
                  </a:lnTo>
                  <a:lnTo>
                    <a:pt x="412" y="222"/>
                  </a:lnTo>
                  <a:lnTo>
                    <a:pt x="421" y="507"/>
                  </a:lnTo>
                  <a:lnTo>
                    <a:pt x="429" y="92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2" name="Freeform 61"/>
            <p:cNvSpPr>
              <a:spLocks/>
            </p:cNvSpPr>
            <p:nvPr/>
          </p:nvSpPr>
          <p:spPr bwMode="auto">
            <a:xfrm>
              <a:off x="6522763" y="2257114"/>
              <a:ext cx="497696" cy="3072727"/>
            </a:xfrm>
            <a:custGeom>
              <a:avLst/>
              <a:gdLst>
                <a:gd name="T0" fmla="*/ 0 w 429"/>
                <a:gd name="T1" fmla="*/ 1094 h 2699"/>
                <a:gd name="T2" fmla="*/ 8 w 429"/>
                <a:gd name="T3" fmla="*/ 1516 h 2699"/>
                <a:gd name="T4" fmla="*/ 17 w 429"/>
                <a:gd name="T5" fmla="*/ 1439 h 2699"/>
                <a:gd name="T6" fmla="*/ 25 w 429"/>
                <a:gd name="T7" fmla="*/ 351 h 2699"/>
                <a:gd name="T8" fmla="*/ 33 w 429"/>
                <a:gd name="T9" fmla="*/ 903 h 2699"/>
                <a:gd name="T10" fmla="*/ 42 w 429"/>
                <a:gd name="T11" fmla="*/ 1212 h 2699"/>
                <a:gd name="T12" fmla="*/ 50 w 429"/>
                <a:gd name="T13" fmla="*/ 0 h 2699"/>
                <a:gd name="T14" fmla="*/ 58 w 429"/>
                <a:gd name="T15" fmla="*/ 1039 h 2699"/>
                <a:gd name="T16" fmla="*/ 67 w 429"/>
                <a:gd name="T17" fmla="*/ 742 h 2699"/>
                <a:gd name="T18" fmla="*/ 75 w 429"/>
                <a:gd name="T19" fmla="*/ 1976 h 2699"/>
                <a:gd name="T20" fmla="*/ 84 w 429"/>
                <a:gd name="T21" fmla="*/ 572 h 2699"/>
                <a:gd name="T22" fmla="*/ 92 w 429"/>
                <a:gd name="T23" fmla="*/ 819 h 2699"/>
                <a:gd name="T24" fmla="*/ 101 w 429"/>
                <a:gd name="T25" fmla="*/ 1370 h 2699"/>
                <a:gd name="T26" fmla="*/ 109 w 429"/>
                <a:gd name="T27" fmla="*/ 2580 h 2699"/>
                <a:gd name="T28" fmla="*/ 118 w 429"/>
                <a:gd name="T29" fmla="*/ 1481 h 2699"/>
                <a:gd name="T30" fmla="*/ 126 w 429"/>
                <a:gd name="T31" fmla="*/ 1300 h 2699"/>
                <a:gd name="T32" fmla="*/ 134 w 429"/>
                <a:gd name="T33" fmla="*/ 1629 h 2699"/>
                <a:gd name="T34" fmla="*/ 143 w 429"/>
                <a:gd name="T35" fmla="*/ 1976 h 2699"/>
                <a:gd name="T36" fmla="*/ 151 w 429"/>
                <a:gd name="T37" fmla="*/ 1813 h 2699"/>
                <a:gd name="T38" fmla="*/ 160 w 429"/>
                <a:gd name="T39" fmla="*/ 889 h 2699"/>
                <a:gd name="T40" fmla="*/ 168 w 429"/>
                <a:gd name="T41" fmla="*/ 1745 h 2699"/>
                <a:gd name="T42" fmla="*/ 176 w 429"/>
                <a:gd name="T43" fmla="*/ 1620 h 2699"/>
                <a:gd name="T44" fmla="*/ 185 w 429"/>
                <a:gd name="T45" fmla="*/ 1532 h 2699"/>
                <a:gd name="T46" fmla="*/ 193 w 429"/>
                <a:gd name="T47" fmla="*/ 1499 h 2699"/>
                <a:gd name="T48" fmla="*/ 202 w 429"/>
                <a:gd name="T49" fmla="*/ 2099 h 2699"/>
                <a:gd name="T50" fmla="*/ 210 w 429"/>
                <a:gd name="T51" fmla="*/ 1744 h 2699"/>
                <a:gd name="T52" fmla="*/ 218 w 429"/>
                <a:gd name="T53" fmla="*/ 1905 h 2699"/>
                <a:gd name="T54" fmla="*/ 227 w 429"/>
                <a:gd name="T55" fmla="*/ 2061 h 2699"/>
                <a:gd name="T56" fmla="*/ 235 w 429"/>
                <a:gd name="T57" fmla="*/ 719 h 2699"/>
                <a:gd name="T58" fmla="*/ 244 w 429"/>
                <a:gd name="T59" fmla="*/ 2116 h 2699"/>
                <a:gd name="T60" fmla="*/ 252 w 429"/>
                <a:gd name="T61" fmla="*/ 1021 h 2699"/>
                <a:gd name="T62" fmla="*/ 261 w 429"/>
                <a:gd name="T63" fmla="*/ 1066 h 2699"/>
                <a:gd name="T64" fmla="*/ 269 w 429"/>
                <a:gd name="T65" fmla="*/ 2699 h 2699"/>
                <a:gd name="T66" fmla="*/ 278 w 429"/>
                <a:gd name="T67" fmla="*/ 1859 h 2699"/>
                <a:gd name="T68" fmla="*/ 286 w 429"/>
                <a:gd name="T69" fmla="*/ 1938 h 2699"/>
                <a:gd name="T70" fmla="*/ 294 w 429"/>
                <a:gd name="T71" fmla="*/ 567 h 2699"/>
                <a:gd name="T72" fmla="*/ 303 w 429"/>
                <a:gd name="T73" fmla="*/ 1900 h 2699"/>
                <a:gd name="T74" fmla="*/ 311 w 429"/>
                <a:gd name="T75" fmla="*/ 2071 h 2699"/>
                <a:gd name="T76" fmla="*/ 320 w 429"/>
                <a:gd name="T77" fmla="*/ 1433 h 2699"/>
                <a:gd name="T78" fmla="*/ 328 w 429"/>
                <a:gd name="T79" fmla="*/ 1438 h 2699"/>
                <a:gd name="T80" fmla="*/ 336 w 429"/>
                <a:gd name="T81" fmla="*/ 1107 h 2699"/>
                <a:gd name="T82" fmla="*/ 345 w 429"/>
                <a:gd name="T83" fmla="*/ 2378 h 2699"/>
                <a:gd name="T84" fmla="*/ 353 w 429"/>
                <a:gd name="T85" fmla="*/ 804 h 2699"/>
                <a:gd name="T86" fmla="*/ 361 w 429"/>
                <a:gd name="T87" fmla="*/ 1573 h 2699"/>
                <a:gd name="T88" fmla="*/ 370 w 429"/>
                <a:gd name="T89" fmla="*/ 1201 h 2699"/>
                <a:gd name="T90" fmla="*/ 378 w 429"/>
                <a:gd name="T91" fmla="*/ 61 h 2699"/>
                <a:gd name="T92" fmla="*/ 387 w 429"/>
                <a:gd name="T93" fmla="*/ 1737 h 2699"/>
                <a:gd name="T94" fmla="*/ 395 w 429"/>
                <a:gd name="T95" fmla="*/ 2117 h 2699"/>
                <a:gd name="T96" fmla="*/ 404 w 429"/>
                <a:gd name="T97" fmla="*/ 2331 h 2699"/>
                <a:gd name="T98" fmla="*/ 412 w 429"/>
                <a:gd name="T99" fmla="*/ 1124 h 2699"/>
                <a:gd name="T100" fmla="*/ 421 w 429"/>
                <a:gd name="T101" fmla="*/ 1610 h 2699"/>
                <a:gd name="T102" fmla="*/ 429 w 429"/>
                <a:gd name="T103" fmla="*/ 917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699">
                  <a:moveTo>
                    <a:pt x="0" y="1094"/>
                  </a:moveTo>
                  <a:lnTo>
                    <a:pt x="8" y="1516"/>
                  </a:lnTo>
                  <a:lnTo>
                    <a:pt x="17" y="1439"/>
                  </a:lnTo>
                  <a:lnTo>
                    <a:pt x="25" y="351"/>
                  </a:lnTo>
                  <a:lnTo>
                    <a:pt x="33" y="903"/>
                  </a:lnTo>
                  <a:lnTo>
                    <a:pt x="42" y="1212"/>
                  </a:lnTo>
                  <a:lnTo>
                    <a:pt x="50" y="0"/>
                  </a:lnTo>
                  <a:lnTo>
                    <a:pt x="58" y="1039"/>
                  </a:lnTo>
                  <a:lnTo>
                    <a:pt x="67" y="742"/>
                  </a:lnTo>
                  <a:lnTo>
                    <a:pt x="75" y="1976"/>
                  </a:lnTo>
                  <a:lnTo>
                    <a:pt x="84" y="572"/>
                  </a:lnTo>
                  <a:lnTo>
                    <a:pt x="92" y="819"/>
                  </a:lnTo>
                  <a:lnTo>
                    <a:pt x="101" y="1370"/>
                  </a:lnTo>
                  <a:lnTo>
                    <a:pt x="109" y="2580"/>
                  </a:lnTo>
                  <a:lnTo>
                    <a:pt x="118" y="1481"/>
                  </a:lnTo>
                  <a:lnTo>
                    <a:pt x="126" y="1300"/>
                  </a:lnTo>
                  <a:lnTo>
                    <a:pt x="134" y="1629"/>
                  </a:lnTo>
                  <a:lnTo>
                    <a:pt x="143" y="1976"/>
                  </a:lnTo>
                  <a:lnTo>
                    <a:pt x="151" y="1813"/>
                  </a:lnTo>
                  <a:lnTo>
                    <a:pt x="160" y="889"/>
                  </a:lnTo>
                  <a:lnTo>
                    <a:pt x="168" y="1745"/>
                  </a:lnTo>
                  <a:lnTo>
                    <a:pt x="176" y="1620"/>
                  </a:lnTo>
                  <a:lnTo>
                    <a:pt x="185" y="1532"/>
                  </a:lnTo>
                  <a:lnTo>
                    <a:pt x="193" y="1499"/>
                  </a:lnTo>
                  <a:lnTo>
                    <a:pt x="202" y="2099"/>
                  </a:lnTo>
                  <a:lnTo>
                    <a:pt x="210" y="1744"/>
                  </a:lnTo>
                  <a:lnTo>
                    <a:pt x="218" y="1905"/>
                  </a:lnTo>
                  <a:lnTo>
                    <a:pt x="227" y="2061"/>
                  </a:lnTo>
                  <a:lnTo>
                    <a:pt x="235" y="719"/>
                  </a:lnTo>
                  <a:lnTo>
                    <a:pt x="244" y="2116"/>
                  </a:lnTo>
                  <a:lnTo>
                    <a:pt x="252" y="1021"/>
                  </a:lnTo>
                  <a:lnTo>
                    <a:pt x="261" y="1066"/>
                  </a:lnTo>
                  <a:lnTo>
                    <a:pt x="269" y="2699"/>
                  </a:lnTo>
                  <a:lnTo>
                    <a:pt x="278" y="1859"/>
                  </a:lnTo>
                  <a:lnTo>
                    <a:pt x="286" y="1938"/>
                  </a:lnTo>
                  <a:lnTo>
                    <a:pt x="294" y="567"/>
                  </a:lnTo>
                  <a:lnTo>
                    <a:pt x="303" y="1900"/>
                  </a:lnTo>
                  <a:lnTo>
                    <a:pt x="311" y="2071"/>
                  </a:lnTo>
                  <a:lnTo>
                    <a:pt x="320" y="1433"/>
                  </a:lnTo>
                  <a:lnTo>
                    <a:pt x="328" y="1438"/>
                  </a:lnTo>
                  <a:lnTo>
                    <a:pt x="336" y="1107"/>
                  </a:lnTo>
                  <a:lnTo>
                    <a:pt x="345" y="2378"/>
                  </a:lnTo>
                  <a:lnTo>
                    <a:pt x="353" y="804"/>
                  </a:lnTo>
                  <a:lnTo>
                    <a:pt x="361" y="1573"/>
                  </a:lnTo>
                  <a:lnTo>
                    <a:pt x="370" y="1201"/>
                  </a:lnTo>
                  <a:lnTo>
                    <a:pt x="378" y="61"/>
                  </a:lnTo>
                  <a:lnTo>
                    <a:pt x="387" y="1737"/>
                  </a:lnTo>
                  <a:lnTo>
                    <a:pt x="395" y="2117"/>
                  </a:lnTo>
                  <a:lnTo>
                    <a:pt x="404" y="2331"/>
                  </a:lnTo>
                  <a:lnTo>
                    <a:pt x="412" y="1124"/>
                  </a:lnTo>
                  <a:lnTo>
                    <a:pt x="421" y="1610"/>
                  </a:lnTo>
                  <a:lnTo>
                    <a:pt x="429" y="91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3" name="Freeform 62"/>
            <p:cNvSpPr>
              <a:spLocks/>
            </p:cNvSpPr>
            <p:nvPr/>
          </p:nvSpPr>
          <p:spPr bwMode="auto">
            <a:xfrm>
              <a:off x="7011178" y="2694286"/>
              <a:ext cx="204182" cy="2706139"/>
            </a:xfrm>
            <a:custGeom>
              <a:avLst/>
              <a:gdLst>
                <a:gd name="T0" fmla="*/ 0 w 176"/>
                <a:gd name="T1" fmla="*/ 1226 h 2377"/>
                <a:gd name="T2" fmla="*/ 8 w 176"/>
                <a:gd name="T3" fmla="*/ 533 h 2377"/>
                <a:gd name="T4" fmla="*/ 16 w 176"/>
                <a:gd name="T5" fmla="*/ 1213 h 2377"/>
                <a:gd name="T6" fmla="*/ 25 w 176"/>
                <a:gd name="T7" fmla="*/ 245 h 2377"/>
                <a:gd name="T8" fmla="*/ 33 w 176"/>
                <a:gd name="T9" fmla="*/ 823 h 2377"/>
                <a:gd name="T10" fmla="*/ 42 w 176"/>
                <a:gd name="T11" fmla="*/ 942 h 2377"/>
                <a:gd name="T12" fmla="*/ 50 w 176"/>
                <a:gd name="T13" fmla="*/ 1643 h 2377"/>
                <a:gd name="T14" fmla="*/ 58 w 176"/>
                <a:gd name="T15" fmla="*/ 1574 h 2377"/>
                <a:gd name="T16" fmla="*/ 67 w 176"/>
                <a:gd name="T17" fmla="*/ 1091 h 2377"/>
                <a:gd name="T18" fmla="*/ 75 w 176"/>
                <a:gd name="T19" fmla="*/ 1834 h 2377"/>
                <a:gd name="T20" fmla="*/ 84 w 176"/>
                <a:gd name="T21" fmla="*/ 1312 h 2377"/>
                <a:gd name="T22" fmla="*/ 92 w 176"/>
                <a:gd name="T23" fmla="*/ 1442 h 2377"/>
                <a:gd name="T24" fmla="*/ 100 w 176"/>
                <a:gd name="T25" fmla="*/ 792 h 2377"/>
                <a:gd name="T26" fmla="*/ 109 w 176"/>
                <a:gd name="T27" fmla="*/ 2194 h 2377"/>
                <a:gd name="T28" fmla="*/ 117 w 176"/>
                <a:gd name="T29" fmla="*/ 998 h 2377"/>
                <a:gd name="T30" fmla="*/ 126 w 176"/>
                <a:gd name="T31" fmla="*/ 1382 h 2377"/>
                <a:gd name="T32" fmla="*/ 134 w 176"/>
                <a:gd name="T33" fmla="*/ 2377 h 2377"/>
                <a:gd name="T34" fmla="*/ 143 w 176"/>
                <a:gd name="T35" fmla="*/ 373 h 2377"/>
                <a:gd name="T36" fmla="*/ 151 w 176"/>
                <a:gd name="T37" fmla="*/ 541 h 2377"/>
                <a:gd name="T38" fmla="*/ 160 w 176"/>
                <a:gd name="T39" fmla="*/ 545 h 2377"/>
                <a:gd name="T40" fmla="*/ 168 w 176"/>
                <a:gd name="T41" fmla="*/ 669 h 2377"/>
                <a:gd name="T42" fmla="*/ 176 w 176"/>
                <a:gd name="T43"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2377">
                  <a:moveTo>
                    <a:pt x="0" y="1226"/>
                  </a:moveTo>
                  <a:lnTo>
                    <a:pt x="8" y="533"/>
                  </a:lnTo>
                  <a:lnTo>
                    <a:pt x="16" y="1213"/>
                  </a:lnTo>
                  <a:lnTo>
                    <a:pt x="25" y="245"/>
                  </a:lnTo>
                  <a:lnTo>
                    <a:pt x="33" y="823"/>
                  </a:lnTo>
                  <a:lnTo>
                    <a:pt x="42" y="942"/>
                  </a:lnTo>
                  <a:lnTo>
                    <a:pt x="50" y="1643"/>
                  </a:lnTo>
                  <a:lnTo>
                    <a:pt x="58" y="1574"/>
                  </a:lnTo>
                  <a:lnTo>
                    <a:pt x="67" y="1091"/>
                  </a:lnTo>
                  <a:lnTo>
                    <a:pt x="75" y="1834"/>
                  </a:lnTo>
                  <a:lnTo>
                    <a:pt x="84" y="1312"/>
                  </a:lnTo>
                  <a:lnTo>
                    <a:pt x="92" y="1442"/>
                  </a:lnTo>
                  <a:lnTo>
                    <a:pt x="100" y="792"/>
                  </a:lnTo>
                  <a:lnTo>
                    <a:pt x="109" y="2194"/>
                  </a:lnTo>
                  <a:lnTo>
                    <a:pt x="117" y="998"/>
                  </a:lnTo>
                  <a:lnTo>
                    <a:pt x="126" y="1382"/>
                  </a:lnTo>
                  <a:lnTo>
                    <a:pt x="134" y="2377"/>
                  </a:lnTo>
                  <a:lnTo>
                    <a:pt x="143" y="373"/>
                  </a:lnTo>
                  <a:lnTo>
                    <a:pt x="151" y="541"/>
                  </a:lnTo>
                  <a:lnTo>
                    <a:pt x="160" y="545"/>
                  </a:lnTo>
                  <a:lnTo>
                    <a:pt x="168" y="669"/>
                  </a:lnTo>
                  <a:lnTo>
                    <a:pt x="17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grpSp>
      <p:grpSp>
        <p:nvGrpSpPr>
          <p:cNvPr id="5" name="Group 4"/>
          <p:cNvGrpSpPr/>
          <p:nvPr/>
        </p:nvGrpSpPr>
        <p:grpSpPr>
          <a:xfrm>
            <a:off x="2384555" y="2952479"/>
            <a:ext cx="5067442" cy="3138758"/>
            <a:chOff x="2147918" y="2980041"/>
            <a:chExt cx="5067442" cy="3138758"/>
          </a:xfrm>
        </p:grpSpPr>
        <p:sp>
          <p:nvSpPr>
            <p:cNvPr id="384" name="Freeform 63"/>
            <p:cNvSpPr>
              <a:spLocks/>
            </p:cNvSpPr>
            <p:nvPr/>
          </p:nvSpPr>
          <p:spPr bwMode="auto">
            <a:xfrm>
              <a:off x="2147918" y="3542445"/>
              <a:ext cx="477974" cy="2576354"/>
            </a:xfrm>
            <a:custGeom>
              <a:avLst/>
              <a:gdLst>
                <a:gd name="T0" fmla="*/ 0 w 412"/>
                <a:gd name="T1" fmla="*/ 745 h 2263"/>
                <a:gd name="T2" fmla="*/ 8 w 412"/>
                <a:gd name="T3" fmla="*/ 508 h 2263"/>
                <a:gd name="T4" fmla="*/ 17 w 412"/>
                <a:gd name="T5" fmla="*/ 369 h 2263"/>
                <a:gd name="T6" fmla="*/ 25 w 412"/>
                <a:gd name="T7" fmla="*/ 445 h 2263"/>
                <a:gd name="T8" fmla="*/ 34 w 412"/>
                <a:gd name="T9" fmla="*/ 412 h 2263"/>
                <a:gd name="T10" fmla="*/ 42 w 412"/>
                <a:gd name="T11" fmla="*/ 317 h 2263"/>
                <a:gd name="T12" fmla="*/ 50 w 412"/>
                <a:gd name="T13" fmla="*/ 138 h 2263"/>
                <a:gd name="T14" fmla="*/ 59 w 412"/>
                <a:gd name="T15" fmla="*/ 258 h 2263"/>
                <a:gd name="T16" fmla="*/ 67 w 412"/>
                <a:gd name="T17" fmla="*/ 621 h 2263"/>
                <a:gd name="T18" fmla="*/ 76 w 412"/>
                <a:gd name="T19" fmla="*/ 335 h 2263"/>
                <a:gd name="T20" fmla="*/ 84 w 412"/>
                <a:gd name="T21" fmla="*/ 361 h 2263"/>
                <a:gd name="T22" fmla="*/ 92 w 412"/>
                <a:gd name="T23" fmla="*/ 342 h 2263"/>
                <a:gd name="T24" fmla="*/ 101 w 412"/>
                <a:gd name="T25" fmla="*/ 346 h 2263"/>
                <a:gd name="T26" fmla="*/ 109 w 412"/>
                <a:gd name="T27" fmla="*/ 37 h 2263"/>
                <a:gd name="T28" fmla="*/ 118 w 412"/>
                <a:gd name="T29" fmla="*/ 285 h 2263"/>
                <a:gd name="T30" fmla="*/ 126 w 412"/>
                <a:gd name="T31" fmla="*/ 744 h 2263"/>
                <a:gd name="T32" fmla="*/ 135 w 412"/>
                <a:gd name="T33" fmla="*/ 2263 h 2263"/>
                <a:gd name="T34" fmla="*/ 143 w 412"/>
                <a:gd name="T35" fmla="*/ 672 h 2263"/>
                <a:gd name="T36" fmla="*/ 151 w 412"/>
                <a:gd name="T37" fmla="*/ 285 h 2263"/>
                <a:gd name="T38" fmla="*/ 160 w 412"/>
                <a:gd name="T39" fmla="*/ 333 h 2263"/>
                <a:gd name="T40" fmla="*/ 168 w 412"/>
                <a:gd name="T41" fmla="*/ 105 h 2263"/>
                <a:gd name="T42" fmla="*/ 177 w 412"/>
                <a:gd name="T43" fmla="*/ 307 h 2263"/>
                <a:gd name="T44" fmla="*/ 185 w 412"/>
                <a:gd name="T45" fmla="*/ 293 h 2263"/>
                <a:gd name="T46" fmla="*/ 193 w 412"/>
                <a:gd name="T47" fmla="*/ 448 h 2263"/>
                <a:gd name="T48" fmla="*/ 202 w 412"/>
                <a:gd name="T49" fmla="*/ 511 h 2263"/>
                <a:gd name="T50" fmla="*/ 210 w 412"/>
                <a:gd name="T51" fmla="*/ 281 h 2263"/>
                <a:gd name="T52" fmla="*/ 219 w 412"/>
                <a:gd name="T53" fmla="*/ 362 h 2263"/>
                <a:gd name="T54" fmla="*/ 227 w 412"/>
                <a:gd name="T55" fmla="*/ 730 h 2263"/>
                <a:gd name="T56" fmla="*/ 235 w 412"/>
                <a:gd name="T57" fmla="*/ 545 h 2263"/>
                <a:gd name="T58" fmla="*/ 244 w 412"/>
                <a:gd name="T59" fmla="*/ 445 h 2263"/>
                <a:gd name="T60" fmla="*/ 252 w 412"/>
                <a:gd name="T61" fmla="*/ 182 h 2263"/>
                <a:gd name="T62" fmla="*/ 261 w 412"/>
                <a:gd name="T63" fmla="*/ 189 h 2263"/>
                <a:gd name="T64" fmla="*/ 269 w 412"/>
                <a:gd name="T65" fmla="*/ 165 h 2263"/>
                <a:gd name="T66" fmla="*/ 278 w 412"/>
                <a:gd name="T67" fmla="*/ 288 h 2263"/>
                <a:gd name="T68" fmla="*/ 286 w 412"/>
                <a:gd name="T69" fmla="*/ 297 h 2263"/>
                <a:gd name="T70" fmla="*/ 295 w 412"/>
                <a:gd name="T71" fmla="*/ 360 h 2263"/>
                <a:gd name="T72" fmla="*/ 303 w 412"/>
                <a:gd name="T73" fmla="*/ 408 h 2263"/>
                <a:gd name="T74" fmla="*/ 311 w 412"/>
                <a:gd name="T75" fmla="*/ 466 h 2263"/>
                <a:gd name="T76" fmla="*/ 320 w 412"/>
                <a:gd name="T77" fmla="*/ 544 h 2263"/>
                <a:gd name="T78" fmla="*/ 328 w 412"/>
                <a:gd name="T79" fmla="*/ 596 h 2263"/>
                <a:gd name="T80" fmla="*/ 337 w 412"/>
                <a:gd name="T81" fmla="*/ 0 h 2263"/>
                <a:gd name="T82" fmla="*/ 345 w 412"/>
                <a:gd name="T83" fmla="*/ 465 h 2263"/>
                <a:gd name="T84" fmla="*/ 353 w 412"/>
                <a:gd name="T85" fmla="*/ 410 h 2263"/>
                <a:gd name="T86" fmla="*/ 362 w 412"/>
                <a:gd name="T87" fmla="*/ 320 h 2263"/>
                <a:gd name="T88" fmla="*/ 370 w 412"/>
                <a:gd name="T89" fmla="*/ 384 h 2263"/>
                <a:gd name="T90" fmla="*/ 379 w 412"/>
                <a:gd name="T91" fmla="*/ 311 h 2263"/>
                <a:gd name="T92" fmla="*/ 387 w 412"/>
                <a:gd name="T93" fmla="*/ 108 h 2263"/>
                <a:gd name="T94" fmla="*/ 395 w 412"/>
                <a:gd name="T95" fmla="*/ 370 h 2263"/>
                <a:gd name="T96" fmla="*/ 404 w 412"/>
                <a:gd name="T97" fmla="*/ 420 h 2263"/>
                <a:gd name="T98" fmla="*/ 412 w 412"/>
                <a:gd name="T99" fmla="*/ 290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2263">
                  <a:moveTo>
                    <a:pt x="0" y="745"/>
                  </a:moveTo>
                  <a:lnTo>
                    <a:pt x="8" y="508"/>
                  </a:lnTo>
                  <a:lnTo>
                    <a:pt x="17" y="369"/>
                  </a:lnTo>
                  <a:lnTo>
                    <a:pt x="25" y="445"/>
                  </a:lnTo>
                  <a:lnTo>
                    <a:pt x="34" y="412"/>
                  </a:lnTo>
                  <a:lnTo>
                    <a:pt x="42" y="317"/>
                  </a:lnTo>
                  <a:lnTo>
                    <a:pt x="50" y="138"/>
                  </a:lnTo>
                  <a:lnTo>
                    <a:pt x="59" y="258"/>
                  </a:lnTo>
                  <a:lnTo>
                    <a:pt x="67" y="621"/>
                  </a:lnTo>
                  <a:lnTo>
                    <a:pt x="76" y="335"/>
                  </a:lnTo>
                  <a:lnTo>
                    <a:pt x="84" y="361"/>
                  </a:lnTo>
                  <a:lnTo>
                    <a:pt x="92" y="342"/>
                  </a:lnTo>
                  <a:lnTo>
                    <a:pt x="101" y="346"/>
                  </a:lnTo>
                  <a:lnTo>
                    <a:pt x="109" y="37"/>
                  </a:lnTo>
                  <a:lnTo>
                    <a:pt x="118" y="285"/>
                  </a:lnTo>
                  <a:lnTo>
                    <a:pt x="126" y="744"/>
                  </a:lnTo>
                  <a:lnTo>
                    <a:pt x="135" y="2263"/>
                  </a:lnTo>
                  <a:lnTo>
                    <a:pt x="143" y="672"/>
                  </a:lnTo>
                  <a:lnTo>
                    <a:pt x="151" y="285"/>
                  </a:lnTo>
                  <a:lnTo>
                    <a:pt x="160" y="333"/>
                  </a:lnTo>
                  <a:lnTo>
                    <a:pt x="168" y="105"/>
                  </a:lnTo>
                  <a:lnTo>
                    <a:pt x="177" y="307"/>
                  </a:lnTo>
                  <a:lnTo>
                    <a:pt x="185" y="293"/>
                  </a:lnTo>
                  <a:lnTo>
                    <a:pt x="193" y="448"/>
                  </a:lnTo>
                  <a:lnTo>
                    <a:pt x="202" y="511"/>
                  </a:lnTo>
                  <a:lnTo>
                    <a:pt x="210" y="281"/>
                  </a:lnTo>
                  <a:lnTo>
                    <a:pt x="219" y="362"/>
                  </a:lnTo>
                  <a:lnTo>
                    <a:pt x="227" y="730"/>
                  </a:lnTo>
                  <a:lnTo>
                    <a:pt x="235" y="545"/>
                  </a:lnTo>
                  <a:lnTo>
                    <a:pt x="244" y="445"/>
                  </a:lnTo>
                  <a:lnTo>
                    <a:pt x="252" y="182"/>
                  </a:lnTo>
                  <a:lnTo>
                    <a:pt x="261" y="189"/>
                  </a:lnTo>
                  <a:lnTo>
                    <a:pt x="269" y="165"/>
                  </a:lnTo>
                  <a:lnTo>
                    <a:pt x="278" y="288"/>
                  </a:lnTo>
                  <a:lnTo>
                    <a:pt x="286" y="297"/>
                  </a:lnTo>
                  <a:lnTo>
                    <a:pt x="295" y="360"/>
                  </a:lnTo>
                  <a:lnTo>
                    <a:pt x="303" y="408"/>
                  </a:lnTo>
                  <a:lnTo>
                    <a:pt x="311" y="466"/>
                  </a:lnTo>
                  <a:lnTo>
                    <a:pt x="320" y="544"/>
                  </a:lnTo>
                  <a:lnTo>
                    <a:pt x="328" y="596"/>
                  </a:lnTo>
                  <a:lnTo>
                    <a:pt x="337" y="0"/>
                  </a:lnTo>
                  <a:lnTo>
                    <a:pt x="345" y="465"/>
                  </a:lnTo>
                  <a:lnTo>
                    <a:pt x="353" y="410"/>
                  </a:lnTo>
                  <a:lnTo>
                    <a:pt x="362" y="320"/>
                  </a:lnTo>
                  <a:lnTo>
                    <a:pt x="370" y="384"/>
                  </a:lnTo>
                  <a:lnTo>
                    <a:pt x="379" y="311"/>
                  </a:lnTo>
                  <a:lnTo>
                    <a:pt x="387" y="108"/>
                  </a:lnTo>
                  <a:lnTo>
                    <a:pt x="395" y="370"/>
                  </a:lnTo>
                  <a:lnTo>
                    <a:pt x="404" y="420"/>
                  </a:lnTo>
                  <a:lnTo>
                    <a:pt x="412" y="29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5" name="Freeform 64"/>
            <p:cNvSpPr>
              <a:spLocks/>
            </p:cNvSpPr>
            <p:nvPr/>
          </p:nvSpPr>
          <p:spPr bwMode="auto">
            <a:xfrm>
              <a:off x="2616609" y="3527645"/>
              <a:ext cx="497696" cy="825391"/>
            </a:xfrm>
            <a:custGeom>
              <a:avLst/>
              <a:gdLst>
                <a:gd name="T0" fmla="*/ 0 w 429"/>
                <a:gd name="T1" fmla="*/ 433 h 725"/>
                <a:gd name="T2" fmla="*/ 8 w 429"/>
                <a:gd name="T3" fmla="*/ 303 h 725"/>
                <a:gd name="T4" fmla="*/ 17 w 429"/>
                <a:gd name="T5" fmla="*/ 54 h 725"/>
                <a:gd name="T6" fmla="*/ 25 w 429"/>
                <a:gd name="T7" fmla="*/ 334 h 725"/>
                <a:gd name="T8" fmla="*/ 34 w 429"/>
                <a:gd name="T9" fmla="*/ 236 h 725"/>
                <a:gd name="T10" fmla="*/ 42 w 429"/>
                <a:gd name="T11" fmla="*/ 526 h 725"/>
                <a:gd name="T12" fmla="*/ 50 w 429"/>
                <a:gd name="T13" fmla="*/ 216 h 725"/>
                <a:gd name="T14" fmla="*/ 59 w 429"/>
                <a:gd name="T15" fmla="*/ 64 h 725"/>
                <a:gd name="T16" fmla="*/ 67 w 429"/>
                <a:gd name="T17" fmla="*/ 195 h 725"/>
                <a:gd name="T18" fmla="*/ 76 w 429"/>
                <a:gd name="T19" fmla="*/ 366 h 725"/>
                <a:gd name="T20" fmla="*/ 84 w 429"/>
                <a:gd name="T21" fmla="*/ 357 h 725"/>
                <a:gd name="T22" fmla="*/ 92 w 429"/>
                <a:gd name="T23" fmla="*/ 221 h 725"/>
                <a:gd name="T24" fmla="*/ 101 w 429"/>
                <a:gd name="T25" fmla="*/ 183 h 725"/>
                <a:gd name="T26" fmla="*/ 109 w 429"/>
                <a:gd name="T27" fmla="*/ 444 h 725"/>
                <a:gd name="T28" fmla="*/ 118 w 429"/>
                <a:gd name="T29" fmla="*/ 581 h 725"/>
                <a:gd name="T30" fmla="*/ 126 w 429"/>
                <a:gd name="T31" fmla="*/ 251 h 725"/>
                <a:gd name="T32" fmla="*/ 135 w 429"/>
                <a:gd name="T33" fmla="*/ 252 h 725"/>
                <a:gd name="T34" fmla="*/ 143 w 429"/>
                <a:gd name="T35" fmla="*/ 387 h 725"/>
                <a:gd name="T36" fmla="*/ 151 w 429"/>
                <a:gd name="T37" fmla="*/ 172 h 725"/>
                <a:gd name="T38" fmla="*/ 160 w 429"/>
                <a:gd name="T39" fmla="*/ 407 h 725"/>
                <a:gd name="T40" fmla="*/ 168 w 429"/>
                <a:gd name="T41" fmla="*/ 163 h 725"/>
                <a:gd name="T42" fmla="*/ 177 w 429"/>
                <a:gd name="T43" fmla="*/ 262 h 725"/>
                <a:gd name="T44" fmla="*/ 185 w 429"/>
                <a:gd name="T45" fmla="*/ 0 h 725"/>
                <a:gd name="T46" fmla="*/ 194 w 429"/>
                <a:gd name="T47" fmla="*/ 561 h 725"/>
                <a:gd name="T48" fmla="*/ 202 w 429"/>
                <a:gd name="T49" fmla="*/ 430 h 725"/>
                <a:gd name="T50" fmla="*/ 210 w 429"/>
                <a:gd name="T51" fmla="*/ 276 h 725"/>
                <a:gd name="T52" fmla="*/ 219 w 429"/>
                <a:gd name="T53" fmla="*/ 410 h 725"/>
                <a:gd name="T54" fmla="*/ 227 w 429"/>
                <a:gd name="T55" fmla="*/ 292 h 725"/>
                <a:gd name="T56" fmla="*/ 235 w 429"/>
                <a:gd name="T57" fmla="*/ 174 h 725"/>
                <a:gd name="T58" fmla="*/ 244 w 429"/>
                <a:gd name="T59" fmla="*/ 225 h 725"/>
                <a:gd name="T60" fmla="*/ 252 w 429"/>
                <a:gd name="T61" fmla="*/ 313 h 725"/>
                <a:gd name="T62" fmla="*/ 261 w 429"/>
                <a:gd name="T63" fmla="*/ 411 h 725"/>
                <a:gd name="T64" fmla="*/ 269 w 429"/>
                <a:gd name="T65" fmla="*/ 259 h 725"/>
                <a:gd name="T66" fmla="*/ 278 w 429"/>
                <a:gd name="T67" fmla="*/ 264 h 725"/>
                <a:gd name="T68" fmla="*/ 286 w 429"/>
                <a:gd name="T69" fmla="*/ 556 h 725"/>
                <a:gd name="T70" fmla="*/ 295 w 429"/>
                <a:gd name="T71" fmla="*/ 328 h 725"/>
                <a:gd name="T72" fmla="*/ 303 w 429"/>
                <a:gd name="T73" fmla="*/ 349 h 725"/>
                <a:gd name="T74" fmla="*/ 311 w 429"/>
                <a:gd name="T75" fmla="*/ 172 h 725"/>
                <a:gd name="T76" fmla="*/ 320 w 429"/>
                <a:gd name="T77" fmla="*/ 512 h 725"/>
                <a:gd name="T78" fmla="*/ 328 w 429"/>
                <a:gd name="T79" fmla="*/ 316 h 725"/>
                <a:gd name="T80" fmla="*/ 337 w 429"/>
                <a:gd name="T81" fmla="*/ 312 h 725"/>
                <a:gd name="T82" fmla="*/ 345 w 429"/>
                <a:gd name="T83" fmla="*/ 412 h 725"/>
                <a:gd name="T84" fmla="*/ 353 w 429"/>
                <a:gd name="T85" fmla="*/ 504 h 725"/>
                <a:gd name="T86" fmla="*/ 362 w 429"/>
                <a:gd name="T87" fmla="*/ 725 h 725"/>
                <a:gd name="T88" fmla="*/ 370 w 429"/>
                <a:gd name="T89" fmla="*/ 302 h 725"/>
                <a:gd name="T90" fmla="*/ 379 w 429"/>
                <a:gd name="T91" fmla="*/ 104 h 725"/>
                <a:gd name="T92" fmla="*/ 387 w 429"/>
                <a:gd name="T93" fmla="*/ 288 h 725"/>
                <a:gd name="T94" fmla="*/ 395 w 429"/>
                <a:gd name="T95" fmla="*/ 9 h 725"/>
                <a:gd name="T96" fmla="*/ 404 w 429"/>
                <a:gd name="T97" fmla="*/ 194 h 725"/>
                <a:gd name="T98" fmla="*/ 412 w 429"/>
                <a:gd name="T99" fmla="*/ 193 h 725"/>
                <a:gd name="T100" fmla="*/ 421 w 429"/>
                <a:gd name="T101" fmla="*/ 269 h 725"/>
                <a:gd name="T102" fmla="*/ 429 w 429"/>
                <a:gd name="T103" fmla="*/ 48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725">
                  <a:moveTo>
                    <a:pt x="0" y="433"/>
                  </a:moveTo>
                  <a:lnTo>
                    <a:pt x="8" y="303"/>
                  </a:lnTo>
                  <a:lnTo>
                    <a:pt x="17" y="54"/>
                  </a:lnTo>
                  <a:lnTo>
                    <a:pt x="25" y="334"/>
                  </a:lnTo>
                  <a:lnTo>
                    <a:pt x="34" y="236"/>
                  </a:lnTo>
                  <a:lnTo>
                    <a:pt x="42" y="526"/>
                  </a:lnTo>
                  <a:lnTo>
                    <a:pt x="50" y="216"/>
                  </a:lnTo>
                  <a:lnTo>
                    <a:pt x="59" y="64"/>
                  </a:lnTo>
                  <a:lnTo>
                    <a:pt x="67" y="195"/>
                  </a:lnTo>
                  <a:lnTo>
                    <a:pt x="76" y="366"/>
                  </a:lnTo>
                  <a:lnTo>
                    <a:pt x="84" y="357"/>
                  </a:lnTo>
                  <a:lnTo>
                    <a:pt x="92" y="221"/>
                  </a:lnTo>
                  <a:lnTo>
                    <a:pt x="101" y="183"/>
                  </a:lnTo>
                  <a:lnTo>
                    <a:pt x="109" y="444"/>
                  </a:lnTo>
                  <a:lnTo>
                    <a:pt x="118" y="581"/>
                  </a:lnTo>
                  <a:lnTo>
                    <a:pt x="126" y="251"/>
                  </a:lnTo>
                  <a:lnTo>
                    <a:pt x="135" y="252"/>
                  </a:lnTo>
                  <a:lnTo>
                    <a:pt x="143" y="387"/>
                  </a:lnTo>
                  <a:lnTo>
                    <a:pt x="151" y="172"/>
                  </a:lnTo>
                  <a:lnTo>
                    <a:pt x="160" y="407"/>
                  </a:lnTo>
                  <a:lnTo>
                    <a:pt x="168" y="163"/>
                  </a:lnTo>
                  <a:lnTo>
                    <a:pt x="177" y="262"/>
                  </a:lnTo>
                  <a:lnTo>
                    <a:pt x="185" y="0"/>
                  </a:lnTo>
                  <a:lnTo>
                    <a:pt x="194" y="561"/>
                  </a:lnTo>
                  <a:lnTo>
                    <a:pt x="202" y="430"/>
                  </a:lnTo>
                  <a:lnTo>
                    <a:pt x="210" y="276"/>
                  </a:lnTo>
                  <a:lnTo>
                    <a:pt x="219" y="410"/>
                  </a:lnTo>
                  <a:lnTo>
                    <a:pt x="227" y="292"/>
                  </a:lnTo>
                  <a:lnTo>
                    <a:pt x="235" y="174"/>
                  </a:lnTo>
                  <a:lnTo>
                    <a:pt x="244" y="225"/>
                  </a:lnTo>
                  <a:lnTo>
                    <a:pt x="252" y="313"/>
                  </a:lnTo>
                  <a:lnTo>
                    <a:pt x="261" y="411"/>
                  </a:lnTo>
                  <a:lnTo>
                    <a:pt x="269" y="259"/>
                  </a:lnTo>
                  <a:lnTo>
                    <a:pt x="278" y="264"/>
                  </a:lnTo>
                  <a:lnTo>
                    <a:pt x="286" y="556"/>
                  </a:lnTo>
                  <a:lnTo>
                    <a:pt x="295" y="328"/>
                  </a:lnTo>
                  <a:lnTo>
                    <a:pt x="303" y="349"/>
                  </a:lnTo>
                  <a:lnTo>
                    <a:pt x="311" y="172"/>
                  </a:lnTo>
                  <a:lnTo>
                    <a:pt x="320" y="512"/>
                  </a:lnTo>
                  <a:lnTo>
                    <a:pt x="328" y="316"/>
                  </a:lnTo>
                  <a:lnTo>
                    <a:pt x="337" y="312"/>
                  </a:lnTo>
                  <a:lnTo>
                    <a:pt x="345" y="412"/>
                  </a:lnTo>
                  <a:lnTo>
                    <a:pt x="353" y="504"/>
                  </a:lnTo>
                  <a:lnTo>
                    <a:pt x="362" y="725"/>
                  </a:lnTo>
                  <a:lnTo>
                    <a:pt x="370" y="302"/>
                  </a:lnTo>
                  <a:lnTo>
                    <a:pt x="379" y="104"/>
                  </a:lnTo>
                  <a:lnTo>
                    <a:pt x="387" y="288"/>
                  </a:lnTo>
                  <a:lnTo>
                    <a:pt x="395" y="9"/>
                  </a:lnTo>
                  <a:lnTo>
                    <a:pt x="404" y="194"/>
                  </a:lnTo>
                  <a:lnTo>
                    <a:pt x="412" y="193"/>
                  </a:lnTo>
                  <a:lnTo>
                    <a:pt x="421" y="269"/>
                  </a:lnTo>
                  <a:lnTo>
                    <a:pt x="429" y="48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6" name="Freeform 65"/>
            <p:cNvSpPr>
              <a:spLocks/>
            </p:cNvSpPr>
            <p:nvPr/>
          </p:nvSpPr>
          <p:spPr bwMode="auto">
            <a:xfrm>
              <a:off x="3105023" y="3476413"/>
              <a:ext cx="497696" cy="1129361"/>
            </a:xfrm>
            <a:custGeom>
              <a:avLst/>
              <a:gdLst>
                <a:gd name="T0" fmla="*/ 0 w 429"/>
                <a:gd name="T1" fmla="*/ 314 h 992"/>
                <a:gd name="T2" fmla="*/ 8 w 429"/>
                <a:gd name="T3" fmla="*/ 529 h 992"/>
                <a:gd name="T4" fmla="*/ 17 w 429"/>
                <a:gd name="T5" fmla="*/ 305 h 992"/>
                <a:gd name="T6" fmla="*/ 25 w 429"/>
                <a:gd name="T7" fmla="*/ 432 h 992"/>
                <a:gd name="T8" fmla="*/ 34 w 429"/>
                <a:gd name="T9" fmla="*/ 241 h 992"/>
                <a:gd name="T10" fmla="*/ 42 w 429"/>
                <a:gd name="T11" fmla="*/ 289 h 992"/>
                <a:gd name="T12" fmla="*/ 50 w 429"/>
                <a:gd name="T13" fmla="*/ 149 h 992"/>
                <a:gd name="T14" fmla="*/ 59 w 429"/>
                <a:gd name="T15" fmla="*/ 282 h 992"/>
                <a:gd name="T16" fmla="*/ 67 w 429"/>
                <a:gd name="T17" fmla="*/ 194 h 992"/>
                <a:gd name="T18" fmla="*/ 75 w 429"/>
                <a:gd name="T19" fmla="*/ 471 h 992"/>
                <a:gd name="T20" fmla="*/ 84 w 429"/>
                <a:gd name="T21" fmla="*/ 520 h 992"/>
                <a:gd name="T22" fmla="*/ 92 w 429"/>
                <a:gd name="T23" fmla="*/ 189 h 992"/>
                <a:gd name="T24" fmla="*/ 101 w 429"/>
                <a:gd name="T25" fmla="*/ 204 h 992"/>
                <a:gd name="T26" fmla="*/ 109 w 429"/>
                <a:gd name="T27" fmla="*/ 144 h 992"/>
                <a:gd name="T28" fmla="*/ 118 w 429"/>
                <a:gd name="T29" fmla="*/ 590 h 992"/>
                <a:gd name="T30" fmla="*/ 126 w 429"/>
                <a:gd name="T31" fmla="*/ 194 h 992"/>
                <a:gd name="T32" fmla="*/ 134 w 429"/>
                <a:gd name="T33" fmla="*/ 992 h 992"/>
                <a:gd name="T34" fmla="*/ 143 w 429"/>
                <a:gd name="T35" fmla="*/ 503 h 992"/>
                <a:gd name="T36" fmla="*/ 151 w 429"/>
                <a:gd name="T37" fmla="*/ 213 h 992"/>
                <a:gd name="T38" fmla="*/ 160 w 429"/>
                <a:gd name="T39" fmla="*/ 254 h 992"/>
                <a:gd name="T40" fmla="*/ 168 w 429"/>
                <a:gd name="T41" fmla="*/ 483 h 992"/>
                <a:gd name="T42" fmla="*/ 177 w 429"/>
                <a:gd name="T43" fmla="*/ 160 h 992"/>
                <a:gd name="T44" fmla="*/ 185 w 429"/>
                <a:gd name="T45" fmla="*/ 56 h 992"/>
                <a:gd name="T46" fmla="*/ 193 w 429"/>
                <a:gd name="T47" fmla="*/ 360 h 992"/>
                <a:gd name="T48" fmla="*/ 202 w 429"/>
                <a:gd name="T49" fmla="*/ 527 h 992"/>
                <a:gd name="T50" fmla="*/ 210 w 429"/>
                <a:gd name="T51" fmla="*/ 63 h 992"/>
                <a:gd name="T52" fmla="*/ 219 w 429"/>
                <a:gd name="T53" fmla="*/ 409 h 992"/>
                <a:gd name="T54" fmla="*/ 227 w 429"/>
                <a:gd name="T55" fmla="*/ 446 h 992"/>
                <a:gd name="T56" fmla="*/ 235 w 429"/>
                <a:gd name="T57" fmla="*/ 0 h 992"/>
                <a:gd name="T58" fmla="*/ 244 w 429"/>
                <a:gd name="T59" fmla="*/ 279 h 992"/>
                <a:gd name="T60" fmla="*/ 252 w 429"/>
                <a:gd name="T61" fmla="*/ 250 h 992"/>
                <a:gd name="T62" fmla="*/ 261 w 429"/>
                <a:gd name="T63" fmla="*/ 114 h 992"/>
                <a:gd name="T64" fmla="*/ 269 w 429"/>
                <a:gd name="T65" fmla="*/ 339 h 992"/>
                <a:gd name="T66" fmla="*/ 278 w 429"/>
                <a:gd name="T67" fmla="*/ 224 h 992"/>
                <a:gd name="T68" fmla="*/ 286 w 429"/>
                <a:gd name="T69" fmla="*/ 194 h 992"/>
                <a:gd name="T70" fmla="*/ 294 w 429"/>
                <a:gd name="T71" fmla="*/ 366 h 992"/>
                <a:gd name="T72" fmla="*/ 303 w 429"/>
                <a:gd name="T73" fmla="*/ 419 h 992"/>
                <a:gd name="T74" fmla="*/ 311 w 429"/>
                <a:gd name="T75" fmla="*/ 552 h 992"/>
                <a:gd name="T76" fmla="*/ 320 w 429"/>
                <a:gd name="T77" fmla="*/ 313 h 992"/>
                <a:gd name="T78" fmla="*/ 328 w 429"/>
                <a:gd name="T79" fmla="*/ 174 h 992"/>
                <a:gd name="T80" fmla="*/ 336 w 429"/>
                <a:gd name="T81" fmla="*/ 339 h 992"/>
                <a:gd name="T82" fmla="*/ 345 w 429"/>
                <a:gd name="T83" fmla="*/ 374 h 992"/>
                <a:gd name="T84" fmla="*/ 353 w 429"/>
                <a:gd name="T85" fmla="*/ 291 h 992"/>
                <a:gd name="T86" fmla="*/ 362 w 429"/>
                <a:gd name="T87" fmla="*/ 494 h 992"/>
                <a:gd name="T88" fmla="*/ 370 w 429"/>
                <a:gd name="T89" fmla="*/ 838 h 992"/>
                <a:gd name="T90" fmla="*/ 378 w 429"/>
                <a:gd name="T91" fmla="*/ 833 h 992"/>
                <a:gd name="T92" fmla="*/ 387 w 429"/>
                <a:gd name="T93" fmla="*/ 459 h 992"/>
                <a:gd name="T94" fmla="*/ 395 w 429"/>
                <a:gd name="T95" fmla="*/ 410 h 992"/>
                <a:gd name="T96" fmla="*/ 404 w 429"/>
                <a:gd name="T97" fmla="*/ 542 h 992"/>
                <a:gd name="T98" fmla="*/ 412 w 429"/>
                <a:gd name="T99" fmla="*/ 420 h 992"/>
                <a:gd name="T100" fmla="*/ 421 w 429"/>
                <a:gd name="T101" fmla="*/ 520 h 992"/>
                <a:gd name="T102" fmla="*/ 429 w 429"/>
                <a:gd name="T103" fmla="*/ 18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92">
                  <a:moveTo>
                    <a:pt x="0" y="314"/>
                  </a:moveTo>
                  <a:lnTo>
                    <a:pt x="8" y="529"/>
                  </a:lnTo>
                  <a:lnTo>
                    <a:pt x="17" y="305"/>
                  </a:lnTo>
                  <a:lnTo>
                    <a:pt x="25" y="432"/>
                  </a:lnTo>
                  <a:lnTo>
                    <a:pt x="34" y="241"/>
                  </a:lnTo>
                  <a:lnTo>
                    <a:pt x="42" y="289"/>
                  </a:lnTo>
                  <a:lnTo>
                    <a:pt x="50" y="149"/>
                  </a:lnTo>
                  <a:lnTo>
                    <a:pt x="59" y="282"/>
                  </a:lnTo>
                  <a:lnTo>
                    <a:pt x="67" y="194"/>
                  </a:lnTo>
                  <a:lnTo>
                    <a:pt x="75" y="471"/>
                  </a:lnTo>
                  <a:lnTo>
                    <a:pt x="84" y="520"/>
                  </a:lnTo>
                  <a:lnTo>
                    <a:pt x="92" y="189"/>
                  </a:lnTo>
                  <a:lnTo>
                    <a:pt x="101" y="204"/>
                  </a:lnTo>
                  <a:lnTo>
                    <a:pt x="109" y="144"/>
                  </a:lnTo>
                  <a:lnTo>
                    <a:pt x="118" y="590"/>
                  </a:lnTo>
                  <a:lnTo>
                    <a:pt x="126" y="194"/>
                  </a:lnTo>
                  <a:lnTo>
                    <a:pt x="134" y="992"/>
                  </a:lnTo>
                  <a:lnTo>
                    <a:pt x="143" y="503"/>
                  </a:lnTo>
                  <a:lnTo>
                    <a:pt x="151" y="213"/>
                  </a:lnTo>
                  <a:lnTo>
                    <a:pt x="160" y="254"/>
                  </a:lnTo>
                  <a:lnTo>
                    <a:pt x="168" y="483"/>
                  </a:lnTo>
                  <a:lnTo>
                    <a:pt x="177" y="160"/>
                  </a:lnTo>
                  <a:lnTo>
                    <a:pt x="185" y="56"/>
                  </a:lnTo>
                  <a:lnTo>
                    <a:pt x="193" y="360"/>
                  </a:lnTo>
                  <a:lnTo>
                    <a:pt x="202" y="527"/>
                  </a:lnTo>
                  <a:lnTo>
                    <a:pt x="210" y="63"/>
                  </a:lnTo>
                  <a:lnTo>
                    <a:pt x="219" y="409"/>
                  </a:lnTo>
                  <a:lnTo>
                    <a:pt x="227" y="446"/>
                  </a:lnTo>
                  <a:lnTo>
                    <a:pt x="235" y="0"/>
                  </a:lnTo>
                  <a:lnTo>
                    <a:pt x="244" y="279"/>
                  </a:lnTo>
                  <a:lnTo>
                    <a:pt x="252" y="250"/>
                  </a:lnTo>
                  <a:lnTo>
                    <a:pt x="261" y="114"/>
                  </a:lnTo>
                  <a:lnTo>
                    <a:pt x="269" y="339"/>
                  </a:lnTo>
                  <a:lnTo>
                    <a:pt x="278" y="224"/>
                  </a:lnTo>
                  <a:lnTo>
                    <a:pt x="286" y="194"/>
                  </a:lnTo>
                  <a:lnTo>
                    <a:pt x="294" y="366"/>
                  </a:lnTo>
                  <a:lnTo>
                    <a:pt x="303" y="419"/>
                  </a:lnTo>
                  <a:lnTo>
                    <a:pt x="311" y="552"/>
                  </a:lnTo>
                  <a:lnTo>
                    <a:pt x="320" y="313"/>
                  </a:lnTo>
                  <a:lnTo>
                    <a:pt x="328" y="174"/>
                  </a:lnTo>
                  <a:lnTo>
                    <a:pt x="336" y="339"/>
                  </a:lnTo>
                  <a:lnTo>
                    <a:pt x="345" y="374"/>
                  </a:lnTo>
                  <a:lnTo>
                    <a:pt x="353" y="291"/>
                  </a:lnTo>
                  <a:lnTo>
                    <a:pt x="362" y="494"/>
                  </a:lnTo>
                  <a:lnTo>
                    <a:pt x="370" y="838"/>
                  </a:lnTo>
                  <a:lnTo>
                    <a:pt x="378" y="833"/>
                  </a:lnTo>
                  <a:lnTo>
                    <a:pt x="387" y="459"/>
                  </a:lnTo>
                  <a:lnTo>
                    <a:pt x="395" y="410"/>
                  </a:lnTo>
                  <a:lnTo>
                    <a:pt x="404" y="542"/>
                  </a:lnTo>
                  <a:lnTo>
                    <a:pt x="412" y="420"/>
                  </a:lnTo>
                  <a:lnTo>
                    <a:pt x="421" y="520"/>
                  </a:lnTo>
                  <a:lnTo>
                    <a:pt x="429" y="185"/>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7" name="Freeform 66"/>
            <p:cNvSpPr>
              <a:spLocks/>
            </p:cNvSpPr>
            <p:nvPr/>
          </p:nvSpPr>
          <p:spPr bwMode="auto">
            <a:xfrm>
              <a:off x="3593438" y="3433152"/>
              <a:ext cx="497696" cy="951759"/>
            </a:xfrm>
            <a:custGeom>
              <a:avLst/>
              <a:gdLst>
                <a:gd name="T0" fmla="*/ 0 w 429"/>
                <a:gd name="T1" fmla="*/ 558 h 836"/>
                <a:gd name="T2" fmla="*/ 8 w 429"/>
                <a:gd name="T3" fmla="*/ 223 h 836"/>
                <a:gd name="T4" fmla="*/ 17 w 429"/>
                <a:gd name="T5" fmla="*/ 836 h 836"/>
                <a:gd name="T6" fmla="*/ 25 w 429"/>
                <a:gd name="T7" fmla="*/ 352 h 836"/>
                <a:gd name="T8" fmla="*/ 33 w 429"/>
                <a:gd name="T9" fmla="*/ 826 h 836"/>
                <a:gd name="T10" fmla="*/ 42 w 429"/>
                <a:gd name="T11" fmla="*/ 20 h 836"/>
                <a:gd name="T12" fmla="*/ 50 w 429"/>
                <a:gd name="T13" fmla="*/ 234 h 836"/>
                <a:gd name="T14" fmla="*/ 59 w 429"/>
                <a:gd name="T15" fmla="*/ 290 h 836"/>
                <a:gd name="T16" fmla="*/ 67 w 429"/>
                <a:gd name="T17" fmla="*/ 336 h 836"/>
                <a:gd name="T18" fmla="*/ 75 w 429"/>
                <a:gd name="T19" fmla="*/ 357 h 836"/>
                <a:gd name="T20" fmla="*/ 84 w 429"/>
                <a:gd name="T21" fmla="*/ 342 h 836"/>
                <a:gd name="T22" fmla="*/ 92 w 429"/>
                <a:gd name="T23" fmla="*/ 411 h 836"/>
                <a:gd name="T24" fmla="*/ 100 w 429"/>
                <a:gd name="T25" fmla="*/ 335 h 836"/>
                <a:gd name="T26" fmla="*/ 109 w 429"/>
                <a:gd name="T27" fmla="*/ 506 h 836"/>
                <a:gd name="T28" fmla="*/ 117 w 429"/>
                <a:gd name="T29" fmla="*/ 322 h 836"/>
                <a:gd name="T30" fmla="*/ 126 w 429"/>
                <a:gd name="T31" fmla="*/ 298 h 836"/>
                <a:gd name="T32" fmla="*/ 134 w 429"/>
                <a:gd name="T33" fmla="*/ 451 h 836"/>
                <a:gd name="T34" fmla="*/ 143 w 429"/>
                <a:gd name="T35" fmla="*/ 405 h 836"/>
                <a:gd name="T36" fmla="*/ 151 w 429"/>
                <a:gd name="T37" fmla="*/ 49 h 836"/>
                <a:gd name="T38" fmla="*/ 160 w 429"/>
                <a:gd name="T39" fmla="*/ 236 h 836"/>
                <a:gd name="T40" fmla="*/ 168 w 429"/>
                <a:gd name="T41" fmla="*/ 559 h 836"/>
                <a:gd name="T42" fmla="*/ 176 w 429"/>
                <a:gd name="T43" fmla="*/ 747 h 836"/>
                <a:gd name="T44" fmla="*/ 185 w 429"/>
                <a:gd name="T45" fmla="*/ 260 h 836"/>
                <a:gd name="T46" fmla="*/ 193 w 429"/>
                <a:gd name="T47" fmla="*/ 553 h 836"/>
                <a:gd name="T48" fmla="*/ 202 w 429"/>
                <a:gd name="T49" fmla="*/ 408 h 836"/>
                <a:gd name="T50" fmla="*/ 210 w 429"/>
                <a:gd name="T51" fmla="*/ 347 h 836"/>
                <a:gd name="T52" fmla="*/ 218 w 429"/>
                <a:gd name="T53" fmla="*/ 0 h 836"/>
                <a:gd name="T54" fmla="*/ 227 w 429"/>
                <a:gd name="T55" fmla="*/ 513 h 836"/>
                <a:gd name="T56" fmla="*/ 235 w 429"/>
                <a:gd name="T57" fmla="*/ 716 h 836"/>
                <a:gd name="T58" fmla="*/ 244 w 429"/>
                <a:gd name="T59" fmla="*/ 567 h 836"/>
                <a:gd name="T60" fmla="*/ 252 w 429"/>
                <a:gd name="T61" fmla="*/ 201 h 836"/>
                <a:gd name="T62" fmla="*/ 260 w 429"/>
                <a:gd name="T63" fmla="*/ 323 h 836"/>
                <a:gd name="T64" fmla="*/ 269 w 429"/>
                <a:gd name="T65" fmla="*/ 355 h 836"/>
                <a:gd name="T66" fmla="*/ 277 w 429"/>
                <a:gd name="T67" fmla="*/ 439 h 836"/>
                <a:gd name="T68" fmla="*/ 286 w 429"/>
                <a:gd name="T69" fmla="*/ 380 h 836"/>
                <a:gd name="T70" fmla="*/ 294 w 429"/>
                <a:gd name="T71" fmla="*/ 134 h 836"/>
                <a:gd name="T72" fmla="*/ 303 w 429"/>
                <a:gd name="T73" fmla="*/ 437 h 836"/>
                <a:gd name="T74" fmla="*/ 311 w 429"/>
                <a:gd name="T75" fmla="*/ 454 h 836"/>
                <a:gd name="T76" fmla="*/ 320 w 429"/>
                <a:gd name="T77" fmla="*/ 131 h 836"/>
                <a:gd name="T78" fmla="*/ 328 w 429"/>
                <a:gd name="T79" fmla="*/ 671 h 836"/>
                <a:gd name="T80" fmla="*/ 336 w 429"/>
                <a:gd name="T81" fmla="*/ 544 h 836"/>
                <a:gd name="T82" fmla="*/ 345 w 429"/>
                <a:gd name="T83" fmla="*/ 318 h 836"/>
                <a:gd name="T84" fmla="*/ 353 w 429"/>
                <a:gd name="T85" fmla="*/ 54 h 836"/>
                <a:gd name="T86" fmla="*/ 361 w 429"/>
                <a:gd name="T87" fmla="*/ 230 h 836"/>
                <a:gd name="T88" fmla="*/ 370 w 429"/>
                <a:gd name="T89" fmla="*/ 651 h 836"/>
                <a:gd name="T90" fmla="*/ 378 w 429"/>
                <a:gd name="T91" fmla="*/ 125 h 836"/>
                <a:gd name="T92" fmla="*/ 387 w 429"/>
                <a:gd name="T93" fmla="*/ 560 h 836"/>
                <a:gd name="T94" fmla="*/ 395 w 429"/>
                <a:gd name="T95" fmla="*/ 369 h 836"/>
                <a:gd name="T96" fmla="*/ 404 w 429"/>
                <a:gd name="T97" fmla="*/ 255 h 836"/>
                <a:gd name="T98" fmla="*/ 412 w 429"/>
                <a:gd name="T99" fmla="*/ 468 h 836"/>
                <a:gd name="T100" fmla="*/ 420 w 429"/>
                <a:gd name="T101" fmla="*/ 641 h 836"/>
                <a:gd name="T102" fmla="*/ 429 w 429"/>
                <a:gd name="T103" fmla="*/ 23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836">
                  <a:moveTo>
                    <a:pt x="0" y="558"/>
                  </a:moveTo>
                  <a:lnTo>
                    <a:pt x="8" y="223"/>
                  </a:lnTo>
                  <a:lnTo>
                    <a:pt x="17" y="836"/>
                  </a:lnTo>
                  <a:lnTo>
                    <a:pt x="25" y="352"/>
                  </a:lnTo>
                  <a:lnTo>
                    <a:pt x="33" y="826"/>
                  </a:lnTo>
                  <a:lnTo>
                    <a:pt x="42" y="20"/>
                  </a:lnTo>
                  <a:lnTo>
                    <a:pt x="50" y="234"/>
                  </a:lnTo>
                  <a:lnTo>
                    <a:pt x="59" y="290"/>
                  </a:lnTo>
                  <a:lnTo>
                    <a:pt x="67" y="336"/>
                  </a:lnTo>
                  <a:lnTo>
                    <a:pt x="75" y="357"/>
                  </a:lnTo>
                  <a:lnTo>
                    <a:pt x="84" y="342"/>
                  </a:lnTo>
                  <a:lnTo>
                    <a:pt x="92" y="411"/>
                  </a:lnTo>
                  <a:lnTo>
                    <a:pt x="100" y="335"/>
                  </a:lnTo>
                  <a:lnTo>
                    <a:pt x="109" y="506"/>
                  </a:lnTo>
                  <a:lnTo>
                    <a:pt x="117" y="322"/>
                  </a:lnTo>
                  <a:lnTo>
                    <a:pt x="126" y="298"/>
                  </a:lnTo>
                  <a:lnTo>
                    <a:pt x="134" y="451"/>
                  </a:lnTo>
                  <a:lnTo>
                    <a:pt x="143" y="405"/>
                  </a:lnTo>
                  <a:lnTo>
                    <a:pt x="151" y="49"/>
                  </a:lnTo>
                  <a:lnTo>
                    <a:pt x="160" y="236"/>
                  </a:lnTo>
                  <a:lnTo>
                    <a:pt x="168" y="559"/>
                  </a:lnTo>
                  <a:lnTo>
                    <a:pt x="176" y="747"/>
                  </a:lnTo>
                  <a:lnTo>
                    <a:pt x="185" y="260"/>
                  </a:lnTo>
                  <a:lnTo>
                    <a:pt x="193" y="553"/>
                  </a:lnTo>
                  <a:lnTo>
                    <a:pt x="202" y="408"/>
                  </a:lnTo>
                  <a:lnTo>
                    <a:pt x="210" y="347"/>
                  </a:lnTo>
                  <a:lnTo>
                    <a:pt x="218" y="0"/>
                  </a:lnTo>
                  <a:lnTo>
                    <a:pt x="227" y="513"/>
                  </a:lnTo>
                  <a:lnTo>
                    <a:pt x="235" y="716"/>
                  </a:lnTo>
                  <a:lnTo>
                    <a:pt x="244" y="567"/>
                  </a:lnTo>
                  <a:lnTo>
                    <a:pt x="252" y="201"/>
                  </a:lnTo>
                  <a:lnTo>
                    <a:pt x="260" y="323"/>
                  </a:lnTo>
                  <a:lnTo>
                    <a:pt x="269" y="355"/>
                  </a:lnTo>
                  <a:lnTo>
                    <a:pt x="277" y="439"/>
                  </a:lnTo>
                  <a:lnTo>
                    <a:pt x="286" y="380"/>
                  </a:lnTo>
                  <a:lnTo>
                    <a:pt x="294" y="134"/>
                  </a:lnTo>
                  <a:lnTo>
                    <a:pt x="303" y="437"/>
                  </a:lnTo>
                  <a:lnTo>
                    <a:pt x="311" y="454"/>
                  </a:lnTo>
                  <a:lnTo>
                    <a:pt x="320" y="131"/>
                  </a:lnTo>
                  <a:lnTo>
                    <a:pt x="328" y="671"/>
                  </a:lnTo>
                  <a:lnTo>
                    <a:pt x="336" y="544"/>
                  </a:lnTo>
                  <a:lnTo>
                    <a:pt x="345" y="318"/>
                  </a:lnTo>
                  <a:lnTo>
                    <a:pt x="353" y="54"/>
                  </a:lnTo>
                  <a:lnTo>
                    <a:pt x="361" y="230"/>
                  </a:lnTo>
                  <a:lnTo>
                    <a:pt x="370" y="651"/>
                  </a:lnTo>
                  <a:lnTo>
                    <a:pt x="378" y="125"/>
                  </a:lnTo>
                  <a:lnTo>
                    <a:pt x="387" y="560"/>
                  </a:lnTo>
                  <a:lnTo>
                    <a:pt x="395" y="369"/>
                  </a:lnTo>
                  <a:lnTo>
                    <a:pt x="404" y="255"/>
                  </a:lnTo>
                  <a:lnTo>
                    <a:pt x="412" y="468"/>
                  </a:lnTo>
                  <a:lnTo>
                    <a:pt x="420" y="641"/>
                  </a:lnTo>
                  <a:lnTo>
                    <a:pt x="429" y="23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8" name="Freeform 67"/>
            <p:cNvSpPr>
              <a:spLocks/>
            </p:cNvSpPr>
            <p:nvPr/>
          </p:nvSpPr>
          <p:spPr bwMode="auto">
            <a:xfrm>
              <a:off x="4080693" y="3457059"/>
              <a:ext cx="498856" cy="1057638"/>
            </a:xfrm>
            <a:custGeom>
              <a:avLst/>
              <a:gdLst>
                <a:gd name="T0" fmla="*/ 0 w 430"/>
                <a:gd name="T1" fmla="*/ 620 h 929"/>
                <a:gd name="T2" fmla="*/ 9 w 430"/>
                <a:gd name="T3" fmla="*/ 210 h 929"/>
                <a:gd name="T4" fmla="*/ 17 w 430"/>
                <a:gd name="T5" fmla="*/ 600 h 929"/>
                <a:gd name="T6" fmla="*/ 26 w 430"/>
                <a:gd name="T7" fmla="*/ 304 h 929"/>
                <a:gd name="T8" fmla="*/ 34 w 430"/>
                <a:gd name="T9" fmla="*/ 627 h 929"/>
                <a:gd name="T10" fmla="*/ 43 w 430"/>
                <a:gd name="T11" fmla="*/ 206 h 929"/>
                <a:gd name="T12" fmla="*/ 51 w 430"/>
                <a:gd name="T13" fmla="*/ 347 h 929"/>
                <a:gd name="T14" fmla="*/ 59 w 430"/>
                <a:gd name="T15" fmla="*/ 437 h 929"/>
                <a:gd name="T16" fmla="*/ 68 w 430"/>
                <a:gd name="T17" fmla="*/ 579 h 929"/>
                <a:gd name="T18" fmla="*/ 76 w 430"/>
                <a:gd name="T19" fmla="*/ 192 h 929"/>
                <a:gd name="T20" fmla="*/ 84 w 430"/>
                <a:gd name="T21" fmla="*/ 401 h 929"/>
                <a:gd name="T22" fmla="*/ 93 w 430"/>
                <a:gd name="T23" fmla="*/ 634 h 929"/>
                <a:gd name="T24" fmla="*/ 101 w 430"/>
                <a:gd name="T25" fmla="*/ 282 h 929"/>
                <a:gd name="T26" fmla="*/ 110 w 430"/>
                <a:gd name="T27" fmla="*/ 153 h 929"/>
                <a:gd name="T28" fmla="*/ 118 w 430"/>
                <a:gd name="T29" fmla="*/ 271 h 929"/>
                <a:gd name="T30" fmla="*/ 127 w 430"/>
                <a:gd name="T31" fmla="*/ 556 h 929"/>
                <a:gd name="T32" fmla="*/ 135 w 430"/>
                <a:gd name="T33" fmla="*/ 691 h 929"/>
                <a:gd name="T34" fmla="*/ 144 w 430"/>
                <a:gd name="T35" fmla="*/ 367 h 929"/>
                <a:gd name="T36" fmla="*/ 152 w 430"/>
                <a:gd name="T37" fmla="*/ 440 h 929"/>
                <a:gd name="T38" fmla="*/ 160 w 430"/>
                <a:gd name="T39" fmla="*/ 825 h 929"/>
                <a:gd name="T40" fmla="*/ 169 w 430"/>
                <a:gd name="T41" fmla="*/ 199 h 929"/>
                <a:gd name="T42" fmla="*/ 177 w 430"/>
                <a:gd name="T43" fmla="*/ 536 h 929"/>
                <a:gd name="T44" fmla="*/ 186 w 430"/>
                <a:gd name="T45" fmla="*/ 544 h 929"/>
                <a:gd name="T46" fmla="*/ 194 w 430"/>
                <a:gd name="T47" fmla="*/ 684 h 929"/>
                <a:gd name="T48" fmla="*/ 202 w 430"/>
                <a:gd name="T49" fmla="*/ 168 h 929"/>
                <a:gd name="T50" fmla="*/ 211 w 430"/>
                <a:gd name="T51" fmla="*/ 163 h 929"/>
                <a:gd name="T52" fmla="*/ 219 w 430"/>
                <a:gd name="T53" fmla="*/ 127 h 929"/>
                <a:gd name="T54" fmla="*/ 228 w 430"/>
                <a:gd name="T55" fmla="*/ 389 h 929"/>
                <a:gd name="T56" fmla="*/ 236 w 430"/>
                <a:gd name="T57" fmla="*/ 483 h 929"/>
                <a:gd name="T58" fmla="*/ 244 w 430"/>
                <a:gd name="T59" fmla="*/ 513 h 929"/>
                <a:gd name="T60" fmla="*/ 253 w 430"/>
                <a:gd name="T61" fmla="*/ 403 h 929"/>
                <a:gd name="T62" fmla="*/ 261 w 430"/>
                <a:gd name="T63" fmla="*/ 653 h 929"/>
                <a:gd name="T64" fmla="*/ 270 w 430"/>
                <a:gd name="T65" fmla="*/ 414 h 929"/>
                <a:gd name="T66" fmla="*/ 278 w 430"/>
                <a:gd name="T67" fmla="*/ 516 h 929"/>
                <a:gd name="T68" fmla="*/ 287 w 430"/>
                <a:gd name="T69" fmla="*/ 587 h 929"/>
                <a:gd name="T70" fmla="*/ 295 w 430"/>
                <a:gd name="T71" fmla="*/ 496 h 929"/>
                <a:gd name="T72" fmla="*/ 304 w 430"/>
                <a:gd name="T73" fmla="*/ 268 h 929"/>
                <a:gd name="T74" fmla="*/ 312 w 430"/>
                <a:gd name="T75" fmla="*/ 308 h 929"/>
                <a:gd name="T76" fmla="*/ 320 w 430"/>
                <a:gd name="T77" fmla="*/ 135 h 929"/>
                <a:gd name="T78" fmla="*/ 329 w 430"/>
                <a:gd name="T79" fmla="*/ 160 h 929"/>
                <a:gd name="T80" fmla="*/ 337 w 430"/>
                <a:gd name="T81" fmla="*/ 309 h 929"/>
                <a:gd name="T82" fmla="*/ 345 w 430"/>
                <a:gd name="T83" fmla="*/ 481 h 929"/>
                <a:gd name="T84" fmla="*/ 354 w 430"/>
                <a:gd name="T85" fmla="*/ 329 h 929"/>
                <a:gd name="T86" fmla="*/ 362 w 430"/>
                <a:gd name="T87" fmla="*/ 929 h 929"/>
                <a:gd name="T88" fmla="*/ 371 w 430"/>
                <a:gd name="T89" fmla="*/ 473 h 929"/>
                <a:gd name="T90" fmla="*/ 379 w 430"/>
                <a:gd name="T91" fmla="*/ 625 h 929"/>
                <a:gd name="T92" fmla="*/ 388 w 430"/>
                <a:gd name="T93" fmla="*/ 324 h 929"/>
                <a:gd name="T94" fmla="*/ 396 w 430"/>
                <a:gd name="T95" fmla="*/ 252 h 929"/>
                <a:gd name="T96" fmla="*/ 404 w 430"/>
                <a:gd name="T97" fmla="*/ 464 h 929"/>
                <a:gd name="T98" fmla="*/ 413 w 430"/>
                <a:gd name="T99" fmla="*/ 564 h 929"/>
                <a:gd name="T100" fmla="*/ 421 w 430"/>
                <a:gd name="T101" fmla="*/ 251 h 929"/>
                <a:gd name="T102" fmla="*/ 430 w 430"/>
                <a:gd name="T103"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929">
                  <a:moveTo>
                    <a:pt x="0" y="620"/>
                  </a:moveTo>
                  <a:lnTo>
                    <a:pt x="9" y="210"/>
                  </a:lnTo>
                  <a:lnTo>
                    <a:pt x="17" y="600"/>
                  </a:lnTo>
                  <a:lnTo>
                    <a:pt x="26" y="304"/>
                  </a:lnTo>
                  <a:lnTo>
                    <a:pt x="34" y="627"/>
                  </a:lnTo>
                  <a:lnTo>
                    <a:pt x="43" y="206"/>
                  </a:lnTo>
                  <a:lnTo>
                    <a:pt x="51" y="347"/>
                  </a:lnTo>
                  <a:lnTo>
                    <a:pt x="59" y="437"/>
                  </a:lnTo>
                  <a:lnTo>
                    <a:pt x="68" y="579"/>
                  </a:lnTo>
                  <a:lnTo>
                    <a:pt x="76" y="192"/>
                  </a:lnTo>
                  <a:lnTo>
                    <a:pt x="84" y="401"/>
                  </a:lnTo>
                  <a:lnTo>
                    <a:pt x="93" y="634"/>
                  </a:lnTo>
                  <a:lnTo>
                    <a:pt x="101" y="282"/>
                  </a:lnTo>
                  <a:lnTo>
                    <a:pt x="110" y="153"/>
                  </a:lnTo>
                  <a:lnTo>
                    <a:pt x="118" y="271"/>
                  </a:lnTo>
                  <a:lnTo>
                    <a:pt x="127" y="556"/>
                  </a:lnTo>
                  <a:lnTo>
                    <a:pt x="135" y="691"/>
                  </a:lnTo>
                  <a:lnTo>
                    <a:pt x="144" y="367"/>
                  </a:lnTo>
                  <a:lnTo>
                    <a:pt x="152" y="440"/>
                  </a:lnTo>
                  <a:lnTo>
                    <a:pt x="160" y="825"/>
                  </a:lnTo>
                  <a:lnTo>
                    <a:pt x="169" y="199"/>
                  </a:lnTo>
                  <a:lnTo>
                    <a:pt x="177" y="536"/>
                  </a:lnTo>
                  <a:lnTo>
                    <a:pt x="186" y="544"/>
                  </a:lnTo>
                  <a:lnTo>
                    <a:pt x="194" y="684"/>
                  </a:lnTo>
                  <a:lnTo>
                    <a:pt x="202" y="168"/>
                  </a:lnTo>
                  <a:lnTo>
                    <a:pt x="211" y="163"/>
                  </a:lnTo>
                  <a:lnTo>
                    <a:pt x="219" y="127"/>
                  </a:lnTo>
                  <a:lnTo>
                    <a:pt x="228" y="389"/>
                  </a:lnTo>
                  <a:lnTo>
                    <a:pt x="236" y="483"/>
                  </a:lnTo>
                  <a:lnTo>
                    <a:pt x="244" y="513"/>
                  </a:lnTo>
                  <a:lnTo>
                    <a:pt x="253" y="403"/>
                  </a:lnTo>
                  <a:lnTo>
                    <a:pt x="261" y="653"/>
                  </a:lnTo>
                  <a:lnTo>
                    <a:pt x="270" y="414"/>
                  </a:lnTo>
                  <a:lnTo>
                    <a:pt x="278" y="516"/>
                  </a:lnTo>
                  <a:lnTo>
                    <a:pt x="287" y="587"/>
                  </a:lnTo>
                  <a:lnTo>
                    <a:pt x="295" y="496"/>
                  </a:lnTo>
                  <a:lnTo>
                    <a:pt x="304" y="268"/>
                  </a:lnTo>
                  <a:lnTo>
                    <a:pt x="312" y="308"/>
                  </a:lnTo>
                  <a:lnTo>
                    <a:pt x="320" y="135"/>
                  </a:lnTo>
                  <a:lnTo>
                    <a:pt x="329" y="160"/>
                  </a:lnTo>
                  <a:lnTo>
                    <a:pt x="337" y="309"/>
                  </a:lnTo>
                  <a:lnTo>
                    <a:pt x="345" y="481"/>
                  </a:lnTo>
                  <a:lnTo>
                    <a:pt x="354" y="329"/>
                  </a:lnTo>
                  <a:lnTo>
                    <a:pt x="362" y="929"/>
                  </a:lnTo>
                  <a:lnTo>
                    <a:pt x="371" y="473"/>
                  </a:lnTo>
                  <a:lnTo>
                    <a:pt x="379" y="625"/>
                  </a:lnTo>
                  <a:lnTo>
                    <a:pt x="388" y="324"/>
                  </a:lnTo>
                  <a:lnTo>
                    <a:pt x="396" y="252"/>
                  </a:lnTo>
                  <a:lnTo>
                    <a:pt x="404" y="464"/>
                  </a:lnTo>
                  <a:lnTo>
                    <a:pt x="413" y="564"/>
                  </a:lnTo>
                  <a:lnTo>
                    <a:pt x="421" y="251"/>
                  </a:lnTo>
                  <a:lnTo>
                    <a:pt x="430"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89" name="Freeform 68"/>
            <p:cNvSpPr>
              <a:spLocks/>
            </p:cNvSpPr>
            <p:nvPr/>
          </p:nvSpPr>
          <p:spPr bwMode="auto">
            <a:xfrm>
              <a:off x="4569106" y="3162196"/>
              <a:ext cx="498856" cy="1402594"/>
            </a:xfrm>
            <a:custGeom>
              <a:avLst/>
              <a:gdLst>
                <a:gd name="T0" fmla="*/ 0 w 430"/>
                <a:gd name="T1" fmla="*/ 510 h 1232"/>
                <a:gd name="T2" fmla="*/ 9 w 430"/>
                <a:gd name="T3" fmla="*/ 259 h 1232"/>
                <a:gd name="T4" fmla="*/ 17 w 430"/>
                <a:gd name="T5" fmla="*/ 714 h 1232"/>
                <a:gd name="T6" fmla="*/ 26 w 430"/>
                <a:gd name="T7" fmla="*/ 738 h 1232"/>
                <a:gd name="T8" fmla="*/ 34 w 430"/>
                <a:gd name="T9" fmla="*/ 810 h 1232"/>
                <a:gd name="T10" fmla="*/ 42 w 430"/>
                <a:gd name="T11" fmla="*/ 1126 h 1232"/>
                <a:gd name="T12" fmla="*/ 51 w 430"/>
                <a:gd name="T13" fmla="*/ 575 h 1232"/>
                <a:gd name="T14" fmla="*/ 59 w 430"/>
                <a:gd name="T15" fmla="*/ 704 h 1232"/>
                <a:gd name="T16" fmla="*/ 68 w 430"/>
                <a:gd name="T17" fmla="*/ 702 h 1232"/>
                <a:gd name="T18" fmla="*/ 76 w 430"/>
                <a:gd name="T19" fmla="*/ 722 h 1232"/>
                <a:gd name="T20" fmla="*/ 84 w 430"/>
                <a:gd name="T21" fmla="*/ 865 h 1232"/>
                <a:gd name="T22" fmla="*/ 93 w 430"/>
                <a:gd name="T23" fmla="*/ 396 h 1232"/>
                <a:gd name="T24" fmla="*/ 101 w 430"/>
                <a:gd name="T25" fmla="*/ 914 h 1232"/>
                <a:gd name="T26" fmla="*/ 110 w 430"/>
                <a:gd name="T27" fmla="*/ 0 h 1232"/>
                <a:gd name="T28" fmla="*/ 118 w 430"/>
                <a:gd name="T29" fmla="*/ 690 h 1232"/>
                <a:gd name="T30" fmla="*/ 127 w 430"/>
                <a:gd name="T31" fmla="*/ 801 h 1232"/>
                <a:gd name="T32" fmla="*/ 135 w 430"/>
                <a:gd name="T33" fmla="*/ 509 h 1232"/>
                <a:gd name="T34" fmla="*/ 143 w 430"/>
                <a:gd name="T35" fmla="*/ 614 h 1232"/>
                <a:gd name="T36" fmla="*/ 152 w 430"/>
                <a:gd name="T37" fmla="*/ 683 h 1232"/>
                <a:gd name="T38" fmla="*/ 160 w 430"/>
                <a:gd name="T39" fmla="*/ 773 h 1232"/>
                <a:gd name="T40" fmla="*/ 169 w 430"/>
                <a:gd name="T41" fmla="*/ 680 h 1232"/>
                <a:gd name="T42" fmla="*/ 177 w 430"/>
                <a:gd name="T43" fmla="*/ 631 h 1232"/>
                <a:gd name="T44" fmla="*/ 186 w 430"/>
                <a:gd name="T45" fmla="*/ 677 h 1232"/>
                <a:gd name="T46" fmla="*/ 194 w 430"/>
                <a:gd name="T47" fmla="*/ 398 h 1232"/>
                <a:gd name="T48" fmla="*/ 202 w 430"/>
                <a:gd name="T49" fmla="*/ 674 h 1232"/>
                <a:gd name="T50" fmla="*/ 211 w 430"/>
                <a:gd name="T51" fmla="*/ 1216 h 1232"/>
                <a:gd name="T52" fmla="*/ 219 w 430"/>
                <a:gd name="T53" fmla="*/ 791 h 1232"/>
                <a:gd name="T54" fmla="*/ 227 w 430"/>
                <a:gd name="T55" fmla="*/ 342 h 1232"/>
                <a:gd name="T56" fmla="*/ 236 w 430"/>
                <a:gd name="T57" fmla="*/ 754 h 1232"/>
                <a:gd name="T58" fmla="*/ 244 w 430"/>
                <a:gd name="T59" fmla="*/ 1232 h 1232"/>
                <a:gd name="T60" fmla="*/ 253 w 430"/>
                <a:gd name="T61" fmla="*/ 564 h 1232"/>
                <a:gd name="T62" fmla="*/ 261 w 430"/>
                <a:gd name="T63" fmla="*/ 622 h 1232"/>
                <a:gd name="T64" fmla="*/ 270 w 430"/>
                <a:gd name="T65" fmla="*/ 663 h 1232"/>
                <a:gd name="T66" fmla="*/ 278 w 430"/>
                <a:gd name="T67" fmla="*/ 862 h 1232"/>
                <a:gd name="T68" fmla="*/ 287 w 430"/>
                <a:gd name="T69" fmla="*/ 557 h 1232"/>
                <a:gd name="T70" fmla="*/ 295 w 430"/>
                <a:gd name="T71" fmla="*/ 801 h 1232"/>
                <a:gd name="T72" fmla="*/ 303 w 430"/>
                <a:gd name="T73" fmla="*/ 537 h 1232"/>
                <a:gd name="T74" fmla="*/ 312 w 430"/>
                <a:gd name="T75" fmla="*/ 103 h 1232"/>
                <a:gd name="T76" fmla="*/ 320 w 430"/>
                <a:gd name="T77" fmla="*/ 656 h 1232"/>
                <a:gd name="T78" fmla="*/ 329 w 430"/>
                <a:gd name="T79" fmla="*/ 1213 h 1232"/>
                <a:gd name="T80" fmla="*/ 337 w 430"/>
                <a:gd name="T81" fmla="*/ 747 h 1232"/>
                <a:gd name="T82" fmla="*/ 345 w 430"/>
                <a:gd name="T83" fmla="*/ 782 h 1232"/>
                <a:gd name="T84" fmla="*/ 354 w 430"/>
                <a:gd name="T85" fmla="*/ 757 h 1232"/>
                <a:gd name="T86" fmla="*/ 362 w 430"/>
                <a:gd name="T87" fmla="*/ 992 h 1232"/>
                <a:gd name="T88" fmla="*/ 371 w 430"/>
                <a:gd name="T89" fmla="*/ 692 h 1232"/>
                <a:gd name="T90" fmla="*/ 379 w 430"/>
                <a:gd name="T91" fmla="*/ 827 h 1232"/>
                <a:gd name="T92" fmla="*/ 387 w 430"/>
                <a:gd name="T93" fmla="*/ 871 h 1232"/>
                <a:gd name="T94" fmla="*/ 396 w 430"/>
                <a:gd name="T95" fmla="*/ 647 h 1232"/>
                <a:gd name="T96" fmla="*/ 404 w 430"/>
                <a:gd name="T97" fmla="*/ 711 h 1232"/>
                <a:gd name="T98" fmla="*/ 413 w 430"/>
                <a:gd name="T99" fmla="*/ 416 h 1232"/>
                <a:gd name="T100" fmla="*/ 421 w 430"/>
                <a:gd name="T101" fmla="*/ 432 h 1232"/>
                <a:gd name="T102" fmla="*/ 430 w 430"/>
                <a:gd name="T103" fmla="*/ 613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232">
                  <a:moveTo>
                    <a:pt x="0" y="510"/>
                  </a:moveTo>
                  <a:lnTo>
                    <a:pt x="9" y="259"/>
                  </a:lnTo>
                  <a:lnTo>
                    <a:pt x="17" y="714"/>
                  </a:lnTo>
                  <a:lnTo>
                    <a:pt x="26" y="738"/>
                  </a:lnTo>
                  <a:lnTo>
                    <a:pt x="34" y="810"/>
                  </a:lnTo>
                  <a:lnTo>
                    <a:pt x="42" y="1126"/>
                  </a:lnTo>
                  <a:lnTo>
                    <a:pt x="51" y="575"/>
                  </a:lnTo>
                  <a:lnTo>
                    <a:pt x="59" y="704"/>
                  </a:lnTo>
                  <a:lnTo>
                    <a:pt x="68" y="702"/>
                  </a:lnTo>
                  <a:lnTo>
                    <a:pt x="76" y="722"/>
                  </a:lnTo>
                  <a:lnTo>
                    <a:pt x="84" y="865"/>
                  </a:lnTo>
                  <a:lnTo>
                    <a:pt x="93" y="396"/>
                  </a:lnTo>
                  <a:lnTo>
                    <a:pt x="101" y="914"/>
                  </a:lnTo>
                  <a:lnTo>
                    <a:pt x="110" y="0"/>
                  </a:lnTo>
                  <a:lnTo>
                    <a:pt x="118" y="690"/>
                  </a:lnTo>
                  <a:lnTo>
                    <a:pt x="127" y="801"/>
                  </a:lnTo>
                  <a:lnTo>
                    <a:pt x="135" y="509"/>
                  </a:lnTo>
                  <a:lnTo>
                    <a:pt x="143" y="614"/>
                  </a:lnTo>
                  <a:lnTo>
                    <a:pt x="152" y="683"/>
                  </a:lnTo>
                  <a:lnTo>
                    <a:pt x="160" y="773"/>
                  </a:lnTo>
                  <a:lnTo>
                    <a:pt x="169" y="680"/>
                  </a:lnTo>
                  <a:lnTo>
                    <a:pt x="177" y="631"/>
                  </a:lnTo>
                  <a:lnTo>
                    <a:pt x="186" y="677"/>
                  </a:lnTo>
                  <a:lnTo>
                    <a:pt x="194" y="398"/>
                  </a:lnTo>
                  <a:lnTo>
                    <a:pt x="202" y="674"/>
                  </a:lnTo>
                  <a:lnTo>
                    <a:pt x="211" y="1216"/>
                  </a:lnTo>
                  <a:lnTo>
                    <a:pt x="219" y="791"/>
                  </a:lnTo>
                  <a:lnTo>
                    <a:pt x="227" y="342"/>
                  </a:lnTo>
                  <a:lnTo>
                    <a:pt x="236" y="754"/>
                  </a:lnTo>
                  <a:lnTo>
                    <a:pt x="244" y="1232"/>
                  </a:lnTo>
                  <a:lnTo>
                    <a:pt x="253" y="564"/>
                  </a:lnTo>
                  <a:lnTo>
                    <a:pt x="261" y="622"/>
                  </a:lnTo>
                  <a:lnTo>
                    <a:pt x="270" y="663"/>
                  </a:lnTo>
                  <a:lnTo>
                    <a:pt x="278" y="862"/>
                  </a:lnTo>
                  <a:lnTo>
                    <a:pt x="287" y="557"/>
                  </a:lnTo>
                  <a:lnTo>
                    <a:pt x="295" y="801"/>
                  </a:lnTo>
                  <a:lnTo>
                    <a:pt x="303" y="537"/>
                  </a:lnTo>
                  <a:lnTo>
                    <a:pt x="312" y="103"/>
                  </a:lnTo>
                  <a:lnTo>
                    <a:pt x="320" y="656"/>
                  </a:lnTo>
                  <a:lnTo>
                    <a:pt x="329" y="1213"/>
                  </a:lnTo>
                  <a:lnTo>
                    <a:pt x="337" y="747"/>
                  </a:lnTo>
                  <a:lnTo>
                    <a:pt x="345" y="782"/>
                  </a:lnTo>
                  <a:lnTo>
                    <a:pt x="354" y="757"/>
                  </a:lnTo>
                  <a:lnTo>
                    <a:pt x="362" y="992"/>
                  </a:lnTo>
                  <a:lnTo>
                    <a:pt x="371" y="692"/>
                  </a:lnTo>
                  <a:lnTo>
                    <a:pt x="379" y="827"/>
                  </a:lnTo>
                  <a:lnTo>
                    <a:pt x="387" y="871"/>
                  </a:lnTo>
                  <a:lnTo>
                    <a:pt x="396" y="647"/>
                  </a:lnTo>
                  <a:lnTo>
                    <a:pt x="404" y="711"/>
                  </a:lnTo>
                  <a:lnTo>
                    <a:pt x="413" y="416"/>
                  </a:lnTo>
                  <a:lnTo>
                    <a:pt x="421" y="432"/>
                  </a:lnTo>
                  <a:lnTo>
                    <a:pt x="430" y="61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0" name="Freeform 69"/>
            <p:cNvSpPr>
              <a:spLocks/>
            </p:cNvSpPr>
            <p:nvPr/>
          </p:nvSpPr>
          <p:spPr bwMode="auto">
            <a:xfrm>
              <a:off x="5057522" y="3359151"/>
              <a:ext cx="497696" cy="1082684"/>
            </a:xfrm>
            <a:custGeom>
              <a:avLst/>
              <a:gdLst>
                <a:gd name="T0" fmla="*/ 0 w 429"/>
                <a:gd name="T1" fmla="*/ 259 h 951"/>
                <a:gd name="T2" fmla="*/ 9 w 429"/>
                <a:gd name="T3" fmla="*/ 440 h 951"/>
                <a:gd name="T4" fmla="*/ 17 w 429"/>
                <a:gd name="T5" fmla="*/ 471 h 951"/>
                <a:gd name="T6" fmla="*/ 26 w 429"/>
                <a:gd name="T7" fmla="*/ 470 h 951"/>
                <a:gd name="T8" fmla="*/ 34 w 429"/>
                <a:gd name="T9" fmla="*/ 385 h 951"/>
                <a:gd name="T10" fmla="*/ 42 w 429"/>
                <a:gd name="T11" fmla="*/ 116 h 951"/>
                <a:gd name="T12" fmla="*/ 51 w 429"/>
                <a:gd name="T13" fmla="*/ 69 h 951"/>
                <a:gd name="T14" fmla="*/ 59 w 429"/>
                <a:gd name="T15" fmla="*/ 468 h 951"/>
                <a:gd name="T16" fmla="*/ 67 w 429"/>
                <a:gd name="T17" fmla="*/ 468 h 951"/>
                <a:gd name="T18" fmla="*/ 76 w 429"/>
                <a:gd name="T19" fmla="*/ 697 h 951"/>
                <a:gd name="T20" fmla="*/ 84 w 429"/>
                <a:gd name="T21" fmla="*/ 806 h 951"/>
                <a:gd name="T22" fmla="*/ 93 w 429"/>
                <a:gd name="T23" fmla="*/ 687 h 951"/>
                <a:gd name="T24" fmla="*/ 101 w 429"/>
                <a:gd name="T25" fmla="*/ 523 h 951"/>
                <a:gd name="T26" fmla="*/ 110 w 429"/>
                <a:gd name="T27" fmla="*/ 831 h 951"/>
                <a:gd name="T28" fmla="*/ 118 w 429"/>
                <a:gd name="T29" fmla="*/ 466 h 951"/>
                <a:gd name="T30" fmla="*/ 126 w 429"/>
                <a:gd name="T31" fmla="*/ 536 h 951"/>
                <a:gd name="T32" fmla="*/ 135 w 429"/>
                <a:gd name="T33" fmla="*/ 479 h 951"/>
                <a:gd name="T34" fmla="*/ 143 w 429"/>
                <a:gd name="T35" fmla="*/ 561 h 951"/>
                <a:gd name="T36" fmla="*/ 152 w 429"/>
                <a:gd name="T37" fmla="*/ 716 h 951"/>
                <a:gd name="T38" fmla="*/ 160 w 429"/>
                <a:gd name="T39" fmla="*/ 465 h 951"/>
                <a:gd name="T40" fmla="*/ 169 w 429"/>
                <a:gd name="T41" fmla="*/ 372 h 951"/>
                <a:gd name="T42" fmla="*/ 177 w 429"/>
                <a:gd name="T43" fmla="*/ 951 h 951"/>
                <a:gd name="T44" fmla="*/ 185 w 429"/>
                <a:gd name="T45" fmla="*/ 717 h 951"/>
                <a:gd name="T46" fmla="*/ 194 w 429"/>
                <a:gd name="T47" fmla="*/ 676 h 951"/>
                <a:gd name="T48" fmla="*/ 202 w 429"/>
                <a:gd name="T49" fmla="*/ 465 h 951"/>
                <a:gd name="T50" fmla="*/ 210 w 429"/>
                <a:gd name="T51" fmla="*/ 520 h 951"/>
                <a:gd name="T52" fmla="*/ 219 w 429"/>
                <a:gd name="T53" fmla="*/ 465 h 951"/>
                <a:gd name="T54" fmla="*/ 227 w 429"/>
                <a:gd name="T55" fmla="*/ 879 h 951"/>
                <a:gd name="T56" fmla="*/ 236 w 429"/>
                <a:gd name="T57" fmla="*/ 924 h 951"/>
                <a:gd name="T58" fmla="*/ 244 w 429"/>
                <a:gd name="T59" fmla="*/ 465 h 951"/>
                <a:gd name="T60" fmla="*/ 253 w 429"/>
                <a:gd name="T61" fmla="*/ 0 h 951"/>
                <a:gd name="T62" fmla="*/ 261 w 429"/>
                <a:gd name="T63" fmla="*/ 560 h 951"/>
                <a:gd name="T64" fmla="*/ 269 w 429"/>
                <a:gd name="T65" fmla="*/ 130 h 951"/>
                <a:gd name="T66" fmla="*/ 278 w 429"/>
                <a:gd name="T67" fmla="*/ 377 h 951"/>
                <a:gd name="T68" fmla="*/ 286 w 429"/>
                <a:gd name="T69" fmla="*/ 467 h 951"/>
                <a:gd name="T70" fmla="*/ 295 w 429"/>
                <a:gd name="T71" fmla="*/ 545 h 951"/>
                <a:gd name="T72" fmla="*/ 303 w 429"/>
                <a:gd name="T73" fmla="*/ 767 h 951"/>
                <a:gd name="T74" fmla="*/ 312 w 429"/>
                <a:gd name="T75" fmla="*/ 524 h 951"/>
                <a:gd name="T76" fmla="*/ 320 w 429"/>
                <a:gd name="T77" fmla="*/ 469 h 951"/>
                <a:gd name="T78" fmla="*/ 328 w 429"/>
                <a:gd name="T79" fmla="*/ 562 h 951"/>
                <a:gd name="T80" fmla="*/ 337 w 429"/>
                <a:gd name="T81" fmla="*/ 470 h 951"/>
                <a:gd name="T82" fmla="*/ 345 w 429"/>
                <a:gd name="T83" fmla="*/ 170 h 951"/>
                <a:gd name="T84" fmla="*/ 354 w 429"/>
                <a:gd name="T85" fmla="*/ 155 h 951"/>
                <a:gd name="T86" fmla="*/ 362 w 429"/>
                <a:gd name="T87" fmla="*/ 471 h 951"/>
                <a:gd name="T88" fmla="*/ 370 w 429"/>
                <a:gd name="T89" fmla="*/ 881 h 951"/>
                <a:gd name="T90" fmla="*/ 379 w 429"/>
                <a:gd name="T91" fmla="*/ 643 h 951"/>
                <a:gd name="T92" fmla="*/ 387 w 429"/>
                <a:gd name="T93" fmla="*/ 901 h 951"/>
                <a:gd name="T94" fmla="*/ 396 w 429"/>
                <a:gd name="T95" fmla="*/ 618 h 951"/>
                <a:gd name="T96" fmla="*/ 404 w 429"/>
                <a:gd name="T97" fmla="*/ 636 h 951"/>
                <a:gd name="T98" fmla="*/ 413 w 429"/>
                <a:gd name="T99" fmla="*/ 525 h 951"/>
                <a:gd name="T100" fmla="*/ 421 w 429"/>
                <a:gd name="T101" fmla="*/ 477 h 951"/>
                <a:gd name="T102" fmla="*/ 429 w 429"/>
                <a:gd name="T103" fmla="*/ 96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51">
                  <a:moveTo>
                    <a:pt x="0" y="259"/>
                  </a:moveTo>
                  <a:lnTo>
                    <a:pt x="9" y="440"/>
                  </a:lnTo>
                  <a:lnTo>
                    <a:pt x="17" y="471"/>
                  </a:lnTo>
                  <a:lnTo>
                    <a:pt x="26" y="470"/>
                  </a:lnTo>
                  <a:lnTo>
                    <a:pt x="34" y="385"/>
                  </a:lnTo>
                  <a:lnTo>
                    <a:pt x="42" y="116"/>
                  </a:lnTo>
                  <a:lnTo>
                    <a:pt x="51" y="69"/>
                  </a:lnTo>
                  <a:lnTo>
                    <a:pt x="59" y="468"/>
                  </a:lnTo>
                  <a:lnTo>
                    <a:pt x="67" y="468"/>
                  </a:lnTo>
                  <a:lnTo>
                    <a:pt x="76" y="697"/>
                  </a:lnTo>
                  <a:lnTo>
                    <a:pt x="84" y="806"/>
                  </a:lnTo>
                  <a:lnTo>
                    <a:pt x="93" y="687"/>
                  </a:lnTo>
                  <a:lnTo>
                    <a:pt x="101" y="523"/>
                  </a:lnTo>
                  <a:lnTo>
                    <a:pt x="110" y="831"/>
                  </a:lnTo>
                  <a:lnTo>
                    <a:pt x="118" y="466"/>
                  </a:lnTo>
                  <a:lnTo>
                    <a:pt x="126" y="536"/>
                  </a:lnTo>
                  <a:lnTo>
                    <a:pt x="135" y="479"/>
                  </a:lnTo>
                  <a:lnTo>
                    <a:pt x="143" y="561"/>
                  </a:lnTo>
                  <a:lnTo>
                    <a:pt x="152" y="716"/>
                  </a:lnTo>
                  <a:lnTo>
                    <a:pt x="160" y="465"/>
                  </a:lnTo>
                  <a:lnTo>
                    <a:pt x="169" y="372"/>
                  </a:lnTo>
                  <a:lnTo>
                    <a:pt x="177" y="951"/>
                  </a:lnTo>
                  <a:lnTo>
                    <a:pt x="185" y="717"/>
                  </a:lnTo>
                  <a:lnTo>
                    <a:pt x="194" y="676"/>
                  </a:lnTo>
                  <a:lnTo>
                    <a:pt x="202" y="465"/>
                  </a:lnTo>
                  <a:lnTo>
                    <a:pt x="210" y="520"/>
                  </a:lnTo>
                  <a:lnTo>
                    <a:pt x="219" y="465"/>
                  </a:lnTo>
                  <a:lnTo>
                    <a:pt x="227" y="879"/>
                  </a:lnTo>
                  <a:lnTo>
                    <a:pt x="236" y="924"/>
                  </a:lnTo>
                  <a:lnTo>
                    <a:pt x="244" y="465"/>
                  </a:lnTo>
                  <a:lnTo>
                    <a:pt x="253" y="0"/>
                  </a:lnTo>
                  <a:lnTo>
                    <a:pt x="261" y="560"/>
                  </a:lnTo>
                  <a:lnTo>
                    <a:pt x="269" y="130"/>
                  </a:lnTo>
                  <a:lnTo>
                    <a:pt x="278" y="377"/>
                  </a:lnTo>
                  <a:lnTo>
                    <a:pt x="286" y="467"/>
                  </a:lnTo>
                  <a:lnTo>
                    <a:pt x="295" y="545"/>
                  </a:lnTo>
                  <a:lnTo>
                    <a:pt x="303" y="767"/>
                  </a:lnTo>
                  <a:lnTo>
                    <a:pt x="312" y="524"/>
                  </a:lnTo>
                  <a:lnTo>
                    <a:pt x="320" y="469"/>
                  </a:lnTo>
                  <a:lnTo>
                    <a:pt x="328" y="562"/>
                  </a:lnTo>
                  <a:lnTo>
                    <a:pt x="337" y="470"/>
                  </a:lnTo>
                  <a:lnTo>
                    <a:pt x="345" y="170"/>
                  </a:lnTo>
                  <a:lnTo>
                    <a:pt x="354" y="155"/>
                  </a:lnTo>
                  <a:lnTo>
                    <a:pt x="362" y="471"/>
                  </a:lnTo>
                  <a:lnTo>
                    <a:pt x="370" y="881"/>
                  </a:lnTo>
                  <a:lnTo>
                    <a:pt x="379" y="643"/>
                  </a:lnTo>
                  <a:lnTo>
                    <a:pt x="387" y="901"/>
                  </a:lnTo>
                  <a:lnTo>
                    <a:pt x="396" y="618"/>
                  </a:lnTo>
                  <a:lnTo>
                    <a:pt x="404" y="636"/>
                  </a:lnTo>
                  <a:lnTo>
                    <a:pt x="413" y="525"/>
                  </a:lnTo>
                  <a:lnTo>
                    <a:pt x="421" y="477"/>
                  </a:lnTo>
                  <a:lnTo>
                    <a:pt x="429" y="9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1" name="Freeform 70"/>
            <p:cNvSpPr>
              <a:spLocks/>
            </p:cNvSpPr>
            <p:nvPr/>
          </p:nvSpPr>
          <p:spPr bwMode="auto">
            <a:xfrm>
              <a:off x="5545935" y="3358012"/>
              <a:ext cx="497696" cy="1055362"/>
            </a:xfrm>
            <a:custGeom>
              <a:avLst/>
              <a:gdLst>
                <a:gd name="T0" fmla="*/ 0 w 429"/>
                <a:gd name="T1" fmla="*/ 478 h 927"/>
                <a:gd name="T2" fmla="*/ 8 w 429"/>
                <a:gd name="T3" fmla="*/ 97 h 927"/>
                <a:gd name="T4" fmla="*/ 17 w 429"/>
                <a:gd name="T5" fmla="*/ 624 h 927"/>
                <a:gd name="T6" fmla="*/ 25 w 429"/>
                <a:gd name="T7" fmla="*/ 589 h 927"/>
                <a:gd name="T8" fmla="*/ 34 w 429"/>
                <a:gd name="T9" fmla="*/ 105 h 927"/>
                <a:gd name="T10" fmla="*/ 42 w 429"/>
                <a:gd name="T11" fmla="*/ 631 h 927"/>
                <a:gd name="T12" fmla="*/ 50 w 429"/>
                <a:gd name="T13" fmla="*/ 716 h 927"/>
                <a:gd name="T14" fmla="*/ 59 w 429"/>
                <a:gd name="T15" fmla="*/ 485 h 927"/>
                <a:gd name="T16" fmla="*/ 67 w 429"/>
                <a:gd name="T17" fmla="*/ 697 h 927"/>
                <a:gd name="T18" fmla="*/ 76 w 429"/>
                <a:gd name="T19" fmla="*/ 366 h 927"/>
                <a:gd name="T20" fmla="*/ 84 w 429"/>
                <a:gd name="T21" fmla="*/ 640 h 927"/>
                <a:gd name="T22" fmla="*/ 92 w 429"/>
                <a:gd name="T23" fmla="*/ 495 h 927"/>
                <a:gd name="T24" fmla="*/ 101 w 429"/>
                <a:gd name="T25" fmla="*/ 452 h 927"/>
                <a:gd name="T26" fmla="*/ 109 w 429"/>
                <a:gd name="T27" fmla="*/ 492 h 927"/>
                <a:gd name="T28" fmla="*/ 118 w 429"/>
                <a:gd name="T29" fmla="*/ 493 h 927"/>
                <a:gd name="T30" fmla="*/ 126 w 429"/>
                <a:gd name="T31" fmla="*/ 495 h 927"/>
                <a:gd name="T32" fmla="*/ 135 w 429"/>
                <a:gd name="T33" fmla="*/ 905 h 927"/>
                <a:gd name="T34" fmla="*/ 143 w 429"/>
                <a:gd name="T35" fmla="*/ 497 h 927"/>
                <a:gd name="T36" fmla="*/ 152 w 429"/>
                <a:gd name="T37" fmla="*/ 314 h 927"/>
                <a:gd name="T38" fmla="*/ 160 w 429"/>
                <a:gd name="T39" fmla="*/ 500 h 927"/>
                <a:gd name="T40" fmla="*/ 168 w 429"/>
                <a:gd name="T41" fmla="*/ 502 h 927"/>
                <a:gd name="T42" fmla="*/ 177 w 429"/>
                <a:gd name="T43" fmla="*/ 503 h 927"/>
                <a:gd name="T44" fmla="*/ 185 w 429"/>
                <a:gd name="T45" fmla="*/ 583 h 927"/>
                <a:gd name="T46" fmla="*/ 194 w 429"/>
                <a:gd name="T47" fmla="*/ 844 h 927"/>
                <a:gd name="T48" fmla="*/ 202 w 429"/>
                <a:gd name="T49" fmla="*/ 508 h 927"/>
                <a:gd name="T50" fmla="*/ 210 w 429"/>
                <a:gd name="T51" fmla="*/ 768 h 927"/>
                <a:gd name="T52" fmla="*/ 219 w 429"/>
                <a:gd name="T53" fmla="*/ 511 h 927"/>
                <a:gd name="T54" fmla="*/ 227 w 429"/>
                <a:gd name="T55" fmla="*/ 903 h 927"/>
                <a:gd name="T56" fmla="*/ 236 w 429"/>
                <a:gd name="T57" fmla="*/ 623 h 927"/>
                <a:gd name="T58" fmla="*/ 244 w 429"/>
                <a:gd name="T59" fmla="*/ 586 h 927"/>
                <a:gd name="T60" fmla="*/ 252 w 429"/>
                <a:gd name="T61" fmla="*/ 278 h 927"/>
                <a:gd name="T62" fmla="*/ 261 w 429"/>
                <a:gd name="T63" fmla="*/ 520 h 927"/>
                <a:gd name="T64" fmla="*/ 269 w 429"/>
                <a:gd name="T65" fmla="*/ 200 h 927"/>
                <a:gd name="T66" fmla="*/ 278 w 429"/>
                <a:gd name="T67" fmla="*/ 689 h 927"/>
                <a:gd name="T68" fmla="*/ 286 w 429"/>
                <a:gd name="T69" fmla="*/ 243 h 927"/>
                <a:gd name="T70" fmla="*/ 295 w 429"/>
                <a:gd name="T71" fmla="*/ 262 h 927"/>
                <a:gd name="T72" fmla="*/ 303 w 429"/>
                <a:gd name="T73" fmla="*/ 402 h 927"/>
                <a:gd name="T74" fmla="*/ 311 w 429"/>
                <a:gd name="T75" fmla="*/ 863 h 927"/>
                <a:gd name="T76" fmla="*/ 320 w 429"/>
                <a:gd name="T77" fmla="*/ 214 h 927"/>
                <a:gd name="T78" fmla="*/ 328 w 429"/>
                <a:gd name="T79" fmla="*/ 536 h 927"/>
                <a:gd name="T80" fmla="*/ 337 w 429"/>
                <a:gd name="T81" fmla="*/ 104 h 927"/>
                <a:gd name="T82" fmla="*/ 345 w 429"/>
                <a:gd name="T83" fmla="*/ 889 h 927"/>
                <a:gd name="T84" fmla="*/ 353 w 429"/>
                <a:gd name="T85" fmla="*/ 546 h 927"/>
                <a:gd name="T86" fmla="*/ 362 w 429"/>
                <a:gd name="T87" fmla="*/ 0 h 927"/>
                <a:gd name="T88" fmla="*/ 370 w 429"/>
                <a:gd name="T89" fmla="*/ 492 h 927"/>
                <a:gd name="T90" fmla="*/ 379 w 429"/>
                <a:gd name="T91" fmla="*/ 177 h 927"/>
                <a:gd name="T92" fmla="*/ 387 w 429"/>
                <a:gd name="T93" fmla="*/ 282 h 927"/>
                <a:gd name="T94" fmla="*/ 396 w 429"/>
                <a:gd name="T95" fmla="*/ 142 h 927"/>
                <a:gd name="T96" fmla="*/ 404 w 429"/>
                <a:gd name="T97" fmla="*/ 816 h 927"/>
                <a:gd name="T98" fmla="*/ 412 w 429"/>
                <a:gd name="T99" fmla="*/ 927 h 927"/>
                <a:gd name="T100" fmla="*/ 421 w 429"/>
                <a:gd name="T101" fmla="*/ 194 h 927"/>
                <a:gd name="T102" fmla="*/ 429 w 429"/>
                <a:gd name="T103" fmla="*/ 74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27">
                  <a:moveTo>
                    <a:pt x="0" y="478"/>
                  </a:moveTo>
                  <a:lnTo>
                    <a:pt x="8" y="97"/>
                  </a:lnTo>
                  <a:lnTo>
                    <a:pt x="17" y="624"/>
                  </a:lnTo>
                  <a:lnTo>
                    <a:pt x="25" y="589"/>
                  </a:lnTo>
                  <a:lnTo>
                    <a:pt x="34" y="105"/>
                  </a:lnTo>
                  <a:lnTo>
                    <a:pt x="42" y="631"/>
                  </a:lnTo>
                  <a:lnTo>
                    <a:pt x="50" y="716"/>
                  </a:lnTo>
                  <a:lnTo>
                    <a:pt x="59" y="485"/>
                  </a:lnTo>
                  <a:lnTo>
                    <a:pt x="67" y="697"/>
                  </a:lnTo>
                  <a:lnTo>
                    <a:pt x="76" y="366"/>
                  </a:lnTo>
                  <a:lnTo>
                    <a:pt x="84" y="640"/>
                  </a:lnTo>
                  <a:lnTo>
                    <a:pt x="92" y="495"/>
                  </a:lnTo>
                  <a:lnTo>
                    <a:pt x="101" y="452"/>
                  </a:lnTo>
                  <a:lnTo>
                    <a:pt x="109" y="492"/>
                  </a:lnTo>
                  <a:lnTo>
                    <a:pt x="118" y="493"/>
                  </a:lnTo>
                  <a:lnTo>
                    <a:pt x="126" y="495"/>
                  </a:lnTo>
                  <a:lnTo>
                    <a:pt x="135" y="905"/>
                  </a:lnTo>
                  <a:lnTo>
                    <a:pt x="143" y="497"/>
                  </a:lnTo>
                  <a:lnTo>
                    <a:pt x="152" y="314"/>
                  </a:lnTo>
                  <a:lnTo>
                    <a:pt x="160" y="500"/>
                  </a:lnTo>
                  <a:lnTo>
                    <a:pt x="168" y="502"/>
                  </a:lnTo>
                  <a:lnTo>
                    <a:pt x="177" y="503"/>
                  </a:lnTo>
                  <a:lnTo>
                    <a:pt x="185" y="583"/>
                  </a:lnTo>
                  <a:lnTo>
                    <a:pt x="194" y="844"/>
                  </a:lnTo>
                  <a:lnTo>
                    <a:pt x="202" y="508"/>
                  </a:lnTo>
                  <a:lnTo>
                    <a:pt x="210" y="768"/>
                  </a:lnTo>
                  <a:lnTo>
                    <a:pt x="219" y="511"/>
                  </a:lnTo>
                  <a:lnTo>
                    <a:pt x="227" y="903"/>
                  </a:lnTo>
                  <a:lnTo>
                    <a:pt x="236" y="623"/>
                  </a:lnTo>
                  <a:lnTo>
                    <a:pt x="244" y="586"/>
                  </a:lnTo>
                  <a:lnTo>
                    <a:pt x="252" y="278"/>
                  </a:lnTo>
                  <a:lnTo>
                    <a:pt x="261" y="520"/>
                  </a:lnTo>
                  <a:lnTo>
                    <a:pt x="269" y="200"/>
                  </a:lnTo>
                  <a:lnTo>
                    <a:pt x="278" y="689"/>
                  </a:lnTo>
                  <a:lnTo>
                    <a:pt x="286" y="243"/>
                  </a:lnTo>
                  <a:lnTo>
                    <a:pt x="295" y="262"/>
                  </a:lnTo>
                  <a:lnTo>
                    <a:pt x="303" y="402"/>
                  </a:lnTo>
                  <a:lnTo>
                    <a:pt x="311" y="863"/>
                  </a:lnTo>
                  <a:lnTo>
                    <a:pt x="320" y="214"/>
                  </a:lnTo>
                  <a:lnTo>
                    <a:pt x="328" y="536"/>
                  </a:lnTo>
                  <a:lnTo>
                    <a:pt x="337" y="104"/>
                  </a:lnTo>
                  <a:lnTo>
                    <a:pt x="345" y="889"/>
                  </a:lnTo>
                  <a:lnTo>
                    <a:pt x="353" y="546"/>
                  </a:lnTo>
                  <a:lnTo>
                    <a:pt x="362" y="0"/>
                  </a:lnTo>
                  <a:lnTo>
                    <a:pt x="370" y="492"/>
                  </a:lnTo>
                  <a:lnTo>
                    <a:pt x="379" y="177"/>
                  </a:lnTo>
                  <a:lnTo>
                    <a:pt x="387" y="282"/>
                  </a:lnTo>
                  <a:lnTo>
                    <a:pt x="396" y="142"/>
                  </a:lnTo>
                  <a:lnTo>
                    <a:pt x="404" y="816"/>
                  </a:lnTo>
                  <a:lnTo>
                    <a:pt x="412" y="927"/>
                  </a:lnTo>
                  <a:lnTo>
                    <a:pt x="421" y="194"/>
                  </a:lnTo>
                  <a:lnTo>
                    <a:pt x="429" y="74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2" name="Freeform 71"/>
            <p:cNvSpPr>
              <a:spLocks/>
            </p:cNvSpPr>
            <p:nvPr/>
          </p:nvSpPr>
          <p:spPr bwMode="auto">
            <a:xfrm>
              <a:off x="6034349" y="2980041"/>
              <a:ext cx="497696" cy="1850012"/>
            </a:xfrm>
            <a:custGeom>
              <a:avLst/>
              <a:gdLst>
                <a:gd name="T0" fmla="*/ 0 w 429"/>
                <a:gd name="T1" fmla="*/ 526 h 1625"/>
                <a:gd name="T2" fmla="*/ 8 w 429"/>
                <a:gd name="T3" fmla="*/ 1076 h 1625"/>
                <a:gd name="T4" fmla="*/ 17 w 429"/>
                <a:gd name="T5" fmla="*/ 105 h 1625"/>
                <a:gd name="T6" fmla="*/ 25 w 429"/>
                <a:gd name="T7" fmla="*/ 1520 h 1625"/>
                <a:gd name="T8" fmla="*/ 34 w 429"/>
                <a:gd name="T9" fmla="*/ 902 h 1625"/>
                <a:gd name="T10" fmla="*/ 42 w 429"/>
                <a:gd name="T11" fmla="*/ 63 h 1625"/>
                <a:gd name="T12" fmla="*/ 50 w 429"/>
                <a:gd name="T13" fmla="*/ 1100 h 1625"/>
                <a:gd name="T14" fmla="*/ 59 w 429"/>
                <a:gd name="T15" fmla="*/ 535 h 1625"/>
                <a:gd name="T16" fmla="*/ 67 w 429"/>
                <a:gd name="T17" fmla="*/ 998 h 1625"/>
                <a:gd name="T18" fmla="*/ 75 w 429"/>
                <a:gd name="T19" fmla="*/ 915 h 1625"/>
                <a:gd name="T20" fmla="*/ 84 w 429"/>
                <a:gd name="T21" fmla="*/ 1356 h 1625"/>
                <a:gd name="T22" fmla="*/ 92 w 429"/>
                <a:gd name="T23" fmla="*/ 1625 h 1625"/>
                <a:gd name="T24" fmla="*/ 101 w 429"/>
                <a:gd name="T25" fmla="*/ 941 h 1625"/>
                <a:gd name="T26" fmla="*/ 109 w 429"/>
                <a:gd name="T27" fmla="*/ 926 h 1625"/>
                <a:gd name="T28" fmla="*/ 118 w 429"/>
                <a:gd name="T29" fmla="*/ 929 h 1625"/>
                <a:gd name="T30" fmla="*/ 126 w 429"/>
                <a:gd name="T31" fmla="*/ 721 h 1625"/>
                <a:gd name="T32" fmla="*/ 135 w 429"/>
                <a:gd name="T33" fmla="*/ 480 h 1625"/>
                <a:gd name="T34" fmla="*/ 143 w 429"/>
                <a:gd name="T35" fmla="*/ 938 h 1625"/>
                <a:gd name="T36" fmla="*/ 151 w 429"/>
                <a:gd name="T37" fmla="*/ 1245 h 1625"/>
                <a:gd name="T38" fmla="*/ 160 w 429"/>
                <a:gd name="T39" fmla="*/ 492 h 1625"/>
                <a:gd name="T40" fmla="*/ 168 w 429"/>
                <a:gd name="T41" fmla="*/ 564 h 1625"/>
                <a:gd name="T42" fmla="*/ 177 w 429"/>
                <a:gd name="T43" fmla="*/ 783 h 1625"/>
                <a:gd name="T44" fmla="*/ 185 w 429"/>
                <a:gd name="T45" fmla="*/ 952 h 1625"/>
                <a:gd name="T46" fmla="*/ 193 w 429"/>
                <a:gd name="T47" fmla="*/ 1137 h 1625"/>
                <a:gd name="T48" fmla="*/ 202 w 429"/>
                <a:gd name="T49" fmla="*/ 1139 h 1625"/>
                <a:gd name="T50" fmla="*/ 210 w 429"/>
                <a:gd name="T51" fmla="*/ 0 h 1625"/>
                <a:gd name="T52" fmla="*/ 219 w 429"/>
                <a:gd name="T53" fmla="*/ 541 h 1625"/>
                <a:gd name="T54" fmla="*/ 227 w 429"/>
                <a:gd name="T55" fmla="*/ 983 h 1625"/>
                <a:gd name="T56" fmla="*/ 235 w 429"/>
                <a:gd name="T57" fmla="*/ 971 h 1625"/>
                <a:gd name="T58" fmla="*/ 244 w 429"/>
                <a:gd name="T59" fmla="*/ 975 h 1625"/>
                <a:gd name="T60" fmla="*/ 252 w 429"/>
                <a:gd name="T61" fmla="*/ 1337 h 1625"/>
                <a:gd name="T62" fmla="*/ 261 w 429"/>
                <a:gd name="T63" fmla="*/ 1099 h 1625"/>
                <a:gd name="T64" fmla="*/ 269 w 429"/>
                <a:gd name="T65" fmla="*/ 984 h 1625"/>
                <a:gd name="T66" fmla="*/ 278 w 429"/>
                <a:gd name="T67" fmla="*/ 988 h 1625"/>
                <a:gd name="T68" fmla="*/ 286 w 429"/>
                <a:gd name="T69" fmla="*/ 703 h 1625"/>
                <a:gd name="T70" fmla="*/ 295 w 429"/>
                <a:gd name="T71" fmla="*/ 994 h 1625"/>
                <a:gd name="T72" fmla="*/ 303 w 429"/>
                <a:gd name="T73" fmla="*/ 529 h 1625"/>
                <a:gd name="T74" fmla="*/ 311 w 429"/>
                <a:gd name="T75" fmla="*/ 1177 h 1625"/>
                <a:gd name="T76" fmla="*/ 320 w 429"/>
                <a:gd name="T77" fmla="*/ 1073 h 1625"/>
                <a:gd name="T78" fmla="*/ 328 w 429"/>
                <a:gd name="T79" fmla="*/ 339 h 1625"/>
                <a:gd name="T80" fmla="*/ 336 w 429"/>
                <a:gd name="T81" fmla="*/ 437 h 1625"/>
                <a:gd name="T82" fmla="*/ 345 w 429"/>
                <a:gd name="T83" fmla="*/ 239 h 1625"/>
                <a:gd name="T84" fmla="*/ 353 w 429"/>
                <a:gd name="T85" fmla="*/ 604 h 1625"/>
                <a:gd name="T86" fmla="*/ 362 w 429"/>
                <a:gd name="T87" fmla="*/ 1023 h 1625"/>
                <a:gd name="T88" fmla="*/ 370 w 429"/>
                <a:gd name="T89" fmla="*/ 651 h 1625"/>
                <a:gd name="T90" fmla="*/ 379 w 429"/>
                <a:gd name="T91" fmla="*/ 533 h 1625"/>
                <a:gd name="T92" fmla="*/ 387 w 429"/>
                <a:gd name="T93" fmla="*/ 541 h 1625"/>
                <a:gd name="T94" fmla="*/ 395 w 429"/>
                <a:gd name="T95" fmla="*/ 347 h 1625"/>
                <a:gd name="T96" fmla="*/ 404 w 429"/>
                <a:gd name="T97" fmla="*/ 1042 h 1625"/>
                <a:gd name="T98" fmla="*/ 412 w 429"/>
                <a:gd name="T99" fmla="*/ 570 h 1625"/>
                <a:gd name="T100" fmla="*/ 421 w 429"/>
                <a:gd name="T101" fmla="*/ 1559 h 1625"/>
                <a:gd name="T102" fmla="*/ 429 w 429"/>
                <a:gd name="T103" fmla="*/ 677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625">
                  <a:moveTo>
                    <a:pt x="0" y="526"/>
                  </a:moveTo>
                  <a:lnTo>
                    <a:pt x="8" y="1076"/>
                  </a:lnTo>
                  <a:lnTo>
                    <a:pt x="17" y="105"/>
                  </a:lnTo>
                  <a:lnTo>
                    <a:pt x="25" y="1520"/>
                  </a:lnTo>
                  <a:lnTo>
                    <a:pt x="34" y="902"/>
                  </a:lnTo>
                  <a:lnTo>
                    <a:pt x="42" y="63"/>
                  </a:lnTo>
                  <a:lnTo>
                    <a:pt x="50" y="1100"/>
                  </a:lnTo>
                  <a:lnTo>
                    <a:pt x="59" y="535"/>
                  </a:lnTo>
                  <a:lnTo>
                    <a:pt x="67" y="998"/>
                  </a:lnTo>
                  <a:lnTo>
                    <a:pt x="75" y="915"/>
                  </a:lnTo>
                  <a:lnTo>
                    <a:pt x="84" y="1356"/>
                  </a:lnTo>
                  <a:lnTo>
                    <a:pt x="92" y="1625"/>
                  </a:lnTo>
                  <a:lnTo>
                    <a:pt x="101" y="941"/>
                  </a:lnTo>
                  <a:lnTo>
                    <a:pt x="109" y="926"/>
                  </a:lnTo>
                  <a:lnTo>
                    <a:pt x="118" y="929"/>
                  </a:lnTo>
                  <a:lnTo>
                    <a:pt x="126" y="721"/>
                  </a:lnTo>
                  <a:lnTo>
                    <a:pt x="135" y="480"/>
                  </a:lnTo>
                  <a:lnTo>
                    <a:pt x="143" y="938"/>
                  </a:lnTo>
                  <a:lnTo>
                    <a:pt x="151" y="1245"/>
                  </a:lnTo>
                  <a:lnTo>
                    <a:pt x="160" y="492"/>
                  </a:lnTo>
                  <a:lnTo>
                    <a:pt x="168" y="564"/>
                  </a:lnTo>
                  <a:lnTo>
                    <a:pt x="177" y="783"/>
                  </a:lnTo>
                  <a:lnTo>
                    <a:pt x="185" y="952"/>
                  </a:lnTo>
                  <a:lnTo>
                    <a:pt x="193" y="1137"/>
                  </a:lnTo>
                  <a:lnTo>
                    <a:pt x="202" y="1139"/>
                  </a:lnTo>
                  <a:lnTo>
                    <a:pt x="210" y="0"/>
                  </a:lnTo>
                  <a:lnTo>
                    <a:pt x="219" y="541"/>
                  </a:lnTo>
                  <a:lnTo>
                    <a:pt x="227" y="983"/>
                  </a:lnTo>
                  <a:lnTo>
                    <a:pt x="235" y="971"/>
                  </a:lnTo>
                  <a:lnTo>
                    <a:pt x="244" y="975"/>
                  </a:lnTo>
                  <a:lnTo>
                    <a:pt x="252" y="1337"/>
                  </a:lnTo>
                  <a:lnTo>
                    <a:pt x="261" y="1099"/>
                  </a:lnTo>
                  <a:lnTo>
                    <a:pt x="269" y="984"/>
                  </a:lnTo>
                  <a:lnTo>
                    <a:pt x="278" y="988"/>
                  </a:lnTo>
                  <a:lnTo>
                    <a:pt x="286" y="703"/>
                  </a:lnTo>
                  <a:lnTo>
                    <a:pt x="295" y="994"/>
                  </a:lnTo>
                  <a:lnTo>
                    <a:pt x="303" y="529"/>
                  </a:lnTo>
                  <a:lnTo>
                    <a:pt x="311" y="1177"/>
                  </a:lnTo>
                  <a:lnTo>
                    <a:pt x="320" y="1073"/>
                  </a:lnTo>
                  <a:lnTo>
                    <a:pt x="328" y="339"/>
                  </a:lnTo>
                  <a:lnTo>
                    <a:pt x="336" y="437"/>
                  </a:lnTo>
                  <a:lnTo>
                    <a:pt x="345" y="239"/>
                  </a:lnTo>
                  <a:lnTo>
                    <a:pt x="353" y="604"/>
                  </a:lnTo>
                  <a:lnTo>
                    <a:pt x="362" y="1023"/>
                  </a:lnTo>
                  <a:lnTo>
                    <a:pt x="370" y="651"/>
                  </a:lnTo>
                  <a:lnTo>
                    <a:pt x="379" y="533"/>
                  </a:lnTo>
                  <a:lnTo>
                    <a:pt x="387" y="541"/>
                  </a:lnTo>
                  <a:lnTo>
                    <a:pt x="395" y="347"/>
                  </a:lnTo>
                  <a:lnTo>
                    <a:pt x="404" y="1042"/>
                  </a:lnTo>
                  <a:lnTo>
                    <a:pt x="412" y="570"/>
                  </a:lnTo>
                  <a:lnTo>
                    <a:pt x="421" y="1559"/>
                  </a:lnTo>
                  <a:lnTo>
                    <a:pt x="429" y="677"/>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3" name="Freeform 72"/>
            <p:cNvSpPr>
              <a:spLocks/>
            </p:cNvSpPr>
            <p:nvPr/>
          </p:nvSpPr>
          <p:spPr bwMode="auto">
            <a:xfrm>
              <a:off x="6522763" y="3236197"/>
              <a:ext cx="497696" cy="1518717"/>
            </a:xfrm>
            <a:custGeom>
              <a:avLst/>
              <a:gdLst>
                <a:gd name="T0" fmla="*/ 0 w 429"/>
                <a:gd name="T1" fmla="*/ 1334 h 1334"/>
                <a:gd name="T2" fmla="*/ 8 w 429"/>
                <a:gd name="T3" fmla="*/ 452 h 1334"/>
                <a:gd name="T4" fmla="*/ 17 w 429"/>
                <a:gd name="T5" fmla="*/ 923 h 1334"/>
                <a:gd name="T6" fmla="*/ 25 w 429"/>
                <a:gd name="T7" fmla="*/ 1026 h 1334"/>
                <a:gd name="T8" fmla="*/ 33 w 429"/>
                <a:gd name="T9" fmla="*/ 1018 h 1334"/>
                <a:gd name="T10" fmla="*/ 42 w 429"/>
                <a:gd name="T11" fmla="*/ 0 h 1334"/>
                <a:gd name="T12" fmla="*/ 50 w 429"/>
                <a:gd name="T13" fmla="*/ 523 h 1334"/>
                <a:gd name="T14" fmla="*/ 58 w 429"/>
                <a:gd name="T15" fmla="*/ 527 h 1334"/>
                <a:gd name="T16" fmla="*/ 67 w 429"/>
                <a:gd name="T17" fmla="*/ 517 h 1334"/>
                <a:gd name="T18" fmla="*/ 75 w 429"/>
                <a:gd name="T19" fmla="*/ 442 h 1334"/>
                <a:gd name="T20" fmla="*/ 84 w 429"/>
                <a:gd name="T21" fmla="*/ 1270 h 1334"/>
                <a:gd name="T22" fmla="*/ 92 w 429"/>
                <a:gd name="T23" fmla="*/ 164 h 1334"/>
                <a:gd name="T24" fmla="*/ 101 w 429"/>
                <a:gd name="T25" fmla="*/ 872 h 1334"/>
                <a:gd name="T26" fmla="*/ 109 w 429"/>
                <a:gd name="T27" fmla="*/ 1257 h 1334"/>
                <a:gd name="T28" fmla="*/ 118 w 429"/>
                <a:gd name="T29" fmla="*/ 394 h 1334"/>
                <a:gd name="T30" fmla="*/ 126 w 429"/>
                <a:gd name="T31" fmla="*/ 268 h 1334"/>
                <a:gd name="T32" fmla="*/ 134 w 429"/>
                <a:gd name="T33" fmla="*/ 364 h 1334"/>
                <a:gd name="T34" fmla="*/ 143 w 429"/>
                <a:gd name="T35" fmla="*/ 1303 h 1334"/>
                <a:gd name="T36" fmla="*/ 151 w 429"/>
                <a:gd name="T37" fmla="*/ 485 h 1334"/>
                <a:gd name="T38" fmla="*/ 160 w 429"/>
                <a:gd name="T39" fmla="*/ 1037 h 1334"/>
                <a:gd name="T40" fmla="*/ 168 w 429"/>
                <a:gd name="T41" fmla="*/ 4 h 1334"/>
                <a:gd name="T42" fmla="*/ 176 w 429"/>
                <a:gd name="T43" fmla="*/ 291 h 1334"/>
                <a:gd name="T44" fmla="*/ 185 w 429"/>
                <a:gd name="T45" fmla="*/ 915 h 1334"/>
                <a:gd name="T46" fmla="*/ 193 w 429"/>
                <a:gd name="T47" fmla="*/ 920 h 1334"/>
                <a:gd name="T48" fmla="*/ 202 w 429"/>
                <a:gd name="T49" fmla="*/ 924 h 1334"/>
                <a:gd name="T50" fmla="*/ 210 w 429"/>
                <a:gd name="T51" fmla="*/ 929 h 1334"/>
                <a:gd name="T52" fmla="*/ 218 w 429"/>
                <a:gd name="T53" fmla="*/ 933 h 1334"/>
                <a:gd name="T54" fmla="*/ 227 w 429"/>
                <a:gd name="T55" fmla="*/ 1077 h 1334"/>
                <a:gd name="T56" fmla="*/ 235 w 429"/>
                <a:gd name="T57" fmla="*/ 934 h 1334"/>
                <a:gd name="T58" fmla="*/ 244 w 429"/>
                <a:gd name="T59" fmla="*/ 947 h 1334"/>
                <a:gd name="T60" fmla="*/ 252 w 429"/>
                <a:gd name="T61" fmla="*/ 719 h 1334"/>
                <a:gd name="T62" fmla="*/ 261 w 429"/>
                <a:gd name="T63" fmla="*/ 440 h 1334"/>
                <a:gd name="T64" fmla="*/ 269 w 429"/>
                <a:gd name="T65" fmla="*/ 533 h 1334"/>
                <a:gd name="T66" fmla="*/ 278 w 429"/>
                <a:gd name="T67" fmla="*/ 241 h 1334"/>
                <a:gd name="T68" fmla="*/ 286 w 429"/>
                <a:gd name="T69" fmla="*/ 669 h 1334"/>
                <a:gd name="T70" fmla="*/ 294 w 429"/>
                <a:gd name="T71" fmla="*/ 757 h 1334"/>
                <a:gd name="T72" fmla="*/ 303 w 429"/>
                <a:gd name="T73" fmla="*/ 566 h 1334"/>
                <a:gd name="T74" fmla="*/ 311 w 429"/>
                <a:gd name="T75" fmla="*/ 990 h 1334"/>
                <a:gd name="T76" fmla="*/ 320 w 429"/>
                <a:gd name="T77" fmla="*/ 994 h 1334"/>
                <a:gd name="T78" fmla="*/ 328 w 429"/>
                <a:gd name="T79" fmla="*/ 999 h 1334"/>
                <a:gd name="T80" fmla="*/ 336 w 429"/>
                <a:gd name="T81" fmla="*/ 137 h 1334"/>
                <a:gd name="T82" fmla="*/ 345 w 429"/>
                <a:gd name="T83" fmla="*/ 372 h 1334"/>
                <a:gd name="T84" fmla="*/ 353 w 429"/>
                <a:gd name="T85" fmla="*/ 666 h 1334"/>
                <a:gd name="T86" fmla="*/ 361 w 429"/>
                <a:gd name="T87" fmla="*/ 1019 h 1334"/>
                <a:gd name="T88" fmla="*/ 370 w 429"/>
                <a:gd name="T89" fmla="*/ 1024 h 1334"/>
                <a:gd name="T90" fmla="*/ 378 w 429"/>
                <a:gd name="T91" fmla="*/ 798 h 1334"/>
                <a:gd name="T92" fmla="*/ 387 w 429"/>
                <a:gd name="T93" fmla="*/ 483 h 1334"/>
                <a:gd name="T94" fmla="*/ 395 w 429"/>
                <a:gd name="T95" fmla="*/ 663 h 1334"/>
                <a:gd name="T96" fmla="*/ 404 w 429"/>
                <a:gd name="T97" fmla="*/ 1044 h 1334"/>
                <a:gd name="T98" fmla="*/ 412 w 429"/>
                <a:gd name="T99" fmla="*/ 1049 h 1334"/>
                <a:gd name="T100" fmla="*/ 421 w 429"/>
                <a:gd name="T101" fmla="*/ 517 h 1334"/>
                <a:gd name="T102" fmla="*/ 429 w 429"/>
                <a:gd name="T103" fmla="*/ 554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334">
                  <a:moveTo>
                    <a:pt x="0" y="1334"/>
                  </a:moveTo>
                  <a:lnTo>
                    <a:pt x="8" y="452"/>
                  </a:lnTo>
                  <a:lnTo>
                    <a:pt x="17" y="923"/>
                  </a:lnTo>
                  <a:lnTo>
                    <a:pt x="25" y="1026"/>
                  </a:lnTo>
                  <a:lnTo>
                    <a:pt x="33" y="1018"/>
                  </a:lnTo>
                  <a:lnTo>
                    <a:pt x="42" y="0"/>
                  </a:lnTo>
                  <a:lnTo>
                    <a:pt x="50" y="523"/>
                  </a:lnTo>
                  <a:lnTo>
                    <a:pt x="58" y="527"/>
                  </a:lnTo>
                  <a:lnTo>
                    <a:pt x="67" y="517"/>
                  </a:lnTo>
                  <a:lnTo>
                    <a:pt x="75" y="442"/>
                  </a:lnTo>
                  <a:lnTo>
                    <a:pt x="84" y="1270"/>
                  </a:lnTo>
                  <a:lnTo>
                    <a:pt x="92" y="164"/>
                  </a:lnTo>
                  <a:lnTo>
                    <a:pt x="101" y="872"/>
                  </a:lnTo>
                  <a:lnTo>
                    <a:pt x="109" y="1257"/>
                  </a:lnTo>
                  <a:lnTo>
                    <a:pt x="118" y="394"/>
                  </a:lnTo>
                  <a:lnTo>
                    <a:pt x="126" y="268"/>
                  </a:lnTo>
                  <a:lnTo>
                    <a:pt x="134" y="364"/>
                  </a:lnTo>
                  <a:lnTo>
                    <a:pt x="143" y="1303"/>
                  </a:lnTo>
                  <a:lnTo>
                    <a:pt x="151" y="485"/>
                  </a:lnTo>
                  <a:lnTo>
                    <a:pt x="160" y="1037"/>
                  </a:lnTo>
                  <a:lnTo>
                    <a:pt x="168" y="4"/>
                  </a:lnTo>
                  <a:lnTo>
                    <a:pt x="176" y="291"/>
                  </a:lnTo>
                  <a:lnTo>
                    <a:pt x="185" y="915"/>
                  </a:lnTo>
                  <a:lnTo>
                    <a:pt x="193" y="920"/>
                  </a:lnTo>
                  <a:lnTo>
                    <a:pt x="202" y="924"/>
                  </a:lnTo>
                  <a:lnTo>
                    <a:pt x="210" y="929"/>
                  </a:lnTo>
                  <a:lnTo>
                    <a:pt x="218" y="933"/>
                  </a:lnTo>
                  <a:lnTo>
                    <a:pt x="227" y="1077"/>
                  </a:lnTo>
                  <a:lnTo>
                    <a:pt x="235" y="934"/>
                  </a:lnTo>
                  <a:lnTo>
                    <a:pt x="244" y="947"/>
                  </a:lnTo>
                  <a:lnTo>
                    <a:pt x="252" y="719"/>
                  </a:lnTo>
                  <a:lnTo>
                    <a:pt x="261" y="440"/>
                  </a:lnTo>
                  <a:lnTo>
                    <a:pt x="269" y="533"/>
                  </a:lnTo>
                  <a:lnTo>
                    <a:pt x="278" y="241"/>
                  </a:lnTo>
                  <a:lnTo>
                    <a:pt x="286" y="669"/>
                  </a:lnTo>
                  <a:lnTo>
                    <a:pt x="294" y="757"/>
                  </a:lnTo>
                  <a:lnTo>
                    <a:pt x="303" y="566"/>
                  </a:lnTo>
                  <a:lnTo>
                    <a:pt x="311" y="990"/>
                  </a:lnTo>
                  <a:lnTo>
                    <a:pt x="320" y="994"/>
                  </a:lnTo>
                  <a:lnTo>
                    <a:pt x="328" y="999"/>
                  </a:lnTo>
                  <a:lnTo>
                    <a:pt x="336" y="137"/>
                  </a:lnTo>
                  <a:lnTo>
                    <a:pt x="345" y="372"/>
                  </a:lnTo>
                  <a:lnTo>
                    <a:pt x="353" y="666"/>
                  </a:lnTo>
                  <a:lnTo>
                    <a:pt x="361" y="1019"/>
                  </a:lnTo>
                  <a:lnTo>
                    <a:pt x="370" y="1024"/>
                  </a:lnTo>
                  <a:lnTo>
                    <a:pt x="378" y="798"/>
                  </a:lnTo>
                  <a:lnTo>
                    <a:pt x="387" y="483"/>
                  </a:lnTo>
                  <a:lnTo>
                    <a:pt x="395" y="663"/>
                  </a:lnTo>
                  <a:lnTo>
                    <a:pt x="404" y="1044"/>
                  </a:lnTo>
                  <a:lnTo>
                    <a:pt x="412" y="1049"/>
                  </a:lnTo>
                  <a:lnTo>
                    <a:pt x="421" y="517"/>
                  </a:lnTo>
                  <a:lnTo>
                    <a:pt x="429" y="55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4" name="Freeform 73"/>
            <p:cNvSpPr>
              <a:spLocks/>
            </p:cNvSpPr>
            <p:nvPr/>
          </p:nvSpPr>
          <p:spPr bwMode="auto">
            <a:xfrm>
              <a:off x="7011178" y="3164472"/>
              <a:ext cx="204182" cy="1395763"/>
            </a:xfrm>
            <a:custGeom>
              <a:avLst/>
              <a:gdLst>
                <a:gd name="T0" fmla="*/ 0 w 176"/>
                <a:gd name="T1" fmla="*/ 580 h 1226"/>
                <a:gd name="T2" fmla="*/ 8 w 176"/>
                <a:gd name="T3" fmla="*/ 617 h 1226"/>
                <a:gd name="T4" fmla="*/ 16 w 176"/>
                <a:gd name="T5" fmla="*/ 356 h 1226"/>
                <a:gd name="T6" fmla="*/ 25 w 176"/>
                <a:gd name="T7" fmla="*/ 162 h 1226"/>
                <a:gd name="T8" fmla="*/ 33 w 176"/>
                <a:gd name="T9" fmla="*/ 451 h 1226"/>
                <a:gd name="T10" fmla="*/ 42 w 176"/>
                <a:gd name="T11" fmla="*/ 852 h 1226"/>
                <a:gd name="T12" fmla="*/ 50 w 176"/>
                <a:gd name="T13" fmla="*/ 594 h 1226"/>
                <a:gd name="T14" fmla="*/ 58 w 176"/>
                <a:gd name="T15" fmla="*/ 719 h 1226"/>
                <a:gd name="T16" fmla="*/ 67 w 176"/>
                <a:gd name="T17" fmla="*/ 331 h 1226"/>
                <a:gd name="T18" fmla="*/ 75 w 176"/>
                <a:gd name="T19" fmla="*/ 730 h 1226"/>
                <a:gd name="T20" fmla="*/ 84 w 176"/>
                <a:gd name="T21" fmla="*/ 1170 h 1226"/>
                <a:gd name="T22" fmla="*/ 92 w 176"/>
                <a:gd name="T23" fmla="*/ 0 h 1226"/>
                <a:gd name="T24" fmla="*/ 100 w 176"/>
                <a:gd name="T25" fmla="*/ 541 h 1226"/>
                <a:gd name="T26" fmla="*/ 109 w 176"/>
                <a:gd name="T27" fmla="*/ 247 h 1226"/>
                <a:gd name="T28" fmla="*/ 117 w 176"/>
                <a:gd name="T29" fmla="*/ 1192 h 1226"/>
                <a:gd name="T30" fmla="*/ 126 w 176"/>
                <a:gd name="T31" fmla="*/ 478 h 1226"/>
                <a:gd name="T32" fmla="*/ 134 w 176"/>
                <a:gd name="T33" fmla="*/ 1203 h 1226"/>
                <a:gd name="T34" fmla="*/ 143 w 176"/>
                <a:gd name="T35" fmla="*/ 940 h 1226"/>
                <a:gd name="T36" fmla="*/ 151 w 176"/>
                <a:gd name="T37" fmla="*/ 879 h 1226"/>
                <a:gd name="T38" fmla="*/ 160 w 176"/>
                <a:gd name="T39" fmla="*/ 212 h 1226"/>
                <a:gd name="T40" fmla="*/ 168 w 176"/>
                <a:gd name="T41" fmla="*/ 1226 h 1226"/>
                <a:gd name="T42" fmla="*/ 176 w 176"/>
                <a:gd name="T43" fmla="*/ 412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26">
                  <a:moveTo>
                    <a:pt x="0" y="580"/>
                  </a:moveTo>
                  <a:lnTo>
                    <a:pt x="8" y="617"/>
                  </a:lnTo>
                  <a:lnTo>
                    <a:pt x="16" y="356"/>
                  </a:lnTo>
                  <a:lnTo>
                    <a:pt x="25" y="162"/>
                  </a:lnTo>
                  <a:lnTo>
                    <a:pt x="33" y="451"/>
                  </a:lnTo>
                  <a:lnTo>
                    <a:pt x="42" y="852"/>
                  </a:lnTo>
                  <a:lnTo>
                    <a:pt x="50" y="594"/>
                  </a:lnTo>
                  <a:lnTo>
                    <a:pt x="58" y="719"/>
                  </a:lnTo>
                  <a:lnTo>
                    <a:pt x="67" y="331"/>
                  </a:lnTo>
                  <a:lnTo>
                    <a:pt x="75" y="730"/>
                  </a:lnTo>
                  <a:lnTo>
                    <a:pt x="84" y="1170"/>
                  </a:lnTo>
                  <a:lnTo>
                    <a:pt x="92" y="0"/>
                  </a:lnTo>
                  <a:lnTo>
                    <a:pt x="100" y="541"/>
                  </a:lnTo>
                  <a:lnTo>
                    <a:pt x="109" y="247"/>
                  </a:lnTo>
                  <a:lnTo>
                    <a:pt x="117" y="1192"/>
                  </a:lnTo>
                  <a:lnTo>
                    <a:pt x="126" y="478"/>
                  </a:lnTo>
                  <a:lnTo>
                    <a:pt x="134" y="1203"/>
                  </a:lnTo>
                  <a:lnTo>
                    <a:pt x="143" y="940"/>
                  </a:lnTo>
                  <a:lnTo>
                    <a:pt x="151" y="879"/>
                  </a:lnTo>
                  <a:lnTo>
                    <a:pt x="160" y="212"/>
                  </a:lnTo>
                  <a:lnTo>
                    <a:pt x="168" y="1226"/>
                  </a:lnTo>
                  <a:lnTo>
                    <a:pt x="176" y="412"/>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grpSp>
      <p:sp>
        <p:nvSpPr>
          <p:cNvPr id="406" name="Freeform 85"/>
          <p:cNvSpPr>
            <a:spLocks noEditPoints="1"/>
          </p:cNvSpPr>
          <p:nvPr/>
        </p:nvSpPr>
        <p:spPr bwMode="auto">
          <a:xfrm>
            <a:off x="2384555" y="3851869"/>
            <a:ext cx="5067444" cy="18216"/>
          </a:xfrm>
          <a:custGeom>
            <a:avLst/>
            <a:gdLst>
              <a:gd name="T0" fmla="*/ 151 w 4368"/>
              <a:gd name="T1" fmla="*/ 16 h 16"/>
              <a:gd name="T2" fmla="*/ 217 w 4368"/>
              <a:gd name="T3" fmla="*/ 0 h 16"/>
              <a:gd name="T4" fmla="*/ 261 w 4368"/>
              <a:gd name="T5" fmla="*/ 0 h 16"/>
              <a:gd name="T6" fmla="*/ 362 w 4368"/>
              <a:gd name="T7" fmla="*/ 16 h 16"/>
              <a:gd name="T8" fmla="*/ 429 w 4368"/>
              <a:gd name="T9" fmla="*/ 16 h 16"/>
              <a:gd name="T10" fmla="*/ 521 w 4368"/>
              <a:gd name="T11" fmla="*/ 0 h 16"/>
              <a:gd name="T12" fmla="*/ 539 w 4368"/>
              <a:gd name="T13" fmla="*/ 0 h 16"/>
              <a:gd name="T14" fmla="*/ 581 w 4368"/>
              <a:gd name="T15" fmla="*/ 0 h 16"/>
              <a:gd name="T16" fmla="*/ 732 w 4368"/>
              <a:gd name="T17" fmla="*/ 16 h 16"/>
              <a:gd name="T18" fmla="*/ 796 w 4368"/>
              <a:gd name="T19" fmla="*/ 0 h 16"/>
              <a:gd name="T20" fmla="*/ 842 w 4368"/>
              <a:gd name="T21" fmla="*/ 0 h 16"/>
              <a:gd name="T22" fmla="*/ 927 w 4368"/>
              <a:gd name="T23" fmla="*/ 16 h 16"/>
              <a:gd name="T24" fmla="*/ 1010 w 4368"/>
              <a:gd name="T25" fmla="*/ 16 h 16"/>
              <a:gd name="T26" fmla="*/ 1101 w 4368"/>
              <a:gd name="T27" fmla="*/ 16 h 16"/>
              <a:gd name="T28" fmla="*/ 1119 w 4368"/>
              <a:gd name="T29" fmla="*/ 0 h 16"/>
              <a:gd name="T30" fmla="*/ 1161 w 4368"/>
              <a:gd name="T31" fmla="*/ 0 h 16"/>
              <a:gd name="T32" fmla="*/ 1313 w 4368"/>
              <a:gd name="T33" fmla="*/ 16 h 16"/>
              <a:gd name="T34" fmla="*/ 1376 w 4368"/>
              <a:gd name="T35" fmla="*/ 0 h 16"/>
              <a:gd name="T36" fmla="*/ 1422 w 4368"/>
              <a:gd name="T37" fmla="*/ 0 h 16"/>
              <a:gd name="T38" fmla="*/ 1506 w 4368"/>
              <a:gd name="T39" fmla="*/ 16 h 16"/>
              <a:gd name="T40" fmla="*/ 1578 w 4368"/>
              <a:gd name="T41" fmla="*/ 16 h 16"/>
              <a:gd name="T42" fmla="*/ 1680 w 4368"/>
              <a:gd name="T43" fmla="*/ 16 h 16"/>
              <a:gd name="T44" fmla="*/ 1700 w 4368"/>
              <a:gd name="T45" fmla="*/ 0 h 16"/>
              <a:gd name="T46" fmla="*/ 1742 w 4368"/>
              <a:gd name="T47" fmla="*/ 0 h 16"/>
              <a:gd name="T48" fmla="*/ 1894 w 4368"/>
              <a:gd name="T49" fmla="*/ 16 h 16"/>
              <a:gd name="T50" fmla="*/ 1955 w 4368"/>
              <a:gd name="T51" fmla="*/ 16 h 16"/>
              <a:gd name="T52" fmla="*/ 2003 w 4368"/>
              <a:gd name="T53" fmla="*/ 0 h 16"/>
              <a:gd name="T54" fmla="*/ 2085 w 4368"/>
              <a:gd name="T55" fmla="*/ 16 h 16"/>
              <a:gd name="T56" fmla="*/ 2158 w 4368"/>
              <a:gd name="T57" fmla="*/ 16 h 16"/>
              <a:gd name="T58" fmla="*/ 2259 w 4368"/>
              <a:gd name="T59" fmla="*/ 16 h 16"/>
              <a:gd name="T60" fmla="*/ 2281 w 4368"/>
              <a:gd name="T61" fmla="*/ 0 h 16"/>
              <a:gd name="T62" fmla="*/ 2323 w 4368"/>
              <a:gd name="T63" fmla="*/ 0 h 16"/>
              <a:gd name="T64" fmla="*/ 2458 w 4368"/>
              <a:gd name="T65" fmla="*/ 16 h 16"/>
              <a:gd name="T66" fmla="*/ 2534 w 4368"/>
              <a:gd name="T67" fmla="*/ 16 h 16"/>
              <a:gd name="T68" fmla="*/ 2592 w 4368"/>
              <a:gd name="T69" fmla="*/ 0 h 16"/>
              <a:gd name="T70" fmla="*/ 2665 w 4368"/>
              <a:gd name="T71" fmla="*/ 16 h 16"/>
              <a:gd name="T72" fmla="*/ 2737 w 4368"/>
              <a:gd name="T73" fmla="*/ 16 h 16"/>
              <a:gd name="T74" fmla="*/ 2839 w 4368"/>
              <a:gd name="T75" fmla="*/ 16 h 16"/>
              <a:gd name="T76" fmla="*/ 2862 w 4368"/>
              <a:gd name="T77" fmla="*/ 0 h 16"/>
              <a:gd name="T78" fmla="*/ 2904 w 4368"/>
              <a:gd name="T79" fmla="*/ 0 h 16"/>
              <a:gd name="T80" fmla="*/ 3030 w 4368"/>
              <a:gd name="T81" fmla="*/ 16 h 16"/>
              <a:gd name="T82" fmla="*/ 3106 w 4368"/>
              <a:gd name="T83" fmla="*/ 16 h 16"/>
              <a:gd name="T84" fmla="*/ 3173 w 4368"/>
              <a:gd name="T85" fmla="*/ 0 h 16"/>
              <a:gd name="T86" fmla="*/ 3244 w 4368"/>
              <a:gd name="T87" fmla="*/ 16 h 16"/>
              <a:gd name="T88" fmla="*/ 3317 w 4368"/>
              <a:gd name="T89" fmla="*/ 16 h 16"/>
              <a:gd name="T90" fmla="*/ 3418 w 4368"/>
              <a:gd name="T91" fmla="*/ 16 h 16"/>
              <a:gd name="T92" fmla="*/ 3451 w 4368"/>
              <a:gd name="T93" fmla="*/ 0 h 16"/>
              <a:gd name="T94" fmla="*/ 3485 w 4368"/>
              <a:gd name="T95" fmla="*/ 0 h 16"/>
              <a:gd name="T96" fmla="*/ 3611 w 4368"/>
              <a:gd name="T97" fmla="*/ 16 h 16"/>
              <a:gd name="T98" fmla="*/ 3686 w 4368"/>
              <a:gd name="T99" fmla="*/ 16 h 16"/>
              <a:gd name="T100" fmla="*/ 3754 w 4368"/>
              <a:gd name="T101" fmla="*/ 0 h 16"/>
              <a:gd name="T102" fmla="*/ 3823 w 4368"/>
              <a:gd name="T103" fmla="*/ 16 h 16"/>
              <a:gd name="T104" fmla="*/ 3896 w 4368"/>
              <a:gd name="T105" fmla="*/ 16 h 16"/>
              <a:gd name="T106" fmla="*/ 3989 w 4368"/>
              <a:gd name="T107" fmla="*/ 16 h 16"/>
              <a:gd name="T108" fmla="*/ 4032 w 4368"/>
              <a:gd name="T109" fmla="*/ 0 h 16"/>
              <a:gd name="T110" fmla="*/ 4074 w 4368"/>
              <a:gd name="T111" fmla="*/ 0 h 16"/>
              <a:gd name="T112" fmla="*/ 4192 w 4368"/>
              <a:gd name="T113" fmla="*/ 16 h 16"/>
              <a:gd name="T114" fmla="*/ 4267 w 4368"/>
              <a:gd name="T115" fmla="*/ 16 h 16"/>
              <a:gd name="T116" fmla="*/ 4335 w 4368"/>
              <a:gd name="T117" fmla="*/ 0 h 16"/>
              <a:gd name="T118" fmla="*/ 34 w 4368"/>
              <a:gd name="T1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8" h="16">
                <a:moveTo>
                  <a:pt x="72" y="16"/>
                </a:moveTo>
                <a:lnTo>
                  <a:pt x="76" y="16"/>
                </a:lnTo>
                <a:lnTo>
                  <a:pt x="84" y="16"/>
                </a:lnTo>
                <a:lnTo>
                  <a:pt x="92" y="16"/>
                </a:lnTo>
                <a:lnTo>
                  <a:pt x="101" y="16"/>
                </a:lnTo>
                <a:lnTo>
                  <a:pt x="101" y="16"/>
                </a:lnTo>
                <a:lnTo>
                  <a:pt x="101" y="0"/>
                </a:lnTo>
                <a:lnTo>
                  <a:pt x="101" y="0"/>
                </a:lnTo>
                <a:lnTo>
                  <a:pt x="92" y="0"/>
                </a:lnTo>
                <a:lnTo>
                  <a:pt x="84" y="0"/>
                </a:lnTo>
                <a:lnTo>
                  <a:pt x="76" y="0"/>
                </a:lnTo>
                <a:lnTo>
                  <a:pt x="72" y="0"/>
                </a:lnTo>
                <a:lnTo>
                  <a:pt x="72" y="16"/>
                </a:lnTo>
                <a:close/>
                <a:moveTo>
                  <a:pt x="116" y="16"/>
                </a:moveTo>
                <a:lnTo>
                  <a:pt x="118" y="16"/>
                </a:lnTo>
                <a:lnTo>
                  <a:pt x="126" y="16"/>
                </a:lnTo>
                <a:lnTo>
                  <a:pt x="135" y="16"/>
                </a:lnTo>
                <a:lnTo>
                  <a:pt x="143" y="16"/>
                </a:lnTo>
                <a:lnTo>
                  <a:pt x="151" y="16"/>
                </a:lnTo>
                <a:lnTo>
                  <a:pt x="160" y="16"/>
                </a:lnTo>
                <a:lnTo>
                  <a:pt x="168" y="16"/>
                </a:lnTo>
                <a:lnTo>
                  <a:pt x="174" y="16"/>
                </a:lnTo>
                <a:lnTo>
                  <a:pt x="174" y="0"/>
                </a:lnTo>
                <a:lnTo>
                  <a:pt x="168" y="0"/>
                </a:lnTo>
                <a:lnTo>
                  <a:pt x="160" y="0"/>
                </a:lnTo>
                <a:lnTo>
                  <a:pt x="151" y="0"/>
                </a:lnTo>
                <a:lnTo>
                  <a:pt x="143" y="0"/>
                </a:lnTo>
                <a:lnTo>
                  <a:pt x="135" y="0"/>
                </a:lnTo>
                <a:lnTo>
                  <a:pt x="126" y="0"/>
                </a:lnTo>
                <a:lnTo>
                  <a:pt x="118" y="0"/>
                </a:lnTo>
                <a:lnTo>
                  <a:pt x="116" y="0"/>
                </a:lnTo>
                <a:lnTo>
                  <a:pt x="116" y="16"/>
                </a:lnTo>
                <a:close/>
                <a:moveTo>
                  <a:pt x="188" y="16"/>
                </a:moveTo>
                <a:lnTo>
                  <a:pt x="193" y="16"/>
                </a:lnTo>
                <a:lnTo>
                  <a:pt x="202" y="16"/>
                </a:lnTo>
                <a:lnTo>
                  <a:pt x="210" y="16"/>
                </a:lnTo>
                <a:lnTo>
                  <a:pt x="217" y="16"/>
                </a:lnTo>
                <a:lnTo>
                  <a:pt x="217" y="0"/>
                </a:lnTo>
                <a:lnTo>
                  <a:pt x="210" y="0"/>
                </a:lnTo>
                <a:lnTo>
                  <a:pt x="202" y="0"/>
                </a:lnTo>
                <a:lnTo>
                  <a:pt x="193" y="0"/>
                </a:lnTo>
                <a:lnTo>
                  <a:pt x="188" y="0"/>
                </a:lnTo>
                <a:lnTo>
                  <a:pt x="188" y="16"/>
                </a:lnTo>
                <a:close/>
                <a:moveTo>
                  <a:pt x="232" y="16"/>
                </a:moveTo>
                <a:lnTo>
                  <a:pt x="235" y="16"/>
                </a:lnTo>
                <a:lnTo>
                  <a:pt x="244" y="16"/>
                </a:lnTo>
                <a:lnTo>
                  <a:pt x="252" y="16"/>
                </a:lnTo>
                <a:lnTo>
                  <a:pt x="261" y="16"/>
                </a:lnTo>
                <a:lnTo>
                  <a:pt x="269" y="16"/>
                </a:lnTo>
                <a:lnTo>
                  <a:pt x="278" y="16"/>
                </a:lnTo>
                <a:lnTo>
                  <a:pt x="286" y="16"/>
                </a:lnTo>
                <a:lnTo>
                  <a:pt x="289" y="16"/>
                </a:lnTo>
                <a:lnTo>
                  <a:pt x="289" y="0"/>
                </a:lnTo>
                <a:lnTo>
                  <a:pt x="286" y="0"/>
                </a:lnTo>
                <a:lnTo>
                  <a:pt x="278" y="0"/>
                </a:lnTo>
                <a:lnTo>
                  <a:pt x="269" y="0"/>
                </a:lnTo>
                <a:lnTo>
                  <a:pt x="261" y="0"/>
                </a:lnTo>
                <a:lnTo>
                  <a:pt x="252" y="0"/>
                </a:lnTo>
                <a:lnTo>
                  <a:pt x="244" y="0"/>
                </a:lnTo>
                <a:lnTo>
                  <a:pt x="235" y="0"/>
                </a:lnTo>
                <a:lnTo>
                  <a:pt x="232" y="0"/>
                </a:lnTo>
                <a:lnTo>
                  <a:pt x="232" y="16"/>
                </a:lnTo>
                <a:close/>
                <a:moveTo>
                  <a:pt x="304" y="16"/>
                </a:moveTo>
                <a:lnTo>
                  <a:pt x="311" y="16"/>
                </a:lnTo>
                <a:lnTo>
                  <a:pt x="320" y="16"/>
                </a:lnTo>
                <a:lnTo>
                  <a:pt x="328" y="16"/>
                </a:lnTo>
                <a:lnTo>
                  <a:pt x="333" y="16"/>
                </a:lnTo>
                <a:lnTo>
                  <a:pt x="333" y="0"/>
                </a:lnTo>
                <a:lnTo>
                  <a:pt x="328" y="0"/>
                </a:lnTo>
                <a:lnTo>
                  <a:pt x="320" y="0"/>
                </a:lnTo>
                <a:lnTo>
                  <a:pt x="311" y="0"/>
                </a:lnTo>
                <a:lnTo>
                  <a:pt x="304" y="0"/>
                </a:lnTo>
                <a:lnTo>
                  <a:pt x="304" y="16"/>
                </a:lnTo>
                <a:close/>
                <a:moveTo>
                  <a:pt x="347" y="16"/>
                </a:moveTo>
                <a:lnTo>
                  <a:pt x="353" y="16"/>
                </a:lnTo>
                <a:lnTo>
                  <a:pt x="362" y="16"/>
                </a:lnTo>
                <a:lnTo>
                  <a:pt x="370" y="16"/>
                </a:lnTo>
                <a:lnTo>
                  <a:pt x="379" y="16"/>
                </a:lnTo>
                <a:lnTo>
                  <a:pt x="387" y="16"/>
                </a:lnTo>
                <a:lnTo>
                  <a:pt x="395" y="16"/>
                </a:lnTo>
                <a:lnTo>
                  <a:pt x="404" y="16"/>
                </a:lnTo>
                <a:lnTo>
                  <a:pt x="405" y="16"/>
                </a:lnTo>
                <a:lnTo>
                  <a:pt x="405" y="0"/>
                </a:lnTo>
                <a:lnTo>
                  <a:pt x="404" y="0"/>
                </a:lnTo>
                <a:lnTo>
                  <a:pt x="395" y="0"/>
                </a:lnTo>
                <a:lnTo>
                  <a:pt x="387" y="0"/>
                </a:lnTo>
                <a:lnTo>
                  <a:pt x="379" y="0"/>
                </a:lnTo>
                <a:lnTo>
                  <a:pt x="370" y="0"/>
                </a:lnTo>
                <a:lnTo>
                  <a:pt x="362" y="0"/>
                </a:lnTo>
                <a:lnTo>
                  <a:pt x="353" y="0"/>
                </a:lnTo>
                <a:lnTo>
                  <a:pt x="347" y="0"/>
                </a:lnTo>
                <a:lnTo>
                  <a:pt x="347" y="16"/>
                </a:lnTo>
                <a:close/>
                <a:moveTo>
                  <a:pt x="420" y="16"/>
                </a:moveTo>
                <a:lnTo>
                  <a:pt x="421" y="16"/>
                </a:lnTo>
                <a:lnTo>
                  <a:pt x="429" y="16"/>
                </a:lnTo>
                <a:lnTo>
                  <a:pt x="438" y="16"/>
                </a:lnTo>
                <a:lnTo>
                  <a:pt x="446" y="16"/>
                </a:lnTo>
                <a:lnTo>
                  <a:pt x="449" y="16"/>
                </a:lnTo>
                <a:lnTo>
                  <a:pt x="449" y="0"/>
                </a:lnTo>
                <a:lnTo>
                  <a:pt x="446" y="0"/>
                </a:lnTo>
                <a:lnTo>
                  <a:pt x="438" y="0"/>
                </a:lnTo>
                <a:lnTo>
                  <a:pt x="429" y="0"/>
                </a:lnTo>
                <a:lnTo>
                  <a:pt x="421" y="0"/>
                </a:lnTo>
                <a:lnTo>
                  <a:pt x="420" y="0"/>
                </a:lnTo>
                <a:lnTo>
                  <a:pt x="420" y="16"/>
                </a:lnTo>
                <a:close/>
                <a:moveTo>
                  <a:pt x="463" y="16"/>
                </a:moveTo>
                <a:lnTo>
                  <a:pt x="471" y="16"/>
                </a:lnTo>
                <a:lnTo>
                  <a:pt x="480" y="16"/>
                </a:lnTo>
                <a:lnTo>
                  <a:pt x="488" y="16"/>
                </a:lnTo>
                <a:lnTo>
                  <a:pt x="496" y="16"/>
                </a:lnTo>
                <a:lnTo>
                  <a:pt x="505" y="16"/>
                </a:lnTo>
                <a:lnTo>
                  <a:pt x="513" y="16"/>
                </a:lnTo>
                <a:lnTo>
                  <a:pt x="521" y="16"/>
                </a:lnTo>
                <a:lnTo>
                  <a:pt x="521" y="0"/>
                </a:lnTo>
                <a:lnTo>
                  <a:pt x="513" y="0"/>
                </a:lnTo>
                <a:lnTo>
                  <a:pt x="505" y="0"/>
                </a:lnTo>
                <a:lnTo>
                  <a:pt x="496" y="0"/>
                </a:lnTo>
                <a:lnTo>
                  <a:pt x="488" y="0"/>
                </a:lnTo>
                <a:lnTo>
                  <a:pt x="480" y="0"/>
                </a:lnTo>
                <a:lnTo>
                  <a:pt x="471" y="0"/>
                </a:lnTo>
                <a:lnTo>
                  <a:pt x="463" y="0"/>
                </a:lnTo>
                <a:lnTo>
                  <a:pt x="463" y="16"/>
                </a:lnTo>
                <a:close/>
                <a:moveTo>
                  <a:pt x="536" y="16"/>
                </a:moveTo>
                <a:lnTo>
                  <a:pt x="539" y="16"/>
                </a:lnTo>
                <a:lnTo>
                  <a:pt x="547" y="16"/>
                </a:lnTo>
                <a:lnTo>
                  <a:pt x="555" y="16"/>
                </a:lnTo>
                <a:lnTo>
                  <a:pt x="564" y="16"/>
                </a:lnTo>
                <a:lnTo>
                  <a:pt x="565" y="16"/>
                </a:lnTo>
                <a:lnTo>
                  <a:pt x="565" y="0"/>
                </a:lnTo>
                <a:lnTo>
                  <a:pt x="564" y="0"/>
                </a:lnTo>
                <a:lnTo>
                  <a:pt x="555" y="0"/>
                </a:lnTo>
                <a:lnTo>
                  <a:pt x="547" y="0"/>
                </a:lnTo>
                <a:lnTo>
                  <a:pt x="539" y="0"/>
                </a:lnTo>
                <a:lnTo>
                  <a:pt x="536" y="0"/>
                </a:lnTo>
                <a:lnTo>
                  <a:pt x="536" y="16"/>
                </a:lnTo>
                <a:close/>
                <a:moveTo>
                  <a:pt x="579" y="16"/>
                </a:moveTo>
                <a:lnTo>
                  <a:pt x="581" y="16"/>
                </a:lnTo>
                <a:lnTo>
                  <a:pt x="589" y="16"/>
                </a:lnTo>
                <a:lnTo>
                  <a:pt x="598" y="16"/>
                </a:lnTo>
                <a:lnTo>
                  <a:pt x="606" y="16"/>
                </a:lnTo>
                <a:lnTo>
                  <a:pt x="614" y="16"/>
                </a:lnTo>
                <a:lnTo>
                  <a:pt x="623" y="16"/>
                </a:lnTo>
                <a:lnTo>
                  <a:pt x="631" y="16"/>
                </a:lnTo>
                <a:lnTo>
                  <a:pt x="637" y="16"/>
                </a:lnTo>
                <a:lnTo>
                  <a:pt x="637" y="0"/>
                </a:lnTo>
                <a:lnTo>
                  <a:pt x="631" y="0"/>
                </a:lnTo>
                <a:lnTo>
                  <a:pt x="623" y="0"/>
                </a:lnTo>
                <a:lnTo>
                  <a:pt x="614" y="0"/>
                </a:lnTo>
                <a:lnTo>
                  <a:pt x="606" y="0"/>
                </a:lnTo>
                <a:lnTo>
                  <a:pt x="598" y="0"/>
                </a:lnTo>
                <a:lnTo>
                  <a:pt x="589" y="0"/>
                </a:lnTo>
                <a:lnTo>
                  <a:pt x="581" y="0"/>
                </a:lnTo>
                <a:lnTo>
                  <a:pt x="579" y="0"/>
                </a:lnTo>
                <a:lnTo>
                  <a:pt x="579" y="16"/>
                </a:lnTo>
                <a:close/>
                <a:moveTo>
                  <a:pt x="652" y="16"/>
                </a:moveTo>
                <a:lnTo>
                  <a:pt x="656" y="16"/>
                </a:lnTo>
                <a:lnTo>
                  <a:pt x="665" y="16"/>
                </a:lnTo>
                <a:lnTo>
                  <a:pt x="673" y="16"/>
                </a:lnTo>
                <a:lnTo>
                  <a:pt x="681" y="16"/>
                </a:lnTo>
                <a:lnTo>
                  <a:pt x="681" y="0"/>
                </a:lnTo>
                <a:lnTo>
                  <a:pt x="673" y="0"/>
                </a:lnTo>
                <a:lnTo>
                  <a:pt x="665" y="0"/>
                </a:lnTo>
                <a:lnTo>
                  <a:pt x="656" y="0"/>
                </a:lnTo>
                <a:lnTo>
                  <a:pt x="652" y="0"/>
                </a:lnTo>
                <a:lnTo>
                  <a:pt x="652" y="16"/>
                </a:lnTo>
                <a:close/>
                <a:moveTo>
                  <a:pt x="695" y="16"/>
                </a:moveTo>
                <a:lnTo>
                  <a:pt x="699" y="16"/>
                </a:lnTo>
                <a:lnTo>
                  <a:pt x="707" y="16"/>
                </a:lnTo>
                <a:lnTo>
                  <a:pt x="715" y="16"/>
                </a:lnTo>
                <a:lnTo>
                  <a:pt x="724" y="16"/>
                </a:lnTo>
                <a:lnTo>
                  <a:pt x="732" y="16"/>
                </a:lnTo>
                <a:lnTo>
                  <a:pt x="741" y="16"/>
                </a:lnTo>
                <a:lnTo>
                  <a:pt x="749" y="16"/>
                </a:lnTo>
                <a:lnTo>
                  <a:pt x="753" y="16"/>
                </a:lnTo>
                <a:lnTo>
                  <a:pt x="753" y="0"/>
                </a:lnTo>
                <a:lnTo>
                  <a:pt x="749" y="0"/>
                </a:lnTo>
                <a:lnTo>
                  <a:pt x="741" y="0"/>
                </a:lnTo>
                <a:lnTo>
                  <a:pt x="732" y="0"/>
                </a:lnTo>
                <a:lnTo>
                  <a:pt x="724" y="0"/>
                </a:lnTo>
                <a:lnTo>
                  <a:pt x="715" y="0"/>
                </a:lnTo>
                <a:lnTo>
                  <a:pt x="707" y="0"/>
                </a:lnTo>
                <a:lnTo>
                  <a:pt x="699" y="0"/>
                </a:lnTo>
                <a:lnTo>
                  <a:pt x="695" y="0"/>
                </a:lnTo>
                <a:lnTo>
                  <a:pt x="695" y="16"/>
                </a:lnTo>
                <a:close/>
                <a:moveTo>
                  <a:pt x="767" y="16"/>
                </a:moveTo>
                <a:lnTo>
                  <a:pt x="774" y="16"/>
                </a:lnTo>
                <a:lnTo>
                  <a:pt x="783" y="16"/>
                </a:lnTo>
                <a:lnTo>
                  <a:pt x="791" y="16"/>
                </a:lnTo>
                <a:lnTo>
                  <a:pt x="796" y="16"/>
                </a:lnTo>
                <a:lnTo>
                  <a:pt x="796" y="0"/>
                </a:lnTo>
                <a:lnTo>
                  <a:pt x="791" y="0"/>
                </a:lnTo>
                <a:lnTo>
                  <a:pt x="783" y="0"/>
                </a:lnTo>
                <a:lnTo>
                  <a:pt x="774" y="0"/>
                </a:lnTo>
                <a:lnTo>
                  <a:pt x="767" y="0"/>
                </a:lnTo>
                <a:lnTo>
                  <a:pt x="767" y="16"/>
                </a:lnTo>
                <a:close/>
                <a:moveTo>
                  <a:pt x="811" y="16"/>
                </a:moveTo>
                <a:lnTo>
                  <a:pt x="816" y="16"/>
                </a:lnTo>
                <a:lnTo>
                  <a:pt x="825" y="16"/>
                </a:lnTo>
                <a:lnTo>
                  <a:pt x="833" y="16"/>
                </a:lnTo>
                <a:lnTo>
                  <a:pt x="842" y="16"/>
                </a:lnTo>
                <a:lnTo>
                  <a:pt x="850" y="16"/>
                </a:lnTo>
                <a:lnTo>
                  <a:pt x="859" y="16"/>
                </a:lnTo>
                <a:lnTo>
                  <a:pt x="867" y="16"/>
                </a:lnTo>
                <a:lnTo>
                  <a:pt x="869" y="16"/>
                </a:lnTo>
                <a:lnTo>
                  <a:pt x="869" y="0"/>
                </a:lnTo>
                <a:lnTo>
                  <a:pt x="867" y="0"/>
                </a:lnTo>
                <a:lnTo>
                  <a:pt x="859" y="0"/>
                </a:lnTo>
                <a:lnTo>
                  <a:pt x="850" y="0"/>
                </a:lnTo>
                <a:lnTo>
                  <a:pt x="842" y="0"/>
                </a:lnTo>
                <a:lnTo>
                  <a:pt x="833" y="0"/>
                </a:lnTo>
                <a:lnTo>
                  <a:pt x="825" y="0"/>
                </a:lnTo>
                <a:lnTo>
                  <a:pt x="816" y="0"/>
                </a:lnTo>
                <a:lnTo>
                  <a:pt x="811" y="0"/>
                </a:lnTo>
                <a:lnTo>
                  <a:pt x="811" y="16"/>
                </a:lnTo>
                <a:close/>
                <a:moveTo>
                  <a:pt x="883" y="16"/>
                </a:moveTo>
                <a:lnTo>
                  <a:pt x="884" y="16"/>
                </a:lnTo>
                <a:lnTo>
                  <a:pt x="892" y="16"/>
                </a:lnTo>
                <a:lnTo>
                  <a:pt x="900" y="16"/>
                </a:lnTo>
                <a:lnTo>
                  <a:pt x="909" y="16"/>
                </a:lnTo>
                <a:lnTo>
                  <a:pt x="912" y="16"/>
                </a:lnTo>
                <a:lnTo>
                  <a:pt x="912" y="0"/>
                </a:lnTo>
                <a:lnTo>
                  <a:pt x="909" y="0"/>
                </a:lnTo>
                <a:lnTo>
                  <a:pt x="900" y="0"/>
                </a:lnTo>
                <a:lnTo>
                  <a:pt x="892" y="0"/>
                </a:lnTo>
                <a:lnTo>
                  <a:pt x="884" y="0"/>
                </a:lnTo>
                <a:lnTo>
                  <a:pt x="883" y="0"/>
                </a:lnTo>
                <a:lnTo>
                  <a:pt x="883" y="16"/>
                </a:lnTo>
                <a:close/>
                <a:moveTo>
                  <a:pt x="927" y="16"/>
                </a:moveTo>
                <a:lnTo>
                  <a:pt x="934" y="16"/>
                </a:lnTo>
                <a:lnTo>
                  <a:pt x="943" y="16"/>
                </a:lnTo>
                <a:lnTo>
                  <a:pt x="951" y="16"/>
                </a:lnTo>
                <a:lnTo>
                  <a:pt x="959" y="16"/>
                </a:lnTo>
                <a:lnTo>
                  <a:pt x="968" y="16"/>
                </a:lnTo>
                <a:lnTo>
                  <a:pt x="976" y="16"/>
                </a:lnTo>
                <a:lnTo>
                  <a:pt x="985" y="16"/>
                </a:lnTo>
                <a:lnTo>
                  <a:pt x="985" y="0"/>
                </a:lnTo>
                <a:lnTo>
                  <a:pt x="976" y="0"/>
                </a:lnTo>
                <a:lnTo>
                  <a:pt x="968" y="0"/>
                </a:lnTo>
                <a:lnTo>
                  <a:pt x="959" y="0"/>
                </a:lnTo>
                <a:lnTo>
                  <a:pt x="951" y="0"/>
                </a:lnTo>
                <a:lnTo>
                  <a:pt x="943" y="0"/>
                </a:lnTo>
                <a:lnTo>
                  <a:pt x="934" y="0"/>
                </a:lnTo>
                <a:lnTo>
                  <a:pt x="927" y="0"/>
                </a:lnTo>
                <a:lnTo>
                  <a:pt x="927" y="16"/>
                </a:lnTo>
                <a:close/>
                <a:moveTo>
                  <a:pt x="999" y="16"/>
                </a:moveTo>
                <a:lnTo>
                  <a:pt x="1002" y="16"/>
                </a:lnTo>
                <a:lnTo>
                  <a:pt x="1010" y="16"/>
                </a:lnTo>
                <a:lnTo>
                  <a:pt x="1018" y="16"/>
                </a:lnTo>
                <a:lnTo>
                  <a:pt x="1027" y="16"/>
                </a:lnTo>
                <a:lnTo>
                  <a:pt x="1028" y="16"/>
                </a:lnTo>
                <a:lnTo>
                  <a:pt x="1028" y="0"/>
                </a:lnTo>
                <a:lnTo>
                  <a:pt x="1027" y="0"/>
                </a:lnTo>
                <a:lnTo>
                  <a:pt x="1018" y="0"/>
                </a:lnTo>
                <a:lnTo>
                  <a:pt x="1010" y="0"/>
                </a:lnTo>
                <a:lnTo>
                  <a:pt x="1002" y="0"/>
                </a:lnTo>
                <a:lnTo>
                  <a:pt x="999" y="0"/>
                </a:lnTo>
                <a:lnTo>
                  <a:pt x="999" y="16"/>
                </a:lnTo>
                <a:close/>
                <a:moveTo>
                  <a:pt x="1043" y="16"/>
                </a:moveTo>
                <a:lnTo>
                  <a:pt x="1044" y="16"/>
                </a:lnTo>
                <a:lnTo>
                  <a:pt x="1052" y="16"/>
                </a:lnTo>
                <a:lnTo>
                  <a:pt x="1060" y="16"/>
                </a:lnTo>
                <a:lnTo>
                  <a:pt x="1069" y="16"/>
                </a:lnTo>
                <a:lnTo>
                  <a:pt x="1077" y="16"/>
                </a:lnTo>
                <a:lnTo>
                  <a:pt x="1086" y="16"/>
                </a:lnTo>
                <a:lnTo>
                  <a:pt x="1094" y="16"/>
                </a:lnTo>
                <a:lnTo>
                  <a:pt x="1101" y="16"/>
                </a:lnTo>
                <a:lnTo>
                  <a:pt x="1101" y="0"/>
                </a:lnTo>
                <a:lnTo>
                  <a:pt x="1094" y="0"/>
                </a:lnTo>
                <a:lnTo>
                  <a:pt x="1086" y="0"/>
                </a:lnTo>
                <a:lnTo>
                  <a:pt x="1077" y="0"/>
                </a:lnTo>
                <a:lnTo>
                  <a:pt x="1069" y="0"/>
                </a:lnTo>
                <a:lnTo>
                  <a:pt x="1060" y="0"/>
                </a:lnTo>
                <a:lnTo>
                  <a:pt x="1052" y="0"/>
                </a:lnTo>
                <a:lnTo>
                  <a:pt x="1044" y="0"/>
                </a:lnTo>
                <a:lnTo>
                  <a:pt x="1043" y="0"/>
                </a:lnTo>
                <a:lnTo>
                  <a:pt x="1043" y="16"/>
                </a:lnTo>
                <a:close/>
                <a:moveTo>
                  <a:pt x="1115" y="16"/>
                </a:moveTo>
                <a:lnTo>
                  <a:pt x="1119" y="16"/>
                </a:lnTo>
                <a:lnTo>
                  <a:pt x="1128" y="16"/>
                </a:lnTo>
                <a:lnTo>
                  <a:pt x="1136" y="16"/>
                </a:lnTo>
                <a:lnTo>
                  <a:pt x="1144" y="16"/>
                </a:lnTo>
                <a:lnTo>
                  <a:pt x="1144" y="0"/>
                </a:lnTo>
                <a:lnTo>
                  <a:pt x="1136" y="0"/>
                </a:lnTo>
                <a:lnTo>
                  <a:pt x="1128" y="0"/>
                </a:lnTo>
                <a:lnTo>
                  <a:pt x="1119" y="0"/>
                </a:lnTo>
                <a:lnTo>
                  <a:pt x="1115" y="0"/>
                </a:lnTo>
                <a:lnTo>
                  <a:pt x="1115" y="16"/>
                </a:lnTo>
                <a:close/>
                <a:moveTo>
                  <a:pt x="1158" y="16"/>
                </a:moveTo>
                <a:lnTo>
                  <a:pt x="1161" y="16"/>
                </a:lnTo>
                <a:lnTo>
                  <a:pt x="1170" y="16"/>
                </a:lnTo>
                <a:lnTo>
                  <a:pt x="1178" y="16"/>
                </a:lnTo>
                <a:lnTo>
                  <a:pt x="1187" y="16"/>
                </a:lnTo>
                <a:lnTo>
                  <a:pt x="1195" y="16"/>
                </a:lnTo>
                <a:lnTo>
                  <a:pt x="1203" y="16"/>
                </a:lnTo>
                <a:lnTo>
                  <a:pt x="1212" y="16"/>
                </a:lnTo>
                <a:lnTo>
                  <a:pt x="1216" y="16"/>
                </a:lnTo>
                <a:lnTo>
                  <a:pt x="1216" y="0"/>
                </a:lnTo>
                <a:lnTo>
                  <a:pt x="1212" y="0"/>
                </a:lnTo>
                <a:lnTo>
                  <a:pt x="1203" y="0"/>
                </a:lnTo>
                <a:lnTo>
                  <a:pt x="1195" y="0"/>
                </a:lnTo>
                <a:lnTo>
                  <a:pt x="1187" y="0"/>
                </a:lnTo>
                <a:lnTo>
                  <a:pt x="1178" y="0"/>
                </a:lnTo>
                <a:lnTo>
                  <a:pt x="1170" y="0"/>
                </a:lnTo>
                <a:lnTo>
                  <a:pt x="1161" y="0"/>
                </a:lnTo>
                <a:lnTo>
                  <a:pt x="1158" y="0"/>
                </a:lnTo>
                <a:lnTo>
                  <a:pt x="1158" y="16"/>
                </a:lnTo>
                <a:close/>
                <a:moveTo>
                  <a:pt x="1231" y="16"/>
                </a:moveTo>
                <a:lnTo>
                  <a:pt x="1237" y="16"/>
                </a:lnTo>
                <a:lnTo>
                  <a:pt x="1246" y="16"/>
                </a:lnTo>
                <a:lnTo>
                  <a:pt x="1254" y="16"/>
                </a:lnTo>
                <a:lnTo>
                  <a:pt x="1260" y="16"/>
                </a:lnTo>
                <a:lnTo>
                  <a:pt x="1260" y="0"/>
                </a:lnTo>
                <a:lnTo>
                  <a:pt x="1254" y="0"/>
                </a:lnTo>
                <a:lnTo>
                  <a:pt x="1246" y="0"/>
                </a:lnTo>
                <a:lnTo>
                  <a:pt x="1237" y="0"/>
                </a:lnTo>
                <a:lnTo>
                  <a:pt x="1231" y="0"/>
                </a:lnTo>
                <a:lnTo>
                  <a:pt x="1231" y="16"/>
                </a:lnTo>
                <a:close/>
                <a:moveTo>
                  <a:pt x="1274" y="16"/>
                </a:moveTo>
                <a:lnTo>
                  <a:pt x="1279" y="16"/>
                </a:lnTo>
                <a:lnTo>
                  <a:pt x="1288" y="16"/>
                </a:lnTo>
                <a:lnTo>
                  <a:pt x="1296" y="16"/>
                </a:lnTo>
                <a:lnTo>
                  <a:pt x="1305" y="16"/>
                </a:lnTo>
                <a:lnTo>
                  <a:pt x="1313" y="16"/>
                </a:lnTo>
                <a:lnTo>
                  <a:pt x="1321" y="16"/>
                </a:lnTo>
                <a:lnTo>
                  <a:pt x="1330" y="16"/>
                </a:lnTo>
                <a:lnTo>
                  <a:pt x="1332" y="16"/>
                </a:lnTo>
                <a:lnTo>
                  <a:pt x="1332" y="0"/>
                </a:lnTo>
                <a:lnTo>
                  <a:pt x="1330" y="0"/>
                </a:lnTo>
                <a:lnTo>
                  <a:pt x="1321" y="0"/>
                </a:lnTo>
                <a:lnTo>
                  <a:pt x="1313" y="0"/>
                </a:lnTo>
                <a:lnTo>
                  <a:pt x="1305" y="0"/>
                </a:lnTo>
                <a:lnTo>
                  <a:pt x="1296" y="0"/>
                </a:lnTo>
                <a:lnTo>
                  <a:pt x="1288" y="0"/>
                </a:lnTo>
                <a:lnTo>
                  <a:pt x="1279" y="0"/>
                </a:lnTo>
                <a:lnTo>
                  <a:pt x="1274" y="0"/>
                </a:lnTo>
                <a:lnTo>
                  <a:pt x="1274" y="16"/>
                </a:lnTo>
                <a:close/>
                <a:moveTo>
                  <a:pt x="1347" y="16"/>
                </a:moveTo>
                <a:lnTo>
                  <a:pt x="1355" y="16"/>
                </a:lnTo>
                <a:lnTo>
                  <a:pt x="1363" y="16"/>
                </a:lnTo>
                <a:lnTo>
                  <a:pt x="1372" y="16"/>
                </a:lnTo>
                <a:lnTo>
                  <a:pt x="1376" y="16"/>
                </a:lnTo>
                <a:lnTo>
                  <a:pt x="1376" y="0"/>
                </a:lnTo>
                <a:lnTo>
                  <a:pt x="1372" y="0"/>
                </a:lnTo>
                <a:lnTo>
                  <a:pt x="1363" y="0"/>
                </a:lnTo>
                <a:lnTo>
                  <a:pt x="1355" y="0"/>
                </a:lnTo>
                <a:lnTo>
                  <a:pt x="1347" y="0"/>
                </a:lnTo>
                <a:lnTo>
                  <a:pt x="1347" y="16"/>
                </a:lnTo>
                <a:close/>
                <a:moveTo>
                  <a:pt x="1390" y="16"/>
                </a:moveTo>
                <a:lnTo>
                  <a:pt x="1397" y="16"/>
                </a:lnTo>
                <a:lnTo>
                  <a:pt x="1406" y="16"/>
                </a:lnTo>
                <a:lnTo>
                  <a:pt x="1414" y="16"/>
                </a:lnTo>
                <a:lnTo>
                  <a:pt x="1422" y="16"/>
                </a:lnTo>
                <a:lnTo>
                  <a:pt x="1431" y="16"/>
                </a:lnTo>
                <a:lnTo>
                  <a:pt x="1439" y="16"/>
                </a:lnTo>
                <a:lnTo>
                  <a:pt x="1448" y="16"/>
                </a:lnTo>
                <a:lnTo>
                  <a:pt x="1448" y="16"/>
                </a:lnTo>
                <a:lnTo>
                  <a:pt x="1448" y="0"/>
                </a:lnTo>
                <a:lnTo>
                  <a:pt x="1448" y="0"/>
                </a:lnTo>
                <a:lnTo>
                  <a:pt x="1439" y="0"/>
                </a:lnTo>
                <a:lnTo>
                  <a:pt x="1431" y="0"/>
                </a:lnTo>
                <a:lnTo>
                  <a:pt x="1422" y="0"/>
                </a:lnTo>
                <a:lnTo>
                  <a:pt x="1414" y="0"/>
                </a:lnTo>
                <a:lnTo>
                  <a:pt x="1406" y="0"/>
                </a:lnTo>
                <a:lnTo>
                  <a:pt x="1397" y="0"/>
                </a:lnTo>
                <a:lnTo>
                  <a:pt x="1390" y="0"/>
                </a:lnTo>
                <a:lnTo>
                  <a:pt x="1390" y="16"/>
                </a:lnTo>
                <a:close/>
                <a:moveTo>
                  <a:pt x="1463" y="16"/>
                </a:moveTo>
                <a:lnTo>
                  <a:pt x="1464" y="16"/>
                </a:lnTo>
                <a:lnTo>
                  <a:pt x="1473" y="16"/>
                </a:lnTo>
                <a:lnTo>
                  <a:pt x="1481" y="16"/>
                </a:lnTo>
                <a:lnTo>
                  <a:pt x="1490" y="16"/>
                </a:lnTo>
                <a:lnTo>
                  <a:pt x="1492" y="16"/>
                </a:lnTo>
                <a:lnTo>
                  <a:pt x="1492" y="0"/>
                </a:lnTo>
                <a:lnTo>
                  <a:pt x="1490" y="0"/>
                </a:lnTo>
                <a:lnTo>
                  <a:pt x="1481" y="0"/>
                </a:lnTo>
                <a:lnTo>
                  <a:pt x="1473" y="0"/>
                </a:lnTo>
                <a:lnTo>
                  <a:pt x="1464" y="0"/>
                </a:lnTo>
                <a:lnTo>
                  <a:pt x="1463" y="0"/>
                </a:lnTo>
                <a:lnTo>
                  <a:pt x="1463" y="16"/>
                </a:lnTo>
                <a:close/>
                <a:moveTo>
                  <a:pt x="1506" y="16"/>
                </a:moveTo>
                <a:lnTo>
                  <a:pt x="1506" y="16"/>
                </a:lnTo>
                <a:lnTo>
                  <a:pt x="1515" y="16"/>
                </a:lnTo>
                <a:lnTo>
                  <a:pt x="1523" y="16"/>
                </a:lnTo>
                <a:lnTo>
                  <a:pt x="1532" y="16"/>
                </a:lnTo>
                <a:lnTo>
                  <a:pt x="1540" y="16"/>
                </a:lnTo>
                <a:lnTo>
                  <a:pt x="1549" y="16"/>
                </a:lnTo>
                <a:lnTo>
                  <a:pt x="1557" y="16"/>
                </a:lnTo>
                <a:lnTo>
                  <a:pt x="1564" y="16"/>
                </a:lnTo>
                <a:lnTo>
                  <a:pt x="1564" y="0"/>
                </a:lnTo>
                <a:lnTo>
                  <a:pt x="1557" y="0"/>
                </a:lnTo>
                <a:lnTo>
                  <a:pt x="1549" y="0"/>
                </a:lnTo>
                <a:lnTo>
                  <a:pt x="1540" y="0"/>
                </a:lnTo>
                <a:lnTo>
                  <a:pt x="1532" y="0"/>
                </a:lnTo>
                <a:lnTo>
                  <a:pt x="1523" y="0"/>
                </a:lnTo>
                <a:lnTo>
                  <a:pt x="1515" y="0"/>
                </a:lnTo>
                <a:lnTo>
                  <a:pt x="1506" y="0"/>
                </a:lnTo>
                <a:lnTo>
                  <a:pt x="1506" y="0"/>
                </a:lnTo>
                <a:lnTo>
                  <a:pt x="1506" y="16"/>
                </a:lnTo>
                <a:close/>
                <a:moveTo>
                  <a:pt x="1578" y="16"/>
                </a:moveTo>
                <a:lnTo>
                  <a:pt x="1582" y="16"/>
                </a:lnTo>
                <a:lnTo>
                  <a:pt x="1591" y="16"/>
                </a:lnTo>
                <a:lnTo>
                  <a:pt x="1599" y="16"/>
                </a:lnTo>
                <a:lnTo>
                  <a:pt x="1607" y="16"/>
                </a:lnTo>
                <a:lnTo>
                  <a:pt x="1607" y="0"/>
                </a:lnTo>
                <a:lnTo>
                  <a:pt x="1599" y="0"/>
                </a:lnTo>
                <a:lnTo>
                  <a:pt x="1591" y="0"/>
                </a:lnTo>
                <a:lnTo>
                  <a:pt x="1582" y="0"/>
                </a:lnTo>
                <a:lnTo>
                  <a:pt x="1578" y="0"/>
                </a:lnTo>
                <a:lnTo>
                  <a:pt x="1578" y="16"/>
                </a:lnTo>
                <a:close/>
                <a:moveTo>
                  <a:pt x="1622" y="16"/>
                </a:moveTo>
                <a:lnTo>
                  <a:pt x="1624" y="16"/>
                </a:lnTo>
                <a:lnTo>
                  <a:pt x="1633" y="16"/>
                </a:lnTo>
                <a:lnTo>
                  <a:pt x="1641" y="16"/>
                </a:lnTo>
                <a:lnTo>
                  <a:pt x="1650" y="16"/>
                </a:lnTo>
                <a:lnTo>
                  <a:pt x="1658" y="16"/>
                </a:lnTo>
                <a:lnTo>
                  <a:pt x="1666" y="16"/>
                </a:lnTo>
                <a:lnTo>
                  <a:pt x="1675" y="16"/>
                </a:lnTo>
                <a:lnTo>
                  <a:pt x="1680" y="16"/>
                </a:lnTo>
                <a:lnTo>
                  <a:pt x="1680" y="0"/>
                </a:lnTo>
                <a:lnTo>
                  <a:pt x="1675" y="0"/>
                </a:lnTo>
                <a:lnTo>
                  <a:pt x="1666" y="0"/>
                </a:lnTo>
                <a:lnTo>
                  <a:pt x="1658" y="0"/>
                </a:lnTo>
                <a:lnTo>
                  <a:pt x="1650" y="0"/>
                </a:lnTo>
                <a:lnTo>
                  <a:pt x="1641" y="0"/>
                </a:lnTo>
                <a:lnTo>
                  <a:pt x="1633" y="0"/>
                </a:lnTo>
                <a:lnTo>
                  <a:pt x="1624" y="0"/>
                </a:lnTo>
                <a:lnTo>
                  <a:pt x="1622" y="0"/>
                </a:lnTo>
                <a:lnTo>
                  <a:pt x="1622" y="16"/>
                </a:lnTo>
                <a:close/>
                <a:moveTo>
                  <a:pt x="1694" y="16"/>
                </a:moveTo>
                <a:lnTo>
                  <a:pt x="1700" y="16"/>
                </a:lnTo>
                <a:lnTo>
                  <a:pt x="1709" y="16"/>
                </a:lnTo>
                <a:lnTo>
                  <a:pt x="1717" y="16"/>
                </a:lnTo>
                <a:lnTo>
                  <a:pt x="1723" y="16"/>
                </a:lnTo>
                <a:lnTo>
                  <a:pt x="1723" y="0"/>
                </a:lnTo>
                <a:lnTo>
                  <a:pt x="1717" y="0"/>
                </a:lnTo>
                <a:lnTo>
                  <a:pt x="1709" y="0"/>
                </a:lnTo>
                <a:lnTo>
                  <a:pt x="1700" y="0"/>
                </a:lnTo>
                <a:lnTo>
                  <a:pt x="1694" y="0"/>
                </a:lnTo>
                <a:lnTo>
                  <a:pt x="1694" y="16"/>
                </a:lnTo>
                <a:close/>
                <a:moveTo>
                  <a:pt x="1738" y="16"/>
                </a:moveTo>
                <a:lnTo>
                  <a:pt x="1742" y="16"/>
                </a:lnTo>
                <a:lnTo>
                  <a:pt x="1750" y="16"/>
                </a:lnTo>
                <a:lnTo>
                  <a:pt x="1759" y="16"/>
                </a:lnTo>
                <a:lnTo>
                  <a:pt x="1767" y="16"/>
                </a:lnTo>
                <a:lnTo>
                  <a:pt x="1776" y="16"/>
                </a:lnTo>
                <a:lnTo>
                  <a:pt x="1784" y="16"/>
                </a:lnTo>
                <a:lnTo>
                  <a:pt x="1793" y="16"/>
                </a:lnTo>
                <a:lnTo>
                  <a:pt x="1796" y="16"/>
                </a:lnTo>
                <a:lnTo>
                  <a:pt x="1796" y="0"/>
                </a:lnTo>
                <a:lnTo>
                  <a:pt x="1793" y="0"/>
                </a:lnTo>
                <a:lnTo>
                  <a:pt x="1784" y="0"/>
                </a:lnTo>
                <a:lnTo>
                  <a:pt x="1776" y="0"/>
                </a:lnTo>
                <a:lnTo>
                  <a:pt x="1767" y="0"/>
                </a:lnTo>
                <a:lnTo>
                  <a:pt x="1759" y="0"/>
                </a:lnTo>
                <a:lnTo>
                  <a:pt x="1750" y="0"/>
                </a:lnTo>
                <a:lnTo>
                  <a:pt x="1742" y="0"/>
                </a:lnTo>
                <a:lnTo>
                  <a:pt x="1738" y="0"/>
                </a:lnTo>
                <a:lnTo>
                  <a:pt x="1738" y="16"/>
                </a:lnTo>
                <a:close/>
                <a:moveTo>
                  <a:pt x="1810" y="16"/>
                </a:moveTo>
                <a:lnTo>
                  <a:pt x="1818" y="16"/>
                </a:lnTo>
                <a:lnTo>
                  <a:pt x="1826" y="16"/>
                </a:lnTo>
                <a:lnTo>
                  <a:pt x="1835" y="16"/>
                </a:lnTo>
                <a:lnTo>
                  <a:pt x="1839" y="16"/>
                </a:lnTo>
                <a:lnTo>
                  <a:pt x="1839" y="0"/>
                </a:lnTo>
                <a:lnTo>
                  <a:pt x="1835" y="0"/>
                </a:lnTo>
                <a:lnTo>
                  <a:pt x="1826" y="0"/>
                </a:lnTo>
                <a:lnTo>
                  <a:pt x="1818" y="0"/>
                </a:lnTo>
                <a:lnTo>
                  <a:pt x="1810" y="0"/>
                </a:lnTo>
                <a:lnTo>
                  <a:pt x="1810" y="16"/>
                </a:lnTo>
                <a:close/>
                <a:moveTo>
                  <a:pt x="1854" y="16"/>
                </a:moveTo>
                <a:lnTo>
                  <a:pt x="1860" y="16"/>
                </a:lnTo>
                <a:lnTo>
                  <a:pt x="1868" y="16"/>
                </a:lnTo>
                <a:lnTo>
                  <a:pt x="1877" y="16"/>
                </a:lnTo>
                <a:lnTo>
                  <a:pt x="1885" y="16"/>
                </a:lnTo>
                <a:lnTo>
                  <a:pt x="1894" y="16"/>
                </a:lnTo>
                <a:lnTo>
                  <a:pt x="1902" y="16"/>
                </a:lnTo>
                <a:lnTo>
                  <a:pt x="1910" y="16"/>
                </a:lnTo>
                <a:lnTo>
                  <a:pt x="1912" y="16"/>
                </a:lnTo>
                <a:lnTo>
                  <a:pt x="1912" y="0"/>
                </a:lnTo>
                <a:lnTo>
                  <a:pt x="1910" y="0"/>
                </a:lnTo>
                <a:lnTo>
                  <a:pt x="1902" y="0"/>
                </a:lnTo>
                <a:lnTo>
                  <a:pt x="1894" y="0"/>
                </a:lnTo>
                <a:lnTo>
                  <a:pt x="1885" y="0"/>
                </a:lnTo>
                <a:lnTo>
                  <a:pt x="1877" y="0"/>
                </a:lnTo>
                <a:lnTo>
                  <a:pt x="1868" y="0"/>
                </a:lnTo>
                <a:lnTo>
                  <a:pt x="1860" y="0"/>
                </a:lnTo>
                <a:lnTo>
                  <a:pt x="1854" y="0"/>
                </a:lnTo>
                <a:lnTo>
                  <a:pt x="1854" y="16"/>
                </a:lnTo>
                <a:close/>
                <a:moveTo>
                  <a:pt x="1926" y="16"/>
                </a:moveTo>
                <a:lnTo>
                  <a:pt x="1927" y="16"/>
                </a:lnTo>
                <a:lnTo>
                  <a:pt x="1936" y="16"/>
                </a:lnTo>
                <a:lnTo>
                  <a:pt x="1944" y="16"/>
                </a:lnTo>
                <a:lnTo>
                  <a:pt x="1953" y="16"/>
                </a:lnTo>
                <a:lnTo>
                  <a:pt x="1955" y="16"/>
                </a:lnTo>
                <a:lnTo>
                  <a:pt x="1955" y="0"/>
                </a:lnTo>
                <a:lnTo>
                  <a:pt x="1953" y="0"/>
                </a:lnTo>
                <a:lnTo>
                  <a:pt x="1944" y="0"/>
                </a:lnTo>
                <a:lnTo>
                  <a:pt x="1936" y="0"/>
                </a:lnTo>
                <a:lnTo>
                  <a:pt x="1927" y="0"/>
                </a:lnTo>
                <a:lnTo>
                  <a:pt x="1926" y="0"/>
                </a:lnTo>
                <a:lnTo>
                  <a:pt x="1926" y="16"/>
                </a:lnTo>
                <a:close/>
                <a:moveTo>
                  <a:pt x="1970" y="16"/>
                </a:moveTo>
                <a:lnTo>
                  <a:pt x="1978" y="16"/>
                </a:lnTo>
                <a:lnTo>
                  <a:pt x="1986" y="16"/>
                </a:lnTo>
                <a:lnTo>
                  <a:pt x="1995" y="16"/>
                </a:lnTo>
                <a:lnTo>
                  <a:pt x="2003" y="16"/>
                </a:lnTo>
                <a:lnTo>
                  <a:pt x="2011" y="16"/>
                </a:lnTo>
                <a:lnTo>
                  <a:pt x="2020" y="16"/>
                </a:lnTo>
                <a:lnTo>
                  <a:pt x="2027" y="16"/>
                </a:lnTo>
                <a:lnTo>
                  <a:pt x="2027" y="0"/>
                </a:lnTo>
                <a:lnTo>
                  <a:pt x="2020" y="0"/>
                </a:lnTo>
                <a:lnTo>
                  <a:pt x="2011" y="0"/>
                </a:lnTo>
                <a:lnTo>
                  <a:pt x="2003" y="0"/>
                </a:lnTo>
                <a:lnTo>
                  <a:pt x="1995" y="0"/>
                </a:lnTo>
                <a:lnTo>
                  <a:pt x="1986" y="0"/>
                </a:lnTo>
                <a:lnTo>
                  <a:pt x="1978" y="0"/>
                </a:lnTo>
                <a:lnTo>
                  <a:pt x="1970" y="0"/>
                </a:lnTo>
                <a:lnTo>
                  <a:pt x="1970" y="16"/>
                </a:lnTo>
                <a:close/>
                <a:moveTo>
                  <a:pt x="2042" y="16"/>
                </a:moveTo>
                <a:lnTo>
                  <a:pt x="2045" y="16"/>
                </a:lnTo>
                <a:lnTo>
                  <a:pt x="2054" y="16"/>
                </a:lnTo>
                <a:lnTo>
                  <a:pt x="2062" y="16"/>
                </a:lnTo>
                <a:lnTo>
                  <a:pt x="2070" y="16"/>
                </a:lnTo>
                <a:lnTo>
                  <a:pt x="2071" y="16"/>
                </a:lnTo>
                <a:lnTo>
                  <a:pt x="2071" y="0"/>
                </a:lnTo>
                <a:lnTo>
                  <a:pt x="2070" y="0"/>
                </a:lnTo>
                <a:lnTo>
                  <a:pt x="2062" y="0"/>
                </a:lnTo>
                <a:lnTo>
                  <a:pt x="2054" y="0"/>
                </a:lnTo>
                <a:lnTo>
                  <a:pt x="2045" y="0"/>
                </a:lnTo>
                <a:lnTo>
                  <a:pt x="2042" y="0"/>
                </a:lnTo>
                <a:lnTo>
                  <a:pt x="2042" y="16"/>
                </a:lnTo>
                <a:close/>
                <a:moveTo>
                  <a:pt x="2085" y="16"/>
                </a:moveTo>
                <a:lnTo>
                  <a:pt x="2087" y="16"/>
                </a:lnTo>
                <a:lnTo>
                  <a:pt x="2096" y="16"/>
                </a:lnTo>
                <a:lnTo>
                  <a:pt x="2104" y="16"/>
                </a:lnTo>
                <a:lnTo>
                  <a:pt x="2113" y="16"/>
                </a:lnTo>
                <a:lnTo>
                  <a:pt x="2121" y="16"/>
                </a:lnTo>
                <a:lnTo>
                  <a:pt x="2129" y="16"/>
                </a:lnTo>
                <a:lnTo>
                  <a:pt x="2138" y="16"/>
                </a:lnTo>
                <a:lnTo>
                  <a:pt x="2143" y="16"/>
                </a:lnTo>
                <a:lnTo>
                  <a:pt x="2143" y="0"/>
                </a:lnTo>
                <a:lnTo>
                  <a:pt x="2138" y="0"/>
                </a:lnTo>
                <a:lnTo>
                  <a:pt x="2129" y="0"/>
                </a:lnTo>
                <a:lnTo>
                  <a:pt x="2121" y="0"/>
                </a:lnTo>
                <a:lnTo>
                  <a:pt x="2113" y="0"/>
                </a:lnTo>
                <a:lnTo>
                  <a:pt x="2104" y="0"/>
                </a:lnTo>
                <a:lnTo>
                  <a:pt x="2096" y="0"/>
                </a:lnTo>
                <a:lnTo>
                  <a:pt x="2087" y="0"/>
                </a:lnTo>
                <a:lnTo>
                  <a:pt x="2085" y="0"/>
                </a:lnTo>
                <a:lnTo>
                  <a:pt x="2085" y="16"/>
                </a:lnTo>
                <a:close/>
                <a:moveTo>
                  <a:pt x="2158" y="16"/>
                </a:moveTo>
                <a:lnTo>
                  <a:pt x="2163" y="16"/>
                </a:lnTo>
                <a:lnTo>
                  <a:pt x="2171" y="16"/>
                </a:lnTo>
                <a:lnTo>
                  <a:pt x="2180" y="16"/>
                </a:lnTo>
                <a:lnTo>
                  <a:pt x="2187" y="16"/>
                </a:lnTo>
                <a:lnTo>
                  <a:pt x="2187" y="0"/>
                </a:lnTo>
                <a:lnTo>
                  <a:pt x="2180" y="0"/>
                </a:lnTo>
                <a:lnTo>
                  <a:pt x="2171" y="0"/>
                </a:lnTo>
                <a:lnTo>
                  <a:pt x="2163" y="0"/>
                </a:lnTo>
                <a:lnTo>
                  <a:pt x="2158" y="0"/>
                </a:lnTo>
                <a:lnTo>
                  <a:pt x="2158" y="16"/>
                </a:lnTo>
                <a:close/>
                <a:moveTo>
                  <a:pt x="2201" y="16"/>
                </a:moveTo>
                <a:lnTo>
                  <a:pt x="2205" y="16"/>
                </a:lnTo>
                <a:lnTo>
                  <a:pt x="2214" y="16"/>
                </a:lnTo>
                <a:lnTo>
                  <a:pt x="2222" y="16"/>
                </a:lnTo>
                <a:lnTo>
                  <a:pt x="2230" y="16"/>
                </a:lnTo>
                <a:lnTo>
                  <a:pt x="2239" y="16"/>
                </a:lnTo>
                <a:lnTo>
                  <a:pt x="2247" y="16"/>
                </a:lnTo>
                <a:lnTo>
                  <a:pt x="2256" y="16"/>
                </a:lnTo>
                <a:lnTo>
                  <a:pt x="2259" y="16"/>
                </a:lnTo>
                <a:lnTo>
                  <a:pt x="2259" y="0"/>
                </a:lnTo>
                <a:lnTo>
                  <a:pt x="2256" y="0"/>
                </a:lnTo>
                <a:lnTo>
                  <a:pt x="2247" y="0"/>
                </a:lnTo>
                <a:lnTo>
                  <a:pt x="2239" y="0"/>
                </a:lnTo>
                <a:lnTo>
                  <a:pt x="2230" y="0"/>
                </a:lnTo>
                <a:lnTo>
                  <a:pt x="2222" y="0"/>
                </a:lnTo>
                <a:lnTo>
                  <a:pt x="2214" y="0"/>
                </a:lnTo>
                <a:lnTo>
                  <a:pt x="2205" y="0"/>
                </a:lnTo>
                <a:lnTo>
                  <a:pt x="2201" y="0"/>
                </a:lnTo>
                <a:lnTo>
                  <a:pt x="2201" y="16"/>
                </a:lnTo>
                <a:close/>
                <a:moveTo>
                  <a:pt x="2274" y="16"/>
                </a:moveTo>
                <a:lnTo>
                  <a:pt x="2281" y="16"/>
                </a:lnTo>
                <a:lnTo>
                  <a:pt x="2289" y="16"/>
                </a:lnTo>
                <a:lnTo>
                  <a:pt x="2298" y="16"/>
                </a:lnTo>
                <a:lnTo>
                  <a:pt x="2303" y="16"/>
                </a:lnTo>
                <a:lnTo>
                  <a:pt x="2303" y="0"/>
                </a:lnTo>
                <a:lnTo>
                  <a:pt x="2298" y="0"/>
                </a:lnTo>
                <a:lnTo>
                  <a:pt x="2289" y="0"/>
                </a:lnTo>
                <a:lnTo>
                  <a:pt x="2281" y="0"/>
                </a:lnTo>
                <a:lnTo>
                  <a:pt x="2274" y="0"/>
                </a:lnTo>
                <a:lnTo>
                  <a:pt x="2274" y="16"/>
                </a:lnTo>
                <a:close/>
                <a:moveTo>
                  <a:pt x="2317" y="16"/>
                </a:moveTo>
                <a:lnTo>
                  <a:pt x="2323" y="16"/>
                </a:lnTo>
                <a:lnTo>
                  <a:pt x="2331" y="16"/>
                </a:lnTo>
                <a:lnTo>
                  <a:pt x="2340" y="16"/>
                </a:lnTo>
                <a:lnTo>
                  <a:pt x="2348" y="16"/>
                </a:lnTo>
                <a:lnTo>
                  <a:pt x="2357" y="16"/>
                </a:lnTo>
                <a:lnTo>
                  <a:pt x="2365" y="16"/>
                </a:lnTo>
                <a:lnTo>
                  <a:pt x="2374" y="16"/>
                </a:lnTo>
                <a:lnTo>
                  <a:pt x="2375" y="16"/>
                </a:lnTo>
                <a:lnTo>
                  <a:pt x="2375" y="0"/>
                </a:lnTo>
                <a:lnTo>
                  <a:pt x="2374" y="0"/>
                </a:lnTo>
                <a:lnTo>
                  <a:pt x="2365" y="0"/>
                </a:lnTo>
                <a:lnTo>
                  <a:pt x="2357" y="0"/>
                </a:lnTo>
                <a:lnTo>
                  <a:pt x="2348" y="0"/>
                </a:lnTo>
                <a:lnTo>
                  <a:pt x="2340" y="0"/>
                </a:lnTo>
                <a:lnTo>
                  <a:pt x="2331" y="0"/>
                </a:lnTo>
                <a:lnTo>
                  <a:pt x="2323" y="0"/>
                </a:lnTo>
                <a:lnTo>
                  <a:pt x="2317" y="0"/>
                </a:lnTo>
                <a:lnTo>
                  <a:pt x="2317" y="16"/>
                </a:lnTo>
                <a:close/>
                <a:moveTo>
                  <a:pt x="2390" y="16"/>
                </a:moveTo>
                <a:lnTo>
                  <a:pt x="2390" y="16"/>
                </a:lnTo>
                <a:lnTo>
                  <a:pt x="2399" y="16"/>
                </a:lnTo>
                <a:lnTo>
                  <a:pt x="2407" y="16"/>
                </a:lnTo>
                <a:lnTo>
                  <a:pt x="2416" y="16"/>
                </a:lnTo>
                <a:lnTo>
                  <a:pt x="2419" y="16"/>
                </a:lnTo>
                <a:lnTo>
                  <a:pt x="2419" y="0"/>
                </a:lnTo>
                <a:lnTo>
                  <a:pt x="2416" y="0"/>
                </a:lnTo>
                <a:lnTo>
                  <a:pt x="2407" y="0"/>
                </a:lnTo>
                <a:lnTo>
                  <a:pt x="2399" y="0"/>
                </a:lnTo>
                <a:lnTo>
                  <a:pt x="2390" y="0"/>
                </a:lnTo>
                <a:lnTo>
                  <a:pt x="2390" y="0"/>
                </a:lnTo>
                <a:lnTo>
                  <a:pt x="2390" y="16"/>
                </a:lnTo>
                <a:close/>
                <a:moveTo>
                  <a:pt x="2433" y="16"/>
                </a:moveTo>
                <a:lnTo>
                  <a:pt x="2441" y="16"/>
                </a:lnTo>
                <a:lnTo>
                  <a:pt x="2449" y="16"/>
                </a:lnTo>
                <a:lnTo>
                  <a:pt x="2458" y="16"/>
                </a:lnTo>
                <a:lnTo>
                  <a:pt x="2466" y="16"/>
                </a:lnTo>
                <a:lnTo>
                  <a:pt x="2474" y="16"/>
                </a:lnTo>
                <a:lnTo>
                  <a:pt x="2483" y="16"/>
                </a:lnTo>
                <a:lnTo>
                  <a:pt x="2491" y="16"/>
                </a:lnTo>
                <a:lnTo>
                  <a:pt x="2491" y="0"/>
                </a:lnTo>
                <a:lnTo>
                  <a:pt x="2483" y="0"/>
                </a:lnTo>
                <a:lnTo>
                  <a:pt x="2474" y="0"/>
                </a:lnTo>
                <a:lnTo>
                  <a:pt x="2466" y="0"/>
                </a:lnTo>
                <a:lnTo>
                  <a:pt x="2458" y="0"/>
                </a:lnTo>
                <a:lnTo>
                  <a:pt x="2449" y="0"/>
                </a:lnTo>
                <a:lnTo>
                  <a:pt x="2441" y="0"/>
                </a:lnTo>
                <a:lnTo>
                  <a:pt x="2433" y="0"/>
                </a:lnTo>
                <a:lnTo>
                  <a:pt x="2433" y="16"/>
                </a:lnTo>
                <a:close/>
                <a:moveTo>
                  <a:pt x="2505" y="16"/>
                </a:moveTo>
                <a:lnTo>
                  <a:pt x="2508" y="16"/>
                </a:lnTo>
                <a:lnTo>
                  <a:pt x="2517" y="16"/>
                </a:lnTo>
                <a:lnTo>
                  <a:pt x="2525" y="16"/>
                </a:lnTo>
                <a:lnTo>
                  <a:pt x="2534" y="16"/>
                </a:lnTo>
                <a:lnTo>
                  <a:pt x="2534" y="16"/>
                </a:lnTo>
                <a:lnTo>
                  <a:pt x="2534" y="0"/>
                </a:lnTo>
                <a:lnTo>
                  <a:pt x="2534" y="0"/>
                </a:lnTo>
                <a:lnTo>
                  <a:pt x="2525" y="0"/>
                </a:lnTo>
                <a:lnTo>
                  <a:pt x="2517" y="0"/>
                </a:lnTo>
                <a:lnTo>
                  <a:pt x="2508" y="0"/>
                </a:lnTo>
                <a:lnTo>
                  <a:pt x="2505" y="0"/>
                </a:lnTo>
                <a:lnTo>
                  <a:pt x="2505" y="16"/>
                </a:lnTo>
                <a:close/>
                <a:moveTo>
                  <a:pt x="2549" y="16"/>
                </a:moveTo>
                <a:lnTo>
                  <a:pt x="2550" y="16"/>
                </a:lnTo>
                <a:lnTo>
                  <a:pt x="2559" y="16"/>
                </a:lnTo>
                <a:lnTo>
                  <a:pt x="2567" y="16"/>
                </a:lnTo>
                <a:lnTo>
                  <a:pt x="2575" y="16"/>
                </a:lnTo>
                <a:lnTo>
                  <a:pt x="2584" y="16"/>
                </a:lnTo>
                <a:lnTo>
                  <a:pt x="2592" y="16"/>
                </a:lnTo>
                <a:lnTo>
                  <a:pt x="2601" y="16"/>
                </a:lnTo>
                <a:lnTo>
                  <a:pt x="2607" y="16"/>
                </a:lnTo>
                <a:lnTo>
                  <a:pt x="2607" y="0"/>
                </a:lnTo>
                <a:lnTo>
                  <a:pt x="2601" y="0"/>
                </a:lnTo>
                <a:lnTo>
                  <a:pt x="2592" y="0"/>
                </a:lnTo>
                <a:lnTo>
                  <a:pt x="2584" y="0"/>
                </a:lnTo>
                <a:lnTo>
                  <a:pt x="2575" y="0"/>
                </a:lnTo>
                <a:lnTo>
                  <a:pt x="2567" y="0"/>
                </a:lnTo>
                <a:lnTo>
                  <a:pt x="2559" y="0"/>
                </a:lnTo>
                <a:lnTo>
                  <a:pt x="2550" y="0"/>
                </a:lnTo>
                <a:lnTo>
                  <a:pt x="2549" y="0"/>
                </a:lnTo>
                <a:lnTo>
                  <a:pt x="2549" y="16"/>
                </a:lnTo>
                <a:close/>
                <a:moveTo>
                  <a:pt x="2621" y="16"/>
                </a:moveTo>
                <a:lnTo>
                  <a:pt x="2626" y="16"/>
                </a:lnTo>
                <a:lnTo>
                  <a:pt x="2634" y="16"/>
                </a:lnTo>
                <a:lnTo>
                  <a:pt x="2643" y="16"/>
                </a:lnTo>
                <a:lnTo>
                  <a:pt x="2650" y="16"/>
                </a:lnTo>
                <a:lnTo>
                  <a:pt x="2650" y="0"/>
                </a:lnTo>
                <a:lnTo>
                  <a:pt x="2643" y="0"/>
                </a:lnTo>
                <a:lnTo>
                  <a:pt x="2634" y="0"/>
                </a:lnTo>
                <a:lnTo>
                  <a:pt x="2626" y="0"/>
                </a:lnTo>
                <a:lnTo>
                  <a:pt x="2621" y="0"/>
                </a:lnTo>
                <a:lnTo>
                  <a:pt x="2621" y="16"/>
                </a:lnTo>
                <a:close/>
                <a:moveTo>
                  <a:pt x="2665" y="16"/>
                </a:moveTo>
                <a:lnTo>
                  <a:pt x="2668" y="16"/>
                </a:lnTo>
                <a:lnTo>
                  <a:pt x="2677" y="16"/>
                </a:lnTo>
                <a:lnTo>
                  <a:pt x="2685" y="16"/>
                </a:lnTo>
                <a:lnTo>
                  <a:pt x="2693" y="16"/>
                </a:lnTo>
                <a:lnTo>
                  <a:pt x="2702" y="16"/>
                </a:lnTo>
                <a:lnTo>
                  <a:pt x="2710" y="16"/>
                </a:lnTo>
                <a:lnTo>
                  <a:pt x="2718" y="16"/>
                </a:lnTo>
                <a:lnTo>
                  <a:pt x="2723" y="16"/>
                </a:lnTo>
                <a:lnTo>
                  <a:pt x="2723" y="0"/>
                </a:lnTo>
                <a:lnTo>
                  <a:pt x="2718" y="0"/>
                </a:lnTo>
                <a:lnTo>
                  <a:pt x="2710" y="0"/>
                </a:lnTo>
                <a:lnTo>
                  <a:pt x="2702" y="0"/>
                </a:lnTo>
                <a:lnTo>
                  <a:pt x="2693" y="0"/>
                </a:lnTo>
                <a:lnTo>
                  <a:pt x="2685" y="0"/>
                </a:lnTo>
                <a:lnTo>
                  <a:pt x="2677" y="0"/>
                </a:lnTo>
                <a:lnTo>
                  <a:pt x="2668" y="0"/>
                </a:lnTo>
                <a:lnTo>
                  <a:pt x="2665" y="0"/>
                </a:lnTo>
                <a:lnTo>
                  <a:pt x="2665" y="16"/>
                </a:lnTo>
                <a:close/>
                <a:moveTo>
                  <a:pt x="2737" y="16"/>
                </a:moveTo>
                <a:lnTo>
                  <a:pt x="2744" y="16"/>
                </a:lnTo>
                <a:lnTo>
                  <a:pt x="2752" y="16"/>
                </a:lnTo>
                <a:lnTo>
                  <a:pt x="2761" y="16"/>
                </a:lnTo>
                <a:lnTo>
                  <a:pt x="2766" y="16"/>
                </a:lnTo>
                <a:lnTo>
                  <a:pt x="2766" y="0"/>
                </a:lnTo>
                <a:lnTo>
                  <a:pt x="2761" y="0"/>
                </a:lnTo>
                <a:lnTo>
                  <a:pt x="2752" y="0"/>
                </a:lnTo>
                <a:lnTo>
                  <a:pt x="2744" y="0"/>
                </a:lnTo>
                <a:lnTo>
                  <a:pt x="2737" y="0"/>
                </a:lnTo>
                <a:lnTo>
                  <a:pt x="2737" y="16"/>
                </a:lnTo>
                <a:close/>
                <a:moveTo>
                  <a:pt x="2781" y="16"/>
                </a:moveTo>
                <a:lnTo>
                  <a:pt x="2786" y="16"/>
                </a:lnTo>
                <a:lnTo>
                  <a:pt x="2794" y="16"/>
                </a:lnTo>
                <a:lnTo>
                  <a:pt x="2803" y="16"/>
                </a:lnTo>
                <a:lnTo>
                  <a:pt x="2811" y="16"/>
                </a:lnTo>
                <a:lnTo>
                  <a:pt x="2820" y="16"/>
                </a:lnTo>
                <a:lnTo>
                  <a:pt x="2828" y="16"/>
                </a:lnTo>
                <a:lnTo>
                  <a:pt x="2836" y="16"/>
                </a:lnTo>
                <a:lnTo>
                  <a:pt x="2839" y="16"/>
                </a:lnTo>
                <a:lnTo>
                  <a:pt x="2839" y="0"/>
                </a:lnTo>
                <a:lnTo>
                  <a:pt x="2836" y="0"/>
                </a:lnTo>
                <a:lnTo>
                  <a:pt x="2828" y="0"/>
                </a:lnTo>
                <a:lnTo>
                  <a:pt x="2820" y="0"/>
                </a:lnTo>
                <a:lnTo>
                  <a:pt x="2811" y="0"/>
                </a:lnTo>
                <a:lnTo>
                  <a:pt x="2803" y="0"/>
                </a:lnTo>
                <a:lnTo>
                  <a:pt x="2794" y="0"/>
                </a:lnTo>
                <a:lnTo>
                  <a:pt x="2786" y="0"/>
                </a:lnTo>
                <a:lnTo>
                  <a:pt x="2781" y="0"/>
                </a:lnTo>
                <a:lnTo>
                  <a:pt x="2781" y="16"/>
                </a:lnTo>
                <a:close/>
                <a:moveTo>
                  <a:pt x="2853" y="16"/>
                </a:moveTo>
                <a:lnTo>
                  <a:pt x="2862" y="16"/>
                </a:lnTo>
                <a:lnTo>
                  <a:pt x="2870" y="16"/>
                </a:lnTo>
                <a:lnTo>
                  <a:pt x="2878" y="16"/>
                </a:lnTo>
                <a:lnTo>
                  <a:pt x="2882" y="16"/>
                </a:lnTo>
                <a:lnTo>
                  <a:pt x="2882" y="0"/>
                </a:lnTo>
                <a:lnTo>
                  <a:pt x="2878" y="0"/>
                </a:lnTo>
                <a:lnTo>
                  <a:pt x="2870" y="0"/>
                </a:lnTo>
                <a:lnTo>
                  <a:pt x="2862" y="0"/>
                </a:lnTo>
                <a:lnTo>
                  <a:pt x="2853" y="0"/>
                </a:lnTo>
                <a:lnTo>
                  <a:pt x="2853" y="16"/>
                </a:lnTo>
                <a:close/>
                <a:moveTo>
                  <a:pt x="2897" y="16"/>
                </a:moveTo>
                <a:lnTo>
                  <a:pt x="2904" y="16"/>
                </a:lnTo>
                <a:lnTo>
                  <a:pt x="2912" y="16"/>
                </a:lnTo>
                <a:lnTo>
                  <a:pt x="2921" y="16"/>
                </a:lnTo>
                <a:lnTo>
                  <a:pt x="2929" y="16"/>
                </a:lnTo>
                <a:lnTo>
                  <a:pt x="2937" y="16"/>
                </a:lnTo>
                <a:lnTo>
                  <a:pt x="2946" y="16"/>
                </a:lnTo>
                <a:lnTo>
                  <a:pt x="2954" y="16"/>
                </a:lnTo>
                <a:lnTo>
                  <a:pt x="2954" y="16"/>
                </a:lnTo>
                <a:lnTo>
                  <a:pt x="2954" y="0"/>
                </a:lnTo>
                <a:lnTo>
                  <a:pt x="2954" y="0"/>
                </a:lnTo>
                <a:lnTo>
                  <a:pt x="2946" y="0"/>
                </a:lnTo>
                <a:lnTo>
                  <a:pt x="2937" y="0"/>
                </a:lnTo>
                <a:lnTo>
                  <a:pt x="2929" y="0"/>
                </a:lnTo>
                <a:lnTo>
                  <a:pt x="2921" y="0"/>
                </a:lnTo>
                <a:lnTo>
                  <a:pt x="2912" y="0"/>
                </a:lnTo>
                <a:lnTo>
                  <a:pt x="2904" y="0"/>
                </a:lnTo>
                <a:lnTo>
                  <a:pt x="2897" y="0"/>
                </a:lnTo>
                <a:lnTo>
                  <a:pt x="2897" y="16"/>
                </a:lnTo>
                <a:close/>
                <a:moveTo>
                  <a:pt x="2969" y="16"/>
                </a:moveTo>
                <a:lnTo>
                  <a:pt x="2971" y="16"/>
                </a:lnTo>
                <a:lnTo>
                  <a:pt x="2979" y="16"/>
                </a:lnTo>
                <a:lnTo>
                  <a:pt x="2988" y="16"/>
                </a:lnTo>
                <a:lnTo>
                  <a:pt x="2996" y="16"/>
                </a:lnTo>
                <a:lnTo>
                  <a:pt x="2998" y="16"/>
                </a:lnTo>
                <a:lnTo>
                  <a:pt x="2998" y="0"/>
                </a:lnTo>
                <a:lnTo>
                  <a:pt x="2996" y="0"/>
                </a:lnTo>
                <a:lnTo>
                  <a:pt x="2988" y="0"/>
                </a:lnTo>
                <a:lnTo>
                  <a:pt x="2979" y="0"/>
                </a:lnTo>
                <a:lnTo>
                  <a:pt x="2971" y="0"/>
                </a:lnTo>
                <a:lnTo>
                  <a:pt x="2969" y="0"/>
                </a:lnTo>
                <a:lnTo>
                  <a:pt x="2969" y="16"/>
                </a:lnTo>
                <a:close/>
                <a:moveTo>
                  <a:pt x="3012" y="16"/>
                </a:moveTo>
                <a:lnTo>
                  <a:pt x="3013" y="16"/>
                </a:lnTo>
                <a:lnTo>
                  <a:pt x="3021" y="16"/>
                </a:lnTo>
                <a:lnTo>
                  <a:pt x="3030" y="16"/>
                </a:lnTo>
                <a:lnTo>
                  <a:pt x="3038" y="16"/>
                </a:lnTo>
                <a:lnTo>
                  <a:pt x="3047" y="16"/>
                </a:lnTo>
                <a:lnTo>
                  <a:pt x="3055" y="16"/>
                </a:lnTo>
                <a:lnTo>
                  <a:pt x="3064" y="16"/>
                </a:lnTo>
                <a:lnTo>
                  <a:pt x="3070" y="16"/>
                </a:lnTo>
                <a:lnTo>
                  <a:pt x="3070" y="0"/>
                </a:lnTo>
                <a:lnTo>
                  <a:pt x="3064" y="0"/>
                </a:lnTo>
                <a:lnTo>
                  <a:pt x="3055" y="0"/>
                </a:lnTo>
                <a:lnTo>
                  <a:pt x="3047" y="0"/>
                </a:lnTo>
                <a:lnTo>
                  <a:pt x="3038" y="0"/>
                </a:lnTo>
                <a:lnTo>
                  <a:pt x="3030" y="0"/>
                </a:lnTo>
                <a:lnTo>
                  <a:pt x="3021" y="0"/>
                </a:lnTo>
                <a:lnTo>
                  <a:pt x="3013" y="0"/>
                </a:lnTo>
                <a:lnTo>
                  <a:pt x="3012" y="0"/>
                </a:lnTo>
                <a:lnTo>
                  <a:pt x="3012" y="16"/>
                </a:lnTo>
                <a:close/>
                <a:moveTo>
                  <a:pt x="3085" y="16"/>
                </a:moveTo>
                <a:lnTo>
                  <a:pt x="3089" y="16"/>
                </a:lnTo>
                <a:lnTo>
                  <a:pt x="3097" y="16"/>
                </a:lnTo>
                <a:lnTo>
                  <a:pt x="3106" y="16"/>
                </a:lnTo>
                <a:lnTo>
                  <a:pt x="3114" y="16"/>
                </a:lnTo>
                <a:lnTo>
                  <a:pt x="3114" y="0"/>
                </a:lnTo>
                <a:lnTo>
                  <a:pt x="3106" y="0"/>
                </a:lnTo>
                <a:lnTo>
                  <a:pt x="3097" y="0"/>
                </a:lnTo>
                <a:lnTo>
                  <a:pt x="3089" y="0"/>
                </a:lnTo>
                <a:lnTo>
                  <a:pt x="3085" y="0"/>
                </a:lnTo>
                <a:lnTo>
                  <a:pt x="3085" y="16"/>
                </a:lnTo>
                <a:close/>
                <a:moveTo>
                  <a:pt x="3128" y="16"/>
                </a:moveTo>
                <a:lnTo>
                  <a:pt x="3131" y="16"/>
                </a:lnTo>
                <a:lnTo>
                  <a:pt x="3139" y="16"/>
                </a:lnTo>
                <a:lnTo>
                  <a:pt x="3148" y="16"/>
                </a:lnTo>
                <a:lnTo>
                  <a:pt x="3156" y="16"/>
                </a:lnTo>
                <a:lnTo>
                  <a:pt x="3165" y="16"/>
                </a:lnTo>
                <a:lnTo>
                  <a:pt x="3173" y="16"/>
                </a:lnTo>
                <a:lnTo>
                  <a:pt x="3181" y="16"/>
                </a:lnTo>
                <a:lnTo>
                  <a:pt x="3186" y="16"/>
                </a:lnTo>
                <a:lnTo>
                  <a:pt x="3186" y="0"/>
                </a:lnTo>
                <a:lnTo>
                  <a:pt x="3181" y="0"/>
                </a:lnTo>
                <a:lnTo>
                  <a:pt x="3173" y="0"/>
                </a:lnTo>
                <a:lnTo>
                  <a:pt x="3165" y="0"/>
                </a:lnTo>
                <a:lnTo>
                  <a:pt x="3156" y="0"/>
                </a:lnTo>
                <a:lnTo>
                  <a:pt x="3148" y="0"/>
                </a:lnTo>
                <a:lnTo>
                  <a:pt x="3139" y="0"/>
                </a:lnTo>
                <a:lnTo>
                  <a:pt x="3131" y="0"/>
                </a:lnTo>
                <a:lnTo>
                  <a:pt x="3128" y="0"/>
                </a:lnTo>
                <a:lnTo>
                  <a:pt x="3128" y="16"/>
                </a:lnTo>
                <a:close/>
                <a:moveTo>
                  <a:pt x="3201" y="16"/>
                </a:moveTo>
                <a:lnTo>
                  <a:pt x="3207" y="16"/>
                </a:lnTo>
                <a:lnTo>
                  <a:pt x="3215" y="16"/>
                </a:lnTo>
                <a:lnTo>
                  <a:pt x="3224" y="16"/>
                </a:lnTo>
                <a:lnTo>
                  <a:pt x="3230" y="16"/>
                </a:lnTo>
                <a:lnTo>
                  <a:pt x="3230" y="0"/>
                </a:lnTo>
                <a:lnTo>
                  <a:pt x="3224" y="0"/>
                </a:lnTo>
                <a:lnTo>
                  <a:pt x="3215" y="0"/>
                </a:lnTo>
                <a:lnTo>
                  <a:pt x="3207" y="0"/>
                </a:lnTo>
                <a:lnTo>
                  <a:pt x="3201" y="0"/>
                </a:lnTo>
                <a:lnTo>
                  <a:pt x="3201" y="16"/>
                </a:lnTo>
                <a:close/>
                <a:moveTo>
                  <a:pt x="3244" y="16"/>
                </a:moveTo>
                <a:lnTo>
                  <a:pt x="3249" y="16"/>
                </a:lnTo>
                <a:lnTo>
                  <a:pt x="3257" y="16"/>
                </a:lnTo>
                <a:lnTo>
                  <a:pt x="3266" y="16"/>
                </a:lnTo>
                <a:lnTo>
                  <a:pt x="3274" y="16"/>
                </a:lnTo>
                <a:lnTo>
                  <a:pt x="3282" y="16"/>
                </a:lnTo>
                <a:lnTo>
                  <a:pt x="3291" y="16"/>
                </a:lnTo>
                <a:lnTo>
                  <a:pt x="3299" y="16"/>
                </a:lnTo>
                <a:lnTo>
                  <a:pt x="3302" y="16"/>
                </a:lnTo>
                <a:lnTo>
                  <a:pt x="3302" y="0"/>
                </a:lnTo>
                <a:lnTo>
                  <a:pt x="3299" y="0"/>
                </a:lnTo>
                <a:lnTo>
                  <a:pt x="3291" y="0"/>
                </a:lnTo>
                <a:lnTo>
                  <a:pt x="3282" y="0"/>
                </a:lnTo>
                <a:lnTo>
                  <a:pt x="3274" y="0"/>
                </a:lnTo>
                <a:lnTo>
                  <a:pt x="3266" y="0"/>
                </a:lnTo>
                <a:lnTo>
                  <a:pt x="3257" y="0"/>
                </a:lnTo>
                <a:lnTo>
                  <a:pt x="3249" y="0"/>
                </a:lnTo>
                <a:lnTo>
                  <a:pt x="3244" y="0"/>
                </a:lnTo>
                <a:lnTo>
                  <a:pt x="3244" y="16"/>
                </a:lnTo>
                <a:close/>
                <a:moveTo>
                  <a:pt x="3317" y="16"/>
                </a:moveTo>
                <a:lnTo>
                  <a:pt x="3325" y="16"/>
                </a:lnTo>
                <a:lnTo>
                  <a:pt x="3333" y="16"/>
                </a:lnTo>
                <a:lnTo>
                  <a:pt x="3341" y="16"/>
                </a:lnTo>
                <a:lnTo>
                  <a:pt x="3346" y="16"/>
                </a:lnTo>
                <a:lnTo>
                  <a:pt x="3346" y="0"/>
                </a:lnTo>
                <a:lnTo>
                  <a:pt x="3341" y="0"/>
                </a:lnTo>
                <a:lnTo>
                  <a:pt x="3333" y="0"/>
                </a:lnTo>
                <a:lnTo>
                  <a:pt x="3325" y="0"/>
                </a:lnTo>
                <a:lnTo>
                  <a:pt x="3317" y="0"/>
                </a:lnTo>
                <a:lnTo>
                  <a:pt x="3317" y="16"/>
                </a:lnTo>
                <a:close/>
                <a:moveTo>
                  <a:pt x="3360" y="16"/>
                </a:moveTo>
                <a:lnTo>
                  <a:pt x="3367" y="16"/>
                </a:lnTo>
                <a:lnTo>
                  <a:pt x="3375" y="16"/>
                </a:lnTo>
                <a:lnTo>
                  <a:pt x="3384" y="16"/>
                </a:lnTo>
                <a:lnTo>
                  <a:pt x="3392" y="16"/>
                </a:lnTo>
                <a:lnTo>
                  <a:pt x="3400" y="16"/>
                </a:lnTo>
                <a:lnTo>
                  <a:pt x="3409" y="16"/>
                </a:lnTo>
                <a:lnTo>
                  <a:pt x="3417" y="16"/>
                </a:lnTo>
                <a:lnTo>
                  <a:pt x="3418" y="16"/>
                </a:lnTo>
                <a:lnTo>
                  <a:pt x="3418" y="0"/>
                </a:lnTo>
                <a:lnTo>
                  <a:pt x="3417" y="0"/>
                </a:lnTo>
                <a:lnTo>
                  <a:pt x="3409" y="0"/>
                </a:lnTo>
                <a:lnTo>
                  <a:pt x="3400" y="0"/>
                </a:lnTo>
                <a:lnTo>
                  <a:pt x="3392" y="0"/>
                </a:lnTo>
                <a:lnTo>
                  <a:pt x="3384" y="0"/>
                </a:lnTo>
                <a:lnTo>
                  <a:pt x="3375" y="0"/>
                </a:lnTo>
                <a:lnTo>
                  <a:pt x="3367" y="0"/>
                </a:lnTo>
                <a:lnTo>
                  <a:pt x="3360" y="0"/>
                </a:lnTo>
                <a:lnTo>
                  <a:pt x="3360" y="16"/>
                </a:lnTo>
                <a:close/>
                <a:moveTo>
                  <a:pt x="3432" y="16"/>
                </a:moveTo>
                <a:lnTo>
                  <a:pt x="3434" y="16"/>
                </a:lnTo>
                <a:lnTo>
                  <a:pt x="3442" y="16"/>
                </a:lnTo>
                <a:lnTo>
                  <a:pt x="3451" y="16"/>
                </a:lnTo>
                <a:lnTo>
                  <a:pt x="3459" y="16"/>
                </a:lnTo>
                <a:lnTo>
                  <a:pt x="3461" y="16"/>
                </a:lnTo>
                <a:lnTo>
                  <a:pt x="3461" y="0"/>
                </a:lnTo>
                <a:lnTo>
                  <a:pt x="3459" y="0"/>
                </a:lnTo>
                <a:lnTo>
                  <a:pt x="3451" y="0"/>
                </a:lnTo>
                <a:lnTo>
                  <a:pt x="3442" y="0"/>
                </a:lnTo>
                <a:lnTo>
                  <a:pt x="3434" y="0"/>
                </a:lnTo>
                <a:lnTo>
                  <a:pt x="3432" y="0"/>
                </a:lnTo>
                <a:lnTo>
                  <a:pt x="3432" y="16"/>
                </a:lnTo>
                <a:close/>
                <a:moveTo>
                  <a:pt x="3476" y="16"/>
                </a:moveTo>
                <a:lnTo>
                  <a:pt x="3485" y="16"/>
                </a:lnTo>
                <a:lnTo>
                  <a:pt x="3493" y="16"/>
                </a:lnTo>
                <a:lnTo>
                  <a:pt x="3501" y="16"/>
                </a:lnTo>
                <a:lnTo>
                  <a:pt x="3510" y="16"/>
                </a:lnTo>
                <a:lnTo>
                  <a:pt x="3518" y="16"/>
                </a:lnTo>
                <a:lnTo>
                  <a:pt x="3527" y="16"/>
                </a:lnTo>
                <a:lnTo>
                  <a:pt x="3534" y="16"/>
                </a:lnTo>
                <a:lnTo>
                  <a:pt x="3534" y="0"/>
                </a:lnTo>
                <a:lnTo>
                  <a:pt x="3527" y="0"/>
                </a:lnTo>
                <a:lnTo>
                  <a:pt x="3518" y="0"/>
                </a:lnTo>
                <a:lnTo>
                  <a:pt x="3510" y="0"/>
                </a:lnTo>
                <a:lnTo>
                  <a:pt x="3501" y="0"/>
                </a:lnTo>
                <a:lnTo>
                  <a:pt x="3493" y="0"/>
                </a:lnTo>
                <a:lnTo>
                  <a:pt x="3485" y="0"/>
                </a:lnTo>
                <a:lnTo>
                  <a:pt x="3476" y="0"/>
                </a:lnTo>
                <a:lnTo>
                  <a:pt x="3476" y="16"/>
                </a:lnTo>
                <a:close/>
                <a:moveTo>
                  <a:pt x="3548" y="16"/>
                </a:moveTo>
                <a:lnTo>
                  <a:pt x="3552" y="16"/>
                </a:lnTo>
                <a:lnTo>
                  <a:pt x="3560" y="16"/>
                </a:lnTo>
                <a:lnTo>
                  <a:pt x="3569" y="16"/>
                </a:lnTo>
                <a:lnTo>
                  <a:pt x="3577" y="16"/>
                </a:lnTo>
                <a:lnTo>
                  <a:pt x="3577" y="16"/>
                </a:lnTo>
                <a:lnTo>
                  <a:pt x="3577" y="0"/>
                </a:lnTo>
                <a:lnTo>
                  <a:pt x="3577" y="0"/>
                </a:lnTo>
                <a:lnTo>
                  <a:pt x="3569" y="0"/>
                </a:lnTo>
                <a:lnTo>
                  <a:pt x="3560" y="0"/>
                </a:lnTo>
                <a:lnTo>
                  <a:pt x="3552" y="0"/>
                </a:lnTo>
                <a:lnTo>
                  <a:pt x="3548" y="0"/>
                </a:lnTo>
                <a:lnTo>
                  <a:pt x="3548" y="16"/>
                </a:lnTo>
                <a:close/>
                <a:moveTo>
                  <a:pt x="3592" y="16"/>
                </a:moveTo>
                <a:lnTo>
                  <a:pt x="3594" y="16"/>
                </a:lnTo>
                <a:lnTo>
                  <a:pt x="3602" y="16"/>
                </a:lnTo>
                <a:lnTo>
                  <a:pt x="3611" y="16"/>
                </a:lnTo>
                <a:lnTo>
                  <a:pt x="3619" y="16"/>
                </a:lnTo>
                <a:lnTo>
                  <a:pt x="3628" y="16"/>
                </a:lnTo>
                <a:lnTo>
                  <a:pt x="3636" y="16"/>
                </a:lnTo>
                <a:lnTo>
                  <a:pt x="3645" y="16"/>
                </a:lnTo>
                <a:lnTo>
                  <a:pt x="3650" y="16"/>
                </a:lnTo>
                <a:lnTo>
                  <a:pt x="3650" y="0"/>
                </a:lnTo>
                <a:lnTo>
                  <a:pt x="3645" y="0"/>
                </a:lnTo>
                <a:lnTo>
                  <a:pt x="3636" y="0"/>
                </a:lnTo>
                <a:lnTo>
                  <a:pt x="3628" y="0"/>
                </a:lnTo>
                <a:lnTo>
                  <a:pt x="3619" y="0"/>
                </a:lnTo>
                <a:lnTo>
                  <a:pt x="3611" y="0"/>
                </a:lnTo>
                <a:lnTo>
                  <a:pt x="3602" y="0"/>
                </a:lnTo>
                <a:lnTo>
                  <a:pt x="3594" y="0"/>
                </a:lnTo>
                <a:lnTo>
                  <a:pt x="3592" y="0"/>
                </a:lnTo>
                <a:lnTo>
                  <a:pt x="3592" y="16"/>
                </a:lnTo>
                <a:close/>
                <a:moveTo>
                  <a:pt x="3664" y="16"/>
                </a:moveTo>
                <a:lnTo>
                  <a:pt x="3670" y="16"/>
                </a:lnTo>
                <a:lnTo>
                  <a:pt x="3678" y="16"/>
                </a:lnTo>
                <a:lnTo>
                  <a:pt x="3686" y="16"/>
                </a:lnTo>
                <a:lnTo>
                  <a:pt x="3693" y="16"/>
                </a:lnTo>
                <a:lnTo>
                  <a:pt x="3693" y="0"/>
                </a:lnTo>
                <a:lnTo>
                  <a:pt x="3686" y="0"/>
                </a:lnTo>
                <a:lnTo>
                  <a:pt x="3678" y="0"/>
                </a:lnTo>
                <a:lnTo>
                  <a:pt x="3670" y="0"/>
                </a:lnTo>
                <a:lnTo>
                  <a:pt x="3664" y="0"/>
                </a:lnTo>
                <a:lnTo>
                  <a:pt x="3664" y="16"/>
                </a:lnTo>
                <a:close/>
                <a:moveTo>
                  <a:pt x="3708" y="16"/>
                </a:moveTo>
                <a:lnTo>
                  <a:pt x="3712" y="16"/>
                </a:lnTo>
                <a:lnTo>
                  <a:pt x="3720" y="16"/>
                </a:lnTo>
                <a:lnTo>
                  <a:pt x="3729" y="16"/>
                </a:lnTo>
                <a:lnTo>
                  <a:pt x="3737" y="16"/>
                </a:lnTo>
                <a:lnTo>
                  <a:pt x="3745" y="16"/>
                </a:lnTo>
                <a:lnTo>
                  <a:pt x="3754" y="16"/>
                </a:lnTo>
                <a:lnTo>
                  <a:pt x="3762" y="16"/>
                </a:lnTo>
                <a:lnTo>
                  <a:pt x="3766" y="16"/>
                </a:lnTo>
                <a:lnTo>
                  <a:pt x="3766" y="0"/>
                </a:lnTo>
                <a:lnTo>
                  <a:pt x="3762" y="0"/>
                </a:lnTo>
                <a:lnTo>
                  <a:pt x="3754" y="0"/>
                </a:lnTo>
                <a:lnTo>
                  <a:pt x="3745" y="0"/>
                </a:lnTo>
                <a:lnTo>
                  <a:pt x="3737" y="0"/>
                </a:lnTo>
                <a:lnTo>
                  <a:pt x="3729" y="0"/>
                </a:lnTo>
                <a:lnTo>
                  <a:pt x="3720" y="0"/>
                </a:lnTo>
                <a:lnTo>
                  <a:pt x="3712" y="0"/>
                </a:lnTo>
                <a:lnTo>
                  <a:pt x="3708" y="0"/>
                </a:lnTo>
                <a:lnTo>
                  <a:pt x="3708" y="16"/>
                </a:lnTo>
                <a:close/>
                <a:moveTo>
                  <a:pt x="3780" y="16"/>
                </a:moveTo>
                <a:lnTo>
                  <a:pt x="3788" y="16"/>
                </a:lnTo>
                <a:lnTo>
                  <a:pt x="3796" y="16"/>
                </a:lnTo>
                <a:lnTo>
                  <a:pt x="3804" y="16"/>
                </a:lnTo>
                <a:lnTo>
                  <a:pt x="3809" y="16"/>
                </a:lnTo>
                <a:lnTo>
                  <a:pt x="3809" y="0"/>
                </a:lnTo>
                <a:lnTo>
                  <a:pt x="3804" y="0"/>
                </a:lnTo>
                <a:lnTo>
                  <a:pt x="3796" y="0"/>
                </a:lnTo>
                <a:lnTo>
                  <a:pt x="3788" y="0"/>
                </a:lnTo>
                <a:lnTo>
                  <a:pt x="3780" y="0"/>
                </a:lnTo>
                <a:lnTo>
                  <a:pt x="3780" y="16"/>
                </a:lnTo>
                <a:close/>
                <a:moveTo>
                  <a:pt x="3823" y="16"/>
                </a:moveTo>
                <a:lnTo>
                  <a:pt x="3829" y="16"/>
                </a:lnTo>
                <a:lnTo>
                  <a:pt x="3838" y="16"/>
                </a:lnTo>
                <a:lnTo>
                  <a:pt x="3846" y="16"/>
                </a:lnTo>
                <a:lnTo>
                  <a:pt x="3855" y="16"/>
                </a:lnTo>
                <a:lnTo>
                  <a:pt x="3863" y="16"/>
                </a:lnTo>
                <a:lnTo>
                  <a:pt x="3872" y="16"/>
                </a:lnTo>
                <a:lnTo>
                  <a:pt x="3880" y="16"/>
                </a:lnTo>
                <a:lnTo>
                  <a:pt x="3881" y="16"/>
                </a:lnTo>
                <a:lnTo>
                  <a:pt x="3881" y="0"/>
                </a:lnTo>
                <a:lnTo>
                  <a:pt x="3880" y="0"/>
                </a:lnTo>
                <a:lnTo>
                  <a:pt x="3872" y="0"/>
                </a:lnTo>
                <a:lnTo>
                  <a:pt x="3863" y="0"/>
                </a:lnTo>
                <a:lnTo>
                  <a:pt x="3855" y="0"/>
                </a:lnTo>
                <a:lnTo>
                  <a:pt x="3846" y="0"/>
                </a:lnTo>
                <a:lnTo>
                  <a:pt x="3838" y="0"/>
                </a:lnTo>
                <a:lnTo>
                  <a:pt x="3829" y="0"/>
                </a:lnTo>
                <a:lnTo>
                  <a:pt x="3823" y="0"/>
                </a:lnTo>
                <a:lnTo>
                  <a:pt x="3823" y="16"/>
                </a:lnTo>
                <a:close/>
                <a:moveTo>
                  <a:pt x="3896" y="16"/>
                </a:moveTo>
                <a:lnTo>
                  <a:pt x="3897" y="16"/>
                </a:lnTo>
                <a:lnTo>
                  <a:pt x="3905" y="16"/>
                </a:lnTo>
                <a:lnTo>
                  <a:pt x="3914" y="16"/>
                </a:lnTo>
                <a:lnTo>
                  <a:pt x="3922" y="16"/>
                </a:lnTo>
                <a:lnTo>
                  <a:pt x="3925" y="16"/>
                </a:lnTo>
                <a:lnTo>
                  <a:pt x="3925" y="0"/>
                </a:lnTo>
                <a:lnTo>
                  <a:pt x="3922" y="0"/>
                </a:lnTo>
                <a:lnTo>
                  <a:pt x="3914" y="0"/>
                </a:lnTo>
                <a:lnTo>
                  <a:pt x="3905" y="0"/>
                </a:lnTo>
                <a:lnTo>
                  <a:pt x="3897" y="0"/>
                </a:lnTo>
                <a:lnTo>
                  <a:pt x="3896" y="0"/>
                </a:lnTo>
                <a:lnTo>
                  <a:pt x="3896" y="16"/>
                </a:lnTo>
                <a:close/>
                <a:moveTo>
                  <a:pt x="3939" y="16"/>
                </a:moveTo>
                <a:lnTo>
                  <a:pt x="3947" y="16"/>
                </a:lnTo>
                <a:lnTo>
                  <a:pt x="3956" y="16"/>
                </a:lnTo>
                <a:lnTo>
                  <a:pt x="3964" y="16"/>
                </a:lnTo>
                <a:lnTo>
                  <a:pt x="3973" y="16"/>
                </a:lnTo>
                <a:lnTo>
                  <a:pt x="3981" y="16"/>
                </a:lnTo>
                <a:lnTo>
                  <a:pt x="3989" y="16"/>
                </a:lnTo>
                <a:lnTo>
                  <a:pt x="3997" y="16"/>
                </a:lnTo>
                <a:lnTo>
                  <a:pt x="3997" y="0"/>
                </a:lnTo>
                <a:lnTo>
                  <a:pt x="3989" y="0"/>
                </a:lnTo>
                <a:lnTo>
                  <a:pt x="3981" y="0"/>
                </a:lnTo>
                <a:lnTo>
                  <a:pt x="3973" y="0"/>
                </a:lnTo>
                <a:lnTo>
                  <a:pt x="3964" y="0"/>
                </a:lnTo>
                <a:lnTo>
                  <a:pt x="3956" y="0"/>
                </a:lnTo>
                <a:lnTo>
                  <a:pt x="3947" y="0"/>
                </a:lnTo>
                <a:lnTo>
                  <a:pt x="3939" y="0"/>
                </a:lnTo>
                <a:lnTo>
                  <a:pt x="3939" y="16"/>
                </a:lnTo>
                <a:close/>
                <a:moveTo>
                  <a:pt x="4012" y="16"/>
                </a:moveTo>
                <a:lnTo>
                  <a:pt x="4015" y="16"/>
                </a:lnTo>
                <a:lnTo>
                  <a:pt x="4023" y="16"/>
                </a:lnTo>
                <a:lnTo>
                  <a:pt x="4032" y="16"/>
                </a:lnTo>
                <a:lnTo>
                  <a:pt x="4040" y="16"/>
                </a:lnTo>
                <a:lnTo>
                  <a:pt x="4041" y="16"/>
                </a:lnTo>
                <a:lnTo>
                  <a:pt x="4041" y="0"/>
                </a:lnTo>
                <a:lnTo>
                  <a:pt x="4040" y="0"/>
                </a:lnTo>
                <a:lnTo>
                  <a:pt x="4032" y="0"/>
                </a:lnTo>
                <a:lnTo>
                  <a:pt x="4023" y="0"/>
                </a:lnTo>
                <a:lnTo>
                  <a:pt x="4015" y="0"/>
                </a:lnTo>
                <a:lnTo>
                  <a:pt x="4012" y="0"/>
                </a:lnTo>
                <a:lnTo>
                  <a:pt x="4012" y="16"/>
                </a:lnTo>
                <a:close/>
                <a:moveTo>
                  <a:pt x="4055" y="16"/>
                </a:moveTo>
                <a:lnTo>
                  <a:pt x="4057" y="16"/>
                </a:lnTo>
                <a:lnTo>
                  <a:pt x="4065" y="16"/>
                </a:lnTo>
                <a:lnTo>
                  <a:pt x="4074" y="16"/>
                </a:lnTo>
                <a:lnTo>
                  <a:pt x="4082" y="16"/>
                </a:lnTo>
                <a:lnTo>
                  <a:pt x="4091" y="16"/>
                </a:lnTo>
                <a:lnTo>
                  <a:pt x="4099" y="16"/>
                </a:lnTo>
                <a:lnTo>
                  <a:pt x="4107" y="16"/>
                </a:lnTo>
                <a:lnTo>
                  <a:pt x="4113" y="16"/>
                </a:lnTo>
                <a:lnTo>
                  <a:pt x="4113" y="0"/>
                </a:lnTo>
                <a:lnTo>
                  <a:pt x="4107" y="0"/>
                </a:lnTo>
                <a:lnTo>
                  <a:pt x="4099" y="0"/>
                </a:lnTo>
                <a:lnTo>
                  <a:pt x="4091" y="0"/>
                </a:lnTo>
                <a:lnTo>
                  <a:pt x="4082" y="0"/>
                </a:lnTo>
                <a:lnTo>
                  <a:pt x="4074" y="0"/>
                </a:lnTo>
                <a:lnTo>
                  <a:pt x="4065" y="0"/>
                </a:lnTo>
                <a:lnTo>
                  <a:pt x="4057" y="0"/>
                </a:lnTo>
                <a:lnTo>
                  <a:pt x="4055" y="0"/>
                </a:lnTo>
                <a:lnTo>
                  <a:pt x="4055" y="16"/>
                </a:lnTo>
                <a:close/>
                <a:moveTo>
                  <a:pt x="4128" y="16"/>
                </a:moveTo>
                <a:lnTo>
                  <a:pt x="4132" y="16"/>
                </a:lnTo>
                <a:lnTo>
                  <a:pt x="4141" y="16"/>
                </a:lnTo>
                <a:lnTo>
                  <a:pt x="4149" y="16"/>
                </a:lnTo>
                <a:lnTo>
                  <a:pt x="4157" y="16"/>
                </a:lnTo>
                <a:lnTo>
                  <a:pt x="4157" y="0"/>
                </a:lnTo>
                <a:lnTo>
                  <a:pt x="4149" y="0"/>
                </a:lnTo>
                <a:lnTo>
                  <a:pt x="4141" y="0"/>
                </a:lnTo>
                <a:lnTo>
                  <a:pt x="4132" y="0"/>
                </a:lnTo>
                <a:lnTo>
                  <a:pt x="4128" y="0"/>
                </a:lnTo>
                <a:lnTo>
                  <a:pt x="4128" y="16"/>
                </a:lnTo>
                <a:close/>
                <a:moveTo>
                  <a:pt x="4171" y="16"/>
                </a:moveTo>
                <a:lnTo>
                  <a:pt x="4175" y="16"/>
                </a:lnTo>
                <a:lnTo>
                  <a:pt x="4183" y="16"/>
                </a:lnTo>
                <a:lnTo>
                  <a:pt x="4192" y="16"/>
                </a:lnTo>
                <a:lnTo>
                  <a:pt x="4200" y="16"/>
                </a:lnTo>
                <a:lnTo>
                  <a:pt x="4208" y="16"/>
                </a:lnTo>
                <a:lnTo>
                  <a:pt x="4217" y="16"/>
                </a:lnTo>
                <a:lnTo>
                  <a:pt x="4225" y="16"/>
                </a:lnTo>
                <a:lnTo>
                  <a:pt x="4229" y="16"/>
                </a:lnTo>
                <a:lnTo>
                  <a:pt x="4229" y="0"/>
                </a:lnTo>
                <a:lnTo>
                  <a:pt x="4225" y="0"/>
                </a:lnTo>
                <a:lnTo>
                  <a:pt x="4217" y="0"/>
                </a:lnTo>
                <a:lnTo>
                  <a:pt x="4208" y="0"/>
                </a:lnTo>
                <a:lnTo>
                  <a:pt x="4200" y="0"/>
                </a:lnTo>
                <a:lnTo>
                  <a:pt x="4192" y="0"/>
                </a:lnTo>
                <a:lnTo>
                  <a:pt x="4183" y="0"/>
                </a:lnTo>
                <a:lnTo>
                  <a:pt x="4175" y="0"/>
                </a:lnTo>
                <a:lnTo>
                  <a:pt x="4171" y="0"/>
                </a:lnTo>
                <a:lnTo>
                  <a:pt x="4171" y="16"/>
                </a:lnTo>
                <a:close/>
                <a:moveTo>
                  <a:pt x="4243" y="16"/>
                </a:moveTo>
                <a:lnTo>
                  <a:pt x="4250" y="16"/>
                </a:lnTo>
                <a:lnTo>
                  <a:pt x="4259" y="16"/>
                </a:lnTo>
                <a:lnTo>
                  <a:pt x="4267" y="16"/>
                </a:lnTo>
                <a:lnTo>
                  <a:pt x="4272" y="16"/>
                </a:lnTo>
                <a:lnTo>
                  <a:pt x="4272" y="0"/>
                </a:lnTo>
                <a:lnTo>
                  <a:pt x="4267" y="0"/>
                </a:lnTo>
                <a:lnTo>
                  <a:pt x="4259" y="0"/>
                </a:lnTo>
                <a:lnTo>
                  <a:pt x="4250" y="0"/>
                </a:lnTo>
                <a:lnTo>
                  <a:pt x="4243" y="0"/>
                </a:lnTo>
                <a:lnTo>
                  <a:pt x="4243" y="16"/>
                </a:lnTo>
                <a:close/>
                <a:moveTo>
                  <a:pt x="4287" y="16"/>
                </a:moveTo>
                <a:lnTo>
                  <a:pt x="4292" y="16"/>
                </a:lnTo>
                <a:lnTo>
                  <a:pt x="4301" y="16"/>
                </a:lnTo>
                <a:lnTo>
                  <a:pt x="4309" y="16"/>
                </a:lnTo>
                <a:lnTo>
                  <a:pt x="4318" y="16"/>
                </a:lnTo>
                <a:lnTo>
                  <a:pt x="4326" y="16"/>
                </a:lnTo>
                <a:lnTo>
                  <a:pt x="4335" y="16"/>
                </a:lnTo>
                <a:lnTo>
                  <a:pt x="4343" y="16"/>
                </a:lnTo>
                <a:lnTo>
                  <a:pt x="4345" y="16"/>
                </a:lnTo>
                <a:lnTo>
                  <a:pt x="4345" y="0"/>
                </a:lnTo>
                <a:lnTo>
                  <a:pt x="4343" y="0"/>
                </a:lnTo>
                <a:lnTo>
                  <a:pt x="4335" y="0"/>
                </a:lnTo>
                <a:lnTo>
                  <a:pt x="4326" y="0"/>
                </a:lnTo>
                <a:lnTo>
                  <a:pt x="4318" y="0"/>
                </a:lnTo>
                <a:lnTo>
                  <a:pt x="4309" y="0"/>
                </a:lnTo>
                <a:lnTo>
                  <a:pt x="4301" y="0"/>
                </a:lnTo>
                <a:lnTo>
                  <a:pt x="4292" y="0"/>
                </a:lnTo>
                <a:lnTo>
                  <a:pt x="4287" y="0"/>
                </a:lnTo>
                <a:lnTo>
                  <a:pt x="4287" y="16"/>
                </a:lnTo>
                <a:close/>
                <a:moveTo>
                  <a:pt x="4359" y="16"/>
                </a:moveTo>
                <a:lnTo>
                  <a:pt x="4360" y="16"/>
                </a:lnTo>
                <a:lnTo>
                  <a:pt x="4368" y="16"/>
                </a:lnTo>
                <a:lnTo>
                  <a:pt x="4368" y="0"/>
                </a:lnTo>
                <a:lnTo>
                  <a:pt x="4360" y="0"/>
                </a:lnTo>
                <a:lnTo>
                  <a:pt x="4359" y="0"/>
                </a:lnTo>
                <a:lnTo>
                  <a:pt x="4359" y="16"/>
                </a:lnTo>
                <a:close/>
                <a:moveTo>
                  <a:pt x="0" y="16"/>
                </a:moveTo>
                <a:lnTo>
                  <a:pt x="8" y="16"/>
                </a:lnTo>
                <a:lnTo>
                  <a:pt x="17" y="16"/>
                </a:lnTo>
                <a:lnTo>
                  <a:pt x="25" y="16"/>
                </a:lnTo>
                <a:lnTo>
                  <a:pt x="34" y="16"/>
                </a:lnTo>
                <a:lnTo>
                  <a:pt x="42" y="16"/>
                </a:lnTo>
                <a:lnTo>
                  <a:pt x="50" y="16"/>
                </a:lnTo>
                <a:lnTo>
                  <a:pt x="58" y="16"/>
                </a:lnTo>
                <a:lnTo>
                  <a:pt x="58" y="0"/>
                </a:lnTo>
                <a:lnTo>
                  <a:pt x="50" y="0"/>
                </a:lnTo>
                <a:lnTo>
                  <a:pt x="42" y="0"/>
                </a:lnTo>
                <a:lnTo>
                  <a:pt x="34" y="0"/>
                </a:lnTo>
                <a:lnTo>
                  <a:pt x="25" y="0"/>
                </a:lnTo>
                <a:lnTo>
                  <a:pt x="17" y="0"/>
                </a:lnTo>
                <a:lnTo>
                  <a:pt x="8" y="0"/>
                </a:lnTo>
                <a:lnTo>
                  <a:pt x="0" y="0"/>
                </a:lnTo>
                <a:lnTo>
                  <a:pt x="0" y="16"/>
                </a:lnTo>
                <a:close/>
              </a:path>
            </a:pathLst>
          </a:custGeom>
          <a:solidFill>
            <a:srgbClr val="000000"/>
          </a:solidFill>
          <a:ln w="22225">
            <a:solidFill>
              <a:schemeClr val="bg1"/>
            </a:solidFill>
            <a:round/>
            <a:headEnd/>
            <a:tailEnd/>
          </a:ln>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7" name="Line 114"/>
          <p:cNvSpPr>
            <a:spLocks noChangeShapeType="1"/>
          </p:cNvSpPr>
          <p:nvPr/>
        </p:nvSpPr>
        <p:spPr bwMode="auto">
          <a:xfrm>
            <a:off x="2341155" y="3856763"/>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000">
              <a:solidFill>
                <a:prstClr val="white"/>
              </a:solidFill>
              <a:latin typeface="Calibri" panose="020F0502020204030204"/>
            </a:endParaRPr>
          </a:p>
        </p:txBody>
      </p:sp>
      <p:sp>
        <p:nvSpPr>
          <p:cNvPr id="259" name="TextBox 258"/>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Comparisons (K=5, Strong Noise)</a:t>
            </a:r>
          </a:p>
        </p:txBody>
      </p:sp>
      <p:cxnSp>
        <p:nvCxnSpPr>
          <p:cNvPr id="260" name="Straight Connector 2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31844" y="1214467"/>
            <a:ext cx="326822"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07745" y="1014640"/>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sinusoid coding</a:t>
            </a:r>
          </a:p>
          <a:p>
            <a:pPr fontAlgn="auto">
              <a:spcBef>
                <a:spcPts val="0"/>
              </a:spcBef>
              <a:spcAft>
                <a:spcPts val="0"/>
              </a:spcAft>
            </a:pPr>
            <a:r>
              <a:rPr lang="en-US" sz="2000" dirty="0">
                <a:solidFill>
                  <a:srgbClr val="FFFF00"/>
                </a:solidFill>
                <a:latin typeface="Calibri" panose="020F0502020204030204"/>
              </a:rPr>
              <a:t>(err = 206.7 mm)</a:t>
            </a:r>
          </a:p>
        </p:txBody>
      </p:sp>
      <p:sp>
        <p:nvSpPr>
          <p:cNvPr id="263" name="TextBox 262"/>
          <p:cNvSpPr txBox="1"/>
          <p:nvPr/>
        </p:nvSpPr>
        <p:spPr>
          <a:xfrm>
            <a:off x="2885901" y="1020577"/>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square coding</a:t>
            </a:r>
          </a:p>
          <a:p>
            <a:pPr fontAlgn="auto">
              <a:spcBef>
                <a:spcPts val="0"/>
              </a:spcBef>
              <a:spcAft>
                <a:spcPts val="0"/>
              </a:spcAft>
            </a:pPr>
            <a:r>
              <a:rPr lang="en-US" sz="2000" dirty="0">
                <a:solidFill>
                  <a:srgbClr val="FFFF00"/>
                </a:solidFill>
                <a:latin typeface="Calibri" panose="020F0502020204030204"/>
              </a:rPr>
              <a:t>(err = 136.1 mm)</a:t>
            </a:r>
          </a:p>
        </p:txBody>
      </p:sp>
      <p:sp>
        <p:nvSpPr>
          <p:cNvPr id="264" name="TextBox 263"/>
          <p:cNvSpPr txBox="1"/>
          <p:nvPr/>
        </p:nvSpPr>
        <p:spPr>
          <a:xfrm>
            <a:off x="5023585" y="1017395"/>
            <a:ext cx="2289587"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Hamiltonian coding</a:t>
            </a:r>
          </a:p>
          <a:p>
            <a:pPr fontAlgn="auto">
              <a:spcBef>
                <a:spcPts val="0"/>
              </a:spcBef>
              <a:spcAft>
                <a:spcPts val="0"/>
              </a:spcAft>
            </a:pPr>
            <a:r>
              <a:rPr lang="en-US" sz="2000" dirty="0">
                <a:solidFill>
                  <a:srgbClr val="FFFF00"/>
                </a:solidFill>
                <a:latin typeface="Calibri" panose="020F0502020204030204"/>
              </a:rPr>
              <a:t>(err = 23.4 mm)</a:t>
            </a:r>
          </a:p>
        </p:txBody>
      </p:sp>
      <p:cxnSp>
        <p:nvCxnSpPr>
          <p:cNvPr id="265" name="Straight Connector 264"/>
          <p:cNvCxnSpPr/>
          <p:nvPr/>
        </p:nvCxnSpPr>
        <p:spPr>
          <a:xfrm>
            <a:off x="2505762" y="1214467"/>
            <a:ext cx="329184"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37112" y="1214467"/>
            <a:ext cx="329184"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7258322" y="1214467"/>
            <a:ext cx="329184" cy="0"/>
          </a:xfrm>
          <a:prstGeom prst="line">
            <a:avLst/>
          </a:prstGeom>
          <a:ln w="349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35237" y="1033256"/>
            <a:ext cx="2289587" cy="400110"/>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Ground truth</a:t>
            </a:r>
          </a:p>
        </p:txBody>
      </p:sp>
      <p:grpSp>
        <p:nvGrpSpPr>
          <p:cNvPr id="3" name="Group 2"/>
          <p:cNvGrpSpPr/>
          <p:nvPr/>
        </p:nvGrpSpPr>
        <p:grpSpPr>
          <a:xfrm>
            <a:off x="2384555" y="3644668"/>
            <a:ext cx="5067442" cy="421232"/>
            <a:chOff x="2147918" y="3672230"/>
            <a:chExt cx="5067442" cy="421232"/>
          </a:xfrm>
        </p:grpSpPr>
        <p:sp>
          <p:nvSpPr>
            <p:cNvPr id="395" name="Freeform 74"/>
            <p:cNvSpPr>
              <a:spLocks/>
            </p:cNvSpPr>
            <p:nvPr/>
          </p:nvSpPr>
          <p:spPr bwMode="auto">
            <a:xfrm>
              <a:off x="2147918" y="3787216"/>
              <a:ext cx="477974" cy="224278"/>
            </a:xfrm>
            <a:custGeom>
              <a:avLst/>
              <a:gdLst>
                <a:gd name="T0" fmla="*/ 0 w 412"/>
                <a:gd name="T1" fmla="*/ 102 h 197"/>
                <a:gd name="T2" fmla="*/ 8 w 412"/>
                <a:gd name="T3" fmla="*/ 75 h 197"/>
                <a:gd name="T4" fmla="*/ 17 w 412"/>
                <a:gd name="T5" fmla="*/ 79 h 197"/>
                <a:gd name="T6" fmla="*/ 25 w 412"/>
                <a:gd name="T7" fmla="*/ 127 h 197"/>
                <a:gd name="T8" fmla="*/ 34 w 412"/>
                <a:gd name="T9" fmla="*/ 197 h 197"/>
                <a:gd name="T10" fmla="*/ 42 w 412"/>
                <a:gd name="T11" fmla="*/ 123 h 197"/>
                <a:gd name="T12" fmla="*/ 50 w 412"/>
                <a:gd name="T13" fmla="*/ 120 h 197"/>
                <a:gd name="T14" fmla="*/ 59 w 412"/>
                <a:gd name="T15" fmla="*/ 111 h 197"/>
                <a:gd name="T16" fmla="*/ 67 w 412"/>
                <a:gd name="T17" fmla="*/ 167 h 197"/>
                <a:gd name="T18" fmla="*/ 76 w 412"/>
                <a:gd name="T19" fmla="*/ 123 h 197"/>
                <a:gd name="T20" fmla="*/ 84 w 412"/>
                <a:gd name="T21" fmla="*/ 105 h 197"/>
                <a:gd name="T22" fmla="*/ 92 w 412"/>
                <a:gd name="T23" fmla="*/ 66 h 197"/>
                <a:gd name="T24" fmla="*/ 101 w 412"/>
                <a:gd name="T25" fmla="*/ 95 h 197"/>
                <a:gd name="T26" fmla="*/ 109 w 412"/>
                <a:gd name="T27" fmla="*/ 48 h 197"/>
                <a:gd name="T28" fmla="*/ 118 w 412"/>
                <a:gd name="T29" fmla="*/ 107 h 197"/>
                <a:gd name="T30" fmla="*/ 126 w 412"/>
                <a:gd name="T31" fmla="*/ 113 h 197"/>
                <a:gd name="T32" fmla="*/ 135 w 412"/>
                <a:gd name="T33" fmla="*/ 51 h 197"/>
                <a:gd name="T34" fmla="*/ 143 w 412"/>
                <a:gd name="T35" fmla="*/ 52 h 197"/>
                <a:gd name="T36" fmla="*/ 151 w 412"/>
                <a:gd name="T37" fmla="*/ 120 h 197"/>
                <a:gd name="T38" fmla="*/ 160 w 412"/>
                <a:gd name="T39" fmla="*/ 110 h 197"/>
                <a:gd name="T40" fmla="*/ 168 w 412"/>
                <a:gd name="T41" fmla="*/ 134 h 197"/>
                <a:gd name="T42" fmla="*/ 177 w 412"/>
                <a:gd name="T43" fmla="*/ 96 h 197"/>
                <a:gd name="T44" fmla="*/ 185 w 412"/>
                <a:gd name="T45" fmla="*/ 83 h 197"/>
                <a:gd name="T46" fmla="*/ 193 w 412"/>
                <a:gd name="T47" fmla="*/ 79 h 197"/>
                <a:gd name="T48" fmla="*/ 202 w 412"/>
                <a:gd name="T49" fmla="*/ 121 h 197"/>
                <a:gd name="T50" fmla="*/ 210 w 412"/>
                <a:gd name="T51" fmla="*/ 144 h 197"/>
                <a:gd name="T52" fmla="*/ 219 w 412"/>
                <a:gd name="T53" fmla="*/ 86 h 197"/>
                <a:gd name="T54" fmla="*/ 227 w 412"/>
                <a:gd name="T55" fmla="*/ 41 h 197"/>
                <a:gd name="T56" fmla="*/ 235 w 412"/>
                <a:gd name="T57" fmla="*/ 82 h 197"/>
                <a:gd name="T58" fmla="*/ 244 w 412"/>
                <a:gd name="T59" fmla="*/ 31 h 197"/>
                <a:gd name="T60" fmla="*/ 252 w 412"/>
                <a:gd name="T61" fmla="*/ 24 h 197"/>
                <a:gd name="T62" fmla="*/ 261 w 412"/>
                <a:gd name="T63" fmla="*/ 93 h 197"/>
                <a:gd name="T64" fmla="*/ 269 w 412"/>
                <a:gd name="T65" fmla="*/ 98 h 197"/>
                <a:gd name="T66" fmla="*/ 278 w 412"/>
                <a:gd name="T67" fmla="*/ 0 h 197"/>
                <a:gd name="T68" fmla="*/ 286 w 412"/>
                <a:gd name="T69" fmla="*/ 99 h 197"/>
                <a:gd name="T70" fmla="*/ 295 w 412"/>
                <a:gd name="T71" fmla="*/ 138 h 197"/>
                <a:gd name="T72" fmla="*/ 303 w 412"/>
                <a:gd name="T73" fmla="*/ 53 h 197"/>
                <a:gd name="T74" fmla="*/ 311 w 412"/>
                <a:gd name="T75" fmla="*/ 103 h 197"/>
                <a:gd name="T76" fmla="*/ 320 w 412"/>
                <a:gd name="T77" fmla="*/ 82 h 197"/>
                <a:gd name="T78" fmla="*/ 328 w 412"/>
                <a:gd name="T79" fmla="*/ 137 h 197"/>
                <a:gd name="T80" fmla="*/ 337 w 412"/>
                <a:gd name="T81" fmla="*/ 120 h 197"/>
                <a:gd name="T82" fmla="*/ 345 w 412"/>
                <a:gd name="T83" fmla="*/ 80 h 197"/>
                <a:gd name="T84" fmla="*/ 353 w 412"/>
                <a:gd name="T85" fmla="*/ 118 h 197"/>
                <a:gd name="T86" fmla="*/ 362 w 412"/>
                <a:gd name="T87" fmla="*/ 66 h 197"/>
                <a:gd name="T88" fmla="*/ 370 w 412"/>
                <a:gd name="T89" fmla="*/ 36 h 197"/>
                <a:gd name="T90" fmla="*/ 379 w 412"/>
                <a:gd name="T91" fmla="*/ 77 h 197"/>
                <a:gd name="T92" fmla="*/ 387 w 412"/>
                <a:gd name="T93" fmla="*/ 112 h 197"/>
                <a:gd name="T94" fmla="*/ 395 w 412"/>
                <a:gd name="T95" fmla="*/ 17 h 197"/>
                <a:gd name="T96" fmla="*/ 404 w 412"/>
                <a:gd name="T97" fmla="*/ 129 h 197"/>
                <a:gd name="T98" fmla="*/ 412 w 412"/>
                <a:gd name="T99"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197">
                  <a:moveTo>
                    <a:pt x="0" y="102"/>
                  </a:moveTo>
                  <a:lnTo>
                    <a:pt x="8" y="75"/>
                  </a:lnTo>
                  <a:lnTo>
                    <a:pt x="17" y="79"/>
                  </a:lnTo>
                  <a:lnTo>
                    <a:pt x="25" y="127"/>
                  </a:lnTo>
                  <a:lnTo>
                    <a:pt x="34" y="197"/>
                  </a:lnTo>
                  <a:lnTo>
                    <a:pt x="42" y="123"/>
                  </a:lnTo>
                  <a:lnTo>
                    <a:pt x="50" y="120"/>
                  </a:lnTo>
                  <a:lnTo>
                    <a:pt x="59" y="111"/>
                  </a:lnTo>
                  <a:lnTo>
                    <a:pt x="67" y="167"/>
                  </a:lnTo>
                  <a:lnTo>
                    <a:pt x="76" y="123"/>
                  </a:lnTo>
                  <a:lnTo>
                    <a:pt x="84" y="105"/>
                  </a:lnTo>
                  <a:lnTo>
                    <a:pt x="92" y="66"/>
                  </a:lnTo>
                  <a:lnTo>
                    <a:pt x="101" y="95"/>
                  </a:lnTo>
                  <a:lnTo>
                    <a:pt x="109" y="48"/>
                  </a:lnTo>
                  <a:lnTo>
                    <a:pt x="118" y="107"/>
                  </a:lnTo>
                  <a:lnTo>
                    <a:pt x="126" y="113"/>
                  </a:lnTo>
                  <a:lnTo>
                    <a:pt x="135" y="51"/>
                  </a:lnTo>
                  <a:lnTo>
                    <a:pt x="143" y="52"/>
                  </a:lnTo>
                  <a:lnTo>
                    <a:pt x="151" y="120"/>
                  </a:lnTo>
                  <a:lnTo>
                    <a:pt x="160" y="110"/>
                  </a:lnTo>
                  <a:lnTo>
                    <a:pt x="168" y="134"/>
                  </a:lnTo>
                  <a:lnTo>
                    <a:pt x="177" y="96"/>
                  </a:lnTo>
                  <a:lnTo>
                    <a:pt x="185" y="83"/>
                  </a:lnTo>
                  <a:lnTo>
                    <a:pt x="193" y="79"/>
                  </a:lnTo>
                  <a:lnTo>
                    <a:pt x="202" y="121"/>
                  </a:lnTo>
                  <a:lnTo>
                    <a:pt x="210" y="144"/>
                  </a:lnTo>
                  <a:lnTo>
                    <a:pt x="219" y="86"/>
                  </a:lnTo>
                  <a:lnTo>
                    <a:pt x="227" y="41"/>
                  </a:lnTo>
                  <a:lnTo>
                    <a:pt x="235" y="82"/>
                  </a:lnTo>
                  <a:lnTo>
                    <a:pt x="244" y="31"/>
                  </a:lnTo>
                  <a:lnTo>
                    <a:pt x="252" y="24"/>
                  </a:lnTo>
                  <a:lnTo>
                    <a:pt x="261" y="93"/>
                  </a:lnTo>
                  <a:lnTo>
                    <a:pt x="269" y="98"/>
                  </a:lnTo>
                  <a:lnTo>
                    <a:pt x="278" y="0"/>
                  </a:lnTo>
                  <a:lnTo>
                    <a:pt x="286" y="99"/>
                  </a:lnTo>
                  <a:lnTo>
                    <a:pt x="295" y="138"/>
                  </a:lnTo>
                  <a:lnTo>
                    <a:pt x="303" y="53"/>
                  </a:lnTo>
                  <a:lnTo>
                    <a:pt x="311" y="103"/>
                  </a:lnTo>
                  <a:lnTo>
                    <a:pt x="320" y="82"/>
                  </a:lnTo>
                  <a:lnTo>
                    <a:pt x="328" y="137"/>
                  </a:lnTo>
                  <a:lnTo>
                    <a:pt x="337" y="120"/>
                  </a:lnTo>
                  <a:lnTo>
                    <a:pt x="345" y="80"/>
                  </a:lnTo>
                  <a:lnTo>
                    <a:pt x="353" y="118"/>
                  </a:lnTo>
                  <a:lnTo>
                    <a:pt x="362" y="66"/>
                  </a:lnTo>
                  <a:lnTo>
                    <a:pt x="370" y="36"/>
                  </a:lnTo>
                  <a:lnTo>
                    <a:pt x="379" y="77"/>
                  </a:lnTo>
                  <a:lnTo>
                    <a:pt x="387" y="112"/>
                  </a:lnTo>
                  <a:lnTo>
                    <a:pt x="395" y="17"/>
                  </a:lnTo>
                  <a:lnTo>
                    <a:pt x="404" y="129"/>
                  </a:lnTo>
                  <a:lnTo>
                    <a:pt x="412" y="98"/>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6" name="Freeform 75"/>
            <p:cNvSpPr>
              <a:spLocks/>
            </p:cNvSpPr>
            <p:nvPr/>
          </p:nvSpPr>
          <p:spPr bwMode="auto">
            <a:xfrm>
              <a:off x="2616609" y="3824784"/>
              <a:ext cx="497696" cy="134339"/>
            </a:xfrm>
            <a:custGeom>
              <a:avLst/>
              <a:gdLst>
                <a:gd name="T0" fmla="*/ 0 w 429"/>
                <a:gd name="T1" fmla="*/ 96 h 118"/>
                <a:gd name="T2" fmla="*/ 8 w 429"/>
                <a:gd name="T3" fmla="*/ 65 h 118"/>
                <a:gd name="T4" fmla="*/ 17 w 429"/>
                <a:gd name="T5" fmla="*/ 54 h 118"/>
                <a:gd name="T6" fmla="*/ 25 w 429"/>
                <a:gd name="T7" fmla="*/ 84 h 118"/>
                <a:gd name="T8" fmla="*/ 34 w 429"/>
                <a:gd name="T9" fmla="*/ 84 h 118"/>
                <a:gd name="T10" fmla="*/ 42 w 429"/>
                <a:gd name="T11" fmla="*/ 104 h 118"/>
                <a:gd name="T12" fmla="*/ 50 w 429"/>
                <a:gd name="T13" fmla="*/ 91 h 118"/>
                <a:gd name="T14" fmla="*/ 59 w 429"/>
                <a:gd name="T15" fmla="*/ 91 h 118"/>
                <a:gd name="T16" fmla="*/ 67 w 429"/>
                <a:gd name="T17" fmla="*/ 56 h 118"/>
                <a:gd name="T18" fmla="*/ 76 w 429"/>
                <a:gd name="T19" fmla="*/ 39 h 118"/>
                <a:gd name="T20" fmla="*/ 84 w 429"/>
                <a:gd name="T21" fmla="*/ 56 h 118"/>
                <a:gd name="T22" fmla="*/ 92 w 429"/>
                <a:gd name="T23" fmla="*/ 88 h 118"/>
                <a:gd name="T24" fmla="*/ 101 w 429"/>
                <a:gd name="T25" fmla="*/ 62 h 118"/>
                <a:gd name="T26" fmla="*/ 109 w 429"/>
                <a:gd name="T27" fmla="*/ 118 h 118"/>
                <a:gd name="T28" fmla="*/ 118 w 429"/>
                <a:gd name="T29" fmla="*/ 58 h 118"/>
                <a:gd name="T30" fmla="*/ 126 w 429"/>
                <a:gd name="T31" fmla="*/ 52 h 118"/>
                <a:gd name="T32" fmla="*/ 135 w 429"/>
                <a:gd name="T33" fmla="*/ 68 h 118"/>
                <a:gd name="T34" fmla="*/ 143 w 429"/>
                <a:gd name="T35" fmla="*/ 56 h 118"/>
                <a:gd name="T36" fmla="*/ 151 w 429"/>
                <a:gd name="T37" fmla="*/ 59 h 118"/>
                <a:gd name="T38" fmla="*/ 160 w 429"/>
                <a:gd name="T39" fmla="*/ 39 h 118"/>
                <a:gd name="T40" fmla="*/ 168 w 429"/>
                <a:gd name="T41" fmla="*/ 72 h 118"/>
                <a:gd name="T42" fmla="*/ 177 w 429"/>
                <a:gd name="T43" fmla="*/ 84 h 118"/>
                <a:gd name="T44" fmla="*/ 185 w 429"/>
                <a:gd name="T45" fmla="*/ 55 h 118"/>
                <a:gd name="T46" fmla="*/ 194 w 429"/>
                <a:gd name="T47" fmla="*/ 55 h 118"/>
                <a:gd name="T48" fmla="*/ 202 w 429"/>
                <a:gd name="T49" fmla="*/ 67 h 118"/>
                <a:gd name="T50" fmla="*/ 210 w 429"/>
                <a:gd name="T51" fmla="*/ 52 h 118"/>
                <a:gd name="T52" fmla="*/ 219 w 429"/>
                <a:gd name="T53" fmla="*/ 49 h 118"/>
                <a:gd name="T54" fmla="*/ 227 w 429"/>
                <a:gd name="T55" fmla="*/ 27 h 118"/>
                <a:gd name="T56" fmla="*/ 235 w 429"/>
                <a:gd name="T57" fmla="*/ 51 h 118"/>
                <a:gd name="T58" fmla="*/ 244 w 429"/>
                <a:gd name="T59" fmla="*/ 39 h 118"/>
                <a:gd name="T60" fmla="*/ 252 w 429"/>
                <a:gd name="T61" fmla="*/ 81 h 118"/>
                <a:gd name="T62" fmla="*/ 261 w 429"/>
                <a:gd name="T63" fmla="*/ 73 h 118"/>
                <a:gd name="T64" fmla="*/ 269 w 429"/>
                <a:gd name="T65" fmla="*/ 72 h 118"/>
                <a:gd name="T66" fmla="*/ 278 w 429"/>
                <a:gd name="T67" fmla="*/ 72 h 118"/>
                <a:gd name="T68" fmla="*/ 286 w 429"/>
                <a:gd name="T69" fmla="*/ 61 h 118"/>
                <a:gd name="T70" fmla="*/ 295 w 429"/>
                <a:gd name="T71" fmla="*/ 52 h 118"/>
                <a:gd name="T72" fmla="*/ 303 w 429"/>
                <a:gd name="T73" fmla="*/ 75 h 118"/>
                <a:gd name="T74" fmla="*/ 311 w 429"/>
                <a:gd name="T75" fmla="*/ 105 h 118"/>
                <a:gd name="T76" fmla="*/ 320 w 429"/>
                <a:gd name="T77" fmla="*/ 93 h 118"/>
                <a:gd name="T78" fmla="*/ 328 w 429"/>
                <a:gd name="T79" fmla="*/ 40 h 118"/>
                <a:gd name="T80" fmla="*/ 337 w 429"/>
                <a:gd name="T81" fmla="*/ 56 h 118"/>
                <a:gd name="T82" fmla="*/ 345 w 429"/>
                <a:gd name="T83" fmla="*/ 78 h 118"/>
                <a:gd name="T84" fmla="*/ 353 w 429"/>
                <a:gd name="T85" fmla="*/ 79 h 118"/>
                <a:gd name="T86" fmla="*/ 362 w 429"/>
                <a:gd name="T87" fmla="*/ 47 h 118"/>
                <a:gd name="T88" fmla="*/ 370 w 429"/>
                <a:gd name="T89" fmla="*/ 28 h 118"/>
                <a:gd name="T90" fmla="*/ 379 w 429"/>
                <a:gd name="T91" fmla="*/ 81 h 118"/>
                <a:gd name="T92" fmla="*/ 387 w 429"/>
                <a:gd name="T93" fmla="*/ 50 h 118"/>
                <a:gd name="T94" fmla="*/ 395 w 429"/>
                <a:gd name="T95" fmla="*/ 8 h 118"/>
                <a:gd name="T96" fmla="*/ 404 w 429"/>
                <a:gd name="T97" fmla="*/ 0 h 118"/>
                <a:gd name="T98" fmla="*/ 412 w 429"/>
                <a:gd name="T99" fmla="*/ 35 h 118"/>
                <a:gd name="T100" fmla="*/ 421 w 429"/>
                <a:gd name="T101" fmla="*/ 42 h 118"/>
                <a:gd name="T102" fmla="*/ 429 w 429"/>
                <a:gd name="T10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8">
                  <a:moveTo>
                    <a:pt x="0" y="96"/>
                  </a:moveTo>
                  <a:lnTo>
                    <a:pt x="8" y="65"/>
                  </a:lnTo>
                  <a:lnTo>
                    <a:pt x="17" y="54"/>
                  </a:lnTo>
                  <a:lnTo>
                    <a:pt x="25" y="84"/>
                  </a:lnTo>
                  <a:lnTo>
                    <a:pt x="34" y="84"/>
                  </a:lnTo>
                  <a:lnTo>
                    <a:pt x="42" y="104"/>
                  </a:lnTo>
                  <a:lnTo>
                    <a:pt x="50" y="91"/>
                  </a:lnTo>
                  <a:lnTo>
                    <a:pt x="59" y="91"/>
                  </a:lnTo>
                  <a:lnTo>
                    <a:pt x="67" y="56"/>
                  </a:lnTo>
                  <a:lnTo>
                    <a:pt x="76" y="39"/>
                  </a:lnTo>
                  <a:lnTo>
                    <a:pt x="84" y="56"/>
                  </a:lnTo>
                  <a:lnTo>
                    <a:pt x="92" y="88"/>
                  </a:lnTo>
                  <a:lnTo>
                    <a:pt x="101" y="62"/>
                  </a:lnTo>
                  <a:lnTo>
                    <a:pt x="109" y="118"/>
                  </a:lnTo>
                  <a:lnTo>
                    <a:pt x="118" y="58"/>
                  </a:lnTo>
                  <a:lnTo>
                    <a:pt x="126" y="52"/>
                  </a:lnTo>
                  <a:lnTo>
                    <a:pt x="135" y="68"/>
                  </a:lnTo>
                  <a:lnTo>
                    <a:pt x="143" y="56"/>
                  </a:lnTo>
                  <a:lnTo>
                    <a:pt x="151" y="59"/>
                  </a:lnTo>
                  <a:lnTo>
                    <a:pt x="160" y="39"/>
                  </a:lnTo>
                  <a:lnTo>
                    <a:pt x="168" y="72"/>
                  </a:lnTo>
                  <a:lnTo>
                    <a:pt x="177" y="84"/>
                  </a:lnTo>
                  <a:lnTo>
                    <a:pt x="185" y="55"/>
                  </a:lnTo>
                  <a:lnTo>
                    <a:pt x="194" y="55"/>
                  </a:lnTo>
                  <a:lnTo>
                    <a:pt x="202" y="67"/>
                  </a:lnTo>
                  <a:lnTo>
                    <a:pt x="210" y="52"/>
                  </a:lnTo>
                  <a:lnTo>
                    <a:pt x="219" y="49"/>
                  </a:lnTo>
                  <a:lnTo>
                    <a:pt x="227" y="27"/>
                  </a:lnTo>
                  <a:lnTo>
                    <a:pt x="235" y="51"/>
                  </a:lnTo>
                  <a:lnTo>
                    <a:pt x="244" y="39"/>
                  </a:lnTo>
                  <a:lnTo>
                    <a:pt x="252" y="81"/>
                  </a:lnTo>
                  <a:lnTo>
                    <a:pt x="261" y="73"/>
                  </a:lnTo>
                  <a:lnTo>
                    <a:pt x="269" y="72"/>
                  </a:lnTo>
                  <a:lnTo>
                    <a:pt x="278" y="72"/>
                  </a:lnTo>
                  <a:lnTo>
                    <a:pt x="286" y="61"/>
                  </a:lnTo>
                  <a:lnTo>
                    <a:pt x="295" y="52"/>
                  </a:lnTo>
                  <a:lnTo>
                    <a:pt x="303" y="75"/>
                  </a:lnTo>
                  <a:lnTo>
                    <a:pt x="311" y="105"/>
                  </a:lnTo>
                  <a:lnTo>
                    <a:pt x="320" y="93"/>
                  </a:lnTo>
                  <a:lnTo>
                    <a:pt x="328" y="40"/>
                  </a:lnTo>
                  <a:lnTo>
                    <a:pt x="337" y="56"/>
                  </a:lnTo>
                  <a:lnTo>
                    <a:pt x="345" y="78"/>
                  </a:lnTo>
                  <a:lnTo>
                    <a:pt x="353" y="79"/>
                  </a:lnTo>
                  <a:lnTo>
                    <a:pt x="362" y="47"/>
                  </a:lnTo>
                  <a:lnTo>
                    <a:pt x="370" y="28"/>
                  </a:lnTo>
                  <a:lnTo>
                    <a:pt x="379" y="81"/>
                  </a:lnTo>
                  <a:lnTo>
                    <a:pt x="387" y="50"/>
                  </a:lnTo>
                  <a:lnTo>
                    <a:pt x="395" y="8"/>
                  </a:lnTo>
                  <a:lnTo>
                    <a:pt x="404" y="0"/>
                  </a:lnTo>
                  <a:lnTo>
                    <a:pt x="412" y="35"/>
                  </a:lnTo>
                  <a:lnTo>
                    <a:pt x="421" y="42"/>
                  </a:lnTo>
                  <a:lnTo>
                    <a:pt x="429" y="110"/>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7" name="Freeform 76"/>
            <p:cNvSpPr>
              <a:spLocks/>
            </p:cNvSpPr>
            <p:nvPr/>
          </p:nvSpPr>
          <p:spPr bwMode="auto">
            <a:xfrm>
              <a:off x="3105023" y="3822508"/>
              <a:ext cx="497696" cy="135478"/>
            </a:xfrm>
            <a:custGeom>
              <a:avLst/>
              <a:gdLst>
                <a:gd name="T0" fmla="*/ 0 w 429"/>
                <a:gd name="T1" fmla="*/ 44 h 119"/>
                <a:gd name="T2" fmla="*/ 8 w 429"/>
                <a:gd name="T3" fmla="*/ 112 h 119"/>
                <a:gd name="T4" fmla="*/ 17 w 429"/>
                <a:gd name="T5" fmla="*/ 70 h 119"/>
                <a:gd name="T6" fmla="*/ 25 w 429"/>
                <a:gd name="T7" fmla="*/ 44 h 119"/>
                <a:gd name="T8" fmla="*/ 34 w 429"/>
                <a:gd name="T9" fmla="*/ 54 h 119"/>
                <a:gd name="T10" fmla="*/ 42 w 429"/>
                <a:gd name="T11" fmla="*/ 48 h 119"/>
                <a:gd name="T12" fmla="*/ 50 w 429"/>
                <a:gd name="T13" fmla="*/ 56 h 119"/>
                <a:gd name="T14" fmla="*/ 59 w 429"/>
                <a:gd name="T15" fmla="*/ 63 h 119"/>
                <a:gd name="T16" fmla="*/ 67 w 429"/>
                <a:gd name="T17" fmla="*/ 73 h 119"/>
                <a:gd name="T18" fmla="*/ 75 w 429"/>
                <a:gd name="T19" fmla="*/ 67 h 119"/>
                <a:gd name="T20" fmla="*/ 84 w 429"/>
                <a:gd name="T21" fmla="*/ 53 h 119"/>
                <a:gd name="T22" fmla="*/ 92 w 429"/>
                <a:gd name="T23" fmla="*/ 55 h 119"/>
                <a:gd name="T24" fmla="*/ 101 w 429"/>
                <a:gd name="T25" fmla="*/ 48 h 119"/>
                <a:gd name="T26" fmla="*/ 109 w 429"/>
                <a:gd name="T27" fmla="*/ 78 h 119"/>
                <a:gd name="T28" fmla="*/ 118 w 429"/>
                <a:gd name="T29" fmla="*/ 74 h 119"/>
                <a:gd name="T30" fmla="*/ 126 w 429"/>
                <a:gd name="T31" fmla="*/ 58 h 119"/>
                <a:gd name="T32" fmla="*/ 134 w 429"/>
                <a:gd name="T33" fmla="*/ 24 h 119"/>
                <a:gd name="T34" fmla="*/ 143 w 429"/>
                <a:gd name="T35" fmla="*/ 66 h 119"/>
                <a:gd name="T36" fmla="*/ 151 w 429"/>
                <a:gd name="T37" fmla="*/ 41 h 119"/>
                <a:gd name="T38" fmla="*/ 160 w 429"/>
                <a:gd name="T39" fmla="*/ 119 h 119"/>
                <a:gd name="T40" fmla="*/ 168 w 429"/>
                <a:gd name="T41" fmla="*/ 60 h 119"/>
                <a:gd name="T42" fmla="*/ 177 w 429"/>
                <a:gd name="T43" fmla="*/ 78 h 119"/>
                <a:gd name="T44" fmla="*/ 185 w 429"/>
                <a:gd name="T45" fmla="*/ 64 h 119"/>
                <a:gd name="T46" fmla="*/ 193 w 429"/>
                <a:gd name="T47" fmla="*/ 73 h 119"/>
                <a:gd name="T48" fmla="*/ 202 w 429"/>
                <a:gd name="T49" fmla="*/ 51 h 119"/>
                <a:gd name="T50" fmla="*/ 210 w 429"/>
                <a:gd name="T51" fmla="*/ 74 h 119"/>
                <a:gd name="T52" fmla="*/ 219 w 429"/>
                <a:gd name="T53" fmla="*/ 65 h 119"/>
                <a:gd name="T54" fmla="*/ 227 w 429"/>
                <a:gd name="T55" fmla="*/ 56 h 119"/>
                <a:gd name="T56" fmla="*/ 235 w 429"/>
                <a:gd name="T57" fmla="*/ 67 h 119"/>
                <a:gd name="T58" fmla="*/ 244 w 429"/>
                <a:gd name="T59" fmla="*/ 78 h 119"/>
                <a:gd name="T60" fmla="*/ 252 w 429"/>
                <a:gd name="T61" fmla="*/ 62 h 119"/>
                <a:gd name="T62" fmla="*/ 261 w 429"/>
                <a:gd name="T63" fmla="*/ 51 h 119"/>
                <a:gd name="T64" fmla="*/ 269 w 429"/>
                <a:gd name="T65" fmla="*/ 47 h 119"/>
                <a:gd name="T66" fmla="*/ 278 w 429"/>
                <a:gd name="T67" fmla="*/ 12 h 119"/>
                <a:gd name="T68" fmla="*/ 286 w 429"/>
                <a:gd name="T69" fmla="*/ 57 h 119"/>
                <a:gd name="T70" fmla="*/ 294 w 429"/>
                <a:gd name="T71" fmla="*/ 0 h 119"/>
                <a:gd name="T72" fmla="*/ 303 w 429"/>
                <a:gd name="T73" fmla="*/ 49 h 119"/>
                <a:gd name="T74" fmla="*/ 311 w 429"/>
                <a:gd name="T75" fmla="*/ 60 h 119"/>
                <a:gd name="T76" fmla="*/ 320 w 429"/>
                <a:gd name="T77" fmla="*/ 78 h 119"/>
                <a:gd name="T78" fmla="*/ 328 w 429"/>
                <a:gd name="T79" fmla="*/ 92 h 119"/>
                <a:gd name="T80" fmla="*/ 336 w 429"/>
                <a:gd name="T81" fmla="*/ 17 h 119"/>
                <a:gd name="T82" fmla="*/ 345 w 429"/>
                <a:gd name="T83" fmla="*/ 75 h 119"/>
                <a:gd name="T84" fmla="*/ 353 w 429"/>
                <a:gd name="T85" fmla="*/ 48 h 119"/>
                <a:gd name="T86" fmla="*/ 362 w 429"/>
                <a:gd name="T87" fmla="*/ 37 h 119"/>
                <a:gd name="T88" fmla="*/ 370 w 429"/>
                <a:gd name="T89" fmla="*/ 66 h 119"/>
                <a:gd name="T90" fmla="*/ 378 w 429"/>
                <a:gd name="T91" fmla="*/ 82 h 119"/>
                <a:gd name="T92" fmla="*/ 387 w 429"/>
                <a:gd name="T93" fmla="*/ 51 h 119"/>
                <a:gd name="T94" fmla="*/ 395 w 429"/>
                <a:gd name="T95" fmla="*/ 66 h 119"/>
                <a:gd name="T96" fmla="*/ 404 w 429"/>
                <a:gd name="T97" fmla="*/ 33 h 119"/>
                <a:gd name="T98" fmla="*/ 412 w 429"/>
                <a:gd name="T99" fmla="*/ 43 h 119"/>
                <a:gd name="T100" fmla="*/ 421 w 429"/>
                <a:gd name="T101" fmla="*/ 57 h 119"/>
                <a:gd name="T102" fmla="*/ 429 w 429"/>
                <a:gd name="T103" fmla="*/ 4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9">
                  <a:moveTo>
                    <a:pt x="0" y="44"/>
                  </a:moveTo>
                  <a:lnTo>
                    <a:pt x="8" y="112"/>
                  </a:lnTo>
                  <a:lnTo>
                    <a:pt x="17" y="70"/>
                  </a:lnTo>
                  <a:lnTo>
                    <a:pt x="25" y="44"/>
                  </a:lnTo>
                  <a:lnTo>
                    <a:pt x="34" y="54"/>
                  </a:lnTo>
                  <a:lnTo>
                    <a:pt x="42" y="48"/>
                  </a:lnTo>
                  <a:lnTo>
                    <a:pt x="50" y="56"/>
                  </a:lnTo>
                  <a:lnTo>
                    <a:pt x="59" y="63"/>
                  </a:lnTo>
                  <a:lnTo>
                    <a:pt x="67" y="73"/>
                  </a:lnTo>
                  <a:lnTo>
                    <a:pt x="75" y="67"/>
                  </a:lnTo>
                  <a:lnTo>
                    <a:pt x="84" y="53"/>
                  </a:lnTo>
                  <a:lnTo>
                    <a:pt x="92" y="55"/>
                  </a:lnTo>
                  <a:lnTo>
                    <a:pt x="101" y="48"/>
                  </a:lnTo>
                  <a:lnTo>
                    <a:pt x="109" y="78"/>
                  </a:lnTo>
                  <a:lnTo>
                    <a:pt x="118" y="74"/>
                  </a:lnTo>
                  <a:lnTo>
                    <a:pt x="126" y="58"/>
                  </a:lnTo>
                  <a:lnTo>
                    <a:pt x="134" y="24"/>
                  </a:lnTo>
                  <a:lnTo>
                    <a:pt x="143" y="66"/>
                  </a:lnTo>
                  <a:lnTo>
                    <a:pt x="151" y="41"/>
                  </a:lnTo>
                  <a:lnTo>
                    <a:pt x="160" y="119"/>
                  </a:lnTo>
                  <a:lnTo>
                    <a:pt x="168" y="60"/>
                  </a:lnTo>
                  <a:lnTo>
                    <a:pt x="177" y="78"/>
                  </a:lnTo>
                  <a:lnTo>
                    <a:pt x="185" y="64"/>
                  </a:lnTo>
                  <a:lnTo>
                    <a:pt x="193" y="73"/>
                  </a:lnTo>
                  <a:lnTo>
                    <a:pt x="202" y="51"/>
                  </a:lnTo>
                  <a:lnTo>
                    <a:pt x="210" y="74"/>
                  </a:lnTo>
                  <a:lnTo>
                    <a:pt x="219" y="65"/>
                  </a:lnTo>
                  <a:lnTo>
                    <a:pt x="227" y="56"/>
                  </a:lnTo>
                  <a:lnTo>
                    <a:pt x="235" y="67"/>
                  </a:lnTo>
                  <a:lnTo>
                    <a:pt x="244" y="78"/>
                  </a:lnTo>
                  <a:lnTo>
                    <a:pt x="252" y="62"/>
                  </a:lnTo>
                  <a:lnTo>
                    <a:pt x="261" y="51"/>
                  </a:lnTo>
                  <a:lnTo>
                    <a:pt x="269" y="47"/>
                  </a:lnTo>
                  <a:lnTo>
                    <a:pt x="278" y="12"/>
                  </a:lnTo>
                  <a:lnTo>
                    <a:pt x="286" y="57"/>
                  </a:lnTo>
                  <a:lnTo>
                    <a:pt x="294" y="0"/>
                  </a:lnTo>
                  <a:lnTo>
                    <a:pt x="303" y="49"/>
                  </a:lnTo>
                  <a:lnTo>
                    <a:pt x="311" y="60"/>
                  </a:lnTo>
                  <a:lnTo>
                    <a:pt x="320" y="78"/>
                  </a:lnTo>
                  <a:lnTo>
                    <a:pt x="328" y="92"/>
                  </a:lnTo>
                  <a:lnTo>
                    <a:pt x="336" y="17"/>
                  </a:lnTo>
                  <a:lnTo>
                    <a:pt x="345" y="75"/>
                  </a:lnTo>
                  <a:lnTo>
                    <a:pt x="353" y="48"/>
                  </a:lnTo>
                  <a:lnTo>
                    <a:pt x="362" y="37"/>
                  </a:lnTo>
                  <a:lnTo>
                    <a:pt x="370" y="66"/>
                  </a:lnTo>
                  <a:lnTo>
                    <a:pt x="378" y="82"/>
                  </a:lnTo>
                  <a:lnTo>
                    <a:pt x="387" y="51"/>
                  </a:lnTo>
                  <a:lnTo>
                    <a:pt x="395" y="66"/>
                  </a:lnTo>
                  <a:lnTo>
                    <a:pt x="404" y="33"/>
                  </a:lnTo>
                  <a:lnTo>
                    <a:pt x="412" y="43"/>
                  </a:lnTo>
                  <a:lnTo>
                    <a:pt x="421" y="57"/>
                  </a:lnTo>
                  <a:lnTo>
                    <a:pt x="429" y="43"/>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8" name="Freeform 77"/>
            <p:cNvSpPr>
              <a:spLocks/>
            </p:cNvSpPr>
            <p:nvPr/>
          </p:nvSpPr>
          <p:spPr bwMode="auto">
            <a:xfrm>
              <a:off x="3593438" y="3798601"/>
              <a:ext cx="497696" cy="203786"/>
            </a:xfrm>
            <a:custGeom>
              <a:avLst/>
              <a:gdLst>
                <a:gd name="T0" fmla="*/ 0 w 429"/>
                <a:gd name="T1" fmla="*/ 78 h 179"/>
                <a:gd name="T2" fmla="*/ 8 w 429"/>
                <a:gd name="T3" fmla="*/ 64 h 179"/>
                <a:gd name="T4" fmla="*/ 17 w 429"/>
                <a:gd name="T5" fmla="*/ 29 h 179"/>
                <a:gd name="T6" fmla="*/ 25 w 429"/>
                <a:gd name="T7" fmla="*/ 56 h 179"/>
                <a:gd name="T8" fmla="*/ 33 w 429"/>
                <a:gd name="T9" fmla="*/ 102 h 179"/>
                <a:gd name="T10" fmla="*/ 42 w 429"/>
                <a:gd name="T11" fmla="*/ 70 h 179"/>
                <a:gd name="T12" fmla="*/ 50 w 429"/>
                <a:gd name="T13" fmla="*/ 95 h 179"/>
                <a:gd name="T14" fmla="*/ 59 w 429"/>
                <a:gd name="T15" fmla="*/ 71 h 179"/>
                <a:gd name="T16" fmla="*/ 67 w 429"/>
                <a:gd name="T17" fmla="*/ 90 h 179"/>
                <a:gd name="T18" fmla="*/ 75 w 429"/>
                <a:gd name="T19" fmla="*/ 88 h 179"/>
                <a:gd name="T20" fmla="*/ 84 w 429"/>
                <a:gd name="T21" fmla="*/ 91 h 179"/>
                <a:gd name="T22" fmla="*/ 92 w 429"/>
                <a:gd name="T23" fmla="*/ 51 h 179"/>
                <a:gd name="T24" fmla="*/ 100 w 429"/>
                <a:gd name="T25" fmla="*/ 52 h 179"/>
                <a:gd name="T26" fmla="*/ 109 w 429"/>
                <a:gd name="T27" fmla="*/ 71 h 179"/>
                <a:gd name="T28" fmla="*/ 117 w 429"/>
                <a:gd name="T29" fmla="*/ 87 h 179"/>
                <a:gd name="T30" fmla="*/ 126 w 429"/>
                <a:gd name="T31" fmla="*/ 47 h 179"/>
                <a:gd name="T32" fmla="*/ 134 w 429"/>
                <a:gd name="T33" fmla="*/ 64 h 179"/>
                <a:gd name="T34" fmla="*/ 143 w 429"/>
                <a:gd name="T35" fmla="*/ 71 h 179"/>
                <a:gd name="T36" fmla="*/ 151 w 429"/>
                <a:gd name="T37" fmla="*/ 179 h 179"/>
                <a:gd name="T38" fmla="*/ 160 w 429"/>
                <a:gd name="T39" fmla="*/ 102 h 179"/>
                <a:gd name="T40" fmla="*/ 168 w 429"/>
                <a:gd name="T41" fmla="*/ 47 h 179"/>
                <a:gd name="T42" fmla="*/ 176 w 429"/>
                <a:gd name="T43" fmla="*/ 28 h 179"/>
                <a:gd name="T44" fmla="*/ 185 w 429"/>
                <a:gd name="T45" fmla="*/ 136 h 179"/>
                <a:gd name="T46" fmla="*/ 193 w 429"/>
                <a:gd name="T47" fmla="*/ 26 h 179"/>
                <a:gd name="T48" fmla="*/ 202 w 429"/>
                <a:gd name="T49" fmla="*/ 89 h 179"/>
                <a:gd name="T50" fmla="*/ 210 w 429"/>
                <a:gd name="T51" fmla="*/ 52 h 179"/>
                <a:gd name="T52" fmla="*/ 218 w 429"/>
                <a:gd name="T53" fmla="*/ 52 h 179"/>
                <a:gd name="T54" fmla="*/ 227 w 429"/>
                <a:gd name="T55" fmla="*/ 56 h 179"/>
                <a:gd name="T56" fmla="*/ 235 w 429"/>
                <a:gd name="T57" fmla="*/ 91 h 179"/>
                <a:gd name="T58" fmla="*/ 244 w 429"/>
                <a:gd name="T59" fmla="*/ 42 h 179"/>
                <a:gd name="T60" fmla="*/ 252 w 429"/>
                <a:gd name="T61" fmla="*/ 82 h 179"/>
                <a:gd name="T62" fmla="*/ 260 w 429"/>
                <a:gd name="T63" fmla="*/ 136 h 179"/>
                <a:gd name="T64" fmla="*/ 269 w 429"/>
                <a:gd name="T65" fmla="*/ 96 h 179"/>
                <a:gd name="T66" fmla="*/ 277 w 429"/>
                <a:gd name="T67" fmla="*/ 81 h 179"/>
                <a:gd name="T68" fmla="*/ 286 w 429"/>
                <a:gd name="T69" fmla="*/ 62 h 179"/>
                <a:gd name="T70" fmla="*/ 294 w 429"/>
                <a:gd name="T71" fmla="*/ 134 h 179"/>
                <a:gd name="T72" fmla="*/ 303 w 429"/>
                <a:gd name="T73" fmla="*/ 74 h 179"/>
                <a:gd name="T74" fmla="*/ 311 w 429"/>
                <a:gd name="T75" fmla="*/ 55 h 179"/>
                <a:gd name="T76" fmla="*/ 320 w 429"/>
                <a:gd name="T77" fmla="*/ 103 h 179"/>
                <a:gd name="T78" fmla="*/ 328 w 429"/>
                <a:gd name="T79" fmla="*/ 141 h 179"/>
                <a:gd name="T80" fmla="*/ 336 w 429"/>
                <a:gd name="T81" fmla="*/ 75 h 179"/>
                <a:gd name="T82" fmla="*/ 345 w 429"/>
                <a:gd name="T83" fmla="*/ 82 h 179"/>
                <a:gd name="T84" fmla="*/ 353 w 429"/>
                <a:gd name="T85" fmla="*/ 0 h 179"/>
                <a:gd name="T86" fmla="*/ 361 w 429"/>
                <a:gd name="T87" fmla="*/ 109 h 179"/>
                <a:gd name="T88" fmla="*/ 370 w 429"/>
                <a:gd name="T89" fmla="*/ 70 h 179"/>
                <a:gd name="T90" fmla="*/ 378 w 429"/>
                <a:gd name="T91" fmla="*/ 89 h 179"/>
                <a:gd name="T92" fmla="*/ 387 w 429"/>
                <a:gd name="T93" fmla="*/ 116 h 179"/>
                <a:gd name="T94" fmla="*/ 395 w 429"/>
                <a:gd name="T95" fmla="*/ 145 h 179"/>
                <a:gd name="T96" fmla="*/ 404 w 429"/>
                <a:gd name="T97" fmla="*/ 60 h 179"/>
                <a:gd name="T98" fmla="*/ 412 w 429"/>
                <a:gd name="T99" fmla="*/ 94 h 179"/>
                <a:gd name="T100" fmla="*/ 420 w 429"/>
                <a:gd name="T101" fmla="*/ 68 h 179"/>
                <a:gd name="T102" fmla="*/ 429 w 429"/>
                <a:gd name="T103" fmla="*/ 2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79">
                  <a:moveTo>
                    <a:pt x="0" y="78"/>
                  </a:moveTo>
                  <a:lnTo>
                    <a:pt x="8" y="64"/>
                  </a:lnTo>
                  <a:lnTo>
                    <a:pt x="17" y="29"/>
                  </a:lnTo>
                  <a:lnTo>
                    <a:pt x="25" y="56"/>
                  </a:lnTo>
                  <a:lnTo>
                    <a:pt x="33" y="102"/>
                  </a:lnTo>
                  <a:lnTo>
                    <a:pt x="42" y="70"/>
                  </a:lnTo>
                  <a:lnTo>
                    <a:pt x="50" y="95"/>
                  </a:lnTo>
                  <a:lnTo>
                    <a:pt x="59" y="71"/>
                  </a:lnTo>
                  <a:lnTo>
                    <a:pt x="67" y="90"/>
                  </a:lnTo>
                  <a:lnTo>
                    <a:pt x="75" y="88"/>
                  </a:lnTo>
                  <a:lnTo>
                    <a:pt x="84" y="91"/>
                  </a:lnTo>
                  <a:lnTo>
                    <a:pt x="92" y="51"/>
                  </a:lnTo>
                  <a:lnTo>
                    <a:pt x="100" y="52"/>
                  </a:lnTo>
                  <a:lnTo>
                    <a:pt x="109" y="71"/>
                  </a:lnTo>
                  <a:lnTo>
                    <a:pt x="117" y="87"/>
                  </a:lnTo>
                  <a:lnTo>
                    <a:pt x="126" y="47"/>
                  </a:lnTo>
                  <a:lnTo>
                    <a:pt x="134" y="64"/>
                  </a:lnTo>
                  <a:lnTo>
                    <a:pt x="143" y="71"/>
                  </a:lnTo>
                  <a:lnTo>
                    <a:pt x="151" y="179"/>
                  </a:lnTo>
                  <a:lnTo>
                    <a:pt x="160" y="102"/>
                  </a:lnTo>
                  <a:lnTo>
                    <a:pt x="168" y="47"/>
                  </a:lnTo>
                  <a:lnTo>
                    <a:pt x="176" y="28"/>
                  </a:lnTo>
                  <a:lnTo>
                    <a:pt x="185" y="136"/>
                  </a:lnTo>
                  <a:lnTo>
                    <a:pt x="193" y="26"/>
                  </a:lnTo>
                  <a:lnTo>
                    <a:pt x="202" y="89"/>
                  </a:lnTo>
                  <a:lnTo>
                    <a:pt x="210" y="52"/>
                  </a:lnTo>
                  <a:lnTo>
                    <a:pt x="218" y="52"/>
                  </a:lnTo>
                  <a:lnTo>
                    <a:pt x="227" y="56"/>
                  </a:lnTo>
                  <a:lnTo>
                    <a:pt x="235" y="91"/>
                  </a:lnTo>
                  <a:lnTo>
                    <a:pt x="244" y="42"/>
                  </a:lnTo>
                  <a:lnTo>
                    <a:pt x="252" y="82"/>
                  </a:lnTo>
                  <a:lnTo>
                    <a:pt x="260" y="136"/>
                  </a:lnTo>
                  <a:lnTo>
                    <a:pt x="269" y="96"/>
                  </a:lnTo>
                  <a:lnTo>
                    <a:pt x="277" y="81"/>
                  </a:lnTo>
                  <a:lnTo>
                    <a:pt x="286" y="62"/>
                  </a:lnTo>
                  <a:lnTo>
                    <a:pt x="294" y="134"/>
                  </a:lnTo>
                  <a:lnTo>
                    <a:pt x="303" y="74"/>
                  </a:lnTo>
                  <a:lnTo>
                    <a:pt x="311" y="55"/>
                  </a:lnTo>
                  <a:lnTo>
                    <a:pt x="320" y="103"/>
                  </a:lnTo>
                  <a:lnTo>
                    <a:pt x="328" y="141"/>
                  </a:lnTo>
                  <a:lnTo>
                    <a:pt x="336" y="75"/>
                  </a:lnTo>
                  <a:lnTo>
                    <a:pt x="345" y="82"/>
                  </a:lnTo>
                  <a:lnTo>
                    <a:pt x="353" y="0"/>
                  </a:lnTo>
                  <a:lnTo>
                    <a:pt x="361" y="109"/>
                  </a:lnTo>
                  <a:lnTo>
                    <a:pt x="370" y="70"/>
                  </a:lnTo>
                  <a:lnTo>
                    <a:pt x="378" y="89"/>
                  </a:lnTo>
                  <a:lnTo>
                    <a:pt x="387" y="116"/>
                  </a:lnTo>
                  <a:lnTo>
                    <a:pt x="395" y="145"/>
                  </a:lnTo>
                  <a:lnTo>
                    <a:pt x="404" y="60"/>
                  </a:lnTo>
                  <a:lnTo>
                    <a:pt x="412" y="94"/>
                  </a:lnTo>
                  <a:lnTo>
                    <a:pt x="420" y="68"/>
                  </a:lnTo>
                  <a:lnTo>
                    <a:pt x="429" y="27"/>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399" name="Freeform 78"/>
            <p:cNvSpPr>
              <a:spLocks/>
            </p:cNvSpPr>
            <p:nvPr/>
          </p:nvSpPr>
          <p:spPr bwMode="auto">
            <a:xfrm>
              <a:off x="4080693" y="3814539"/>
              <a:ext cx="498856" cy="241356"/>
            </a:xfrm>
            <a:custGeom>
              <a:avLst/>
              <a:gdLst>
                <a:gd name="T0" fmla="*/ 0 w 430"/>
                <a:gd name="T1" fmla="*/ 54 h 212"/>
                <a:gd name="T2" fmla="*/ 9 w 430"/>
                <a:gd name="T3" fmla="*/ 13 h 212"/>
                <a:gd name="T4" fmla="*/ 17 w 430"/>
                <a:gd name="T5" fmla="*/ 94 h 212"/>
                <a:gd name="T6" fmla="*/ 26 w 430"/>
                <a:gd name="T7" fmla="*/ 94 h 212"/>
                <a:gd name="T8" fmla="*/ 34 w 430"/>
                <a:gd name="T9" fmla="*/ 65 h 212"/>
                <a:gd name="T10" fmla="*/ 43 w 430"/>
                <a:gd name="T11" fmla="*/ 51 h 212"/>
                <a:gd name="T12" fmla="*/ 51 w 430"/>
                <a:gd name="T13" fmla="*/ 53 h 212"/>
                <a:gd name="T14" fmla="*/ 59 w 430"/>
                <a:gd name="T15" fmla="*/ 93 h 212"/>
                <a:gd name="T16" fmla="*/ 68 w 430"/>
                <a:gd name="T17" fmla="*/ 115 h 212"/>
                <a:gd name="T18" fmla="*/ 76 w 430"/>
                <a:gd name="T19" fmla="*/ 46 h 212"/>
                <a:gd name="T20" fmla="*/ 84 w 430"/>
                <a:gd name="T21" fmla="*/ 51 h 212"/>
                <a:gd name="T22" fmla="*/ 93 w 430"/>
                <a:gd name="T23" fmla="*/ 48 h 212"/>
                <a:gd name="T24" fmla="*/ 101 w 430"/>
                <a:gd name="T25" fmla="*/ 68 h 212"/>
                <a:gd name="T26" fmla="*/ 110 w 430"/>
                <a:gd name="T27" fmla="*/ 12 h 212"/>
                <a:gd name="T28" fmla="*/ 118 w 430"/>
                <a:gd name="T29" fmla="*/ 97 h 212"/>
                <a:gd name="T30" fmla="*/ 127 w 430"/>
                <a:gd name="T31" fmla="*/ 70 h 212"/>
                <a:gd name="T32" fmla="*/ 135 w 430"/>
                <a:gd name="T33" fmla="*/ 4 h 212"/>
                <a:gd name="T34" fmla="*/ 144 w 430"/>
                <a:gd name="T35" fmla="*/ 78 h 212"/>
                <a:gd name="T36" fmla="*/ 152 w 430"/>
                <a:gd name="T37" fmla="*/ 47 h 212"/>
                <a:gd name="T38" fmla="*/ 160 w 430"/>
                <a:gd name="T39" fmla="*/ 145 h 212"/>
                <a:gd name="T40" fmla="*/ 169 w 430"/>
                <a:gd name="T41" fmla="*/ 82 h 212"/>
                <a:gd name="T42" fmla="*/ 177 w 430"/>
                <a:gd name="T43" fmla="*/ 29 h 212"/>
                <a:gd name="T44" fmla="*/ 186 w 430"/>
                <a:gd name="T45" fmla="*/ 132 h 212"/>
                <a:gd name="T46" fmla="*/ 194 w 430"/>
                <a:gd name="T47" fmla="*/ 66 h 212"/>
                <a:gd name="T48" fmla="*/ 202 w 430"/>
                <a:gd name="T49" fmla="*/ 36 h 212"/>
                <a:gd name="T50" fmla="*/ 211 w 430"/>
                <a:gd name="T51" fmla="*/ 71 h 212"/>
                <a:gd name="T52" fmla="*/ 219 w 430"/>
                <a:gd name="T53" fmla="*/ 49 h 212"/>
                <a:gd name="T54" fmla="*/ 228 w 430"/>
                <a:gd name="T55" fmla="*/ 34 h 212"/>
                <a:gd name="T56" fmla="*/ 236 w 430"/>
                <a:gd name="T57" fmla="*/ 68 h 212"/>
                <a:gd name="T58" fmla="*/ 244 w 430"/>
                <a:gd name="T59" fmla="*/ 55 h 212"/>
                <a:gd name="T60" fmla="*/ 253 w 430"/>
                <a:gd name="T61" fmla="*/ 58 h 212"/>
                <a:gd name="T62" fmla="*/ 261 w 430"/>
                <a:gd name="T63" fmla="*/ 65 h 212"/>
                <a:gd name="T64" fmla="*/ 270 w 430"/>
                <a:gd name="T65" fmla="*/ 0 h 212"/>
                <a:gd name="T66" fmla="*/ 278 w 430"/>
                <a:gd name="T67" fmla="*/ 46 h 212"/>
                <a:gd name="T68" fmla="*/ 287 w 430"/>
                <a:gd name="T69" fmla="*/ 38 h 212"/>
                <a:gd name="T70" fmla="*/ 295 w 430"/>
                <a:gd name="T71" fmla="*/ 212 h 212"/>
                <a:gd name="T72" fmla="*/ 304 w 430"/>
                <a:gd name="T73" fmla="*/ 41 h 212"/>
                <a:gd name="T74" fmla="*/ 312 w 430"/>
                <a:gd name="T75" fmla="*/ 80 h 212"/>
                <a:gd name="T76" fmla="*/ 320 w 430"/>
                <a:gd name="T77" fmla="*/ 72 h 212"/>
                <a:gd name="T78" fmla="*/ 329 w 430"/>
                <a:gd name="T79" fmla="*/ 118 h 212"/>
                <a:gd name="T80" fmla="*/ 337 w 430"/>
                <a:gd name="T81" fmla="*/ 17 h 212"/>
                <a:gd name="T82" fmla="*/ 345 w 430"/>
                <a:gd name="T83" fmla="*/ 21 h 212"/>
                <a:gd name="T84" fmla="*/ 354 w 430"/>
                <a:gd name="T85" fmla="*/ 39 h 212"/>
                <a:gd name="T86" fmla="*/ 362 w 430"/>
                <a:gd name="T87" fmla="*/ 64 h 212"/>
                <a:gd name="T88" fmla="*/ 371 w 430"/>
                <a:gd name="T89" fmla="*/ 89 h 212"/>
                <a:gd name="T90" fmla="*/ 379 w 430"/>
                <a:gd name="T91" fmla="*/ 155 h 212"/>
                <a:gd name="T92" fmla="*/ 388 w 430"/>
                <a:gd name="T93" fmla="*/ 79 h 212"/>
                <a:gd name="T94" fmla="*/ 396 w 430"/>
                <a:gd name="T95" fmla="*/ 174 h 212"/>
                <a:gd name="T96" fmla="*/ 404 w 430"/>
                <a:gd name="T97" fmla="*/ 17 h 212"/>
                <a:gd name="T98" fmla="*/ 413 w 430"/>
                <a:gd name="T99" fmla="*/ 98 h 212"/>
                <a:gd name="T100" fmla="*/ 421 w 430"/>
                <a:gd name="T101" fmla="*/ 8 h 212"/>
                <a:gd name="T102" fmla="*/ 430 w 430"/>
                <a:gd name="T103" fmla="*/ 9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12">
                  <a:moveTo>
                    <a:pt x="0" y="54"/>
                  </a:moveTo>
                  <a:lnTo>
                    <a:pt x="9" y="13"/>
                  </a:lnTo>
                  <a:lnTo>
                    <a:pt x="17" y="94"/>
                  </a:lnTo>
                  <a:lnTo>
                    <a:pt x="26" y="94"/>
                  </a:lnTo>
                  <a:lnTo>
                    <a:pt x="34" y="65"/>
                  </a:lnTo>
                  <a:lnTo>
                    <a:pt x="43" y="51"/>
                  </a:lnTo>
                  <a:lnTo>
                    <a:pt x="51" y="53"/>
                  </a:lnTo>
                  <a:lnTo>
                    <a:pt x="59" y="93"/>
                  </a:lnTo>
                  <a:lnTo>
                    <a:pt x="68" y="115"/>
                  </a:lnTo>
                  <a:lnTo>
                    <a:pt x="76" y="46"/>
                  </a:lnTo>
                  <a:lnTo>
                    <a:pt x="84" y="51"/>
                  </a:lnTo>
                  <a:lnTo>
                    <a:pt x="93" y="48"/>
                  </a:lnTo>
                  <a:lnTo>
                    <a:pt x="101" y="68"/>
                  </a:lnTo>
                  <a:lnTo>
                    <a:pt x="110" y="12"/>
                  </a:lnTo>
                  <a:lnTo>
                    <a:pt x="118" y="97"/>
                  </a:lnTo>
                  <a:lnTo>
                    <a:pt x="127" y="70"/>
                  </a:lnTo>
                  <a:lnTo>
                    <a:pt x="135" y="4"/>
                  </a:lnTo>
                  <a:lnTo>
                    <a:pt x="144" y="78"/>
                  </a:lnTo>
                  <a:lnTo>
                    <a:pt x="152" y="47"/>
                  </a:lnTo>
                  <a:lnTo>
                    <a:pt x="160" y="145"/>
                  </a:lnTo>
                  <a:lnTo>
                    <a:pt x="169" y="82"/>
                  </a:lnTo>
                  <a:lnTo>
                    <a:pt x="177" y="29"/>
                  </a:lnTo>
                  <a:lnTo>
                    <a:pt x="186" y="132"/>
                  </a:lnTo>
                  <a:lnTo>
                    <a:pt x="194" y="66"/>
                  </a:lnTo>
                  <a:lnTo>
                    <a:pt x="202" y="36"/>
                  </a:lnTo>
                  <a:lnTo>
                    <a:pt x="211" y="71"/>
                  </a:lnTo>
                  <a:lnTo>
                    <a:pt x="219" y="49"/>
                  </a:lnTo>
                  <a:lnTo>
                    <a:pt x="228" y="34"/>
                  </a:lnTo>
                  <a:lnTo>
                    <a:pt x="236" y="68"/>
                  </a:lnTo>
                  <a:lnTo>
                    <a:pt x="244" y="55"/>
                  </a:lnTo>
                  <a:lnTo>
                    <a:pt x="253" y="58"/>
                  </a:lnTo>
                  <a:lnTo>
                    <a:pt x="261" y="65"/>
                  </a:lnTo>
                  <a:lnTo>
                    <a:pt x="270" y="0"/>
                  </a:lnTo>
                  <a:lnTo>
                    <a:pt x="278" y="46"/>
                  </a:lnTo>
                  <a:lnTo>
                    <a:pt x="287" y="38"/>
                  </a:lnTo>
                  <a:lnTo>
                    <a:pt x="295" y="212"/>
                  </a:lnTo>
                  <a:lnTo>
                    <a:pt x="304" y="41"/>
                  </a:lnTo>
                  <a:lnTo>
                    <a:pt x="312" y="80"/>
                  </a:lnTo>
                  <a:lnTo>
                    <a:pt x="320" y="72"/>
                  </a:lnTo>
                  <a:lnTo>
                    <a:pt x="329" y="118"/>
                  </a:lnTo>
                  <a:lnTo>
                    <a:pt x="337" y="17"/>
                  </a:lnTo>
                  <a:lnTo>
                    <a:pt x="345" y="21"/>
                  </a:lnTo>
                  <a:lnTo>
                    <a:pt x="354" y="39"/>
                  </a:lnTo>
                  <a:lnTo>
                    <a:pt x="362" y="64"/>
                  </a:lnTo>
                  <a:lnTo>
                    <a:pt x="371" y="89"/>
                  </a:lnTo>
                  <a:lnTo>
                    <a:pt x="379" y="155"/>
                  </a:lnTo>
                  <a:lnTo>
                    <a:pt x="388" y="79"/>
                  </a:lnTo>
                  <a:lnTo>
                    <a:pt x="396" y="174"/>
                  </a:lnTo>
                  <a:lnTo>
                    <a:pt x="404" y="17"/>
                  </a:lnTo>
                  <a:lnTo>
                    <a:pt x="413" y="98"/>
                  </a:lnTo>
                  <a:lnTo>
                    <a:pt x="421" y="8"/>
                  </a:lnTo>
                  <a:lnTo>
                    <a:pt x="430" y="92"/>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0" name="Freeform 79"/>
            <p:cNvSpPr>
              <a:spLocks/>
            </p:cNvSpPr>
            <p:nvPr/>
          </p:nvSpPr>
          <p:spPr bwMode="auto">
            <a:xfrm>
              <a:off x="4569106" y="3763307"/>
              <a:ext cx="498856" cy="227693"/>
            </a:xfrm>
            <a:custGeom>
              <a:avLst/>
              <a:gdLst>
                <a:gd name="T0" fmla="*/ 0 w 430"/>
                <a:gd name="T1" fmla="*/ 53 h 200"/>
                <a:gd name="T2" fmla="*/ 9 w 430"/>
                <a:gd name="T3" fmla="*/ 137 h 200"/>
                <a:gd name="T4" fmla="*/ 17 w 430"/>
                <a:gd name="T5" fmla="*/ 75 h 200"/>
                <a:gd name="T6" fmla="*/ 26 w 430"/>
                <a:gd name="T7" fmla="*/ 200 h 200"/>
                <a:gd name="T8" fmla="*/ 34 w 430"/>
                <a:gd name="T9" fmla="*/ 73 h 200"/>
                <a:gd name="T10" fmla="*/ 42 w 430"/>
                <a:gd name="T11" fmla="*/ 85 h 200"/>
                <a:gd name="T12" fmla="*/ 51 w 430"/>
                <a:gd name="T13" fmla="*/ 120 h 200"/>
                <a:gd name="T14" fmla="*/ 59 w 430"/>
                <a:gd name="T15" fmla="*/ 95 h 200"/>
                <a:gd name="T16" fmla="*/ 68 w 430"/>
                <a:gd name="T17" fmla="*/ 140 h 200"/>
                <a:gd name="T18" fmla="*/ 76 w 430"/>
                <a:gd name="T19" fmla="*/ 57 h 200"/>
                <a:gd name="T20" fmla="*/ 84 w 430"/>
                <a:gd name="T21" fmla="*/ 136 h 200"/>
                <a:gd name="T22" fmla="*/ 93 w 430"/>
                <a:gd name="T23" fmla="*/ 58 h 200"/>
                <a:gd name="T24" fmla="*/ 101 w 430"/>
                <a:gd name="T25" fmla="*/ 132 h 200"/>
                <a:gd name="T26" fmla="*/ 110 w 430"/>
                <a:gd name="T27" fmla="*/ 94 h 200"/>
                <a:gd name="T28" fmla="*/ 118 w 430"/>
                <a:gd name="T29" fmla="*/ 129 h 200"/>
                <a:gd name="T30" fmla="*/ 127 w 430"/>
                <a:gd name="T31" fmla="*/ 127 h 200"/>
                <a:gd name="T32" fmla="*/ 135 w 430"/>
                <a:gd name="T33" fmla="*/ 125 h 200"/>
                <a:gd name="T34" fmla="*/ 143 w 430"/>
                <a:gd name="T35" fmla="*/ 171 h 200"/>
                <a:gd name="T36" fmla="*/ 152 w 430"/>
                <a:gd name="T37" fmla="*/ 122 h 200"/>
                <a:gd name="T38" fmla="*/ 160 w 430"/>
                <a:gd name="T39" fmla="*/ 68 h 200"/>
                <a:gd name="T40" fmla="*/ 169 w 430"/>
                <a:gd name="T41" fmla="*/ 34 h 200"/>
                <a:gd name="T42" fmla="*/ 177 w 430"/>
                <a:gd name="T43" fmla="*/ 103 h 200"/>
                <a:gd name="T44" fmla="*/ 186 w 430"/>
                <a:gd name="T45" fmla="*/ 49 h 200"/>
                <a:gd name="T46" fmla="*/ 194 w 430"/>
                <a:gd name="T47" fmla="*/ 114 h 200"/>
                <a:gd name="T48" fmla="*/ 202 w 430"/>
                <a:gd name="T49" fmla="*/ 45 h 200"/>
                <a:gd name="T50" fmla="*/ 211 w 430"/>
                <a:gd name="T51" fmla="*/ 111 h 200"/>
                <a:gd name="T52" fmla="*/ 219 w 430"/>
                <a:gd name="T53" fmla="*/ 109 h 200"/>
                <a:gd name="T54" fmla="*/ 227 w 430"/>
                <a:gd name="T55" fmla="*/ 108 h 200"/>
                <a:gd name="T56" fmla="*/ 236 w 430"/>
                <a:gd name="T57" fmla="*/ 5 h 200"/>
                <a:gd name="T58" fmla="*/ 244 w 430"/>
                <a:gd name="T59" fmla="*/ 105 h 200"/>
                <a:gd name="T60" fmla="*/ 253 w 430"/>
                <a:gd name="T61" fmla="*/ 104 h 200"/>
                <a:gd name="T62" fmla="*/ 261 w 430"/>
                <a:gd name="T63" fmla="*/ 81 h 200"/>
                <a:gd name="T64" fmla="*/ 270 w 430"/>
                <a:gd name="T65" fmla="*/ 94 h 200"/>
                <a:gd name="T66" fmla="*/ 278 w 430"/>
                <a:gd name="T67" fmla="*/ 141 h 200"/>
                <a:gd name="T68" fmla="*/ 287 w 430"/>
                <a:gd name="T69" fmla="*/ 39 h 200"/>
                <a:gd name="T70" fmla="*/ 295 w 430"/>
                <a:gd name="T71" fmla="*/ 178 h 200"/>
                <a:gd name="T72" fmla="*/ 303 w 430"/>
                <a:gd name="T73" fmla="*/ 123 h 200"/>
                <a:gd name="T74" fmla="*/ 312 w 430"/>
                <a:gd name="T75" fmla="*/ 117 h 200"/>
                <a:gd name="T76" fmla="*/ 320 w 430"/>
                <a:gd name="T77" fmla="*/ 7 h 200"/>
                <a:gd name="T78" fmla="*/ 329 w 430"/>
                <a:gd name="T79" fmla="*/ 93 h 200"/>
                <a:gd name="T80" fmla="*/ 337 w 430"/>
                <a:gd name="T81" fmla="*/ 88 h 200"/>
                <a:gd name="T82" fmla="*/ 345 w 430"/>
                <a:gd name="T83" fmla="*/ 91 h 200"/>
                <a:gd name="T84" fmla="*/ 354 w 430"/>
                <a:gd name="T85" fmla="*/ 173 h 200"/>
                <a:gd name="T86" fmla="*/ 362 w 430"/>
                <a:gd name="T87" fmla="*/ 162 h 200"/>
                <a:gd name="T88" fmla="*/ 371 w 430"/>
                <a:gd name="T89" fmla="*/ 88 h 200"/>
                <a:gd name="T90" fmla="*/ 379 w 430"/>
                <a:gd name="T91" fmla="*/ 153 h 200"/>
                <a:gd name="T92" fmla="*/ 387 w 430"/>
                <a:gd name="T93" fmla="*/ 0 h 200"/>
                <a:gd name="T94" fmla="*/ 396 w 430"/>
                <a:gd name="T95" fmla="*/ 25 h 200"/>
                <a:gd name="T96" fmla="*/ 404 w 430"/>
                <a:gd name="T97" fmla="*/ 198 h 200"/>
                <a:gd name="T98" fmla="*/ 413 w 430"/>
                <a:gd name="T99" fmla="*/ 21 h 200"/>
                <a:gd name="T100" fmla="*/ 421 w 430"/>
                <a:gd name="T101" fmla="*/ 61 h 200"/>
                <a:gd name="T102" fmla="*/ 430 w 430"/>
                <a:gd name="T103"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00">
                  <a:moveTo>
                    <a:pt x="0" y="53"/>
                  </a:moveTo>
                  <a:lnTo>
                    <a:pt x="9" y="137"/>
                  </a:lnTo>
                  <a:lnTo>
                    <a:pt x="17" y="75"/>
                  </a:lnTo>
                  <a:lnTo>
                    <a:pt x="26" y="200"/>
                  </a:lnTo>
                  <a:lnTo>
                    <a:pt x="34" y="73"/>
                  </a:lnTo>
                  <a:lnTo>
                    <a:pt x="42" y="85"/>
                  </a:lnTo>
                  <a:lnTo>
                    <a:pt x="51" y="120"/>
                  </a:lnTo>
                  <a:lnTo>
                    <a:pt x="59" y="95"/>
                  </a:lnTo>
                  <a:lnTo>
                    <a:pt x="68" y="140"/>
                  </a:lnTo>
                  <a:lnTo>
                    <a:pt x="76" y="57"/>
                  </a:lnTo>
                  <a:lnTo>
                    <a:pt x="84" y="136"/>
                  </a:lnTo>
                  <a:lnTo>
                    <a:pt x="93" y="58"/>
                  </a:lnTo>
                  <a:lnTo>
                    <a:pt x="101" y="132"/>
                  </a:lnTo>
                  <a:lnTo>
                    <a:pt x="110" y="94"/>
                  </a:lnTo>
                  <a:lnTo>
                    <a:pt x="118" y="129"/>
                  </a:lnTo>
                  <a:lnTo>
                    <a:pt x="127" y="127"/>
                  </a:lnTo>
                  <a:lnTo>
                    <a:pt x="135" y="125"/>
                  </a:lnTo>
                  <a:lnTo>
                    <a:pt x="143" y="171"/>
                  </a:lnTo>
                  <a:lnTo>
                    <a:pt x="152" y="122"/>
                  </a:lnTo>
                  <a:lnTo>
                    <a:pt x="160" y="68"/>
                  </a:lnTo>
                  <a:lnTo>
                    <a:pt x="169" y="34"/>
                  </a:lnTo>
                  <a:lnTo>
                    <a:pt x="177" y="103"/>
                  </a:lnTo>
                  <a:lnTo>
                    <a:pt x="186" y="49"/>
                  </a:lnTo>
                  <a:lnTo>
                    <a:pt x="194" y="114"/>
                  </a:lnTo>
                  <a:lnTo>
                    <a:pt x="202" y="45"/>
                  </a:lnTo>
                  <a:lnTo>
                    <a:pt x="211" y="111"/>
                  </a:lnTo>
                  <a:lnTo>
                    <a:pt x="219" y="109"/>
                  </a:lnTo>
                  <a:lnTo>
                    <a:pt x="227" y="108"/>
                  </a:lnTo>
                  <a:lnTo>
                    <a:pt x="236" y="5"/>
                  </a:lnTo>
                  <a:lnTo>
                    <a:pt x="244" y="105"/>
                  </a:lnTo>
                  <a:lnTo>
                    <a:pt x="253" y="104"/>
                  </a:lnTo>
                  <a:lnTo>
                    <a:pt x="261" y="81"/>
                  </a:lnTo>
                  <a:lnTo>
                    <a:pt x="270" y="94"/>
                  </a:lnTo>
                  <a:lnTo>
                    <a:pt x="278" y="141"/>
                  </a:lnTo>
                  <a:lnTo>
                    <a:pt x="287" y="39"/>
                  </a:lnTo>
                  <a:lnTo>
                    <a:pt x="295" y="178"/>
                  </a:lnTo>
                  <a:lnTo>
                    <a:pt x="303" y="123"/>
                  </a:lnTo>
                  <a:lnTo>
                    <a:pt x="312" y="117"/>
                  </a:lnTo>
                  <a:lnTo>
                    <a:pt x="320" y="7"/>
                  </a:lnTo>
                  <a:lnTo>
                    <a:pt x="329" y="93"/>
                  </a:lnTo>
                  <a:lnTo>
                    <a:pt x="337" y="88"/>
                  </a:lnTo>
                  <a:lnTo>
                    <a:pt x="345" y="91"/>
                  </a:lnTo>
                  <a:lnTo>
                    <a:pt x="354" y="173"/>
                  </a:lnTo>
                  <a:lnTo>
                    <a:pt x="362" y="162"/>
                  </a:lnTo>
                  <a:lnTo>
                    <a:pt x="371" y="88"/>
                  </a:lnTo>
                  <a:lnTo>
                    <a:pt x="379" y="153"/>
                  </a:lnTo>
                  <a:lnTo>
                    <a:pt x="387" y="0"/>
                  </a:lnTo>
                  <a:lnTo>
                    <a:pt x="396" y="25"/>
                  </a:lnTo>
                  <a:lnTo>
                    <a:pt x="404" y="198"/>
                  </a:lnTo>
                  <a:lnTo>
                    <a:pt x="413" y="21"/>
                  </a:lnTo>
                  <a:lnTo>
                    <a:pt x="421" y="61"/>
                  </a:lnTo>
                  <a:lnTo>
                    <a:pt x="430" y="26"/>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1" name="Freeform 80"/>
            <p:cNvSpPr>
              <a:spLocks/>
            </p:cNvSpPr>
            <p:nvPr/>
          </p:nvSpPr>
          <p:spPr bwMode="auto">
            <a:xfrm>
              <a:off x="5057522" y="3715491"/>
              <a:ext cx="497696" cy="242495"/>
            </a:xfrm>
            <a:custGeom>
              <a:avLst/>
              <a:gdLst>
                <a:gd name="T0" fmla="*/ 0 w 429"/>
                <a:gd name="T1" fmla="*/ 103 h 213"/>
                <a:gd name="T2" fmla="*/ 9 w 429"/>
                <a:gd name="T3" fmla="*/ 68 h 213"/>
                <a:gd name="T4" fmla="*/ 17 w 429"/>
                <a:gd name="T5" fmla="*/ 168 h 213"/>
                <a:gd name="T6" fmla="*/ 26 w 429"/>
                <a:gd name="T7" fmla="*/ 147 h 213"/>
                <a:gd name="T8" fmla="*/ 34 w 429"/>
                <a:gd name="T9" fmla="*/ 123 h 213"/>
                <a:gd name="T10" fmla="*/ 42 w 429"/>
                <a:gd name="T11" fmla="*/ 107 h 213"/>
                <a:gd name="T12" fmla="*/ 51 w 429"/>
                <a:gd name="T13" fmla="*/ 175 h 213"/>
                <a:gd name="T14" fmla="*/ 59 w 429"/>
                <a:gd name="T15" fmla="*/ 76 h 213"/>
                <a:gd name="T16" fmla="*/ 67 w 429"/>
                <a:gd name="T17" fmla="*/ 159 h 213"/>
                <a:gd name="T18" fmla="*/ 76 w 429"/>
                <a:gd name="T19" fmla="*/ 187 h 213"/>
                <a:gd name="T20" fmla="*/ 84 w 429"/>
                <a:gd name="T21" fmla="*/ 195 h 213"/>
                <a:gd name="T22" fmla="*/ 93 w 429"/>
                <a:gd name="T23" fmla="*/ 187 h 213"/>
                <a:gd name="T24" fmla="*/ 101 w 429"/>
                <a:gd name="T25" fmla="*/ 108 h 213"/>
                <a:gd name="T26" fmla="*/ 110 w 429"/>
                <a:gd name="T27" fmla="*/ 210 h 213"/>
                <a:gd name="T28" fmla="*/ 118 w 429"/>
                <a:gd name="T29" fmla="*/ 185 h 213"/>
                <a:gd name="T30" fmla="*/ 126 w 429"/>
                <a:gd name="T31" fmla="*/ 60 h 213"/>
                <a:gd name="T32" fmla="*/ 135 w 429"/>
                <a:gd name="T33" fmla="*/ 168 h 213"/>
                <a:gd name="T34" fmla="*/ 143 w 429"/>
                <a:gd name="T35" fmla="*/ 119 h 213"/>
                <a:gd name="T36" fmla="*/ 152 w 429"/>
                <a:gd name="T37" fmla="*/ 118 h 213"/>
                <a:gd name="T38" fmla="*/ 160 w 429"/>
                <a:gd name="T39" fmla="*/ 213 h 213"/>
                <a:gd name="T40" fmla="*/ 169 w 429"/>
                <a:gd name="T41" fmla="*/ 165 h 213"/>
                <a:gd name="T42" fmla="*/ 177 w 429"/>
                <a:gd name="T43" fmla="*/ 111 h 213"/>
                <a:gd name="T44" fmla="*/ 185 w 429"/>
                <a:gd name="T45" fmla="*/ 118 h 213"/>
                <a:gd name="T46" fmla="*/ 194 w 429"/>
                <a:gd name="T47" fmla="*/ 118 h 213"/>
                <a:gd name="T48" fmla="*/ 202 w 429"/>
                <a:gd name="T49" fmla="*/ 184 h 213"/>
                <a:gd name="T50" fmla="*/ 210 w 429"/>
                <a:gd name="T51" fmla="*/ 25 h 213"/>
                <a:gd name="T52" fmla="*/ 219 w 429"/>
                <a:gd name="T53" fmla="*/ 80 h 213"/>
                <a:gd name="T54" fmla="*/ 227 w 429"/>
                <a:gd name="T55" fmla="*/ 148 h 213"/>
                <a:gd name="T56" fmla="*/ 236 w 429"/>
                <a:gd name="T57" fmla="*/ 167 h 213"/>
                <a:gd name="T58" fmla="*/ 244 w 429"/>
                <a:gd name="T59" fmla="*/ 177 h 213"/>
                <a:gd name="T60" fmla="*/ 253 w 429"/>
                <a:gd name="T61" fmla="*/ 140 h 213"/>
                <a:gd name="T62" fmla="*/ 261 w 429"/>
                <a:gd name="T63" fmla="*/ 106 h 213"/>
                <a:gd name="T64" fmla="*/ 269 w 429"/>
                <a:gd name="T65" fmla="*/ 192 h 213"/>
                <a:gd name="T66" fmla="*/ 278 w 429"/>
                <a:gd name="T67" fmla="*/ 69 h 213"/>
                <a:gd name="T68" fmla="*/ 286 w 429"/>
                <a:gd name="T69" fmla="*/ 174 h 213"/>
                <a:gd name="T70" fmla="*/ 295 w 429"/>
                <a:gd name="T71" fmla="*/ 151 h 213"/>
                <a:gd name="T72" fmla="*/ 303 w 429"/>
                <a:gd name="T73" fmla="*/ 121 h 213"/>
                <a:gd name="T74" fmla="*/ 312 w 429"/>
                <a:gd name="T75" fmla="*/ 172 h 213"/>
                <a:gd name="T76" fmla="*/ 320 w 429"/>
                <a:gd name="T77" fmla="*/ 122 h 213"/>
                <a:gd name="T78" fmla="*/ 328 w 429"/>
                <a:gd name="T79" fmla="*/ 123 h 213"/>
                <a:gd name="T80" fmla="*/ 337 w 429"/>
                <a:gd name="T81" fmla="*/ 184 h 213"/>
                <a:gd name="T82" fmla="*/ 345 w 429"/>
                <a:gd name="T83" fmla="*/ 156 h 213"/>
                <a:gd name="T84" fmla="*/ 354 w 429"/>
                <a:gd name="T85" fmla="*/ 178 h 213"/>
                <a:gd name="T86" fmla="*/ 362 w 429"/>
                <a:gd name="T87" fmla="*/ 174 h 213"/>
                <a:gd name="T88" fmla="*/ 370 w 429"/>
                <a:gd name="T89" fmla="*/ 126 h 213"/>
                <a:gd name="T90" fmla="*/ 379 w 429"/>
                <a:gd name="T91" fmla="*/ 0 h 213"/>
                <a:gd name="T92" fmla="*/ 387 w 429"/>
                <a:gd name="T93" fmla="*/ 192 h 213"/>
                <a:gd name="T94" fmla="*/ 396 w 429"/>
                <a:gd name="T95" fmla="*/ 89 h 213"/>
                <a:gd name="T96" fmla="*/ 404 w 429"/>
                <a:gd name="T97" fmla="*/ 68 h 213"/>
                <a:gd name="T98" fmla="*/ 413 w 429"/>
                <a:gd name="T99" fmla="*/ 115 h 213"/>
                <a:gd name="T100" fmla="*/ 421 w 429"/>
                <a:gd name="T101" fmla="*/ 130 h 213"/>
                <a:gd name="T102" fmla="*/ 429 w 429"/>
                <a:gd name="T103" fmla="*/ 1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13">
                  <a:moveTo>
                    <a:pt x="0" y="103"/>
                  </a:moveTo>
                  <a:lnTo>
                    <a:pt x="9" y="68"/>
                  </a:lnTo>
                  <a:lnTo>
                    <a:pt x="17" y="168"/>
                  </a:lnTo>
                  <a:lnTo>
                    <a:pt x="26" y="147"/>
                  </a:lnTo>
                  <a:lnTo>
                    <a:pt x="34" y="123"/>
                  </a:lnTo>
                  <a:lnTo>
                    <a:pt x="42" y="107"/>
                  </a:lnTo>
                  <a:lnTo>
                    <a:pt x="51" y="175"/>
                  </a:lnTo>
                  <a:lnTo>
                    <a:pt x="59" y="76"/>
                  </a:lnTo>
                  <a:lnTo>
                    <a:pt x="67" y="159"/>
                  </a:lnTo>
                  <a:lnTo>
                    <a:pt x="76" y="187"/>
                  </a:lnTo>
                  <a:lnTo>
                    <a:pt x="84" y="195"/>
                  </a:lnTo>
                  <a:lnTo>
                    <a:pt x="93" y="187"/>
                  </a:lnTo>
                  <a:lnTo>
                    <a:pt x="101" y="108"/>
                  </a:lnTo>
                  <a:lnTo>
                    <a:pt x="110" y="210"/>
                  </a:lnTo>
                  <a:lnTo>
                    <a:pt x="118" y="185"/>
                  </a:lnTo>
                  <a:lnTo>
                    <a:pt x="126" y="60"/>
                  </a:lnTo>
                  <a:lnTo>
                    <a:pt x="135" y="168"/>
                  </a:lnTo>
                  <a:lnTo>
                    <a:pt x="143" y="119"/>
                  </a:lnTo>
                  <a:lnTo>
                    <a:pt x="152" y="118"/>
                  </a:lnTo>
                  <a:lnTo>
                    <a:pt x="160" y="213"/>
                  </a:lnTo>
                  <a:lnTo>
                    <a:pt x="169" y="165"/>
                  </a:lnTo>
                  <a:lnTo>
                    <a:pt x="177" y="111"/>
                  </a:lnTo>
                  <a:lnTo>
                    <a:pt x="185" y="118"/>
                  </a:lnTo>
                  <a:lnTo>
                    <a:pt x="194" y="118"/>
                  </a:lnTo>
                  <a:lnTo>
                    <a:pt x="202" y="184"/>
                  </a:lnTo>
                  <a:lnTo>
                    <a:pt x="210" y="25"/>
                  </a:lnTo>
                  <a:lnTo>
                    <a:pt x="219" y="80"/>
                  </a:lnTo>
                  <a:lnTo>
                    <a:pt x="227" y="148"/>
                  </a:lnTo>
                  <a:lnTo>
                    <a:pt x="236" y="167"/>
                  </a:lnTo>
                  <a:lnTo>
                    <a:pt x="244" y="177"/>
                  </a:lnTo>
                  <a:lnTo>
                    <a:pt x="253" y="140"/>
                  </a:lnTo>
                  <a:lnTo>
                    <a:pt x="261" y="106"/>
                  </a:lnTo>
                  <a:lnTo>
                    <a:pt x="269" y="192"/>
                  </a:lnTo>
                  <a:lnTo>
                    <a:pt x="278" y="69"/>
                  </a:lnTo>
                  <a:lnTo>
                    <a:pt x="286" y="174"/>
                  </a:lnTo>
                  <a:lnTo>
                    <a:pt x="295" y="151"/>
                  </a:lnTo>
                  <a:lnTo>
                    <a:pt x="303" y="121"/>
                  </a:lnTo>
                  <a:lnTo>
                    <a:pt x="312" y="172"/>
                  </a:lnTo>
                  <a:lnTo>
                    <a:pt x="320" y="122"/>
                  </a:lnTo>
                  <a:lnTo>
                    <a:pt x="328" y="123"/>
                  </a:lnTo>
                  <a:lnTo>
                    <a:pt x="337" y="184"/>
                  </a:lnTo>
                  <a:lnTo>
                    <a:pt x="345" y="156"/>
                  </a:lnTo>
                  <a:lnTo>
                    <a:pt x="354" y="178"/>
                  </a:lnTo>
                  <a:lnTo>
                    <a:pt x="362" y="174"/>
                  </a:lnTo>
                  <a:lnTo>
                    <a:pt x="370" y="126"/>
                  </a:lnTo>
                  <a:lnTo>
                    <a:pt x="379" y="0"/>
                  </a:lnTo>
                  <a:lnTo>
                    <a:pt x="387" y="192"/>
                  </a:lnTo>
                  <a:lnTo>
                    <a:pt x="396" y="89"/>
                  </a:lnTo>
                  <a:lnTo>
                    <a:pt x="404" y="68"/>
                  </a:lnTo>
                  <a:lnTo>
                    <a:pt x="413" y="115"/>
                  </a:lnTo>
                  <a:lnTo>
                    <a:pt x="421" y="130"/>
                  </a:lnTo>
                  <a:lnTo>
                    <a:pt x="429" y="101"/>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2" name="Freeform 81"/>
            <p:cNvSpPr>
              <a:spLocks/>
            </p:cNvSpPr>
            <p:nvPr/>
          </p:nvSpPr>
          <p:spPr bwMode="auto">
            <a:xfrm>
              <a:off x="5545935" y="3672230"/>
              <a:ext cx="497696" cy="291448"/>
            </a:xfrm>
            <a:custGeom>
              <a:avLst/>
              <a:gdLst>
                <a:gd name="T0" fmla="*/ 0 w 429"/>
                <a:gd name="T1" fmla="*/ 168 h 256"/>
                <a:gd name="T2" fmla="*/ 8 w 429"/>
                <a:gd name="T3" fmla="*/ 139 h 256"/>
                <a:gd name="T4" fmla="*/ 17 w 429"/>
                <a:gd name="T5" fmla="*/ 170 h 256"/>
                <a:gd name="T6" fmla="*/ 25 w 429"/>
                <a:gd name="T7" fmla="*/ 150 h 256"/>
                <a:gd name="T8" fmla="*/ 34 w 429"/>
                <a:gd name="T9" fmla="*/ 82 h 256"/>
                <a:gd name="T10" fmla="*/ 42 w 429"/>
                <a:gd name="T11" fmla="*/ 205 h 256"/>
                <a:gd name="T12" fmla="*/ 50 w 429"/>
                <a:gd name="T13" fmla="*/ 223 h 256"/>
                <a:gd name="T14" fmla="*/ 59 w 429"/>
                <a:gd name="T15" fmla="*/ 229 h 256"/>
                <a:gd name="T16" fmla="*/ 67 w 429"/>
                <a:gd name="T17" fmla="*/ 177 h 256"/>
                <a:gd name="T18" fmla="*/ 76 w 429"/>
                <a:gd name="T19" fmla="*/ 178 h 256"/>
                <a:gd name="T20" fmla="*/ 84 w 429"/>
                <a:gd name="T21" fmla="*/ 235 h 256"/>
                <a:gd name="T22" fmla="*/ 92 w 429"/>
                <a:gd name="T23" fmla="*/ 204 h 256"/>
                <a:gd name="T24" fmla="*/ 101 w 429"/>
                <a:gd name="T25" fmla="*/ 225 h 256"/>
                <a:gd name="T26" fmla="*/ 109 w 429"/>
                <a:gd name="T27" fmla="*/ 183 h 256"/>
                <a:gd name="T28" fmla="*/ 118 w 429"/>
                <a:gd name="T29" fmla="*/ 230 h 256"/>
                <a:gd name="T30" fmla="*/ 126 w 429"/>
                <a:gd name="T31" fmla="*/ 167 h 256"/>
                <a:gd name="T32" fmla="*/ 135 w 429"/>
                <a:gd name="T33" fmla="*/ 187 h 256"/>
                <a:gd name="T34" fmla="*/ 143 w 429"/>
                <a:gd name="T35" fmla="*/ 188 h 256"/>
                <a:gd name="T36" fmla="*/ 152 w 429"/>
                <a:gd name="T37" fmla="*/ 179 h 256"/>
                <a:gd name="T38" fmla="*/ 160 w 429"/>
                <a:gd name="T39" fmla="*/ 180 h 256"/>
                <a:gd name="T40" fmla="*/ 168 w 429"/>
                <a:gd name="T41" fmla="*/ 151 h 256"/>
                <a:gd name="T42" fmla="*/ 177 w 429"/>
                <a:gd name="T43" fmla="*/ 194 h 256"/>
                <a:gd name="T44" fmla="*/ 185 w 429"/>
                <a:gd name="T45" fmla="*/ 233 h 256"/>
                <a:gd name="T46" fmla="*/ 194 w 429"/>
                <a:gd name="T47" fmla="*/ 197 h 256"/>
                <a:gd name="T48" fmla="*/ 202 w 429"/>
                <a:gd name="T49" fmla="*/ 199 h 256"/>
                <a:gd name="T50" fmla="*/ 210 w 429"/>
                <a:gd name="T51" fmla="*/ 200 h 256"/>
                <a:gd name="T52" fmla="*/ 219 w 429"/>
                <a:gd name="T53" fmla="*/ 101 h 256"/>
                <a:gd name="T54" fmla="*/ 227 w 429"/>
                <a:gd name="T55" fmla="*/ 203 h 256"/>
                <a:gd name="T56" fmla="*/ 236 w 429"/>
                <a:gd name="T57" fmla="*/ 187 h 256"/>
                <a:gd name="T58" fmla="*/ 244 w 429"/>
                <a:gd name="T59" fmla="*/ 196 h 256"/>
                <a:gd name="T60" fmla="*/ 252 w 429"/>
                <a:gd name="T61" fmla="*/ 164 h 256"/>
                <a:gd name="T62" fmla="*/ 261 w 429"/>
                <a:gd name="T63" fmla="*/ 174 h 256"/>
                <a:gd name="T64" fmla="*/ 269 w 429"/>
                <a:gd name="T65" fmla="*/ 212 h 256"/>
                <a:gd name="T66" fmla="*/ 278 w 429"/>
                <a:gd name="T67" fmla="*/ 201 h 256"/>
                <a:gd name="T68" fmla="*/ 286 w 429"/>
                <a:gd name="T69" fmla="*/ 246 h 256"/>
                <a:gd name="T70" fmla="*/ 295 w 429"/>
                <a:gd name="T71" fmla="*/ 109 h 256"/>
                <a:gd name="T72" fmla="*/ 303 w 429"/>
                <a:gd name="T73" fmla="*/ 145 h 256"/>
                <a:gd name="T74" fmla="*/ 311 w 429"/>
                <a:gd name="T75" fmla="*/ 163 h 256"/>
                <a:gd name="T76" fmla="*/ 320 w 429"/>
                <a:gd name="T77" fmla="*/ 181 h 256"/>
                <a:gd name="T78" fmla="*/ 328 w 429"/>
                <a:gd name="T79" fmla="*/ 190 h 256"/>
                <a:gd name="T80" fmla="*/ 337 w 429"/>
                <a:gd name="T81" fmla="*/ 228 h 256"/>
                <a:gd name="T82" fmla="*/ 345 w 429"/>
                <a:gd name="T83" fmla="*/ 256 h 256"/>
                <a:gd name="T84" fmla="*/ 353 w 429"/>
                <a:gd name="T85" fmla="*/ 196 h 256"/>
                <a:gd name="T86" fmla="*/ 362 w 429"/>
                <a:gd name="T87" fmla="*/ 142 h 256"/>
                <a:gd name="T88" fmla="*/ 370 w 429"/>
                <a:gd name="T89" fmla="*/ 140 h 256"/>
                <a:gd name="T90" fmla="*/ 379 w 429"/>
                <a:gd name="T91" fmla="*/ 167 h 256"/>
                <a:gd name="T92" fmla="*/ 387 w 429"/>
                <a:gd name="T93" fmla="*/ 167 h 256"/>
                <a:gd name="T94" fmla="*/ 396 w 429"/>
                <a:gd name="T95" fmla="*/ 129 h 256"/>
                <a:gd name="T96" fmla="*/ 404 w 429"/>
                <a:gd name="T97" fmla="*/ 0 h 256"/>
                <a:gd name="T98" fmla="*/ 412 w 429"/>
                <a:gd name="T99" fmla="*/ 131 h 256"/>
                <a:gd name="T100" fmla="*/ 421 w 429"/>
                <a:gd name="T101" fmla="*/ 116 h 256"/>
                <a:gd name="T102" fmla="*/ 429 w 429"/>
                <a:gd name="T103" fmla="*/ 15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56">
                  <a:moveTo>
                    <a:pt x="0" y="168"/>
                  </a:moveTo>
                  <a:lnTo>
                    <a:pt x="8" y="139"/>
                  </a:lnTo>
                  <a:lnTo>
                    <a:pt x="17" y="170"/>
                  </a:lnTo>
                  <a:lnTo>
                    <a:pt x="25" y="150"/>
                  </a:lnTo>
                  <a:lnTo>
                    <a:pt x="34" y="82"/>
                  </a:lnTo>
                  <a:lnTo>
                    <a:pt x="42" y="205"/>
                  </a:lnTo>
                  <a:lnTo>
                    <a:pt x="50" y="223"/>
                  </a:lnTo>
                  <a:lnTo>
                    <a:pt x="59" y="229"/>
                  </a:lnTo>
                  <a:lnTo>
                    <a:pt x="67" y="177"/>
                  </a:lnTo>
                  <a:lnTo>
                    <a:pt x="76" y="178"/>
                  </a:lnTo>
                  <a:lnTo>
                    <a:pt x="84" y="235"/>
                  </a:lnTo>
                  <a:lnTo>
                    <a:pt x="92" y="204"/>
                  </a:lnTo>
                  <a:lnTo>
                    <a:pt x="101" y="225"/>
                  </a:lnTo>
                  <a:lnTo>
                    <a:pt x="109" y="183"/>
                  </a:lnTo>
                  <a:lnTo>
                    <a:pt x="118" y="230"/>
                  </a:lnTo>
                  <a:lnTo>
                    <a:pt x="126" y="167"/>
                  </a:lnTo>
                  <a:lnTo>
                    <a:pt x="135" y="187"/>
                  </a:lnTo>
                  <a:lnTo>
                    <a:pt x="143" y="188"/>
                  </a:lnTo>
                  <a:lnTo>
                    <a:pt x="152" y="179"/>
                  </a:lnTo>
                  <a:lnTo>
                    <a:pt x="160" y="180"/>
                  </a:lnTo>
                  <a:lnTo>
                    <a:pt x="168" y="151"/>
                  </a:lnTo>
                  <a:lnTo>
                    <a:pt x="177" y="194"/>
                  </a:lnTo>
                  <a:lnTo>
                    <a:pt x="185" y="233"/>
                  </a:lnTo>
                  <a:lnTo>
                    <a:pt x="194" y="197"/>
                  </a:lnTo>
                  <a:lnTo>
                    <a:pt x="202" y="199"/>
                  </a:lnTo>
                  <a:lnTo>
                    <a:pt x="210" y="200"/>
                  </a:lnTo>
                  <a:lnTo>
                    <a:pt x="219" y="101"/>
                  </a:lnTo>
                  <a:lnTo>
                    <a:pt x="227" y="203"/>
                  </a:lnTo>
                  <a:lnTo>
                    <a:pt x="236" y="187"/>
                  </a:lnTo>
                  <a:lnTo>
                    <a:pt x="244" y="196"/>
                  </a:lnTo>
                  <a:lnTo>
                    <a:pt x="252" y="164"/>
                  </a:lnTo>
                  <a:lnTo>
                    <a:pt x="261" y="174"/>
                  </a:lnTo>
                  <a:lnTo>
                    <a:pt x="269" y="212"/>
                  </a:lnTo>
                  <a:lnTo>
                    <a:pt x="278" y="201"/>
                  </a:lnTo>
                  <a:lnTo>
                    <a:pt x="286" y="246"/>
                  </a:lnTo>
                  <a:lnTo>
                    <a:pt x="295" y="109"/>
                  </a:lnTo>
                  <a:lnTo>
                    <a:pt x="303" y="145"/>
                  </a:lnTo>
                  <a:lnTo>
                    <a:pt x="311" y="163"/>
                  </a:lnTo>
                  <a:lnTo>
                    <a:pt x="320" y="181"/>
                  </a:lnTo>
                  <a:lnTo>
                    <a:pt x="328" y="190"/>
                  </a:lnTo>
                  <a:lnTo>
                    <a:pt x="337" y="228"/>
                  </a:lnTo>
                  <a:lnTo>
                    <a:pt x="345" y="256"/>
                  </a:lnTo>
                  <a:lnTo>
                    <a:pt x="353" y="196"/>
                  </a:lnTo>
                  <a:lnTo>
                    <a:pt x="362" y="142"/>
                  </a:lnTo>
                  <a:lnTo>
                    <a:pt x="370" y="140"/>
                  </a:lnTo>
                  <a:lnTo>
                    <a:pt x="379" y="167"/>
                  </a:lnTo>
                  <a:lnTo>
                    <a:pt x="387" y="167"/>
                  </a:lnTo>
                  <a:lnTo>
                    <a:pt x="396" y="129"/>
                  </a:lnTo>
                  <a:lnTo>
                    <a:pt x="404" y="0"/>
                  </a:lnTo>
                  <a:lnTo>
                    <a:pt x="412" y="131"/>
                  </a:lnTo>
                  <a:lnTo>
                    <a:pt x="421" y="116"/>
                  </a:lnTo>
                  <a:lnTo>
                    <a:pt x="429" y="158"/>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3" name="Freeform 82"/>
            <p:cNvSpPr>
              <a:spLocks/>
            </p:cNvSpPr>
            <p:nvPr/>
          </p:nvSpPr>
          <p:spPr bwMode="auto">
            <a:xfrm>
              <a:off x="6034349" y="3720045"/>
              <a:ext cx="497696" cy="373417"/>
            </a:xfrm>
            <a:custGeom>
              <a:avLst/>
              <a:gdLst>
                <a:gd name="T0" fmla="*/ 0 w 429"/>
                <a:gd name="T1" fmla="*/ 74 h 328"/>
                <a:gd name="T2" fmla="*/ 8 w 429"/>
                <a:gd name="T3" fmla="*/ 116 h 328"/>
                <a:gd name="T4" fmla="*/ 17 w 429"/>
                <a:gd name="T5" fmla="*/ 156 h 328"/>
                <a:gd name="T6" fmla="*/ 25 w 429"/>
                <a:gd name="T7" fmla="*/ 154 h 328"/>
                <a:gd name="T8" fmla="*/ 34 w 429"/>
                <a:gd name="T9" fmla="*/ 157 h 328"/>
                <a:gd name="T10" fmla="*/ 42 w 429"/>
                <a:gd name="T11" fmla="*/ 213 h 328"/>
                <a:gd name="T12" fmla="*/ 50 w 429"/>
                <a:gd name="T13" fmla="*/ 224 h 328"/>
                <a:gd name="T14" fmla="*/ 59 w 429"/>
                <a:gd name="T15" fmla="*/ 163 h 328"/>
                <a:gd name="T16" fmla="*/ 67 w 429"/>
                <a:gd name="T17" fmla="*/ 92 h 328"/>
                <a:gd name="T18" fmla="*/ 75 w 429"/>
                <a:gd name="T19" fmla="*/ 48 h 328"/>
                <a:gd name="T20" fmla="*/ 84 w 429"/>
                <a:gd name="T21" fmla="*/ 0 h 328"/>
                <a:gd name="T22" fmla="*/ 92 w 429"/>
                <a:gd name="T23" fmla="*/ 151 h 328"/>
                <a:gd name="T24" fmla="*/ 101 w 429"/>
                <a:gd name="T25" fmla="*/ 188 h 328"/>
                <a:gd name="T26" fmla="*/ 109 w 429"/>
                <a:gd name="T27" fmla="*/ 243 h 328"/>
                <a:gd name="T28" fmla="*/ 118 w 429"/>
                <a:gd name="T29" fmla="*/ 221 h 328"/>
                <a:gd name="T30" fmla="*/ 126 w 429"/>
                <a:gd name="T31" fmla="*/ 93 h 328"/>
                <a:gd name="T32" fmla="*/ 135 w 429"/>
                <a:gd name="T33" fmla="*/ 62 h 328"/>
                <a:gd name="T34" fmla="*/ 143 w 429"/>
                <a:gd name="T35" fmla="*/ 84 h 328"/>
                <a:gd name="T36" fmla="*/ 151 w 429"/>
                <a:gd name="T37" fmla="*/ 141 h 328"/>
                <a:gd name="T38" fmla="*/ 160 w 429"/>
                <a:gd name="T39" fmla="*/ 162 h 328"/>
                <a:gd name="T40" fmla="*/ 168 w 429"/>
                <a:gd name="T41" fmla="*/ 186 h 328"/>
                <a:gd name="T42" fmla="*/ 177 w 429"/>
                <a:gd name="T43" fmla="*/ 183 h 328"/>
                <a:gd name="T44" fmla="*/ 185 w 429"/>
                <a:gd name="T45" fmla="*/ 183 h 328"/>
                <a:gd name="T46" fmla="*/ 193 w 429"/>
                <a:gd name="T47" fmla="*/ 160 h 328"/>
                <a:gd name="T48" fmla="*/ 202 w 429"/>
                <a:gd name="T49" fmla="*/ 177 h 328"/>
                <a:gd name="T50" fmla="*/ 210 w 429"/>
                <a:gd name="T51" fmla="*/ 183 h 328"/>
                <a:gd name="T52" fmla="*/ 219 w 429"/>
                <a:gd name="T53" fmla="*/ 109 h 328"/>
                <a:gd name="T54" fmla="*/ 227 w 429"/>
                <a:gd name="T55" fmla="*/ 285 h 328"/>
                <a:gd name="T56" fmla="*/ 235 w 429"/>
                <a:gd name="T57" fmla="*/ 134 h 328"/>
                <a:gd name="T58" fmla="*/ 244 w 429"/>
                <a:gd name="T59" fmla="*/ 148 h 328"/>
                <a:gd name="T60" fmla="*/ 252 w 429"/>
                <a:gd name="T61" fmla="*/ 328 h 328"/>
                <a:gd name="T62" fmla="*/ 261 w 429"/>
                <a:gd name="T63" fmla="*/ 155 h 328"/>
                <a:gd name="T64" fmla="*/ 269 w 429"/>
                <a:gd name="T65" fmla="*/ 33 h 328"/>
                <a:gd name="T66" fmla="*/ 278 w 429"/>
                <a:gd name="T67" fmla="*/ 200 h 328"/>
                <a:gd name="T68" fmla="*/ 286 w 429"/>
                <a:gd name="T69" fmla="*/ 149 h 328"/>
                <a:gd name="T70" fmla="*/ 295 w 429"/>
                <a:gd name="T71" fmla="*/ 232 h 328"/>
                <a:gd name="T72" fmla="*/ 303 w 429"/>
                <a:gd name="T73" fmla="*/ 83 h 328"/>
                <a:gd name="T74" fmla="*/ 311 w 429"/>
                <a:gd name="T75" fmla="*/ 64 h 328"/>
                <a:gd name="T76" fmla="*/ 320 w 429"/>
                <a:gd name="T77" fmla="*/ 174 h 328"/>
                <a:gd name="T78" fmla="*/ 328 w 429"/>
                <a:gd name="T79" fmla="*/ 74 h 328"/>
                <a:gd name="T80" fmla="*/ 336 w 429"/>
                <a:gd name="T81" fmla="*/ 203 h 328"/>
                <a:gd name="T82" fmla="*/ 345 w 429"/>
                <a:gd name="T83" fmla="*/ 71 h 328"/>
                <a:gd name="T84" fmla="*/ 353 w 429"/>
                <a:gd name="T85" fmla="*/ 138 h 328"/>
                <a:gd name="T86" fmla="*/ 362 w 429"/>
                <a:gd name="T87" fmla="*/ 76 h 328"/>
                <a:gd name="T88" fmla="*/ 370 w 429"/>
                <a:gd name="T89" fmla="*/ 111 h 328"/>
                <a:gd name="T90" fmla="*/ 379 w 429"/>
                <a:gd name="T91" fmla="*/ 103 h 328"/>
                <a:gd name="T92" fmla="*/ 387 w 429"/>
                <a:gd name="T93" fmla="*/ 132 h 328"/>
                <a:gd name="T94" fmla="*/ 395 w 429"/>
                <a:gd name="T95" fmla="*/ 175 h 328"/>
                <a:gd name="T96" fmla="*/ 404 w 429"/>
                <a:gd name="T97" fmla="*/ 224 h 328"/>
                <a:gd name="T98" fmla="*/ 412 w 429"/>
                <a:gd name="T99" fmla="*/ 128 h 328"/>
                <a:gd name="T100" fmla="*/ 421 w 429"/>
                <a:gd name="T101" fmla="*/ 115 h 328"/>
                <a:gd name="T102" fmla="*/ 429 w 429"/>
                <a:gd name="T103" fmla="*/ 17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328">
                  <a:moveTo>
                    <a:pt x="0" y="74"/>
                  </a:moveTo>
                  <a:lnTo>
                    <a:pt x="8" y="116"/>
                  </a:lnTo>
                  <a:lnTo>
                    <a:pt x="17" y="156"/>
                  </a:lnTo>
                  <a:lnTo>
                    <a:pt x="25" y="154"/>
                  </a:lnTo>
                  <a:lnTo>
                    <a:pt x="34" y="157"/>
                  </a:lnTo>
                  <a:lnTo>
                    <a:pt x="42" y="213"/>
                  </a:lnTo>
                  <a:lnTo>
                    <a:pt x="50" y="224"/>
                  </a:lnTo>
                  <a:lnTo>
                    <a:pt x="59" y="163"/>
                  </a:lnTo>
                  <a:lnTo>
                    <a:pt x="67" y="92"/>
                  </a:lnTo>
                  <a:lnTo>
                    <a:pt x="75" y="48"/>
                  </a:lnTo>
                  <a:lnTo>
                    <a:pt x="84" y="0"/>
                  </a:lnTo>
                  <a:lnTo>
                    <a:pt x="92" y="151"/>
                  </a:lnTo>
                  <a:lnTo>
                    <a:pt x="101" y="188"/>
                  </a:lnTo>
                  <a:lnTo>
                    <a:pt x="109" y="243"/>
                  </a:lnTo>
                  <a:lnTo>
                    <a:pt x="118" y="221"/>
                  </a:lnTo>
                  <a:lnTo>
                    <a:pt x="126" y="93"/>
                  </a:lnTo>
                  <a:lnTo>
                    <a:pt x="135" y="62"/>
                  </a:lnTo>
                  <a:lnTo>
                    <a:pt x="143" y="84"/>
                  </a:lnTo>
                  <a:lnTo>
                    <a:pt x="151" y="141"/>
                  </a:lnTo>
                  <a:lnTo>
                    <a:pt x="160" y="162"/>
                  </a:lnTo>
                  <a:lnTo>
                    <a:pt x="168" y="186"/>
                  </a:lnTo>
                  <a:lnTo>
                    <a:pt x="177" y="183"/>
                  </a:lnTo>
                  <a:lnTo>
                    <a:pt x="185" y="183"/>
                  </a:lnTo>
                  <a:lnTo>
                    <a:pt x="193" y="160"/>
                  </a:lnTo>
                  <a:lnTo>
                    <a:pt x="202" y="177"/>
                  </a:lnTo>
                  <a:lnTo>
                    <a:pt x="210" y="183"/>
                  </a:lnTo>
                  <a:lnTo>
                    <a:pt x="219" y="109"/>
                  </a:lnTo>
                  <a:lnTo>
                    <a:pt x="227" y="285"/>
                  </a:lnTo>
                  <a:lnTo>
                    <a:pt x="235" y="134"/>
                  </a:lnTo>
                  <a:lnTo>
                    <a:pt x="244" y="148"/>
                  </a:lnTo>
                  <a:lnTo>
                    <a:pt x="252" y="328"/>
                  </a:lnTo>
                  <a:lnTo>
                    <a:pt x="261" y="155"/>
                  </a:lnTo>
                  <a:lnTo>
                    <a:pt x="269" y="33"/>
                  </a:lnTo>
                  <a:lnTo>
                    <a:pt x="278" y="200"/>
                  </a:lnTo>
                  <a:lnTo>
                    <a:pt x="286" y="149"/>
                  </a:lnTo>
                  <a:lnTo>
                    <a:pt x="295" y="232"/>
                  </a:lnTo>
                  <a:lnTo>
                    <a:pt x="303" y="83"/>
                  </a:lnTo>
                  <a:lnTo>
                    <a:pt x="311" y="64"/>
                  </a:lnTo>
                  <a:lnTo>
                    <a:pt x="320" y="174"/>
                  </a:lnTo>
                  <a:lnTo>
                    <a:pt x="328" y="74"/>
                  </a:lnTo>
                  <a:lnTo>
                    <a:pt x="336" y="203"/>
                  </a:lnTo>
                  <a:lnTo>
                    <a:pt x="345" y="71"/>
                  </a:lnTo>
                  <a:lnTo>
                    <a:pt x="353" y="138"/>
                  </a:lnTo>
                  <a:lnTo>
                    <a:pt x="362" y="76"/>
                  </a:lnTo>
                  <a:lnTo>
                    <a:pt x="370" y="111"/>
                  </a:lnTo>
                  <a:lnTo>
                    <a:pt x="379" y="103"/>
                  </a:lnTo>
                  <a:lnTo>
                    <a:pt x="387" y="132"/>
                  </a:lnTo>
                  <a:lnTo>
                    <a:pt x="395" y="175"/>
                  </a:lnTo>
                  <a:lnTo>
                    <a:pt x="404" y="224"/>
                  </a:lnTo>
                  <a:lnTo>
                    <a:pt x="412" y="128"/>
                  </a:lnTo>
                  <a:lnTo>
                    <a:pt x="421" y="115"/>
                  </a:lnTo>
                  <a:lnTo>
                    <a:pt x="429" y="172"/>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4" name="Freeform 83"/>
            <p:cNvSpPr>
              <a:spLocks/>
            </p:cNvSpPr>
            <p:nvPr/>
          </p:nvSpPr>
          <p:spPr bwMode="auto">
            <a:xfrm>
              <a:off x="6522763" y="3768999"/>
              <a:ext cx="497696" cy="255017"/>
            </a:xfrm>
            <a:custGeom>
              <a:avLst/>
              <a:gdLst>
                <a:gd name="T0" fmla="*/ 0 w 429"/>
                <a:gd name="T1" fmla="*/ 72 h 224"/>
                <a:gd name="T2" fmla="*/ 8 w 429"/>
                <a:gd name="T3" fmla="*/ 129 h 224"/>
                <a:gd name="T4" fmla="*/ 17 w 429"/>
                <a:gd name="T5" fmla="*/ 95 h 224"/>
                <a:gd name="T6" fmla="*/ 25 w 429"/>
                <a:gd name="T7" fmla="*/ 224 h 224"/>
                <a:gd name="T8" fmla="*/ 33 w 429"/>
                <a:gd name="T9" fmla="*/ 100 h 224"/>
                <a:gd name="T10" fmla="*/ 42 w 429"/>
                <a:gd name="T11" fmla="*/ 47 h 224"/>
                <a:gd name="T12" fmla="*/ 50 w 429"/>
                <a:gd name="T13" fmla="*/ 101 h 224"/>
                <a:gd name="T14" fmla="*/ 58 w 429"/>
                <a:gd name="T15" fmla="*/ 114 h 224"/>
                <a:gd name="T16" fmla="*/ 67 w 429"/>
                <a:gd name="T17" fmla="*/ 173 h 224"/>
                <a:gd name="T18" fmla="*/ 75 w 429"/>
                <a:gd name="T19" fmla="*/ 3 h 224"/>
                <a:gd name="T20" fmla="*/ 84 w 429"/>
                <a:gd name="T21" fmla="*/ 16 h 224"/>
                <a:gd name="T22" fmla="*/ 92 w 429"/>
                <a:gd name="T23" fmla="*/ 203 h 224"/>
                <a:gd name="T24" fmla="*/ 101 w 429"/>
                <a:gd name="T25" fmla="*/ 29 h 224"/>
                <a:gd name="T26" fmla="*/ 109 w 429"/>
                <a:gd name="T27" fmla="*/ 111 h 224"/>
                <a:gd name="T28" fmla="*/ 118 w 429"/>
                <a:gd name="T29" fmla="*/ 97 h 224"/>
                <a:gd name="T30" fmla="*/ 126 w 429"/>
                <a:gd name="T31" fmla="*/ 74 h 224"/>
                <a:gd name="T32" fmla="*/ 134 w 429"/>
                <a:gd name="T33" fmla="*/ 152 h 224"/>
                <a:gd name="T34" fmla="*/ 143 w 429"/>
                <a:gd name="T35" fmla="*/ 55 h 224"/>
                <a:gd name="T36" fmla="*/ 151 w 429"/>
                <a:gd name="T37" fmla="*/ 52 h 224"/>
                <a:gd name="T38" fmla="*/ 160 w 429"/>
                <a:gd name="T39" fmla="*/ 152 h 224"/>
                <a:gd name="T40" fmla="*/ 168 w 429"/>
                <a:gd name="T41" fmla="*/ 161 h 224"/>
                <a:gd name="T42" fmla="*/ 176 w 429"/>
                <a:gd name="T43" fmla="*/ 81 h 224"/>
                <a:gd name="T44" fmla="*/ 185 w 429"/>
                <a:gd name="T45" fmla="*/ 158 h 224"/>
                <a:gd name="T46" fmla="*/ 193 w 429"/>
                <a:gd name="T47" fmla="*/ 34 h 224"/>
                <a:gd name="T48" fmla="*/ 202 w 429"/>
                <a:gd name="T49" fmla="*/ 154 h 224"/>
                <a:gd name="T50" fmla="*/ 210 w 429"/>
                <a:gd name="T51" fmla="*/ 107 h 224"/>
                <a:gd name="T52" fmla="*/ 218 w 429"/>
                <a:gd name="T53" fmla="*/ 117 h 224"/>
                <a:gd name="T54" fmla="*/ 227 w 429"/>
                <a:gd name="T55" fmla="*/ 115 h 224"/>
                <a:gd name="T56" fmla="*/ 235 w 429"/>
                <a:gd name="T57" fmla="*/ 95 h 224"/>
                <a:gd name="T58" fmla="*/ 244 w 429"/>
                <a:gd name="T59" fmla="*/ 89 h 224"/>
                <a:gd name="T60" fmla="*/ 252 w 429"/>
                <a:gd name="T61" fmla="*/ 103 h 224"/>
                <a:gd name="T62" fmla="*/ 261 w 429"/>
                <a:gd name="T63" fmla="*/ 71 h 224"/>
                <a:gd name="T64" fmla="*/ 269 w 429"/>
                <a:gd name="T65" fmla="*/ 102 h 224"/>
                <a:gd name="T66" fmla="*/ 278 w 429"/>
                <a:gd name="T67" fmla="*/ 38 h 224"/>
                <a:gd name="T68" fmla="*/ 286 w 429"/>
                <a:gd name="T69" fmla="*/ 106 h 224"/>
                <a:gd name="T70" fmla="*/ 294 w 429"/>
                <a:gd name="T71" fmla="*/ 124 h 224"/>
                <a:gd name="T72" fmla="*/ 303 w 429"/>
                <a:gd name="T73" fmla="*/ 96 h 224"/>
                <a:gd name="T74" fmla="*/ 311 w 429"/>
                <a:gd name="T75" fmla="*/ 112 h 224"/>
                <a:gd name="T76" fmla="*/ 320 w 429"/>
                <a:gd name="T77" fmla="*/ 76 h 224"/>
                <a:gd name="T78" fmla="*/ 328 w 429"/>
                <a:gd name="T79" fmla="*/ 161 h 224"/>
                <a:gd name="T80" fmla="*/ 336 w 429"/>
                <a:gd name="T81" fmla="*/ 99 h 224"/>
                <a:gd name="T82" fmla="*/ 345 w 429"/>
                <a:gd name="T83" fmla="*/ 53 h 224"/>
                <a:gd name="T84" fmla="*/ 353 w 429"/>
                <a:gd name="T85" fmla="*/ 217 h 224"/>
                <a:gd name="T86" fmla="*/ 361 w 429"/>
                <a:gd name="T87" fmla="*/ 147 h 224"/>
                <a:gd name="T88" fmla="*/ 370 w 429"/>
                <a:gd name="T89" fmla="*/ 162 h 224"/>
                <a:gd name="T90" fmla="*/ 378 w 429"/>
                <a:gd name="T91" fmla="*/ 167 h 224"/>
                <a:gd name="T92" fmla="*/ 387 w 429"/>
                <a:gd name="T93" fmla="*/ 177 h 224"/>
                <a:gd name="T94" fmla="*/ 395 w 429"/>
                <a:gd name="T95" fmla="*/ 0 h 224"/>
                <a:gd name="T96" fmla="*/ 404 w 429"/>
                <a:gd name="T97" fmla="*/ 198 h 224"/>
                <a:gd name="T98" fmla="*/ 412 w 429"/>
                <a:gd name="T99" fmla="*/ 124 h 224"/>
                <a:gd name="T100" fmla="*/ 421 w 429"/>
                <a:gd name="T101" fmla="*/ 65 h 224"/>
                <a:gd name="T102" fmla="*/ 429 w 429"/>
                <a:gd name="T103" fmla="*/ 1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24">
                  <a:moveTo>
                    <a:pt x="0" y="72"/>
                  </a:moveTo>
                  <a:lnTo>
                    <a:pt x="8" y="129"/>
                  </a:lnTo>
                  <a:lnTo>
                    <a:pt x="17" y="95"/>
                  </a:lnTo>
                  <a:lnTo>
                    <a:pt x="25" y="224"/>
                  </a:lnTo>
                  <a:lnTo>
                    <a:pt x="33" y="100"/>
                  </a:lnTo>
                  <a:lnTo>
                    <a:pt x="42" y="47"/>
                  </a:lnTo>
                  <a:lnTo>
                    <a:pt x="50" y="101"/>
                  </a:lnTo>
                  <a:lnTo>
                    <a:pt x="58" y="114"/>
                  </a:lnTo>
                  <a:lnTo>
                    <a:pt x="67" y="173"/>
                  </a:lnTo>
                  <a:lnTo>
                    <a:pt x="75" y="3"/>
                  </a:lnTo>
                  <a:lnTo>
                    <a:pt x="84" y="16"/>
                  </a:lnTo>
                  <a:lnTo>
                    <a:pt x="92" y="203"/>
                  </a:lnTo>
                  <a:lnTo>
                    <a:pt x="101" y="29"/>
                  </a:lnTo>
                  <a:lnTo>
                    <a:pt x="109" y="111"/>
                  </a:lnTo>
                  <a:lnTo>
                    <a:pt x="118" y="97"/>
                  </a:lnTo>
                  <a:lnTo>
                    <a:pt x="126" y="74"/>
                  </a:lnTo>
                  <a:lnTo>
                    <a:pt x="134" y="152"/>
                  </a:lnTo>
                  <a:lnTo>
                    <a:pt x="143" y="55"/>
                  </a:lnTo>
                  <a:lnTo>
                    <a:pt x="151" y="52"/>
                  </a:lnTo>
                  <a:lnTo>
                    <a:pt x="160" y="152"/>
                  </a:lnTo>
                  <a:lnTo>
                    <a:pt x="168" y="161"/>
                  </a:lnTo>
                  <a:lnTo>
                    <a:pt x="176" y="81"/>
                  </a:lnTo>
                  <a:lnTo>
                    <a:pt x="185" y="158"/>
                  </a:lnTo>
                  <a:lnTo>
                    <a:pt x="193" y="34"/>
                  </a:lnTo>
                  <a:lnTo>
                    <a:pt x="202" y="154"/>
                  </a:lnTo>
                  <a:lnTo>
                    <a:pt x="210" y="107"/>
                  </a:lnTo>
                  <a:lnTo>
                    <a:pt x="218" y="117"/>
                  </a:lnTo>
                  <a:lnTo>
                    <a:pt x="227" y="115"/>
                  </a:lnTo>
                  <a:lnTo>
                    <a:pt x="235" y="95"/>
                  </a:lnTo>
                  <a:lnTo>
                    <a:pt x="244" y="89"/>
                  </a:lnTo>
                  <a:lnTo>
                    <a:pt x="252" y="103"/>
                  </a:lnTo>
                  <a:lnTo>
                    <a:pt x="261" y="71"/>
                  </a:lnTo>
                  <a:lnTo>
                    <a:pt x="269" y="102"/>
                  </a:lnTo>
                  <a:lnTo>
                    <a:pt x="278" y="38"/>
                  </a:lnTo>
                  <a:lnTo>
                    <a:pt x="286" y="106"/>
                  </a:lnTo>
                  <a:lnTo>
                    <a:pt x="294" y="124"/>
                  </a:lnTo>
                  <a:lnTo>
                    <a:pt x="303" y="96"/>
                  </a:lnTo>
                  <a:lnTo>
                    <a:pt x="311" y="112"/>
                  </a:lnTo>
                  <a:lnTo>
                    <a:pt x="320" y="76"/>
                  </a:lnTo>
                  <a:lnTo>
                    <a:pt x="328" y="161"/>
                  </a:lnTo>
                  <a:lnTo>
                    <a:pt x="336" y="99"/>
                  </a:lnTo>
                  <a:lnTo>
                    <a:pt x="345" y="53"/>
                  </a:lnTo>
                  <a:lnTo>
                    <a:pt x="353" y="217"/>
                  </a:lnTo>
                  <a:lnTo>
                    <a:pt x="361" y="147"/>
                  </a:lnTo>
                  <a:lnTo>
                    <a:pt x="370" y="162"/>
                  </a:lnTo>
                  <a:lnTo>
                    <a:pt x="378" y="167"/>
                  </a:lnTo>
                  <a:lnTo>
                    <a:pt x="387" y="177"/>
                  </a:lnTo>
                  <a:lnTo>
                    <a:pt x="395" y="0"/>
                  </a:lnTo>
                  <a:lnTo>
                    <a:pt x="404" y="198"/>
                  </a:lnTo>
                  <a:lnTo>
                    <a:pt x="412" y="124"/>
                  </a:lnTo>
                  <a:lnTo>
                    <a:pt x="421" y="65"/>
                  </a:lnTo>
                  <a:lnTo>
                    <a:pt x="429" y="11"/>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sp>
          <p:nvSpPr>
            <p:cNvPr id="405" name="Freeform 84"/>
            <p:cNvSpPr>
              <a:spLocks/>
            </p:cNvSpPr>
            <p:nvPr/>
          </p:nvSpPr>
          <p:spPr bwMode="auto">
            <a:xfrm>
              <a:off x="7011178" y="3694999"/>
              <a:ext cx="204182" cy="313079"/>
            </a:xfrm>
            <a:custGeom>
              <a:avLst/>
              <a:gdLst>
                <a:gd name="T0" fmla="*/ 0 w 176"/>
                <a:gd name="T1" fmla="*/ 130 h 275"/>
                <a:gd name="T2" fmla="*/ 8 w 176"/>
                <a:gd name="T3" fmla="*/ 76 h 275"/>
                <a:gd name="T4" fmla="*/ 16 w 176"/>
                <a:gd name="T5" fmla="*/ 182 h 275"/>
                <a:gd name="T6" fmla="*/ 25 w 176"/>
                <a:gd name="T7" fmla="*/ 127 h 275"/>
                <a:gd name="T8" fmla="*/ 33 w 176"/>
                <a:gd name="T9" fmla="*/ 266 h 275"/>
                <a:gd name="T10" fmla="*/ 42 w 176"/>
                <a:gd name="T11" fmla="*/ 109 h 275"/>
                <a:gd name="T12" fmla="*/ 50 w 176"/>
                <a:gd name="T13" fmla="*/ 155 h 275"/>
                <a:gd name="T14" fmla="*/ 58 w 176"/>
                <a:gd name="T15" fmla="*/ 204 h 275"/>
                <a:gd name="T16" fmla="*/ 67 w 176"/>
                <a:gd name="T17" fmla="*/ 158 h 275"/>
                <a:gd name="T18" fmla="*/ 75 w 176"/>
                <a:gd name="T19" fmla="*/ 0 h 275"/>
                <a:gd name="T20" fmla="*/ 84 w 176"/>
                <a:gd name="T21" fmla="*/ 190 h 275"/>
                <a:gd name="T22" fmla="*/ 92 w 176"/>
                <a:gd name="T23" fmla="*/ 224 h 275"/>
                <a:gd name="T24" fmla="*/ 100 w 176"/>
                <a:gd name="T25" fmla="*/ 189 h 275"/>
                <a:gd name="T26" fmla="*/ 109 w 176"/>
                <a:gd name="T27" fmla="*/ 245 h 275"/>
                <a:gd name="T28" fmla="*/ 117 w 176"/>
                <a:gd name="T29" fmla="*/ 60 h 275"/>
                <a:gd name="T30" fmla="*/ 126 w 176"/>
                <a:gd name="T31" fmla="*/ 275 h 275"/>
                <a:gd name="T32" fmla="*/ 134 w 176"/>
                <a:gd name="T33" fmla="*/ 172 h 275"/>
                <a:gd name="T34" fmla="*/ 143 w 176"/>
                <a:gd name="T35" fmla="*/ 174 h 275"/>
                <a:gd name="T36" fmla="*/ 151 w 176"/>
                <a:gd name="T37" fmla="*/ 195 h 275"/>
                <a:gd name="T38" fmla="*/ 160 w 176"/>
                <a:gd name="T39" fmla="*/ 89 h 275"/>
                <a:gd name="T40" fmla="*/ 168 w 176"/>
                <a:gd name="T41" fmla="*/ 34 h 275"/>
                <a:gd name="T42" fmla="*/ 176 w 176"/>
                <a:gd name="T43"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275">
                  <a:moveTo>
                    <a:pt x="0" y="130"/>
                  </a:moveTo>
                  <a:lnTo>
                    <a:pt x="8" y="76"/>
                  </a:lnTo>
                  <a:lnTo>
                    <a:pt x="16" y="182"/>
                  </a:lnTo>
                  <a:lnTo>
                    <a:pt x="25" y="127"/>
                  </a:lnTo>
                  <a:lnTo>
                    <a:pt x="33" y="266"/>
                  </a:lnTo>
                  <a:lnTo>
                    <a:pt x="42" y="109"/>
                  </a:lnTo>
                  <a:lnTo>
                    <a:pt x="50" y="155"/>
                  </a:lnTo>
                  <a:lnTo>
                    <a:pt x="58" y="204"/>
                  </a:lnTo>
                  <a:lnTo>
                    <a:pt x="67" y="158"/>
                  </a:lnTo>
                  <a:lnTo>
                    <a:pt x="75" y="0"/>
                  </a:lnTo>
                  <a:lnTo>
                    <a:pt x="84" y="190"/>
                  </a:lnTo>
                  <a:lnTo>
                    <a:pt x="92" y="224"/>
                  </a:lnTo>
                  <a:lnTo>
                    <a:pt x="100" y="189"/>
                  </a:lnTo>
                  <a:lnTo>
                    <a:pt x="109" y="245"/>
                  </a:lnTo>
                  <a:lnTo>
                    <a:pt x="117" y="60"/>
                  </a:lnTo>
                  <a:lnTo>
                    <a:pt x="126" y="275"/>
                  </a:lnTo>
                  <a:lnTo>
                    <a:pt x="134" y="172"/>
                  </a:lnTo>
                  <a:lnTo>
                    <a:pt x="143" y="174"/>
                  </a:lnTo>
                  <a:lnTo>
                    <a:pt x="151" y="195"/>
                  </a:lnTo>
                  <a:lnTo>
                    <a:pt x="160" y="89"/>
                  </a:lnTo>
                  <a:lnTo>
                    <a:pt x="168" y="34"/>
                  </a:lnTo>
                  <a:lnTo>
                    <a:pt x="176" y="159"/>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2800">
                <a:solidFill>
                  <a:prstClr val="white"/>
                </a:solidFill>
                <a:latin typeface="Calibri" panose="020F0502020204030204"/>
              </a:endParaRPr>
            </a:p>
          </p:txBody>
        </p:sp>
      </p:grpSp>
      <p:sp>
        <p:nvSpPr>
          <p:cNvPr id="269" name="TextBox 268"/>
          <p:cNvSpPr txBox="1"/>
          <p:nvPr/>
        </p:nvSpPr>
        <p:spPr>
          <a:xfrm>
            <a:off x="2368466" y="6097737"/>
            <a:ext cx="5175334"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pixel coordinate</a:t>
            </a:r>
          </a:p>
        </p:txBody>
      </p:sp>
    </p:spTree>
    <p:extLst>
      <p:ext uri="{BB962C8B-B14F-4D97-AF65-F5344CB8AC3E}">
        <p14:creationId xmlns:p14="http://schemas.microsoft.com/office/powerpoint/2010/main" val="283828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p:bldP spid="26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Box 258"/>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Comparisons (K=5, Strong Noise)</a:t>
            </a:r>
          </a:p>
        </p:txBody>
      </p:sp>
      <p:cxnSp>
        <p:nvCxnSpPr>
          <p:cNvPr id="260" name="Straight Connector 2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31844" y="1214467"/>
            <a:ext cx="326822"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07745" y="1014640"/>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sinusoid coding</a:t>
            </a:r>
          </a:p>
          <a:p>
            <a:pPr fontAlgn="auto">
              <a:spcBef>
                <a:spcPts val="0"/>
              </a:spcBef>
              <a:spcAft>
                <a:spcPts val="0"/>
              </a:spcAft>
            </a:pPr>
            <a:r>
              <a:rPr lang="en-US" sz="2000" dirty="0">
                <a:solidFill>
                  <a:srgbClr val="FFFF00"/>
                </a:solidFill>
                <a:latin typeface="Calibri" panose="020F0502020204030204"/>
              </a:rPr>
              <a:t>(err = 202.9 mm)</a:t>
            </a:r>
          </a:p>
        </p:txBody>
      </p:sp>
      <p:sp>
        <p:nvSpPr>
          <p:cNvPr id="263" name="TextBox 262"/>
          <p:cNvSpPr txBox="1"/>
          <p:nvPr/>
        </p:nvSpPr>
        <p:spPr>
          <a:xfrm>
            <a:off x="2885901" y="1020577"/>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square coding</a:t>
            </a:r>
          </a:p>
          <a:p>
            <a:pPr fontAlgn="auto">
              <a:spcBef>
                <a:spcPts val="0"/>
              </a:spcBef>
              <a:spcAft>
                <a:spcPts val="0"/>
              </a:spcAft>
            </a:pPr>
            <a:r>
              <a:rPr lang="en-US" sz="2000" dirty="0">
                <a:solidFill>
                  <a:srgbClr val="FFFF00"/>
                </a:solidFill>
                <a:latin typeface="Calibri" panose="020F0502020204030204"/>
              </a:rPr>
              <a:t>(err = 128.8 mm)</a:t>
            </a:r>
          </a:p>
        </p:txBody>
      </p:sp>
      <p:sp>
        <p:nvSpPr>
          <p:cNvPr id="264" name="TextBox 263"/>
          <p:cNvSpPr txBox="1"/>
          <p:nvPr/>
        </p:nvSpPr>
        <p:spPr>
          <a:xfrm>
            <a:off x="5023585" y="1017395"/>
            <a:ext cx="2289587"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Hamiltonian coding</a:t>
            </a:r>
          </a:p>
          <a:p>
            <a:pPr fontAlgn="auto">
              <a:spcBef>
                <a:spcPts val="0"/>
              </a:spcBef>
              <a:spcAft>
                <a:spcPts val="0"/>
              </a:spcAft>
            </a:pPr>
            <a:r>
              <a:rPr lang="en-US" sz="2000" dirty="0">
                <a:solidFill>
                  <a:srgbClr val="FFFF00"/>
                </a:solidFill>
                <a:latin typeface="Calibri" panose="020F0502020204030204"/>
              </a:rPr>
              <a:t>(err = 24.4 mm)</a:t>
            </a:r>
          </a:p>
        </p:txBody>
      </p:sp>
      <p:cxnSp>
        <p:nvCxnSpPr>
          <p:cNvPr id="265" name="Straight Connector 264"/>
          <p:cNvCxnSpPr/>
          <p:nvPr/>
        </p:nvCxnSpPr>
        <p:spPr>
          <a:xfrm>
            <a:off x="2505762" y="1214467"/>
            <a:ext cx="329184"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37112" y="1214467"/>
            <a:ext cx="329184"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7258322" y="1214467"/>
            <a:ext cx="329184" cy="0"/>
          </a:xfrm>
          <a:prstGeom prst="line">
            <a:avLst/>
          </a:prstGeom>
          <a:ln w="349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35237" y="1033256"/>
            <a:ext cx="2289587" cy="400110"/>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Ground truth</a:t>
            </a:r>
          </a:p>
        </p:txBody>
      </p:sp>
      <p:sp>
        <p:nvSpPr>
          <p:cNvPr id="134" name="Line 8"/>
          <p:cNvSpPr>
            <a:spLocks noChangeShapeType="1"/>
          </p:cNvSpPr>
          <p:nvPr/>
        </p:nvSpPr>
        <p:spPr bwMode="auto">
          <a:xfrm>
            <a:off x="2620369" y="5813778"/>
            <a:ext cx="4643780"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143" name="Line 25"/>
          <p:cNvSpPr>
            <a:spLocks noChangeShapeType="1"/>
          </p:cNvSpPr>
          <p:nvPr/>
        </p:nvSpPr>
        <p:spPr bwMode="auto">
          <a:xfrm>
            <a:off x="2607611" y="4895640"/>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144" name="Line 26"/>
          <p:cNvSpPr>
            <a:spLocks noChangeShapeType="1"/>
          </p:cNvSpPr>
          <p:nvPr/>
        </p:nvSpPr>
        <p:spPr bwMode="auto">
          <a:xfrm>
            <a:off x="2623568" y="3978543"/>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145" name="Line 27"/>
          <p:cNvSpPr>
            <a:spLocks noChangeShapeType="1"/>
          </p:cNvSpPr>
          <p:nvPr/>
        </p:nvSpPr>
        <p:spPr bwMode="auto">
          <a:xfrm>
            <a:off x="2623568" y="3060407"/>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146" name="Line 28"/>
          <p:cNvSpPr>
            <a:spLocks noChangeShapeType="1"/>
          </p:cNvSpPr>
          <p:nvPr/>
        </p:nvSpPr>
        <p:spPr bwMode="auto">
          <a:xfrm>
            <a:off x="2607611" y="2142268"/>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147" name="Rectangle 29"/>
          <p:cNvSpPr>
            <a:spLocks noChangeArrowheads="1"/>
          </p:cNvSpPr>
          <p:nvPr/>
        </p:nvSpPr>
        <p:spPr bwMode="auto">
          <a:xfrm>
            <a:off x="2259500" y="565780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45</a:t>
            </a:r>
          </a:p>
        </p:txBody>
      </p:sp>
      <p:sp>
        <p:nvSpPr>
          <p:cNvPr id="148" name="Rectangle 30"/>
          <p:cNvSpPr>
            <a:spLocks noChangeArrowheads="1"/>
          </p:cNvSpPr>
          <p:nvPr/>
        </p:nvSpPr>
        <p:spPr bwMode="auto">
          <a:xfrm>
            <a:off x="2259500" y="474279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50</a:t>
            </a:r>
          </a:p>
        </p:txBody>
      </p:sp>
      <p:sp>
        <p:nvSpPr>
          <p:cNvPr id="149" name="Rectangle 31"/>
          <p:cNvSpPr>
            <a:spLocks noChangeArrowheads="1"/>
          </p:cNvSpPr>
          <p:nvPr/>
        </p:nvSpPr>
        <p:spPr bwMode="auto">
          <a:xfrm>
            <a:off x="2259500" y="382153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55</a:t>
            </a:r>
          </a:p>
        </p:txBody>
      </p:sp>
      <p:sp>
        <p:nvSpPr>
          <p:cNvPr id="150" name="Rectangle 32"/>
          <p:cNvSpPr>
            <a:spLocks noChangeArrowheads="1"/>
          </p:cNvSpPr>
          <p:nvPr/>
        </p:nvSpPr>
        <p:spPr bwMode="auto">
          <a:xfrm>
            <a:off x="2259500" y="290651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60</a:t>
            </a:r>
          </a:p>
        </p:txBody>
      </p:sp>
      <p:sp>
        <p:nvSpPr>
          <p:cNvPr id="151" name="Rectangle 33"/>
          <p:cNvSpPr>
            <a:spLocks noChangeArrowheads="1"/>
          </p:cNvSpPr>
          <p:nvPr/>
        </p:nvSpPr>
        <p:spPr bwMode="auto">
          <a:xfrm>
            <a:off x="2259500" y="1986300"/>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65</a:t>
            </a:r>
          </a:p>
        </p:txBody>
      </p:sp>
      <p:sp>
        <p:nvSpPr>
          <p:cNvPr id="154" name="Line 27"/>
          <p:cNvSpPr>
            <a:spLocks noChangeShapeType="1"/>
          </p:cNvSpPr>
          <p:nvPr/>
        </p:nvSpPr>
        <p:spPr bwMode="auto">
          <a:xfrm>
            <a:off x="2642733" y="3085800"/>
            <a:ext cx="4696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5" name="Line 28"/>
          <p:cNvSpPr>
            <a:spLocks noChangeShapeType="1"/>
          </p:cNvSpPr>
          <p:nvPr/>
        </p:nvSpPr>
        <p:spPr bwMode="auto">
          <a:xfrm>
            <a:off x="2642733" y="2180071"/>
            <a:ext cx="4696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6" name="Line 34"/>
          <p:cNvSpPr>
            <a:spLocks noChangeShapeType="1"/>
          </p:cNvSpPr>
          <p:nvPr/>
        </p:nvSpPr>
        <p:spPr bwMode="auto">
          <a:xfrm flipV="1">
            <a:off x="2650038" y="2179045"/>
            <a:ext cx="4174" cy="918052"/>
          </a:xfrm>
          <a:prstGeom prst="line">
            <a:avLst/>
          </a:prstGeom>
          <a:noFill/>
          <a:ln w="38100" cap="flat">
            <a:solidFill>
              <a:srgbClr val="EF419C"/>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7" name="Freeform 35"/>
          <p:cNvSpPr>
            <a:spLocks/>
          </p:cNvSpPr>
          <p:nvPr/>
        </p:nvSpPr>
        <p:spPr bwMode="auto">
          <a:xfrm>
            <a:off x="2659429" y="2179045"/>
            <a:ext cx="180542" cy="2719239"/>
          </a:xfrm>
          <a:custGeom>
            <a:avLst/>
            <a:gdLst>
              <a:gd name="T0" fmla="*/ 0 w 173"/>
              <a:gd name="T1" fmla="*/ 0 h 2648"/>
              <a:gd name="T2" fmla="*/ 4 w 173"/>
              <a:gd name="T3" fmla="*/ 858 h 2648"/>
              <a:gd name="T4" fmla="*/ 11 w 173"/>
              <a:gd name="T5" fmla="*/ 937 h 2648"/>
              <a:gd name="T6" fmla="*/ 17 w 173"/>
              <a:gd name="T7" fmla="*/ 626 h 2648"/>
              <a:gd name="T8" fmla="*/ 24 w 173"/>
              <a:gd name="T9" fmla="*/ 465 h 2648"/>
              <a:gd name="T10" fmla="*/ 30 w 173"/>
              <a:gd name="T11" fmla="*/ 838 h 2648"/>
              <a:gd name="T12" fmla="*/ 37 w 173"/>
              <a:gd name="T13" fmla="*/ 823 h 2648"/>
              <a:gd name="T14" fmla="*/ 43 w 173"/>
              <a:gd name="T15" fmla="*/ 264 h 2648"/>
              <a:gd name="T16" fmla="*/ 50 w 173"/>
              <a:gd name="T17" fmla="*/ 1462 h 2648"/>
              <a:gd name="T18" fmla="*/ 57 w 173"/>
              <a:gd name="T19" fmla="*/ 1821 h 2648"/>
              <a:gd name="T20" fmla="*/ 63 w 173"/>
              <a:gd name="T21" fmla="*/ 1135 h 2648"/>
              <a:gd name="T22" fmla="*/ 70 w 173"/>
              <a:gd name="T23" fmla="*/ 809 h 2648"/>
              <a:gd name="T24" fmla="*/ 76 w 173"/>
              <a:gd name="T25" fmla="*/ 432 h 2648"/>
              <a:gd name="T26" fmla="*/ 83 w 173"/>
              <a:gd name="T27" fmla="*/ 2648 h 2648"/>
              <a:gd name="T28" fmla="*/ 89 w 173"/>
              <a:gd name="T29" fmla="*/ 958 h 2648"/>
              <a:gd name="T30" fmla="*/ 96 w 173"/>
              <a:gd name="T31" fmla="*/ 1352 h 2648"/>
              <a:gd name="T32" fmla="*/ 103 w 173"/>
              <a:gd name="T33" fmla="*/ 955 h 2648"/>
              <a:gd name="T34" fmla="*/ 109 w 173"/>
              <a:gd name="T35" fmla="*/ 1164 h 2648"/>
              <a:gd name="T36" fmla="*/ 116 w 173"/>
              <a:gd name="T37" fmla="*/ 1470 h 2648"/>
              <a:gd name="T38" fmla="*/ 122 w 173"/>
              <a:gd name="T39" fmla="*/ 954 h 2648"/>
              <a:gd name="T40" fmla="*/ 129 w 173"/>
              <a:gd name="T41" fmla="*/ 932 h 2648"/>
              <a:gd name="T42" fmla="*/ 135 w 173"/>
              <a:gd name="T43" fmla="*/ 1151 h 2648"/>
              <a:gd name="T44" fmla="*/ 142 w 173"/>
              <a:gd name="T45" fmla="*/ 1383 h 2648"/>
              <a:gd name="T46" fmla="*/ 148 w 173"/>
              <a:gd name="T47" fmla="*/ 602 h 2648"/>
              <a:gd name="T48" fmla="*/ 155 w 173"/>
              <a:gd name="T49" fmla="*/ 1713 h 2648"/>
              <a:gd name="T50" fmla="*/ 161 w 173"/>
              <a:gd name="T51" fmla="*/ 1532 h 2648"/>
              <a:gd name="T52" fmla="*/ 168 w 173"/>
              <a:gd name="T53" fmla="*/ 409 h 2648"/>
              <a:gd name="T54" fmla="*/ 173 w 173"/>
              <a:gd name="T55"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2648">
                <a:moveTo>
                  <a:pt x="0" y="0"/>
                </a:moveTo>
                <a:lnTo>
                  <a:pt x="4" y="858"/>
                </a:lnTo>
                <a:lnTo>
                  <a:pt x="11" y="937"/>
                </a:lnTo>
                <a:lnTo>
                  <a:pt x="17" y="626"/>
                </a:lnTo>
                <a:lnTo>
                  <a:pt x="24" y="465"/>
                </a:lnTo>
                <a:lnTo>
                  <a:pt x="30" y="838"/>
                </a:lnTo>
                <a:lnTo>
                  <a:pt x="37" y="823"/>
                </a:lnTo>
                <a:lnTo>
                  <a:pt x="43" y="264"/>
                </a:lnTo>
                <a:lnTo>
                  <a:pt x="50" y="1462"/>
                </a:lnTo>
                <a:lnTo>
                  <a:pt x="57" y="1821"/>
                </a:lnTo>
                <a:lnTo>
                  <a:pt x="63" y="1135"/>
                </a:lnTo>
                <a:lnTo>
                  <a:pt x="70" y="809"/>
                </a:lnTo>
                <a:lnTo>
                  <a:pt x="76" y="432"/>
                </a:lnTo>
                <a:lnTo>
                  <a:pt x="83" y="2648"/>
                </a:lnTo>
                <a:lnTo>
                  <a:pt x="89" y="958"/>
                </a:lnTo>
                <a:lnTo>
                  <a:pt x="96" y="1352"/>
                </a:lnTo>
                <a:lnTo>
                  <a:pt x="103" y="955"/>
                </a:lnTo>
                <a:lnTo>
                  <a:pt x="109" y="1164"/>
                </a:lnTo>
                <a:lnTo>
                  <a:pt x="116" y="1470"/>
                </a:lnTo>
                <a:lnTo>
                  <a:pt x="122" y="954"/>
                </a:lnTo>
                <a:lnTo>
                  <a:pt x="129" y="932"/>
                </a:lnTo>
                <a:lnTo>
                  <a:pt x="135" y="1151"/>
                </a:lnTo>
                <a:lnTo>
                  <a:pt x="142" y="1383"/>
                </a:lnTo>
                <a:lnTo>
                  <a:pt x="148" y="602"/>
                </a:lnTo>
                <a:lnTo>
                  <a:pt x="155" y="1713"/>
                </a:lnTo>
                <a:lnTo>
                  <a:pt x="161" y="1532"/>
                </a:lnTo>
                <a:lnTo>
                  <a:pt x="168" y="409"/>
                </a:lnTo>
                <a:lnTo>
                  <a:pt x="173"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8" name="Freeform 36"/>
          <p:cNvSpPr>
            <a:spLocks/>
          </p:cNvSpPr>
          <p:nvPr/>
        </p:nvSpPr>
        <p:spPr bwMode="auto">
          <a:xfrm>
            <a:off x="2843104" y="2179045"/>
            <a:ext cx="333952" cy="2559041"/>
          </a:xfrm>
          <a:custGeom>
            <a:avLst/>
            <a:gdLst>
              <a:gd name="T0" fmla="*/ 0 w 320"/>
              <a:gd name="T1" fmla="*/ 0 h 2492"/>
              <a:gd name="T2" fmla="*/ 5 w 320"/>
              <a:gd name="T3" fmla="*/ 731 h 2492"/>
              <a:gd name="T4" fmla="*/ 12 w 320"/>
              <a:gd name="T5" fmla="*/ 754 h 2492"/>
              <a:gd name="T6" fmla="*/ 18 w 320"/>
              <a:gd name="T7" fmla="*/ 1164 h 2492"/>
              <a:gd name="T8" fmla="*/ 25 w 320"/>
              <a:gd name="T9" fmla="*/ 1581 h 2492"/>
              <a:gd name="T10" fmla="*/ 32 w 320"/>
              <a:gd name="T11" fmla="*/ 1448 h 2492"/>
              <a:gd name="T12" fmla="*/ 38 w 320"/>
              <a:gd name="T13" fmla="*/ 1955 h 2492"/>
              <a:gd name="T14" fmla="*/ 45 w 320"/>
              <a:gd name="T15" fmla="*/ 1124 h 2492"/>
              <a:gd name="T16" fmla="*/ 51 w 320"/>
              <a:gd name="T17" fmla="*/ 974 h 2492"/>
              <a:gd name="T18" fmla="*/ 58 w 320"/>
              <a:gd name="T19" fmla="*/ 543 h 2492"/>
              <a:gd name="T20" fmla="*/ 64 w 320"/>
              <a:gd name="T21" fmla="*/ 1292 h 2492"/>
              <a:gd name="T22" fmla="*/ 71 w 320"/>
              <a:gd name="T23" fmla="*/ 2009 h 2492"/>
              <a:gd name="T24" fmla="*/ 77 w 320"/>
              <a:gd name="T25" fmla="*/ 1450 h 2492"/>
              <a:gd name="T26" fmla="*/ 84 w 320"/>
              <a:gd name="T27" fmla="*/ 1121 h 2492"/>
              <a:gd name="T28" fmla="*/ 90 w 320"/>
              <a:gd name="T29" fmla="*/ 1996 h 2492"/>
              <a:gd name="T30" fmla="*/ 97 w 320"/>
              <a:gd name="T31" fmla="*/ 369 h 2492"/>
              <a:gd name="T32" fmla="*/ 104 w 320"/>
              <a:gd name="T33" fmla="*/ 1073 h 2492"/>
              <a:gd name="T34" fmla="*/ 110 w 320"/>
              <a:gd name="T35" fmla="*/ 1533 h 2492"/>
              <a:gd name="T36" fmla="*/ 117 w 320"/>
              <a:gd name="T37" fmla="*/ 1286 h 2492"/>
              <a:gd name="T38" fmla="*/ 123 w 320"/>
              <a:gd name="T39" fmla="*/ 277 h 2492"/>
              <a:gd name="T40" fmla="*/ 130 w 320"/>
              <a:gd name="T41" fmla="*/ 1762 h 2492"/>
              <a:gd name="T42" fmla="*/ 137 w 320"/>
              <a:gd name="T43" fmla="*/ 1611 h 2492"/>
              <a:gd name="T44" fmla="*/ 143 w 320"/>
              <a:gd name="T45" fmla="*/ 1585 h 2492"/>
              <a:gd name="T46" fmla="*/ 150 w 320"/>
              <a:gd name="T47" fmla="*/ 1488 h 2492"/>
              <a:gd name="T48" fmla="*/ 156 w 320"/>
              <a:gd name="T49" fmla="*/ 2170 h 2492"/>
              <a:gd name="T50" fmla="*/ 163 w 320"/>
              <a:gd name="T51" fmla="*/ 1747 h 2492"/>
              <a:gd name="T52" fmla="*/ 169 w 320"/>
              <a:gd name="T53" fmla="*/ 1551 h 2492"/>
              <a:gd name="T54" fmla="*/ 176 w 320"/>
              <a:gd name="T55" fmla="*/ 1808 h 2492"/>
              <a:gd name="T56" fmla="*/ 182 w 320"/>
              <a:gd name="T57" fmla="*/ 1818 h 2492"/>
              <a:gd name="T58" fmla="*/ 189 w 320"/>
              <a:gd name="T59" fmla="*/ 734 h 2492"/>
              <a:gd name="T60" fmla="*/ 195 w 320"/>
              <a:gd name="T61" fmla="*/ 801 h 2492"/>
              <a:gd name="T62" fmla="*/ 202 w 320"/>
              <a:gd name="T63" fmla="*/ 1622 h 2492"/>
              <a:gd name="T64" fmla="*/ 209 w 320"/>
              <a:gd name="T65" fmla="*/ 1156 h 2492"/>
              <a:gd name="T66" fmla="*/ 215 w 320"/>
              <a:gd name="T67" fmla="*/ 1803 h 2492"/>
              <a:gd name="T68" fmla="*/ 222 w 320"/>
              <a:gd name="T69" fmla="*/ 2492 h 2492"/>
              <a:gd name="T70" fmla="*/ 228 w 320"/>
              <a:gd name="T71" fmla="*/ 1857 h 2492"/>
              <a:gd name="T72" fmla="*/ 235 w 320"/>
              <a:gd name="T73" fmla="*/ 2233 h 2492"/>
              <a:gd name="T74" fmla="*/ 241 w 320"/>
              <a:gd name="T75" fmla="*/ 1537 h 2492"/>
              <a:gd name="T76" fmla="*/ 248 w 320"/>
              <a:gd name="T77" fmla="*/ 1346 h 2492"/>
              <a:gd name="T78" fmla="*/ 255 w 320"/>
              <a:gd name="T79" fmla="*/ 1904 h 2492"/>
              <a:gd name="T80" fmla="*/ 261 w 320"/>
              <a:gd name="T81" fmla="*/ 2068 h 2492"/>
              <a:gd name="T82" fmla="*/ 268 w 320"/>
              <a:gd name="T83" fmla="*/ 1619 h 2492"/>
              <a:gd name="T84" fmla="*/ 274 w 320"/>
              <a:gd name="T85" fmla="*/ 2226 h 2492"/>
              <a:gd name="T86" fmla="*/ 281 w 320"/>
              <a:gd name="T87" fmla="*/ 2052 h 2492"/>
              <a:gd name="T88" fmla="*/ 287 w 320"/>
              <a:gd name="T89" fmla="*/ 1774 h 2492"/>
              <a:gd name="T90" fmla="*/ 294 w 320"/>
              <a:gd name="T91" fmla="*/ 1762 h 2492"/>
              <a:gd name="T92" fmla="*/ 300 w 320"/>
              <a:gd name="T93" fmla="*/ 1887 h 2492"/>
              <a:gd name="T94" fmla="*/ 307 w 320"/>
              <a:gd name="T95" fmla="*/ 1884 h 2492"/>
              <a:gd name="T96" fmla="*/ 314 w 320"/>
              <a:gd name="T97" fmla="*/ 1911 h 2492"/>
              <a:gd name="T98" fmla="*/ 320 w 320"/>
              <a:gd name="T99" fmla="*/ 166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492">
                <a:moveTo>
                  <a:pt x="0" y="0"/>
                </a:moveTo>
                <a:lnTo>
                  <a:pt x="5" y="731"/>
                </a:lnTo>
                <a:lnTo>
                  <a:pt x="12" y="754"/>
                </a:lnTo>
                <a:lnTo>
                  <a:pt x="18" y="1164"/>
                </a:lnTo>
                <a:lnTo>
                  <a:pt x="25" y="1581"/>
                </a:lnTo>
                <a:lnTo>
                  <a:pt x="32" y="1448"/>
                </a:lnTo>
                <a:lnTo>
                  <a:pt x="38" y="1955"/>
                </a:lnTo>
                <a:lnTo>
                  <a:pt x="45" y="1124"/>
                </a:lnTo>
                <a:lnTo>
                  <a:pt x="51" y="974"/>
                </a:lnTo>
                <a:lnTo>
                  <a:pt x="58" y="543"/>
                </a:lnTo>
                <a:lnTo>
                  <a:pt x="64" y="1292"/>
                </a:lnTo>
                <a:lnTo>
                  <a:pt x="71" y="2009"/>
                </a:lnTo>
                <a:lnTo>
                  <a:pt x="77" y="1450"/>
                </a:lnTo>
                <a:lnTo>
                  <a:pt x="84" y="1121"/>
                </a:lnTo>
                <a:lnTo>
                  <a:pt x="90" y="1996"/>
                </a:lnTo>
                <a:lnTo>
                  <a:pt x="97" y="369"/>
                </a:lnTo>
                <a:lnTo>
                  <a:pt x="104" y="1073"/>
                </a:lnTo>
                <a:lnTo>
                  <a:pt x="110" y="1533"/>
                </a:lnTo>
                <a:lnTo>
                  <a:pt x="117" y="1286"/>
                </a:lnTo>
                <a:lnTo>
                  <a:pt x="123" y="277"/>
                </a:lnTo>
                <a:lnTo>
                  <a:pt x="130" y="1762"/>
                </a:lnTo>
                <a:lnTo>
                  <a:pt x="137" y="1611"/>
                </a:lnTo>
                <a:lnTo>
                  <a:pt x="143" y="1585"/>
                </a:lnTo>
                <a:lnTo>
                  <a:pt x="150" y="1488"/>
                </a:lnTo>
                <a:lnTo>
                  <a:pt x="156" y="2170"/>
                </a:lnTo>
                <a:lnTo>
                  <a:pt x="163" y="1747"/>
                </a:lnTo>
                <a:lnTo>
                  <a:pt x="169" y="1551"/>
                </a:lnTo>
                <a:lnTo>
                  <a:pt x="176" y="1808"/>
                </a:lnTo>
                <a:lnTo>
                  <a:pt x="182" y="1818"/>
                </a:lnTo>
                <a:lnTo>
                  <a:pt x="189" y="734"/>
                </a:lnTo>
                <a:lnTo>
                  <a:pt x="195" y="801"/>
                </a:lnTo>
                <a:lnTo>
                  <a:pt x="202" y="1622"/>
                </a:lnTo>
                <a:lnTo>
                  <a:pt x="209" y="1156"/>
                </a:lnTo>
                <a:lnTo>
                  <a:pt x="215" y="1803"/>
                </a:lnTo>
                <a:lnTo>
                  <a:pt x="222" y="2492"/>
                </a:lnTo>
                <a:lnTo>
                  <a:pt x="228" y="1857"/>
                </a:lnTo>
                <a:lnTo>
                  <a:pt x="235" y="2233"/>
                </a:lnTo>
                <a:lnTo>
                  <a:pt x="241" y="1537"/>
                </a:lnTo>
                <a:lnTo>
                  <a:pt x="248" y="1346"/>
                </a:lnTo>
                <a:lnTo>
                  <a:pt x="255" y="1904"/>
                </a:lnTo>
                <a:lnTo>
                  <a:pt x="261" y="2068"/>
                </a:lnTo>
                <a:lnTo>
                  <a:pt x="268" y="1619"/>
                </a:lnTo>
                <a:lnTo>
                  <a:pt x="274" y="2226"/>
                </a:lnTo>
                <a:lnTo>
                  <a:pt x="281" y="2052"/>
                </a:lnTo>
                <a:lnTo>
                  <a:pt x="287" y="1774"/>
                </a:lnTo>
                <a:lnTo>
                  <a:pt x="294" y="1762"/>
                </a:lnTo>
                <a:lnTo>
                  <a:pt x="300" y="1887"/>
                </a:lnTo>
                <a:lnTo>
                  <a:pt x="307" y="1884"/>
                </a:lnTo>
                <a:lnTo>
                  <a:pt x="314" y="1911"/>
                </a:lnTo>
                <a:lnTo>
                  <a:pt x="320" y="166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9" name="Freeform 37"/>
          <p:cNvSpPr>
            <a:spLocks/>
          </p:cNvSpPr>
          <p:nvPr/>
        </p:nvSpPr>
        <p:spPr bwMode="auto">
          <a:xfrm>
            <a:off x="3170793" y="3445216"/>
            <a:ext cx="348561" cy="1651260"/>
          </a:xfrm>
          <a:custGeom>
            <a:avLst/>
            <a:gdLst>
              <a:gd name="T0" fmla="*/ 0 w 334"/>
              <a:gd name="T1" fmla="*/ 678 h 1608"/>
              <a:gd name="T2" fmla="*/ 6 w 334"/>
              <a:gd name="T3" fmla="*/ 434 h 1608"/>
              <a:gd name="T4" fmla="*/ 13 w 334"/>
              <a:gd name="T5" fmla="*/ 126 h 1608"/>
              <a:gd name="T6" fmla="*/ 19 w 334"/>
              <a:gd name="T7" fmla="*/ 62 h 1608"/>
              <a:gd name="T8" fmla="*/ 26 w 334"/>
              <a:gd name="T9" fmla="*/ 501 h 1608"/>
              <a:gd name="T10" fmla="*/ 32 w 334"/>
              <a:gd name="T11" fmla="*/ 1013 h 1608"/>
              <a:gd name="T12" fmla="*/ 39 w 334"/>
              <a:gd name="T13" fmla="*/ 644 h 1608"/>
              <a:gd name="T14" fmla="*/ 46 w 334"/>
              <a:gd name="T15" fmla="*/ 0 h 1608"/>
              <a:gd name="T16" fmla="*/ 52 w 334"/>
              <a:gd name="T17" fmla="*/ 573 h 1608"/>
              <a:gd name="T18" fmla="*/ 59 w 334"/>
              <a:gd name="T19" fmla="*/ 941 h 1608"/>
              <a:gd name="T20" fmla="*/ 65 w 334"/>
              <a:gd name="T21" fmla="*/ 170 h 1608"/>
              <a:gd name="T22" fmla="*/ 72 w 334"/>
              <a:gd name="T23" fmla="*/ 464 h 1608"/>
              <a:gd name="T24" fmla="*/ 78 w 334"/>
              <a:gd name="T25" fmla="*/ 1139 h 1608"/>
              <a:gd name="T26" fmla="*/ 85 w 334"/>
              <a:gd name="T27" fmla="*/ 1022 h 1608"/>
              <a:gd name="T28" fmla="*/ 91 w 334"/>
              <a:gd name="T29" fmla="*/ 853 h 1608"/>
              <a:gd name="T30" fmla="*/ 98 w 334"/>
              <a:gd name="T31" fmla="*/ 822 h 1608"/>
              <a:gd name="T32" fmla="*/ 104 w 334"/>
              <a:gd name="T33" fmla="*/ 886 h 1608"/>
              <a:gd name="T34" fmla="*/ 111 w 334"/>
              <a:gd name="T35" fmla="*/ 1604 h 1608"/>
              <a:gd name="T36" fmla="*/ 118 w 334"/>
              <a:gd name="T37" fmla="*/ 536 h 1608"/>
              <a:gd name="T38" fmla="*/ 124 w 334"/>
              <a:gd name="T39" fmla="*/ 407 h 1608"/>
              <a:gd name="T40" fmla="*/ 131 w 334"/>
              <a:gd name="T41" fmla="*/ 387 h 1608"/>
              <a:gd name="T42" fmla="*/ 137 w 334"/>
              <a:gd name="T43" fmla="*/ 646 h 1608"/>
              <a:gd name="T44" fmla="*/ 144 w 334"/>
              <a:gd name="T45" fmla="*/ 1330 h 1608"/>
              <a:gd name="T46" fmla="*/ 151 w 334"/>
              <a:gd name="T47" fmla="*/ 881 h 1608"/>
              <a:gd name="T48" fmla="*/ 157 w 334"/>
              <a:gd name="T49" fmla="*/ 1608 h 1608"/>
              <a:gd name="T50" fmla="*/ 164 w 334"/>
              <a:gd name="T51" fmla="*/ 287 h 1608"/>
              <a:gd name="T52" fmla="*/ 170 w 334"/>
              <a:gd name="T53" fmla="*/ 46 h 1608"/>
              <a:gd name="T54" fmla="*/ 177 w 334"/>
              <a:gd name="T55" fmla="*/ 963 h 1608"/>
              <a:gd name="T56" fmla="*/ 183 w 334"/>
              <a:gd name="T57" fmla="*/ 422 h 1608"/>
              <a:gd name="T58" fmla="*/ 190 w 334"/>
              <a:gd name="T59" fmla="*/ 610 h 1608"/>
              <a:gd name="T60" fmla="*/ 196 w 334"/>
              <a:gd name="T61" fmla="*/ 434 h 1608"/>
              <a:gd name="T62" fmla="*/ 203 w 334"/>
              <a:gd name="T63" fmla="*/ 1156 h 1608"/>
              <a:gd name="T64" fmla="*/ 209 w 334"/>
              <a:gd name="T65" fmla="*/ 496 h 1608"/>
              <a:gd name="T66" fmla="*/ 216 w 334"/>
              <a:gd name="T67" fmla="*/ 376 h 1608"/>
              <a:gd name="T68" fmla="*/ 223 w 334"/>
              <a:gd name="T69" fmla="*/ 1201 h 1608"/>
              <a:gd name="T70" fmla="*/ 229 w 334"/>
              <a:gd name="T71" fmla="*/ 10 h 1608"/>
              <a:gd name="T72" fmla="*/ 236 w 334"/>
              <a:gd name="T73" fmla="*/ 816 h 1608"/>
              <a:gd name="T74" fmla="*/ 242 w 334"/>
              <a:gd name="T75" fmla="*/ 751 h 1608"/>
              <a:gd name="T76" fmla="*/ 249 w 334"/>
              <a:gd name="T77" fmla="*/ 1010 h 1608"/>
              <a:gd name="T78" fmla="*/ 255 w 334"/>
              <a:gd name="T79" fmla="*/ 324 h 1608"/>
              <a:gd name="T80" fmla="*/ 262 w 334"/>
              <a:gd name="T81" fmla="*/ 1512 h 1608"/>
              <a:gd name="T82" fmla="*/ 269 w 334"/>
              <a:gd name="T83" fmla="*/ 1427 h 1608"/>
              <a:gd name="T84" fmla="*/ 275 w 334"/>
              <a:gd name="T85" fmla="*/ 1003 h 1608"/>
              <a:gd name="T86" fmla="*/ 282 w 334"/>
              <a:gd name="T87" fmla="*/ 365 h 1608"/>
              <a:gd name="T88" fmla="*/ 288 w 334"/>
              <a:gd name="T89" fmla="*/ 289 h 1608"/>
              <a:gd name="T90" fmla="*/ 295 w 334"/>
              <a:gd name="T91" fmla="*/ 905 h 1608"/>
              <a:gd name="T92" fmla="*/ 301 w 334"/>
              <a:gd name="T93" fmla="*/ 762 h 1608"/>
              <a:gd name="T94" fmla="*/ 308 w 334"/>
              <a:gd name="T95" fmla="*/ 631 h 1608"/>
              <a:gd name="T96" fmla="*/ 314 w 334"/>
              <a:gd name="T97" fmla="*/ 1132 h 1608"/>
              <a:gd name="T98" fmla="*/ 321 w 334"/>
              <a:gd name="T99" fmla="*/ 1015 h 1608"/>
              <a:gd name="T100" fmla="*/ 328 w 334"/>
              <a:gd name="T101" fmla="*/ 810 h 1608"/>
              <a:gd name="T102" fmla="*/ 334 w 334"/>
              <a:gd name="T103" fmla="*/ 88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608">
                <a:moveTo>
                  <a:pt x="0" y="678"/>
                </a:moveTo>
                <a:lnTo>
                  <a:pt x="6" y="434"/>
                </a:lnTo>
                <a:lnTo>
                  <a:pt x="13" y="126"/>
                </a:lnTo>
                <a:lnTo>
                  <a:pt x="19" y="62"/>
                </a:lnTo>
                <a:lnTo>
                  <a:pt x="26" y="501"/>
                </a:lnTo>
                <a:lnTo>
                  <a:pt x="32" y="1013"/>
                </a:lnTo>
                <a:lnTo>
                  <a:pt x="39" y="644"/>
                </a:lnTo>
                <a:lnTo>
                  <a:pt x="46" y="0"/>
                </a:lnTo>
                <a:lnTo>
                  <a:pt x="52" y="573"/>
                </a:lnTo>
                <a:lnTo>
                  <a:pt x="59" y="941"/>
                </a:lnTo>
                <a:lnTo>
                  <a:pt x="65" y="170"/>
                </a:lnTo>
                <a:lnTo>
                  <a:pt x="72" y="464"/>
                </a:lnTo>
                <a:lnTo>
                  <a:pt x="78" y="1139"/>
                </a:lnTo>
                <a:lnTo>
                  <a:pt x="85" y="1022"/>
                </a:lnTo>
                <a:lnTo>
                  <a:pt x="91" y="853"/>
                </a:lnTo>
                <a:lnTo>
                  <a:pt x="98" y="822"/>
                </a:lnTo>
                <a:lnTo>
                  <a:pt x="104" y="886"/>
                </a:lnTo>
                <a:lnTo>
                  <a:pt x="111" y="1604"/>
                </a:lnTo>
                <a:lnTo>
                  <a:pt x="118" y="536"/>
                </a:lnTo>
                <a:lnTo>
                  <a:pt x="124" y="407"/>
                </a:lnTo>
                <a:lnTo>
                  <a:pt x="131" y="387"/>
                </a:lnTo>
                <a:lnTo>
                  <a:pt x="137" y="646"/>
                </a:lnTo>
                <a:lnTo>
                  <a:pt x="144" y="1330"/>
                </a:lnTo>
                <a:lnTo>
                  <a:pt x="151" y="881"/>
                </a:lnTo>
                <a:lnTo>
                  <a:pt x="157" y="1608"/>
                </a:lnTo>
                <a:lnTo>
                  <a:pt x="164" y="287"/>
                </a:lnTo>
                <a:lnTo>
                  <a:pt x="170" y="46"/>
                </a:lnTo>
                <a:lnTo>
                  <a:pt x="177" y="963"/>
                </a:lnTo>
                <a:lnTo>
                  <a:pt x="183" y="422"/>
                </a:lnTo>
                <a:lnTo>
                  <a:pt x="190" y="610"/>
                </a:lnTo>
                <a:lnTo>
                  <a:pt x="196" y="434"/>
                </a:lnTo>
                <a:lnTo>
                  <a:pt x="203" y="1156"/>
                </a:lnTo>
                <a:lnTo>
                  <a:pt x="209" y="496"/>
                </a:lnTo>
                <a:lnTo>
                  <a:pt x="216" y="376"/>
                </a:lnTo>
                <a:lnTo>
                  <a:pt x="223" y="1201"/>
                </a:lnTo>
                <a:lnTo>
                  <a:pt x="229" y="10"/>
                </a:lnTo>
                <a:lnTo>
                  <a:pt x="236" y="816"/>
                </a:lnTo>
                <a:lnTo>
                  <a:pt x="242" y="751"/>
                </a:lnTo>
                <a:lnTo>
                  <a:pt x="249" y="1010"/>
                </a:lnTo>
                <a:lnTo>
                  <a:pt x="255" y="324"/>
                </a:lnTo>
                <a:lnTo>
                  <a:pt x="262" y="1512"/>
                </a:lnTo>
                <a:lnTo>
                  <a:pt x="269" y="1427"/>
                </a:lnTo>
                <a:lnTo>
                  <a:pt x="275" y="1003"/>
                </a:lnTo>
                <a:lnTo>
                  <a:pt x="282" y="365"/>
                </a:lnTo>
                <a:lnTo>
                  <a:pt x="288" y="289"/>
                </a:lnTo>
                <a:lnTo>
                  <a:pt x="295" y="905"/>
                </a:lnTo>
                <a:lnTo>
                  <a:pt x="301" y="762"/>
                </a:lnTo>
                <a:lnTo>
                  <a:pt x="308" y="631"/>
                </a:lnTo>
                <a:lnTo>
                  <a:pt x="314" y="1132"/>
                </a:lnTo>
                <a:lnTo>
                  <a:pt x="321" y="1015"/>
                </a:lnTo>
                <a:lnTo>
                  <a:pt x="328" y="810"/>
                </a:lnTo>
                <a:lnTo>
                  <a:pt x="334" y="88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0" name="Freeform 38"/>
          <p:cNvSpPr>
            <a:spLocks/>
          </p:cNvSpPr>
          <p:nvPr/>
        </p:nvSpPr>
        <p:spPr bwMode="auto">
          <a:xfrm>
            <a:off x="3513094" y="3469861"/>
            <a:ext cx="348561" cy="1883339"/>
          </a:xfrm>
          <a:custGeom>
            <a:avLst/>
            <a:gdLst>
              <a:gd name="T0" fmla="*/ 0 w 334"/>
              <a:gd name="T1" fmla="*/ 786 h 1834"/>
              <a:gd name="T2" fmla="*/ 6 w 334"/>
              <a:gd name="T3" fmla="*/ 857 h 1834"/>
              <a:gd name="T4" fmla="*/ 13 w 334"/>
              <a:gd name="T5" fmla="*/ 610 h 1834"/>
              <a:gd name="T6" fmla="*/ 19 w 334"/>
              <a:gd name="T7" fmla="*/ 841 h 1834"/>
              <a:gd name="T8" fmla="*/ 26 w 334"/>
              <a:gd name="T9" fmla="*/ 1646 h 1834"/>
              <a:gd name="T10" fmla="*/ 32 w 334"/>
              <a:gd name="T11" fmla="*/ 634 h 1834"/>
              <a:gd name="T12" fmla="*/ 39 w 334"/>
              <a:gd name="T13" fmla="*/ 599 h 1834"/>
              <a:gd name="T14" fmla="*/ 46 w 334"/>
              <a:gd name="T15" fmla="*/ 926 h 1834"/>
              <a:gd name="T16" fmla="*/ 52 w 334"/>
              <a:gd name="T17" fmla="*/ 439 h 1834"/>
              <a:gd name="T18" fmla="*/ 59 w 334"/>
              <a:gd name="T19" fmla="*/ 752 h 1834"/>
              <a:gd name="T20" fmla="*/ 65 w 334"/>
              <a:gd name="T21" fmla="*/ 1133 h 1834"/>
              <a:gd name="T22" fmla="*/ 72 w 334"/>
              <a:gd name="T23" fmla="*/ 1590 h 1834"/>
              <a:gd name="T24" fmla="*/ 78 w 334"/>
              <a:gd name="T25" fmla="*/ 1655 h 1834"/>
              <a:gd name="T26" fmla="*/ 85 w 334"/>
              <a:gd name="T27" fmla="*/ 1142 h 1834"/>
              <a:gd name="T28" fmla="*/ 91 w 334"/>
              <a:gd name="T29" fmla="*/ 1311 h 1834"/>
              <a:gd name="T30" fmla="*/ 98 w 334"/>
              <a:gd name="T31" fmla="*/ 0 h 1834"/>
              <a:gd name="T32" fmla="*/ 104 w 334"/>
              <a:gd name="T33" fmla="*/ 1418 h 1834"/>
              <a:gd name="T34" fmla="*/ 111 w 334"/>
              <a:gd name="T35" fmla="*/ 1834 h 1834"/>
              <a:gd name="T36" fmla="*/ 118 w 334"/>
              <a:gd name="T37" fmla="*/ 1057 h 1834"/>
              <a:gd name="T38" fmla="*/ 124 w 334"/>
              <a:gd name="T39" fmla="*/ 1449 h 1834"/>
              <a:gd name="T40" fmla="*/ 131 w 334"/>
              <a:gd name="T41" fmla="*/ 1316 h 1834"/>
              <a:gd name="T42" fmla="*/ 137 w 334"/>
              <a:gd name="T43" fmla="*/ 903 h 1834"/>
              <a:gd name="T44" fmla="*/ 144 w 334"/>
              <a:gd name="T45" fmla="*/ 968 h 1834"/>
              <a:gd name="T46" fmla="*/ 151 w 334"/>
              <a:gd name="T47" fmla="*/ 949 h 1834"/>
              <a:gd name="T48" fmla="*/ 157 w 334"/>
              <a:gd name="T49" fmla="*/ 660 h 1834"/>
              <a:gd name="T50" fmla="*/ 164 w 334"/>
              <a:gd name="T51" fmla="*/ 1182 h 1834"/>
              <a:gd name="T52" fmla="*/ 170 w 334"/>
              <a:gd name="T53" fmla="*/ 465 h 1834"/>
              <a:gd name="T54" fmla="*/ 177 w 334"/>
              <a:gd name="T55" fmla="*/ 1054 h 1834"/>
              <a:gd name="T56" fmla="*/ 183 w 334"/>
              <a:gd name="T57" fmla="*/ 658 h 1834"/>
              <a:gd name="T58" fmla="*/ 190 w 334"/>
              <a:gd name="T59" fmla="*/ 1583 h 1834"/>
              <a:gd name="T60" fmla="*/ 196 w 334"/>
              <a:gd name="T61" fmla="*/ 1012 h 1834"/>
              <a:gd name="T62" fmla="*/ 203 w 334"/>
              <a:gd name="T63" fmla="*/ 981 h 1834"/>
              <a:gd name="T64" fmla="*/ 209 w 334"/>
              <a:gd name="T65" fmla="*/ 794 h 1834"/>
              <a:gd name="T66" fmla="*/ 216 w 334"/>
              <a:gd name="T67" fmla="*/ 1810 h 1834"/>
              <a:gd name="T68" fmla="*/ 223 w 334"/>
              <a:gd name="T69" fmla="*/ 726 h 1834"/>
              <a:gd name="T70" fmla="*/ 229 w 334"/>
              <a:gd name="T71" fmla="*/ 1278 h 1834"/>
              <a:gd name="T72" fmla="*/ 236 w 334"/>
              <a:gd name="T73" fmla="*/ 953 h 1834"/>
              <a:gd name="T74" fmla="*/ 242 w 334"/>
              <a:gd name="T75" fmla="*/ 1114 h 1834"/>
              <a:gd name="T76" fmla="*/ 249 w 334"/>
              <a:gd name="T77" fmla="*/ 690 h 1834"/>
              <a:gd name="T78" fmla="*/ 256 w 334"/>
              <a:gd name="T79" fmla="*/ 1701 h 1834"/>
              <a:gd name="T80" fmla="*/ 262 w 334"/>
              <a:gd name="T81" fmla="*/ 1293 h 1834"/>
              <a:gd name="T82" fmla="*/ 269 w 334"/>
              <a:gd name="T83" fmla="*/ 784 h 1834"/>
              <a:gd name="T84" fmla="*/ 275 w 334"/>
              <a:gd name="T85" fmla="*/ 1199 h 1834"/>
              <a:gd name="T86" fmla="*/ 282 w 334"/>
              <a:gd name="T87" fmla="*/ 1024 h 1834"/>
              <a:gd name="T88" fmla="*/ 288 w 334"/>
              <a:gd name="T89" fmla="*/ 991 h 1834"/>
              <a:gd name="T90" fmla="*/ 295 w 334"/>
              <a:gd name="T91" fmla="*/ 1042 h 1834"/>
              <a:gd name="T92" fmla="*/ 301 w 334"/>
              <a:gd name="T93" fmla="*/ 1122 h 1834"/>
              <a:gd name="T94" fmla="*/ 308 w 334"/>
              <a:gd name="T95" fmla="*/ 842 h 1834"/>
              <a:gd name="T96" fmla="*/ 314 w 334"/>
              <a:gd name="T97" fmla="*/ 1183 h 1834"/>
              <a:gd name="T98" fmla="*/ 321 w 334"/>
              <a:gd name="T99" fmla="*/ 728 h 1834"/>
              <a:gd name="T100" fmla="*/ 328 w 334"/>
              <a:gd name="T101" fmla="*/ 873 h 1834"/>
              <a:gd name="T102" fmla="*/ 334 w 334"/>
              <a:gd name="T103" fmla="*/ 1407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834">
                <a:moveTo>
                  <a:pt x="0" y="786"/>
                </a:moveTo>
                <a:lnTo>
                  <a:pt x="6" y="857"/>
                </a:lnTo>
                <a:lnTo>
                  <a:pt x="13" y="610"/>
                </a:lnTo>
                <a:lnTo>
                  <a:pt x="19" y="841"/>
                </a:lnTo>
                <a:lnTo>
                  <a:pt x="26" y="1646"/>
                </a:lnTo>
                <a:lnTo>
                  <a:pt x="32" y="634"/>
                </a:lnTo>
                <a:lnTo>
                  <a:pt x="39" y="599"/>
                </a:lnTo>
                <a:lnTo>
                  <a:pt x="46" y="926"/>
                </a:lnTo>
                <a:lnTo>
                  <a:pt x="52" y="439"/>
                </a:lnTo>
                <a:lnTo>
                  <a:pt x="59" y="752"/>
                </a:lnTo>
                <a:lnTo>
                  <a:pt x="65" y="1133"/>
                </a:lnTo>
                <a:lnTo>
                  <a:pt x="72" y="1590"/>
                </a:lnTo>
                <a:lnTo>
                  <a:pt x="78" y="1655"/>
                </a:lnTo>
                <a:lnTo>
                  <a:pt x="85" y="1142"/>
                </a:lnTo>
                <a:lnTo>
                  <a:pt x="91" y="1311"/>
                </a:lnTo>
                <a:lnTo>
                  <a:pt x="98" y="0"/>
                </a:lnTo>
                <a:lnTo>
                  <a:pt x="104" y="1418"/>
                </a:lnTo>
                <a:lnTo>
                  <a:pt x="111" y="1834"/>
                </a:lnTo>
                <a:lnTo>
                  <a:pt x="118" y="1057"/>
                </a:lnTo>
                <a:lnTo>
                  <a:pt x="124" y="1449"/>
                </a:lnTo>
                <a:lnTo>
                  <a:pt x="131" y="1316"/>
                </a:lnTo>
                <a:lnTo>
                  <a:pt x="137" y="903"/>
                </a:lnTo>
                <a:lnTo>
                  <a:pt x="144" y="968"/>
                </a:lnTo>
                <a:lnTo>
                  <a:pt x="151" y="949"/>
                </a:lnTo>
                <a:lnTo>
                  <a:pt x="157" y="660"/>
                </a:lnTo>
                <a:lnTo>
                  <a:pt x="164" y="1182"/>
                </a:lnTo>
                <a:lnTo>
                  <a:pt x="170" y="465"/>
                </a:lnTo>
                <a:lnTo>
                  <a:pt x="177" y="1054"/>
                </a:lnTo>
                <a:lnTo>
                  <a:pt x="183" y="658"/>
                </a:lnTo>
                <a:lnTo>
                  <a:pt x="190" y="1583"/>
                </a:lnTo>
                <a:lnTo>
                  <a:pt x="196" y="1012"/>
                </a:lnTo>
                <a:lnTo>
                  <a:pt x="203" y="981"/>
                </a:lnTo>
                <a:lnTo>
                  <a:pt x="209" y="794"/>
                </a:lnTo>
                <a:lnTo>
                  <a:pt x="216" y="1810"/>
                </a:lnTo>
                <a:lnTo>
                  <a:pt x="223" y="726"/>
                </a:lnTo>
                <a:lnTo>
                  <a:pt x="229" y="1278"/>
                </a:lnTo>
                <a:lnTo>
                  <a:pt x="236" y="953"/>
                </a:lnTo>
                <a:lnTo>
                  <a:pt x="242" y="1114"/>
                </a:lnTo>
                <a:lnTo>
                  <a:pt x="249" y="690"/>
                </a:lnTo>
                <a:lnTo>
                  <a:pt x="256" y="1701"/>
                </a:lnTo>
                <a:lnTo>
                  <a:pt x="262" y="1293"/>
                </a:lnTo>
                <a:lnTo>
                  <a:pt x="269" y="784"/>
                </a:lnTo>
                <a:lnTo>
                  <a:pt x="275" y="1199"/>
                </a:lnTo>
                <a:lnTo>
                  <a:pt x="282" y="1024"/>
                </a:lnTo>
                <a:lnTo>
                  <a:pt x="288" y="991"/>
                </a:lnTo>
                <a:lnTo>
                  <a:pt x="295" y="1042"/>
                </a:lnTo>
                <a:lnTo>
                  <a:pt x="301" y="1122"/>
                </a:lnTo>
                <a:lnTo>
                  <a:pt x="308" y="842"/>
                </a:lnTo>
                <a:lnTo>
                  <a:pt x="314" y="1183"/>
                </a:lnTo>
                <a:lnTo>
                  <a:pt x="321" y="728"/>
                </a:lnTo>
                <a:lnTo>
                  <a:pt x="328" y="873"/>
                </a:lnTo>
                <a:lnTo>
                  <a:pt x="334" y="140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1" name="Freeform 39"/>
          <p:cNvSpPr>
            <a:spLocks/>
          </p:cNvSpPr>
          <p:nvPr/>
        </p:nvSpPr>
        <p:spPr bwMode="auto">
          <a:xfrm>
            <a:off x="3855394" y="4181505"/>
            <a:ext cx="348561" cy="1195316"/>
          </a:xfrm>
          <a:custGeom>
            <a:avLst/>
            <a:gdLst>
              <a:gd name="T0" fmla="*/ 0 w 334"/>
              <a:gd name="T1" fmla="*/ 180 h 1164"/>
              <a:gd name="T2" fmla="*/ 6 w 334"/>
              <a:gd name="T3" fmla="*/ 714 h 1164"/>
              <a:gd name="T4" fmla="*/ 13 w 334"/>
              <a:gd name="T5" fmla="*/ 312 h 1164"/>
              <a:gd name="T6" fmla="*/ 19 w 334"/>
              <a:gd name="T7" fmla="*/ 478 h 1164"/>
              <a:gd name="T8" fmla="*/ 26 w 334"/>
              <a:gd name="T9" fmla="*/ 405 h 1164"/>
              <a:gd name="T10" fmla="*/ 32 w 334"/>
              <a:gd name="T11" fmla="*/ 760 h 1164"/>
              <a:gd name="T12" fmla="*/ 39 w 334"/>
              <a:gd name="T13" fmla="*/ 831 h 1164"/>
              <a:gd name="T14" fmla="*/ 46 w 334"/>
              <a:gd name="T15" fmla="*/ 457 h 1164"/>
              <a:gd name="T16" fmla="*/ 52 w 334"/>
              <a:gd name="T17" fmla="*/ 272 h 1164"/>
              <a:gd name="T18" fmla="*/ 59 w 334"/>
              <a:gd name="T19" fmla="*/ 66 h 1164"/>
              <a:gd name="T20" fmla="*/ 65 w 334"/>
              <a:gd name="T21" fmla="*/ 613 h 1164"/>
              <a:gd name="T22" fmla="*/ 72 w 334"/>
              <a:gd name="T23" fmla="*/ 646 h 1164"/>
              <a:gd name="T24" fmla="*/ 78 w 334"/>
              <a:gd name="T25" fmla="*/ 257 h 1164"/>
              <a:gd name="T26" fmla="*/ 85 w 334"/>
              <a:gd name="T27" fmla="*/ 898 h 1164"/>
              <a:gd name="T28" fmla="*/ 91 w 334"/>
              <a:gd name="T29" fmla="*/ 225 h 1164"/>
              <a:gd name="T30" fmla="*/ 98 w 334"/>
              <a:gd name="T31" fmla="*/ 614 h 1164"/>
              <a:gd name="T32" fmla="*/ 105 w 334"/>
              <a:gd name="T33" fmla="*/ 776 h 1164"/>
              <a:gd name="T34" fmla="*/ 111 w 334"/>
              <a:gd name="T35" fmla="*/ 638 h 1164"/>
              <a:gd name="T36" fmla="*/ 118 w 334"/>
              <a:gd name="T37" fmla="*/ 680 h 1164"/>
              <a:gd name="T38" fmla="*/ 124 w 334"/>
              <a:gd name="T39" fmla="*/ 593 h 1164"/>
              <a:gd name="T40" fmla="*/ 131 w 334"/>
              <a:gd name="T41" fmla="*/ 882 h 1164"/>
              <a:gd name="T42" fmla="*/ 137 w 334"/>
              <a:gd name="T43" fmla="*/ 644 h 1164"/>
              <a:gd name="T44" fmla="*/ 144 w 334"/>
              <a:gd name="T45" fmla="*/ 0 h 1164"/>
              <a:gd name="T46" fmla="*/ 151 w 334"/>
              <a:gd name="T47" fmla="*/ 137 h 1164"/>
              <a:gd name="T48" fmla="*/ 157 w 334"/>
              <a:gd name="T49" fmla="*/ 1098 h 1164"/>
              <a:gd name="T50" fmla="*/ 164 w 334"/>
              <a:gd name="T51" fmla="*/ 1164 h 1164"/>
              <a:gd name="T52" fmla="*/ 170 w 334"/>
              <a:gd name="T53" fmla="*/ 469 h 1164"/>
              <a:gd name="T54" fmla="*/ 177 w 334"/>
              <a:gd name="T55" fmla="*/ 55 h 1164"/>
              <a:gd name="T56" fmla="*/ 183 w 334"/>
              <a:gd name="T57" fmla="*/ 1127 h 1164"/>
              <a:gd name="T58" fmla="*/ 190 w 334"/>
              <a:gd name="T59" fmla="*/ 475 h 1164"/>
              <a:gd name="T60" fmla="*/ 196 w 334"/>
              <a:gd name="T61" fmla="*/ 613 h 1164"/>
              <a:gd name="T62" fmla="*/ 203 w 334"/>
              <a:gd name="T63" fmla="*/ 490 h 1164"/>
              <a:gd name="T64" fmla="*/ 209 w 334"/>
              <a:gd name="T65" fmla="*/ 47 h 1164"/>
              <a:gd name="T66" fmla="*/ 216 w 334"/>
              <a:gd name="T67" fmla="*/ 916 h 1164"/>
              <a:gd name="T68" fmla="*/ 223 w 334"/>
              <a:gd name="T69" fmla="*/ 232 h 1164"/>
              <a:gd name="T70" fmla="*/ 229 w 334"/>
              <a:gd name="T71" fmla="*/ 343 h 1164"/>
              <a:gd name="T72" fmla="*/ 236 w 334"/>
              <a:gd name="T73" fmla="*/ 1095 h 1164"/>
              <a:gd name="T74" fmla="*/ 242 w 334"/>
              <a:gd name="T75" fmla="*/ 656 h 1164"/>
              <a:gd name="T76" fmla="*/ 249 w 334"/>
              <a:gd name="T77" fmla="*/ 1041 h 1164"/>
              <a:gd name="T78" fmla="*/ 256 w 334"/>
              <a:gd name="T79" fmla="*/ 853 h 1164"/>
              <a:gd name="T80" fmla="*/ 262 w 334"/>
              <a:gd name="T81" fmla="*/ 877 h 1164"/>
              <a:gd name="T82" fmla="*/ 269 w 334"/>
              <a:gd name="T83" fmla="*/ 461 h 1164"/>
              <a:gd name="T84" fmla="*/ 275 w 334"/>
              <a:gd name="T85" fmla="*/ 901 h 1164"/>
              <a:gd name="T86" fmla="*/ 282 w 334"/>
              <a:gd name="T87" fmla="*/ 607 h 1164"/>
              <a:gd name="T88" fmla="*/ 288 w 334"/>
              <a:gd name="T89" fmla="*/ 426 h 1164"/>
              <a:gd name="T90" fmla="*/ 295 w 334"/>
              <a:gd name="T91" fmla="*/ 973 h 1164"/>
              <a:gd name="T92" fmla="*/ 301 w 334"/>
              <a:gd name="T93" fmla="*/ 765 h 1164"/>
              <a:gd name="T94" fmla="*/ 308 w 334"/>
              <a:gd name="T95" fmla="*/ 302 h 1164"/>
              <a:gd name="T96" fmla="*/ 314 w 334"/>
              <a:gd name="T97" fmla="*/ 819 h 1164"/>
              <a:gd name="T98" fmla="*/ 321 w 334"/>
              <a:gd name="T99" fmla="*/ 279 h 1164"/>
              <a:gd name="T100" fmla="*/ 328 w 334"/>
              <a:gd name="T101" fmla="*/ 278 h 1164"/>
              <a:gd name="T102" fmla="*/ 334 w 334"/>
              <a:gd name="T103" fmla="*/ 20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164">
                <a:moveTo>
                  <a:pt x="0" y="180"/>
                </a:moveTo>
                <a:lnTo>
                  <a:pt x="6" y="714"/>
                </a:lnTo>
                <a:lnTo>
                  <a:pt x="13" y="312"/>
                </a:lnTo>
                <a:lnTo>
                  <a:pt x="19" y="478"/>
                </a:lnTo>
                <a:lnTo>
                  <a:pt x="26" y="405"/>
                </a:lnTo>
                <a:lnTo>
                  <a:pt x="32" y="760"/>
                </a:lnTo>
                <a:lnTo>
                  <a:pt x="39" y="831"/>
                </a:lnTo>
                <a:lnTo>
                  <a:pt x="46" y="457"/>
                </a:lnTo>
                <a:lnTo>
                  <a:pt x="52" y="272"/>
                </a:lnTo>
                <a:lnTo>
                  <a:pt x="59" y="66"/>
                </a:lnTo>
                <a:lnTo>
                  <a:pt x="65" y="613"/>
                </a:lnTo>
                <a:lnTo>
                  <a:pt x="72" y="646"/>
                </a:lnTo>
                <a:lnTo>
                  <a:pt x="78" y="257"/>
                </a:lnTo>
                <a:lnTo>
                  <a:pt x="85" y="898"/>
                </a:lnTo>
                <a:lnTo>
                  <a:pt x="91" y="225"/>
                </a:lnTo>
                <a:lnTo>
                  <a:pt x="98" y="614"/>
                </a:lnTo>
                <a:lnTo>
                  <a:pt x="105" y="776"/>
                </a:lnTo>
                <a:lnTo>
                  <a:pt x="111" y="638"/>
                </a:lnTo>
                <a:lnTo>
                  <a:pt x="118" y="680"/>
                </a:lnTo>
                <a:lnTo>
                  <a:pt x="124" y="593"/>
                </a:lnTo>
                <a:lnTo>
                  <a:pt x="131" y="882"/>
                </a:lnTo>
                <a:lnTo>
                  <a:pt x="137" y="644"/>
                </a:lnTo>
                <a:lnTo>
                  <a:pt x="144" y="0"/>
                </a:lnTo>
                <a:lnTo>
                  <a:pt x="151" y="137"/>
                </a:lnTo>
                <a:lnTo>
                  <a:pt x="157" y="1098"/>
                </a:lnTo>
                <a:lnTo>
                  <a:pt x="164" y="1164"/>
                </a:lnTo>
                <a:lnTo>
                  <a:pt x="170" y="469"/>
                </a:lnTo>
                <a:lnTo>
                  <a:pt x="177" y="55"/>
                </a:lnTo>
                <a:lnTo>
                  <a:pt x="183" y="1127"/>
                </a:lnTo>
                <a:lnTo>
                  <a:pt x="190" y="475"/>
                </a:lnTo>
                <a:lnTo>
                  <a:pt x="196" y="613"/>
                </a:lnTo>
                <a:lnTo>
                  <a:pt x="203" y="490"/>
                </a:lnTo>
                <a:lnTo>
                  <a:pt x="209" y="47"/>
                </a:lnTo>
                <a:lnTo>
                  <a:pt x="216" y="916"/>
                </a:lnTo>
                <a:lnTo>
                  <a:pt x="223" y="232"/>
                </a:lnTo>
                <a:lnTo>
                  <a:pt x="229" y="343"/>
                </a:lnTo>
                <a:lnTo>
                  <a:pt x="236" y="1095"/>
                </a:lnTo>
                <a:lnTo>
                  <a:pt x="242" y="656"/>
                </a:lnTo>
                <a:lnTo>
                  <a:pt x="249" y="1041"/>
                </a:lnTo>
                <a:lnTo>
                  <a:pt x="256" y="853"/>
                </a:lnTo>
                <a:lnTo>
                  <a:pt x="262" y="877"/>
                </a:lnTo>
                <a:lnTo>
                  <a:pt x="269" y="461"/>
                </a:lnTo>
                <a:lnTo>
                  <a:pt x="275" y="901"/>
                </a:lnTo>
                <a:lnTo>
                  <a:pt x="282" y="607"/>
                </a:lnTo>
                <a:lnTo>
                  <a:pt x="288" y="426"/>
                </a:lnTo>
                <a:lnTo>
                  <a:pt x="295" y="973"/>
                </a:lnTo>
                <a:lnTo>
                  <a:pt x="301" y="765"/>
                </a:lnTo>
                <a:lnTo>
                  <a:pt x="308" y="302"/>
                </a:lnTo>
                <a:lnTo>
                  <a:pt x="314" y="819"/>
                </a:lnTo>
                <a:lnTo>
                  <a:pt x="321" y="279"/>
                </a:lnTo>
                <a:lnTo>
                  <a:pt x="328" y="278"/>
                </a:lnTo>
                <a:lnTo>
                  <a:pt x="334" y="20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2" name="Freeform 40"/>
          <p:cNvSpPr>
            <a:spLocks/>
          </p:cNvSpPr>
          <p:nvPr/>
        </p:nvSpPr>
        <p:spPr bwMode="auto">
          <a:xfrm>
            <a:off x="4197695" y="4166102"/>
            <a:ext cx="348561" cy="1267198"/>
          </a:xfrm>
          <a:custGeom>
            <a:avLst/>
            <a:gdLst>
              <a:gd name="T0" fmla="*/ 0 w 334"/>
              <a:gd name="T1" fmla="*/ 293 h 1234"/>
              <a:gd name="T2" fmla="*/ 6 w 334"/>
              <a:gd name="T3" fmla="*/ 215 h 1234"/>
              <a:gd name="T4" fmla="*/ 13 w 334"/>
              <a:gd name="T5" fmla="*/ 1098 h 1234"/>
              <a:gd name="T6" fmla="*/ 19 w 334"/>
              <a:gd name="T7" fmla="*/ 763 h 1234"/>
              <a:gd name="T8" fmla="*/ 26 w 334"/>
              <a:gd name="T9" fmla="*/ 830 h 1234"/>
              <a:gd name="T10" fmla="*/ 32 w 334"/>
              <a:gd name="T11" fmla="*/ 1133 h 1234"/>
              <a:gd name="T12" fmla="*/ 39 w 334"/>
              <a:gd name="T13" fmla="*/ 467 h 1234"/>
              <a:gd name="T14" fmla="*/ 46 w 334"/>
              <a:gd name="T15" fmla="*/ 881 h 1234"/>
              <a:gd name="T16" fmla="*/ 52 w 334"/>
              <a:gd name="T17" fmla="*/ 571 h 1234"/>
              <a:gd name="T18" fmla="*/ 59 w 334"/>
              <a:gd name="T19" fmla="*/ 489 h 1234"/>
              <a:gd name="T20" fmla="*/ 65 w 334"/>
              <a:gd name="T21" fmla="*/ 367 h 1234"/>
              <a:gd name="T22" fmla="*/ 72 w 334"/>
              <a:gd name="T23" fmla="*/ 719 h 1234"/>
              <a:gd name="T24" fmla="*/ 78 w 334"/>
              <a:gd name="T25" fmla="*/ 217 h 1234"/>
              <a:gd name="T26" fmla="*/ 85 w 334"/>
              <a:gd name="T27" fmla="*/ 652 h 1234"/>
              <a:gd name="T28" fmla="*/ 91 w 334"/>
              <a:gd name="T29" fmla="*/ 947 h 1234"/>
              <a:gd name="T30" fmla="*/ 98 w 334"/>
              <a:gd name="T31" fmla="*/ 544 h 1234"/>
              <a:gd name="T32" fmla="*/ 105 w 334"/>
              <a:gd name="T33" fmla="*/ 915 h 1234"/>
              <a:gd name="T34" fmla="*/ 111 w 334"/>
              <a:gd name="T35" fmla="*/ 521 h 1234"/>
              <a:gd name="T36" fmla="*/ 118 w 334"/>
              <a:gd name="T37" fmla="*/ 659 h 1234"/>
              <a:gd name="T38" fmla="*/ 124 w 334"/>
              <a:gd name="T39" fmla="*/ 468 h 1234"/>
              <a:gd name="T40" fmla="*/ 131 w 334"/>
              <a:gd name="T41" fmla="*/ 409 h 1234"/>
              <a:gd name="T42" fmla="*/ 137 w 334"/>
              <a:gd name="T43" fmla="*/ 268 h 1234"/>
              <a:gd name="T44" fmla="*/ 144 w 334"/>
              <a:gd name="T45" fmla="*/ 448 h 1234"/>
              <a:gd name="T46" fmla="*/ 151 w 334"/>
              <a:gd name="T47" fmla="*/ 661 h 1234"/>
              <a:gd name="T48" fmla="*/ 157 w 334"/>
              <a:gd name="T49" fmla="*/ 454 h 1234"/>
              <a:gd name="T50" fmla="*/ 164 w 334"/>
              <a:gd name="T51" fmla="*/ 396 h 1234"/>
              <a:gd name="T52" fmla="*/ 170 w 334"/>
              <a:gd name="T53" fmla="*/ 929 h 1234"/>
              <a:gd name="T54" fmla="*/ 177 w 334"/>
              <a:gd name="T55" fmla="*/ 89 h 1234"/>
              <a:gd name="T56" fmla="*/ 183 w 334"/>
              <a:gd name="T57" fmla="*/ 476 h 1234"/>
              <a:gd name="T58" fmla="*/ 190 w 334"/>
              <a:gd name="T59" fmla="*/ 730 h 1234"/>
              <a:gd name="T60" fmla="*/ 196 w 334"/>
              <a:gd name="T61" fmla="*/ 877 h 1234"/>
              <a:gd name="T62" fmla="*/ 203 w 334"/>
              <a:gd name="T63" fmla="*/ 1041 h 1234"/>
              <a:gd name="T64" fmla="*/ 209 w 334"/>
              <a:gd name="T65" fmla="*/ 691 h 1234"/>
              <a:gd name="T66" fmla="*/ 216 w 334"/>
              <a:gd name="T67" fmla="*/ 704 h 1234"/>
              <a:gd name="T68" fmla="*/ 223 w 334"/>
              <a:gd name="T69" fmla="*/ 546 h 1234"/>
              <a:gd name="T70" fmla="*/ 229 w 334"/>
              <a:gd name="T71" fmla="*/ 606 h 1234"/>
              <a:gd name="T72" fmla="*/ 236 w 334"/>
              <a:gd name="T73" fmla="*/ 690 h 1234"/>
              <a:gd name="T74" fmla="*/ 242 w 334"/>
              <a:gd name="T75" fmla="*/ 767 h 1234"/>
              <a:gd name="T76" fmla="*/ 249 w 334"/>
              <a:gd name="T77" fmla="*/ 660 h 1234"/>
              <a:gd name="T78" fmla="*/ 256 w 334"/>
              <a:gd name="T79" fmla="*/ 624 h 1234"/>
              <a:gd name="T80" fmla="*/ 262 w 334"/>
              <a:gd name="T81" fmla="*/ 339 h 1234"/>
              <a:gd name="T82" fmla="*/ 269 w 334"/>
              <a:gd name="T83" fmla="*/ 1234 h 1234"/>
              <a:gd name="T84" fmla="*/ 275 w 334"/>
              <a:gd name="T85" fmla="*/ 616 h 1234"/>
              <a:gd name="T86" fmla="*/ 282 w 334"/>
              <a:gd name="T87" fmla="*/ 285 h 1234"/>
              <a:gd name="T88" fmla="*/ 288 w 334"/>
              <a:gd name="T89" fmla="*/ 174 h 1234"/>
              <a:gd name="T90" fmla="*/ 295 w 334"/>
              <a:gd name="T91" fmla="*/ 1120 h 1234"/>
              <a:gd name="T92" fmla="*/ 301 w 334"/>
              <a:gd name="T93" fmla="*/ 565 h 1234"/>
              <a:gd name="T94" fmla="*/ 308 w 334"/>
              <a:gd name="T95" fmla="*/ 571 h 1234"/>
              <a:gd name="T96" fmla="*/ 314 w 334"/>
              <a:gd name="T97" fmla="*/ 814 h 1234"/>
              <a:gd name="T98" fmla="*/ 321 w 334"/>
              <a:gd name="T99" fmla="*/ 0 h 1234"/>
              <a:gd name="T100" fmla="*/ 328 w 334"/>
              <a:gd name="T101" fmla="*/ 570 h 1234"/>
              <a:gd name="T102" fmla="*/ 334 w 334"/>
              <a:gd name="T103" fmla="*/ 172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234">
                <a:moveTo>
                  <a:pt x="0" y="293"/>
                </a:moveTo>
                <a:lnTo>
                  <a:pt x="6" y="215"/>
                </a:lnTo>
                <a:lnTo>
                  <a:pt x="13" y="1098"/>
                </a:lnTo>
                <a:lnTo>
                  <a:pt x="19" y="763"/>
                </a:lnTo>
                <a:lnTo>
                  <a:pt x="26" y="830"/>
                </a:lnTo>
                <a:lnTo>
                  <a:pt x="32" y="1133"/>
                </a:lnTo>
                <a:lnTo>
                  <a:pt x="39" y="467"/>
                </a:lnTo>
                <a:lnTo>
                  <a:pt x="46" y="881"/>
                </a:lnTo>
                <a:lnTo>
                  <a:pt x="52" y="571"/>
                </a:lnTo>
                <a:lnTo>
                  <a:pt x="59" y="489"/>
                </a:lnTo>
                <a:lnTo>
                  <a:pt x="65" y="367"/>
                </a:lnTo>
                <a:lnTo>
                  <a:pt x="72" y="719"/>
                </a:lnTo>
                <a:lnTo>
                  <a:pt x="78" y="217"/>
                </a:lnTo>
                <a:lnTo>
                  <a:pt x="85" y="652"/>
                </a:lnTo>
                <a:lnTo>
                  <a:pt x="91" y="947"/>
                </a:lnTo>
                <a:lnTo>
                  <a:pt x="98" y="544"/>
                </a:lnTo>
                <a:lnTo>
                  <a:pt x="105" y="915"/>
                </a:lnTo>
                <a:lnTo>
                  <a:pt x="111" y="521"/>
                </a:lnTo>
                <a:lnTo>
                  <a:pt x="118" y="659"/>
                </a:lnTo>
                <a:lnTo>
                  <a:pt x="124" y="468"/>
                </a:lnTo>
                <a:lnTo>
                  <a:pt x="131" y="409"/>
                </a:lnTo>
                <a:lnTo>
                  <a:pt x="137" y="268"/>
                </a:lnTo>
                <a:lnTo>
                  <a:pt x="144" y="448"/>
                </a:lnTo>
                <a:lnTo>
                  <a:pt x="151" y="661"/>
                </a:lnTo>
                <a:lnTo>
                  <a:pt x="157" y="454"/>
                </a:lnTo>
                <a:lnTo>
                  <a:pt x="164" y="396"/>
                </a:lnTo>
                <a:lnTo>
                  <a:pt x="170" y="929"/>
                </a:lnTo>
                <a:lnTo>
                  <a:pt x="177" y="89"/>
                </a:lnTo>
                <a:lnTo>
                  <a:pt x="183" y="476"/>
                </a:lnTo>
                <a:lnTo>
                  <a:pt x="190" y="730"/>
                </a:lnTo>
                <a:lnTo>
                  <a:pt x="196" y="877"/>
                </a:lnTo>
                <a:lnTo>
                  <a:pt x="203" y="1041"/>
                </a:lnTo>
                <a:lnTo>
                  <a:pt x="209" y="691"/>
                </a:lnTo>
                <a:lnTo>
                  <a:pt x="216" y="704"/>
                </a:lnTo>
                <a:lnTo>
                  <a:pt x="223" y="546"/>
                </a:lnTo>
                <a:lnTo>
                  <a:pt x="229" y="606"/>
                </a:lnTo>
                <a:lnTo>
                  <a:pt x="236" y="690"/>
                </a:lnTo>
                <a:lnTo>
                  <a:pt x="242" y="767"/>
                </a:lnTo>
                <a:lnTo>
                  <a:pt x="249" y="660"/>
                </a:lnTo>
                <a:lnTo>
                  <a:pt x="256" y="624"/>
                </a:lnTo>
                <a:lnTo>
                  <a:pt x="262" y="339"/>
                </a:lnTo>
                <a:lnTo>
                  <a:pt x="269" y="1234"/>
                </a:lnTo>
                <a:lnTo>
                  <a:pt x="275" y="616"/>
                </a:lnTo>
                <a:lnTo>
                  <a:pt x="282" y="285"/>
                </a:lnTo>
                <a:lnTo>
                  <a:pt x="288" y="174"/>
                </a:lnTo>
                <a:lnTo>
                  <a:pt x="295" y="1120"/>
                </a:lnTo>
                <a:lnTo>
                  <a:pt x="301" y="565"/>
                </a:lnTo>
                <a:lnTo>
                  <a:pt x="308" y="571"/>
                </a:lnTo>
                <a:lnTo>
                  <a:pt x="314" y="814"/>
                </a:lnTo>
                <a:lnTo>
                  <a:pt x="321" y="0"/>
                </a:lnTo>
                <a:lnTo>
                  <a:pt x="328" y="570"/>
                </a:lnTo>
                <a:lnTo>
                  <a:pt x="334" y="17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3" name="Freeform 41"/>
          <p:cNvSpPr>
            <a:spLocks/>
          </p:cNvSpPr>
          <p:nvPr/>
        </p:nvSpPr>
        <p:spPr bwMode="auto">
          <a:xfrm>
            <a:off x="4539996" y="4247227"/>
            <a:ext cx="348561" cy="1013554"/>
          </a:xfrm>
          <a:custGeom>
            <a:avLst/>
            <a:gdLst>
              <a:gd name="T0" fmla="*/ 0 w 334"/>
              <a:gd name="T1" fmla="*/ 491 h 987"/>
              <a:gd name="T2" fmla="*/ 6 w 334"/>
              <a:gd name="T3" fmla="*/ 93 h 987"/>
              <a:gd name="T4" fmla="*/ 13 w 334"/>
              <a:gd name="T5" fmla="*/ 686 h 987"/>
              <a:gd name="T6" fmla="*/ 19 w 334"/>
              <a:gd name="T7" fmla="*/ 924 h 987"/>
              <a:gd name="T8" fmla="*/ 26 w 334"/>
              <a:gd name="T9" fmla="*/ 454 h 987"/>
              <a:gd name="T10" fmla="*/ 32 w 334"/>
              <a:gd name="T11" fmla="*/ 0 h 987"/>
              <a:gd name="T12" fmla="*/ 39 w 334"/>
              <a:gd name="T13" fmla="*/ 411 h 987"/>
              <a:gd name="T14" fmla="*/ 46 w 334"/>
              <a:gd name="T15" fmla="*/ 338 h 987"/>
              <a:gd name="T16" fmla="*/ 52 w 334"/>
              <a:gd name="T17" fmla="*/ 650 h 987"/>
              <a:gd name="T18" fmla="*/ 59 w 334"/>
              <a:gd name="T19" fmla="*/ 606 h 987"/>
              <a:gd name="T20" fmla="*/ 65 w 334"/>
              <a:gd name="T21" fmla="*/ 987 h 987"/>
              <a:gd name="T22" fmla="*/ 72 w 334"/>
              <a:gd name="T23" fmla="*/ 445 h 987"/>
              <a:gd name="T24" fmla="*/ 78 w 334"/>
              <a:gd name="T25" fmla="*/ 436 h 987"/>
              <a:gd name="T26" fmla="*/ 85 w 334"/>
              <a:gd name="T27" fmla="*/ 661 h 987"/>
              <a:gd name="T28" fmla="*/ 91 w 334"/>
              <a:gd name="T29" fmla="*/ 88 h 987"/>
              <a:gd name="T30" fmla="*/ 98 w 334"/>
              <a:gd name="T31" fmla="*/ 767 h 987"/>
              <a:gd name="T32" fmla="*/ 105 w 334"/>
              <a:gd name="T33" fmla="*/ 409 h 987"/>
              <a:gd name="T34" fmla="*/ 111 w 334"/>
              <a:gd name="T35" fmla="*/ 792 h 987"/>
              <a:gd name="T36" fmla="*/ 118 w 334"/>
              <a:gd name="T37" fmla="*/ 794 h 987"/>
              <a:gd name="T38" fmla="*/ 124 w 334"/>
              <a:gd name="T39" fmla="*/ 385 h 987"/>
              <a:gd name="T40" fmla="*/ 131 w 334"/>
              <a:gd name="T41" fmla="*/ 604 h 987"/>
              <a:gd name="T42" fmla="*/ 137 w 334"/>
              <a:gd name="T43" fmla="*/ 627 h 987"/>
              <a:gd name="T44" fmla="*/ 144 w 334"/>
              <a:gd name="T45" fmla="*/ 330 h 987"/>
              <a:gd name="T46" fmla="*/ 151 w 334"/>
              <a:gd name="T47" fmla="*/ 330 h 987"/>
              <a:gd name="T48" fmla="*/ 157 w 334"/>
              <a:gd name="T49" fmla="*/ 753 h 987"/>
              <a:gd name="T50" fmla="*/ 164 w 334"/>
              <a:gd name="T51" fmla="*/ 687 h 987"/>
              <a:gd name="T52" fmla="*/ 170 w 334"/>
              <a:gd name="T53" fmla="*/ 623 h 987"/>
              <a:gd name="T54" fmla="*/ 177 w 334"/>
              <a:gd name="T55" fmla="*/ 372 h 987"/>
              <a:gd name="T56" fmla="*/ 183 w 334"/>
              <a:gd name="T57" fmla="*/ 248 h 987"/>
              <a:gd name="T58" fmla="*/ 190 w 334"/>
              <a:gd name="T59" fmla="*/ 751 h 987"/>
              <a:gd name="T60" fmla="*/ 196 w 334"/>
              <a:gd name="T61" fmla="*/ 891 h 987"/>
              <a:gd name="T62" fmla="*/ 203 w 334"/>
              <a:gd name="T63" fmla="*/ 937 h 987"/>
              <a:gd name="T64" fmla="*/ 209 w 334"/>
              <a:gd name="T65" fmla="*/ 413 h 987"/>
              <a:gd name="T66" fmla="*/ 216 w 334"/>
              <a:gd name="T67" fmla="*/ 361 h 987"/>
              <a:gd name="T68" fmla="*/ 223 w 334"/>
              <a:gd name="T69" fmla="*/ 735 h 987"/>
              <a:gd name="T70" fmla="*/ 229 w 334"/>
              <a:gd name="T71" fmla="*/ 723 h 987"/>
              <a:gd name="T72" fmla="*/ 236 w 334"/>
              <a:gd name="T73" fmla="*/ 673 h 987"/>
              <a:gd name="T74" fmla="*/ 242 w 334"/>
              <a:gd name="T75" fmla="*/ 207 h 987"/>
              <a:gd name="T76" fmla="*/ 249 w 334"/>
              <a:gd name="T77" fmla="*/ 723 h 987"/>
              <a:gd name="T78" fmla="*/ 256 w 334"/>
              <a:gd name="T79" fmla="*/ 493 h 987"/>
              <a:gd name="T80" fmla="*/ 262 w 334"/>
              <a:gd name="T81" fmla="*/ 856 h 987"/>
              <a:gd name="T82" fmla="*/ 269 w 334"/>
              <a:gd name="T83" fmla="*/ 736 h 987"/>
              <a:gd name="T84" fmla="*/ 275 w 334"/>
              <a:gd name="T85" fmla="*/ 860 h 987"/>
              <a:gd name="T86" fmla="*/ 282 w 334"/>
              <a:gd name="T87" fmla="*/ 298 h 987"/>
              <a:gd name="T88" fmla="*/ 288 w 334"/>
              <a:gd name="T89" fmla="*/ 270 h 987"/>
              <a:gd name="T90" fmla="*/ 295 w 334"/>
              <a:gd name="T91" fmla="*/ 563 h 987"/>
              <a:gd name="T92" fmla="*/ 301 w 334"/>
              <a:gd name="T93" fmla="*/ 678 h 987"/>
              <a:gd name="T94" fmla="*/ 308 w 334"/>
              <a:gd name="T95" fmla="*/ 338 h 987"/>
              <a:gd name="T96" fmla="*/ 314 w 334"/>
              <a:gd name="T97" fmla="*/ 508 h 987"/>
              <a:gd name="T98" fmla="*/ 321 w 334"/>
              <a:gd name="T99" fmla="*/ 566 h 987"/>
              <a:gd name="T100" fmla="*/ 328 w 334"/>
              <a:gd name="T101" fmla="*/ 872 h 987"/>
              <a:gd name="T102" fmla="*/ 334 w 334"/>
              <a:gd name="T103" fmla="*/ 46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987">
                <a:moveTo>
                  <a:pt x="0" y="491"/>
                </a:moveTo>
                <a:lnTo>
                  <a:pt x="6" y="93"/>
                </a:lnTo>
                <a:lnTo>
                  <a:pt x="13" y="686"/>
                </a:lnTo>
                <a:lnTo>
                  <a:pt x="19" y="924"/>
                </a:lnTo>
                <a:lnTo>
                  <a:pt x="26" y="454"/>
                </a:lnTo>
                <a:lnTo>
                  <a:pt x="32" y="0"/>
                </a:lnTo>
                <a:lnTo>
                  <a:pt x="39" y="411"/>
                </a:lnTo>
                <a:lnTo>
                  <a:pt x="46" y="338"/>
                </a:lnTo>
                <a:lnTo>
                  <a:pt x="52" y="650"/>
                </a:lnTo>
                <a:lnTo>
                  <a:pt x="59" y="606"/>
                </a:lnTo>
                <a:lnTo>
                  <a:pt x="65" y="987"/>
                </a:lnTo>
                <a:lnTo>
                  <a:pt x="72" y="445"/>
                </a:lnTo>
                <a:lnTo>
                  <a:pt x="78" y="436"/>
                </a:lnTo>
                <a:lnTo>
                  <a:pt x="85" y="661"/>
                </a:lnTo>
                <a:lnTo>
                  <a:pt x="91" y="88"/>
                </a:lnTo>
                <a:lnTo>
                  <a:pt x="98" y="767"/>
                </a:lnTo>
                <a:lnTo>
                  <a:pt x="105" y="409"/>
                </a:lnTo>
                <a:lnTo>
                  <a:pt x="111" y="792"/>
                </a:lnTo>
                <a:lnTo>
                  <a:pt x="118" y="794"/>
                </a:lnTo>
                <a:lnTo>
                  <a:pt x="124" y="385"/>
                </a:lnTo>
                <a:lnTo>
                  <a:pt x="131" y="604"/>
                </a:lnTo>
                <a:lnTo>
                  <a:pt x="137" y="627"/>
                </a:lnTo>
                <a:lnTo>
                  <a:pt x="144" y="330"/>
                </a:lnTo>
                <a:lnTo>
                  <a:pt x="151" y="330"/>
                </a:lnTo>
                <a:lnTo>
                  <a:pt x="157" y="753"/>
                </a:lnTo>
                <a:lnTo>
                  <a:pt x="164" y="687"/>
                </a:lnTo>
                <a:lnTo>
                  <a:pt x="170" y="623"/>
                </a:lnTo>
                <a:lnTo>
                  <a:pt x="177" y="372"/>
                </a:lnTo>
                <a:lnTo>
                  <a:pt x="183" y="248"/>
                </a:lnTo>
                <a:lnTo>
                  <a:pt x="190" y="751"/>
                </a:lnTo>
                <a:lnTo>
                  <a:pt x="196" y="891"/>
                </a:lnTo>
                <a:lnTo>
                  <a:pt x="203" y="937"/>
                </a:lnTo>
                <a:lnTo>
                  <a:pt x="209" y="413"/>
                </a:lnTo>
                <a:lnTo>
                  <a:pt x="216" y="361"/>
                </a:lnTo>
                <a:lnTo>
                  <a:pt x="223" y="735"/>
                </a:lnTo>
                <a:lnTo>
                  <a:pt x="229" y="723"/>
                </a:lnTo>
                <a:lnTo>
                  <a:pt x="236" y="673"/>
                </a:lnTo>
                <a:lnTo>
                  <a:pt x="242" y="207"/>
                </a:lnTo>
                <a:lnTo>
                  <a:pt x="249" y="723"/>
                </a:lnTo>
                <a:lnTo>
                  <a:pt x="256" y="493"/>
                </a:lnTo>
                <a:lnTo>
                  <a:pt x="262" y="856"/>
                </a:lnTo>
                <a:lnTo>
                  <a:pt x="269" y="736"/>
                </a:lnTo>
                <a:lnTo>
                  <a:pt x="275" y="860"/>
                </a:lnTo>
                <a:lnTo>
                  <a:pt x="282" y="298"/>
                </a:lnTo>
                <a:lnTo>
                  <a:pt x="288" y="270"/>
                </a:lnTo>
                <a:lnTo>
                  <a:pt x="295" y="563"/>
                </a:lnTo>
                <a:lnTo>
                  <a:pt x="301" y="678"/>
                </a:lnTo>
                <a:lnTo>
                  <a:pt x="308" y="338"/>
                </a:lnTo>
                <a:lnTo>
                  <a:pt x="314" y="508"/>
                </a:lnTo>
                <a:lnTo>
                  <a:pt x="321" y="566"/>
                </a:lnTo>
                <a:lnTo>
                  <a:pt x="328" y="872"/>
                </a:lnTo>
                <a:lnTo>
                  <a:pt x="334" y="46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4" name="Freeform 42"/>
          <p:cNvSpPr>
            <a:spLocks/>
          </p:cNvSpPr>
          <p:nvPr/>
        </p:nvSpPr>
        <p:spPr bwMode="auto">
          <a:xfrm>
            <a:off x="4882296" y="4288304"/>
            <a:ext cx="348561" cy="1158346"/>
          </a:xfrm>
          <a:custGeom>
            <a:avLst/>
            <a:gdLst>
              <a:gd name="T0" fmla="*/ 0 w 334"/>
              <a:gd name="T1" fmla="*/ 832 h 1128"/>
              <a:gd name="T2" fmla="*/ 6 w 334"/>
              <a:gd name="T3" fmla="*/ 422 h 1128"/>
              <a:gd name="T4" fmla="*/ 13 w 334"/>
              <a:gd name="T5" fmla="*/ 393 h 1128"/>
              <a:gd name="T6" fmla="*/ 19 w 334"/>
              <a:gd name="T7" fmla="*/ 831 h 1128"/>
              <a:gd name="T8" fmla="*/ 26 w 334"/>
              <a:gd name="T9" fmla="*/ 464 h 1128"/>
              <a:gd name="T10" fmla="*/ 33 w 334"/>
              <a:gd name="T11" fmla="*/ 349 h 1128"/>
              <a:gd name="T12" fmla="*/ 39 w 334"/>
              <a:gd name="T13" fmla="*/ 642 h 1128"/>
              <a:gd name="T14" fmla="*/ 46 w 334"/>
              <a:gd name="T15" fmla="*/ 466 h 1128"/>
              <a:gd name="T16" fmla="*/ 52 w 334"/>
              <a:gd name="T17" fmla="*/ 595 h 1128"/>
              <a:gd name="T18" fmla="*/ 59 w 334"/>
              <a:gd name="T19" fmla="*/ 730 h 1128"/>
              <a:gd name="T20" fmla="*/ 65 w 334"/>
              <a:gd name="T21" fmla="*/ 463 h 1128"/>
              <a:gd name="T22" fmla="*/ 72 w 334"/>
              <a:gd name="T23" fmla="*/ 638 h 1128"/>
              <a:gd name="T24" fmla="*/ 78 w 334"/>
              <a:gd name="T25" fmla="*/ 305 h 1128"/>
              <a:gd name="T26" fmla="*/ 85 w 334"/>
              <a:gd name="T27" fmla="*/ 603 h 1128"/>
              <a:gd name="T28" fmla="*/ 91 w 334"/>
              <a:gd name="T29" fmla="*/ 840 h 1128"/>
              <a:gd name="T30" fmla="*/ 98 w 334"/>
              <a:gd name="T31" fmla="*/ 616 h 1128"/>
              <a:gd name="T32" fmla="*/ 105 w 334"/>
              <a:gd name="T33" fmla="*/ 582 h 1128"/>
              <a:gd name="T34" fmla="*/ 111 w 334"/>
              <a:gd name="T35" fmla="*/ 539 h 1128"/>
              <a:gd name="T36" fmla="*/ 118 w 334"/>
              <a:gd name="T37" fmla="*/ 573 h 1128"/>
              <a:gd name="T38" fmla="*/ 124 w 334"/>
              <a:gd name="T39" fmla="*/ 837 h 1128"/>
              <a:gd name="T40" fmla="*/ 131 w 334"/>
              <a:gd name="T41" fmla="*/ 1067 h 1128"/>
              <a:gd name="T42" fmla="*/ 137 w 334"/>
              <a:gd name="T43" fmla="*/ 838 h 1128"/>
              <a:gd name="T44" fmla="*/ 144 w 334"/>
              <a:gd name="T45" fmla="*/ 341 h 1128"/>
              <a:gd name="T46" fmla="*/ 151 w 334"/>
              <a:gd name="T47" fmla="*/ 659 h 1128"/>
              <a:gd name="T48" fmla="*/ 157 w 334"/>
              <a:gd name="T49" fmla="*/ 947 h 1128"/>
              <a:gd name="T50" fmla="*/ 164 w 334"/>
              <a:gd name="T51" fmla="*/ 227 h 1128"/>
              <a:gd name="T52" fmla="*/ 170 w 334"/>
              <a:gd name="T53" fmla="*/ 969 h 1128"/>
              <a:gd name="T54" fmla="*/ 177 w 334"/>
              <a:gd name="T55" fmla="*/ 0 h 1128"/>
              <a:gd name="T56" fmla="*/ 183 w 334"/>
              <a:gd name="T57" fmla="*/ 624 h 1128"/>
              <a:gd name="T58" fmla="*/ 190 w 334"/>
              <a:gd name="T59" fmla="*/ 841 h 1128"/>
              <a:gd name="T60" fmla="*/ 196 w 334"/>
              <a:gd name="T61" fmla="*/ 411 h 1128"/>
              <a:gd name="T62" fmla="*/ 203 w 334"/>
              <a:gd name="T63" fmla="*/ 636 h 1128"/>
              <a:gd name="T64" fmla="*/ 210 w 334"/>
              <a:gd name="T65" fmla="*/ 474 h 1128"/>
              <a:gd name="T66" fmla="*/ 216 w 334"/>
              <a:gd name="T67" fmla="*/ 433 h 1128"/>
              <a:gd name="T68" fmla="*/ 223 w 334"/>
              <a:gd name="T69" fmla="*/ 754 h 1128"/>
              <a:gd name="T70" fmla="*/ 229 w 334"/>
              <a:gd name="T71" fmla="*/ 738 h 1128"/>
              <a:gd name="T72" fmla="*/ 236 w 334"/>
              <a:gd name="T73" fmla="*/ 497 h 1128"/>
              <a:gd name="T74" fmla="*/ 242 w 334"/>
              <a:gd name="T75" fmla="*/ 392 h 1128"/>
              <a:gd name="T76" fmla="*/ 249 w 334"/>
              <a:gd name="T77" fmla="*/ 507 h 1128"/>
              <a:gd name="T78" fmla="*/ 256 w 334"/>
              <a:gd name="T79" fmla="*/ 1128 h 1128"/>
              <a:gd name="T80" fmla="*/ 262 w 334"/>
              <a:gd name="T81" fmla="*/ 875 h 1128"/>
              <a:gd name="T82" fmla="*/ 269 w 334"/>
              <a:gd name="T83" fmla="*/ 696 h 1128"/>
              <a:gd name="T84" fmla="*/ 275 w 334"/>
              <a:gd name="T85" fmla="*/ 365 h 1128"/>
              <a:gd name="T86" fmla="*/ 282 w 334"/>
              <a:gd name="T87" fmla="*/ 773 h 1128"/>
              <a:gd name="T88" fmla="*/ 288 w 334"/>
              <a:gd name="T89" fmla="*/ 434 h 1128"/>
              <a:gd name="T90" fmla="*/ 295 w 334"/>
              <a:gd name="T91" fmla="*/ 329 h 1128"/>
              <a:gd name="T92" fmla="*/ 301 w 334"/>
              <a:gd name="T93" fmla="*/ 93 h 1128"/>
              <a:gd name="T94" fmla="*/ 308 w 334"/>
              <a:gd name="T95" fmla="*/ 687 h 1128"/>
              <a:gd name="T96" fmla="*/ 314 w 334"/>
              <a:gd name="T97" fmla="*/ 525 h 1128"/>
              <a:gd name="T98" fmla="*/ 321 w 334"/>
              <a:gd name="T99" fmla="*/ 902 h 1128"/>
              <a:gd name="T100" fmla="*/ 328 w 334"/>
              <a:gd name="T101" fmla="*/ 658 h 1128"/>
              <a:gd name="T102" fmla="*/ 334 w 334"/>
              <a:gd name="T103" fmla="*/ 689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128">
                <a:moveTo>
                  <a:pt x="0" y="832"/>
                </a:moveTo>
                <a:lnTo>
                  <a:pt x="6" y="422"/>
                </a:lnTo>
                <a:lnTo>
                  <a:pt x="13" y="393"/>
                </a:lnTo>
                <a:lnTo>
                  <a:pt x="19" y="831"/>
                </a:lnTo>
                <a:lnTo>
                  <a:pt x="26" y="464"/>
                </a:lnTo>
                <a:lnTo>
                  <a:pt x="33" y="349"/>
                </a:lnTo>
                <a:lnTo>
                  <a:pt x="39" y="642"/>
                </a:lnTo>
                <a:lnTo>
                  <a:pt x="46" y="466"/>
                </a:lnTo>
                <a:lnTo>
                  <a:pt x="52" y="595"/>
                </a:lnTo>
                <a:lnTo>
                  <a:pt x="59" y="730"/>
                </a:lnTo>
                <a:lnTo>
                  <a:pt x="65" y="463"/>
                </a:lnTo>
                <a:lnTo>
                  <a:pt x="72" y="638"/>
                </a:lnTo>
                <a:lnTo>
                  <a:pt x="78" y="305"/>
                </a:lnTo>
                <a:lnTo>
                  <a:pt x="85" y="603"/>
                </a:lnTo>
                <a:lnTo>
                  <a:pt x="91" y="840"/>
                </a:lnTo>
                <a:lnTo>
                  <a:pt x="98" y="616"/>
                </a:lnTo>
                <a:lnTo>
                  <a:pt x="105" y="582"/>
                </a:lnTo>
                <a:lnTo>
                  <a:pt x="111" y="539"/>
                </a:lnTo>
                <a:lnTo>
                  <a:pt x="118" y="573"/>
                </a:lnTo>
                <a:lnTo>
                  <a:pt x="124" y="837"/>
                </a:lnTo>
                <a:lnTo>
                  <a:pt x="131" y="1067"/>
                </a:lnTo>
                <a:lnTo>
                  <a:pt x="137" y="838"/>
                </a:lnTo>
                <a:lnTo>
                  <a:pt x="144" y="341"/>
                </a:lnTo>
                <a:lnTo>
                  <a:pt x="151" y="659"/>
                </a:lnTo>
                <a:lnTo>
                  <a:pt x="157" y="947"/>
                </a:lnTo>
                <a:lnTo>
                  <a:pt x="164" y="227"/>
                </a:lnTo>
                <a:lnTo>
                  <a:pt x="170" y="969"/>
                </a:lnTo>
                <a:lnTo>
                  <a:pt x="177" y="0"/>
                </a:lnTo>
                <a:lnTo>
                  <a:pt x="183" y="624"/>
                </a:lnTo>
                <a:lnTo>
                  <a:pt x="190" y="841"/>
                </a:lnTo>
                <a:lnTo>
                  <a:pt x="196" y="411"/>
                </a:lnTo>
                <a:lnTo>
                  <a:pt x="203" y="636"/>
                </a:lnTo>
                <a:lnTo>
                  <a:pt x="210" y="474"/>
                </a:lnTo>
                <a:lnTo>
                  <a:pt x="216" y="433"/>
                </a:lnTo>
                <a:lnTo>
                  <a:pt x="223" y="754"/>
                </a:lnTo>
                <a:lnTo>
                  <a:pt x="229" y="738"/>
                </a:lnTo>
                <a:lnTo>
                  <a:pt x="236" y="497"/>
                </a:lnTo>
                <a:lnTo>
                  <a:pt x="242" y="392"/>
                </a:lnTo>
                <a:lnTo>
                  <a:pt x="249" y="507"/>
                </a:lnTo>
                <a:lnTo>
                  <a:pt x="256" y="1128"/>
                </a:lnTo>
                <a:lnTo>
                  <a:pt x="262" y="875"/>
                </a:lnTo>
                <a:lnTo>
                  <a:pt x="269" y="696"/>
                </a:lnTo>
                <a:lnTo>
                  <a:pt x="275" y="365"/>
                </a:lnTo>
                <a:lnTo>
                  <a:pt x="282" y="773"/>
                </a:lnTo>
                <a:lnTo>
                  <a:pt x="288" y="434"/>
                </a:lnTo>
                <a:lnTo>
                  <a:pt x="295" y="329"/>
                </a:lnTo>
                <a:lnTo>
                  <a:pt x="301" y="93"/>
                </a:lnTo>
                <a:lnTo>
                  <a:pt x="308" y="687"/>
                </a:lnTo>
                <a:lnTo>
                  <a:pt x="314" y="525"/>
                </a:lnTo>
                <a:lnTo>
                  <a:pt x="321" y="902"/>
                </a:lnTo>
                <a:lnTo>
                  <a:pt x="328" y="658"/>
                </a:lnTo>
                <a:lnTo>
                  <a:pt x="334" y="68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5" name="Freeform 43"/>
          <p:cNvSpPr>
            <a:spLocks/>
          </p:cNvSpPr>
          <p:nvPr/>
        </p:nvSpPr>
        <p:spPr bwMode="auto">
          <a:xfrm>
            <a:off x="5224597" y="4285223"/>
            <a:ext cx="348561" cy="1356539"/>
          </a:xfrm>
          <a:custGeom>
            <a:avLst/>
            <a:gdLst>
              <a:gd name="T0" fmla="*/ 0 w 334"/>
              <a:gd name="T1" fmla="*/ 661 h 1321"/>
              <a:gd name="T2" fmla="*/ 6 w 334"/>
              <a:gd name="T3" fmla="*/ 692 h 1321"/>
              <a:gd name="T4" fmla="*/ 13 w 334"/>
              <a:gd name="T5" fmla="*/ 839 h 1321"/>
              <a:gd name="T6" fmla="*/ 19 w 334"/>
              <a:gd name="T7" fmla="*/ 181 h 1321"/>
              <a:gd name="T8" fmla="*/ 26 w 334"/>
              <a:gd name="T9" fmla="*/ 617 h 1321"/>
              <a:gd name="T10" fmla="*/ 33 w 334"/>
              <a:gd name="T11" fmla="*/ 846 h 1321"/>
              <a:gd name="T12" fmla="*/ 39 w 334"/>
              <a:gd name="T13" fmla="*/ 308 h 1321"/>
              <a:gd name="T14" fmla="*/ 46 w 334"/>
              <a:gd name="T15" fmla="*/ 744 h 1321"/>
              <a:gd name="T16" fmla="*/ 52 w 334"/>
              <a:gd name="T17" fmla="*/ 534 h 1321"/>
              <a:gd name="T18" fmla="*/ 59 w 334"/>
              <a:gd name="T19" fmla="*/ 408 h 1321"/>
              <a:gd name="T20" fmla="*/ 65 w 334"/>
              <a:gd name="T21" fmla="*/ 133 h 1321"/>
              <a:gd name="T22" fmla="*/ 72 w 334"/>
              <a:gd name="T23" fmla="*/ 838 h 1321"/>
              <a:gd name="T24" fmla="*/ 78 w 334"/>
              <a:gd name="T25" fmla="*/ 757 h 1321"/>
              <a:gd name="T26" fmla="*/ 85 w 334"/>
              <a:gd name="T27" fmla="*/ 709 h 1321"/>
              <a:gd name="T28" fmla="*/ 91 w 334"/>
              <a:gd name="T29" fmla="*/ 1321 h 1321"/>
              <a:gd name="T30" fmla="*/ 98 w 334"/>
              <a:gd name="T31" fmla="*/ 592 h 1321"/>
              <a:gd name="T32" fmla="*/ 105 w 334"/>
              <a:gd name="T33" fmla="*/ 920 h 1321"/>
              <a:gd name="T34" fmla="*/ 111 w 334"/>
              <a:gd name="T35" fmla="*/ 651 h 1321"/>
              <a:gd name="T36" fmla="*/ 118 w 334"/>
              <a:gd name="T37" fmla="*/ 272 h 1321"/>
              <a:gd name="T38" fmla="*/ 124 w 334"/>
              <a:gd name="T39" fmla="*/ 565 h 1321"/>
              <a:gd name="T40" fmla="*/ 131 w 334"/>
              <a:gd name="T41" fmla="*/ 726 h 1321"/>
              <a:gd name="T42" fmla="*/ 137 w 334"/>
              <a:gd name="T43" fmla="*/ 398 h 1321"/>
              <a:gd name="T44" fmla="*/ 144 w 334"/>
              <a:gd name="T45" fmla="*/ 594 h 1321"/>
              <a:gd name="T46" fmla="*/ 151 w 334"/>
              <a:gd name="T47" fmla="*/ 644 h 1321"/>
              <a:gd name="T48" fmla="*/ 157 w 334"/>
              <a:gd name="T49" fmla="*/ 787 h 1321"/>
              <a:gd name="T50" fmla="*/ 164 w 334"/>
              <a:gd name="T51" fmla="*/ 719 h 1321"/>
              <a:gd name="T52" fmla="*/ 170 w 334"/>
              <a:gd name="T53" fmla="*/ 131 h 1321"/>
              <a:gd name="T54" fmla="*/ 177 w 334"/>
              <a:gd name="T55" fmla="*/ 547 h 1321"/>
              <a:gd name="T56" fmla="*/ 183 w 334"/>
              <a:gd name="T57" fmla="*/ 769 h 1321"/>
              <a:gd name="T58" fmla="*/ 190 w 334"/>
              <a:gd name="T59" fmla="*/ 366 h 1321"/>
              <a:gd name="T60" fmla="*/ 196 w 334"/>
              <a:gd name="T61" fmla="*/ 835 h 1321"/>
              <a:gd name="T62" fmla="*/ 203 w 334"/>
              <a:gd name="T63" fmla="*/ 312 h 1321"/>
              <a:gd name="T64" fmla="*/ 210 w 334"/>
              <a:gd name="T65" fmla="*/ 624 h 1321"/>
              <a:gd name="T66" fmla="*/ 216 w 334"/>
              <a:gd name="T67" fmla="*/ 463 h 1321"/>
              <a:gd name="T68" fmla="*/ 223 w 334"/>
              <a:gd name="T69" fmla="*/ 504 h 1321"/>
              <a:gd name="T70" fmla="*/ 229 w 334"/>
              <a:gd name="T71" fmla="*/ 160 h 1321"/>
              <a:gd name="T72" fmla="*/ 236 w 334"/>
              <a:gd name="T73" fmla="*/ 509 h 1321"/>
              <a:gd name="T74" fmla="*/ 242 w 334"/>
              <a:gd name="T75" fmla="*/ 507 h 1321"/>
              <a:gd name="T76" fmla="*/ 249 w 334"/>
              <a:gd name="T77" fmla="*/ 638 h 1321"/>
              <a:gd name="T78" fmla="*/ 256 w 334"/>
              <a:gd name="T79" fmla="*/ 774 h 1321"/>
              <a:gd name="T80" fmla="*/ 262 w 334"/>
              <a:gd name="T81" fmla="*/ 1164 h 1321"/>
              <a:gd name="T82" fmla="*/ 269 w 334"/>
              <a:gd name="T83" fmla="*/ 526 h 1321"/>
              <a:gd name="T84" fmla="*/ 275 w 334"/>
              <a:gd name="T85" fmla="*/ 156 h 1321"/>
              <a:gd name="T86" fmla="*/ 282 w 334"/>
              <a:gd name="T87" fmla="*/ 241 h 1321"/>
              <a:gd name="T88" fmla="*/ 288 w 334"/>
              <a:gd name="T89" fmla="*/ 606 h 1321"/>
              <a:gd name="T90" fmla="*/ 295 w 334"/>
              <a:gd name="T91" fmla="*/ 860 h 1321"/>
              <a:gd name="T92" fmla="*/ 301 w 334"/>
              <a:gd name="T93" fmla="*/ 703 h 1321"/>
              <a:gd name="T94" fmla="*/ 308 w 334"/>
              <a:gd name="T95" fmla="*/ 836 h 1321"/>
              <a:gd name="T96" fmla="*/ 314 w 334"/>
              <a:gd name="T97" fmla="*/ 0 h 1321"/>
              <a:gd name="T98" fmla="*/ 321 w 334"/>
              <a:gd name="T99" fmla="*/ 804 h 1321"/>
              <a:gd name="T100" fmla="*/ 328 w 334"/>
              <a:gd name="T101" fmla="*/ 544 h 1321"/>
              <a:gd name="T102" fmla="*/ 334 w 334"/>
              <a:gd name="T103" fmla="*/ 576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321">
                <a:moveTo>
                  <a:pt x="0" y="661"/>
                </a:moveTo>
                <a:lnTo>
                  <a:pt x="6" y="692"/>
                </a:lnTo>
                <a:lnTo>
                  <a:pt x="13" y="839"/>
                </a:lnTo>
                <a:lnTo>
                  <a:pt x="19" y="181"/>
                </a:lnTo>
                <a:lnTo>
                  <a:pt x="26" y="617"/>
                </a:lnTo>
                <a:lnTo>
                  <a:pt x="33" y="846"/>
                </a:lnTo>
                <a:lnTo>
                  <a:pt x="39" y="308"/>
                </a:lnTo>
                <a:lnTo>
                  <a:pt x="46" y="744"/>
                </a:lnTo>
                <a:lnTo>
                  <a:pt x="52" y="534"/>
                </a:lnTo>
                <a:lnTo>
                  <a:pt x="59" y="408"/>
                </a:lnTo>
                <a:lnTo>
                  <a:pt x="65" y="133"/>
                </a:lnTo>
                <a:lnTo>
                  <a:pt x="72" y="838"/>
                </a:lnTo>
                <a:lnTo>
                  <a:pt x="78" y="757"/>
                </a:lnTo>
                <a:lnTo>
                  <a:pt x="85" y="709"/>
                </a:lnTo>
                <a:lnTo>
                  <a:pt x="91" y="1321"/>
                </a:lnTo>
                <a:lnTo>
                  <a:pt x="98" y="592"/>
                </a:lnTo>
                <a:lnTo>
                  <a:pt x="105" y="920"/>
                </a:lnTo>
                <a:lnTo>
                  <a:pt x="111" y="651"/>
                </a:lnTo>
                <a:lnTo>
                  <a:pt x="118" y="272"/>
                </a:lnTo>
                <a:lnTo>
                  <a:pt x="124" y="565"/>
                </a:lnTo>
                <a:lnTo>
                  <a:pt x="131" y="726"/>
                </a:lnTo>
                <a:lnTo>
                  <a:pt x="137" y="398"/>
                </a:lnTo>
                <a:lnTo>
                  <a:pt x="144" y="594"/>
                </a:lnTo>
                <a:lnTo>
                  <a:pt x="151" y="644"/>
                </a:lnTo>
                <a:lnTo>
                  <a:pt x="157" y="787"/>
                </a:lnTo>
                <a:lnTo>
                  <a:pt x="164" y="719"/>
                </a:lnTo>
                <a:lnTo>
                  <a:pt x="170" y="131"/>
                </a:lnTo>
                <a:lnTo>
                  <a:pt x="177" y="547"/>
                </a:lnTo>
                <a:lnTo>
                  <a:pt x="183" y="769"/>
                </a:lnTo>
                <a:lnTo>
                  <a:pt x="190" y="366"/>
                </a:lnTo>
                <a:lnTo>
                  <a:pt x="196" y="835"/>
                </a:lnTo>
                <a:lnTo>
                  <a:pt x="203" y="312"/>
                </a:lnTo>
                <a:lnTo>
                  <a:pt x="210" y="624"/>
                </a:lnTo>
                <a:lnTo>
                  <a:pt x="216" y="463"/>
                </a:lnTo>
                <a:lnTo>
                  <a:pt x="223" y="504"/>
                </a:lnTo>
                <a:lnTo>
                  <a:pt x="229" y="160"/>
                </a:lnTo>
                <a:lnTo>
                  <a:pt x="236" y="509"/>
                </a:lnTo>
                <a:lnTo>
                  <a:pt x="242" y="507"/>
                </a:lnTo>
                <a:lnTo>
                  <a:pt x="249" y="638"/>
                </a:lnTo>
                <a:lnTo>
                  <a:pt x="256" y="774"/>
                </a:lnTo>
                <a:lnTo>
                  <a:pt x="262" y="1164"/>
                </a:lnTo>
                <a:lnTo>
                  <a:pt x="269" y="526"/>
                </a:lnTo>
                <a:lnTo>
                  <a:pt x="275" y="156"/>
                </a:lnTo>
                <a:lnTo>
                  <a:pt x="282" y="241"/>
                </a:lnTo>
                <a:lnTo>
                  <a:pt x="288" y="606"/>
                </a:lnTo>
                <a:lnTo>
                  <a:pt x="295" y="860"/>
                </a:lnTo>
                <a:lnTo>
                  <a:pt x="301" y="703"/>
                </a:lnTo>
                <a:lnTo>
                  <a:pt x="308" y="836"/>
                </a:lnTo>
                <a:lnTo>
                  <a:pt x="314" y="0"/>
                </a:lnTo>
                <a:lnTo>
                  <a:pt x="321" y="804"/>
                </a:lnTo>
                <a:lnTo>
                  <a:pt x="328" y="544"/>
                </a:lnTo>
                <a:lnTo>
                  <a:pt x="334" y="57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6" name="Freeform 44"/>
          <p:cNvSpPr>
            <a:spLocks/>
          </p:cNvSpPr>
          <p:nvPr/>
        </p:nvSpPr>
        <p:spPr bwMode="auto">
          <a:xfrm>
            <a:off x="5566896" y="4233877"/>
            <a:ext cx="348561" cy="1388373"/>
          </a:xfrm>
          <a:custGeom>
            <a:avLst/>
            <a:gdLst>
              <a:gd name="T0" fmla="*/ 0 w 334"/>
              <a:gd name="T1" fmla="*/ 594 h 1352"/>
              <a:gd name="T2" fmla="*/ 6 w 334"/>
              <a:gd name="T3" fmla="*/ 626 h 1352"/>
              <a:gd name="T4" fmla="*/ 13 w 334"/>
              <a:gd name="T5" fmla="*/ 234 h 1352"/>
              <a:gd name="T6" fmla="*/ 19 w 334"/>
              <a:gd name="T7" fmla="*/ 141 h 1352"/>
              <a:gd name="T8" fmla="*/ 26 w 334"/>
              <a:gd name="T9" fmla="*/ 611 h 1352"/>
              <a:gd name="T10" fmla="*/ 33 w 334"/>
              <a:gd name="T11" fmla="*/ 971 h 1352"/>
              <a:gd name="T12" fmla="*/ 39 w 334"/>
              <a:gd name="T13" fmla="*/ 593 h 1352"/>
              <a:gd name="T14" fmla="*/ 46 w 334"/>
              <a:gd name="T15" fmla="*/ 566 h 1352"/>
              <a:gd name="T16" fmla="*/ 52 w 334"/>
              <a:gd name="T17" fmla="*/ 812 h 1352"/>
              <a:gd name="T18" fmla="*/ 59 w 334"/>
              <a:gd name="T19" fmla="*/ 299 h 1352"/>
              <a:gd name="T20" fmla="*/ 65 w 334"/>
              <a:gd name="T21" fmla="*/ 1058 h 1352"/>
              <a:gd name="T22" fmla="*/ 72 w 334"/>
              <a:gd name="T23" fmla="*/ 665 h 1352"/>
              <a:gd name="T24" fmla="*/ 78 w 334"/>
              <a:gd name="T25" fmla="*/ 1352 h 1352"/>
              <a:gd name="T26" fmla="*/ 85 w 334"/>
              <a:gd name="T27" fmla="*/ 383 h 1352"/>
              <a:gd name="T28" fmla="*/ 91 w 334"/>
              <a:gd name="T29" fmla="*/ 133 h 1352"/>
              <a:gd name="T30" fmla="*/ 98 w 334"/>
              <a:gd name="T31" fmla="*/ 449 h 1352"/>
              <a:gd name="T32" fmla="*/ 105 w 334"/>
              <a:gd name="T33" fmla="*/ 443 h 1352"/>
              <a:gd name="T34" fmla="*/ 111 w 334"/>
              <a:gd name="T35" fmla="*/ 275 h 1352"/>
              <a:gd name="T36" fmla="*/ 118 w 334"/>
              <a:gd name="T37" fmla="*/ 279 h 1352"/>
              <a:gd name="T38" fmla="*/ 124 w 334"/>
              <a:gd name="T39" fmla="*/ 872 h 1352"/>
              <a:gd name="T40" fmla="*/ 131 w 334"/>
              <a:gd name="T41" fmla="*/ 568 h 1352"/>
              <a:gd name="T42" fmla="*/ 138 w 334"/>
              <a:gd name="T43" fmla="*/ 457 h 1352"/>
              <a:gd name="T44" fmla="*/ 144 w 334"/>
              <a:gd name="T45" fmla="*/ 744 h 1352"/>
              <a:gd name="T46" fmla="*/ 151 w 334"/>
              <a:gd name="T47" fmla="*/ 526 h 1352"/>
              <a:gd name="T48" fmla="*/ 157 w 334"/>
              <a:gd name="T49" fmla="*/ 210 h 1352"/>
              <a:gd name="T50" fmla="*/ 164 w 334"/>
              <a:gd name="T51" fmla="*/ 191 h 1352"/>
              <a:gd name="T52" fmla="*/ 170 w 334"/>
              <a:gd name="T53" fmla="*/ 602 h 1352"/>
              <a:gd name="T54" fmla="*/ 177 w 334"/>
              <a:gd name="T55" fmla="*/ 230 h 1352"/>
              <a:gd name="T56" fmla="*/ 183 w 334"/>
              <a:gd name="T57" fmla="*/ 567 h 1352"/>
              <a:gd name="T58" fmla="*/ 190 w 334"/>
              <a:gd name="T59" fmla="*/ 523 h 1352"/>
              <a:gd name="T60" fmla="*/ 196 w 334"/>
              <a:gd name="T61" fmla="*/ 585 h 1352"/>
              <a:gd name="T62" fmla="*/ 203 w 334"/>
              <a:gd name="T63" fmla="*/ 192 h 1352"/>
              <a:gd name="T64" fmla="*/ 210 w 334"/>
              <a:gd name="T65" fmla="*/ 684 h 1352"/>
              <a:gd name="T66" fmla="*/ 216 w 334"/>
              <a:gd name="T67" fmla="*/ 567 h 1352"/>
              <a:gd name="T68" fmla="*/ 223 w 334"/>
              <a:gd name="T69" fmla="*/ 827 h 1352"/>
              <a:gd name="T70" fmla="*/ 229 w 334"/>
              <a:gd name="T71" fmla="*/ 362 h 1352"/>
              <a:gd name="T72" fmla="*/ 236 w 334"/>
              <a:gd name="T73" fmla="*/ 245 h 1352"/>
              <a:gd name="T74" fmla="*/ 242 w 334"/>
              <a:gd name="T75" fmla="*/ 398 h 1352"/>
              <a:gd name="T76" fmla="*/ 249 w 334"/>
              <a:gd name="T77" fmla="*/ 1134 h 1352"/>
              <a:gd name="T78" fmla="*/ 256 w 334"/>
              <a:gd name="T79" fmla="*/ 104 h 1352"/>
              <a:gd name="T80" fmla="*/ 262 w 334"/>
              <a:gd name="T81" fmla="*/ 442 h 1352"/>
              <a:gd name="T82" fmla="*/ 269 w 334"/>
              <a:gd name="T83" fmla="*/ 239 h 1352"/>
              <a:gd name="T84" fmla="*/ 275 w 334"/>
              <a:gd name="T85" fmla="*/ 160 h 1352"/>
              <a:gd name="T86" fmla="*/ 282 w 334"/>
              <a:gd name="T87" fmla="*/ 264 h 1352"/>
              <a:gd name="T88" fmla="*/ 288 w 334"/>
              <a:gd name="T89" fmla="*/ 866 h 1352"/>
              <a:gd name="T90" fmla="*/ 295 w 334"/>
              <a:gd name="T91" fmla="*/ 30 h 1352"/>
              <a:gd name="T92" fmla="*/ 301 w 334"/>
              <a:gd name="T93" fmla="*/ 422 h 1352"/>
              <a:gd name="T94" fmla="*/ 308 w 334"/>
              <a:gd name="T95" fmla="*/ 68 h 1352"/>
              <a:gd name="T96" fmla="*/ 315 w 334"/>
              <a:gd name="T97" fmla="*/ 402 h 1352"/>
              <a:gd name="T98" fmla="*/ 321 w 334"/>
              <a:gd name="T99" fmla="*/ 166 h 1352"/>
              <a:gd name="T100" fmla="*/ 328 w 334"/>
              <a:gd name="T101" fmla="*/ 0 h 1352"/>
              <a:gd name="T102" fmla="*/ 334 w 334"/>
              <a:gd name="T103" fmla="*/ 474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352">
                <a:moveTo>
                  <a:pt x="0" y="594"/>
                </a:moveTo>
                <a:lnTo>
                  <a:pt x="6" y="626"/>
                </a:lnTo>
                <a:lnTo>
                  <a:pt x="13" y="234"/>
                </a:lnTo>
                <a:lnTo>
                  <a:pt x="19" y="141"/>
                </a:lnTo>
                <a:lnTo>
                  <a:pt x="26" y="611"/>
                </a:lnTo>
                <a:lnTo>
                  <a:pt x="33" y="971"/>
                </a:lnTo>
                <a:lnTo>
                  <a:pt x="39" y="593"/>
                </a:lnTo>
                <a:lnTo>
                  <a:pt x="46" y="566"/>
                </a:lnTo>
                <a:lnTo>
                  <a:pt x="52" y="812"/>
                </a:lnTo>
                <a:lnTo>
                  <a:pt x="59" y="299"/>
                </a:lnTo>
                <a:lnTo>
                  <a:pt x="65" y="1058"/>
                </a:lnTo>
                <a:lnTo>
                  <a:pt x="72" y="665"/>
                </a:lnTo>
                <a:lnTo>
                  <a:pt x="78" y="1352"/>
                </a:lnTo>
                <a:lnTo>
                  <a:pt x="85" y="383"/>
                </a:lnTo>
                <a:lnTo>
                  <a:pt x="91" y="133"/>
                </a:lnTo>
                <a:lnTo>
                  <a:pt x="98" y="449"/>
                </a:lnTo>
                <a:lnTo>
                  <a:pt x="105" y="443"/>
                </a:lnTo>
                <a:lnTo>
                  <a:pt x="111" y="275"/>
                </a:lnTo>
                <a:lnTo>
                  <a:pt x="118" y="279"/>
                </a:lnTo>
                <a:lnTo>
                  <a:pt x="124" y="872"/>
                </a:lnTo>
                <a:lnTo>
                  <a:pt x="131" y="568"/>
                </a:lnTo>
                <a:lnTo>
                  <a:pt x="138" y="457"/>
                </a:lnTo>
                <a:lnTo>
                  <a:pt x="144" y="744"/>
                </a:lnTo>
                <a:lnTo>
                  <a:pt x="151" y="526"/>
                </a:lnTo>
                <a:lnTo>
                  <a:pt x="157" y="210"/>
                </a:lnTo>
                <a:lnTo>
                  <a:pt x="164" y="191"/>
                </a:lnTo>
                <a:lnTo>
                  <a:pt x="170" y="602"/>
                </a:lnTo>
                <a:lnTo>
                  <a:pt x="177" y="230"/>
                </a:lnTo>
                <a:lnTo>
                  <a:pt x="183" y="567"/>
                </a:lnTo>
                <a:lnTo>
                  <a:pt x="190" y="523"/>
                </a:lnTo>
                <a:lnTo>
                  <a:pt x="196" y="585"/>
                </a:lnTo>
                <a:lnTo>
                  <a:pt x="203" y="192"/>
                </a:lnTo>
                <a:lnTo>
                  <a:pt x="210" y="684"/>
                </a:lnTo>
                <a:lnTo>
                  <a:pt x="216" y="567"/>
                </a:lnTo>
                <a:lnTo>
                  <a:pt x="223" y="827"/>
                </a:lnTo>
                <a:lnTo>
                  <a:pt x="229" y="362"/>
                </a:lnTo>
                <a:lnTo>
                  <a:pt x="236" y="245"/>
                </a:lnTo>
                <a:lnTo>
                  <a:pt x="242" y="398"/>
                </a:lnTo>
                <a:lnTo>
                  <a:pt x="249" y="1134"/>
                </a:lnTo>
                <a:lnTo>
                  <a:pt x="256" y="104"/>
                </a:lnTo>
                <a:lnTo>
                  <a:pt x="262" y="442"/>
                </a:lnTo>
                <a:lnTo>
                  <a:pt x="269" y="239"/>
                </a:lnTo>
                <a:lnTo>
                  <a:pt x="275" y="160"/>
                </a:lnTo>
                <a:lnTo>
                  <a:pt x="282" y="264"/>
                </a:lnTo>
                <a:lnTo>
                  <a:pt x="288" y="866"/>
                </a:lnTo>
                <a:lnTo>
                  <a:pt x="295" y="30"/>
                </a:lnTo>
                <a:lnTo>
                  <a:pt x="301" y="422"/>
                </a:lnTo>
                <a:lnTo>
                  <a:pt x="308" y="68"/>
                </a:lnTo>
                <a:lnTo>
                  <a:pt x="315" y="402"/>
                </a:lnTo>
                <a:lnTo>
                  <a:pt x="321" y="166"/>
                </a:lnTo>
                <a:lnTo>
                  <a:pt x="328" y="0"/>
                </a:lnTo>
                <a:lnTo>
                  <a:pt x="334" y="47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7" name="Freeform 45"/>
          <p:cNvSpPr>
            <a:spLocks/>
          </p:cNvSpPr>
          <p:nvPr/>
        </p:nvSpPr>
        <p:spPr bwMode="auto">
          <a:xfrm>
            <a:off x="5909198" y="4116811"/>
            <a:ext cx="348561" cy="1299033"/>
          </a:xfrm>
          <a:custGeom>
            <a:avLst/>
            <a:gdLst>
              <a:gd name="T0" fmla="*/ 0 w 334"/>
              <a:gd name="T1" fmla="*/ 114 h 1265"/>
              <a:gd name="T2" fmla="*/ 6 w 334"/>
              <a:gd name="T3" fmla="*/ 588 h 1265"/>
              <a:gd name="T4" fmla="*/ 13 w 334"/>
              <a:gd name="T5" fmla="*/ 406 h 1265"/>
              <a:gd name="T6" fmla="*/ 19 w 334"/>
              <a:gd name="T7" fmla="*/ 589 h 1265"/>
              <a:gd name="T8" fmla="*/ 26 w 334"/>
              <a:gd name="T9" fmla="*/ 628 h 1265"/>
              <a:gd name="T10" fmla="*/ 33 w 334"/>
              <a:gd name="T11" fmla="*/ 676 h 1265"/>
              <a:gd name="T12" fmla="*/ 39 w 334"/>
              <a:gd name="T13" fmla="*/ 384 h 1265"/>
              <a:gd name="T14" fmla="*/ 46 w 334"/>
              <a:gd name="T15" fmla="*/ 68 h 1265"/>
              <a:gd name="T16" fmla="*/ 52 w 334"/>
              <a:gd name="T17" fmla="*/ 400 h 1265"/>
              <a:gd name="T18" fmla="*/ 59 w 334"/>
              <a:gd name="T19" fmla="*/ 308 h 1265"/>
              <a:gd name="T20" fmla="*/ 65 w 334"/>
              <a:gd name="T21" fmla="*/ 817 h 1265"/>
              <a:gd name="T22" fmla="*/ 72 w 334"/>
              <a:gd name="T23" fmla="*/ 0 h 1265"/>
              <a:gd name="T24" fmla="*/ 78 w 334"/>
              <a:gd name="T25" fmla="*/ 125 h 1265"/>
              <a:gd name="T26" fmla="*/ 85 w 334"/>
              <a:gd name="T27" fmla="*/ 544 h 1265"/>
              <a:gd name="T28" fmla="*/ 91 w 334"/>
              <a:gd name="T29" fmla="*/ 1035 h 1265"/>
              <a:gd name="T30" fmla="*/ 98 w 334"/>
              <a:gd name="T31" fmla="*/ 424 h 1265"/>
              <a:gd name="T32" fmla="*/ 105 w 334"/>
              <a:gd name="T33" fmla="*/ 254 h 1265"/>
              <a:gd name="T34" fmla="*/ 111 w 334"/>
              <a:gd name="T35" fmla="*/ 462 h 1265"/>
              <a:gd name="T36" fmla="*/ 118 w 334"/>
              <a:gd name="T37" fmla="*/ 186 h 1265"/>
              <a:gd name="T38" fmla="*/ 124 w 334"/>
              <a:gd name="T39" fmla="*/ 677 h 1265"/>
              <a:gd name="T40" fmla="*/ 131 w 334"/>
              <a:gd name="T41" fmla="*/ 346 h 1265"/>
              <a:gd name="T42" fmla="*/ 138 w 334"/>
              <a:gd name="T43" fmla="*/ 827 h 1265"/>
              <a:gd name="T44" fmla="*/ 144 w 334"/>
              <a:gd name="T45" fmla="*/ 82 h 1265"/>
              <a:gd name="T46" fmla="*/ 151 w 334"/>
              <a:gd name="T47" fmla="*/ 712 h 1265"/>
              <a:gd name="T48" fmla="*/ 157 w 334"/>
              <a:gd name="T49" fmla="*/ 289 h 1265"/>
              <a:gd name="T50" fmla="*/ 164 w 334"/>
              <a:gd name="T51" fmla="*/ 123 h 1265"/>
              <a:gd name="T52" fmla="*/ 170 w 334"/>
              <a:gd name="T53" fmla="*/ 201 h 1265"/>
              <a:gd name="T54" fmla="*/ 177 w 334"/>
              <a:gd name="T55" fmla="*/ 220 h 1265"/>
              <a:gd name="T56" fmla="*/ 183 w 334"/>
              <a:gd name="T57" fmla="*/ 1265 h 1265"/>
              <a:gd name="T58" fmla="*/ 190 w 334"/>
              <a:gd name="T59" fmla="*/ 633 h 1265"/>
              <a:gd name="T60" fmla="*/ 196 w 334"/>
              <a:gd name="T61" fmla="*/ 461 h 1265"/>
              <a:gd name="T62" fmla="*/ 203 w 334"/>
              <a:gd name="T63" fmla="*/ 241 h 1265"/>
              <a:gd name="T64" fmla="*/ 210 w 334"/>
              <a:gd name="T65" fmla="*/ 492 h 1265"/>
              <a:gd name="T66" fmla="*/ 216 w 334"/>
              <a:gd name="T67" fmla="*/ 669 h 1265"/>
              <a:gd name="T68" fmla="*/ 223 w 334"/>
              <a:gd name="T69" fmla="*/ 831 h 1265"/>
              <a:gd name="T70" fmla="*/ 229 w 334"/>
              <a:gd name="T71" fmla="*/ 357 h 1265"/>
              <a:gd name="T72" fmla="*/ 236 w 334"/>
              <a:gd name="T73" fmla="*/ 425 h 1265"/>
              <a:gd name="T74" fmla="*/ 242 w 334"/>
              <a:gd name="T75" fmla="*/ 488 h 1265"/>
              <a:gd name="T76" fmla="*/ 249 w 334"/>
              <a:gd name="T77" fmla="*/ 606 h 1265"/>
              <a:gd name="T78" fmla="*/ 256 w 334"/>
              <a:gd name="T79" fmla="*/ 721 h 1265"/>
              <a:gd name="T80" fmla="*/ 262 w 334"/>
              <a:gd name="T81" fmla="*/ 807 h 1265"/>
              <a:gd name="T82" fmla="*/ 269 w 334"/>
              <a:gd name="T83" fmla="*/ 487 h 1265"/>
              <a:gd name="T84" fmla="*/ 275 w 334"/>
              <a:gd name="T85" fmla="*/ 187 h 1265"/>
              <a:gd name="T86" fmla="*/ 282 w 334"/>
              <a:gd name="T87" fmla="*/ 614 h 1265"/>
              <a:gd name="T88" fmla="*/ 288 w 334"/>
              <a:gd name="T89" fmla="*/ 394 h 1265"/>
              <a:gd name="T90" fmla="*/ 295 w 334"/>
              <a:gd name="T91" fmla="*/ 544 h 1265"/>
              <a:gd name="T92" fmla="*/ 301 w 334"/>
              <a:gd name="T93" fmla="*/ 697 h 1265"/>
              <a:gd name="T94" fmla="*/ 308 w 334"/>
              <a:gd name="T95" fmla="*/ 815 h 1265"/>
              <a:gd name="T96" fmla="*/ 315 w 334"/>
              <a:gd name="T97" fmla="*/ 605 h 1265"/>
              <a:gd name="T98" fmla="*/ 321 w 334"/>
              <a:gd name="T99" fmla="*/ 733 h 1265"/>
              <a:gd name="T100" fmla="*/ 328 w 334"/>
              <a:gd name="T101" fmla="*/ 378 h 1265"/>
              <a:gd name="T102" fmla="*/ 334 w 334"/>
              <a:gd name="T103" fmla="*/ 22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265">
                <a:moveTo>
                  <a:pt x="0" y="114"/>
                </a:moveTo>
                <a:lnTo>
                  <a:pt x="6" y="588"/>
                </a:lnTo>
                <a:lnTo>
                  <a:pt x="13" y="406"/>
                </a:lnTo>
                <a:lnTo>
                  <a:pt x="19" y="589"/>
                </a:lnTo>
                <a:lnTo>
                  <a:pt x="26" y="628"/>
                </a:lnTo>
                <a:lnTo>
                  <a:pt x="33" y="676"/>
                </a:lnTo>
                <a:lnTo>
                  <a:pt x="39" y="384"/>
                </a:lnTo>
                <a:lnTo>
                  <a:pt x="46" y="68"/>
                </a:lnTo>
                <a:lnTo>
                  <a:pt x="52" y="400"/>
                </a:lnTo>
                <a:lnTo>
                  <a:pt x="59" y="308"/>
                </a:lnTo>
                <a:lnTo>
                  <a:pt x="65" y="817"/>
                </a:lnTo>
                <a:lnTo>
                  <a:pt x="72" y="0"/>
                </a:lnTo>
                <a:lnTo>
                  <a:pt x="78" y="125"/>
                </a:lnTo>
                <a:lnTo>
                  <a:pt x="85" y="544"/>
                </a:lnTo>
                <a:lnTo>
                  <a:pt x="91" y="1035"/>
                </a:lnTo>
                <a:lnTo>
                  <a:pt x="98" y="424"/>
                </a:lnTo>
                <a:lnTo>
                  <a:pt x="105" y="254"/>
                </a:lnTo>
                <a:lnTo>
                  <a:pt x="111" y="462"/>
                </a:lnTo>
                <a:lnTo>
                  <a:pt x="118" y="186"/>
                </a:lnTo>
                <a:lnTo>
                  <a:pt x="124" y="677"/>
                </a:lnTo>
                <a:lnTo>
                  <a:pt x="131" y="346"/>
                </a:lnTo>
                <a:lnTo>
                  <a:pt x="138" y="827"/>
                </a:lnTo>
                <a:lnTo>
                  <a:pt x="144" y="82"/>
                </a:lnTo>
                <a:lnTo>
                  <a:pt x="151" y="712"/>
                </a:lnTo>
                <a:lnTo>
                  <a:pt x="157" y="289"/>
                </a:lnTo>
                <a:lnTo>
                  <a:pt x="164" y="123"/>
                </a:lnTo>
                <a:lnTo>
                  <a:pt x="170" y="201"/>
                </a:lnTo>
                <a:lnTo>
                  <a:pt x="177" y="220"/>
                </a:lnTo>
                <a:lnTo>
                  <a:pt x="183" y="1265"/>
                </a:lnTo>
                <a:lnTo>
                  <a:pt x="190" y="633"/>
                </a:lnTo>
                <a:lnTo>
                  <a:pt x="196" y="461"/>
                </a:lnTo>
                <a:lnTo>
                  <a:pt x="203" y="241"/>
                </a:lnTo>
                <a:lnTo>
                  <a:pt x="210" y="492"/>
                </a:lnTo>
                <a:lnTo>
                  <a:pt x="216" y="669"/>
                </a:lnTo>
                <a:lnTo>
                  <a:pt x="223" y="831"/>
                </a:lnTo>
                <a:lnTo>
                  <a:pt x="229" y="357"/>
                </a:lnTo>
                <a:lnTo>
                  <a:pt x="236" y="425"/>
                </a:lnTo>
                <a:lnTo>
                  <a:pt x="242" y="488"/>
                </a:lnTo>
                <a:lnTo>
                  <a:pt x="249" y="606"/>
                </a:lnTo>
                <a:lnTo>
                  <a:pt x="256" y="721"/>
                </a:lnTo>
                <a:lnTo>
                  <a:pt x="262" y="807"/>
                </a:lnTo>
                <a:lnTo>
                  <a:pt x="269" y="487"/>
                </a:lnTo>
                <a:lnTo>
                  <a:pt x="275" y="187"/>
                </a:lnTo>
                <a:lnTo>
                  <a:pt x="282" y="614"/>
                </a:lnTo>
                <a:lnTo>
                  <a:pt x="288" y="394"/>
                </a:lnTo>
                <a:lnTo>
                  <a:pt x="295" y="544"/>
                </a:lnTo>
                <a:lnTo>
                  <a:pt x="301" y="697"/>
                </a:lnTo>
                <a:lnTo>
                  <a:pt x="308" y="815"/>
                </a:lnTo>
                <a:lnTo>
                  <a:pt x="315" y="605"/>
                </a:lnTo>
                <a:lnTo>
                  <a:pt x="321" y="733"/>
                </a:lnTo>
                <a:lnTo>
                  <a:pt x="328" y="378"/>
                </a:lnTo>
                <a:lnTo>
                  <a:pt x="334" y="22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8" name="Freeform 46"/>
          <p:cNvSpPr>
            <a:spLocks/>
          </p:cNvSpPr>
          <p:nvPr/>
        </p:nvSpPr>
        <p:spPr bwMode="auto">
          <a:xfrm>
            <a:off x="6251497" y="3440081"/>
            <a:ext cx="348561" cy="1628669"/>
          </a:xfrm>
          <a:custGeom>
            <a:avLst/>
            <a:gdLst>
              <a:gd name="T0" fmla="*/ 0 w 334"/>
              <a:gd name="T1" fmla="*/ 1037 h 1586"/>
              <a:gd name="T2" fmla="*/ 6 w 334"/>
              <a:gd name="T3" fmla="*/ 881 h 1586"/>
              <a:gd name="T4" fmla="*/ 13 w 334"/>
              <a:gd name="T5" fmla="*/ 630 h 1586"/>
              <a:gd name="T6" fmla="*/ 19 w 334"/>
              <a:gd name="T7" fmla="*/ 988 h 1586"/>
              <a:gd name="T8" fmla="*/ 26 w 334"/>
              <a:gd name="T9" fmla="*/ 840 h 1586"/>
              <a:gd name="T10" fmla="*/ 33 w 334"/>
              <a:gd name="T11" fmla="*/ 337 h 1586"/>
              <a:gd name="T12" fmla="*/ 39 w 334"/>
              <a:gd name="T13" fmla="*/ 1162 h 1586"/>
              <a:gd name="T14" fmla="*/ 46 w 334"/>
              <a:gd name="T15" fmla="*/ 824 h 1586"/>
              <a:gd name="T16" fmla="*/ 52 w 334"/>
              <a:gd name="T17" fmla="*/ 1199 h 1586"/>
              <a:gd name="T18" fmla="*/ 59 w 334"/>
              <a:gd name="T19" fmla="*/ 712 h 1586"/>
              <a:gd name="T20" fmla="*/ 65 w 334"/>
              <a:gd name="T21" fmla="*/ 1285 h 1586"/>
              <a:gd name="T22" fmla="*/ 72 w 334"/>
              <a:gd name="T23" fmla="*/ 518 h 1586"/>
              <a:gd name="T24" fmla="*/ 78 w 334"/>
              <a:gd name="T25" fmla="*/ 629 h 1586"/>
              <a:gd name="T26" fmla="*/ 85 w 334"/>
              <a:gd name="T27" fmla="*/ 1586 h 1586"/>
              <a:gd name="T28" fmla="*/ 91 w 334"/>
              <a:gd name="T29" fmla="*/ 940 h 1586"/>
              <a:gd name="T30" fmla="*/ 98 w 334"/>
              <a:gd name="T31" fmla="*/ 807 h 1586"/>
              <a:gd name="T32" fmla="*/ 105 w 334"/>
              <a:gd name="T33" fmla="*/ 685 h 1586"/>
              <a:gd name="T34" fmla="*/ 111 w 334"/>
              <a:gd name="T35" fmla="*/ 881 h 1586"/>
              <a:gd name="T36" fmla="*/ 118 w 334"/>
              <a:gd name="T37" fmla="*/ 1184 h 1586"/>
              <a:gd name="T38" fmla="*/ 124 w 334"/>
              <a:gd name="T39" fmla="*/ 1119 h 1586"/>
              <a:gd name="T40" fmla="*/ 131 w 334"/>
              <a:gd name="T41" fmla="*/ 791 h 1586"/>
              <a:gd name="T42" fmla="*/ 138 w 334"/>
              <a:gd name="T43" fmla="*/ 184 h 1586"/>
              <a:gd name="T44" fmla="*/ 144 w 334"/>
              <a:gd name="T45" fmla="*/ 948 h 1586"/>
              <a:gd name="T46" fmla="*/ 151 w 334"/>
              <a:gd name="T47" fmla="*/ 1122 h 1586"/>
              <a:gd name="T48" fmla="*/ 157 w 334"/>
              <a:gd name="T49" fmla="*/ 608 h 1586"/>
              <a:gd name="T50" fmla="*/ 164 w 334"/>
              <a:gd name="T51" fmla="*/ 1169 h 1586"/>
              <a:gd name="T52" fmla="*/ 170 w 334"/>
              <a:gd name="T53" fmla="*/ 874 h 1586"/>
              <a:gd name="T54" fmla="*/ 177 w 334"/>
              <a:gd name="T55" fmla="*/ 511 h 1586"/>
              <a:gd name="T56" fmla="*/ 183 w 334"/>
              <a:gd name="T57" fmla="*/ 1012 h 1586"/>
              <a:gd name="T58" fmla="*/ 190 w 334"/>
              <a:gd name="T59" fmla="*/ 888 h 1586"/>
              <a:gd name="T60" fmla="*/ 196 w 334"/>
              <a:gd name="T61" fmla="*/ 1350 h 1586"/>
              <a:gd name="T62" fmla="*/ 203 w 334"/>
              <a:gd name="T63" fmla="*/ 1077 h 1586"/>
              <a:gd name="T64" fmla="*/ 210 w 334"/>
              <a:gd name="T65" fmla="*/ 817 h 1586"/>
              <a:gd name="T66" fmla="*/ 216 w 334"/>
              <a:gd name="T67" fmla="*/ 1116 h 1586"/>
              <a:gd name="T68" fmla="*/ 223 w 334"/>
              <a:gd name="T69" fmla="*/ 1072 h 1586"/>
              <a:gd name="T70" fmla="*/ 229 w 334"/>
              <a:gd name="T71" fmla="*/ 973 h 1586"/>
              <a:gd name="T72" fmla="*/ 236 w 334"/>
              <a:gd name="T73" fmla="*/ 960 h 1586"/>
              <a:gd name="T74" fmla="*/ 242 w 334"/>
              <a:gd name="T75" fmla="*/ 1029 h 1586"/>
              <a:gd name="T76" fmla="*/ 249 w 334"/>
              <a:gd name="T77" fmla="*/ 974 h 1586"/>
              <a:gd name="T78" fmla="*/ 256 w 334"/>
              <a:gd name="T79" fmla="*/ 606 h 1586"/>
              <a:gd name="T80" fmla="*/ 262 w 334"/>
              <a:gd name="T81" fmla="*/ 1033 h 1586"/>
              <a:gd name="T82" fmla="*/ 269 w 334"/>
              <a:gd name="T83" fmla="*/ 668 h 1586"/>
              <a:gd name="T84" fmla="*/ 275 w 334"/>
              <a:gd name="T85" fmla="*/ 721 h 1586"/>
              <a:gd name="T86" fmla="*/ 282 w 334"/>
              <a:gd name="T87" fmla="*/ 588 h 1586"/>
              <a:gd name="T88" fmla="*/ 288 w 334"/>
              <a:gd name="T89" fmla="*/ 601 h 1586"/>
              <a:gd name="T90" fmla="*/ 295 w 334"/>
              <a:gd name="T91" fmla="*/ 822 h 1586"/>
              <a:gd name="T92" fmla="*/ 301 w 334"/>
              <a:gd name="T93" fmla="*/ 0 h 1586"/>
              <a:gd name="T94" fmla="*/ 308 w 334"/>
              <a:gd name="T95" fmla="*/ 1444 h 1586"/>
              <a:gd name="T96" fmla="*/ 315 w 334"/>
              <a:gd name="T97" fmla="*/ 815 h 1586"/>
              <a:gd name="T98" fmla="*/ 321 w 334"/>
              <a:gd name="T99" fmla="*/ 895 h 1586"/>
              <a:gd name="T100" fmla="*/ 328 w 334"/>
              <a:gd name="T101" fmla="*/ 354 h 1586"/>
              <a:gd name="T102" fmla="*/ 334 w 334"/>
              <a:gd name="T103" fmla="*/ 178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586">
                <a:moveTo>
                  <a:pt x="0" y="1037"/>
                </a:moveTo>
                <a:lnTo>
                  <a:pt x="6" y="881"/>
                </a:lnTo>
                <a:lnTo>
                  <a:pt x="13" y="630"/>
                </a:lnTo>
                <a:lnTo>
                  <a:pt x="19" y="988"/>
                </a:lnTo>
                <a:lnTo>
                  <a:pt x="26" y="840"/>
                </a:lnTo>
                <a:lnTo>
                  <a:pt x="33" y="337"/>
                </a:lnTo>
                <a:lnTo>
                  <a:pt x="39" y="1162"/>
                </a:lnTo>
                <a:lnTo>
                  <a:pt x="46" y="824"/>
                </a:lnTo>
                <a:lnTo>
                  <a:pt x="52" y="1199"/>
                </a:lnTo>
                <a:lnTo>
                  <a:pt x="59" y="712"/>
                </a:lnTo>
                <a:lnTo>
                  <a:pt x="65" y="1285"/>
                </a:lnTo>
                <a:lnTo>
                  <a:pt x="72" y="518"/>
                </a:lnTo>
                <a:lnTo>
                  <a:pt x="78" y="629"/>
                </a:lnTo>
                <a:lnTo>
                  <a:pt x="85" y="1586"/>
                </a:lnTo>
                <a:lnTo>
                  <a:pt x="91" y="940"/>
                </a:lnTo>
                <a:lnTo>
                  <a:pt x="98" y="807"/>
                </a:lnTo>
                <a:lnTo>
                  <a:pt x="105" y="685"/>
                </a:lnTo>
                <a:lnTo>
                  <a:pt x="111" y="881"/>
                </a:lnTo>
                <a:lnTo>
                  <a:pt x="118" y="1184"/>
                </a:lnTo>
                <a:lnTo>
                  <a:pt x="124" y="1119"/>
                </a:lnTo>
                <a:lnTo>
                  <a:pt x="131" y="791"/>
                </a:lnTo>
                <a:lnTo>
                  <a:pt x="138" y="184"/>
                </a:lnTo>
                <a:lnTo>
                  <a:pt x="144" y="948"/>
                </a:lnTo>
                <a:lnTo>
                  <a:pt x="151" y="1122"/>
                </a:lnTo>
                <a:lnTo>
                  <a:pt x="157" y="608"/>
                </a:lnTo>
                <a:lnTo>
                  <a:pt x="164" y="1169"/>
                </a:lnTo>
                <a:lnTo>
                  <a:pt x="170" y="874"/>
                </a:lnTo>
                <a:lnTo>
                  <a:pt x="177" y="511"/>
                </a:lnTo>
                <a:lnTo>
                  <a:pt x="183" y="1012"/>
                </a:lnTo>
                <a:lnTo>
                  <a:pt x="190" y="888"/>
                </a:lnTo>
                <a:lnTo>
                  <a:pt x="196" y="1350"/>
                </a:lnTo>
                <a:lnTo>
                  <a:pt x="203" y="1077"/>
                </a:lnTo>
                <a:lnTo>
                  <a:pt x="210" y="817"/>
                </a:lnTo>
                <a:lnTo>
                  <a:pt x="216" y="1116"/>
                </a:lnTo>
                <a:lnTo>
                  <a:pt x="223" y="1072"/>
                </a:lnTo>
                <a:lnTo>
                  <a:pt x="229" y="973"/>
                </a:lnTo>
                <a:lnTo>
                  <a:pt x="236" y="960"/>
                </a:lnTo>
                <a:lnTo>
                  <a:pt x="242" y="1029"/>
                </a:lnTo>
                <a:lnTo>
                  <a:pt x="249" y="974"/>
                </a:lnTo>
                <a:lnTo>
                  <a:pt x="256" y="606"/>
                </a:lnTo>
                <a:lnTo>
                  <a:pt x="262" y="1033"/>
                </a:lnTo>
                <a:lnTo>
                  <a:pt x="269" y="668"/>
                </a:lnTo>
                <a:lnTo>
                  <a:pt x="275" y="721"/>
                </a:lnTo>
                <a:lnTo>
                  <a:pt x="282" y="588"/>
                </a:lnTo>
                <a:lnTo>
                  <a:pt x="288" y="601"/>
                </a:lnTo>
                <a:lnTo>
                  <a:pt x="295" y="822"/>
                </a:lnTo>
                <a:lnTo>
                  <a:pt x="301" y="0"/>
                </a:lnTo>
                <a:lnTo>
                  <a:pt x="308" y="1444"/>
                </a:lnTo>
                <a:lnTo>
                  <a:pt x="315" y="815"/>
                </a:lnTo>
                <a:lnTo>
                  <a:pt x="321" y="895"/>
                </a:lnTo>
                <a:lnTo>
                  <a:pt x="328" y="354"/>
                </a:lnTo>
                <a:lnTo>
                  <a:pt x="334" y="17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69" name="Freeform 47"/>
          <p:cNvSpPr>
            <a:spLocks/>
          </p:cNvSpPr>
          <p:nvPr/>
        </p:nvSpPr>
        <p:spPr bwMode="auto">
          <a:xfrm>
            <a:off x="6593798" y="3009809"/>
            <a:ext cx="348561" cy="1826860"/>
          </a:xfrm>
          <a:custGeom>
            <a:avLst/>
            <a:gdLst>
              <a:gd name="T0" fmla="*/ 0 w 334"/>
              <a:gd name="T1" fmla="*/ 773 h 1779"/>
              <a:gd name="T2" fmla="*/ 6 w 334"/>
              <a:gd name="T3" fmla="*/ 597 h 1779"/>
              <a:gd name="T4" fmla="*/ 13 w 334"/>
              <a:gd name="T5" fmla="*/ 1297 h 1779"/>
              <a:gd name="T6" fmla="*/ 19 w 334"/>
              <a:gd name="T7" fmla="*/ 1314 h 1779"/>
              <a:gd name="T8" fmla="*/ 26 w 334"/>
              <a:gd name="T9" fmla="*/ 653 h 1779"/>
              <a:gd name="T10" fmla="*/ 33 w 334"/>
              <a:gd name="T11" fmla="*/ 980 h 1779"/>
              <a:gd name="T12" fmla="*/ 39 w 334"/>
              <a:gd name="T13" fmla="*/ 839 h 1779"/>
              <a:gd name="T14" fmla="*/ 46 w 334"/>
              <a:gd name="T15" fmla="*/ 919 h 1779"/>
              <a:gd name="T16" fmla="*/ 52 w 334"/>
              <a:gd name="T17" fmla="*/ 833 h 1779"/>
              <a:gd name="T18" fmla="*/ 59 w 334"/>
              <a:gd name="T19" fmla="*/ 548 h 1779"/>
              <a:gd name="T20" fmla="*/ 65 w 334"/>
              <a:gd name="T21" fmla="*/ 1480 h 1779"/>
              <a:gd name="T22" fmla="*/ 72 w 334"/>
              <a:gd name="T23" fmla="*/ 1577 h 1779"/>
              <a:gd name="T24" fmla="*/ 78 w 334"/>
              <a:gd name="T25" fmla="*/ 824 h 1779"/>
              <a:gd name="T26" fmla="*/ 85 w 334"/>
              <a:gd name="T27" fmla="*/ 1494 h 1779"/>
              <a:gd name="T28" fmla="*/ 92 w 334"/>
              <a:gd name="T29" fmla="*/ 700 h 1779"/>
              <a:gd name="T30" fmla="*/ 98 w 334"/>
              <a:gd name="T31" fmla="*/ 1169 h 1779"/>
              <a:gd name="T32" fmla="*/ 105 w 334"/>
              <a:gd name="T33" fmla="*/ 1102 h 1779"/>
              <a:gd name="T34" fmla="*/ 111 w 334"/>
              <a:gd name="T35" fmla="*/ 656 h 1779"/>
              <a:gd name="T36" fmla="*/ 118 w 334"/>
              <a:gd name="T37" fmla="*/ 1261 h 1779"/>
              <a:gd name="T38" fmla="*/ 124 w 334"/>
              <a:gd name="T39" fmla="*/ 1262 h 1779"/>
              <a:gd name="T40" fmla="*/ 131 w 334"/>
              <a:gd name="T41" fmla="*/ 305 h 1779"/>
              <a:gd name="T42" fmla="*/ 138 w 334"/>
              <a:gd name="T43" fmla="*/ 1046 h 1779"/>
              <a:gd name="T44" fmla="*/ 144 w 334"/>
              <a:gd name="T45" fmla="*/ 733 h 1779"/>
              <a:gd name="T46" fmla="*/ 151 w 334"/>
              <a:gd name="T47" fmla="*/ 755 h 1779"/>
              <a:gd name="T48" fmla="*/ 157 w 334"/>
              <a:gd name="T49" fmla="*/ 893 h 1779"/>
              <a:gd name="T50" fmla="*/ 164 w 334"/>
              <a:gd name="T51" fmla="*/ 294 h 1779"/>
              <a:gd name="T52" fmla="*/ 170 w 334"/>
              <a:gd name="T53" fmla="*/ 656 h 1779"/>
              <a:gd name="T54" fmla="*/ 177 w 334"/>
              <a:gd name="T55" fmla="*/ 386 h 1779"/>
              <a:gd name="T56" fmla="*/ 183 w 334"/>
              <a:gd name="T57" fmla="*/ 1779 h 1779"/>
              <a:gd name="T58" fmla="*/ 190 w 334"/>
              <a:gd name="T59" fmla="*/ 295 h 1779"/>
              <a:gd name="T60" fmla="*/ 196 w 334"/>
              <a:gd name="T61" fmla="*/ 669 h 1779"/>
              <a:gd name="T62" fmla="*/ 203 w 334"/>
              <a:gd name="T63" fmla="*/ 1327 h 1779"/>
              <a:gd name="T64" fmla="*/ 210 w 334"/>
              <a:gd name="T65" fmla="*/ 608 h 1779"/>
              <a:gd name="T66" fmla="*/ 216 w 334"/>
              <a:gd name="T67" fmla="*/ 546 h 1779"/>
              <a:gd name="T68" fmla="*/ 223 w 334"/>
              <a:gd name="T69" fmla="*/ 1297 h 1779"/>
              <a:gd name="T70" fmla="*/ 229 w 334"/>
              <a:gd name="T71" fmla="*/ 67 h 1779"/>
              <a:gd name="T72" fmla="*/ 236 w 334"/>
              <a:gd name="T73" fmla="*/ 389 h 1779"/>
              <a:gd name="T74" fmla="*/ 243 w 334"/>
              <a:gd name="T75" fmla="*/ 503 h 1779"/>
              <a:gd name="T76" fmla="*/ 249 w 334"/>
              <a:gd name="T77" fmla="*/ 1147 h 1779"/>
              <a:gd name="T78" fmla="*/ 256 w 334"/>
              <a:gd name="T79" fmla="*/ 560 h 1779"/>
              <a:gd name="T80" fmla="*/ 262 w 334"/>
              <a:gd name="T81" fmla="*/ 578 h 1779"/>
              <a:gd name="T82" fmla="*/ 269 w 334"/>
              <a:gd name="T83" fmla="*/ 595 h 1779"/>
              <a:gd name="T84" fmla="*/ 275 w 334"/>
              <a:gd name="T85" fmla="*/ 1381 h 1779"/>
              <a:gd name="T86" fmla="*/ 282 w 334"/>
              <a:gd name="T87" fmla="*/ 974 h 1779"/>
              <a:gd name="T88" fmla="*/ 288 w 334"/>
              <a:gd name="T89" fmla="*/ 435 h 1779"/>
              <a:gd name="T90" fmla="*/ 295 w 334"/>
              <a:gd name="T91" fmla="*/ 512 h 1779"/>
              <a:gd name="T92" fmla="*/ 301 w 334"/>
              <a:gd name="T93" fmla="*/ 0 h 1779"/>
              <a:gd name="T94" fmla="*/ 308 w 334"/>
              <a:gd name="T95" fmla="*/ 798 h 1779"/>
              <a:gd name="T96" fmla="*/ 315 w 334"/>
              <a:gd name="T97" fmla="*/ 487 h 1779"/>
              <a:gd name="T98" fmla="*/ 321 w 334"/>
              <a:gd name="T99" fmla="*/ 773 h 1779"/>
              <a:gd name="T100" fmla="*/ 328 w 334"/>
              <a:gd name="T101" fmla="*/ 1112 h 1779"/>
              <a:gd name="T102" fmla="*/ 334 w 334"/>
              <a:gd name="T103" fmla="*/ 190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779">
                <a:moveTo>
                  <a:pt x="0" y="773"/>
                </a:moveTo>
                <a:lnTo>
                  <a:pt x="6" y="597"/>
                </a:lnTo>
                <a:lnTo>
                  <a:pt x="13" y="1297"/>
                </a:lnTo>
                <a:lnTo>
                  <a:pt x="19" y="1314"/>
                </a:lnTo>
                <a:lnTo>
                  <a:pt x="26" y="653"/>
                </a:lnTo>
                <a:lnTo>
                  <a:pt x="33" y="980"/>
                </a:lnTo>
                <a:lnTo>
                  <a:pt x="39" y="839"/>
                </a:lnTo>
                <a:lnTo>
                  <a:pt x="46" y="919"/>
                </a:lnTo>
                <a:lnTo>
                  <a:pt x="52" y="833"/>
                </a:lnTo>
                <a:lnTo>
                  <a:pt x="59" y="548"/>
                </a:lnTo>
                <a:lnTo>
                  <a:pt x="65" y="1480"/>
                </a:lnTo>
                <a:lnTo>
                  <a:pt x="72" y="1577"/>
                </a:lnTo>
                <a:lnTo>
                  <a:pt x="78" y="824"/>
                </a:lnTo>
                <a:lnTo>
                  <a:pt x="85" y="1494"/>
                </a:lnTo>
                <a:lnTo>
                  <a:pt x="92" y="700"/>
                </a:lnTo>
                <a:lnTo>
                  <a:pt x="98" y="1169"/>
                </a:lnTo>
                <a:lnTo>
                  <a:pt x="105" y="1102"/>
                </a:lnTo>
                <a:lnTo>
                  <a:pt x="111" y="656"/>
                </a:lnTo>
                <a:lnTo>
                  <a:pt x="118" y="1261"/>
                </a:lnTo>
                <a:lnTo>
                  <a:pt x="124" y="1262"/>
                </a:lnTo>
                <a:lnTo>
                  <a:pt x="131" y="305"/>
                </a:lnTo>
                <a:lnTo>
                  <a:pt x="138" y="1046"/>
                </a:lnTo>
                <a:lnTo>
                  <a:pt x="144" y="733"/>
                </a:lnTo>
                <a:lnTo>
                  <a:pt x="151" y="755"/>
                </a:lnTo>
                <a:lnTo>
                  <a:pt x="157" y="893"/>
                </a:lnTo>
                <a:lnTo>
                  <a:pt x="164" y="294"/>
                </a:lnTo>
                <a:lnTo>
                  <a:pt x="170" y="656"/>
                </a:lnTo>
                <a:lnTo>
                  <a:pt x="177" y="386"/>
                </a:lnTo>
                <a:lnTo>
                  <a:pt x="183" y="1779"/>
                </a:lnTo>
                <a:lnTo>
                  <a:pt x="190" y="295"/>
                </a:lnTo>
                <a:lnTo>
                  <a:pt x="196" y="669"/>
                </a:lnTo>
                <a:lnTo>
                  <a:pt x="203" y="1327"/>
                </a:lnTo>
                <a:lnTo>
                  <a:pt x="210" y="608"/>
                </a:lnTo>
                <a:lnTo>
                  <a:pt x="216" y="546"/>
                </a:lnTo>
                <a:lnTo>
                  <a:pt x="223" y="1297"/>
                </a:lnTo>
                <a:lnTo>
                  <a:pt x="229" y="67"/>
                </a:lnTo>
                <a:lnTo>
                  <a:pt x="236" y="389"/>
                </a:lnTo>
                <a:lnTo>
                  <a:pt x="243" y="503"/>
                </a:lnTo>
                <a:lnTo>
                  <a:pt x="249" y="1147"/>
                </a:lnTo>
                <a:lnTo>
                  <a:pt x="256" y="560"/>
                </a:lnTo>
                <a:lnTo>
                  <a:pt x="262" y="578"/>
                </a:lnTo>
                <a:lnTo>
                  <a:pt x="269" y="595"/>
                </a:lnTo>
                <a:lnTo>
                  <a:pt x="275" y="1381"/>
                </a:lnTo>
                <a:lnTo>
                  <a:pt x="282" y="974"/>
                </a:lnTo>
                <a:lnTo>
                  <a:pt x="288" y="435"/>
                </a:lnTo>
                <a:lnTo>
                  <a:pt x="295" y="512"/>
                </a:lnTo>
                <a:lnTo>
                  <a:pt x="301" y="0"/>
                </a:lnTo>
                <a:lnTo>
                  <a:pt x="308" y="798"/>
                </a:lnTo>
                <a:lnTo>
                  <a:pt x="315" y="487"/>
                </a:lnTo>
                <a:lnTo>
                  <a:pt x="321" y="773"/>
                </a:lnTo>
                <a:lnTo>
                  <a:pt x="328" y="1112"/>
                </a:lnTo>
                <a:lnTo>
                  <a:pt x="334" y="19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0" name="Freeform 48"/>
          <p:cNvSpPr>
            <a:spLocks/>
          </p:cNvSpPr>
          <p:nvPr/>
        </p:nvSpPr>
        <p:spPr bwMode="auto">
          <a:xfrm>
            <a:off x="6936099" y="2179045"/>
            <a:ext cx="220200" cy="2305397"/>
          </a:xfrm>
          <a:custGeom>
            <a:avLst/>
            <a:gdLst>
              <a:gd name="T0" fmla="*/ 0 w 211"/>
              <a:gd name="T1" fmla="*/ 1921 h 2245"/>
              <a:gd name="T2" fmla="*/ 6 w 211"/>
              <a:gd name="T3" fmla="*/ 999 h 2245"/>
              <a:gd name="T4" fmla="*/ 13 w 211"/>
              <a:gd name="T5" fmla="*/ 975 h 2245"/>
              <a:gd name="T6" fmla="*/ 19 w 211"/>
              <a:gd name="T7" fmla="*/ 2214 h 2245"/>
              <a:gd name="T8" fmla="*/ 26 w 211"/>
              <a:gd name="T9" fmla="*/ 2025 h 2245"/>
              <a:gd name="T10" fmla="*/ 33 w 211"/>
              <a:gd name="T11" fmla="*/ 1743 h 2245"/>
              <a:gd name="T12" fmla="*/ 39 w 211"/>
              <a:gd name="T13" fmla="*/ 1270 h 2245"/>
              <a:gd name="T14" fmla="*/ 46 w 211"/>
              <a:gd name="T15" fmla="*/ 777 h 2245"/>
              <a:gd name="T16" fmla="*/ 52 w 211"/>
              <a:gd name="T17" fmla="*/ 1074 h 2245"/>
              <a:gd name="T18" fmla="*/ 59 w 211"/>
              <a:gd name="T19" fmla="*/ 1854 h 2245"/>
              <a:gd name="T20" fmla="*/ 65 w 211"/>
              <a:gd name="T21" fmla="*/ 1666 h 2245"/>
              <a:gd name="T22" fmla="*/ 72 w 211"/>
              <a:gd name="T23" fmla="*/ 1456 h 2245"/>
              <a:gd name="T24" fmla="*/ 78 w 211"/>
              <a:gd name="T25" fmla="*/ 1058 h 2245"/>
              <a:gd name="T26" fmla="*/ 85 w 211"/>
              <a:gd name="T27" fmla="*/ 39 h 2245"/>
              <a:gd name="T28" fmla="*/ 92 w 211"/>
              <a:gd name="T29" fmla="*/ 1222 h 2245"/>
              <a:gd name="T30" fmla="*/ 98 w 211"/>
              <a:gd name="T31" fmla="*/ 1006 h 2245"/>
              <a:gd name="T32" fmla="*/ 105 w 211"/>
              <a:gd name="T33" fmla="*/ 759 h 2245"/>
              <a:gd name="T34" fmla="*/ 111 w 211"/>
              <a:gd name="T35" fmla="*/ 2245 h 2245"/>
              <a:gd name="T36" fmla="*/ 118 w 211"/>
              <a:gd name="T37" fmla="*/ 501 h 2245"/>
              <a:gd name="T38" fmla="*/ 124 w 211"/>
              <a:gd name="T39" fmla="*/ 1629 h 2245"/>
              <a:gd name="T40" fmla="*/ 131 w 211"/>
              <a:gd name="T41" fmla="*/ 1140 h 2245"/>
              <a:gd name="T42" fmla="*/ 138 w 211"/>
              <a:gd name="T43" fmla="*/ 1047 h 2245"/>
              <a:gd name="T44" fmla="*/ 144 w 211"/>
              <a:gd name="T45" fmla="*/ 902 h 2245"/>
              <a:gd name="T46" fmla="*/ 151 w 211"/>
              <a:gd name="T47" fmla="*/ 1739 h 2245"/>
              <a:gd name="T48" fmla="*/ 157 w 211"/>
              <a:gd name="T49" fmla="*/ 1117 h 2245"/>
              <a:gd name="T50" fmla="*/ 164 w 211"/>
              <a:gd name="T51" fmla="*/ 836 h 2245"/>
              <a:gd name="T52" fmla="*/ 170 w 211"/>
              <a:gd name="T53" fmla="*/ 688 h 2245"/>
              <a:gd name="T54" fmla="*/ 177 w 211"/>
              <a:gd name="T55" fmla="*/ 1240 h 2245"/>
              <a:gd name="T56" fmla="*/ 183 w 211"/>
              <a:gd name="T57" fmla="*/ 1848 h 2245"/>
              <a:gd name="T58" fmla="*/ 190 w 211"/>
              <a:gd name="T59" fmla="*/ 691 h 2245"/>
              <a:gd name="T60" fmla="*/ 196 w 211"/>
              <a:gd name="T61" fmla="*/ 894 h 2245"/>
              <a:gd name="T62" fmla="*/ 203 w 211"/>
              <a:gd name="T63" fmla="*/ 700 h 2245"/>
              <a:gd name="T64" fmla="*/ 210 w 211"/>
              <a:gd name="T65" fmla="*/ 45 h 2245"/>
              <a:gd name="T66" fmla="*/ 211 w 211"/>
              <a:gd name="T67" fmla="*/ 0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 h="2245">
                <a:moveTo>
                  <a:pt x="0" y="1921"/>
                </a:moveTo>
                <a:lnTo>
                  <a:pt x="6" y="999"/>
                </a:lnTo>
                <a:lnTo>
                  <a:pt x="13" y="975"/>
                </a:lnTo>
                <a:lnTo>
                  <a:pt x="19" y="2214"/>
                </a:lnTo>
                <a:lnTo>
                  <a:pt x="26" y="2025"/>
                </a:lnTo>
                <a:lnTo>
                  <a:pt x="33" y="1743"/>
                </a:lnTo>
                <a:lnTo>
                  <a:pt x="39" y="1270"/>
                </a:lnTo>
                <a:lnTo>
                  <a:pt x="46" y="777"/>
                </a:lnTo>
                <a:lnTo>
                  <a:pt x="52" y="1074"/>
                </a:lnTo>
                <a:lnTo>
                  <a:pt x="59" y="1854"/>
                </a:lnTo>
                <a:lnTo>
                  <a:pt x="65" y="1666"/>
                </a:lnTo>
                <a:lnTo>
                  <a:pt x="72" y="1456"/>
                </a:lnTo>
                <a:lnTo>
                  <a:pt x="78" y="1058"/>
                </a:lnTo>
                <a:lnTo>
                  <a:pt x="85" y="39"/>
                </a:lnTo>
                <a:lnTo>
                  <a:pt x="92" y="1222"/>
                </a:lnTo>
                <a:lnTo>
                  <a:pt x="98" y="1006"/>
                </a:lnTo>
                <a:lnTo>
                  <a:pt x="105" y="759"/>
                </a:lnTo>
                <a:lnTo>
                  <a:pt x="111" y="2245"/>
                </a:lnTo>
                <a:lnTo>
                  <a:pt x="118" y="501"/>
                </a:lnTo>
                <a:lnTo>
                  <a:pt x="124" y="1629"/>
                </a:lnTo>
                <a:lnTo>
                  <a:pt x="131" y="1140"/>
                </a:lnTo>
                <a:lnTo>
                  <a:pt x="138" y="1047"/>
                </a:lnTo>
                <a:lnTo>
                  <a:pt x="144" y="902"/>
                </a:lnTo>
                <a:lnTo>
                  <a:pt x="151" y="1739"/>
                </a:lnTo>
                <a:lnTo>
                  <a:pt x="157" y="1117"/>
                </a:lnTo>
                <a:lnTo>
                  <a:pt x="164" y="836"/>
                </a:lnTo>
                <a:lnTo>
                  <a:pt x="170" y="688"/>
                </a:lnTo>
                <a:lnTo>
                  <a:pt x="177" y="1240"/>
                </a:lnTo>
                <a:lnTo>
                  <a:pt x="183" y="1848"/>
                </a:lnTo>
                <a:lnTo>
                  <a:pt x="190" y="691"/>
                </a:lnTo>
                <a:lnTo>
                  <a:pt x="196" y="894"/>
                </a:lnTo>
                <a:lnTo>
                  <a:pt x="203" y="700"/>
                </a:lnTo>
                <a:lnTo>
                  <a:pt x="210" y="45"/>
                </a:lnTo>
                <a:lnTo>
                  <a:pt x="21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1" name="Freeform 49"/>
          <p:cNvSpPr>
            <a:spLocks/>
          </p:cNvSpPr>
          <p:nvPr/>
        </p:nvSpPr>
        <p:spPr bwMode="auto">
          <a:xfrm>
            <a:off x="7162560" y="2179045"/>
            <a:ext cx="58441" cy="1704658"/>
          </a:xfrm>
          <a:custGeom>
            <a:avLst/>
            <a:gdLst>
              <a:gd name="T0" fmla="*/ 0 w 56"/>
              <a:gd name="T1" fmla="*/ 0 h 1660"/>
              <a:gd name="T2" fmla="*/ 6 w 56"/>
              <a:gd name="T3" fmla="*/ 1069 h 1660"/>
              <a:gd name="T4" fmla="*/ 12 w 56"/>
              <a:gd name="T5" fmla="*/ 1162 h 1660"/>
              <a:gd name="T6" fmla="*/ 19 w 56"/>
              <a:gd name="T7" fmla="*/ 1660 h 1660"/>
              <a:gd name="T8" fmla="*/ 26 w 56"/>
              <a:gd name="T9" fmla="*/ 74 h 1660"/>
              <a:gd name="T10" fmla="*/ 32 w 56"/>
              <a:gd name="T11" fmla="*/ 1255 h 1660"/>
              <a:gd name="T12" fmla="*/ 39 w 56"/>
              <a:gd name="T13" fmla="*/ 398 h 1660"/>
              <a:gd name="T14" fmla="*/ 45 w 56"/>
              <a:gd name="T15" fmla="*/ 1263 h 1660"/>
              <a:gd name="T16" fmla="*/ 52 w 56"/>
              <a:gd name="T17" fmla="*/ 230 h 1660"/>
              <a:gd name="T18" fmla="*/ 56 w 56"/>
              <a:gd name="T19" fmla="*/ 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1660">
                <a:moveTo>
                  <a:pt x="0" y="0"/>
                </a:moveTo>
                <a:lnTo>
                  <a:pt x="6" y="1069"/>
                </a:lnTo>
                <a:lnTo>
                  <a:pt x="12" y="1162"/>
                </a:lnTo>
                <a:lnTo>
                  <a:pt x="19" y="1660"/>
                </a:lnTo>
                <a:lnTo>
                  <a:pt x="26" y="74"/>
                </a:lnTo>
                <a:lnTo>
                  <a:pt x="32" y="1255"/>
                </a:lnTo>
                <a:lnTo>
                  <a:pt x="39" y="398"/>
                </a:lnTo>
                <a:lnTo>
                  <a:pt x="45" y="1263"/>
                </a:lnTo>
                <a:lnTo>
                  <a:pt x="52" y="230"/>
                </a:lnTo>
                <a:lnTo>
                  <a:pt x="5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4" name="Freeform 50"/>
          <p:cNvSpPr>
            <a:spLocks/>
          </p:cNvSpPr>
          <p:nvPr/>
        </p:nvSpPr>
        <p:spPr bwMode="auto">
          <a:xfrm>
            <a:off x="7224132" y="2179045"/>
            <a:ext cx="19829" cy="1538300"/>
          </a:xfrm>
          <a:custGeom>
            <a:avLst/>
            <a:gdLst>
              <a:gd name="T0" fmla="*/ 0 w 19"/>
              <a:gd name="T1" fmla="*/ 0 h 1498"/>
              <a:gd name="T2" fmla="*/ 6 w 19"/>
              <a:gd name="T3" fmla="*/ 1127 h 1498"/>
              <a:gd name="T4" fmla="*/ 12 w 19"/>
              <a:gd name="T5" fmla="*/ 1498 h 1498"/>
              <a:gd name="T6" fmla="*/ 19 w 19"/>
              <a:gd name="T7" fmla="*/ 658 h 1498"/>
            </a:gdLst>
            <a:ahLst/>
            <a:cxnLst>
              <a:cxn ang="0">
                <a:pos x="T0" y="T1"/>
              </a:cxn>
              <a:cxn ang="0">
                <a:pos x="T2" y="T3"/>
              </a:cxn>
              <a:cxn ang="0">
                <a:pos x="T4" y="T5"/>
              </a:cxn>
              <a:cxn ang="0">
                <a:pos x="T6" y="T7"/>
              </a:cxn>
            </a:cxnLst>
            <a:rect l="0" t="0" r="r" b="b"/>
            <a:pathLst>
              <a:path w="19" h="1498">
                <a:moveTo>
                  <a:pt x="0" y="0"/>
                </a:moveTo>
                <a:lnTo>
                  <a:pt x="6" y="1127"/>
                </a:lnTo>
                <a:lnTo>
                  <a:pt x="12" y="1498"/>
                </a:lnTo>
                <a:lnTo>
                  <a:pt x="19" y="65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grpSp>
        <p:nvGrpSpPr>
          <p:cNvPr id="4" name="Group 3"/>
          <p:cNvGrpSpPr/>
          <p:nvPr/>
        </p:nvGrpSpPr>
        <p:grpSpPr>
          <a:xfrm>
            <a:off x="2650038" y="2347457"/>
            <a:ext cx="4593923" cy="3064278"/>
            <a:chOff x="2650038" y="2347457"/>
            <a:chExt cx="4593923" cy="3064278"/>
          </a:xfrm>
        </p:grpSpPr>
        <p:sp>
          <p:nvSpPr>
            <p:cNvPr id="175" name="Freeform 51"/>
            <p:cNvSpPr>
              <a:spLocks/>
            </p:cNvSpPr>
            <p:nvPr/>
          </p:nvSpPr>
          <p:spPr bwMode="auto">
            <a:xfrm>
              <a:off x="2650038" y="2347457"/>
              <a:ext cx="336039" cy="1841237"/>
            </a:xfrm>
            <a:custGeom>
              <a:avLst/>
              <a:gdLst>
                <a:gd name="T0" fmla="*/ 0 w 322"/>
                <a:gd name="T1" fmla="*/ 1088 h 1793"/>
                <a:gd name="T2" fmla="*/ 7 w 322"/>
                <a:gd name="T3" fmla="*/ 1103 h 1793"/>
                <a:gd name="T4" fmla="*/ 13 w 322"/>
                <a:gd name="T5" fmla="*/ 707 h 1793"/>
                <a:gd name="T6" fmla="*/ 20 w 322"/>
                <a:gd name="T7" fmla="*/ 974 h 1793"/>
                <a:gd name="T8" fmla="*/ 26 w 322"/>
                <a:gd name="T9" fmla="*/ 526 h 1793"/>
                <a:gd name="T10" fmla="*/ 33 w 322"/>
                <a:gd name="T11" fmla="*/ 78 h 1793"/>
                <a:gd name="T12" fmla="*/ 39 w 322"/>
                <a:gd name="T13" fmla="*/ 406 h 1793"/>
                <a:gd name="T14" fmla="*/ 46 w 322"/>
                <a:gd name="T15" fmla="*/ 568 h 1793"/>
                <a:gd name="T16" fmla="*/ 52 w 322"/>
                <a:gd name="T17" fmla="*/ 305 h 1793"/>
                <a:gd name="T18" fmla="*/ 59 w 322"/>
                <a:gd name="T19" fmla="*/ 1533 h 1793"/>
                <a:gd name="T20" fmla="*/ 66 w 322"/>
                <a:gd name="T21" fmla="*/ 0 h 1793"/>
                <a:gd name="T22" fmla="*/ 72 w 322"/>
                <a:gd name="T23" fmla="*/ 757 h 1793"/>
                <a:gd name="T24" fmla="*/ 79 w 322"/>
                <a:gd name="T25" fmla="*/ 399 h 1793"/>
                <a:gd name="T26" fmla="*/ 85 w 322"/>
                <a:gd name="T27" fmla="*/ 540 h 1793"/>
                <a:gd name="T28" fmla="*/ 92 w 322"/>
                <a:gd name="T29" fmla="*/ 425 h 1793"/>
                <a:gd name="T30" fmla="*/ 98 w 322"/>
                <a:gd name="T31" fmla="*/ 1014 h 1793"/>
                <a:gd name="T32" fmla="*/ 105 w 322"/>
                <a:gd name="T33" fmla="*/ 1651 h 1793"/>
                <a:gd name="T34" fmla="*/ 112 w 322"/>
                <a:gd name="T35" fmla="*/ 502 h 1793"/>
                <a:gd name="T36" fmla="*/ 118 w 322"/>
                <a:gd name="T37" fmla="*/ 758 h 1793"/>
                <a:gd name="T38" fmla="*/ 125 w 322"/>
                <a:gd name="T39" fmla="*/ 1104 h 1793"/>
                <a:gd name="T40" fmla="*/ 131 w 322"/>
                <a:gd name="T41" fmla="*/ 1250 h 1793"/>
                <a:gd name="T42" fmla="*/ 138 w 322"/>
                <a:gd name="T43" fmla="*/ 1128 h 1793"/>
                <a:gd name="T44" fmla="*/ 144 w 322"/>
                <a:gd name="T45" fmla="*/ 1038 h 1793"/>
                <a:gd name="T46" fmla="*/ 151 w 322"/>
                <a:gd name="T47" fmla="*/ 868 h 1793"/>
                <a:gd name="T48" fmla="*/ 157 w 322"/>
                <a:gd name="T49" fmla="*/ 965 h 1793"/>
                <a:gd name="T50" fmla="*/ 164 w 322"/>
                <a:gd name="T51" fmla="*/ 1793 h 1793"/>
                <a:gd name="T52" fmla="*/ 170 w 322"/>
                <a:gd name="T53" fmla="*/ 1540 h 1793"/>
                <a:gd name="T54" fmla="*/ 177 w 322"/>
                <a:gd name="T55" fmla="*/ 812 h 1793"/>
                <a:gd name="T56" fmla="*/ 184 w 322"/>
                <a:gd name="T57" fmla="*/ 1105 h 1793"/>
                <a:gd name="T58" fmla="*/ 190 w 322"/>
                <a:gd name="T59" fmla="*/ 696 h 1793"/>
                <a:gd name="T60" fmla="*/ 197 w 322"/>
                <a:gd name="T61" fmla="*/ 1523 h 1793"/>
                <a:gd name="T62" fmla="*/ 203 w 322"/>
                <a:gd name="T63" fmla="*/ 1780 h 1793"/>
                <a:gd name="T64" fmla="*/ 210 w 322"/>
                <a:gd name="T65" fmla="*/ 885 h 1793"/>
                <a:gd name="T66" fmla="*/ 217 w 322"/>
                <a:gd name="T67" fmla="*/ 995 h 1793"/>
                <a:gd name="T68" fmla="*/ 223 w 322"/>
                <a:gd name="T69" fmla="*/ 960 h 1793"/>
                <a:gd name="T70" fmla="*/ 230 w 322"/>
                <a:gd name="T71" fmla="*/ 1009 h 1793"/>
                <a:gd name="T72" fmla="*/ 236 w 322"/>
                <a:gd name="T73" fmla="*/ 957 h 1793"/>
                <a:gd name="T74" fmla="*/ 243 w 322"/>
                <a:gd name="T75" fmla="*/ 682 h 1793"/>
                <a:gd name="T76" fmla="*/ 249 w 322"/>
                <a:gd name="T77" fmla="*/ 1152 h 1793"/>
                <a:gd name="T78" fmla="*/ 256 w 322"/>
                <a:gd name="T79" fmla="*/ 1194 h 1793"/>
                <a:gd name="T80" fmla="*/ 262 w 322"/>
                <a:gd name="T81" fmla="*/ 978 h 1793"/>
                <a:gd name="T82" fmla="*/ 269 w 322"/>
                <a:gd name="T83" fmla="*/ 1552 h 1793"/>
                <a:gd name="T84" fmla="*/ 275 w 322"/>
                <a:gd name="T85" fmla="*/ 834 h 1793"/>
                <a:gd name="T86" fmla="*/ 282 w 322"/>
                <a:gd name="T87" fmla="*/ 1462 h 1793"/>
                <a:gd name="T88" fmla="*/ 289 w 322"/>
                <a:gd name="T89" fmla="*/ 979 h 1793"/>
                <a:gd name="T90" fmla="*/ 295 w 322"/>
                <a:gd name="T91" fmla="*/ 1453 h 1793"/>
                <a:gd name="T92" fmla="*/ 302 w 322"/>
                <a:gd name="T93" fmla="*/ 939 h 1793"/>
                <a:gd name="T94" fmla="*/ 308 w 322"/>
                <a:gd name="T95" fmla="*/ 1444 h 1793"/>
                <a:gd name="T96" fmla="*/ 315 w 322"/>
                <a:gd name="T97" fmla="*/ 1152 h 1793"/>
                <a:gd name="T98" fmla="*/ 322 w 322"/>
                <a:gd name="T99" fmla="*/ 1483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2" h="1793">
                  <a:moveTo>
                    <a:pt x="0" y="1088"/>
                  </a:moveTo>
                  <a:lnTo>
                    <a:pt x="7" y="1103"/>
                  </a:lnTo>
                  <a:lnTo>
                    <a:pt x="13" y="707"/>
                  </a:lnTo>
                  <a:lnTo>
                    <a:pt x="20" y="974"/>
                  </a:lnTo>
                  <a:lnTo>
                    <a:pt x="26" y="526"/>
                  </a:lnTo>
                  <a:lnTo>
                    <a:pt x="33" y="78"/>
                  </a:lnTo>
                  <a:lnTo>
                    <a:pt x="39" y="406"/>
                  </a:lnTo>
                  <a:lnTo>
                    <a:pt x="46" y="568"/>
                  </a:lnTo>
                  <a:lnTo>
                    <a:pt x="52" y="305"/>
                  </a:lnTo>
                  <a:lnTo>
                    <a:pt x="59" y="1533"/>
                  </a:lnTo>
                  <a:lnTo>
                    <a:pt x="66" y="0"/>
                  </a:lnTo>
                  <a:lnTo>
                    <a:pt x="72" y="757"/>
                  </a:lnTo>
                  <a:lnTo>
                    <a:pt x="79" y="399"/>
                  </a:lnTo>
                  <a:lnTo>
                    <a:pt x="85" y="540"/>
                  </a:lnTo>
                  <a:lnTo>
                    <a:pt x="92" y="425"/>
                  </a:lnTo>
                  <a:lnTo>
                    <a:pt x="98" y="1014"/>
                  </a:lnTo>
                  <a:lnTo>
                    <a:pt x="105" y="1651"/>
                  </a:lnTo>
                  <a:lnTo>
                    <a:pt x="112" y="502"/>
                  </a:lnTo>
                  <a:lnTo>
                    <a:pt x="118" y="758"/>
                  </a:lnTo>
                  <a:lnTo>
                    <a:pt x="125" y="1104"/>
                  </a:lnTo>
                  <a:lnTo>
                    <a:pt x="131" y="1250"/>
                  </a:lnTo>
                  <a:lnTo>
                    <a:pt x="138" y="1128"/>
                  </a:lnTo>
                  <a:lnTo>
                    <a:pt x="144" y="1038"/>
                  </a:lnTo>
                  <a:lnTo>
                    <a:pt x="151" y="868"/>
                  </a:lnTo>
                  <a:lnTo>
                    <a:pt x="157" y="965"/>
                  </a:lnTo>
                  <a:lnTo>
                    <a:pt x="164" y="1793"/>
                  </a:lnTo>
                  <a:lnTo>
                    <a:pt x="170" y="1540"/>
                  </a:lnTo>
                  <a:lnTo>
                    <a:pt x="177" y="812"/>
                  </a:lnTo>
                  <a:lnTo>
                    <a:pt x="184" y="1105"/>
                  </a:lnTo>
                  <a:lnTo>
                    <a:pt x="190" y="696"/>
                  </a:lnTo>
                  <a:lnTo>
                    <a:pt x="197" y="1523"/>
                  </a:lnTo>
                  <a:lnTo>
                    <a:pt x="203" y="1780"/>
                  </a:lnTo>
                  <a:lnTo>
                    <a:pt x="210" y="885"/>
                  </a:lnTo>
                  <a:lnTo>
                    <a:pt x="217" y="995"/>
                  </a:lnTo>
                  <a:lnTo>
                    <a:pt x="223" y="960"/>
                  </a:lnTo>
                  <a:lnTo>
                    <a:pt x="230" y="1009"/>
                  </a:lnTo>
                  <a:lnTo>
                    <a:pt x="236" y="957"/>
                  </a:lnTo>
                  <a:lnTo>
                    <a:pt x="243" y="682"/>
                  </a:lnTo>
                  <a:lnTo>
                    <a:pt x="249" y="1152"/>
                  </a:lnTo>
                  <a:lnTo>
                    <a:pt x="256" y="1194"/>
                  </a:lnTo>
                  <a:lnTo>
                    <a:pt x="262" y="978"/>
                  </a:lnTo>
                  <a:lnTo>
                    <a:pt x="269" y="1552"/>
                  </a:lnTo>
                  <a:lnTo>
                    <a:pt x="275" y="834"/>
                  </a:lnTo>
                  <a:lnTo>
                    <a:pt x="282" y="1462"/>
                  </a:lnTo>
                  <a:lnTo>
                    <a:pt x="289" y="979"/>
                  </a:lnTo>
                  <a:lnTo>
                    <a:pt x="295" y="1453"/>
                  </a:lnTo>
                  <a:lnTo>
                    <a:pt x="302" y="939"/>
                  </a:lnTo>
                  <a:lnTo>
                    <a:pt x="308" y="1444"/>
                  </a:lnTo>
                  <a:lnTo>
                    <a:pt x="315" y="1152"/>
                  </a:lnTo>
                  <a:lnTo>
                    <a:pt x="322" y="148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6" name="Freeform 52"/>
            <p:cNvSpPr>
              <a:spLocks/>
            </p:cNvSpPr>
            <p:nvPr/>
          </p:nvSpPr>
          <p:spPr bwMode="auto">
            <a:xfrm>
              <a:off x="2978771" y="3081693"/>
              <a:ext cx="349606" cy="1440744"/>
            </a:xfrm>
            <a:custGeom>
              <a:avLst/>
              <a:gdLst>
                <a:gd name="T0" fmla="*/ 0 w 335"/>
                <a:gd name="T1" fmla="*/ 437 h 1403"/>
                <a:gd name="T2" fmla="*/ 7 w 335"/>
                <a:gd name="T3" fmla="*/ 768 h 1403"/>
                <a:gd name="T4" fmla="*/ 13 w 335"/>
                <a:gd name="T5" fmla="*/ 0 h 1403"/>
                <a:gd name="T6" fmla="*/ 20 w 335"/>
                <a:gd name="T7" fmla="*/ 152 h 1403"/>
                <a:gd name="T8" fmla="*/ 26 w 335"/>
                <a:gd name="T9" fmla="*/ 751 h 1403"/>
                <a:gd name="T10" fmla="*/ 33 w 335"/>
                <a:gd name="T11" fmla="*/ 574 h 1403"/>
                <a:gd name="T12" fmla="*/ 39 w 335"/>
                <a:gd name="T13" fmla="*/ 952 h 1403"/>
                <a:gd name="T14" fmla="*/ 46 w 335"/>
                <a:gd name="T15" fmla="*/ 954 h 1403"/>
                <a:gd name="T16" fmla="*/ 52 w 335"/>
                <a:gd name="T17" fmla="*/ 446 h 1403"/>
                <a:gd name="T18" fmla="*/ 59 w 335"/>
                <a:gd name="T19" fmla="*/ 932 h 1403"/>
                <a:gd name="T20" fmla="*/ 65 w 335"/>
                <a:gd name="T21" fmla="*/ 879 h 1403"/>
                <a:gd name="T22" fmla="*/ 72 w 335"/>
                <a:gd name="T23" fmla="*/ 812 h 1403"/>
                <a:gd name="T24" fmla="*/ 79 w 335"/>
                <a:gd name="T25" fmla="*/ 985 h 1403"/>
                <a:gd name="T26" fmla="*/ 85 w 335"/>
                <a:gd name="T27" fmla="*/ 858 h 1403"/>
                <a:gd name="T28" fmla="*/ 92 w 335"/>
                <a:gd name="T29" fmla="*/ 723 h 1403"/>
                <a:gd name="T30" fmla="*/ 98 w 335"/>
                <a:gd name="T31" fmla="*/ 453 h 1403"/>
                <a:gd name="T32" fmla="*/ 105 w 335"/>
                <a:gd name="T33" fmla="*/ 1149 h 1403"/>
                <a:gd name="T34" fmla="*/ 111 w 335"/>
                <a:gd name="T35" fmla="*/ 919 h 1403"/>
                <a:gd name="T36" fmla="*/ 118 w 335"/>
                <a:gd name="T37" fmla="*/ 920 h 1403"/>
                <a:gd name="T38" fmla="*/ 125 w 335"/>
                <a:gd name="T39" fmla="*/ 1309 h 1403"/>
                <a:gd name="T40" fmla="*/ 131 w 335"/>
                <a:gd name="T41" fmla="*/ 638 h 1403"/>
                <a:gd name="T42" fmla="*/ 138 w 335"/>
                <a:gd name="T43" fmla="*/ 961 h 1403"/>
                <a:gd name="T44" fmla="*/ 144 w 335"/>
                <a:gd name="T45" fmla="*/ 629 h 1403"/>
                <a:gd name="T46" fmla="*/ 151 w 335"/>
                <a:gd name="T47" fmla="*/ 1071 h 1403"/>
                <a:gd name="T48" fmla="*/ 157 w 335"/>
                <a:gd name="T49" fmla="*/ 862 h 1403"/>
                <a:gd name="T50" fmla="*/ 164 w 335"/>
                <a:gd name="T51" fmla="*/ 510 h 1403"/>
                <a:gd name="T52" fmla="*/ 170 w 335"/>
                <a:gd name="T53" fmla="*/ 876 h 1403"/>
                <a:gd name="T54" fmla="*/ 177 w 335"/>
                <a:gd name="T55" fmla="*/ 1071 h 1403"/>
                <a:gd name="T56" fmla="*/ 184 w 335"/>
                <a:gd name="T57" fmla="*/ 1063 h 1403"/>
                <a:gd name="T58" fmla="*/ 190 w 335"/>
                <a:gd name="T59" fmla="*/ 600 h 1403"/>
                <a:gd name="T60" fmla="*/ 197 w 335"/>
                <a:gd name="T61" fmla="*/ 596 h 1403"/>
                <a:gd name="T62" fmla="*/ 203 w 335"/>
                <a:gd name="T63" fmla="*/ 1162 h 1403"/>
                <a:gd name="T64" fmla="*/ 210 w 335"/>
                <a:gd name="T65" fmla="*/ 752 h 1403"/>
                <a:gd name="T66" fmla="*/ 216 w 335"/>
                <a:gd name="T67" fmla="*/ 1077 h 1403"/>
                <a:gd name="T68" fmla="*/ 223 w 335"/>
                <a:gd name="T69" fmla="*/ 988 h 1403"/>
                <a:gd name="T70" fmla="*/ 230 w 335"/>
                <a:gd name="T71" fmla="*/ 605 h 1403"/>
                <a:gd name="T72" fmla="*/ 236 w 335"/>
                <a:gd name="T73" fmla="*/ 730 h 1403"/>
                <a:gd name="T74" fmla="*/ 243 w 335"/>
                <a:gd name="T75" fmla="*/ 1102 h 1403"/>
                <a:gd name="T76" fmla="*/ 249 w 335"/>
                <a:gd name="T77" fmla="*/ 833 h 1403"/>
                <a:gd name="T78" fmla="*/ 256 w 335"/>
                <a:gd name="T79" fmla="*/ 705 h 1403"/>
                <a:gd name="T80" fmla="*/ 262 w 335"/>
                <a:gd name="T81" fmla="*/ 1205 h 1403"/>
                <a:gd name="T82" fmla="*/ 269 w 335"/>
                <a:gd name="T83" fmla="*/ 619 h 1403"/>
                <a:gd name="T84" fmla="*/ 275 w 335"/>
                <a:gd name="T85" fmla="*/ 1145 h 1403"/>
                <a:gd name="T86" fmla="*/ 282 w 335"/>
                <a:gd name="T87" fmla="*/ 943 h 1403"/>
                <a:gd name="T88" fmla="*/ 288 w 335"/>
                <a:gd name="T89" fmla="*/ 789 h 1403"/>
                <a:gd name="T90" fmla="*/ 295 w 335"/>
                <a:gd name="T91" fmla="*/ 957 h 1403"/>
                <a:gd name="T92" fmla="*/ 302 w 335"/>
                <a:gd name="T93" fmla="*/ 1024 h 1403"/>
                <a:gd name="T94" fmla="*/ 308 w 335"/>
                <a:gd name="T95" fmla="*/ 849 h 1403"/>
                <a:gd name="T96" fmla="*/ 315 w 335"/>
                <a:gd name="T97" fmla="*/ 1238 h 1403"/>
                <a:gd name="T98" fmla="*/ 321 w 335"/>
                <a:gd name="T99" fmla="*/ 1285 h 1403"/>
                <a:gd name="T100" fmla="*/ 328 w 335"/>
                <a:gd name="T101" fmla="*/ 1403 h 1403"/>
                <a:gd name="T102" fmla="*/ 335 w 335"/>
                <a:gd name="T103" fmla="*/ 1203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03">
                  <a:moveTo>
                    <a:pt x="0" y="437"/>
                  </a:moveTo>
                  <a:lnTo>
                    <a:pt x="7" y="768"/>
                  </a:lnTo>
                  <a:lnTo>
                    <a:pt x="13" y="0"/>
                  </a:lnTo>
                  <a:lnTo>
                    <a:pt x="20" y="152"/>
                  </a:lnTo>
                  <a:lnTo>
                    <a:pt x="26" y="751"/>
                  </a:lnTo>
                  <a:lnTo>
                    <a:pt x="33" y="574"/>
                  </a:lnTo>
                  <a:lnTo>
                    <a:pt x="39" y="952"/>
                  </a:lnTo>
                  <a:lnTo>
                    <a:pt x="46" y="954"/>
                  </a:lnTo>
                  <a:lnTo>
                    <a:pt x="52" y="446"/>
                  </a:lnTo>
                  <a:lnTo>
                    <a:pt x="59" y="932"/>
                  </a:lnTo>
                  <a:lnTo>
                    <a:pt x="65" y="879"/>
                  </a:lnTo>
                  <a:lnTo>
                    <a:pt x="72" y="812"/>
                  </a:lnTo>
                  <a:lnTo>
                    <a:pt x="79" y="985"/>
                  </a:lnTo>
                  <a:lnTo>
                    <a:pt x="85" y="858"/>
                  </a:lnTo>
                  <a:lnTo>
                    <a:pt x="92" y="723"/>
                  </a:lnTo>
                  <a:lnTo>
                    <a:pt x="98" y="453"/>
                  </a:lnTo>
                  <a:lnTo>
                    <a:pt x="105" y="1149"/>
                  </a:lnTo>
                  <a:lnTo>
                    <a:pt x="111" y="919"/>
                  </a:lnTo>
                  <a:lnTo>
                    <a:pt x="118" y="920"/>
                  </a:lnTo>
                  <a:lnTo>
                    <a:pt x="125" y="1309"/>
                  </a:lnTo>
                  <a:lnTo>
                    <a:pt x="131" y="638"/>
                  </a:lnTo>
                  <a:lnTo>
                    <a:pt x="138" y="961"/>
                  </a:lnTo>
                  <a:lnTo>
                    <a:pt x="144" y="629"/>
                  </a:lnTo>
                  <a:lnTo>
                    <a:pt x="151" y="1071"/>
                  </a:lnTo>
                  <a:lnTo>
                    <a:pt x="157" y="862"/>
                  </a:lnTo>
                  <a:lnTo>
                    <a:pt x="164" y="510"/>
                  </a:lnTo>
                  <a:lnTo>
                    <a:pt x="170" y="876"/>
                  </a:lnTo>
                  <a:lnTo>
                    <a:pt x="177" y="1071"/>
                  </a:lnTo>
                  <a:lnTo>
                    <a:pt x="184" y="1063"/>
                  </a:lnTo>
                  <a:lnTo>
                    <a:pt x="190" y="600"/>
                  </a:lnTo>
                  <a:lnTo>
                    <a:pt x="197" y="596"/>
                  </a:lnTo>
                  <a:lnTo>
                    <a:pt x="203" y="1162"/>
                  </a:lnTo>
                  <a:lnTo>
                    <a:pt x="210" y="752"/>
                  </a:lnTo>
                  <a:lnTo>
                    <a:pt x="216" y="1077"/>
                  </a:lnTo>
                  <a:lnTo>
                    <a:pt x="223" y="988"/>
                  </a:lnTo>
                  <a:lnTo>
                    <a:pt x="230" y="605"/>
                  </a:lnTo>
                  <a:lnTo>
                    <a:pt x="236" y="730"/>
                  </a:lnTo>
                  <a:lnTo>
                    <a:pt x="243" y="1102"/>
                  </a:lnTo>
                  <a:lnTo>
                    <a:pt x="249" y="833"/>
                  </a:lnTo>
                  <a:lnTo>
                    <a:pt x="256" y="705"/>
                  </a:lnTo>
                  <a:lnTo>
                    <a:pt x="262" y="1205"/>
                  </a:lnTo>
                  <a:lnTo>
                    <a:pt x="269" y="619"/>
                  </a:lnTo>
                  <a:lnTo>
                    <a:pt x="275" y="1145"/>
                  </a:lnTo>
                  <a:lnTo>
                    <a:pt x="282" y="943"/>
                  </a:lnTo>
                  <a:lnTo>
                    <a:pt x="288" y="789"/>
                  </a:lnTo>
                  <a:lnTo>
                    <a:pt x="295" y="957"/>
                  </a:lnTo>
                  <a:lnTo>
                    <a:pt x="302" y="1024"/>
                  </a:lnTo>
                  <a:lnTo>
                    <a:pt x="308" y="849"/>
                  </a:lnTo>
                  <a:lnTo>
                    <a:pt x="315" y="1238"/>
                  </a:lnTo>
                  <a:lnTo>
                    <a:pt x="321" y="1285"/>
                  </a:lnTo>
                  <a:lnTo>
                    <a:pt x="328" y="1403"/>
                  </a:lnTo>
                  <a:lnTo>
                    <a:pt x="335" y="120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7" name="Freeform 53"/>
            <p:cNvSpPr>
              <a:spLocks/>
            </p:cNvSpPr>
            <p:nvPr/>
          </p:nvSpPr>
          <p:spPr bwMode="auto">
            <a:xfrm>
              <a:off x="3321072" y="3950453"/>
              <a:ext cx="349606" cy="945778"/>
            </a:xfrm>
            <a:custGeom>
              <a:avLst/>
              <a:gdLst>
                <a:gd name="T0" fmla="*/ 0 w 335"/>
                <a:gd name="T1" fmla="*/ 557 h 921"/>
                <a:gd name="T2" fmla="*/ 7 w 335"/>
                <a:gd name="T3" fmla="*/ 357 h 921"/>
                <a:gd name="T4" fmla="*/ 13 w 335"/>
                <a:gd name="T5" fmla="*/ 15 h 921"/>
                <a:gd name="T6" fmla="*/ 20 w 335"/>
                <a:gd name="T7" fmla="*/ 0 h 921"/>
                <a:gd name="T8" fmla="*/ 26 w 335"/>
                <a:gd name="T9" fmla="*/ 247 h 921"/>
                <a:gd name="T10" fmla="*/ 33 w 335"/>
                <a:gd name="T11" fmla="*/ 527 h 921"/>
                <a:gd name="T12" fmla="*/ 39 w 335"/>
                <a:gd name="T13" fmla="*/ 410 h 921"/>
                <a:gd name="T14" fmla="*/ 46 w 335"/>
                <a:gd name="T15" fmla="*/ 320 h 921"/>
                <a:gd name="T16" fmla="*/ 52 w 335"/>
                <a:gd name="T17" fmla="*/ 914 h 921"/>
                <a:gd name="T18" fmla="*/ 59 w 335"/>
                <a:gd name="T19" fmla="*/ 180 h 921"/>
                <a:gd name="T20" fmla="*/ 65 w 335"/>
                <a:gd name="T21" fmla="*/ 284 h 921"/>
                <a:gd name="T22" fmla="*/ 72 w 335"/>
                <a:gd name="T23" fmla="*/ 223 h 921"/>
                <a:gd name="T24" fmla="*/ 79 w 335"/>
                <a:gd name="T25" fmla="*/ 383 h 921"/>
                <a:gd name="T26" fmla="*/ 85 w 335"/>
                <a:gd name="T27" fmla="*/ 413 h 921"/>
                <a:gd name="T28" fmla="*/ 92 w 335"/>
                <a:gd name="T29" fmla="*/ 85 h 921"/>
                <a:gd name="T30" fmla="*/ 98 w 335"/>
                <a:gd name="T31" fmla="*/ 210 h 921"/>
                <a:gd name="T32" fmla="*/ 105 w 335"/>
                <a:gd name="T33" fmla="*/ 330 h 921"/>
                <a:gd name="T34" fmla="*/ 111 w 335"/>
                <a:gd name="T35" fmla="*/ 124 h 921"/>
                <a:gd name="T36" fmla="*/ 118 w 335"/>
                <a:gd name="T37" fmla="*/ 295 h 921"/>
                <a:gd name="T38" fmla="*/ 125 w 335"/>
                <a:gd name="T39" fmla="*/ 241 h 921"/>
                <a:gd name="T40" fmla="*/ 131 w 335"/>
                <a:gd name="T41" fmla="*/ 699 h 921"/>
                <a:gd name="T42" fmla="*/ 138 w 335"/>
                <a:gd name="T43" fmla="*/ 600 h 921"/>
                <a:gd name="T44" fmla="*/ 144 w 335"/>
                <a:gd name="T45" fmla="*/ 621 h 921"/>
                <a:gd name="T46" fmla="*/ 151 w 335"/>
                <a:gd name="T47" fmla="*/ 212 h 921"/>
                <a:gd name="T48" fmla="*/ 157 w 335"/>
                <a:gd name="T49" fmla="*/ 585 h 921"/>
                <a:gd name="T50" fmla="*/ 164 w 335"/>
                <a:gd name="T51" fmla="*/ 442 h 921"/>
                <a:gd name="T52" fmla="*/ 170 w 335"/>
                <a:gd name="T53" fmla="*/ 471 h 921"/>
                <a:gd name="T54" fmla="*/ 177 w 335"/>
                <a:gd name="T55" fmla="*/ 405 h 921"/>
                <a:gd name="T56" fmla="*/ 184 w 335"/>
                <a:gd name="T57" fmla="*/ 163 h 921"/>
                <a:gd name="T58" fmla="*/ 190 w 335"/>
                <a:gd name="T59" fmla="*/ 363 h 921"/>
                <a:gd name="T60" fmla="*/ 197 w 335"/>
                <a:gd name="T61" fmla="*/ 297 h 921"/>
                <a:gd name="T62" fmla="*/ 203 w 335"/>
                <a:gd name="T63" fmla="*/ 70 h 921"/>
                <a:gd name="T64" fmla="*/ 210 w 335"/>
                <a:gd name="T65" fmla="*/ 649 h 921"/>
                <a:gd name="T66" fmla="*/ 216 w 335"/>
                <a:gd name="T67" fmla="*/ 471 h 921"/>
                <a:gd name="T68" fmla="*/ 223 w 335"/>
                <a:gd name="T69" fmla="*/ 368 h 921"/>
                <a:gd name="T70" fmla="*/ 230 w 335"/>
                <a:gd name="T71" fmla="*/ 564 h 921"/>
                <a:gd name="T72" fmla="*/ 236 w 335"/>
                <a:gd name="T73" fmla="*/ 297 h 921"/>
                <a:gd name="T74" fmla="*/ 243 w 335"/>
                <a:gd name="T75" fmla="*/ 520 h 921"/>
                <a:gd name="T76" fmla="*/ 249 w 335"/>
                <a:gd name="T77" fmla="*/ 604 h 921"/>
                <a:gd name="T78" fmla="*/ 256 w 335"/>
                <a:gd name="T79" fmla="*/ 589 h 921"/>
                <a:gd name="T80" fmla="*/ 262 w 335"/>
                <a:gd name="T81" fmla="*/ 427 h 921"/>
                <a:gd name="T82" fmla="*/ 269 w 335"/>
                <a:gd name="T83" fmla="*/ 487 h 921"/>
                <a:gd name="T84" fmla="*/ 275 w 335"/>
                <a:gd name="T85" fmla="*/ 572 h 921"/>
                <a:gd name="T86" fmla="*/ 282 w 335"/>
                <a:gd name="T87" fmla="*/ 253 h 921"/>
                <a:gd name="T88" fmla="*/ 288 w 335"/>
                <a:gd name="T89" fmla="*/ 294 h 921"/>
                <a:gd name="T90" fmla="*/ 295 w 335"/>
                <a:gd name="T91" fmla="*/ 85 h 921"/>
                <a:gd name="T92" fmla="*/ 302 w 335"/>
                <a:gd name="T93" fmla="*/ 316 h 921"/>
                <a:gd name="T94" fmla="*/ 308 w 335"/>
                <a:gd name="T95" fmla="*/ 921 h 921"/>
                <a:gd name="T96" fmla="*/ 315 w 335"/>
                <a:gd name="T97" fmla="*/ 451 h 921"/>
                <a:gd name="T98" fmla="*/ 321 w 335"/>
                <a:gd name="T99" fmla="*/ 177 h 921"/>
                <a:gd name="T100" fmla="*/ 328 w 335"/>
                <a:gd name="T101" fmla="*/ 461 h 921"/>
                <a:gd name="T102" fmla="*/ 335 w 335"/>
                <a:gd name="T103" fmla="*/ 66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921">
                  <a:moveTo>
                    <a:pt x="0" y="557"/>
                  </a:moveTo>
                  <a:lnTo>
                    <a:pt x="7" y="357"/>
                  </a:lnTo>
                  <a:lnTo>
                    <a:pt x="13" y="15"/>
                  </a:lnTo>
                  <a:lnTo>
                    <a:pt x="20" y="0"/>
                  </a:lnTo>
                  <a:lnTo>
                    <a:pt x="26" y="247"/>
                  </a:lnTo>
                  <a:lnTo>
                    <a:pt x="33" y="527"/>
                  </a:lnTo>
                  <a:lnTo>
                    <a:pt x="39" y="410"/>
                  </a:lnTo>
                  <a:lnTo>
                    <a:pt x="46" y="320"/>
                  </a:lnTo>
                  <a:lnTo>
                    <a:pt x="52" y="914"/>
                  </a:lnTo>
                  <a:lnTo>
                    <a:pt x="59" y="180"/>
                  </a:lnTo>
                  <a:lnTo>
                    <a:pt x="65" y="284"/>
                  </a:lnTo>
                  <a:lnTo>
                    <a:pt x="72" y="223"/>
                  </a:lnTo>
                  <a:lnTo>
                    <a:pt x="79" y="383"/>
                  </a:lnTo>
                  <a:lnTo>
                    <a:pt x="85" y="413"/>
                  </a:lnTo>
                  <a:lnTo>
                    <a:pt x="92" y="85"/>
                  </a:lnTo>
                  <a:lnTo>
                    <a:pt x="98" y="210"/>
                  </a:lnTo>
                  <a:lnTo>
                    <a:pt x="105" y="330"/>
                  </a:lnTo>
                  <a:lnTo>
                    <a:pt x="111" y="124"/>
                  </a:lnTo>
                  <a:lnTo>
                    <a:pt x="118" y="295"/>
                  </a:lnTo>
                  <a:lnTo>
                    <a:pt x="125" y="241"/>
                  </a:lnTo>
                  <a:lnTo>
                    <a:pt x="131" y="699"/>
                  </a:lnTo>
                  <a:lnTo>
                    <a:pt x="138" y="600"/>
                  </a:lnTo>
                  <a:lnTo>
                    <a:pt x="144" y="621"/>
                  </a:lnTo>
                  <a:lnTo>
                    <a:pt x="151" y="212"/>
                  </a:lnTo>
                  <a:lnTo>
                    <a:pt x="157" y="585"/>
                  </a:lnTo>
                  <a:lnTo>
                    <a:pt x="164" y="442"/>
                  </a:lnTo>
                  <a:lnTo>
                    <a:pt x="170" y="471"/>
                  </a:lnTo>
                  <a:lnTo>
                    <a:pt x="177" y="405"/>
                  </a:lnTo>
                  <a:lnTo>
                    <a:pt x="184" y="163"/>
                  </a:lnTo>
                  <a:lnTo>
                    <a:pt x="190" y="363"/>
                  </a:lnTo>
                  <a:lnTo>
                    <a:pt x="197" y="297"/>
                  </a:lnTo>
                  <a:lnTo>
                    <a:pt x="203" y="70"/>
                  </a:lnTo>
                  <a:lnTo>
                    <a:pt x="210" y="649"/>
                  </a:lnTo>
                  <a:lnTo>
                    <a:pt x="216" y="471"/>
                  </a:lnTo>
                  <a:lnTo>
                    <a:pt x="223" y="368"/>
                  </a:lnTo>
                  <a:lnTo>
                    <a:pt x="230" y="564"/>
                  </a:lnTo>
                  <a:lnTo>
                    <a:pt x="236" y="297"/>
                  </a:lnTo>
                  <a:lnTo>
                    <a:pt x="243" y="520"/>
                  </a:lnTo>
                  <a:lnTo>
                    <a:pt x="249" y="604"/>
                  </a:lnTo>
                  <a:lnTo>
                    <a:pt x="256" y="589"/>
                  </a:lnTo>
                  <a:lnTo>
                    <a:pt x="262" y="427"/>
                  </a:lnTo>
                  <a:lnTo>
                    <a:pt x="269" y="487"/>
                  </a:lnTo>
                  <a:lnTo>
                    <a:pt x="275" y="572"/>
                  </a:lnTo>
                  <a:lnTo>
                    <a:pt x="282" y="253"/>
                  </a:lnTo>
                  <a:lnTo>
                    <a:pt x="288" y="294"/>
                  </a:lnTo>
                  <a:lnTo>
                    <a:pt x="295" y="85"/>
                  </a:lnTo>
                  <a:lnTo>
                    <a:pt x="302" y="316"/>
                  </a:lnTo>
                  <a:lnTo>
                    <a:pt x="308" y="921"/>
                  </a:lnTo>
                  <a:lnTo>
                    <a:pt x="315" y="451"/>
                  </a:lnTo>
                  <a:lnTo>
                    <a:pt x="321" y="177"/>
                  </a:lnTo>
                  <a:lnTo>
                    <a:pt x="328" y="461"/>
                  </a:lnTo>
                  <a:lnTo>
                    <a:pt x="335" y="66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8" name="Freeform 54"/>
            <p:cNvSpPr>
              <a:spLocks/>
            </p:cNvSpPr>
            <p:nvPr/>
          </p:nvSpPr>
          <p:spPr bwMode="auto">
            <a:xfrm>
              <a:off x="3663373" y="4196909"/>
              <a:ext cx="349606" cy="939616"/>
            </a:xfrm>
            <a:custGeom>
              <a:avLst/>
              <a:gdLst>
                <a:gd name="T0" fmla="*/ 0 w 335"/>
                <a:gd name="T1" fmla="*/ 221 h 915"/>
                <a:gd name="T2" fmla="*/ 7 w 335"/>
                <a:gd name="T3" fmla="*/ 424 h 915"/>
                <a:gd name="T4" fmla="*/ 13 w 335"/>
                <a:gd name="T5" fmla="*/ 255 h 915"/>
                <a:gd name="T6" fmla="*/ 20 w 335"/>
                <a:gd name="T7" fmla="*/ 74 h 915"/>
                <a:gd name="T8" fmla="*/ 26 w 335"/>
                <a:gd name="T9" fmla="*/ 280 h 915"/>
                <a:gd name="T10" fmla="*/ 33 w 335"/>
                <a:gd name="T11" fmla="*/ 445 h 915"/>
                <a:gd name="T12" fmla="*/ 39 w 335"/>
                <a:gd name="T13" fmla="*/ 71 h 915"/>
                <a:gd name="T14" fmla="*/ 46 w 335"/>
                <a:gd name="T15" fmla="*/ 433 h 915"/>
                <a:gd name="T16" fmla="*/ 52 w 335"/>
                <a:gd name="T17" fmla="*/ 108 h 915"/>
                <a:gd name="T18" fmla="*/ 59 w 335"/>
                <a:gd name="T19" fmla="*/ 468 h 915"/>
                <a:gd name="T20" fmla="*/ 65 w 335"/>
                <a:gd name="T21" fmla="*/ 0 h 915"/>
                <a:gd name="T22" fmla="*/ 72 w 335"/>
                <a:gd name="T23" fmla="*/ 369 h 915"/>
                <a:gd name="T24" fmla="*/ 79 w 335"/>
                <a:gd name="T25" fmla="*/ 475 h 915"/>
                <a:gd name="T26" fmla="*/ 85 w 335"/>
                <a:gd name="T27" fmla="*/ 208 h 915"/>
                <a:gd name="T28" fmla="*/ 92 w 335"/>
                <a:gd name="T29" fmla="*/ 477 h 915"/>
                <a:gd name="T30" fmla="*/ 98 w 335"/>
                <a:gd name="T31" fmla="*/ 131 h 915"/>
                <a:gd name="T32" fmla="*/ 105 w 335"/>
                <a:gd name="T33" fmla="*/ 915 h 915"/>
                <a:gd name="T34" fmla="*/ 112 w 335"/>
                <a:gd name="T35" fmla="*/ 432 h 915"/>
                <a:gd name="T36" fmla="*/ 118 w 335"/>
                <a:gd name="T37" fmla="*/ 346 h 915"/>
                <a:gd name="T38" fmla="*/ 125 w 335"/>
                <a:gd name="T39" fmla="*/ 94 h 915"/>
                <a:gd name="T40" fmla="*/ 131 w 335"/>
                <a:gd name="T41" fmla="*/ 189 h 915"/>
                <a:gd name="T42" fmla="*/ 138 w 335"/>
                <a:gd name="T43" fmla="*/ 200 h 915"/>
                <a:gd name="T44" fmla="*/ 144 w 335"/>
                <a:gd name="T45" fmla="*/ 217 h 915"/>
                <a:gd name="T46" fmla="*/ 151 w 335"/>
                <a:gd name="T47" fmla="*/ 176 h 915"/>
                <a:gd name="T48" fmla="*/ 157 w 335"/>
                <a:gd name="T49" fmla="*/ 387 h 915"/>
                <a:gd name="T50" fmla="*/ 164 w 335"/>
                <a:gd name="T51" fmla="*/ 408 h 915"/>
                <a:gd name="T52" fmla="*/ 170 w 335"/>
                <a:gd name="T53" fmla="*/ 337 h 915"/>
                <a:gd name="T54" fmla="*/ 177 w 335"/>
                <a:gd name="T55" fmla="*/ 396 h 915"/>
                <a:gd name="T56" fmla="*/ 184 w 335"/>
                <a:gd name="T57" fmla="*/ 370 h 915"/>
                <a:gd name="T58" fmla="*/ 190 w 335"/>
                <a:gd name="T59" fmla="*/ 210 h 915"/>
                <a:gd name="T60" fmla="*/ 197 w 335"/>
                <a:gd name="T61" fmla="*/ 245 h 915"/>
                <a:gd name="T62" fmla="*/ 203 w 335"/>
                <a:gd name="T63" fmla="*/ 549 h 915"/>
                <a:gd name="T64" fmla="*/ 210 w 335"/>
                <a:gd name="T65" fmla="*/ 338 h 915"/>
                <a:gd name="T66" fmla="*/ 216 w 335"/>
                <a:gd name="T67" fmla="*/ 47 h 915"/>
                <a:gd name="T68" fmla="*/ 223 w 335"/>
                <a:gd name="T69" fmla="*/ 229 h 915"/>
                <a:gd name="T70" fmla="*/ 230 w 335"/>
                <a:gd name="T71" fmla="*/ 510 h 915"/>
                <a:gd name="T72" fmla="*/ 236 w 335"/>
                <a:gd name="T73" fmla="*/ 289 h 915"/>
                <a:gd name="T74" fmla="*/ 243 w 335"/>
                <a:gd name="T75" fmla="*/ 301 h 915"/>
                <a:gd name="T76" fmla="*/ 249 w 335"/>
                <a:gd name="T77" fmla="*/ 327 h 915"/>
                <a:gd name="T78" fmla="*/ 256 w 335"/>
                <a:gd name="T79" fmla="*/ 323 h 915"/>
                <a:gd name="T80" fmla="*/ 262 w 335"/>
                <a:gd name="T81" fmla="*/ 378 h 915"/>
                <a:gd name="T82" fmla="*/ 269 w 335"/>
                <a:gd name="T83" fmla="*/ 198 h 915"/>
                <a:gd name="T84" fmla="*/ 275 w 335"/>
                <a:gd name="T85" fmla="*/ 529 h 915"/>
                <a:gd name="T86" fmla="*/ 282 w 335"/>
                <a:gd name="T87" fmla="*/ 266 h 915"/>
                <a:gd name="T88" fmla="*/ 289 w 335"/>
                <a:gd name="T89" fmla="*/ 484 h 915"/>
                <a:gd name="T90" fmla="*/ 295 w 335"/>
                <a:gd name="T91" fmla="*/ 542 h 915"/>
                <a:gd name="T92" fmla="*/ 302 w 335"/>
                <a:gd name="T93" fmla="*/ 350 h 915"/>
                <a:gd name="T94" fmla="*/ 308 w 335"/>
                <a:gd name="T95" fmla="*/ 497 h 915"/>
                <a:gd name="T96" fmla="*/ 315 w 335"/>
                <a:gd name="T97" fmla="*/ 294 h 915"/>
                <a:gd name="T98" fmla="*/ 321 w 335"/>
                <a:gd name="T99" fmla="*/ 370 h 915"/>
                <a:gd name="T100" fmla="*/ 328 w 335"/>
                <a:gd name="T101" fmla="*/ 421 h 915"/>
                <a:gd name="T102" fmla="*/ 335 w 335"/>
                <a:gd name="T103" fmla="*/ 4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915">
                  <a:moveTo>
                    <a:pt x="0" y="221"/>
                  </a:moveTo>
                  <a:lnTo>
                    <a:pt x="7" y="424"/>
                  </a:lnTo>
                  <a:lnTo>
                    <a:pt x="13" y="255"/>
                  </a:lnTo>
                  <a:lnTo>
                    <a:pt x="20" y="74"/>
                  </a:lnTo>
                  <a:lnTo>
                    <a:pt x="26" y="280"/>
                  </a:lnTo>
                  <a:lnTo>
                    <a:pt x="33" y="445"/>
                  </a:lnTo>
                  <a:lnTo>
                    <a:pt x="39" y="71"/>
                  </a:lnTo>
                  <a:lnTo>
                    <a:pt x="46" y="433"/>
                  </a:lnTo>
                  <a:lnTo>
                    <a:pt x="52" y="108"/>
                  </a:lnTo>
                  <a:lnTo>
                    <a:pt x="59" y="468"/>
                  </a:lnTo>
                  <a:lnTo>
                    <a:pt x="65" y="0"/>
                  </a:lnTo>
                  <a:lnTo>
                    <a:pt x="72" y="369"/>
                  </a:lnTo>
                  <a:lnTo>
                    <a:pt x="79" y="475"/>
                  </a:lnTo>
                  <a:lnTo>
                    <a:pt x="85" y="208"/>
                  </a:lnTo>
                  <a:lnTo>
                    <a:pt x="92" y="477"/>
                  </a:lnTo>
                  <a:lnTo>
                    <a:pt x="98" y="131"/>
                  </a:lnTo>
                  <a:lnTo>
                    <a:pt x="105" y="915"/>
                  </a:lnTo>
                  <a:lnTo>
                    <a:pt x="112" y="432"/>
                  </a:lnTo>
                  <a:lnTo>
                    <a:pt x="118" y="346"/>
                  </a:lnTo>
                  <a:lnTo>
                    <a:pt x="125" y="94"/>
                  </a:lnTo>
                  <a:lnTo>
                    <a:pt x="131" y="189"/>
                  </a:lnTo>
                  <a:lnTo>
                    <a:pt x="138" y="200"/>
                  </a:lnTo>
                  <a:lnTo>
                    <a:pt x="144" y="217"/>
                  </a:lnTo>
                  <a:lnTo>
                    <a:pt x="151" y="176"/>
                  </a:lnTo>
                  <a:lnTo>
                    <a:pt x="157" y="387"/>
                  </a:lnTo>
                  <a:lnTo>
                    <a:pt x="164" y="408"/>
                  </a:lnTo>
                  <a:lnTo>
                    <a:pt x="170" y="337"/>
                  </a:lnTo>
                  <a:lnTo>
                    <a:pt x="177" y="396"/>
                  </a:lnTo>
                  <a:lnTo>
                    <a:pt x="184" y="370"/>
                  </a:lnTo>
                  <a:lnTo>
                    <a:pt x="190" y="210"/>
                  </a:lnTo>
                  <a:lnTo>
                    <a:pt x="197" y="245"/>
                  </a:lnTo>
                  <a:lnTo>
                    <a:pt x="203" y="549"/>
                  </a:lnTo>
                  <a:lnTo>
                    <a:pt x="210" y="338"/>
                  </a:lnTo>
                  <a:lnTo>
                    <a:pt x="216" y="47"/>
                  </a:lnTo>
                  <a:lnTo>
                    <a:pt x="223" y="229"/>
                  </a:lnTo>
                  <a:lnTo>
                    <a:pt x="230" y="510"/>
                  </a:lnTo>
                  <a:lnTo>
                    <a:pt x="236" y="289"/>
                  </a:lnTo>
                  <a:lnTo>
                    <a:pt x="243" y="301"/>
                  </a:lnTo>
                  <a:lnTo>
                    <a:pt x="249" y="327"/>
                  </a:lnTo>
                  <a:lnTo>
                    <a:pt x="256" y="323"/>
                  </a:lnTo>
                  <a:lnTo>
                    <a:pt x="262" y="378"/>
                  </a:lnTo>
                  <a:lnTo>
                    <a:pt x="269" y="198"/>
                  </a:lnTo>
                  <a:lnTo>
                    <a:pt x="275" y="529"/>
                  </a:lnTo>
                  <a:lnTo>
                    <a:pt x="282" y="266"/>
                  </a:lnTo>
                  <a:lnTo>
                    <a:pt x="289" y="484"/>
                  </a:lnTo>
                  <a:lnTo>
                    <a:pt x="295" y="542"/>
                  </a:lnTo>
                  <a:lnTo>
                    <a:pt x="302" y="350"/>
                  </a:lnTo>
                  <a:lnTo>
                    <a:pt x="308" y="497"/>
                  </a:lnTo>
                  <a:lnTo>
                    <a:pt x="315" y="294"/>
                  </a:lnTo>
                  <a:lnTo>
                    <a:pt x="321" y="370"/>
                  </a:lnTo>
                  <a:lnTo>
                    <a:pt x="328" y="421"/>
                  </a:lnTo>
                  <a:lnTo>
                    <a:pt x="335" y="41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79" name="Freeform 55"/>
            <p:cNvSpPr>
              <a:spLocks/>
            </p:cNvSpPr>
            <p:nvPr/>
          </p:nvSpPr>
          <p:spPr bwMode="auto">
            <a:xfrm>
              <a:off x="4005672" y="4354026"/>
              <a:ext cx="349606" cy="795850"/>
            </a:xfrm>
            <a:custGeom>
              <a:avLst/>
              <a:gdLst>
                <a:gd name="T0" fmla="*/ 0 w 335"/>
                <a:gd name="T1" fmla="*/ 268 h 775"/>
                <a:gd name="T2" fmla="*/ 7 w 335"/>
                <a:gd name="T3" fmla="*/ 261 h 775"/>
                <a:gd name="T4" fmla="*/ 13 w 335"/>
                <a:gd name="T5" fmla="*/ 503 h 775"/>
                <a:gd name="T6" fmla="*/ 20 w 335"/>
                <a:gd name="T7" fmla="*/ 378 h 775"/>
                <a:gd name="T8" fmla="*/ 26 w 335"/>
                <a:gd name="T9" fmla="*/ 486 h 775"/>
                <a:gd name="T10" fmla="*/ 33 w 335"/>
                <a:gd name="T11" fmla="*/ 585 h 775"/>
                <a:gd name="T12" fmla="*/ 39 w 335"/>
                <a:gd name="T13" fmla="*/ 99 h 775"/>
                <a:gd name="T14" fmla="*/ 46 w 335"/>
                <a:gd name="T15" fmla="*/ 267 h 775"/>
                <a:gd name="T16" fmla="*/ 52 w 335"/>
                <a:gd name="T17" fmla="*/ 133 h 775"/>
                <a:gd name="T18" fmla="*/ 59 w 335"/>
                <a:gd name="T19" fmla="*/ 3 h 775"/>
                <a:gd name="T20" fmla="*/ 65 w 335"/>
                <a:gd name="T21" fmla="*/ 506 h 775"/>
                <a:gd name="T22" fmla="*/ 72 w 335"/>
                <a:gd name="T23" fmla="*/ 371 h 775"/>
                <a:gd name="T24" fmla="*/ 79 w 335"/>
                <a:gd name="T25" fmla="*/ 180 h 775"/>
                <a:gd name="T26" fmla="*/ 85 w 335"/>
                <a:gd name="T27" fmla="*/ 345 h 775"/>
                <a:gd name="T28" fmla="*/ 92 w 335"/>
                <a:gd name="T29" fmla="*/ 654 h 775"/>
                <a:gd name="T30" fmla="*/ 98 w 335"/>
                <a:gd name="T31" fmla="*/ 136 h 775"/>
                <a:gd name="T32" fmla="*/ 105 w 335"/>
                <a:gd name="T33" fmla="*/ 653 h 775"/>
                <a:gd name="T34" fmla="*/ 112 w 335"/>
                <a:gd name="T35" fmla="*/ 649 h 775"/>
                <a:gd name="T36" fmla="*/ 118 w 335"/>
                <a:gd name="T37" fmla="*/ 653 h 775"/>
                <a:gd name="T38" fmla="*/ 125 w 335"/>
                <a:gd name="T39" fmla="*/ 657 h 775"/>
                <a:gd name="T40" fmla="*/ 131 w 335"/>
                <a:gd name="T41" fmla="*/ 643 h 775"/>
                <a:gd name="T42" fmla="*/ 138 w 335"/>
                <a:gd name="T43" fmla="*/ 602 h 775"/>
                <a:gd name="T44" fmla="*/ 144 w 335"/>
                <a:gd name="T45" fmla="*/ 438 h 775"/>
                <a:gd name="T46" fmla="*/ 151 w 335"/>
                <a:gd name="T47" fmla="*/ 0 h 775"/>
                <a:gd name="T48" fmla="*/ 157 w 335"/>
                <a:gd name="T49" fmla="*/ 345 h 775"/>
                <a:gd name="T50" fmla="*/ 164 w 335"/>
                <a:gd name="T51" fmla="*/ 503 h 775"/>
                <a:gd name="T52" fmla="*/ 170 w 335"/>
                <a:gd name="T53" fmla="*/ 502 h 775"/>
                <a:gd name="T54" fmla="*/ 177 w 335"/>
                <a:gd name="T55" fmla="*/ 408 h 775"/>
                <a:gd name="T56" fmla="*/ 184 w 335"/>
                <a:gd name="T57" fmla="*/ 446 h 775"/>
                <a:gd name="T58" fmla="*/ 190 w 335"/>
                <a:gd name="T59" fmla="*/ 108 h 775"/>
                <a:gd name="T60" fmla="*/ 197 w 335"/>
                <a:gd name="T61" fmla="*/ 492 h 775"/>
                <a:gd name="T62" fmla="*/ 203 w 335"/>
                <a:gd name="T63" fmla="*/ 480 h 775"/>
                <a:gd name="T64" fmla="*/ 210 w 335"/>
                <a:gd name="T65" fmla="*/ 622 h 775"/>
                <a:gd name="T66" fmla="*/ 216 w 335"/>
                <a:gd name="T67" fmla="*/ 313 h 775"/>
                <a:gd name="T68" fmla="*/ 223 w 335"/>
                <a:gd name="T69" fmla="*/ 384 h 775"/>
                <a:gd name="T70" fmla="*/ 230 w 335"/>
                <a:gd name="T71" fmla="*/ 617 h 775"/>
                <a:gd name="T72" fmla="*/ 236 w 335"/>
                <a:gd name="T73" fmla="*/ 713 h 775"/>
                <a:gd name="T74" fmla="*/ 243 w 335"/>
                <a:gd name="T75" fmla="*/ 379 h 775"/>
                <a:gd name="T76" fmla="*/ 249 w 335"/>
                <a:gd name="T77" fmla="*/ 775 h 775"/>
                <a:gd name="T78" fmla="*/ 256 w 335"/>
                <a:gd name="T79" fmla="*/ 50 h 775"/>
                <a:gd name="T80" fmla="*/ 262 w 335"/>
                <a:gd name="T81" fmla="*/ 609 h 775"/>
                <a:gd name="T82" fmla="*/ 269 w 335"/>
                <a:gd name="T83" fmla="*/ 364 h 775"/>
                <a:gd name="T84" fmla="*/ 275 w 335"/>
                <a:gd name="T85" fmla="*/ 492 h 775"/>
                <a:gd name="T86" fmla="*/ 282 w 335"/>
                <a:gd name="T87" fmla="*/ 81 h 775"/>
                <a:gd name="T88" fmla="*/ 289 w 335"/>
                <a:gd name="T89" fmla="*/ 219 h 775"/>
                <a:gd name="T90" fmla="*/ 295 w 335"/>
                <a:gd name="T91" fmla="*/ 343 h 775"/>
                <a:gd name="T92" fmla="*/ 302 w 335"/>
                <a:gd name="T93" fmla="*/ 600 h 775"/>
                <a:gd name="T94" fmla="*/ 308 w 335"/>
                <a:gd name="T95" fmla="*/ 598 h 775"/>
                <a:gd name="T96" fmla="*/ 315 w 335"/>
                <a:gd name="T97" fmla="*/ 667 h 775"/>
                <a:gd name="T98" fmla="*/ 321 w 335"/>
                <a:gd name="T99" fmla="*/ 668 h 775"/>
                <a:gd name="T100" fmla="*/ 328 w 335"/>
                <a:gd name="T101" fmla="*/ 497 h 775"/>
                <a:gd name="T102" fmla="*/ 335 w 335"/>
                <a:gd name="T103" fmla="*/ 59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75">
                  <a:moveTo>
                    <a:pt x="0" y="268"/>
                  </a:moveTo>
                  <a:lnTo>
                    <a:pt x="7" y="261"/>
                  </a:lnTo>
                  <a:lnTo>
                    <a:pt x="13" y="503"/>
                  </a:lnTo>
                  <a:lnTo>
                    <a:pt x="20" y="378"/>
                  </a:lnTo>
                  <a:lnTo>
                    <a:pt x="26" y="486"/>
                  </a:lnTo>
                  <a:lnTo>
                    <a:pt x="33" y="585"/>
                  </a:lnTo>
                  <a:lnTo>
                    <a:pt x="39" y="99"/>
                  </a:lnTo>
                  <a:lnTo>
                    <a:pt x="46" y="267"/>
                  </a:lnTo>
                  <a:lnTo>
                    <a:pt x="52" y="133"/>
                  </a:lnTo>
                  <a:lnTo>
                    <a:pt x="59" y="3"/>
                  </a:lnTo>
                  <a:lnTo>
                    <a:pt x="65" y="506"/>
                  </a:lnTo>
                  <a:lnTo>
                    <a:pt x="72" y="371"/>
                  </a:lnTo>
                  <a:lnTo>
                    <a:pt x="79" y="180"/>
                  </a:lnTo>
                  <a:lnTo>
                    <a:pt x="85" y="345"/>
                  </a:lnTo>
                  <a:lnTo>
                    <a:pt x="92" y="654"/>
                  </a:lnTo>
                  <a:lnTo>
                    <a:pt x="98" y="136"/>
                  </a:lnTo>
                  <a:lnTo>
                    <a:pt x="105" y="653"/>
                  </a:lnTo>
                  <a:lnTo>
                    <a:pt x="112" y="649"/>
                  </a:lnTo>
                  <a:lnTo>
                    <a:pt x="118" y="653"/>
                  </a:lnTo>
                  <a:lnTo>
                    <a:pt x="125" y="657"/>
                  </a:lnTo>
                  <a:lnTo>
                    <a:pt x="131" y="643"/>
                  </a:lnTo>
                  <a:lnTo>
                    <a:pt x="138" y="602"/>
                  </a:lnTo>
                  <a:lnTo>
                    <a:pt x="144" y="438"/>
                  </a:lnTo>
                  <a:lnTo>
                    <a:pt x="151" y="0"/>
                  </a:lnTo>
                  <a:lnTo>
                    <a:pt x="157" y="345"/>
                  </a:lnTo>
                  <a:lnTo>
                    <a:pt x="164" y="503"/>
                  </a:lnTo>
                  <a:lnTo>
                    <a:pt x="170" y="502"/>
                  </a:lnTo>
                  <a:lnTo>
                    <a:pt x="177" y="408"/>
                  </a:lnTo>
                  <a:lnTo>
                    <a:pt x="184" y="446"/>
                  </a:lnTo>
                  <a:lnTo>
                    <a:pt x="190" y="108"/>
                  </a:lnTo>
                  <a:lnTo>
                    <a:pt x="197" y="492"/>
                  </a:lnTo>
                  <a:lnTo>
                    <a:pt x="203" y="480"/>
                  </a:lnTo>
                  <a:lnTo>
                    <a:pt x="210" y="622"/>
                  </a:lnTo>
                  <a:lnTo>
                    <a:pt x="216" y="313"/>
                  </a:lnTo>
                  <a:lnTo>
                    <a:pt x="223" y="384"/>
                  </a:lnTo>
                  <a:lnTo>
                    <a:pt x="230" y="617"/>
                  </a:lnTo>
                  <a:lnTo>
                    <a:pt x="236" y="713"/>
                  </a:lnTo>
                  <a:lnTo>
                    <a:pt x="243" y="379"/>
                  </a:lnTo>
                  <a:lnTo>
                    <a:pt x="249" y="775"/>
                  </a:lnTo>
                  <a:lnTo>
                    <a:pt x="256" y="50"/>
                  </a:lnTo>
                  <a:lnTo>
                    <a:pt x="262" y="609"/>
                  </a:lnTo>
                  <a:lnTo>
                    <a:pt x="269" y="364"/>
                  </a:lnTo>
                  <a:lnTo>
                    <a:pt x="275" y="492"/>
                  </a:lnTo>
                  <a:lnTo>
                    <a:pt x="282" y="81"/>
                  </a:lnTo>
                  <a:lnTo>
                    <a:pt x="289" y="219"/>
                  </a:lnTo>
                  <a:lnTo>
                    <a:pt x="295" y="343"/>
                  </a:lnTo>
                  <a:lnTo>
                    <a:pt x="302" y="600"/>
                  </a:lnTo>
                  <a:lnTo>
                    <a:pt x="308" y="598"/>
                  </a:lnTo>
                  <a:lnTo>
                    <a:pt x="315" y="667"/>
                  </a:lnTo>
                  <a:lnTo>
                    <a:pt x="321" y="668"/>
                  </a:lnTo>
                  <a:lnTo>
                    <a:pt x="328" y="497"/>
                  </a:lnTo>
                  <a:lnTo>
                    <a:pt x="335" y="59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0" name="Freeform 56"/>
            <p:cNvSpPr>
              <a:spLocks/>
            </p:cNvSpPr>
            <p:nvPr/>
          </p:nvSpPr>
          <p:spPr bwMode="auto">
            <a:xfrm>
              <a:off x="4347974" y="4512168"/>
              <a:ext cx="349606" cy="899567"/>
            </a:xfrm>
            <a:custGeom>
              <a:avLst/>
              <a:gdLst>
                <a:gd name="T0" fmla="*/ 0 w 335"/>
                <a:gd name="T1" fmla="*/ 343 h 876"/>
                <a:gd name="T2" fmla="*/ 7 w 335"/>
                <a:gd name="T3" fmla="*/ 439 h 876"/>
                <a:gd name="T4" fmla="*/ 13 w 335"/>
                <a:gd name="T5" fmla="*/ 30 h 876"/>
                <a:gd name="T6" fmla="*/ 20 w 335"/>
                <a:gd name="T7" fmla="*/ 444 h 876"/>
                <a:gd name="T8" fmla="*/ 26 w 335"/>
                <a:gd name="T9" fmla="*/ 635 h 876"/>
                <a:gd name="T10" fmla="*/ 33 w 335"/>
                <a:gd name="T11" fmla="*/ 129 h 876"/>
                <a:gd name="T12" fmla="*/ 39 w 335"/>
                <a:gd name="T13" fmla="*/ 172 h 876"/>
                <a:gd name="T14" fmla="*/ 46 w 335"/>
                <a:gd name="T15" fmla="*/ 876 h 876"/>
                <a:gd name="T16" fmla="*/ 52 w 335"/>
                <a:gd name="T17" fmla="*/ 190 h 876"/>
                <a:gd name="T18" fmla="*/ 59 w 335"/>
                <a:gd name="T19" fmla="*/ 258 h 876"/>
                <a:gd name="T20" fmla="*/ 65 w 335"/>
                <a:gd name="T21" fmla="*/ 151 h 876"/>
                <a:gd name="T22" fmla="*/ 72 w 335"/>
                <a:gd name="T23" fmla="*/ 482 h 876"/>
                <a:gd name="T24" fmla="*/ 79 w 335"/>
                <a:gd name="T25" fmla="*/ 461 h 876"/>
                <a:gd name="T26" fmla="*/ 85 w 335"/>
                <a:gd name="T27" fmla="*/ 453 h 876"/>
                <a:gd name="T28" fmla="*/ 92 w 335"/>
                <a:gd name="T29" fmla="*/ 422 h 876"/>
                <a:gd name="T30" fmla="*/ 98 w 335"/>
                <a:gd name="T31" fmla="*/ 380 h 876"/>
                <a:gd name="T32" fmla="*/ 105 w 335"/>
                <a:gd name="T33" fmla="*/ 419 h 876"/>
                <a:gd name="T34" fmla="*/ 112 w 335"/>
                <a:gd name="T35" fmla="*/ 636 h 876"/>
                <a:gd name="T36" fmla="*/ 118 w 335"/>
                <a:gd name="T37" fmla="*/ 49 h 876"/>
                <a:gd name="T38" fmla="*/ 125 w 335"/>
                <a:gd name="T39" fmla="*/ 173 h 876"/>
                <a:gd name="T40" fmla="*/ 131 w 335"/>
                <a:gd name="T41" fmla="*/ 432 h 876"/>
                <a:gd name="T42" fmla="*/ 138 w 335"/>
                <a:gd name="T43" fmla="*/ 294 h 876"/>
                <a:gd name="T44" fmla="*/ 144 w 335"/>
                <a:gd name="T45" fmla="*/ 413 h 876"/>
                <a:gd name="T46" fmla="*/ 151 w 335"/>
                <a:gd name="T47" fmla="*/ 230 h 876"/>
                <a:gd name="T48" fmla="*/ 157 w 335"/>
                <a:gd name="T49" fmla="*/ 41 h 876"/>
                <a:gd name="T50" fmla="*/ 164 w 335"/>
                <a:gd name="T51" fmla="*/ 314 h 876"/>
                <a:gd name="T52" fmla="*/ 170 w 335"/>
                <a:gd name="T53" fmla="*/ 306 h 876"/>
                <a:gd name="T54" fmla="*/ 177 w 335"/>
                <a:gd name="T55" fmla="*/ 52 h 876"/>
                <a:gd name="T56" fmla="*/ 184 w 335"/>
                <a:gd name="T57" fmla="*/ 169 h 876"/>
                <a:gd name="T58" fmla="*/ 190 w 335"/>
                <a:gd name="T59" fmla="*/ 438 h 876"/>
                <a:gd name="T60" fmla="*/ 197 w 335"/>
                <a:gd name="T61" fmla="*/ 0 h 876"/>
                <a:gd name="T62" fmla="*/ 203 w 335"/>
                <a:gd name="T63" fmla="*/ 173 h 876"/>
                <a:gd name="T64" fmla="*/ 210 w 335"/>
                <a:gd name="T65" fmla="*/ 498 h 876"/>
                <a:gd name="T66" fmla="*/ 216 w 335"/>
                <a:gd name="T67" fmla="*/ 414 h 876"/>
                <a:gd name="T68" fmla="*/ 223 w 335"/>
                <a:gd name="T69" fmla="*/ 180 h 876"/>
                <a:gd name="T70" fmla="*/ 230 w 335"/>
                <a:gd name="T71" fmla="*/ 557 h 876"/>
                <a:gd name="T72" fmla="*/ 236 w 335"/>
                <a:gd name="T73" fmla="*/ 357 h 876"/>
                <a:gd name="T74" fmla="*/ 243 w 335"/>
                <a:gd name="T75" fmla="*/ 476 h 876"/>
                <a:gd name="T76" fmla="*/ 249 w 335"/>
                <a:gd name="T77" fmla="*/ 5 h 876"/>
                <a:gd name="T78" fmla="*/ 256 w 335"/>
                <a:gd name="T79" fmla="*/ 542 h 876"/>
                <a:gd name="T80" fmla="*/ 262 w 335"/>
                <a:gd name="T81" fmla="*/ 396 h 876"/>
                <a:gd name="T82" fmla="*/ 269 w 335"/>
                <a:gd name="T83" fmla="*/ 395 h 876"/>
                <a:gd name="T84" fmla="*/ 275 w 335"/>
                <a:gd name="T85" fmla="*/ 394 h 876"/>
                <a:gd name="T86" fmla="*/ 282 w 335"/>
                <a:gd name="T87" fmla="*/ 506 h 876"/>
                <a:gd name="T88" fmla="*/ 289 w 335"/>
                <a:gd name="T89" fmla="*/ 473 h 876"/>
                <a:gd name="T90" fmla="*/ 295 w 335"/>
                <a:gd name="T91" fmla="*/ 575 h 876"/>
                <a:gd name="T92" fmla="*/ 302 w 335"/>
                <a:gd name="T93" fmla="*/ 391 h 876"/>
                <a:gd name="T94" fmla="*/ 308 w 335"/>
                <a:gd name="T95" fmla="*/ 182 h 876"/>
                <a:gd name="T96" fmla="*/ 315 w 335"/>
                <a:gd name="T97" fmla="*/ 156 h 876"/>
                <a:gd name="T98" fmla="*/ 321 w 335"/>
                <a:gd name="T99" fmla="*/ 389 h 876"/>
                <a:gd name="T100" fmla="*/ 328 w 335"/>
                <a:gd name="T101" fmla="*/ 239 h 876"/>
                <a:gd name="T102" fmla="*/ 335 w 335"/>
                <a:gd name="T103" fmla="*/ 48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76">
                  <a:moveTo>
                    <a:pt x="0" y="343"/>
                  </a:moveTo>
                  <a:lnTo>
                    <a:pt x="7" y="439"/>
                  </a:lnTo>
                  <a:lnTo>
                    <a:pt x="13" y="30"/>
                  </a:lnTo>
                  <a:lnTo>
                    <a:pt x="20" y="444"/>
                  </a:lnTo>
                  <a:lnTo>
                    <a:pt x="26" y="635"/>
                  </a:lnTo>
                  <a:lnTo>
                    <a:pt x="33" y="129"/>
                  </a:lnTo>
                  <a:lnTo>
                    <a:pt x="39" y="172"/>
                  </a:lnTo>
                  <a:lnTo>
                    <a:pt x="46" y="876"/>
                  </a:lnTo>
                  <a:lnTo>
                    <a:pt x="52" y="190"/>
                  </a:lnTo>
                  <a:lnTo>
                    <a:pt x="59" y="258"/>
                  </a:lnTo>
                  <a:lnTo>
                    <a:pt x="65" y="151"/>
                  </a:lnTo>
                  <a:lnTo>
                    <a:pt x="72" y="482"/>
                  </a:lnTo>
                  <a:lnTo>
                    <a:pt x="79" y="461"/>
                  </a:lnTo>
                  <a:lnTo>
                    <a:pt x="85" y="453"/>
                  </a:lnTo>
                  <a:lnTo>
                    <a:pt x="92" y="422"/>
                  </a:lnTo>
                  <a:lnTo>
                    <a:pt x="98" y="380"/>
                  </a:lnTo>
                  <a:lnTo>
                    <a:pt x="105" y="419"/>
                  </a:lnTo>
                  <a:lnTo>
                    <a:pt x="112" y="636"/>
                  </a:lnTo>
                  <a:lnTo>
                    <a:pt x="118" y="49"/>
                  </a:lnTo>
                  <a:lnTo>
                    <a:pt x="125" y="173"/>
                  </a:lnTo>
                  <a:lnTo>
                    <a:pt x="131" y="432"/>
                  </a:lnTo>
                  <a:lnTo>
                    <a:pt x="138" y="294"/>
                  </a:lnTo>
                  <a:lnTo>
                    <a:pt x="144" y="413"/>
                  </a:lnTo>
                  <a:lnTo>
                    <a:pt x="151" y="230"/>
                  </a:lnTo>
                  <a:lnTo>
                    <a:pt x="157" y="41"/>
                  </a:lnTo>
                  <a:lnTo>
                    <a:pt x="164" y="314"/>
                  </a:lnTo>
                  <a:lnTo>
                    <a:pt x="170" y="306"/>
                  </a:lnTo>
                  <a:lnTo>
                    <a:pt x="177" y="52"/>
                  </a:lnTo>
                  <a:lnTo>
                    <a:pt x="184" y="169"/>
                  </a:lnTo>
                  <a:lnTo>
                    <a:pt x="190" y="438"/>
                  </a:lnTo>
                  <a:lnTo>
                    <a:pt x="197" y="0"/>
                  </a:lnTo>
                  <a:lnTo>
                    <a:pt x="203" y="173"/>
                  </a:lnTo>
                  <a:lnTo>
                    <a:pt x="210" y="498"/>
                  </a:lnTo>
                  <a:lnTo>
                    <a:pt x="216" y="414"/>
                  </a:lnTo>
                  <a:lnTo>
                    <a:pt x="223" y="180"/>
                  </a:lnTo>
                  <a:lnTo>
                    <a:pt x="230" y="557"/>
                  </a:lnTo>
                  <a:lnTo>
                    <a:pt x="236" y="357"/>
                  </a:lnTo>
                  <a:lnTo>
                    <a:pt x="243" y="476"/>
                  </a:lnTo>
                  <a:lnTo>
                    <a:pt x="249" y="5"/>
                  </a:lnTo>
                  <a:lnTo>
                    <a:pt x="256" y="542"/>
                  </a:lnTo>
                  <a:lnTo>
                    <a:pt x="262" y="396"/>
                  </a:lnTo>
                  <a:lnTo>
                    <a:pt x="269" y="395"/>
                  </a:lnTo>
                  <a:lnTo>
                    <a:pt x="275" y="394"/>
                  </a:lnTo>
                  <a:lnTo>
                    <a:pt x="282" y="506"/>
                  </a:lnTo>
                  <a:lnTo>
                    <a:pt x="289" y="473"/>
                  </a:lnTo>
                  <a:lnTo>
                    <a:pt x="295" y="575"/>
                  </a:lnTo>
                  <a:lnTo>
                    <a:pt x="302" y="391"/>
                  </a:lnTo>
                  <a:lnTo>
                    <a:pt x="308" y="182"/>
                  </a:lnTo>
                  <a:lnTo>
                    <a:pt x="315" y="156"/>
                  </a:lnTo>
                  <a:lnTo>
                    <a:pt x="321" y="389"/>
                  </a:lnTo>
                  <a:lnTo>
                    <a:pt x="328" y="239"/>
                  </a:lnTo>
                  <a:lnTo>
                    <a:pt x="335" y="48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1" name="Freeform 57"/>
            <p:cNvSpPr>
              <a:spLocks/>
            </p:cNvSpPr>
            <p:nvPr/>
          </p:nvSpPr>
          <p:spPr bwMode="auto">
            <a:xfrm>
              <a:off x="4690273" y="4476226"/>
              <a:ext cx="349606" cy="851302"/>
            </a:xfrm>
            <a:custGeom>
              <a:avLst/>
              <a:gdLst>
                <a:gd name="T0" fmla="*/ 0 w 335"/>
                <a:gd name="T1" fmla="*/ 274 h 829"/>
                <a:gd name="T2" fmla="*/ 7 w 335"/>
                <a:gd name="T3" fmla="*/ 524 h 829"/>
                <a:gd name="T4" fmla="*/ 13 w 335"/>
                <a:gd name="T5" fmla="*/ 422 h 829"/>
                <a:gd name="T6" fmla="*/ 20 w 335"/>
                <a:gd name="T7" fmla="*/ 501 h 829"/>
                <a:gd name="T8" fmla="*/ 26 w 335"/>
                <a:gd name="T9" fmla="*/ 529 h 829"/>
                <a:gd name="T10" fmla="*/ 33 w 335"/>
                <a:gd name="T11" fmla="*/ 420 h 829"/>
                <a:gd name="T12" fmla="*/ 39 w 335"/>
                <a:gd name="T13" fmla="*/ 342 h 829"/>
                <a:gd name="T14" fmla="*/ 46 w 335"/>
                <a:gd name="T15" fmla="*/ 249 h 829"/>
                <a:gd name="T16" fmla="*/ 52 w 335"/>
                <a:gd name="T17" fmla="*/ 418 h 829"/>
                <a:gd name="T18" fmla="*/ 59 w 335"/>
                <a:gd name="T19" fmla="*/ 428 h 829"/>
                <a:gd name="T20" fmla="*/ 65 w 335"/>
                <a:gd name="T21" fmla="*/ 531 h 829"/>
                <a:gd name="T22" fmla="*/ 72 w 335"/>
                <a:gd name="T23" fmla="*/ 277 h 829"/>
                <a:gd name="T24" fmla="*/ 79 w 335"/>
                <a:gd name="T25" fmla="*/ 417 h 829"/>
                <a:gd name="T26" fmla="*/ 85 w 335"/>
                <a:gd name="T27" fmla="*/ 282 h 829"/>
                <a:gd name="T28" fmla="*/ 92 w 335"/>
                <a:gd name="T29" fmla="*/ 416 h 829"/>
                <a:gd name="T30" fmla="*/ 98 w 335"/>
                <a:gd name="T31" fmla="*/ 415 h 829"/>
                <a:gd name="T32" fmla="*/ 105 w 335"/>
                <a:gd name="T33" fmla="*/ 415 h 829"/>
                <a:gd name="T34" fmla="*/ 112 w 335"/>
                <a:gd name="T35" fmla="*/ 218 h 829"/>
                <a:gd name="T36" fmla="*/ 118 w 335"/>
                <a:gd name="T37" fmla="*/ 604 h 829"/>
                <a:gd name="T38" fmla="*/ 125 w 335"/>
                <a:gd name="T39" fmla="*/ 414 h 829"/>
                <a:gd name="T40" fmla="*/ 131 w 335"/>
                <a:gd name="T41" fmla="*/ 258 h 829"/>
                <a:gd name="T42" fmla="*/ 138 w 335"/>
                <a:gd name="T43" fmla="*/ 285 h 829"/>
                <a:gd name="T44" fmla="*/ 144 w 335"/>
                <a:gd name="T45" fmla="*/ 587 h 829"/>
                <a:gd name="T46" fmla="*/ 151 w 335"/>
                <a:gd name="T47" fmla="*/ 517 h 829"/>
                <a:gd name="T48" fmla="*/ 157 w 335"/>
                <a:gd name="T49" fmla="*/ 417 h 829"/>
                <a:gd name="T50" fmla="*/ 164 w 335"/>
                <a:gd name="T51" fmla="*/ 521 h 829"/>
                <a:gd name="T52" fmla="*/ 170 w 335"/>
                <a:gd name="T53" fmla="*/ 520 h 829"/>
                <a:gd name="T54" fmla="*/ 177 w 335"/>
                <a:gd name="T55" fmla="*/ 254 h 829"/>
                <a:gd name="T56" fmla="*/ 184 w 335"/>
                <a:gd name="T57" fmla="*/ 342 h 829"/>
                <a:gd name="T58" fmla="*/ 190 w 335"/>
                <a:gd name="T59" fmla="*/ 434 h 829"/>
                <a:gd name="T60" fmla="*/ 197 w 335"/>
                <a:gd name="T61" fmla="*/ 583 h 829"/>
                <a:gd name="T62" fmla="*/ 203 w 335"/>
                <a:gd name="T63" fmla="*/ 829 h 829"/>
                <a:gd name="T64" fmla="*/ 210 w 335"/>
                <a:gd name="T65" fmla="*/ 410 h 829"/>
                <a:gd name="T66" fmla="*/ 217 w 335"/>
                <a:gd name="T67" fmla="*/ 188 h 829"/>
                <a:gd name="T68" fmla="*/ 223 w 335"/>
                <a:gd name="T69" fmla="*/ 410 h 829"/>
                <a:gd name="T70" fmla="*/ 230 w 335"/>
                <a:gd name="T71" fmla="*/ 496 h 829"/>
                <a:gd name="T72" fmla="*/ 236 w 335"/>
                <a:gd name="T73" fmla="*/ 164 h 829"/>
                <a:gd name="T74" fmla="*/ 243 w 335"/>
                <a:gd name="T75" fmla="*/ 0 h 829"/>
                <a:gd name="T76" fmla="*/ 249 w 335"/>
                <a:gd name="T77" fmla="*/ 623 h 829"/>
                <a:gd name="T78" fmla="*/ 256 w 335"/>
                <a:gd name="T79" fmla="*/ 651 h 829"/>
                <a:gd name="T80" fmla="*/ 262 w 335"/>
                <a:gd name="T81" fmla="*/ 245 h 829"/>
                <a:gd name="T82" fmla="*/ 269 w 335"/>
                <a:gd name="T83" fmla="*/ 437 h 829"/>
                <a:gd name="T84" fmla="*/ 275 w 335"/>
                <a:gd name="T85" fmla="*/ 513 h 829"/>
                <a:gd name="T86" fmla="*/ 282 w 335"/>
                <a:gd name="T87" fmla="*/ 486 h 829"/>
                <a:gd name="T88" fmla="*/ 289 w 335"/>
                <a:gd name="T89" fmla="*/ 203 h 829"/>
                <a:gd name="T90" fmla="*/ 295 w 335"/>
                <a:gd name="T91" fmla="*/ 547 h 829"/>
                <a:gd name="T92" fmla="*/ 302 w 335"/>
                <a:gd name="T93" fmla="*/ 259 h 829"/>
                <a:gd name="T94" fmla="*/ 308 w 335"/>
                <a:gd name="T95" fmla="*/ 487 h 829"/>
                <a:gd name="T96" fmla="*/ 315 w 335"/>
                <a:gd name="T97" fmla="*/ 190 h 829"/>
                <a:gd name="T98" fmla="*/ 321 w 335"/>
                <a:gd name="T99" fmla="*/ 433 h 829"/>
                <a:gd name="T100" fmla="*/ 328 w 335"/>
                <a:gd name="T101" fmla="*/ 508 h 829"/>
                <a:gd name="T102" fmla="*/ 335 w 335"/>
                <a:gd name="T103" fmla="*/ 2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29">
                  <a:moveTo>
                    <a:pt x="0" y="274"/>
                  </a:moveTo>
                  <a:lnTo>
                    <a:pt x="7" y="524"/>
                  </a:lnTo>
                  <a:lnTo>
                    <a:pt x="13" y="422"/>
                  </a:lnTo>
                  <a:lnTo>
                    <a:pt x="20" y="501"/>
                  </a:lnTo>
                  <a:lnTo>
                    <a:pt x="26" y="529"/>
                  </a:lnTo>
                  <a:lnTo>
                    <a:pt x="33" y="420"/>
                  </a:lnTo>
                  <a:lnTo>
                    <a:pt x="39" y="342"/>
                  </a:lnTo>
                  <a:lnTo>
                    <a:pt x="46" y="249"/>
                  </a:lnTo>
                  <a:lnTo>
                    <a:pt x="52" y="418"/>
                  </a:lnTo>
                  <a:lnTo>
                    <a:pt x="59" y="428"/>
                  </a:lnTo>
                  <a:lnTo>
                    <a:pt x="65" y="531"/>
                  </a:lnTo>
                  <a:lnTo>
                    <a:pt x="72" y="277"/>
                  </a:lnTo>
                  <a:lnTo>
                    <a:pt x="79" y="417"/>
                  </a:lnTo>
                  <a:lnTo>
                    <a:pt x="85" y="282"/>
                  </a:lnTo>
                  <a:lnTo>
                    <a:pt x="92" y="416"/>
                  </a:lnTo>
                  <a:lnTo>
                    <a:pt x="98" y="415"/>
                  </a:lnTo>
                  <a:lnTo>
                    <a:pt x="105" y="415"/>
                  </a:lnTo>
                  <a:lnTo>
                    <a:pt x="112" y="218"/>
                  </a:lnTo>
                  <a:lnTo>
                    <a:pt x="118" y="604"/>
                  </a:lnTo>
                  <a:lnTo>
                    <a:pt x="125" y="414"/>
                  </a:lnTo>
                  <a:lnTo>
                    <a:pt x="131" y="258"/>
                  </a:lnTo>
                  <a:lnTo>
                    <a:pt x="138" y="285"/>
                  </a:lnTo>
                  <a:lnTo>
                    <a:pt x="144" y="587"/>
                  </a:lnTo>
                  <a:lnTo>
                    <a:pt x="151" y="517"/>
                  </a:lnTo>
                  <a:lnTo>
                    <a:pt x="157" y="417"/>
                  </a:lnTo>
                  <a:lnTo>
                    <a:pt x="164" y="521"/>
                  </a:lnTo>
                  <a:lnTo>
                    <a:pt x="170" y="520"/>
                  </a:lnTo>
                  <a:lnTo>
                    <a:pt x="177" y="254"/>
                  </a:lnTo>
                  <a:lnTo>
                    <a:pt x="184" y="342"/>
                  </a:lnTo>
                  <a:lnTo>
                    <a:pt x="190" y="434"/>
                  </a:lnTo>
                  <a:lnTo>
                    <a:pt x="197" y="583"/>
                  </a:lnTo>
                  <a:lnTo>
                    <a:pt x="203" y="829"/>
                  </a:lnTo>
                  <a:lnTo>
                    <a:pt x="210" y="410"/>
                  </a:lnTo>
                  <a:lnTo>
                    <a:pt x="217" y="188"/>
                  </a:lnTo>
                  <a:lnTo>
                    <a:pt x="223" y="410"/>
                  </a:lnTo>
                  <a:lnTo>
                    <a:pt x="230" y="496"/>
                  </a:lnTo>
                  <a:lnTo>
                    <a:pt x="236" y="164"/>
                  </a:lnTo>
                  <a:lnTo>
                    <a:pt x="243" y="0"/>
                  </a:lnTo>
                  <a:lnTo>
                    <a:pt x="249" y="623"/>
                  </a:lnTo>
                  <a:lnTo>
                    <a:pt x="256" y="651"/>
                  </a:lnTo>
                  <a:lnTo>
                    <a:pt x="262" y="245"/>
                  </a:lnTo>
                  <a:lnTo>
                    <a:pt x="269" y="437"/>
                  </a:lnTo>
                  <a:lnTo>
                    <a:pt x="275" y="513"/>
                  </a:lnTo>
                  <a:lnTo>
                    <a:pt x="282" y="486"/>
                  </a:lnTo>
                  <a:lnTo>
                    <a:pt x="289" y="203"/>
                  </a:lnTo>
                  <a:lnTo>
                    <a:pt x="295" y="547"/>
                  </a:lnTo>
                  <a:lnTo>
                    <a:pt x="302" y="259"/>
                  </a:lnTo>
                  <a:lnTo>
                    <a:pt x="308" y="487"/>
                  </a:lnTo>
                  <a:lnTo>
                    <a:pt x="315" y="190"/>
                  </a:lnTo>
                  <a:lnTo>
                    <a:pt x="321" y="433"/>
                  </a:lnTo>
                  <a:lnTo>
                    <a:pt x="328" y="508"/>
                  </a:lnTo>
                  <a:lnTo>
                    <a:pt x="335" y="24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2" name="Freeform 58"/>
            <p:cNvSpPr>
              <a:spLocks/>
            </p:cNvSpPr>
            <p:nvPr/>
          </p:nvSpPr>
          <p:spPr bwMode="auto">
            <a:xfrm>
              <a:off x="5032574" y="4506006"/>
              <a:ext cx="349606" cy="756828"/>
            </a:xfrm>
            <a:custGeom>
              <a:avLst/>
              <a:gdLst>
                <a:gd name="T0" fmla="*/ 0 w 335"/>
                <a:gd name="T1" fmla="*/ 479 h 737"/>
                <a:gd name="T2" fmla="*/ 7 w 335"/>
                <a:gd name="T3" fmla="*/ 219 h 737"/>
                <a:gd name="T4" fmla="*/ 13 w 335"/>
                <a:gd name="T5" fmla="*/ 383 h 737"/>
                <a:gd name="T6" fmla="*/ 20 w 335"/>
                <a:gd name="T7" fmla="*/ 232 h 737"/>
                <a:gd name="T8" fmla="*/ 26 w 335"/>
                <a:gd name="T9" fmla="*/ 232 h 737"/>
                <a:gd name="T10" fmla="*/ 33 w 335"/>
                <a:gd name="T11" fmla="*/ 384 h 737"/>
                <a:gd name="T12" fmla="*/ 39 w 335"/>
                <a:gd name="T13" fmla="*/ 211 h 737"/>
                <a:gd name="T14" fmla="*/ 46 w 335"/>
                <a:gd name="T15" fmla="*/ 385 h 737"/>
                <a:gd name="T16" fmla="*/ 52 w 335"/>
                <a:gd name="T17" fmla="*/ 386 h 737"/>
                <a:gd name="T18" fmla="*/ 59 w 335"/>
                <a:gd name="T19" fmla="*/ 386 h 737"/>
                <a:gd name="T20" fmla="*/ 66 w 335"/>
                <a:gd name="T21" fmla="*/ 522 h 737"/>
                <a:gd name="T22" fmla="*/ 72 w 335"/>
                <a:gd name="T23" fmla="*/ 387 h 737"/>
                <a:gd name="T24" fmla="*/ 79 w 335"/>
                <a:gd name="T25" fmla="*/ 129 h 737"/>
                <a:gd name="T26" fmla="*/ 85 w 335"/>
                <a:gd name="T27" fmla="*/ 202 h 737"/>
                <a:gd name="T28" fmla="*/ 92 w 335"/>
                <a:gd name="T29" fmla="*/ 400 h 737"/>
                <a:gd name="T30" fmla="*/ 98 w 335"/>
                <a:gd name="T31" fmla="*/ 397 h 737"/>
                <a:gd name="T32" fmla="*/ 105 w 335"/>
                <a:gd name="T33" fmla="*/ 261 h 737"/>
                <a:gd name="T34" fmla="*/ 112 w 335"/>
                <a:gd name="T35" fmla="*/ 237 h 737"/>
                <a:gd name="T36" fmla="*/ 118 w 335"/>
                <a:gd name="T37" fmla="*/ 568 h 737"/>
                <a:gd name="T38" fmla="*/ 125 w 335"/>
                <a:gd name="T39" fmla="*/ 391 h 737"/>
                <a:gd name="T40" fmla="*/ 131 w 335"/>
                <a:gd name="T41" fmla="*/ 437 h 737"/>
                <a:gd name="T42" fmla="*/ 138 w 335"/>
                <a:gd name="T43" fmla="*/ 205 h 737"/>
                <a:gd name="T44" fmla="*/ 144 w 335"/>
                <a:gd name="T45" fmla="*/ 283 h 737"/>
                <a:gd name="T46" fmla="*/ 151 w 335"/>
                <a:gd name="T47" fmla="*/ 737 h 737"/>
                <a:gd name="T48" fmla="*/ 157 w 335"/>
                <a:gd name="T49" fmla="*/ 90 h 737"/>
                <a:gd name="T50" fmla="*/ 164 w 335"/>
                <a:gd name="T51" fmla="*/ 480 h 737"/>
                <a:gd name="T52" fmla="*/ 170 w 335"/>
                <a:gd name="T53" fmla="*/ 311 h 737"/>
                <a:gd name="T54" fmla="*/ 177 w 335"/>
                <a:gd name="T55" fmla="*/ 152 h 737"/>
                <a:gd name="T56" fmla="*/ 184 w 335"/>
                <a:gd name="T57" fmla="*/ 396 h 737"/>
                <a:gd name="T58" fmla="*/ 190 w 335"/>
                <a:gd name="T59" fmla="*/ 0 h 737"/>
                <a:gd name="T60" fmla="*/ 197 w 335"/>
                <a:gd name="T61" fmla="*/ 480 h 737"/>
                <a:gd name="T62" fmla="*/ 203 w 335"/>
                <a:gd name="T63" fmla="*/ 286 h 737"/>
                <a:gd name="T64" fmla="*/ 210 w 335"/>
                <a:gd name="T65" fmla="*/ 275 h 737"/>
                <a:gd name="T66" fmla="*/ 217 w 335"/>
                <a:gd name="T67" fmla="*/ 644 h 737"/>
                <a:gd name="T68" fmla="*/ 223 w 335"/>
                <a:gd name="T69" fmla="*/ 469 h 737"/>
                <a:gd name="T70" fmla="*/ 230 w 335"/>
                <a:gd name="T71" fmla="*/ 135 h 737"/>
                <a:gd name="T72" fmla="*/ 236 w 335"/>
                <a:gd name="T73" fmla="*/ 319 h 737"/>
                <a:gd name="T74" fmla="*/ 243 w 335"/>
                <a:gd name="T75" fmla="*/ 403 h 737"/>
                <a:gd name="T76" fmla="*/ 249 w 335"/>
                <a:gd name="T77" fmla="*/ 114 h 737"/>
                <a:gd name="T78" fmla="*/ 256 w 335"/>
                <a:gd name="T79" fmla="*/ 611 h 737"/>
                <a:gd name="T80" fmla="*/ 262 w 335"/>
                <a:gd name="T81" fmla="*/ 239 h 737"/>
                <a:gd name="T82" fmla="*/ 269 w 335"/>
                <a:gd name="T83" fmla="*/ 187 h 737"/>
                <a:gd name="T84" fmla="*/ 275 w 335"/>
                <a:gd name="T85" fmla="*/ 169 h 737"/>
                <a:gd name="T86" fmla="*/ 282 w 335"/>
                <a:gd name="T87" fmla="*/ 132 h 737"/>
                <a:gd name="T88" fmla="*/ 289 w 335"/>
                <a:gd name="T89" fmla="*/ 480 h 737"/>
                <a:gd name="T90" fmla="*/ 295 w 335"/>
                <a:gd name="T91" fmla="*/ 221 h 737"/>
                <a:gd name="T92" fmla="*/ 302 w 335"/>
                <a:gd name="T93" fmla="*/ 284 h 737"/>
                <a:gd name="T94" fmla="*/ 308 w 335"/>
                <a:gd name="T95" fmla="*/ 126 h 737"/>
                <a:gd name="T96" fmla="*/ 315 w 335"/>
                <a:gd name="T97" fmla="*/ 414 h 737"/>
                <a:gd name="T98" fmla="*/ 321 w 335"/>
                <a:gd name="T99" fmla="*/ 238 h 737"/>
                <a:gd name="T100" fmla="*/ 328 w 335"/>
                <a:gd name="T101" fmla="*/ 251 h 737"/>
                <a:gd name="T102" fmla="*/ 335 w 335"/>
                <a:gd name="T103" fmla="*/ 41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37">
                  <a:moveTo>
                    <a:pt x="0" y="479"/>
                  </a:moveTo>
                  <a:lnTo>
                    <a:pt x="7" y="219"/>
                  </a:lnTo>
                  <a:lnTo>
                    <a:pt x="13" y="383"/>
                  </a:lnTo>
                  <a:lnTo>
                    <a:pt x="20" y="232"/>
                  </a:lnTo>
                  <a:lnTo>
                    <a:pt x="26" y="232"/>
                  </a:lnTo>
                  <a:lnTo>
                    <a:pt x="33" y="384"/>
                  </a:lnTo>
                  <a:lnTo>
                    <a:pt x="39" y="211"/>
                  </a:lnTo>
                  <a:lnTo>
                    <a:pt x="46" y="385"/>
                  </a:lnTo>
                  <a:lnTo>
                    <a:pt x="52" y="386"/>
                  </a:lnTo>
                  <a:lnTo>
                    <a:pt x="59" y="386"/>
                  </a:lnTo>
                  <a:lnTo>
                    <a:pt x="66" y="522"/>
                  </a:lnTo>
                  <a:lnTo>
                    <a:pt x="72" y="387"/>
                  </a:lnTo>
                  <a:lnTo>
                    <a:pt x="79" y="129"/>
                  </a:lnTo>
                  <a:lnTo>
                    <a:pt x="85" y="202"/>
                  </a:lnTo>
                  <a:lnTo>
                    <a:pt x="92" y="400"/>
                  </a:lnTo>
                  <a:lnTo>
                    <a:pt x="98" y="397"/>
                  </a:lnTo>
                  <a:lnTo>
                    <a:pt x="105" y="261"/>
                  </a:lnTo>
                  <a:lnTo>
                    <a:pt x="112" y="237"/>
                  </a:lnTo>
                  <a:lnTo>
                    <a:pt x="118" y="568"/>
                  </a:lnTo>
                  <a:lnTo>
                    <a:pt x="125" y="391"/>
                  </a:lnTo>
                  <a:lnTo>
                    <a:pt x="131" y="437"/>
                  </a:lnTo>
                  <a:lnTo>
                    <a:pt x="138" y="205"/>
                  </a:lnTo>
                  <a:lnTo>
                    <a:pt x="144" y="283"/>
                  </a:lnTo>
                  <a:lnTo>
                    <a:pt x="151" y="737"/>
                  </a:lnTo>
                  <a:lnTo>
                    <a:pt x="157" y="90"/>
                  </a:lnTo>
                  <a:lnTo>
                    <a:pt x="164" y="480"/>
                  </a:lnTo>
                  <a:lnTo>
                    <a:pt x="170" y="311"/>
                  </a:lnTo>
                  <a:lnTo>
                    <a:pt x="177" y="152"/>
                  </a:lnTo>
                  <a:lnTo>
                    <a:pt x="184" y="396"/>
                  </a:lnTo>
                  <a:lnTo>
                    <a:pt x="190" y="0"/>
                  </a:lnTo>
                  <a:lnTo>
                    <a:pt x="197" y="480"/>
                  </a:lnTo>
                  <a:lnTo>
                    <a:pt x="203" y="286"/>
                  </a:lnTo>
                  <a:lnTo>
                    <a:pt x="210" y="275"/>
                  </a:lnTo>
                  <a:lnTo>
                    <a:pt x="217" y="644"/>
                  </a:lnTo>
                  <a:lnTo>
                    <a:pt x="223" y="469"/>
                  </a:lnTo>
                  <a:lnTo>
                    <a:pt x="230" y="135"/>
                  </a:lnTo>
                  <a:lnTo>
                    <a:pt x="236" y="319"/>
                  </a:lnTo>
                  <a:lnTo>
                    <a:pt x="243" y="403"/>
                  </a:lnTo>
                  <a:lnTo>
                    <a:pt x="249" y="114"/>
                  </a:lnTo>
                  <a:lnTo>
                    <a:pt x="256" y="611"/>
                  </a:lnTo>
                  <a:lnTo>
                    <a:pt x="262" y="239"/>
                  </a:lnTo>
                  <a:lnTo>
                    <a:pt x="269" y="187"/>
                  </a:lnTo>
                  <a:lnTo>
                    <a:pt x="275" y="169"/>
                  </a:lnTo>
                  <a:lnTo>
                    <a:pt x="282" y="132"/>
                  </a:lnTo>
                  <a:lnTo>
                    <a:pt x="289" y="480"/>
                  </a:lnTo>
                  <a:lnTo>
                    <a:pt x="295" y="221"/>
                  </a:lnTo>
                  <a:lnTo>
                    <a:pt x="302" y="284"/>
                  </a:lnTo>
                  <a:lnTo>
                    <a:pt x="308" y="126"/>
                  </a:lnTo>
                  <a:lnTo>
                    <a:pt x="315" y="414"/>
                  </a:lnTo>
                  <a:lnTo>
                    <a:pt x="321" y="238"/>
                  </a:lnTo>
                  <a:lnTo>
                    <a:pt x="328" y="251"/>
                  </a:lnTo>
                  <a:lnTo>
                    <a:pt x="335" y="417"/>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3" name="Freeform 59"/>
            <p:cNvSpPr>
              <a:spLocks/>
            </p:cNvSpPr>
            <p:nvPr/>
          </p:nvSpPr>
          <p:spPr bwMode="auto">
            <a:xfrm>
              <a:off x="5374874" y="4393047"/>
              <a:ext cx="349606" cy="729102"/>
            </a:xfrm>
            <a:custGeom>
              <a:avLst/>
              <a:gdLst>
                <a:gd name="T0" fmla="*/ 0 w 335"/>
                <a:gd name="T1" fmla="*/ 361 h 710"/>
                <a:gd name="T2" fmla="*/ 7 w 335"/>
                <a:gd name="T3" fmla="*/ 527 h 710"/>
                <a:gd name="T4" fmla="*/ 13 w 335"/>
                <a:gd name="T5" fmla="*/ 641 h 710"/>
                <a:gd name="T6" fmla="*/ 20 w 335"/>
                <a:gd name="T7" fmla="*/ 295 h 710"/>
                <a:gd name="T8" fmla="*/ 26 w 335"/>
                <a:gd name="T9" fmla="*/ 251 h 710"/>
                <a:gd name="T10" fmla="*/ 33 w 335"/>
                <a:gd name="T11" fmla="*/ 531 h 710"/>
                <a:gd name="T12" fmla="*/ 39 w 335"/>
                <a:gd name="T13" fmla="*/ 309 h 710"/>
                <a:gd name="T14" fmla="*/ 46 w 335"/>
                <a:gd name="T15" fmla="*/ 623 h 710"/>
                <a:gd name="T16" fmla="*/ 52 w 335"/>
                <a:gd name="T17" fmla="*/ 544 h 710"/>
                <a:gd name="T18" fmla="*/ 59 w 335"/>
                <a:gd name="T19" fmla="*/ 262 h 710"/>
                <a:gd name="T20" fmla="*/ 66 w 335"/>
                <a:gd name="T21" fmla="*/ 463 h 710"/>
                <a:gd name="T22" fmla="*/ 72 w 335"/>
                <a:gd name="T23" fmla="*/ 238 h 710"/>
                <a:gd name="T24" fmla="*/ 79 w 335"/>
                <a:gd name="T25" fmla="*/ 417 h 710"/>
                <a:gd name="T26" fmla="*/ 85 w 335"/>
                <a:gd name="T27" fmla="*/ 616 h 710"/>
                <a:gd name="T28" fmla="*/ 92 w 335"/>
                <a:gd name="T29" fmla="*/ 541 h 710"/>
                <a:gd name="T30" fmla="*/ 98 w 335"/>
                <a:gd name="T31" fmla="*/ 351 h 710"/>
                <a:gd name="T32" fmla="*/ 105 w 335"/>
                <a:gd name="T33" fmla="*/ 263 h 710"/>
                <a:gd name="T34" fmla="*/ 112 w 335"/>
                <a:gd name="T35" fmla="*/ 545 h 710"/>
                <a:gd name="T36" fmla="*/ 118 w 335"/>
                <a:gd name="T37" fmla="*/ 433 h 710"/>
                <a:gd name="T38" fmla="*/ 125 w 335"/>
                <a:gd name="T39" fmla="*/ 317 h 710"/>
                <a:gd name="T40" fmla="*/ 131 w 335"/>
                <a:gd name="T41" fmla="*/ 603 h 710"/>
                <a:gd name="T42" fmla="*/ 138 w 335"/>
                <a:gd name="T43" fmla="*/ 392 h 710"/>
                <a:gd name="T44" fmla="*/ 144 w 335"/>
                <a:gd name="T45" fmla="*/ 443 h 710"/>
                <a:gd name="T46" fmla="*/ 151 w 335"/>
                <a:gd name="T47" fmla="*/ 553 h 710"/>
                <a:gd name="T48" fmla="*/ 157 w 335"/>
                <a:gd name="T49" fmla="*/ 429 h 710"/>
                <a:gd name="T50" fmla="*/ 164 w 335"/>
                <a:gd name="T51" fmla="*/ 416 h 710"/>
                <a:gd name="T52" fmla="*/ 170 w 335"/>
                <a:gd name="T53" fmla="*/ 135 h 710"/>
                <a:gd name="T54" fmla="*/ 177 w 335"/>
                <a:gd name="T55" fmla="*/ 253 h 710"/>
                <a:gd name="T56" fmla="*/ 184 w 335"/>
                <a:gd name="T57" fmla="*/ 698 h 710"/>
                <a:gd name="T58" fmla="*/ 190 w 335"/>
                <a:gd name="T59" fmla="*/ 384 h 710"/>
                <a:gd name="T60" fmla="*/ 197 w 335"/>
                <a:gd name="T61" fmla="*/ 0 h 710"/>
                <a:gd name="T62" fmla="*/ 203 w 335"/>
                <a:gd name="T63" fmla="*/ 166 h 710"/>
                <a:gd name="T64" fmla="*/ 210 w 335"/>
                <a:gd name="T65" fmla="*/ 567 h 710"/>
                <a:gd name="T66" fmla="*/ 217 w 335"/>
                <a:gd name="T67" fmla="*/ 230 h 710"/>
                <a:gd name="T68" fmla="*/ 223 w 335"/>
                <a:gd name="T69" fmla="*/ 485 h 710"/>
                <a:gd name="T70" fmla="*/ 230 w 335"/>
                <a:gd name="T71" fmla="*/ 202 h 710"/>
                <a:gd name="T72" fmla="*/ 236 w 335"/>
                <a:gd name="T73" fmla="*/ 178 h 710"/>
                <a:gd name="T74" fmla="*/ 243 w 335"/>
                <a:gd name="T75" fmla="*/ 450 h 710"/>
                <a:gd name="T76" fmla="*/ 249 w 335"/>
                <a:gd name="T77" fmla="*/ 243 h 710"/>
                <a:gd name="T78" fmla="*/ 256 w 335"/>
                <a:gd name="T79" fmla="*/ 385 h 710"/>
                <a:gd name="T80" fmla="*/ 262 w 335"/>
                <a:gd name="T81" fmla="*/ 189 h 710"/>
                <a:gd name="T82" fmla="*/ 269 w 335"/>
                <a:gd name="T83" fmla="*/ 452 h 710"/>
                <a:gd name="T84" fmla="*/ 275 w 335"/>
                <a:gd name="T85" fmla="*/ 380 h 710"/>
                <a:gd name="T86" fmla="*/ 282 w 335"/>
                <a:gd name="T87" fmla="*/ 285 h 710"/>
                <a:gd name="T88" fmla="*/ 289 w 335"/>
                <a:gd name="T89" fmla="*/ 586 h 710"/>
                <a:gd name="T90" fmla="*/ 295 w 335"/>
                <a:gd name="T91" fmla="*/ 325 h 710"/>
                <a:gd name="T92" fmla="*/ 302 w 335"/>
                <a:gd name="T93" fmla="*/ 710 h 710"/>
                <a:gd name="T94" fmla="*/ 308 w 335"/>
                <a:gd name="T95" fmla="*/ 461 h 710"/>
                <a:gd name="T96" fmla="*/ 315 w 335"/>
                <a:gd name="T97" fmla="*/ 682 h 710"/>
                <a:gd name="T98" fmla="*/ 322 w 335"/>
                <a:gd name="T99" fmla="*/ 594 h 710"/>
                <a:gd name="T100" fmla="*/ 328 w 335"/>
                <a:gd name="T101" fmla="*/ 158 h 710"/>
                <a:gd name="T102" fmla="*/ 335 w 335"/>
                <a:gd name="T103" fmla="*/ 32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10">
                  <a:moveTo>
                    <a:pt x="0" y="361"/>
                  </a:moveTo>
                  <a:lnTo>
                    <a:pt x="7" y="527"/>
                  </a:lnTo>
                  <a:lnTo>
                    <a:pt x="13" y="641"/>
                  </a:lnTo>
                  <a:lnTo>
                    <a:pt x="20" y="295"/>
                  </a:lnTo>
                  <a:lnTo>
                    <a:pt x="26" y="251"/>
                  </a:lnTo>
                  <a:lnTo>
                    <a:pt x="33" y="531"/>
                  </a:lnTo>
                  <a:lnTo>
                    <a:pt x="39" y="309"/>
                  </a:lnTo>
                  <a:lnTo>
                    <a:pt x="46" y="623"/>
                  </a:lnTo>
                  <a:lnTo>
                    <a:pt x="52" y="544"/>
                  </a:lnTo>
                  <a:lnTo>
                    <a:pt x="59" y="262"/>
                  </a:lnTo>
                  <a:lnTo>
                    <a:pt x="66" y="463"/>
                  </a:lnTo>
                  <a:lnTo>
                    <a:pt x="72" y="238"/>
                  </a:lnTo>
                  <a:lnTo>
                    <a:pt x="79" y="417"/>
                  </a:lnTo>
                  <a:lnTo>
                    <a:pt x="85" y="616"/>
                  </a:lnTo>
                  <a:lnTo>
                    <a:pt x="92" y="541"/>
                  </a:lnTo>
                  <a:lnTo>
                    <a:pt x="98" y="351"/>
                  </a:lnTo>
                  <a:lnTo>
                    <a:pt x="105" y="263"/>
                  </a:lnTo>
                  <a:lnTo>
                    <a:pt x="112" y="545"/>
                  </a:lnTo>
                  <a:lnTo>
                    <a:pt x="118" y="433"/>
                  </a:lnTo>
                  <a:lnTo>
                    <a:pt x="125" y="317"/>
                  </a:lnTo>
                  <a:lnTo>
                    <a:pt x="131" y="603"/>
                  </a:lnTo>
                  <a:lnTo>
                    <a:pt x="138" y="392"/>
                  </a:lnTo>
                  <a:lnTo>
                    <a:pt x="144" y="443"/>
                  </a:lnTo>
                  <a:lnTo>
                    <a:pt x="151" y="553"/>
                  </a:lnTo>
                  <a:lnTo>
                    <a:pt x="157" y="429"/>
                  </a:lnTo>
                  <a:lnTo>
                    <a:pt x="164" y="416"/>
                  </a:lnTo>
                  <a:lnTo>
                    <a:pt x="170" y="135"/>
                  </a:lnTo>
                  <a:lnTo>
                    <a:pt x="177" y="253"/>
                  </a:lnTo>
                  <a:lnTo>
                    <a:pt x="184" y="698"/>
                  </a:lnTo>
                  <a:lnTo>
                    <a:pt x="190" y="384"/>
                  </a:lnTo>
                  <a:lnTo>
                    <a:pt x="197" y="0"/>
                  </a:lnTo>
                  <a:lnTo>
                    <a:pt x="203" y="166"/>
                  </a:lnTo>
                  <a:lnTo>
                    <a:pt x="210" y="567"/>
                  </a:lnTo>
                  <a:lnTo>
                    <a:pt x="217" y="230"/>
                  </a:lnTo>
                  <a:lnTo>
                    <a:pt x="223" y="485"/>
                  </a:lnTo>
                  <a:lnTo>
                    <a:pt x="230" y="202"/>
                  </a:lnTo>
                  <a:lnTo>
                    <a:pt x="236" y="178"/>
                  </a:lnTo>
                  <a:lnTo>
                    <a:pt x="243" y="450"/>
                  </a:lnTo>
                  <a:lnTo>
                    <a:pt x="249" y="243"/>
                  </a:lnTo>
                  <a:lnTo>
                    <a:pt x="256" y="385"/>
                  </a:lnTo>
                  <a:lnTo>
                    <a:pt x="262" y="189"/>
                  </a:lnTo>
                  <a:lnTo>
                    <a:pt x="269" y="452"/>
                  </a:lnTo>
                  <a:lnTo>
                    <a:pt x="275" y="380"/>
                  </a:lnTo>
                  <a:lnTo>
                    <a:pt x="282" y="285"/>
                  </a:lnTo>
                  <a:lnTo>
                    <a:pt x="289" y="586"/>
                  </a:lnTo>
                  <a:lnTo>
                    <a:pt x="295" y="325"/>
                  </a:lnTo>
                  <a:lnTo>
                    <a:pt x="302" y="710"/>
                  </a:lnTo>
                  <a:lnTo>
                    <a:pt x="308" y="461"/>
                  </a:lnTo>
                  <a:lnTo>
                    <a:pt x="315" y="682"/>
                  </a:lnTo>
                  <a:lnTo>
                    <a:pt x="322" y="594"/>
                  </a:lnTo>
                  <a:lnTo>
                    <a:pt x="328" y="158"/>
                  </a:lnTo>
                  <a:lnTo>
                    <a:pt x="335" y="32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4" name="Freeform 60"/>
            <p:cNvSpPr>
              <a:spLocks/>
            </p:cNvSpPr>
            <p:nvPr/>
          </p:nvSpPr>
          <p:spPr bwMode="auto">
            <a:xfrm>
              <a:off x="5717175" y="4267765"/>
              <a:ext cx="349606" cy="834873"/>
            </a:xfrm>
            <a:custGeom>
              <a:avLst/>
              <a:gdLst>
                <a:gd name="T0" fmla="*/ 0 w 335"/>
                <a:gd name="T1" fmla="*/ 280 h 813"/>
                <a:gd name="T2" fmla="*/ 7 w 335"/>
                <a:gd name="T3" fmla="*/ 450 h 813"/>
                <a:gd name="T4" fmla="*/ 13 w 335"/>
                <a:gd name="T5" fmla="*/ 341 h 813"/>
                <a:gd name="T6" fmla="*/ 20 w 335"/>
                <a:gd name="T7" fmla="*/ 505 h 813"/>
                <a:gd name="T8" fmla="*/ 26 w 335"/>
                <a:gd name="T9" fmla="*/ 725 h 813"/>
                <a:gd name="T10" fmla="*/ 33 w 335"/>
                <a:gd name="T11" fmla="*/ 727 h 813"/>
                <a:gd name="T12" fmla="*/ 39 w 335"/>
                <a:gd name="T13" fmla="*/ 729 h 813"/>
                <a:gd name="T14" fmla="*/ 46 w 335"/>
                <a:gd name="T15" fmla="*/ 731 h 813"/>
                <a:gd name="T16" fmla="*/ 52 w 335"/>
                <a:gd name="T17" fmla="*/ 447 h 813"/>
                <a:gd name="T18" fmla="*/ 59 w 335"/>
                <a:gd name="T19" fmla="*/ 610 h 813"/>
                <a:gd name="T20" fmla="*/ 66 w 335"/>
                <a:gd name="T21" fmla="*/ 395 h 813"/>
                <a:gd name="T22" fmla="*/ 72 w 335"/>
                <a:gd name="T23" fmla="*/ 488 h 813"/>
                <a:gd name="T24" fmla="*/ 79 w 335"/>
                <a:gd name="T25" fmla="*/ 569 h 813"/>
                <a:gd name="T26" fmla="*/ 85 w 335"/>
                <a:gd name="T27" fmla="*/ 813 h 813"/>
                <a:gd name="T28" fmla="*/ 92 w 335"/>
                <a:gd name="T29" fmla="*/ 744 h 813"/>
                <a:gd name="T30" fmla="*/ 98 w 335"/>
                <a:gd name="T31" fmla="*/ 275 h 813"/>
                <a:gd name="T32" fmla="*/ 105 w 335"/>
                <a:gd name="T33" fmla="*/ 441 h 813"/>
                <a:gd name="T34" fmla="*/ 112 w 335"/>
                <a:gd name="T35" fmla="*/ 364 h 813"/>
                <a:gd name="T36" fmla="*/ 118 w 335"/>
                <a:gd name="T37" fmla="*/ 102 h 813"/>
                <a:gd name="T38" fmla="*/ 125 w 335"/>
                <a:gd name="T39" fmla="*/ 360 h 813"/>
                <a:gd name="T40" fmla="*/ 131 w 335"/>
                <a:gd name="T41" fmla="*/ 303 h 813"/>
                <a:gd name="T42" fmla="*/ 138 w 335"/>
                <a:gd name="T43" fmla="*/ 418 h 813"/>
                <a:gd name="T44" fmla="*/ 144 w 335"/>
                <a:gd name="T45" fmla="*/ 292 h 813"/>
                <a:gd name="T46" fmla="*/ 151 w 335"/>
                <a:gd name="T47" fmla="*/ 295 h 813"/>
                <a:gd name="T48" fmla="*/ 157 w 335"/>
                <a:gd name="T49" fmla="*/ 487 h 813"/>
                <a:gd name="T50" fmla="*/ 164 w 335"/>
                <a:gd name="T51" fmla="*/ 173 h 813"/>
                <a:gd name="T52" fmla="*/ 171 w 335"/>
                <a:gd name="T53" fmla="*/ 486 h 813"/>
                <a:gd name="T54" fmla="*/ 177 w 335"/>
                <a:gd name="T55" fmla="*/ 210 h 813"/>
                <a:gd name="T56" fmla="*/ 184 w 335"/>
                <a:gd name="T57" fmla="*/ 381 h 813"/>
                <a:gd name="T58" fmla="*/ 190 w 335"/>
                <a:gd name="T59" fmla="*/ 549 h 813"/>
                <a:gd name="T60" fmla="*/ 197 w 335"/>
                <a:gd name="T61" fmla="*/ 647 h 813"/>
                <a:gd name="T62" fmla="*/ 203 w 335"/>
                <a:gd name="T63" fmla="*/ 31 h 813"/>
                <a:gd name="T64" fmla="*/ 210 w 335"/>
                <a:gd name="T65" fmla="*/ 101 h 813"/>
                <a:gd name="T66" fmla="*/ 217 w 335"/>
                <a:gd name="T67" fmla="*/ 784 h 813"/>
                <a:gd name="T68" fmla="*/ 223 w 335"/>
                <a:gd name="T69" fmla="*/ 689 h 813"/>
                <a:gd name="T70" fmla="*/ 230 w 335"/>
                <a:gd name="T71" fmla="*/ 482 h 813"/>
                <a:gd name="T72" fmla="*/ 236 w 335"/>
                <a:gd name="T73" fmla="*/ 334 h 813"/>
                <a:gd name="T74" fmla="*/ 243 w 335"/>
                <a:gd name="T75" fmla="*/ 142 h 813"/>
                <a:gd name="T76" fmla="*/ 249 w 335"/>
                <a:gd name="T77" fmla="*/ 795 h 813"/>
                <a:gd name="T78" fmla="*/ 256 w 335"/>
                <a:gd name="T79" fmla="*/ 319 h 813"/>
                <a:gd name="T80" fmla="*/ 262 w 335"/>
                <a:gd name="T81" fmla="*/ 242 h 813"/>
                <a:gd name="T82" fmla="*/ 269 w 335"/>
                <a:gd name="T83" fmla="*/ 375 h 813"/>
                <a:gd name="T84" fmla="*/ 275 w 335"/>
                <a:gd name="T85" fmla="*/ 156 h 813"/>
                <a:gd name="T86" fmla="*/ 282 w 335"/>
                <a:gd name="T87" fmla="*/ 313 h 813"/>
                <a:gd name="T88" fmla="*/ 289 w 335"/>
                <a:gd name="T89" fmla="*/ 288 h 813"/>
                <a:gd name="T90" fmla="*/ 295 w 335"/>
                <a:gd name="T91" fmla="*/ 508 h 813"/>
                <a:gd name="T92" fmla="*/ 302 w 335"/>
                <a:gd name="T93" fmla="*/ 521 h 813"/>
                <a:gd name="T94" fmla="*/ 308 w 335"/>
                <a:gd name="T95" fmla="*/ 116 h 813"/>
                <a:gd name="T96" fmla="*/ 315 w 335"/>
                <a:gd name="T97" fmla="*/ 0 h 813"/>
                <a:gd name="T98" fmla="*/ 322 w 335"/>
                <a:gd name="T99" fmla="*/ 401 h 813"/>
                <a:gd name="T100" fmla="*/ 328 w 335"/>
                <a:gd name="T101" fmla="*/ 248 h 813"/>
                <a:gd name="T102" fmla="*/ 335 w 335"/>
                <a:gd name="T103" fmla="*/ 34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13">
                  <a:moveTo>
                    <a:pt x="0" y="280"/>
                  </a:moveTo>
                  <a:lnTo>
                    <a:pt x="7" y="450"/>
                  </a:lnTo>
                  <a:lnTo>
                    <a:pt x="13" y="341"/>
                  </a:lnTo>
                  <a:lnTo>
                    <a:pt x="20" y="505"/>
                  </a:lnTo>
                  <a:lnTo>
                    <a:pt x="26" y="725"/>
                  </a:lnTo>
                  <a:lnTo>
                    <a:pt x="33" y="727"/>
                  </a:lnTo>
                  <a:lnTo>
                    <a:pt x="39" y="729"/>
                  </a:lnTo>
                  <a:lnTo>
                    <a:pt x="46" y="731"/>
                  </a:lnTo>
                  <a:lnTo>
                    <a:pt x="52" y="447"/>
                  </a:lnTo>
                  <a:lnTo>
                    <a:pt x="59" y="610"/>
                  </a:lnTo>
                  <a:lnTo>
                    <a:pt x="66" y="395"/>
                  </a:lnTo>
                  <a:lnTo>
                    <a:pt x="72" y="488"/>
                  </a:lnTo>
                  <a:lnTo>
                    <a:pt x="79" y="569"/>
                  </a:lnTo>
                  <a:lnTo>
                    <a:pt x="85" y="813"/>
                  </a:lnTo>
                  <a:lnTo>
                    <a:pt x="92" y="744"/>
                  </a:lnTo>
                  <a:lnTo>
                    <a:pt x="98" y="275"/>
                  </a:lnTo>
                  <a:lnTo>
                    <a:pt x="105" y="441"/>
                  </a:lnTo>
                  <a:lnTo>
                    <a:pt x="112" y="364"/>
                  </a:lnTo>
                  <a:lnTo>
                    <a:pt x="118" y="102"/>
                  </a:lnTo>
                  <a:lnTo>
                    <a:pt x="125" y="360"/>
                  </a:lnTo>
                  <a:lnTo>
                    <a:pt x="131" y="303"/>
                  </a:lnTo>
                  <a:lnTo>
                    <a:pt x="138" y="418"/>
                  </a:lnTo>
                  <a:lnTo>
                    <a:pt x="144" y="292"/>
                  </a:lnTo>
                  <a:lnTo>
                    <a:pt x="151" y="295"/>
                  </a:lnTo>
                  <a:lnTo>
                    <a:pt x="157" y="487"/>
                  </a:lnTo>
                  <a:lnTo>
                    <a:pt x="164" y="173"/>
                  </a:lnTo>
                  <a:lnTo>
                    <a:pt x="171" y="486"/>
                  </a:lnTo>
                  <a:lnTo>
                    <a:pt x="177" y="210"/>
                  </a:lnTo>
                  <a:lnTo>
                    <a:pt x="184" y="381"/>
                  </a:lnTo>
                  <a:lnTo>
                    <a:pt x="190" y="549"/>
                  </a:lnTo>
                  <a:lnTo>
                    <a:pt x="197" y="647"/>
                  </a:lnTo>
                  <a:lnTo>
                    <a:pt x="203" y="31"/>
                  </a:lnTo>
                  <a:lnTo>
                    <a:pt x="210" y="101"/>
                  </a:lnTo>
                  <a:lnTo>
                    <a:pt x="217" y="784"/>
                  </a:lnTo>
                  <a:lnTo>
                    <a:pt x="223" y="689"/>
                  </a:lnTo>
                  <a:lnTo>
                    <a:pt x="230" y="482"/>
                  </a:lnTo>
                  <a:lnTo>
                    <a:pt x="236" y="334"/>
                  </a:lnTo>
                  <a:lnTo>
                    <a:pt x="243" y="142"/>
                  </a:lnTo>
                  <a:lnTo>
                    <a:pt x="249" y="795"/>
                  </a:lnTo>
                  <a:lnTo>
                    <a:pt x="256" y="319"/>
                  </a:lnTo>
                  <a:lnTo>
                    <a:pt x="262" y="242"/>
                  </a:lnTo>
                  <a:lnTo>
                    <a:pt x="269" y="375"/>
                  </a:lnTo>
                  <a:lnTo>
                    <a:pt x="275" y="156"/>
                  </a:lnTo>
                  <a:lnTo>
                    <a:pt x="282" y="313"/>
                  </a:lnTo>
                  <a:lnTo>
                    <a:pt x="289" y="288"/>
                  </a:lnTo>
                  <a:lnTo>
                    <a:pt x="295" y="508"/>
                  </a:lnTo>
                  <a:lnTo>
                    <a:pt x="302" y="521"/>
                  </a:lnTo>
                  <a:lnTo>
                    <a:pt x="308" y="116"/>
                  </a:lnTo>
                  <a:lnTo>
                    <a:pt x="315" y="0"/>
                  </a:lnTo>
                  <a:lnTo>
                    <a:pt x="322" y="401"/>
                  </a:lnTo>
                  <a:lnTo>
                    <a:pt x="328" y="248"/>
                  </a:lnTo>
                  <a:lnTo>
                    <a:pt x="335" y="34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88" name="Freeform 61"/>
            <p:cNvSpPr>
              <a:spLocks/>
            </p:cNvSpPr>
            <p:nvPr/>
          </p:nvSpPr>
          <p:spPr bwMode="auto">
            <a:xfrm>
              <a:off x="6059476" y="4006931"/>
              <a:ext cx="349606" cy="1124459"/>
            </a:xfrm>
            <a:custGeom>
              <a:avLst/>
              <a:gdLst>
                <a:gd name="T0" fmla="*/ 0 w 335"/>
                <a:gd name="T1" fmla="*/ 502 h 1095"/>
                <a:gd name="T2" fmla="*/ 7 w 335"/>
                <a:gd name="T3" fmla="*/ 602 h 1095"/>
                <a:gd name="T4" fmla="*/ 13 w 335"/>
                <a:gd name="T5" fmla="*/ 378 h 1095"/>
                <a:gd name="T6" fmla="*/ 20 w 335"/>
                <a:gd name="T7" fmla="*/ 554 h 1095"/>
                <a:gd name="T8" fmla="*/ 26 w 335"/>
                <a:gd name="T9" fmla="*/ 786 h 1095"/>
                <a:gd name="T10" fmla="*/ 33 w 335"/>
                <a:gd name="T11" fmla="*/ 259 h 1095"/>
                <a:gd name="T12" fmla="*/ 39 w 335"/>
                <a:gd name="T13" fmla="*/ 734 h 1095"/>
                <a:gd name="T14" fmla="*/ 46 w 335"/>
                <a:gd name="T15" fmla="*/ 1095 h 1095"/>
                <a:gd name="T16" fmla="*/ 52 w 335"/>
                <a:gd name="T17" fmla="*/ 624 h 1095"/>
                <a:gd name="T18" fmla="*/ 59 w 335"/>
                <a:gd name="T19" fmla="*/ 638 h 1095"/>
                <a:gd name="T20" fmla="*/ 66 w 335"/>
                <a:gd name="T21" fmla="*/ 769 h 1095"/>
                <a:gd name="T22" fmla="*/ 72 w 335"/>
                <a:gd name="T23" fmla="*/ 573 h 1095"/>
                <a:gd name="T24" fmla="*/ 79 w 335"/>
                <a:gd name="T25" fmla="*/ 304 h 1095"/>
                <a:gd name="T26" fmla="*/ 85 w 335"/>
                <a:gd name="T27" fmla="*/ 438 h 1095"/>
                <a:gd name="T28" fmla="*/ 92 w 335"/>
                <a:gd name="T29" fmla="*/ 486 h 1095"/>
                <a:gd name="T30" fmla="*/ 98 w 335"/>
                <a:gd name="T31" fmla="*/ 663 h 1095"/>
                <a:gd name="T32" fmla="*/ 105 w 335"/>
                <a:gd name="T33" fmla="*/ 545 h 1095"/>
                <a:gd name="T34" fmla="*/ 112 w 335"/>
                <a:gd name="T35" fmla="*/ 251 h 1095"/>
                <a:gd name="T36" fmla="*/ 118 w 335"/>
                <a:gd name="T37" fmla="*/ 550 h 1095"/>
                <a:gd name="T38" fmla="*/ 125 w 335"/>
                <a:gd name="T39" fmla="*/ 332 h 1095"/>
                <a:gd name="T40" fmla="*/ 131 w 335"/>
                <a:gd name="T41" fmla="*/ 386 h 1095"/>
                <a:gd name="T42" fmla="*/ 138 w 335"/>
                <a:gd name="T43" fmla="*/ 432 h 1095"/>
                <a:gd name="T44" fmla="*/ 144 w 335"/>
                <a:gd name="T45" fmla="*/ 288 h 1095"/>
                <a:gd name="T46" fmla="*/ 151 w 335"/>
                <a:gd name="T47" fmla="*/ 631 h 1095"/>
                <a:gd name="T48" fmla="*/ 157 w 335"/>
                <a:gd name="T49" fmla="*/ 314 h 1095"/>
                <a:gd name="T50" fmla="*/ 164 w 335"/>
                <a:gd name="T51" fmla="*/ 293 h 1095"/>
                <a:gd name="T52" fmla="*/ 171 w 335"/>
                <a:gd name="T53" fmla="*/ 599 h 1095"/>
                <a:gd name="T54" fmla="*/ 177 w 335"/>
                <a:gd name="T55" fmla="*/ 94 h 1095"/>
                <a:gd name="T56" fmla="*/ 184 w 335"/>
                <a:gd name="T57" fmla="*/ 344 h 1095"/>
                <a:gd name="T58" fmla="*/ 190 w 335"/>
                <a:gd name="T59" fmla="*/ 409 h 1095"/>
                <a:gd name="T60" fmla="*/ 197 w 335"/>
                <a:gd name="T61" fmla="*/ 458 h 1095"/>
                <a:gd name="T62" fmla="*/ 203 w 335"/>
                <a:gd name="T63" fmla="*/ 245 h 1095"/>
                <a:gd name="T64" fmla="*/ 210 w 335"/>
                <a:gd name="T65" fmla="*/ 310 h 1095"/>
                <a:gd name="T66" fmla="*/ 217 w 335"/>
                <a:gd name="T67" fmla="*/ 228 h 1095"/>
                <a:gd name="T68" fmla="*/ 223 w 335"/>
                <a:gd name="T69" fmla="*/ 737 h 1095"/>
                <a:gd name="T70" fmla="*/ 230 w 335"/>
                <a:gd name="T71" fmla="*/ 650 h 1095"/>
                <a:gd name="T72" fmla="*/ 236 w 335"/>
                <a:gd name="T73" fmla="*/ 356 h 1095"/>
                <a:gd name="T74" fmla="*/ 243 w 335"/>
                <a:gd name="T75" fmla="*/ 432 h 1095"/>
                <a:gd name="T76" fmla="*/ 249 w 335"/>
                <a:gd name="T77" fmla="*/ 239 h 1095"/>
                <a:gd name="T78" fmla="*/ 256 w 335"/>
                <a:gd name="T79" fmla="*/ 334 h 1095"/>
                <a:gd name="T80" fmla="*/ 262 w 335"/>
                <a:gd name="T81" fmla="*/ 257 h 1095"/>
                <a:gd name="T82" fmla="*/ 269 w 335"/>
                <a:gd name="T83" fmla="*/ 216 h 1095"/>
                <a:gd name="T84" fmla="*/ 275 w 335"/>
                <a:gd name="T85" fmla="*/ 365 h 1095"/>
                <a:gd name="T86" fmla="*/ 282 w 335"/>
                <a:gd name="T87" fmla="*/ 0 h 1095"/>
                <a:gd name="T88" fmla="*/ 289 w 335"/>
                <a:gd name="T89" fmla="*/ 397 h 1095"/>
                <a:gd name="T90" fmla="*/ 295 w 335"/>
                <a:gd name="T91" fmla="*/ 639 h 1095"/>
                <a:gd name="T92" fmla="*/ 302 w 335"/>
                <a:gd name="T93" fmla="*/ 385 h 1095"/>
                <a:gd name="T94" fmla="*/ 308 w 335"/>
                <a:gd name="T95" fmla="*/ 544 h 1095"/>
                <a:gd name="T96" fmla="*/ 315 w 335"/>
                <a:gd name="T97" fmla="*/ 200 h 1095"/>
                <a:gd name="T98" fmla="*/ 322 w 335"/>
                <a:gd name="T99" fmla="*/ 146 h 1095"/>
                <a:gd name="T100" fmla="*/ 328 w 335"/>
                <a:gd name="T101" fmla="*/ 466 h 1095"/>
                <a:gd name="T102" fmla="*/ 335 w 335"/>
                <a:gd name="T103" fmla="*/ 146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095">
                  <a:moveTo>
                    <a:pt x="0" y="502"/>
                  </a:moveTo>
                  <a:lnTo>
                    <a:pt x="7" y="602"/>
                  </a:lnTo>
                  <a:lnTo>
                    <a:pt x="13" y="378"/>
                  </a:lnTo>
                  <a:lnTo>
                    <a:pt x="20" y="554"/>
                  </a:lnTo>
                  <a:lnTo>
                    <a:pt x="26" y="786"/>
                  </a:lnTo>
                  <a:lnTo>
                    <a:pt x="33" y="259"/>
                  </a:lnTo>
                  <a:lnTo>
                    <a:pt x="39" y="734"/>
                  </a:lnTo>
                  <a:lnTo>
                    <a:pt x="46" y="1095"/>
                  </a:lnTo>
                  <a:lnTo>
                    <a:pt x="52" y="624"/>
                  </a:lnTo>
                  <a:lnTo>
                    <a:pt x="59" y="638"/>
                  </a:lnTo>
                  <a:lnTo>
                    <a:pt x="66" y="769"/>
                  </a:lnTo>
                  <a:lnTo>
                    <a:pt x="72" y="573"/>
                  </a:lnTo>
                  <a:lnTo>
                    <a:pt x="79" y="304"/>
                  </a:lnTo>
                  <a:lnTo>
                    <a:pt x="85" y="438"/>
                  </a:lnTo>
                  <a:lnTo>
                    <a:pt x="92" y="486"/>
                  </a:lnTo>
                  <a:lnTo>
                    <a:pt x="98" y="663"/>
                  </a:lnTo>
                  <a:lnTo>
                    <a:pt x="105" y="545"/>
                  </a:lnTo>
                  <a:lnTo>
                    <a:pt x="112" y="251"/>
                  </a:lnTo>
                  <a:lnTo>
                    <a:pt x="118" y="550"/>
                  </a:lnTo>
                  <a:lnTo>
                    <a:pt x="125" y="332"/>
                  </a:lnTo>
                  <a:lnTo>
                    <a:pt x="131" y="386"/>
                  </a:lnTo>
                  <a:lnTo>
                    <a:pt x="138" y="432"/>
                  </a:lnTo>
                  <a:lnTo>
                    <a:pt x="144" y="288"/>
                  </a:lnTo>
                  <a:lnTo>
                    <a:pt x="151" y="631"/>
                  </a:lnTo>
                  <a:lnTo>
                    <a:pt x="157" y="314"/>
                  </a:lnTo>
                  <a:lnTo>
                    <a:pt x="164" y="293"/>
                  </a:lnTo>
                  <a:lnTo>
                    <a:pt x="171" y="599"/>
                  </a:lnTo>
                  <a:lnTo>
                    <a:pt x="177" y="94"/>
                  </a:lnTo>
                  <a:lnTo>
                    <a:pt x="184" y="344"/>
                  </a:lnTo>
                  <a:lnTo>
                    <a:pt x="190" y="409"/>
                  </a:lnTo>
                  <a:lnTo>
                    <a:pt x="197" y="458"/>
                  </a:lnTo>
                  <a:lnTo>
                    <a:pt x="203" y="245"/>
                  </a:lnTo>
                  <a:lnTo>
                    <a:pt x="210" y="310"/>
                  </a:lnTo>
                  <a:lnTo>
                    <a:pt x="217" y="228"/>
                  </a:lnTo>
                  <a:lnTo>
                    <a:pt x="223" y="737"/>
                  </a:lnTo>
                  <a:lnTo>
                    <a:pt x="230" y="650"/>
                  </a:lnTo>
                  <a:lnTo>
                    <a:pt x="236" y="356"/>
                  </a:lnTo>
                  <a:lnTo>
                    <a:pt x="243" y="432"/>
                  </a:lnTo>
                  <a:lnTo>
                    <a:pt x="249" y="239"/>
                  </a:lnTo>
                  <a:lnTo>
                    <a:pt x="256" y="334"/>
                  </a:lnTo>
                  <a:lnTo>
                    <a:pt x="262" y="257"/>
                  </a:lnTo>
                  <a:lnTo>
                    <a:pt x="269" y="216"/>
                  </a:lnTo>
                  <a:lnTo>
                    <a:pt x="275" y="365"/>
                  </a:lnTo>
                  <a:lnTo>
                    <a:pt x="282" y="0"/>
                  </a:lnTo>
                  <a:lnTo>
                    <a:pt x="289" y="397"/>
                  </a:lnTo>
                  <a:lnTo>
                    <a:pt x="295" y="639"/>
                  </a:lnTo>
                  <a:lnTo>
                    <a:pt x="302" y="385"/>
                  </a:lnTo>
                  <a:lnTo>
                    <a:pt x="308" y="544"/>
                  </a:lnTo>
                  <a:lnTo>
                    <a:pt x="315" y="200"/>
                  </a:lnTo>
                  <a:lnTo>
                    <a:pt x="322" y="146"/>
                  </a:lnTo>
                  <a:lnTo>
                    <a:pt x="328" y="466"/>
                  </a:lnTo>
                  <a:lnTo>
                    <a:pt x="335" y="14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90" name="Freeform 62"/>
            <p:cNvSpPr>
              <a:spLocks/>
            </p:cNvSpPr>
            <p:nvPr/>
          </p:nvSpPr>
          <p:spPr bwMode="auto">
            <a:xfrm>
              <a:off x="6401776" y="3430839"/>
              <a:ext cx="349606" cy="1490037"/>
            </a:xfrm>
            <a:custGeom>
              <a:avLst/>
              <a:gdLst>
                <a:gd name="T0" fmla="*/ 0 w 335"/>
                <a:gd name="T1" fmla="*/ 1027 h 1451"/>
                <a:gd name="T2" fmla="*/ 7 w 335"/>
                <a:gd name="T3" fmla="*/ 707 h 1451"/>
                <a:gd name="T4" fmla="*/ 13 w 335"/>
                <a:gd name="T5" fmla="*/ 842 h 1451"/>
                <a:gd name="T6" fmla="*/ 20 w 335"/>
                <a:gd name="T7" fmla="*/ 1169 h 1451"/>
                <a:gd name="T8" fmla="*/ 26 w 335"/>
                <a:gd name="T9" fmla="*/ 1451 h 1451"/>
                <a:gd name="T10" fmla="*/ 33 w 335"/>
                <a:gd name="T11" fmla="*/ 773 h 1451"/>
                <a:gd name="T12" fmla="*/ 39 w 335"/>
                <a:gd name="T13" fmla="*/ 795 h 1451"/>
                <a:gd name="T14" fmla="*/ 46 w 335"/>
                <a:gd name="T15" fmla="*/ 916 h 1451"/>
                <a:gd name="T16" fmla="*/ 52 w 335"/>
                <a:gd name="T17" fmla="*/ 968 h 1451"/>
                <a:gd name="T18" fmla="*/ 59 w 335"/>
                <a:gd name="T19" fmla="*/ 973 h 1451"/>
                <a:gd name="T20" fmla="*/ 66 w 335"/>
                <a:gd name="T21" fmla="*/ 739 h 1451"/>
                <a:gd name="T22" fmla="*/ 72 w 335"/>
                <a:gd name="T23" fmla="*/ 822 h 1451"/>
                <a:gd name="T24" fmla="*/ 79 w 335"/>
                <a:gd name="T25" fmla="*/ 992 h 1451"/>
                <a:gd name="T26" fmla="*/ 85 w 335"/>
                <a:gd name="T27" fmla="*/ 870 h 1451"/>
                <a:gd name="T28" fmla="*/ 92 w 335"/>
                <a:gd name="T29" fmla="*/ 1071 h 1451"/>
                <a:gd name="T30" fmla="*/ 98 w 335"/>
                <a:gd name="T31" fmla="*/ 891 h 1451"/>
                <a:gd name="T32" fmla="*/ 105 w 335"/>
                <a:gd name="T33" fmla="*/ 660 h 1451"/>
                <a:gd name="T34" fmla="*/ 112 w 335"/>
                <a:gd name="T35" fmla="*/ 851 h 1451"/>
                <a:gd name="T36" fmla="*/ 118 w 335"/>
                <a:gd name="T37" fmla="*/ 928 h 1451"/>
                <a:gd name="T38" fmla="*/ 125 w 335"/>
                <a:gd name="T39" fmla="*/ 965 h 1451"/>
                <a:gd name="T40" fmla="*/ 131 w 335"/>
                <a:gd name="T41" fmla="*/ 964 h 1451"/>
                <a:gd name="T42" fmla="*/ 138 w 335"/>
                <a:gd name="T43" fmla="*/ 643 h 1451"/>
                <a:gd name="T44" fmla="*/ 144 w 335"/>
                <a:gd name="T45" fmla="*/ 845 h 1451"/>
                <a:gd name="T46" fmla="*/ 151 w 335"/>
                <a:gd name="T47" fmla="*/ 495 h 1451"/>
                <a:gd name="T48" fmla="*/ 157 w 335"/>
                <a:gd name="T49" fmla="*/ 451 h 1451"/>
                <a:gd name="T50" fmla="*/ 164 w 335"/>
                <a:gd name="T51" fmla="*/ 810 h 1451"/>
                <a:gd name="T52" fmla="*/ 171 w 335"/>
                <a:gd name="T53" fmla="*/ 580 h 1451"/>
                <a:gd name="T54" fmla="*/ 177 w 335"/>
                <a:gd name="T55" fmla="*/ 737 h 1451"/>
                <a:gd name="T56" fmla="*/ 184 w 335"/>
                <a:gd name="T57" fmla="*/ 739 h 1451"/>
                <a:gd name="T58" fmla="*/ 190 w 335"/>
                <a:gd name="T59" fmla="*/ 793 h 1451"/>
                <a:gd name="T60" fmla="*/ 197 w 335"/>
                <a:gd name="T61" fmla="*/ 425 h 1451"/>
                <a:gd name="T62" fmla="*/ 203 w 335"/>
                <a:gd name="T63" fmla="*/ 440 h 1451"/>
                <a:gd name="T64" fmla="*/ 210 w 335"/>
                <a:gd name="T65" fmla="*/ 919 h 1451"/>
                <a:gd name="T66" fmla="*/ 217 w 335"/>
                <a:gd name="T67" fmla="*/ 840 h 1451"/>
                <a:gd name="T68" fmla="*/ 223 w 335"/>
                <a:gd name="T69" fmla="*/ 844 h 1451"/>
                <a:gd name="T70" fmla="*/ 230 w 335"/>
                <a:gd name="T71" fmla="*/ 913 h 1451"/>
                <a:gd name="T72" fmla="*/ 236 w 335"/>
                <a:gd name="T73" fmla="*/ 723 h 1451"/>
                <a:gd name="T74" fmla="*/ 243 w 335"/>
                <a:gd name="T75" fmla="*/ 611 h 1451"/>
                <a:gd name="T76" fmla="*/ 249 w 335"/>
                <a:gd name="T77" fmla="*/ 491 h 1451"/>
                <a:gd name="T78" fmla="*/ 256 w 335"/>
                <a:gd name="T79" fmla="*/ 806 h 1451"/>
                <a:gd name="T80" fmla="*/ 262 w 335"/>
                <a:gd name="T81" fmla="*/ 434 h 1451"/>
                <a:gd name="T82" fmla="*/ 269 w 335"/>
                <a:gd name="T83" fmla="*/ 354 h 1451"/>
                <a:gd name="T84" fmla="*/ 276 w 335"/>
                <a:gd name="T85" fmla="*/ 581 h 1451"/>
                <a:gd name="T86" fmla="*/ 282 w 335"/>
                <a:gd name="T87" fmla="*/ 866 h 1451"/>
                <a:gd name="T88" fmla="*/ 289 w 335"/>
                <a:gd name="T89" fmla="*/ 738 h 1451"/>
                <a:gd name="T90" fmla="*/ 295 w 335"/>
                <a:gd name="T91" fmla="*/ 548 h 1451"/>
                <a:gd name="T92" fmla="*/ 302 w 335"/>
                <a:gd name="T93" fmla="*/ 575 h 1451"/>
                <a:gd name="T94" fmla="*/ 308 w 335"/>
                <a:gd name="T95" fmla="*/ 432 h 1451"/>
                <a:gd name="T96" fmla="*/ 315 w 335"/>
                <a:gd name="T97" fmla="*/ 433 h 1451"/>
                <a:gd name="T98" fmla="*/ 322 w 335"/>
                <a:gd name="T99" fmla="*/ 0 h 1451"/>
                <a:gd name="T100" fmla="*/ 328 w 335"/>
                <a:gd name="T101" fmla="*/ 331 h 1451"/>
                <a:gd name="T102" fmla="*/ 335 w 335"/>
                <a:gd name="T103" fmla="*/ 43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51">
                  <a:moveTo>
                    <a:pt x="0" y="1027"/>
                  </a:moveTo>
                  <a:lnTo>
                    <a:pt x="7" y="707"/>
                  </a:lnTo>
                  <a:lnTo>
                    <a:pt x="13" y="842"/>
                  </a:lnTo>
                  <a:lnTo>
                    <a:pt x="20" y="1169"/>
                  </a:lnTo>
                  <a:lnTo>
                    <a:pt x="26" y="1451"/>
                  </a:lnTo>
                  <a:lnTo>
                    <a:pt x="33" y="773"/>
                  </a:lnTo>
                  <a:lnTo>
                    <a:pt x="39" y="795"/>
                  </a:lnTo>
                  <a:lnTo>
                    <a:pt x="46" y="916"/>
                  </a:lnTo>
                  <a:lnTo>
                    <a:pt x="52" y="968"/>
                  </a:lnTo>
                  <a:lnTo>
                    <a:pt x="59" y="973"/>
                  </a:lnTo>
                  <a:lnTo>
                    <a:pt x="66" y="739"/>
                  </a:lnTo>
                  <a:lnTo>
                    <a:pt x="72" y="822"/>
                  </a:lnTo>
                  <a:lnTo>
                    <a:pt x="79" y="992"/>
                  </a:lnTo>
                  <a:lnTo>
                    <a:pt x="85" y="870"/>
                  </a:lnTo>
                  <a:lnTo>
                    <a:pt x="92" y="1071"/>
                  </a:lnTo>
                  <a:lnTo>
                    <a:pt x="98" y="891"/>
                  </a:lnTo>
                  <a:lnTo>
                    <a:pt x="105" y="660"/>
                  </a:lnTo>
                  <a:lnTo>
                    <a:pt x="112" y="851"/>
                  </a:lnTo>
                  <a:lnTo>
                    <a:pt x="118" y="928"/>
                  </a:lnTo>
                  <a:lnTo>
                    <a:pt x="125" y="965"/>
                  </a:lnTo>
                  <a:lnTo>
                    <a:pt x="131" y="964"/>
                  </a:lnTo>
                  <a:lnTo>
                    <a:pt x="138" y="643"/>
                  </a:lnTo>
                  <a:lnTo>
                    <a:pt x="144" y="845"/>
                  </a:lnTo>
                  <a:lnTo>
                    <a:pt x="151" y="495"/>
                  </a:lnTo>
                  <a:lnTo>
                    <a:pt x="157" y="451"/>
                  </a:lnTo>
                  <a:lnTo>
                    <a:pt x="164" y="810"/>
                  </a:lnTo>
                  <a:lnTo>
                    <a:pt x="171" y="580"/>
                  </a:lnTo>
                  <a:lnTo>
                    <a:pt x="177" y="737"/>
                  </a:lnTo>
                  <a:lnTo>
                    <a:pt x="184" y="739"/>
                  </a:lnTo>
                  <a:lnTo>
                    <a:pt x="190" y="793"/>
                  </a:lnTo>
                  <a:lnTo>
                    <a:pt x="197" y="425"/>
                  </a:lnTo>
                  <a:lnTo>
                    <a:pt x="203" y="440"/>
                  </a:lnTo>
                  <a:lnTo>
                    <a:pt x="210" y="919"/>
                  </a:lnTo>
                  <a:lnTo>
                    <a:pt x="217" y="840"/>
                  </a:lnTo>
                  <a:lnTo>
                    <a:pt x="223" y="844"/>
                  </a:lnTo>
                  <a:lnTo>
                    <a:pt x="230" y="913"/>
                  </a:lnTo>
                  <a:lnTo>
                    <a:pt x="236" y="723"/>
                  </a:lnTo>
                  <a:lnTo>
                    <a:pt x="243" y="611"/>
                  </a:lnTo>
                  <a:lnTo>
                    <a:pt x="249" y="491"/>
                  </a:lnTo>
                  <a:lnTo>
                    <a:pt x="256" y="806"/>
                  </a:lnTo>
                  <a:lnTo>
                    <a:pt x="262" y="434"/>
                  </a:lnTo>
                  <a:lnTo>
                    <a:pt x="269" y="354"/>
                  </a:lnTo>
                  <a:lnTo>
                    <a:pt x="276" y="581"/>
                  </a:lnTo>
                  <a:lnTo>
                    <a:pt x="282" y="866"/>
                  </a:lnTo>
                  <a:lnTo>
                    <a:pt x="289" y="738"/>
                  </a:lnTo>
                  <a:lnTo>
                    <a:pt x="295" y="548"/>
                  </a:lnTo>
                  <a:lnTo>
                    <a:pt x="302" y="575"/>
                  </a:lnTo>
                  <a:lnTo>
                    <a:pt x="308" y="432"/>
                  </a:lnTo>
                  <a:lnTo>
                    <a:pt x="315" y="433"/>
                  </a:lnTo>
                  <a:lnTo>
                    <a:pt x="322" y="0"/>
                  </a:lnTo>
                  <a:lnTo>
                    <a:pt x="328" y="331"/>
                  </a:lnTo>
                  <a:lnTo>
                    <a:pt x="335" y="43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96" name="Freeform 63"/>
            <p:cNvSpPr>
              <a:spLocks/>
            </p:cNvSpPr>
            <p:nvPr/>
          </p:nvSpPr>
          <p:spPr bwMode="auto">
            <a:xfrm>
              <a:off x="6744077" y="2691469"/>
              <a:ext cx="349606" cy="1662556"/>
            </a:xfrm>
            <a:custGeom>
              <a:avLst/>
              <a:gdLst>
                <a:gd name="T0" fmla="*/ 0 w 335"/>
                <a:gd name="T1" fmla="*/ 1051 h 1619"/>
                <a:gd name="T2" fmla="*/ 7 w 335"/>
                <a:gd name="T3" fmla="*/ 1151 h 1619"/>
                <a:gd name="T4" fmla="*/ 13 w 335"/>
                <a:gd name="T5" fmla="*/ 1507 h 1619"/>
                <a:gd name="T6" fmla="*/ 20 w 335"/>
                <a:gd name="T7" fmla="*/ 1133 h 1619"/>
                <a:gd name="T8" fmla="*/ 26 w 335"/>
                <a:gd name="T9" fmla="*/ 807 h 1619"/>
                <a:gd name="T10" fmla="*/ 33 w 335"/>
                <a:gd name="T11" fmla="*/ 1166 h 1619"/>
                <a:gd name="T12" fmla="*/ 39 w 335"/>
                <a:gd name="T13" fmla="*/ 1486 h 1619"/>
                <a:gd name="T14" fmla="*/ 46 w 335"/>
                <a:gd name="T15" fmla="*/ 1026 h 1619"/>
                <a:gd name="T16" fmla="*/ 52 w 335"/>
                <a:gd name="T17" fmla="*/ 906 h 1619"/>
                <a:gd name="T18" fmla="*/ 59 w 335"/>
                <a:gd name="T19" fmla="*/ 841 h 1619"/>
                <a:gd name="T20" fmla="*/ 66 w 335"/>
                <a:gd name="T21" fmla="*/ 818 h 1619"/>
                <a:gd name="T22" fmla="*/ 72 w 335"/>
                <a:gd name="T23" fmla="*/ 1228 h 1619"/>
                <a:gd name="T24" fmla="*/ 79 w 335"/>
                <a:gd name="T25" fmla="*/ 568 h 1619"/>
                <a:gd name="T26" fmla="*/ 85 w 335"/>
                <a:gd name="T27" fmla="*/ 1190 h 1619"/>
                <a:gd name="T28" fmla="*/ 92 w 335"/>
                <a:gd name="T29" fmla="*/ 1619 h 1619"/>
                <a:gd name="T30" fmla="*/ 99 w 335"/>
                <a:gd name="T31" fmla="*/ 1332 h 1619"/>
                <a:gd name="T32" fmla="*/ 105 w 335"/>
                <a:gd name="T33" fmla="*/ 1065 h 1619"/>
                <a:gd name="T34" fmla="*/ 112 w 335"/>
                <a:gd name="T35" fmla="*/ 1393 h 1619"/>
                <a:gd name="T36" fmla="*/ 118 w 335"/>
                <a:gd name="T37" fmla="*/ 1348 h 1619"/>
                <a:gd name="T38" fmla="*/ 125 w 335"/>
                <a:gd name="T39" fmla="*/ 849 h 1619"/>
                <a:gd name="T40" fmla="*/ 131 w 335"/>
                <a:gd name="T41" fmla="*/ 1083 h 1619"/>
                <a:gd name="T42" fmla="*/ 138 w 335"/>
                <a:gd name="T43" fmla="*/ 1087 h 1619"/>
                <a:gd name="T44" fmla="*/ 144 w 335"/>
                <a:gd name="T45" fmla="*/ 1206 h 1619"/>
                <a:gd name="T46" fmla="*/ 151 w 335"/>
                <a:gd name="T47" fmla="*/ 647 h 1619"/>
                <a:gd name="T48" fmla="*/ 157 w 335"/>
                <a:gd name="T49" fmla="*/ 1191 h 1619"/>
                <a:gd name="T50" fmla="*/ 164 w 335"/>
                <a:gd name="T51" fmla="*/ 1327 h 1619"/>
                <a:gd name="T52" fmla="*/ 171 w 335"/>
                <a:gd name="T53" fmla="*/ 1109 h 1619"/>
                <a:gd name="T54" fmla="*/ 177 w 335"/>
                <a:gd name="T55" fmla="*/ 1119 h 1619"/>
                <a:gd name="T56" fmla="*/ 184 w 335"/>
                <a:gd name="T57" fmla="*/ 1118 h 1619"/>
                <a:gd name="T58" fmla="*/ 190 w 335"/>
                <a:gd name="T59" fmla="*/ 711 h 1619"/>
                <a:gd name="T60" fmla="*/ 197 w 335"/>
                <a:gd name="T61" fmla="*/ 1127 h 1619"/>
                <a:gd name="T62" fmla="*/ 203 w 335"/>
                <a:gd name="T63" fmla="*/ 1340 h 1619"/>
                <a:gd name="T64" fmla="*/ 210 w 335"/>
                <a:gd name="T65" fmla="*/ 1205 h 1619"/>
                <a:gd name="T66" fmla="*/ 217 w 335"/>
                <a:gd name="T67" fmla="*/ 1141 h 1619"/>
                <a:gd name="T68" fmla="*/ 223 w 335"/>
                <a:gd name="T69" fmla="*/ 647 h 1619"/>
                <a:gd name="T70" fmla="*/ 230 w 335"/>
                <a:gd name="T71" fmla="*/ 1276 h 1619"/>
                <a:gd name="T72" fmla="*/ 236 w 335"/>
                <a:gd name="T73" fmla="*/ 1154 h 1619"/>
                <a:gd name="T74" fmla="*/ 243 w 335"/>
                <a:gd name="T75" fmla="*/ 1159 h 1619"/>
                <a:gd name="T76" fmla="*/ 249 w 335"/>
                <a:gd name="T77" fmla="*/ 760 h 1619"/>
                <a:gd name="T78" fmla="*/ 256 w 335"/>
                <a:gd name="T79" fmla="*/ 1168 h 1619"/>
                <a:gd name="T80" fmla="*/ 262 w 335"/>
                <a:gd name="T81" fmla="*/ 338 h 1619"/>
                <a:gd name="T82" fmla="*/ 269 w 335"/>
                <a:gd name="T83" fmla="*/ 445 h 1619"/>
                <a:gd name="T84" fmla="*/ 276 w 335"/>
                <a:gd name="T85" fmla="*/ 754 h 1619"/>
                <a:gd name="T86" fmla="*/ 282 w 335"/>
                <a:gd name="T87" fmla="*/ 653 h 1619"/>
                <a:gd name="T88" fmla="*/ 289 w 335"/>
                <a:gd name="T89" fmla="*/ 1209 h 1619"/>
                <a:gd name="T90" fmla="*/ 295 w 335"/>
                <a:gd name="T91" fmla="*/ 0 h 1619"/>
                <a:gd name="T92" fmla="*/ 302 w 335"/>
                <a:gd name="T93" fmla="*/ 1200 h 1619"/>
                <a:gd name="T94" fmla="*/ 308 w 335"/>
                <a:gd name="T95" fmla="*/ 362 h 1619"/>
                <a:gd name="T96" fmla="*/ 315 w 335"/>
                <a:gd name="T97" fmla="*/ 625 h 1619"/>
                <a:gd name="T98" fmla="*/ 322 w 335"/>
                <a:gd name="T99" fmla="*/ 1214 h 1619"/>
                <a:gd name="T100" fmla="*/ 328 w 335"/>
                <a:gd name="T101" fmla="*/ 633 h 1619"/>
                <a:gd name="T102" fmla="*/ 335 w 335"/>
                <a:gd name="T103" fmla="*/ 35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619">
                  <a:moveTo>
                    <a:pt x="0" y="1051"/>
                  </a:moveTo>
                  <a:lnTo>
                    <a:pt x="7" y="1151"/>
                  </a:lnTo>
                  <a:lnTo>
                    <a:pt x="13" y="1507"/>
                  </a:lnTo>
                  <a:lnTo>
                    <a:pt x="20" y="1133"/>
                  </a:lnTo>
                  <a:lnTo>
                    <a:pt x="26" y="807"/>
                  </a:lnTo>
                  <a:lnTo>
                    <a:pt x="33" y="1166"/>
                  </a:lnTo>
                  <a:lnTo>
                    <a:pt x="39" y="1486"/>
                  </a:lnTo>
                  <a:lnTo>
                    <a:pt x="46" y="1026"/>
                  </a:lnTo>
                  <a:lnTo>
                    <a:pt x="52" y="906"/>
                  </a:lnTo>
                  <a:lnTo>
                    <a:pt x="59" y="841"/>
                  </a:lnTo>
                  <a:lnTo>
                    <a:pt x="66" y="818"/>
                  </a:lnTo>
                  <a:lnTo>
                    <a:pt x="72" y="1228"/>
                  </a:lnTo>
                  <a:lnTo>
                    <a:pt x="79" y="568"/>
                  </a:lnTo>
                  <a:lnTo>
                    <a:pt x="85" y="1190"/>
                  </a:lnTo>
                  <a:lnTo>
                    <a:pt x="92" y="1619"/>
                  </a:lnTo>
                  <a:lnTo>
                    <a:pt x="99" y="1332"/>
                  </a:lnTo>
                  <a:lnTo>
                    <a:pt x="105" y="1065"/>
                  </a:lnTo>
                  <a:lnTo>
                    <a:pt x="112" y="1393"/>
                  </a:lnTo>
                  <a:lnTo>
                    <a:pt x="118" y="1348"/>
                  </a:lnTo>
                  <a:lnTo>
                    <a:pt x="125" y="849"/>
                  </a:lnTo>
                  <a:lnTo>
                    <a:pt x="131" y="1083"/>
                  </a:lnTo>
                  <a:lnTo>
                    <a:pt x="138" y="1087"/>
                  </a:lnTo>
                  <a:lnTo>
                    <a:pt x="144" y="1206"/>
                  </a:lnTo>
                  <a:lnTo>
                    <a:pt x="151" y="647"/>
                  </a:lnTo>
                  <a:lnTo>
                    <a:pt x="157" y="1191"/>
                  </a:lnTo>
                  <a:lnTo>
                    <a:pt x="164" y="1327"/>
                  </a:lnTo>
                  <a:lnTo>
                    <a:pt x="171" y="1109"/>
                  </a:lnTo>
                  <a:lnTo>
                    <a:pt x="177" y="1119"/>
                  </a:lnTo>
                  <a:lnTo>
                    <a:pt x="184" y="1118"/>
                  </a:lnTo>
                  <a:lnTo>
                    <a:pt x="190" y="711"/>
                  </a:lnTo>
                  <a:lnTo>
                    <a:pt x="197" y="1127"/>
                  </a:lnTo>
                  <a:lnTo>
                    <a:pt x="203" y="1340"/>
                  </a:lnTo>
                  <a:lnTo>
                    <a:pt x="210" y="1205"/>
                  </a:lnTo>
                  <a:lnTo>
                    <a:pt x="217" y="1141"/>
                  </a:lnTo>
                  <a:lnTo>
                    <a:pt x="223" y="647"/>
                  </a:lnTo>
                  <a:lnTo>
                    <a:pt x="230" y="1276"/>
                  </a:lnTo>
                  <a:lnTo>
                    <a:pt x="236" y="1154"/>
                  </a:lnTo>
                  <a:lnTo>
                    <a:pt x="243" y="1159"/>
                  </a:lnTo>
                  <a:lnTo>
                    <a:pt x="249" y="760"/>
                  </a:lnTo>
                  <a:lnTo>
                    <a:pt x="256" y="1168"/>
                  </a:lnTo>
                  <a:lnTo>
                    <a:pt x="262" y="338"/>
                  </a:lnTo>
                  <a:lnTo>
                    <a:pt x="269" y="445"/>
                  </a:lnTo>
                  <a:lnTo>
                    <a:pt x="276" y="754"/>
                  </a:lnTo>
                  <a:lnTo>
                    <a:pt x="282" y="653"/>
                  </a:lnTo>
                  <a:lnTo>
                    <a:pt x="289" y="1209"/>
                  </a:lnTo>
                  <a:lnTo>
                    <a:pt x="295" y="0"/>
                  </a:lnTo>
                  <a:lnTo>
                    <a:pt x="302" y="1200"/>
                  </a:lnTo>
                  <a:lnTo>
                    <a:pt x="308" y="362"/>
                  </a:lnTo>
                  <a:lnTo>
                    <a:pt x="315" y="625"/>
                  </a:lnTo>
                  <a:lnTo>
                    <a:pt x="322" y="1214"/>
                  </a:lnTo>
                  <a:lnTo>
                    <a:pt x="328" y="633"/>
                  </a:lnTo>
                  <a:lnTo>
                    <a:pt x="335" y="35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97" name="Freeform 64"/>
            <p:cNvSpPr>
              <a:spLocks/>
            </p:cNvSpPr>
            <p:nvPr/>
          </p:nvSpPr>
          <p:spPr bwMode="auto">
            <a:xfrm>
              <a:off x="7086377" y="2551811"/>
              <a:ext cx="157584" cy="1478740"/>
            </a:xfrm>
            <a:custGeom>
              <a:avLst/>
              <a:gdLst>
                <a:gd name="T0" fmla="*/ 0 w 151"/>
                <a:gd name="T1" fmla="*/ 769 h 1440"/>
                <a:gd name="T2" fmla="*/ 7 w 151"/>
                <a:gd name="T3" fmla="*/ 495 h 1440"/>
                <a:gd name="T4" fmla="*/ 13 w 151"/>
                <a:gd name="T5" fmla="*/ 962 h 1440"/>
                <a:gd name="T6" fmla="*/ 20 w 151"/>
                <a:gd name="T7" fmla="*/ 22 h 1440"/>
                <a:gd name="T8" fmla="*/ 26 w 151"/>
                <a:gd name="T9" fmla="*/ 628 h 1440"/>
                <a:gd name="T10" fmla="*/ 33 w 151"/>
                <a:gd name="T11" fmla="*/ 936 h 1440"/>
                <a:gd name="T12" fmla="*/ 39 w 151"/>
                <a:gd name="T13" fmla="*/ 885 h 1440"/>
                <a:gd name="T14" fmla="*/ 46 w 151"/>
                <a:gd name="T15" fmla="*/ 413 h 1440"/>
                <a:gd name="T16" fmla="*/ 52 w 151"/>
                <a:gd name="T17" fmla="*/ 182 h 1440"/>
                <a:gd name="T18" fmla="*/ 59 w 151"/>
                <a:gd name="T19" fmla="*/ 184 h 1440"/>
                <a:gd name="T20" fmla="*/ 66 w 151"/>
                <a:gd name="T21" fmla="*/ 707 h 1440"/>
                <a:gd name="T22" fmla="*/ 72 w 151"/>
                <a:gd name="T23" fmla="*/ 147 h 1440"/>
                <a:gd name="T24" fmla="*/ 79 w 151"/>
                <a:gd name="T25" fmla="*/ 210 h 1440"/>
                <a:gd name="T26" fmla="*/ 85 w 151"/>
                <a:gd name="T27" fmla="*/ 352 h 1440"/>
                <a:gd name="T28" fmla="*/ 92 w 151"/>
                <a:gd name="T29" fmla="*/ 314 h 1440"/>
                <a:gd name="T30" fmla="*/ 99 w 151"/>
                <a:gd name="T31" fmla="*/ 1289 h 1440"/>
                <a:gd name="T32" fmla="*/ 105 w 151"/>
                <a:gd name="T33" fmla="*/ 619 h 1440"/>
                <a:gd name="T34" fmla="*/ 112 w 151"/>
                <a:gd name="T35" fmla="*/ 0 h 1440"/>
                <a:gd name="T36" fmla="*/ 118 w 151"/>
                <a:gd name="T37" fmla="*/ 1440 h 1440"/>
                <a:gd name="T38" fmla="*/ 125 w 151"/>
                <a:gd name="T39" fmla="*/ 157 h 1440"/>
                <a:gd name="T40" fmla="*/ 131 w 151"/>
                <a:gd name="T41" fmla="*/ 669 h 1440"/>
                <a:gd name="T42" fmla="*/ 138 w 151"/>
                <a:gd name="T43" fmla="*/ 163 h 1440"/>
                <a:gd name="T44" fmla="*/ 144 w 151"/>
                <a:gd name="T45" fmla="*/ 334 h 1440"/>
                <a:gd name="T46" fmla="*/ 151 w 151"/>
                <a:gd name="T47" fmla="*/ 13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440">
                  <a:moveTo>
                    <a:pt x="0" y="769"/>
                  </a:moveTo>
                  <a:lnTo>
                    <a:pt x="7" y="495"/>
                  </a:lnTo>
                  <a:lnTo>
                    <a:pt x="13" y="962"/>
                  </a:lnTo>
                  <a:lnTo>
                    <a:pt x="20" y="22"/>
                  </a:lnTo>
                  <a:lnTo>
                    <a:pt x="26" y="628"/>
                  </a:lnTo>
                  <a:lnTo>
                    <a:pt x="33" y="936"/>
                  </a:lnTo>
                  <a:lnTo>
                    <a:pt x="39" y="885"/>
                  </a:lnTo>
                  <a:lnTo>
                    <a:pt x="46" y="413"/>
                  </a:lnTo>
                  <a:lnTo>
                    <a:pt x="52" y="182"/>
                  </a:lnTo>
                  <a:lnTo>
                    <a:pt x="59" y="184"/>
                  </a:lnTo>
                  <a:lnTo>
                    <a:pt x="66" y="707"/>
                  </a:lnTo>
                  <a:lnTo>
                    <a:pt x="72" y="147"/>
                  </a:lnTo>
                  <a:lnTo>
                    <a:pt x="79" y="210"/>
                  </a:lnTo>
                  <a:lnTo>
                    <a:pt x="85" y="352"/>
                  </a:lnTo>
                  <a:lnTo>
                    <a:pt x="92" y="314"/>
                  </a:lnTo>
                  <a:lnTo>
                    <a:pt x="99" y="1289"/>
                  </a:lnTo>
                  <a:lnTo>
                    <a:pt x="105" y="619"/>
                  </a:lnTo>
                  <a:lnTo>
                    <a:pt x="112" y="0"/>
                  </a:lnTo>
                  <a:lnTo>
                    <a:pt x="118" y="1440"/>
                  </a:lnTo>
                  <a:lnTo>
                    <a:pt x="125" y="157"/>
                  </a:lnTo>
                  <a:lnTo>
                    <a:pt x="131" y="669"/>
                  </a:lnTo>
                  <a:lnTo>
                    <a:pt x="138" y="163"/>
                  </a:lnTo>
                  <a:lnTo>
                    <a:pt x="144" y="334"/>
                  </a:lnTo>
                  <a:lnTo>
                    <a:pt x="151" y="13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grpSp>
      <p:sp>
        <p:nvSpPr>
          <p:cNvPr id="212" name="Freeform 79"/>
          <p:cNvSpPr>
            <a:spLocks noEditPoints="1"/>
          </p:cNvSpPr>
          <p:nvPr/>
        </p:nvSpPr>
        <p:spPr bwMode="auto">
          <a:xfrm>
            <a:off x="2641689" y="2871177"/>
            <a:ext cx="4610621" cy="2033268"/>
          </a:xfrm>
          <a:custGeom>
            <a:avLst/>
            <a:gdLst>
              <a:gd name="T0" fmla="*/ 75 w 4418"/>
              <a:gd name="T1" fmla="*/ 200 h 1980"/>
              <a:gd name="T2" fmla="*/ 124 w 4418"/>
              <a:gd name="T3" fmla="*/ 391 h 1980"/>
              <a:gd name="T4" fmla="*/ 160 w 4418"/>
              <a:gd name="T5" fmla="*/ 439 h 1980"/>
              <a:gd name="T6" fmla="*/ 232 w 4418"/>
              <a:gd name="T7" fmla="*/ 645 h 1980"/>
              <a:gd name="T8" fmla="*/ 291 w 4418"/>
              <a:gd name="T9" fmla="*/ 727 h 1980"/>
              <a:gd name="T10" fmla="*/ 347 w 4418"/>
              <a:gd name="T11" fmla="*/ 863 h 1980"/>
              <a:gd name="T12" fmla="*/ 415 w 4418"/>
              <a:gd name="T13" fmla="*/ 973 h 1980"/>
              <a:gd name="T14" fmla="*/ 493 w 4418"/>
              <a:gd name="T15" fmla="*/ 1087 h 1980"/>
              <a:gd name="T16" fmla="*/ 546 w 4418"/>
              <a:gd name="T17" fmla="*/ 1156 h 1980"/>
              <a:gd name="T18" fmla="*/ 617 w 4418"/>
              <a:gd name="T19" fmla="*/ 1242 h 1980"/>
              <a:gd name="T20" fmla="*/ 683 w 4418"/>
              <a:gd name="T21" fmla="*/ 1291 h 1980"/>
              <a:gd name="T22" fmla="*/ 779 w 4418"/>
              <a:gd name="T23" fmla="*/ 1388 h 1980"/>
              <a:gd name="T24" fmla="*/ 843 w 4418"/>
              <a:gd name="T25" fmla="*/ 1467 h 1980"/>
              <a:gd name="T26" fmla="*/ 879 w 4418"/>
              <a:gd name="T27" fmla="*/ 1477 h 1980"/>
              <a:gd name="T28" fmla="*/ 1003 w 4418"/>
              <a:gd name="T29" fmla="*/ 1573 h 1980"/>
              <a:gd name="T30" fmla="*/ 1086 w 4418"/>
              <a:gd name="T31" fmla="*/ 1649 h 1980"/>
              <a:gd name="T32" fmla="*/ 1113 w 4418"/>
              <a:gd name="T33" fmla="*/ 1665 h 1980"/>
              <a:gd name="T34" fmla="*/ 1231 w 4418"/>
              <a:gd name="T35" fmla="*/ 1733 h 1980"/>
              <a:gd name="T36" fmla="*/ 1284 w 4418"/>
              <a:gd name="T37" fmla="*/ 1742 h 1980"/>
              <a:gd name="T38" fmla="*/ 1396 w 4418"/>
              <a:gd name="T39" fmla="*/ 1811 h 1980"/>
              <a:gd name="T40" fmla="*/ 1435 w 4418"/>
              <a:gd name="T41" fmla="*/ 1810 h 1980"/>
              <a:gd name="T42" fmla="*/ 1534 w 4418"/>
              <a:gd name="T43" fmla="*/ 1864 h 1980"/>
              <a:gd name="T44" fmla="*/ 1617 w 4418"/>
              <a:gd name="T45" fmla="*/ 1874 h 1980"/>
              <a:gd name="T46" fmla="*/ 1712 w 4418"/>
              <a:gd name="T47" fmla="*/ 1917 h 1980"/>
              <a:gd name="T48" fmla="*/ 1788 w 4418"/>
              <a:gd name="T49" fmla="*/ 1917 h 1980"/>
              <a:gd name="T50" fmla="*/ 1807 w 4418"/>
              <a:gd name="T51" fmla="*/ 1921 h 1980"/>
              <a:gd name="T52" fmla="*/ 1969 w 4418"/>
              <a:gd name="T53" fmla="*/ 1964 h 1980"/>
              <a:gd name="T54" fmla="*/ 1987 w 4418"/>
              <a:gd name="T55" fmla="*/ 1950 h 1980"/>
              <a:gd name="T56" fmla="*/ 2114 w 4418"/>
              <a:gd name="T57" fmla="*/ 1977 h 1980"/>
              <a:gd name="T58" fmla="*/ 2186 w 4418"/>
              <a:gd name="T59" fmla="*/ 1964 h 1980"/>
              <a:gd name="T60" fmla="*/ 2265 w 4418"/>
              <a:gd name="T61" fmla="*/ 1979 h 1980"/>
              <a:gd name="T62" fmla="*/ 2351 w 4418"/>
              <a:gd name="T63" fmla="*/ 1974 h 1980"/>
              <a:gd name="T64" fmla="*/ 2402 w 4418"/>
              <a:gd name="T65" fmla="*/ 1953 h 1980"/>
              <a:gd name="T66" fmla="*/ 2528 w 4418"/>
              <a:gd name="T67" fmla="*/ 1953 h 1980"/>
              <a:gd name="T68" fmla="*/ 2578 w 4418"/>
              <a:gd name="T69" fmla="*/ 1928 h 1980"/>
              <a:gd name="T70" fmla="*/ 2604 w 4418"/>
              <a:gd name="T71" fmla="*/ 1923 h 1980"/>
              <a:gd name="T72" fmla="*/ 2766 w 4418"/>
              <a:gd name="T73" fmla="*/ 1901 h 1980"/>
              <a:gd name="T74" fmla="*/ 2794 w 4418"/>
              <a:gd name="T75" fmla="*/ 1876 h 1980"/>
              <a:gd name="T76" fmla="*/ 2901 w 4418"/>
              <a:gd name="T77" fmla="*/ 1858 h 1980"/>
              <a:gd name="T78" fmla="*/ 2990 w 4418"/>
              <a:gd name="T79" fmla="*/ 1807 h 1980"/>
              <a:gd name="T80" fmla="*/ 3055 w 4418"/>
              <a:gd name="T81" fmla="*/ 1797 h 1980"/>
              <a:gd name="T82" fmla="*/ 3142 w 4418"/>
              <a:gd name="T83" fmla="*/ 1756 h 1980"/>
              <a:gd name="T84" fmla="*/ 3148 w 4418"/>
              <a:gd name="T85" fmla="*/ 1735 h 1980"/>
              <a:gd name="T86" fmla="*/ 3299 w 4418"/>
              <a:gd name="T87" fmla="*/ 1650 h 1980"/>
              <a:gd name="T88" fmla="*/ 3371 w 4418"/>
              <a:gd name="T89" fmla="*/ 1623 h 1980"/>
              <a:gd name="T90" fmla="*/ 3428 w 4418"/>
              <a:gd name="T91" fmla="*/ 1564 h 1980"/>
              <a:gd name="T92" fmla="*/ 3509 w 4418"/>
              <a:gd name="T93" fmla="*/ 1522 h 1980"/>
              <a:gd name="T94" fmla="*/ 3552 w 4418"/>
              <a:gd name="T95" fmla="*/ 1466 h 1980"/>
              <a:gd name="T96" fmla="*/ 3656 w 4418"/>
              <a:gd name="T97" fmla="*/ 1371 h 1980"/>
              <a:gd name="T98" fmla="*/ 3753 w 4418"/>
              <a:gd name="T99" fmla="*/ 1295 h 1980"/>
              <a:gd name="T100" fmla="*/ 3813 w 4418"/>
              <a:gd name="T101" fmla="*/ 1229 h 1980"/>
              <a:gd name="T102" fmla="*/ 3891 w 4418"/>
              <a:gd name="T103" fmla="*/ 1131 h 1980"/>
              <a:gd name="T104" fmla="*/ 3970 w 4418"/>
              <a:gd name="T105" fmla="*/ 1022 h 1980"/>
              <a:gd name="T106" fmla="*/ 4034 w 4418"/>
              <a:gd name="T107" fmla="*/ 924 h 1980"/>
              <a:gd name="T108" fmla="*/ 4094 w 4418"/>
              <a:gd name="T109" fmla="*/ 824 h 1980"/>
              <a:gd name="T110" fmla="*/ 4134 w 4418"/>
              <a:gd name="T111" fmla="*/ 715 h 1980"/>
              <a:gd name="T112" fmla="*/ 4167 w 4418"/>
              <a:gd name="T113" fmla="*/ 648 h 1980"/>
              <a:gd name="T114" fmla="*/ 4253 w 4418"/>
              <a:gd name="T115" fmla="*/ 493 h 1980"/>
              <a:gd name="T116" fmla="*/ 4295 w 4418"/>
              <a:gd name="T117" fmla="*/ 389 h 1980"/>
              <a:gd name="T118" fmla="*/ 4350 w 4418"/>
              <a:gd name="T119" fmla="*/ 180 h 1980"/>
              <a:gd name="T120" fmla="*/ 4403 w 4418"/>
              <a:gd name="T121" fmla="*/ 58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18" h="1980">
                <a:moveTo>
                  <a:pt x="19" y="74"/>
                </a:moveTo>
                <a:lnTo>
                  <a:pt x="20" y="75"/>
                </a:lnTo>
                <a:lnTo>
                  <a:pt x="27" y="98"/>
                </a:lnTo>
                <a:lnTo>
                  <a:pt x="28" y="102"/>
                </a:lnTo>
                <a:lnTo>
                  <a:pt x="43" y="97"/>
                </a:lnTo>
                <a:lnTo>
                  <a:pt x="42" y="93"/>
                </a:lnTo>
                <a:lnTo>
                  <a:pt x="35" y="71"/>
                </a:lnTo>
                <a:lnTo>
                  <a:pt x="35" y="69"/>
                </a:lnTo>
                <a:lnTo>
                  <a:pt x="19" y="74"/>
                </a:lnTo>
                <a:close/>
                <a:moveTo>
                  <a:pt x="32" y="116"/>
                </a:moveTo>
                <a:lnTo>
                  <a:pt x="33" y="120"/>
                </a:lnTo>
                <a:lnTo>
                  <a:pt x="40" y="142"/>
                </a:lnTo>
                <a:lnTo>
                  <a:pt x="46" y="164"/>
                </a:lnTo>
                <a:lnTo>
                  <a:pt x="49" y="171"/>
                </a:lnTo>
                <a:lnTo>
                  <a:pt x="64" y="166"/>
                </a:lnTo>
                <a:lnTo>
                  <a:pt x="62" y="159"/>
                </a:lnTo>
                <a:lnTo>
                  <a:pt x="55" y="138"/>
                </a:lnTo>
                <a:lnTo>
                  <a:pt x="48" y="116"/>
                </a:lnTo>
                <a:lnTo>
                  <a:pt x="47" y="111"/>
                </a:lnTo>
                <a:lnTo>
                  <a:pt x="32" y="116"/>
                </a:lnTo>
                <a:close/>
                <a:moveTo>
                  <a:pt x="53" y="185"/>
                </a:moveTo>
                <a:lnTo>
                  <a:pt x="59" y="206"/>
                </a:lnTo>
                <a:lnTo>
                  <a:pt x="62" y="213"/>
                </a:lnTo>
                <a:lnTo>
                  <a:pt x="77" y="208"/>
                </a:lnTo>
                <a:lnTo>
                  <a:pt x="75" y="200"/>
                </a:lnTo>
                <a:lnTo>
                  <a:pt x="68" y="180"/>
                </a:lnTo>
                <a:lnTo>
                  <a:pt x="53" y="185"/>
                </a:lnTo>
                <a:close/>
                <a:moveTo>
                  <a:pt x="66" y="226"/>
                </a:moveTo>
                <a:lnTo>
                  <a:pt x="73" y="246"/>
                </a:lnTo>
                <a:lnTo>
                  <a:pt x="79" y="265"/>
                </a:lnTo>
                <a:lnTo>
                  <a:pt x="85" y="282"/>
                </a:lnTo>
                <a:lnTo>
                  <a:pt x="100" y="276"/>
                </a:lnTo>
                <a:lnTo>
                  <a:pt x="94" y="260"/>
                </a:lnTo>
                <a:lnTo>
                  <a:pt x="88" y="241"/>
                </a:lnTo>
                <a:lnTo>
                  <a:pt x="82" y="222"/>
                </a:lnTo>
                <a:lnTo>
                  <a:pt x="66" y="226"/>
                </a:lnTo>
                <a:close/>
                <a:moveTo>
                  <a:pt x="89" y="295"/>
                </a:moveTo>
                <a:lnTo>
                  <a:pt x="92" y="303"/>
                </a:lnTo>
                <a:lnTo>
                  <a:pt x="99" y="322"/>
                </a:lnTo>
                <a:lnTo>
                  <a:pt x="99" y="323"/>
                </a:lnTo>
                <a:lnTo>
                  <a:pt x="114" y="317"/>
                </a:lnTo>
                <a:lnTo>
                  <a:pt x="114" y="317"/>
                </a:lnTo>
                <a:lnTo>
                  <a:pt x="108" y="298"/>
                </a:lnTo>
                <a:lnTo>
                  <a:pt x="105" y="290"/>
                </a:lnTo>
                <a:lnTo>
                  <a:pt x="89" y="295"/>
                </a:lnTo>
                <a:close/>
                <a:moveTo>
                  <a:pt x="104" y="336"/>
                </a:moveTo>
                <a:lnTo>
                  <a:pt x="105" y="341"/>
                </a:lnTo>
                <a:lnTo>
                  <a:pt x="112" y="359"/>
                </a:lnTo>
                <a:lnTo>
                  <a:pt x="119" y="376"/>
                </a:lnTo>
                <a:lnTo>
                  <a:pt x="124" y="391"/>
                </a:lnTo>
                <a:lnTo>
                  <a:pt x="139" y="385"/>
                </a:lnTo>
                <a:lnTo>
                  <a:pt x="134" y="371"/>
                </a:lnTo>
                <a:lnTo>
                  <a:pt x="127" y="353"/>
                </a:lnTo>
                <a:lnTo>
                  <a:pt x="121" y="335"/>
                </a:lnTo>
                <a:lnTo>
                  <a:pt x="119" y="331"/>
                </a:lnTo>
                <a:lnTo>
                  <a:pt x="104" y="336"/>
                </a:lnTo>
                <a:close/>
                <a:moveTo>
                  <a:pt x="129" y="404"/>
                </a:moveTo>
                <a:lnTo>
                  <a:pt x="132" y="411"/>
                </a:lnTo>
                <a:lnTo>
                  <a:pt x="138" y="428"/>
                </a:lnTo>
                <a:lnTo>
                  <a:pt x="140" y="432"/>
                </a:lnTo>
                <a:lnTo>
                  <a:pt x="155" y="426"/>
                </a:lnTo>
                <a:lnTo>
                  <a:pt x="153" y="422"/>
                </a:lnTo>
                <a:lnTo>
                  <a:pt x="147" y="405"/>
                </a:lnTo>
                <a:lnTo>
                  <a:pt x="144" y="399"/>
                </a:lnTo>
                <a:lnTo>
                  <a:pt x="129" y="404"/>
                </a:lnTo>
                <a:close/>
                <a:moveTo>
                  <a:pt x="145" y="445"/>
                </a:moveTo>
                <a:lnTo>
                  <a:pt x="151" y="461"/>
                </a:lnTo>
                <a:lnTo>
                  <a:pt x="158" y="477"/>
                </a:lnTo>
                <a:lnTo>
                  <a:pt x="165" y="493"/>
                </a:lnTo>
                <a:lnTo>
                  <a:pt x="167" y="499"/>
                </a:lnTo>
                <a:lnTo>
                  <a:pt x="182" y="493"/>
                </a:lnTo>
                <a:lnTo>
                  <a:pt x="179" y="487"/>
                </a:lnTo>
                <a:lnTo>
                  <a:pt x="173" y="471"/>
                </a:lnTo>
                <a:lnTo>
                  <a:pt x="166" y="455"/>
                </a:lnTo>
                <a:lnTo>
                  <a:pt x="160" y="439"/>
                </a:lnTo>
                <a:lnTo>
                  <a:pt x="145" y="445"/>
                </a:lnTo>
                <a:close/>
                <a:moveTo>
                  <a:pt x="172" y="512"/>
                </a:moveTo>
                <a:lnTo>
                  <a:pt x="178" y="525"/>
                </a:lnTo>
                <a:lnTo>
                  <a:pt x="184" y="539"/>
                </a:lnTo>
                <a:lnTo>
                  <a:pt x="199" y="533"/>
                </a:lnTo>
                <a:lnTo>
                  <a:pt x="193" y="518"/>
                </a:lnTo>
                <a:lnTo>
                  <a:pt x="187" y="506"/>
                </a:lnTo>
                <a:lnTo>
                  <a:pt x="172" y="512"/>
                </a:lnTo>
                <a:close/>
                <a:moveTo>
                  <a:pt x="190" y="552"/>
                </a:moveTo>
                <a:lnTo>
                  <a:pt x="191" y="555"/>
                </a:lnTo>
                <a:lnTo>
                  <a:pt x="197" y="570"/>
                </a:lnTo>
                <a:lnTo>
                  <a:pt x="204" y="585"/>
                </a:lnTo>
                <a:lnTo>
                  <a:pt x="211" y="599"/>
                </a:lnTo>
                <a:lnTo>
                  <a:pt x="213" y="606"/>
                </a:lnTo>
                <a:lnTo>
                  <a:pt x="228" y="599"/>
                </a:lnTo>
                <a:lnTo>
                  <a:pt x="225" y="593"/>
                </a:lnTo>
                <a:lnTo>
                  <a:pt x="219" y="578"/>
                </a:lnTo>
                <a:lnTo>
                  <a:pt x="212" y="563"/>
                </a:lnTo>
                <a:lnTo>
                  <a:pt x="206" y="548"/>
                </a:lnTo>
                <a:lnTo>
                  <a:pt x="204" y="546"/>
                </a:lnTo>
                <a:lnTo>
                  <a:pt x="190" y="552"/>
                </a:lnTo>
                <a:close/>
                <a:moveTo>
                  <a:pt x="219" y="618"/>
                </a:moveTo>
                <a:lnTo>
                  <a:pt x="224" y="628"/>
                </a:lnTo>
                <a:lnTo>
                  <a:pt x="230" y="641"/>
                </a:lnTo>
                <a:lnTo>
                  <a:pt x="232" y="645"/>
                </a:lnTo>
                <a:lnTo>
                  <a:pt x="247" y="638"/>
                </a:lnTo>
                <a:lnTo>
                  <a:pt x="245" y="634"/>
                </a:lnTo>
                <a:lnTo>
                  <a:pt x="238" y="621"/>
                </a:lnTo>
                <a:lnTo>
                  <a:pt x="234" y="612"/>
                </a:lnTo>
                <a:lnTo>
                  <a:pt x="219" y="618"/>
                </a:lnTo>
                <a:close/>
                <a:moveTo>
                  <a:pt x="238" y="658"/>
                </a:moveTo>
                <a:lnTo>
                  <a:pt x="244" y="669"/>
                </a:lnTo>
                <a:lnTo>
                  <a:pt x="250" y="682"/>
                </a:lnTo>
                <a:lnTo>
                  <a:pt x="257" y="696"/>
                </a:lnTo>
                <a:lnTo>
                  <a:pt x="263" y="709"/>
                </a:lnTo>
                <a:lnTo>
                  <a:pt x="264" y="710"/>
                </a:lnTo>
                <a:lnTo>
                  <a:pt x="278" y="703"/>
                </a:lnTo>
                <a:lnTo>
                  <a:pt x="278" y="702"/>
                </a:lnTo>
                <a:lnTo>
                  <a:pt x="271" y="689"/>
                </a:lnTo>
                <a:lnTo>
                  <a:pt x="264" y="675"/>
                </a:lnTo>
                <a:lnTo>
                  <a:pt x="258" y="662"/>
                </a:lnTo>
                <a:lnTo>
                  <a:pt x="253" y="651"/>
                </a:lnTo>
                <a:lnTo>
                  <a:pt x="238" y="658"/>
                </a:lnTo>
                <a:close/>
                <a:moveTo>
                  <a:pt x="270" y="723"/>
                </a:moveTo>
                <a:lnTo>
                  <a:pt x="277" y="734"/>
                </a:lnTo>
                <a:lnTo>
                  <a:pt x="283" y="747"/>
                </a:lnTo>
                <a:lnTo>
                  <a:pt x="284" y="749"/>
                </a:lnTo>
                <a:lnTo>
                  <a:pt x="298" y="741"/>
                </a:lnTo>
                <a:lnTo>
                  <a:pt x="297" y="740"/>
                </a:lnTo>
                <a:lnTo>
                  <a:pt x="291" y="727"/>
                </a:lnTo>
                <a:lnTo>
                  <a:pt x="285" y="716"/>
                </a:lnTo>
                <a:lnTo>
                  <a:pt x="270" y="723"/>
                </a:lnTo>
                <a:close/>
                <a:moveTo>
                  <a:pt x="291" y="762"/>
                </a:moveTo>
                <a:lnTo>
                  <a:pt x="296" y="772"/>
                </a:lnTo>
                <a:lnTo>
                  <a:pt x="303" y="784"/>
                </a:lnTo>
                <a:lnTo>
                  <a:pt x="309" y="796"/>
                </a:lnTo>
                <a:lnTo>
                  <a:pt x="316" y="808"/>
                </a:lnTo>
                <a:lnTo>
                  <a:pt x="318" y="813"/>
                </a:lnTo>
                <a:lnTo>
                  <a:pt x="333" y="805"/>
                </a:lnTo>
                <a:lnTo>
                  <a:pt x="330" y="800"/>
                </a:lnTo>
                <a:lnTo>
                  <a:pt x="323" y="789"/>
                </a:lnTo>
                <a:lnTo>
                  <a:pt x="317" y="776"/>
                </a:lnTo>
                <a:lnTo>
                  <a:pt x="310" y="764"/>
                </a:lnTo>
                <a:lnTo>
                  <a:pt x="305" y="754"/>
                </a:lnTo>
                <a:lnTo>
                  <a:pt x="291" y="762"/>
                </a:lnTo>
                <a:close/>
                <a:moveTo>
                  <a:pt x="326" y="826"/>
                </a:moveTo>
                <a:lnTo>
                  <a:pt x="329" y="832"/>
                </a:lnTo>
                <a:lnTo>
                  <a:pt x="336" y="843"/>
                </a:lnTo>
                <a:lnTo>
                  <a:pt x="340" y="851"/>
                </a:lnTo>
                <a:lnTo>
                  <a:pt x="354" y="843"/>
                </a:lnTo>
                <a:lnTo>
                  <a:pt x="350" y="835"/>
                </a:lnTo>
                <a:lnTo>
                  <a:pt x="343" y="824"/>
                </a:lnTo>
                <a:lnTo>
                  <a:pt x="340" y="818"/>
                </a:lnTo>
                <a:lnTo>
                  <a:pt x="326" y="826"/>
                </a:lnTo>
                <a:close/>
                <a:moveTo>
                  <a:pt x="347" y="863"/>
                </a:moveTo>
                <a:lnTo>
                  <a:pt x="349" y="866"/>
                </a:lnTo>
                <a:lnTo>
                  <a:pt x="355" y="877"/>
                </a:lnTo>
                <a:lnTo>
                  <a:pt x="362" y="888"/>
                </a:lnTo>
                <a:lnTo>
                  <a:pt x="369" y="899"/>
                </a:lnTo>
                <a:lnTo>
                  <a:pt x="375" y="910"/>
                </a:lnTo>
                <a:lnTo>
                  <a:pt x="377" y="913"/>
                </a:lnTo>
                <a:lnTo>
                  <a:pt x="391" y="905"/>
                </a:lnTo>
                <a:lnTo>
                  <a:pt x="389" y="901"/>
                </a:lnTo>
                <a:lnTo>
                  <a:pt x="382" y="891"/>
                </a:lnTo>
                <a:lnTo>
                  <a:pt x="376" y="880"/>
                </a:lnTo>
                <a:lnTo>
                  <a:pt x="369" y="869"/>
                </a:lnTo>
                <a:lnTo>
                  <a:pt x="363" y="858"/>
                </a:lnTo>
                <a:lnTo>
                  <a:pt x="361" y="855"/>
                </a:lnTo>
                <a:lnTo>
                  <a:pt x="347" y="863"/>
                </a:lnTo>
                <a:close/>
                <a:moveTo>
                  <a:pt x="385" y="926"/>
                </a:moveTo>
                <a:lnTo>
                  <a:pt x="388" y="931"/>
                </a:lnTo>
                <a:lnTo>
                  <a:pt x="395" y="942"/>
                </a:lnTo>
                <a:lnTo>
                  <a:pt x="400" y="950"/>
                </a:lnTo>
                <a:lnTo>
                  <a:pt x="414" y="942"/>
                </a:lnTo>
                <a:lnTo>
                  <a:pt x="408" y="933"/>
                </a:lnTo>
                <a:lnTo>
                  <a:pt x="402" y="923"/>
                </a:lnTo>
                <a:lnTo>
                  <a:pt x="398" y="917"/>
                </a:lnTo>
                <a:lnTo>
                  <a:pt x="385" y="926"/>
                </a:lnTo>
                <a:close/>
                <a:moveTo>
                  <a:pt x="408" y="962"/>
                </a:moveTo>
                <a:lnTo>
                  <a:pt x="415" y="973"/>
                </a:lnTo>
                <a:lnTo>
                  <a:pt x="421" y="983"/>
                </a:lnTo>
                <a:lnTo>
                  <a:pt x="428" y="993"/>
                </a:lnTo>
                <a:lnTo>
                  <a:pt x="434" y="1003"/>
                </a:lnTo>
                <a:lnTo>
                  <a:pt x="440" y="1011"/>
                </a:lnTo>
                <a:lnTo>
                  <a:pt x="453" y="1002"/>
                </a:lnTo>
                <a:lnTo>
                  <a:pt x="448" y="994"/>
                </a:lnTo>
                <a:lnTo>
                  <a:pt x="441" y="984"/>
                </a:lnTo>
                <a:lnTo>
                  <a:pt x="435" y="974"/>
                </a:lnTo>
                <a:lnTo>
                  <a:pt x="428" y="964"/>
                </a:lnTo>
                <a:lnTo>
                  <a:pt x="422" y="954"/>
                </a:lnTo>
                <a:lnTo>
                  <a:pt x="408" y="962"/>
                </a:lnTo>
                <a:close/>
                <a:moveTo>
                  <a:pt x="448" y="1023"/>
                </a:moveTo>
                <a:lnTo>
                  <a:pt x="454" y="1032"/>
                </a:lnTo>
                <a:lnTo>
                  <a:pt x="461" y="1041"/>
                </a:lnTo>
                <a:lnTo>
                  <a:pt x="465" y="1047"/>
                </a:lnTo>
                <a:lnTo>
                  <a:pt x="478" y="1038"/>
                </a:lnTo>
                <a:lnTo>
                  <a:pt x="474" y="1032"/>
                </a:lnTo>
                <a:lnTo>
                  <a:pt x="467" y="1022"/>
                </a:lnTo>
                <a:lnTo>
                  <a:pt x="461" y="1014"/>
                </a:lnTo>
                <a:lnTo>
                  <a:pt x="448" y="1023"/>
                </a:lnTo>
                <a:close/>
                <a:moveTo>
                  <a:pt x="473" y="1059"/>
                </a:moveTo>
                <a:lnTo>
                  <a:pt x="474" y="1060"/>
                </a:lnTo>
                <a:lnTo>
                  <a:pt x="480" y="1069"/>
                </a:lnTo>
                <a:lnTo>
                  <a:pt x="487" y="1078"/>
                </a:lnTo>
                <a:lnTo>
                  <a:pt x="493" y="1087"/>
                </a:lnTo>
                <a:lnTo>
                  <a:pt x="500" y="1096"/>
                </a:lnTo>
                <a:lnTo>
                  <a:pt x="507" y="1105"/>
                </a:lnTo>
                <a:lnTo>
                  <a:pt x="507" y="1106"/>
                </a:lnTo>
                <a:lnTo>
                  <a:pt x="520" y="1096"/>
                </a:lnTo>
                <a:lnTo>
                  <a:pt x="520" y="1095"/>
                </a:lnTo>
                <a:lnTo>
                  <a:pt x="513" y="1087"/>
                </a:lnTo>
                <a:lnTo>
                  <a:pt x="506" y="1078"/>
                </a:lnTo>
                <a:lnTo>
                  <a:pt x="500" y="1068"/>
                </a:lnTo>
                <a:lnTo>
                  <a:pt x="493" y="1059"/>
                </a:lnTo>
                <a:lnTo>
                  <a:pt x="487" y="1050"/>
                </a:lnTo>
                <a:lnTo>
                  <a:pt x="486" y="1049"/>
                </a:lnTo>
                <a:lnTo>
                  <a:pt x="473" y="1059"/>
                </a:lnTo>
                <a:close/>
                <a:moveTo>
                  <a:pt x="516" y="1117"/>
                </a:moveTo>
                <a:lnTo>
                  <a:pt x="520" y="1123"/>
                </a:lnTo>
                <a:lnTo>
                  <a:pt x="526" y="1131"/>
                </a:lnTo>
                <a:lnTo>
                  <a:pt x="533" y="1139"/>
                </a:lnTo>
                <a:lnTo>
                  <a:pt x="534" y="1141"/>
                </a:lnTo>
                <a:lnTo>
                  <a:pt x="547" y="1131"/>
                </a:lnTo>
                <a:lnTo>
                  <a:pt x="546" y="1130"/>
                </a:lnTo>
                <a:lnTo>
                  <a:pt x="539" y="1121"/>
                </a:lnTo>
                <a:lnTo>
                  <a:pt x="533" y="1113"/>
                </a:lnTo>
                <a:lnTo>
                  <a:pt x="529" y="1108"/>
                </a:lnTo>
                <a:lnTo>
                  <a:pt x="516" y="1117"/>
                </a:lnTo>
                <a:close/>
                <a:moveTo>
                  <a:pt x="543" y="1152"/>
                </a:moveTo>
                <a:lnTo>
                  <a:pt x="546" y="1156"/>
                </a:lnTo>
                <a:lnTo>
                  <a:pt x="553" y="1165"/>
                </a:lnTo>
                <a:lnTo>
                  <a:pt x="559" y="1173"/>
                </a:lnTo>
                <a:lnTo>
                  <a:pt x="566" y="1181"/>
                </a:lnTo>
                <a:lnTo>
                  <a:pt x="573" y="1189"/>
                </a:lnTo>
                <a:lnTo>
                  <a:pt x="579" y="1197"/>
                </a:lnTo>
                <a:lnTo>
                  <a:pt x="592" y="1187"/>
                </a:lnTo>
                <a:lnTo>
                  <a:pt x="585" y="1179"/>
                </a:lnTo>
                <a:lnTo>
                  <a:pt x="579" y="1171"/>
                </a:lnTo>
                <a:lnTo>
                  <a:pt x="572" y="1163"/>
                </a:lnTo>
                <a:lnTo>
                  <a:pt x="565" y="1155"/>
                </a:lnTo>
                <a:lnTo>
                  <a:pt x="559" y="1146"/>
                </a:lnTo>
                <a:lnTo>
                  <a:pt x="555" y="1142"/>
                </a:lnTo>
                <a:lnTo>
                  <a:pt x="543" y="1152"/>
                </a:lnTo>
                <a:close/>
                <a:moveTo>
                  <a:pt x="589" y="1209"/>
                </a:moveTo>
                <a:lnTo>
                  <a:pt x="592" y="1213"/>
                </a:lnTo>
                <a:lnTo>
                  <a:pt x="599" y="1221"/>
                </a:lnTo>
                <a:lnTo>
                  <a:pt x="605" y="1229"/>
                </a:lnTo>
                <a:lnTo>
                  <a:pt x="607" y="1231"/>
                </a:lnTo>
                <a:lnTo>
                  <a:pt x="620" y="1220"/>
                </a:lnTo>
                <a:lnTo>
                  <a:pt x="618" y="1218"/>
                </a:lnTo>
                <a:lnTo>
                  <a:pt x="611" y="1210"/>
                </a:lnTo>
                <a:lnTo>
                  <a:pt x="605" y="1203"/>
                </a:lnTo>
                <a:lnTo>
                  <a:pt x="601" y="1198"/>
                </a:lnTo>
                <a:lnTo>
                  <a:pt x="589" y="1209"/>
                </a:lnTo>
                <a:close/>
                <a:moveTo>
                  <a:pt x="617" y="1242"/>
                </a:moveTo>
                <a:lnTo>
                  <a:pt x="619" y="1244"/>
                </a:lnTo>
                <a:lnTo>
                  <a:pt x="625" y="1252"/>
                </a:lnTo>
                <a:lnTo>
                  <a:pt x="632" y="1259"/>
                </a:lnTo>
                <a:lnTo>
                  <a:pt x="638" y="1266"/>
                </a:lnTo>
                <a:lnTo>
                  <a:pt x="645" y="1274"/>
                </a:lnTo>
                <a:lnTo>
                  <a:pt x="652" y="1281"/>
                </a:lnTo>
                <a:lnTo>
                  <a:pt x="656" y="1285"/>
                </a:lnTo>
                <a:lnTo>
                  <a:pt x="667" y="1274"/>
                </a:lnTo>
                <a:lnTo>
                  <a:pt x="663" y="1270"/>
                </a:lnTo>
                <a:lnTo>
                  <a:pt x="657" y="1263"/>
                </a:lnTo>
                <a:lnTo>
                  <a:pt x="650" y="1255"/>
                </a:lnTo>
                <a:lnTo>
                  <a:pt x="644" y="1248"/>
                </a:lnTo>
                <a:lnTo>
                  <a:pt x="637" y="1241"/>
                </a:lnTo>
                <a:lnTo>
                  <a:pt x="631" y="1233"/>
                </a:lnTo>
                <a:lnTo>
                  <a:pt x="629" y="1231"/>
                </a:lnTo>
                <a:lnTo>
                  <a:pt x="617" y="1242"/>
                </a:lnTo>
                <a:close/>
                <a:moveTo>
                  <a:pt x="665" y="1296"/>
                </a:moveTo>
                <a:lnTo>
                  <a:pt x="671" y="1302"/>
                </a:lnTo>
                <a:lnTo>
                  <a:pt x="678" y="1310"/>
                </a:lnTo>
                <a:lnTo>
                  <a:pt x="684" y="1316"/>
                </a:lnTo>
                <a:lnTo>
                  <a:pt x="685" y="1317"/>
                </a:lnTo>
                <a:lnTo>
                  <a:pt x="697" y="1306"/>
                </a:lnTo>
                <a:lnTo>
                  <a:pt x="696" y="1305"/>
                </a:lnTo>
                <a:lnTo>
                  <a:pt x="690" y="1298"/>
                </a:lnTo>
                <a:lnTo>
                  <a:pt x="683" y="1291"/>
                </a:lnTo>
                <a:lnTo>
                  <a:pt x="677" y="1285"/>
                </a:lnTo>
                <a:lnTo>
                  <a:pt x="665" y="1296"/>
                </a:lnTo>
                <a:close/>
                <a:moveTo>
                  <a:pt x="695" y="1328"/>
                </a:moveTo>
                <a:lnTo>
                  <a:pt x="698" y="1330"/>
                </a:lnTo>
                <a:lnTo>
                  <a:pt x="704" y="1337"/>
                </a:lnTo>
                <a:lnTo>
                  <a:pt x="711" y="1344"/>
                </a:lnTo>
                <a:lnTo>
                  <a:pt x="717" y="1350"/>
                </a:lnTo>
                <a:lnTo>
                  <a:pt x="724" y="1357"/>
                </a:lnTo>
                <a:lnTo>
                  <a:pt x="731" y="1364"/>
                </a:lnTo>
                <a:lnTo>
                  <a:pt x="736" y="1369"/>
                </a:lnTo>
                <a:lnTo>
                  <a:pt x="748" y="1358"/>
                </a:lnTo>
                <a:lnTo>
                  <a:pt x="742" y="1352"/>
                </a:lnTo>
                <a:lnTo>
                  <a:pt x="735" y="1345"/>
                </a:lnTo>
                <a:lnTo>
                  <a:pt x="729" y="1339"/>
                </a:lnTo>
                <a:lnTo>
                  <a:pt x="722" y="1332"/>
                </a:lnTo>
                <a:lnTo>
                  <a:pt x="716" y="1326"/>
                </a:lnTo>
                <a:lnTo>
                  <a:pt x="709" y="1319"/>
                </a:lnTo>
                <a:lnTo>
                  <a:pt x="707" y="1316"/>
                </a:lnTo>
                <a:lnTo>
                  <a:pt x="695" y="1328"/>
                </a:lnTo>
                <a:close/>
                <a:moveTo>
                  <a:pt x="747" y="1379"/>
                </a:moveTo>
                <a:lnTo>
                  <a:pt x="750" y="1383"/>
                </a:lnTo>
                <a:lnTo>
                  <a:pt x="757" y="1389"/>
                </a:lnTo>
                <a:lnTo>
                  <a:pt x="764" y="1396"/>
                </a:lnTo>
                <a:lnTo>
                  <a:pt x="767" y="1399"/>
                </a:lnTo>
                <a:lnTo>
                  <a:pt x="779" y="1388"/>
                </a:lnTo>
                <a:lnTo>
                  <a:pt x="775" y="1384"/>
                </a:lnTo>
                <a:lnTo>
                  <a:pt x="768" y="1377"/>
                </a:lnTo>
                <a:lnTo>
                  <a:pt x="761" y="1371"/>
                </a:lnTo>
                <a:lnTo>
                  <a:pt x="758" y="1367"/>
                </a:lnTo>
                <a:lnTo>
                  <a:pt x="747" y="1379"/>
                </a:lnTo>
                <a:close/>
                <a:moveTo>
                  <a:pt x="778" y="1409"/>
                </a:moveTo>
                <a:lnTo>
                  <a:pt x="783" y="1414"/>
                </a:lnTo>
                <a:lnTo>
                  <a:pt x="790" y="1420"/>
                </a:lnTo>
                <a:lnTo>
                  <a:pt x="796" y="1426"/>
                </a:lnTo>
                <a:lnTo>
                  <a:pt x="803" y="1432"/>
                </a:lnTo>
                <a:lnTo>
                  <a:pt x="809" y="1438"/>
                </a:lnTo>
                <a:lnTo>
                  <a:pt x="816" y="1444"/>
                </a:lnTo>
                <a:lnTo>
                  <a:pt x="821" y="1448"/>
                </a:lnTo>
                <a:lnTo>
                  <a:pt x="832" y="1436"/>
                </a:lnTo>
                <a:lnTo>
                  <a:pt x="827" y="1432"/>
                </a:lnTo>
                <a:lnTo>
                  <a:pt x="820" y="1426"/>
                </a:lnTo>
                <a:lnTo>
                  <a:pt x="814" y="1420"/>
                </a:lnTo>
                <a:lnTo>
                  <a:pt x="807" y="1414"/>
                </a:lnTo>
                <a:lnTo>
                  <a:pt x="801" y="1408"/>
                </a:lnTo>
                <a:lnTo>
                  <a:pt x="794" y="1402"/>
                </a:lnTo>
                <a:lnTo>
                  <a:pt x="789" y="1397"/>
                </a:lnTo>
                <a:lnTo>
                  <a:pt x="778" y="1409"/>
                </a:lnTo>
                <a:close/>
                <a:moveTo>
                  <a:pt x="832" y="1458"/>
                </a:moveTo>
                <a:lnTo>
                  <a:pt x="836" y="1461"/>
                </a:lnTo>
                <a:lnTo>
                  <a:pt x="843" y="1467"/>
                </a:lnTo>
                <a:lnTo>
                  <a:pt x="849" y="1473"/>
                </a:lnTo>
                <a:lnTo>
                  <a:pt x="854" y="1477"/>
                </a:lnTo>
                <a:lnTo>
                  <a:pt x="864" y="1465"/>
                </a:lnTo>
                <a:lnTo>
                  <a:pt x="859" y="1461"/>
                </a:lnTo>
                <a:lnTo>
                  <a:pt x="853" y="1455"/>
                </a:lnTo>
                <a:lnTo>
                  <a:pt x="847" y="1449"/>
                </a:lnTo>
                <a:lnTo>
                  <a:pt x="843" y="1446"/>
                </a:lnTo>
                <a:lnTo>
                  <a:pt x="832" y="1458"/>
                </a:lnTo>
                <a:close/>
                <a:moveTo>
                  <a:pt x="865" y="1486"/>
                </a:moveTo>
                <a:lnTo>
                  <a:pt x="869" y="1490"/>
                </a:lnTo>
                <a:lnTo>
                  <a:pt x="875" y="1495"/>
                </a:lnTo>
                <a:lnTo>
                  <a:pt x="882" y="1500"/>
                </a:lnTo>
                <a:lnTo>
                  <a:pt x="888" y="1506"/>
                </a:lnTo>
                <a:lnTo>
                  <a:pt x="895" y="1511"/>
                </a:lnTo>
                <a:lnTo>
                  <a:pt x="902" y="1516"/>
                </a:lnTo>
                <a:lnTo>
                  <a:pt x="908" y="1522"/>
                </a:lnTo>
                <a:lnTo>
                  <a:pt x="910" y="1523"/>
                </a:lnTo>
                <a:lnTo>
                  <a:pt x="920" y="1511"/>
                </a:lnTo>
                <a:lnTo>
                  <a:pt x="918" y="1509"/>
                </a:lnTo>
                <a:lnTo>
                  <a:pt x="912" y="1504"/>
                </a:lnTo>
                <a:lnTo>
                  <a:pt x="905" y="1499"/>
                </a:lnTo>
                <a:lnTo>
                  <a:pt x="899" y="1493"/>
                </a:lnTo>
                <a:lnTo>
                  <a:pt x="892" y="1488"/>
                </a:lnTo>
                <a:lnTo>
                  <a:pt x="886" y="1483"/>
                </a:lnTo>
                <a:lnTo>
                  <a:pt x="879" y="1477"/>
                </a:lnTo>
                <a:lnTo>
                  <a:pt x="875" y="1474"/>
                </a:lnTo>
                <a:lnTo>
                  <a:pt x="865" y="1486"/>
                </a:lnTo>
                <a:close/>
                <a:moveTo>
                  <a:pt x="922" y="1532"/>
                </a:moveTo>
                <a:lnTo>
                  <a:pt x="928" y="1537"/>
                </a:lnTo>
                <a:lnTo>
                  <a:pt x="935" y="1542"/>
                </a:lnTo>
                <a:lnTo>
                  <a:pt x="941" y="1547"/>
                </a:lnTo>
                <a:lnTo>
                  <a:pt x="945" y="1550"/>
                </a:lnTo>
                <a:lnTo>
                  <a:pt x="955" y="1537"/>
                </a:lnTo>
                <a:lnTo>
                  <a:pt x="951" y="1535"/>
                </a:lnTo>
                <a:lnTo>
                  <a:pt x="945" y="1530"/>
                </a:lnTo>
                <a:lnTo>
                  <a:pt x="938" y="1525"/>
                </a:lnTo>
                <a:lnTo>
                  <a:pt x="932" y="1519"/>
                </a:lnTo>
                <a:lnTo>
                  <a:pt x="922" y="1532"/>
                </a:lnTo>
                <a:close/>
                <a:moveTo>
                  <a:pt x="956" y="1559"/>
                </a:moveTo>
                <a:lnTo>
                  <a:pt x="961" y="1562"/>
                </a:lnTo>
                <a:lnTo>
                  <a:pt x="968" y="1567"/>
                </a:lnTo>
                <a:lnTo>
                  <a:pt x="974" y="1572"/>
                </a:lnTo>
                <a:lnTo>
                  <a:pt x="981" y="1577"/>
                </a:lnTo>
                <a:lnTo>
                  <a:pt x="987" y="1582"/>
                </a:lnTo>
                <a:lnTo>
                  <a:pt x="994" y="1586"/>
                </a:lnTo>
                <a:lnTo>
                  <a:pt x="1000" y="1591"/>
                </a:lnTo>
                <a:lnTo>
                  <a:pt x="1003" y="1593"/>
                </a:lnTo>
                <a:lnTo>
                  <a:pt x="1012" y="1580"/>
                </a:lnTo>
                <a:lnTo>
                  <a:pt x="1010" y="1578"/>
                </a:lnTo>
                <a:lnTo>
                  <a:pt x="1003" y="1573"/>
                </a:lnTo>
                <a:lnTo>
                  <a:pt x="997" y="1568"/>
                </a:lnTo>
                <a:lnTo>
                  <a:pt x="990" y="1564"/>
                </a:lnTo>
                <a:lnTo>
                  <a:pt x="984" y="1559"/>
                </a:lnTo>
                <a:lnTo>
                  <a:pt x="977" y="1554"/>
                </a:lnTo>
                <a:lnTo>
                  <a:pt x="971" y="1549"/>
                </a:lnTo>
                <a:lnTo>
                  <a:pt x="966" y="1546"/>
                </a:lnTo>
                <a:lnTo>
                  <a:pt x="956" y="1559"/>
                </a:lnTo>
                <a:close/>
                <a:moveTo>
                  <a:pt x="1015" y="1601"/>
                </a:moveTo>
                <a:lnTo>
                  <a:pt x="1020" y="1605"/>
                </a:lnTo>
                <a:lnTo>
                  <a:pt x="1027" y="1609"/>
                </a:lnTo>
                <a:lnTo>
                  <a:pt x="1034" y="1614"/>
                </a:lnTo>
                <a:lnTo>
                  <a:pt x="1039" y="1618"/>
                </a:lnTo>
                <a:lnTo>
                  <a:pt x="1048" y="1604"/>
                </a:lnTo>
                <a:lnTo>
                  <a:pt x="1043" y="1601"/>
                </a:lnTo>
                <a:lnTo>
                  <a:pt x="1036" y="1596"/>
                </a:lnTo>
                <a:lnTo>
                  <a:pt x="1029" y="1592"/>
                </a:lnTo>
                <a:lnTo>
                  <a:pt x="1025" y="1588"/>
                </a:lnTo>
                <a:lnTo>
                  <a:pt x="1015" y="1601"/>
                </a:lnTo>
                <a:close/>
                <a:moveTo>
                  <a:pt x="1051" y="1626"/>
                </a:moveTo>
                <a:lnTo>
                  <a:pt x="1053" y="1627"/>
                </a:lnTo>
                <a:lnTo>
                  <a:pt x="1060" y="1631"/>
                </a:lnTo>
                <a:lnTo>
                  <a:pt x="1066" y="1636"/>
                </a:lnTo>
                <a:lnTo>
                  <a:pt x="1073" y="1640"/>
                </a:lnTo>
                <a:lnTo>
                  <a:pt x="1079" y="1644"/>
                </a:lnTo>
                <a:lnTo>
                  <a:pt x="1086" y="1649"/>
                </a:lnTo>
                <a:lnTo>
                  <a:pt x="1093" y="1653"/>
                </a:lnTo>
                <a:lnTo>
                  <a:pt x="1099" y="1657"/>
                </a:lnTo>
                <a:lnTo>
                  <a:pt x="1100" y="1657"/>
                </a:lnTo>
                <a:lnTo>
                  <a:pt x="1109" y="1644"/>
                </a:lnTo>
                <a:lnTo>
                  <a:pt x="1108" y="1643"/>
                </a:lnTo>
                <a:lnTo>
                  <a:pt x="1101" y="1639"/>
                </a:lnTo>
                <a:lnTo>
                  <a:pt x="1095" y="1635"/>
                </a:lnTo>
                <a:lnTo>
                  <a:pt x="1088" y="1631"/>
                </a:lnTo>
                <a:lnTo>
                  <a:pt x="1082" y="1627"/>
                </a:lnTo>
                <a:lnTo>
                  <a:pt x="1075" y="1622"/>
                </a:lnTo>
                <a:lnTo>
                  <a:pt x="1069" y="1618"/>
                </a:lnTo>
                <a:lnTo>
                  <a:pt x="1062" y="1614"/>
                </a:lnTo>
                <a:lnTo>
                  <a:pt x="1060" y="1612"/>
                </a:lnTo>
                <a:lnTo>
                  <a:pt x="1051" y="1626"/>
                </a:lnTo>
                <a:close/>
                <a:moveTo>
                  <a:pt x="1113" y="1665"/>
                </a:moveTo>
                <a:lnTo>
                  <a:pt x="1119" y="1669"/>
                </a:lnTo>
                <a:lnTo>
                  <a:pt x="1126" y="1673"/>
                </a:lnTo>
                <a:lnTo>
                  <a:pt x="1132" y="1677"/>
                </a:lnTo>
                <a:lnTo>
                  <a:pt x="1137" y="1680"/>
                </a:lnTo>
                <a:lnTo>
                  <a:pt x="1146" y="1666"/>
                </a:lnTo>
                <a:lnTo>
                  <a:pt x="1140" y="1663"/>
                </a:lnTo>
                <a:lnTo>
                  <a:pt x="1134" y="1659"/>
                </a:lnTo>
                <a:lnTo>
                  <a:pt x="1127" y="1655"/>
                </a:lnTo>
                <a:lnTo>
                  <a:pt x="1121" y="1651"/>
                </a:lnTo>
                <a:lnTo>
                  <a:pt x="1113" y="1665"/>
                </a:lnTo>
                <a:close/>
                <a:moveTo>
                  <a:pt x="1150" y="1688"/>
                </a:moveTo>
                <a:lnTo>
                  <a:pt x="1152" y="1689"/>
                </a:lnTo>
                <a:lnTo>
                  <a:pt x="1159" y="1693"/>
                </a:lnTo>
                <a:lnTo>
                  <a:pt x="1165" y="1697"/>
                </a:lnTo>
                <a:lnTo>
                  <a:pt x="1172" y="1700"/>
                </a:lnTo>
                <a:lnTo>
                  <a:pt x="1178" y="1704"/>
                </a:lnTo>
                <a:lnTo>
                  <a:pt x="1185" y="1708"/>
                </a:lnTo>
                <a:lnTo>
                  <a:pt x="1191" y="1711"/>
                </a:lnTo>
                <a:lnTo>
                  <a:pt x="1198" y="1715"/>
                </a:lnTo>
                <a:lnTo>
                  <a:pt x="1200" y="1716"/>
                </a:lnTo>
                <a:lnTo>
                  <a:pt x="1208" y="1702"/>
                </a:lnTo>
                <a:lnTo>
                  <a:pt x="1206" y="1701"/>
                </a:lnTo>
                <a:lnTo>
                  <a:pt x="1199" y="1697"/>
                </a:lnTo>
                <a:lnTo>
                  <a:pt x="1193" y="1694"/>
                </a:lnTo>
                <a:lnTo>
                  <a:pt x="1186" y="1690"/>
                </a:lnTo>
                <a:lnTo>
                  <a:pt x="1180" y="1686"/>
                </a:lnTo>
                <a:lnTo>
                  <a:pt x="1173" y="1682"/>
                </a:lnTo>
                <a:lnTo>
                  <a:pt x="1167" y="1679"/>
                </a:lnTo>
                <a:lnTo>
                  <a:pt x="1160" y="1675"/>
                </a:lnTo>
                <a:lnTo>
                  <a:pt x="1158" y="1674"/>
                </a:lnTo>
                <a:lnTo>
                  <a:pt x="1150" y="1688"/>
                </a:lnTo>
                <a:close/>
                <a:moveTo>
                  <a:pt x="1213" y="1723"/>
                </a:moveTo>
                <a:lnTo>
                  <a:pt x="1218" y="1726"/>
                </a:lnTo>
                <a:lnTo>
                  <a:pt x="1224" y="1730"/>
                </a:lnTo>
                <a:lnTo>
                  <a:pt x="1231" y="1733"/>
                </a:lnTo>
                <a:lnTo>
                  <a:pt x="1238" y="1737"/>
                </a:lnTo>
                <a:lnTo>
                  <a:pt x="1239" y="1737"/>
                </a:lnTo>
                <a:lnTo>
                  <a:pt x="1246" y="1723"/>
                </a:lnTo>
                <a:lnTo>
                  <a:pt x="1245" y="1722"/>
                </a:lnTo>
                <a:lnTo>
                  <a:pt x="1238" y="1719"/>
                </a:lnTo>
                <a:lnTo>
                  <a:pt x="1232" y="1715"/>
                </a:lnTo>
                <a:lnTo>
                  <a:pt x="1225" y="1712"/>
                </a:lnTo>
                <a:lnTo>
                  <a:pt x="1221" y="1709"/>
                </a:lnTo>
                <a:lnTo>
                  <a:pt x="1213" y="1723"/>
                </a:lnTo>
                <a:close/>
                <a:moveTo>
                  <a:pt x="1252" y="1744"/>
                </a:moveTo>
                <a:lnTo>
                  <a:pt x="1257" y="1747"/>
                </a:lnTo>
                <a:lnTo>
                  <a:pt x="1264" y="1750"/>
                </a:lnTo>
                <a:lnTo>
                  <a:pt x="1270" y="1753"/>
                </a:lnTo>
                <a:lnTo>
                  <a:pt x="1277" y="1757"/>
                </a:lnTo>
                <a:lnTo>
                  <a:pt x="1284" y="1760"/>
                </a:lnTo>
                <a:lnTo>
                  <a:pt x="1290" y="1763"/>
                </a:lnTo>
                <a:lnTo>
                  <a:pt x="1297" y="1766"/>
                </a:lnTo>
                <a:lnTo>
                  <a:pt x="1303" y="1769"/>
                </a:lnTo>
                <a:lnTo>
                  <a:pt x="1304" y="1770"/>
                </a:lnTo>
                <a:lnTo>
                  <a:pt x="1311" y="1755"/>
                </a:lnTo>
                <a:lnTo>
                  <a:pt x="1310" y="1755"/>
                </a:lnTo>
                <a:lnTo>
                  <a:pt x="1304" y="1752"/>
                </a:lnTo>
                <a:lnTo>
                  <a:pt x="1297" y="1749"/>
                </a:lnTo>
                <a:lnTo>
                  <a:pt x="1291" y="1746"/>
                </a:lnTo>
                <a:lnTo>
                  <a:pt x="1284" y="1742"/>
                </a:lnTo>
                <a:lnTo>
                  <a:pt x="1278" y="1739"/>
                </a:lnTo>
                <a:lnTo>
                  <a:pt x="1271" y="1736"/>
                </a:lnTo>
                <a:lnTo>
                  <a:pt x="1265" y="1732"/>
                </a:lnTo>
                <a:lnTo>
                  <a:pt x="1259" y="1730"/>
                </a:lnTo>
                <a:lnTo>
                  <a:pt x="1252" y="1744"/>
                </a:lnTo>
                <a:close/>
                <a:moveTo>
                  <a:pt x="1317" y="1776"/>
                </a:moveTo>
                <a:lnTo>
                  <a:pt x="1323" y="1779"/>
                </a:lnTo>
                <a:lnTo>
                  <a:pt x="1330" y="1782"/>
                </a:lnTo>
                <a:lnTo>
                  <a:pt x="1336" y="1785"/>
                </a:lnTo>
                <a:lnTo>
                  <a:pt x="1343" y="1788"/>
                </a:lnTo>
                <a:lnTo>
                  <a:pt x="1343" y="1788"/>
                </a:lnTo>
                <a:lnTo>
                  <a:pt x="1350" y="1774"/>
                </a:lnTo>
                <a:lnTo>
                  <a:pt x="1350" y="1773"/>
                </a:lnTo>
                <a:lnTo>
                  <a:pt x="1343" y="1770"/>
                </a:lnTo>
                <a:lnTo>
                  <a:pt x="1337" y="1767"/>
                </a:lnTo>
                <a:lnTo>
                  <a:pt x="1330" y="1764"/>
                </a:lnTo>
                <a:lnTo>
                  <a:pt x="1324" y="1761"/>
                </a:lnTo>
                <a:lnTo>
                  <a:pt x="1317" y="1776"/>
                </a:lnTo>
                <a:close/>
                <a:moveTo>
                  <a:pt x="1356" y="1794"/>
                </a:moveTo>
                <a:lnTo>
                  <a:pt x="1363" y="1797"/>
                </a:lnTo>
                <a:lnTo>
                  <a:pt x="1369" y="1800"/>
                </a:lnTo>
                <a:lnTo>
                  <a:pt x="1376" y="1803"/>
                </a:lnTo>
                <a:lnTo>
                  <a:pt x="1382" y="1806"/>
                </a:lnTo>
                <a:lnTo>
                  <a:pt x="1389" y="1808"/>
                </a:lnTo>
                <a:lnTo>
                  <a:pt x="1396" y="1811"/>
                </a:lnTo>
                <a:lnTo>
                  <a:pt x="1402" y="1814"/>
                </a:lnTo>
                <a:lnTo>
                  <a:pt x="1409" y="1817"/>
                </a:lnTo>
                <a:lnTo>
                  <a:pt x="1410" y="1817"/>
                </a:lnTo>
                <a:lnTo>
                  <a:pt x="1416" y="1802"/>
                </a:lnTo>
                <a:lnTo>
                  <a:pt x="1415" y="1802"/>
                </a:lnTo>
                <a:lnTo>
                  <a:pt x="1408" y="1799"/>
                </a:lnTo>
                <a:lnTo>
                  <a:pt x="1402" y="1796"/>
                </a:lnTo>
                <a:lnTo>
                  <a:pt x="1395" y="1794"/>
                </a:lnTo>
                <a:lnTo>
                  <a:pt x="1389" y="1791"/>
                </a:lnTo>
                <a:lnTo>
                  <a:pt x="1382" y="1788"/>
                </a:lnTo>
                <a:lnTo>
                  <a:pt x="1376" y="1785"/>
                </a:lnTo>
                <a:lnTo>
                  <a:pt x="1369" y="1782"/>
                </a:lnTo>
                <a:lnTo>
                  <a:pt x="1363" y="1779"/>
                </a:lnTo>
                <a:lnTo>
                  <a:pt x="1356" y="1794"/>
                </a:lnTo>
                <a:close/>
                <a:moveTo>
                  <a:pt x="1423" y="1823"/>
                </a:moveTo>
                <a:lnTo>
                  <a:pt x="1429" y="1825"/>
                </a:lnTo>
                <a:lnTo>
                  <a:pt x="1435" y="1827"/>
                </a:lnTo>
                <a:lnTo>
                  <a:pt x="1442" y="1830"/>
                </a:lnTo>
                <a:lnTo>
                  <a:pt x="1448" y="1833"/>
                </a:lnTo>
                <a:lnTo>
                  <a:pt x="1451" y="1833"/>
                </a:lnTo>
                <a:lnTo>
                  <a:pt x="1456" y="1818"/>
                </a:lnTo>
                <a:lnTo>
                  <a:pt x="1454" y="1818"/>
                </a:lnTo>
                <a:lnTo>
                  <a:pt x="1448" y="1815"/>
                </a:lnTo>
                <a:lnTo>
                  <a:pt x="1441" y="1812"/>
                </a:lnTo>
                <a:lnTo>
                  <a:pt x="1435" y="1810"/>
                </a:lnTo>
                <a:lnTo>
                  <a:pt x="1429" y="1808"/>
                </a:lnTo>
                <a:lnTo>
                  <a:pt x="1423" y="1823"/>
                </a:lnTo>
                <a:close/>
                <a:moveTo>
                  <a:pt x="1464" y="1839"/>
                </a:moveTo>
                <a:lnTo>
                  <a:pt x="1468" y="1840"/>
                </a:lnTo>
                <a:lnTo>
                  <a:pt x="1475" y="1843"/>
                </a:lnTo>
                <a:lnTo>
                  <a:pt x="1481" y="1845"/>
                </a:lnTo>
                <a:lnTo>
                  <a:pt x="1488" y="1848"/>
                </a:lnTo>
                <a:lnTo>
                  <a:pt x="1494" y="1850"/>
                </a:lnTo>
                <a:lnTo>
                  <a:pt x="1501" y="1853"/>
                </a:lnTo>
                <a:lnTo>
                  <a:pt x="1508" y="1855"/>
                </a:lnTo>
                <a:lnTo>
                  <a:pt x="1514" y="1857"/>
                </a:lnTo>
                <a:lnTo>
                  <a:pt x="1518" y="1859"/>
                </a:lnTo>
                <a:lnTo>
                  <a:pt x="1524" y="1843"/>
                </a:lnTo>
                <a:lnTo>
                  <a:pt x="1520" y="1842"/>
                </a:lnTo>
                <a:lnTo>
                  <a:pt x="1513" y="1840"/>
                </a:lnTo>
                <a:lnTo>
                  <a:pt x="1506" y="1837"/>
                </a:lnTo>
                <a:lnTo>
                  <a:pt x="1500" y="1835"/>
                </a:lnTo>
                <a:lnTo>
                  <a:pt x="1493" y="1833"/>
                </a:lnTo>
                <a:lnTo>
                  <a:pt x="1487" y="1830"/>
                </a:lnTo>
                <a:lnTo>
                  <a:pt x="1480" y="1828"/>
                </a:lnTo>
                <a:lnTo>
                  <a:pt x="1474" y="1825"/>
                </a:lnTo>
                <a:lnTo>
                  <a:pt x="1470" y="1824"/>
                </a:lnTo>
                <a:lnTo>
                  <a:pt x="1464" y="1839"/>
                </a:lnTo>
                <a:close/>
                <a:moveTo>
                  <a:pt x="1532" y="1863"/>
                </a:moveTo>
                <a:lnTo>
                  <a:pt x="1534" y="1864"/>
                </a:lnTo>
                <a:lnTo>
                  <a:pt x="1541" y="1866"/>
                </a:lnTo>
                <a:lnTo>
                  <a:pt x="1547" y="1869"/>
                </a:lnTo>
                <a:lnTo>
                  <a:pt x="1554" y="1871"/>
                </a:lnTo>
                <a:lnTo>
                  <a:pt x="1560" y="1873"/>
                </a:lnTo>
                <a:lnTo>
                  <a:pt x="1565" y="1857"/>
                </a:lnTo>
                <a:lnTo>
                  <a:pt x="1559" y="1856"/>
                </a:lnTo>
                <a:lnTo>
                  <a:pt x="1552" y="1853"/>
                </a:lnTo>
                <a:lnTo>
                  <a:pt x="1546" y="1851"/>
                </a:lnTo>
                <a:lnTo>
                  <a:pt x="1539" y="1849"/>
                </a:lnTo>
                <a:lnTo>
                  <a:pt x="1537" y="1848"/>
                </a:lnTo>
                <a:lnTo>
                  <a:pt x="1532" y="1863"/>
                </a:lnTo>
                <a:close/>
                <a:moveTo>
                  <a:pt x="1574" y="1877"/>
                </a:moveTo>
                <a:lnTo>
                  <a:pt x="1580" y="1879"/>
                </a:lnTo>
                <a:lnTo>
                  <a:pt x="1587" y="1881"/>
                </a:lnTo>
                <a:lnTo>
                  <a:pt x="1593" y="1883"/>
                </a:lnTo>
                <a:lnTo>
                  <a:pt x="1600" y="1885"/>
                </a:lnTo>
                <a:lnTo>
                  <a:pt x="1606" y="1888"/>
                </a:lnTo>
                <a:lnTo>
                  <a:pt x="1613" y="1889"/>
                </a:lnTo>
                <a:lnTo>
                  <a:pt x="1620" y="1891"/>
                </a:lnTo>
                <a:lnTo>
                  <a:pt x="1626" y="1893"/>
                </a:lnTo>
                <a:lnTo>
                  <a:pt x="1629" y="1894"/>
                </a:lnTo>
                <a:lnTo>
                  <a:pt x="1634" y="1879"/>
                </a:lnTo>
                <a:lnTo>
                  <a:pt x="1631" y="1878"/>
                </a:lnTo>
                <a:lnTo>
                  <a:pt x="1624" y="1876"/>
                </a:lnTo>
                <a:lnTo>
                  <a:pt x="1617" y="1874"/>
                </a:lnTo>
                <a:lnTo>
                  <a:pt x="1611" y="1872"/>
                </a:lnTo>
                <a:lnTo>
                  <a:pt x="1604" y="1870"/>
                </a:lnTo>
                <a:lnTo>
                  <a:pt x="1598" y="1868"/>
                </a:lnTo>
                <a:lnTo>
                  <a:pt x="1592" y="1866"/>
                </a:lnTo>
                <a:lnTo>
                  <a:pt x="1585" y="1864"/>
                </a:lnTo>
                <a:lnTo>
                  <a:pt x="1579" y="1862"/>
                </a:lnTo>
                <a:lnTo>
                  <a:pt x="1574" y="1877"/>
                </a:lnTo>
                <a:close/>
                <a:moveTo>
                  <a:pt x="1643" y="1898"/>
                </a:moveTo>
                <a:lnTo>
                  <a:pt x="1646" y="1899"/>
                </a:lnTo>
                <a:lnTo>
                  <a:pt x="1652" y="1901"/>
                </a:lnTo>
                <a:lnTo>
                  <a:pt x="1659" y="1903"/>
                </a:lnTo>
                <a:lnTo>
                  <a:pt x="1666" y="1904"/>
                </a:lnTo>
                <a:lnTo>
                  <a:pt x="1671" y="1906"/>
                </a:lnTo>
                <a:lnTo>
                  <a:pt x="1676" y="1891"/>
                </a:lnTo>
                <a:lnTo>
                  <a:pt x="1670" y="1889"/>
                </a:lnTo>
                <a:lnTo>
                  <a:pt x="1663" y="1887"/>
                </a:lnTo>
                <a:lnTo>
                  <a:pt x="1657" y="1885"/>
                </a:lnTo>
                <a:lnTo>
                  <a:pt x="1650" y="1884"/>
                </a:lnTo>
                <a:lnTo>
                  <a:pt x="1648" y="1883"/>
                </a:lnTo>
                <a:lnTo>
                  <a:pt x="1643" y="1898"/>
                </a:lnTo>
                <a:close/>
                <a:moveTo>
                  <a:pt x="1685" y="1910"/>
                </a:moveTo>
                <a:lnTo>
                  <a:pt x="1692" y="1911"/>
                </a:lnTo>
                <a:lnTo>
                  <a:pt x="1699" y="1913"/>
                </a:lnTo>
                <a:lnTo>
                  <a:pt x="1705" y="1915"/>
                </a:lnTo>
                <a:lnTo>
                  <a:pt x="1712" y="1917"/>
                </a:lnTo>
                <a:lnTo>
                  <a:pt x="1718" y="1918"/>
                </a:lnTo>
                <a:lnTo>
                  <a:pt x="1725" y="1920"/>
                </a:lnTo>
                <a:lnTo>
                  <a:pt x="1732" y="1921"/>
                </a:lnTo>
                <a:lnTo>
                  <a:pt x="1738" y="1923"/>
                </a:lnTo>
                <a:lnTo>
                  <a:pt x="1742" y="1924"/>
                </a:lnTo>
                <a:lnTo>
                  <a:pt x="1745" y="1908"/>
                </a:lnTo>
                <a:lnTo>
                  <a:pt x="1742" y="1907"/>
                </a:lnTo>
                <a:lnTo>
                  <a:pt x="1735" y="1906"/>
                </a:lnTo>
                <a:lnTo>
                  <a:pt x="1729" y="1904"/>
                </a:lnTo>
                <a:lnTo>
                  <a:pt x="1722" y="1902"/>
                </a:lnTo>
                <a:lnTo>
                  <a:pt x="1716" y="1901"/>
                </a:lnTo>
                <a:lnTo>
                  <a:pt x="1709" y="1899"/>
                </a:lnTo>
                <a:lnTo>
                  <a:pt x="1703" y="1898"/>
                </a:lnTo>
                <a:lnTo>
                  <a:pt x="1696" y="1896"/>
                </a:lnTo>
                <a:lnTo>
                  <a:pt x="1690" y="1894"/>
                </a:lnTo>
                <a:lnTo>
                  <a:pt x="1685" y="1910"/>
                </a:lnTo>
                <a:close/>
                <a:moveTo>
                  <a:pt x="1756" y="1927"/>
                </a:moveTo>
                <a:lnTo>
                  <a:pt x="1758" y="1927"/>
                </a:lnTo>
                <a:lnTo>
                  <a:pt x="1764" y="1929"/>
                </a:lnTo>
                <a:lnTo>
                  <a:pt x="1771" y="1930"/>
                </a:lnTo>
                <a:lnTo>
                  <a:pt x="1778" y="1932"/>
                </a:lnTo>
                <a:lnTo>
                  <a:pt x="1784" y="1933"/>
                </a:lnTo>
                <a:lnTo>
                  <a:pt x="1784" y="1933"/>
                </a:lnTo>
                <a:lnTo>
                  <a:pt x="1788" y="1917"/>
                </a:lnTo>
                <a:lnTo>
                  <a:pt x="1788" y="1917"/>
                </a:lnTo>
                <a:lnTo>
                  <a:pt x="1781" y="1916"/>
                </a:lnTo>
                <a:lnTo>
                  <a:pt x="1774" y="1914"/>
                </a:lnTo>
                <a:lnTo>
                  <a:pt x="1768" y="1913"/>
                </a:lnTo>
                <a:lnTo>
                  <a:pt x="1761" y="1912"/>
                </a:lnTo>
                <a:lnTo>
                  <a:pt x="1760" y="1911"/>
                </a:lnTo>
                <a:lnTo>
                  <a:pt x="1756" y="1927"/>
                </a:lnTo>
                <a:close/>
                <a:moveTo>
                  <a:pt x="1799" y="1936"/>
                </a:moveTo>
                <a:lnTo>
                  <a:pt x="1804" y="1937"/>
                </a:lnTo>
                <a:lnTo>
                  <a:pt x="1811" y="1939"/>
                </a:lnTo>
                <a:lnTo>
                  <a:pt x="1817" y="1940"/>
                </a:lnTo>
                <a:lnTo>
                  <a:pt x="1824" y="1941"/>
                </a:lnTo>
                <a:lnTo>
                  <a:pt x="1830" y="1943"/>
                </a:lnTo>
                <a:lnTo>
                  <a:pt x="1837" y="1944"/>
                </a:lnTo>
                <a:lnTo>
                  <a:pt x="1843" y="1945"/>
                </a:lnTo>
                <a:lnTo>
                  <a:pt x="1850" y="1946"/>
                </a:lnTo>
                <a:lnTo>
                  <a:pt x="1856" y="1947"/>
                </a:lnTo>
                <a:lnTo>
                  <a:pt x="1859" y="1931"/>
                </a:lnTo>
                <a:lnTo>
                  <a:pt x="1853" y="1930"/>
                </a:lnTo>
                <a:lnTo>
                  <a:pt x="1846" y="1929"/>
                </a:lnTo>
                <a:lnTo>
                  <a:pt x="1840" y="1928"/>
                </a:lnTo>
                <a:lnTo>
                  <a:pt x="1833" y="1927"/>
                </a:lnTo>
                <a:lnTo>
                  <a:pt x="1827" y="1925"/>
                </a:lnTo>
                <a:lnTo>
                  <a:pt x="1820" y="1924"/>
                </a:lnTo>
                <a:lnTo>
                  <a:pt x="1814" y="1923"/>
                </a:lnTo>
                <a:lnTo>
                  <a:pt x="1807" y="1921"/>
                </a:lnTo>
                <a:lnTo>
                  <a:pt x="1802" y="1920"/>
                </a:lnTo>
                <a:lnTo>
                  <a:pt x="1799" y="1936"/>
                </a:lnTo>
                <a:close/>
                <a:moveTo>
                  <a:pt x="1870" y="1949"/>
                </a:moveTo>
                <a:lnTo>
                  <a:pt x="1876" y="1951"/>
                </a:lnTo>
                <a:lnTo>
                  <a:pt x="1883" y="1952"/>
                </a:lnTo>
                <a:lnTo>
                  <a:pt x="1890" y="1953"/>
                </a:lnTo>
                <a:lnTo>
                  <a:pt x="1896" y="1954"/>
                </a:lnTo>
                <a:lnTo>
                  <a:pt x="1899" y="1954"/>
                </a:lnTo>
                <a:lnTo>
                  <a:pt x="1901" y="1938"/>
                </a:lnTo>
                <a:lnTo>
                  <a:pt x="1899" y="1938"/>
                </a:lnTo>
                <a:lnTo>
                  <a:pt x="1892" y="1937"/>
                </a:lnTo>
                <a:lnTo>
                  <a:pt x="1885" y="1936"/>
                </a:lnTo>
                <a:lnTo>
                  <a:pt x="1879" y="1935"/>
                </a:lnTo>
                <a:lnTo>
                  <a:pt x="1873" y="1934"/>
                </a:lnTo>
                <a:lnTo>
                  <a:pt x="1870" y="1949"/>
                </a:lnTo>
                <a:close/>
                <a:moveTo>
                  <a:pt x="1913" y="1956"/>
                </a:moveTo>
                <a:lnTo>
                  <a:pt x="1916" y="1957"/>
                </a:lnTo>
                <a:lnTo>
                  <a:pt x="1923" y="1958"/>
                </a:lnTo>
                <a:lnTo>
                  <a:pt x="1929" y="1959"/>
                </a:lnTo>
                <a:lnTo>
                  <a:pt x="1935" y="1960"/>
                </a:lnTo>
                <a:lnTo>
                  <a:pt x="1942" y="1961"/>
                </a:lnTo>
                <a:lnTo>
                  <a:pt x="1949" y="1962"/>
                </a:lnTo>
                <a:lnTo>
                  <a:pt x="1955" y="1962"/>
                </a:lnTo>
                <a:lnTo>
                  <a:pt x="1962" y="1963"/>
                </a:lnTo>
                <a:lnTo>
                  <a:pt x="1969" y="1964"/>
                </a:lnTo>
                <a:lnTo>
                  <a:pt x="1971" y="1964"/>
                </a:lnTo>
                <a:lnTo>
                  <a:pt x="1973" y="1948"/>
                </a:lnTo>
                <a:lnTo>
                  <a:pt x="1971" y="1948"/>
                </a:lnTo>
                <a:lnTo>
                  <a:pt x="1964" y="1947"/>
                </a:lnTo>
                <a:lnTo>
                  <a:pt x="1958" y="1946"/>
                </a:lnTo>
                <a:lnTo>
                  <a:pt x="1951" y="1946"/>
                </a:lnTo>
                <a:lnTo>
                  <a:pt x="1944" y="1945"/>
                </a:lnTo>
                <a:lnTo>
                  <a:pt x="1938" y="1944"/>
                </a:lnTo>
                <a:lnTo>
                  <a:pt x="1931" y="1943"/>
                </a:lnTo>
                <a:lnTo>
                  <a:pt x="1925" y="1942"/>
                </a:lnTo>
                <a:lnTo>
                  <a:pt x="1918" y="1941"/>
                </a:lnTo>
                <a:lnTo>
                  <a:pt x="1916" y="1940"/>
                </a:lnTo>
                <a:lnTo>
                  <a:pt x="1913" y="1956"/>
                </a:lnTo>
                <a:close/>
                <a:moveTo>
                  <a:pt x="1985" y="1966"/>
                </a:moveTo>
                <a:lnTo>
                  <a:pt x="1988" y="1966"/>
                </a:lnTo>
                <a:lnTo>
                  <a:pt x="1995" y="1967"/>
                </a:lnTo>
                <a:lnTo>
                  <a:pt x="2002" y="1968"/>
                </a:lnTo>
                <a:lnTo>
                  <a:pt x="2008" y="1969"/>
                </a:lnTo>
                <a:lnTo>
                  <a:pt x="2014" y="1969"/>
                </a:lnTo>
                <a:lnTo>
                  <a:pt x="2016" y="1953"/>
                </a:lnTo>
                <a:lnTo>
                  <a:pt x="2010" y="1952"/>
                </a:lnTo>
                <a:lnTo>
                  <a:pt x="2003" y="1952"/>
                </a:lnTo>
                <a:lnTo>
                  <a:pt x="1997" y="1951"/>
                </a:lnTo>
                <a:lnTo>
                  <a:pt x="1990" y="1950"/>
                </a:lnTo>
                <a:lnTo>
                  <a:pt x="1987" y="1950"/>
                </a:lnTo>
                <a:lnTo>
                  <a:pt x="1985" y="1966"/>
                </a:lnTo>
                <a:close/>
                <a:moveTo>
                  <a:pt x="2029" y="1971"/>
                </a:moveTo>
                <a:lnTo>
                  <a:pt x="2034" y="1971"/>
                </a:lnTo>
                <a:lnTo>
                  <a:pt x="2041" y="1972"/>
                </a:lnTo>
                <a:lnTo>
                  <a:pt x="2047" y="1972"/>
                </a:lnTo>
                <a:lnTo>
                  <a:pt x="2054" y="1973"/>
                </a:lnTo>
                <a:lnTo>
                  <a:pt x="2061" y="1973"/>
                </a:lnTo>
                <a:lnTo>
                  <a:pt x="2067" y="1974"/>
                </a:lnTo>
                <a:lnTo>
                  <a:pt x="2074" y="1975"/>
                </a:lnTo>
                <a:lnTo>
                  <a:pt x="2080" y="1975"/>
                </a:lnTo>
                <a:lnTo>
                  <a:pt x="2087" y="1975"/>
                </a:lnTo>
                <a:lnTo>
                  <a:pt x="2088" y="1959"/>
                </a:lnTo>
                <a:lnTo>
                  <a:pt x="2082" y="1959"/>
                </a:lnTo>
                <a:lnTo>
                  <a:pt x="2075" y="1959"/>
                </a:lnTo>
                <a:lnTo>
                  <a:pt x="2069" y="1958"/>
                </a:lnTo>
                <a:lnTo>
                  <a:pt x="2062" y="1957"/>
                </a:lnTo>
                <a:lnTo>
                  <a:pt x="2056" y="1957"/>
                </a:lnTo>
                <a:lnTo>
                  <a:pt x="2049" y="1956"/>
                </a:lnTo>
                <a:lnTo>
                  <a:pt x="2042" y="1956"/>
                </a:lnTo>
                <a:lnTo>
                  <a:pt x="2036" y="1955"/>
                </a:lnTo>
                <a:lnTo>
                  <a:pt x="2030" y="1955"/>
                </a:lnTo>
                <a:lnTo>
                  <a:pt x="2029" y="1971"/>
                </a:lnTo>
                <a:close/>
                <a:moveTo>
                  <a:pt x="2101" y="1976"/>
                </a:moveTo>
                <a:lnTo>
                  <a:pt x="2107" y="1977"/>
                </a:lnTo>
                <a:lnTo>
                  <a:pt x="2114" y="1977"/>
                </a:lnTo>
                <a:lnTo>
                  <a:pt x="2120" y="1978"/>
                </a:lnTo>
                <a:lnTo>
                  <a:pt x="2127" y="1978"/>
                </a:lnTo>
                <a:lnTo>
                  <a:pt x="2130" y="1978"/>
                </a:lnTo>
                <a:lnTo>
                  <a:pt x="2131" y="1962"/>
                </a:lnTo>
                <a:lnTo>
                  <a:pt x="2127" y="1962"/>
                </a:lnTo>
                <a:lnTo>
                  <a:pt x="2121" y="1961"/>
                </a:lnTo>
                <a:lnTo>
                  <a:pt x="2114" y="1961"/>
                </a:lnTo>
                <a:lnTo>
                  <a:pt x="2108" y="1961"/>
                </a:lnTo>
                <a:lnTo>
                  <a:pt x="2102" y="1960"/>
                </a:lnTo>
                <a:lnTo>
                  <a:pt x="2101" y="1976"/>
                </a:lnTo>
                <a:close/>
                <a:moveTo>
                  <a:pt x="2145" y="1978"/>
                </a:moveTo>
                <a:lnTo>
                  <a:pt x="2146" y="1979"/>
                </a:lnTo>
                <a:lnTo>
                  <a:pt x="2153" y="1979"/>
                </a:lnTo>
                <a:lnTo>
                  <a:pt x="2159" y="1979"/>
                </a:lnTo>
                <a:lnTo>
                  <a:pt x="2166" y="1979"/>
                </a:lnTo>
                <a:lnTo>
                  <a:pt x="2173" y="1980"/>
                </a:lnTo>
                <a:lnTo>
                  <a:pt x="2179" y="1980"/>
                </a:lnTo>
                <a:lnTo>
                  <a:pt x="2186" y="1980"/>
                </a:lnTo>
                <a:lnTo>
                  <a:pt x="2192" y="1980"/>
                </a:lnTo>
                <a:lnTo>
                  <a:pt x="2199" y="1980"/>
                </a:lnTo>
                <a:lnTo>
                  <a:pt x="2203" y="1980"/>
                </a:lnTo>
                <a:lnTo>
                  <a:pt x="2203" y="1964"/>
                </a:lnTo>
                <a:lnTo>
                  <a:pt x="2199" y="1964"/>
                </a:lnTo>
                <a:lnTo>
                  <a:pt x="2193" y="1964"/>
                </a:lnTo>
                <a:lnTo>
                  <a:pt x="2186" y="1964"/>
                </a:lnTo>
                <a:lnTo>
                  <a:pt x="2180" y="1964"/>
                </a:lnTo>
                <a:lnTo>
                  <a:pt x="2173" y="1964"/>
                </a:lnTo>
                <a:lnTo>
                  <a:pt x="2167" y="1963"/>
                </a:lnTo>
                <a:lnTo>
                  <a:pt x="2160" y="1963"/>
                </a:lnTo>
                <a:lnTo>
                  <a:pt x="2154" y="1963"/>
                </a:lnTo>
                <a:lnTo>
                  <a:pt x="2147" y="1962"/>
                </a:lnTo>
                <a:lnTo>
                  <a:pt x="2145" y="1962"/>
                </a:lnTo>
                <a:lnTo>
                  <a:pt x="2145" y="1978"/>
                </a:lnTo>
                <a:close/>
                <a:moveTo>
                  <a:pt x="2217" y="1980"/>
                </a:moveTo>
                <a:lnTo>
                  <a:pt x="2219" y="1980"/>
                </a:lnTo>
                <a:lnTo>
                  <a:pt x="2225" y="1980"/>
                </a:lnTo>
                <a:lnTo>
                  <a:pt x="2232" y="1980"/>
                </a:lnTo>
                <a:lnTo>
                  <a:pt x="2239" y="1980"/>
                </a:lnTo>
                <a:lnTo>
                  <a:pt x="2245" y="1980"/>
                </a:lnTo>
                <a:lnTo>
                  <a:pt x="2247" y="1980"/>
                </a:lnTo>
                <a:lnTo>
                  <a:pt x="2246" y="1963"/>
                </a:lnTo>
                <a:lnTo>
                  <a:pt x="2245" y="1964"/>
                </a:lnTo>
                <a:lnTo>
                  <a:pt x="2238" y="1964"/>
                </a:lnTo>
                <a:lnTo>
                  <a:pt x="2232" y="1964"/>
                </a:lnTo>
                <a:lnTo>
                  <a:pt x="2225" y="1964"/>
                </a:lnTo>
                <a:lnTo>
                  <a:pt x="2219" y="1964"/>
                </a:lnTo>
                <a:lnTo>
                  <a:pt x="2217" y="1964"/>
                </a:lnTo>
                <a:lnTo>
                  <a:pt x="2217" y="1980"/>
                </a:lnTo>
                <a:close/>
                <a:moveTo>
                  <a:pt x="2261" y="1979"/>
                </a:moveTo>
                <a:lnTo>
                  <a:pt x="2265" y="1979"/>
                </a:lnTo>
                <a:lnTo>
                  <a:pt x="2272" y="1979"/>
                </a:lnTo>
                <a:lnTo>
                  <a:pt x="2278" y="1978"/>
                </a:lnTo>
                <a:lnTo>
                  <a:pt x="2285" y="1978"/>
                </a:lnTo>
                <a:lnTo>
                  <a:pt x="2291" y="1978"/>
                </a:lnTo>
                <a:lnTo>
                  <a:pt x="2298" y="1978"/>
                </a:lnTo>
                <a:lnTo>
                  <a:pt x="2305" y="1977"/>
                </a:lnTo>
                <a:lnTo>
                  <a:pt x="2311" y="1977"/>
                </a:lnTo>
                <a:lnTo>
                  <a:pt x="2318" y="1976"/>
                </a:lnTo>
                <a:lnTo>
                  <a:pt x="2319" y="1976"/>
                </a:lnTo>
                <a:lnTo>
                  <a:pt x="2318" y="1960"/>
                </a:lnTo>
                <a:lnTo>
                  <a:pt x="2317" y="1960"/>
                </a:lnTo>
                <a:lnTo>
                  <a:pt x="2310" y="1961"/>
                </a:lnTo>
                <a:lnTo>
                  <a:pt x="2304" y="1961"/>
                </a:lnTo>
                <a:lnTo>
                  <a:pt x="2297" y="1961"/>
                </a:lnTo>
                <a:lnTo>
                  <a:pt x="2291" y="1962"/>
                </a:lnTo>
                <a:lnTo>
                  <a:pt x="2284" y="1962"/>
                </a:lnTo>
                <a:lnTo>
                  <a:pt x="2277" y="1962"/>
                </a:lnTo>
                <a:lnTo>
                  <a:pt x="2271" y="1962"/>
                </a:lnTo>
                <a:lnTo>
                  <a:pt x="2264" y="1963"/>
                </a:lnTo>
                <a:lnTo>
                  <a:pt x="2260" y="1963"/>
                </a:lnTo>
                <a:lnTo>
                  <a:pt x="2261" y="1979"/>
                </a:lnTo>
                <a:close/>
                <a:moveTo>
                  <a:pt x="2334" y="1975"/>
                </a:moveTo>
                <a:lnTo>
                  <a:pt x="2337" y="1975"/>
                </a:lnTo>
                <a:lnTo>
                  <a:pt x="2344" y="1975"/>
                </a:lnTo>
                <a:lnTo>
                  <a:pt x="2351" y="1974"/>
                </a:lnTo>
                <a:lnTo>
                  <a:pt x="2357" y="1973"/>
                </a:lnTo>
                <a:lnTo>
                  <a:pt x="2363" y="1973"/>
                </a:lnTo>
                <a:lnTo>
                  <a:pt x="2361" y="1957"/>
                </a:lnTo>
                <a:lnTo>
                  <a:pt x="2356" y="1957"/>
                </a:lnTo>
                <a:lnTo>
                  <a:pt x="2349" y="1958"/>
                </a:lnTo>
                <a:lnTo>
                  <a:pt x="2343" y="1959"/>
                </a:lnTo>
                <a:lnTo>
                  <a:pt x="2336" y="1959"/>
                </a:lnTo>
                <a:lnTo>
                  <a:pt x="2333" y="1959"/>
                </a:lnTo>
                <a:lnTo>
                  <a:pt x="2334" y="1975"/>
                </a:lnTo>
                <a:close/>
                <a:moveTo>
                  <a:pt x="2377" y="1972"/>
                </a:moveTo>
                <a:lnTo>
                  <a:pt x="2384" y="1971"/>
                </a:lnTo>
                <a:lnTo>
                  <a:pt x="2390" y="1971"/>
                </a:lnTo>
                <a:lnTo>
                  <a:pt x="2397" y="1970"/>
                </a:lnTo>
                <a:lnTo>
                  <a:pt x="2403" y="1969"/>
                </a:lnTo>
                <a:lnTo>
                  <a:pt x="2410" y="1969"/>
                </a:lnTo>
                <a:lnTo>
                  <a:pt x="2416" y="1968"/>
                </a:lnTo>
                <a:lnTo>
                  <a:pt x="2423" y="1967"/>
                </a:lnTo>
                <a:lnTo>
                  <a:pt x="2430" y="1966"/>
                </a:lnTo>
                <a:lnTo>
                  <a:pt x="2435" y="1966"/>
                </a:lnTo>
                <a:lnTo>
                  <a:pt x="2433" y="1950"/>
                </a:lnTo>
                <a:lnTo>
                  <a:pt x="2428" y="1950"/>
                </a:lnTo>
                <a:lnTo>
                  <a:pt x="2421" y="1951"/>
                </a:lnTo>
                <a:lnTo>
                  <a:pt x="2415" y="1952"/>
                </a:lnTo>
                <a:lnTo>
                  <a:pt x="2408" y="1952"/>
                </a:lnTo>
                <a:lnTo>
                  <a:pt x="2402" y="1953"/>
                </a:lnTo>
                <a:lnTo>
                  <a:pt x="2395" y="1954"/>
                </a:lnTo>
                <a:lnTo>
                  <a:pt x="2389" y="1955"/>
                </a:lnTo>
                <a:lnTo>
                  <a:pt x="2382" y="1955"/>
                </a:lnTo>
                <a:lnTo>
                  <a:pt x="2376" y="1956"/>
                </a:lnTo>
                <a:lnTo>
                  <a:pt x="2377" y="1972"/>
                </a:lnTo>
                <a:close/>
                <a:moveTo>
                  <a:pt x="2449" y="1964"/>
                </a:moveTo>
                <a:lnTo>
                  <a:pt x="2456" y="1963"/>
                </a:lnTo>
                <a:lnTo>
                  <a:pt x="2463" y="1962"/>
                </a:lnTo>
                <a:lnTo>
                  <a:pt x="2469" y="1962"/>
                </a:lnTo>
                <a:lnTo>
                  <a:pt x="2476" y="1961"/>
                </a:lnTo>
                <a:lnTo>
                  <a:pt x="2478" y="1960"/>
                </a:lnTo>
                <a:lnTo>
                  <a:pt x="2476" y="1944"/>
                </a:lnTo>
                <a:lnTo>
                  <a:pt x="2474" y="1945"/>
                </a:lnTo>
                <a:lnTo>
                  <a:pt x="2467" y="1946"/>
                </a:lnTo>
                <a:lnTo>
                  <a:pt x="2461" y="1946"/>
                </a:lnTo>
                <a:lnTo>
                  <a:pt x="2454" y="1947"/>
                </a:lnTo>
                <a:lnTo>
                  <a:pt x="2448" y="1948"/>
                </a:lnTo>
                <a:lnTo>
                  <a:pt x="2449" y="1964"/>
                </a:lnTo>
                <a:close/>
                <a:moveTo>
                  <a:pt x="2493" y="1958"/>
                </a:moveTo>
                <a:lnTo>
                  <a:pt x="2496" y="1958"/>
                </a:lnTo>
                <a:lnTo>
                  <a:pt x="2502" y="1957"/>
                </a:lnTo>
                <a:lnTo>
                  <a:pt x="2509" y="1956"/>
                </a:lnTo>
                <a:lnTo>
                  <a:pt x="2515" y="1955"/>
                </a:lnTo>
                <a:lnTo>
                  <a:pt x="2522" y="1954"/>
                </a:lnTo>
                <a:lnTo>
                  <a:pt x="2528" y="1953"/>
                </a:lnTo>
                <a:lnTo>
                  <a:pt x="2535" y="1952"/>
                </a:lnTo>
                <a:lnTo>
                  <a:pt x="2542" y="1951"/>
                </a:lnTo>
                <a:lnTo>
                  <a:pt x="2548" y="1949"/>
                </a:lnTo>
                <a:lnTo>
                  <a:pt x="2550" y="1949"/>
                </a:lnTo>
                <a:lnTo>
                  <a:pt x="2547" y="1933"/>
                </a:lnTo>
                <a:lnTo>
                  <a:pt x="2546" y="1933"/>
                </a:lnTo>
                <a:lnTo>
                  <a:pt x="2539" y="1935"/>
                </a:lnTo>
                <a:lnTo>
                  <a:pt x="2532" y="1936"/>
                </a:lnTo>
                <a:lnTo>
                  <a:pt x="2526" y="1937"/>
                </a:lnTo>
                <a:lnTo>
                  <a:pt x="2519" y="1938"/>
                </a:lnTo>
                <a:lnTo>
                  <a:pt x="2513" y="1939"/>
                </a:lnTo>
                <a:lnTo>
                  <a:pt x="2506" y="1940"/>
                </a:lnTo>
                <a:lnTo>
                  <a:pt x="2500" y="1941"/>
                </a:lnTo>
                <a:lnTo>
                  <a:pt x="2493" y="1942"/>
                </a:lnTo>
                <a:lnTo>
                  <a:pt x="2490" y="1942"/>
                </a:lnTo>
                <a:lnTo>
                  <a:pt x="2493" y="1958"/>
                </a:lnTo>
                <a:close/>
                <a:moveTo>
                  <a:pt x="2564" y="1947"/>
                </a:moveTo>
                <a:lnTo>
                  <a:pt x="2568" y="1946"/>
                </a:lnTo>
                <a:lnTo>
                  <a:pt x="2575" y="1945"/>
                </a:lnTo>
                <a:lnTo>
                  <a:pt x="2581" y="1944"/>
                </a:lnTo>
                <a:lnTo>
                  <a:pt x="2588" y="1943"/>
                </a:lnTo>
                <a:lnTo>
                  <a:pt x="2593" y="1941"/>
                </a:lnTo>
                <a:lnTo>
                  <a:pt x="2590" y="1926"/>
                </a:lnTo>
                <a:lnTo>
                  <a:pt x="2585" y="1927"/>
                </a:lnTo>
                <a:lnTo>
                  <a:pt x="2578" y="1928"/>
                </a:lnTo>
                <a:lnTo>
                  <a:pt x="2572" y="1929"/>
                </a:lnTo>
                <a:lnTo>
                  <a:pt x="2565" y="1930"/>
                </a:lnTo>
                <a:lnTo>
                  <a:pt x="2562" y="1931"/>
                </a:lnTo>
                <a:lnTo>
                  <a:pt x="2564" y="1947"/>
                </a:lnTo>
                <a:close/>
                <a:moveTo>
                  <a:pt x="2607" y="1939"/>
                </a:moveTo>
                <a:lnTo>
                  <a:pt x="2607" y="1939"/>
                </a:lnTo>
                <a:lnTo>
                  <a:pt x="2614" y="1937"/>
                </a:lnTo>
                <a:lnTo>
                  <a:pt x="2621" y="1936"/>
                </a:lnTo>
                <a:lnTo>
                  <a:pt x="2627" y="1934"/>
                </a:lnTo>
                <a:lnTo>
                  <a:pt x="2634" y="1933"/>
                </a:lnTo>
                <a:lnTo>
                  <a:pt x="2640" y="1932"/>
                </a:lnTo>
                <a:lnTo>
                  <a:pt x="2647" y="1930"/>
                </a:lnTo>
                <a:lnTo>
                  <a:pt x="2654" y="1929"/>
                </a:lnTo>
                <a:lnTo>
                  <a:pt x="2660" y="1927"/>
                </a:lnTo>
                <a:lnTo>
                  <a:pt x="2664" y="1927"/>
                </a:lnTo>
                <a:lnTo>
                  <a:pt x="2661" y="1911"/>
                </a:lnTo>
                <a:lnTo>
                  <a:pt x="2657" y="1912"/>
                </a:lnTo>
                <a:lnTo>
                  <a:pt x="2650" y="1913"/>
                </a:lnTo>
                <a:lnTo>
                  <a:pt x="2643" y="1914"/>
                </a:lnTo>
                <a:lnTo>
                  <a:pt x="2637" y="1916"/>
                </a:lnTo>
                <a:lnTo>
                  <a:pt x="2630" y="1917"/>
                </a:lnTo>
                <a:lnTo>
                  <a:pt x="2624" y="1919"/>
                </a:lnTo>
                <a:lnTo>
                  <a:pt x="2617" y="1920"/>
                </a:lnTo>
                <a:lnTo>
                  <a:pt x="2611" y="1921"/>
                </a:lnTo>
                <a:lnTo>
                  <a:pt x="2604" y="1923"/>
                </a:lnTo>
                <a:lnTo>
                  <a:pt x="2604" y="1923"/>
                </a:lnTo>
                <a:lnTo>
                  <a:pt x="2607" y="1939"/>
                </a:lnTo>
                <a:close/>
                <a:moveTo>
                  <a:pt x="2678" y="1923"/>
                </a:moveTo>
                <a:lnTo>
                  <a:pt x="2680" y="1923"/>
                </a:lnTo>
                <a:lnTo>
                  <a:pt x="2687" y="1921"/>
                </a:lnTo>
                <a:lnTo>
                  <a:pt x="2693" y="1920"/>
                </a:lnTo>
                <a:lnTo>
                  <a:pt x="2700" y="1918"/>
                </a:lnTo>
                <a:lnTo>
                  <a:pt x="2706" y="1917"/>
                </a:lnTo>
                <a:lnTo>
                  <a:pt x="2706" y="1916"/>
                </a:lnTo>
                <a:lnTo>
                  <a:pt x="2703" y="1901"/>
                </a:lnTo>
                <a:lnTo>
                  <a:pt x="2702" y="1901"/>
                </a:lnTo>
                <a:lnTo>
                  <a:pt x="2696" y="1902"/>
                </a:lnTo>
                <a:lnTo>
                  <a:pt x="2689" y="1904"/>
                </a:lnTo>
                <a:lnTo>
                  <a:pt x="2683" y="1906"/>
                </a:lnTo>
                <a:lnTo>
                  <a:pt x="2676" y="1907"/>
                </a:lnTo>
                <a:lnTo>
                  <a:pt x="2675" y="1907"/>
                </a:lnTo>
                <a:lnTo>
                  <a:pt x="2678" y="1923"/>
                </a:lnTo>
                <a:close/>
                <a:moveTo>
                  <a:pt x="2721" y="1913"/>
                </a:moveTo>
                <a:lnTo>
                  <a:pt x="2726" y="1911"/>
                </a:lnTo>
                <a:lnTo>
                  <a:pt x="2733" y="1910"/>
                </a:lnTo>
                <a:lnTo>
                  <a:pt x="2739" y="1908"/>
                </a:lnTo>
                <a:lnTo>
                  <a:pt x="2746" y="1906"/>
                </a:lnTo>
                <a:lnTo>
                  <a:pt x="2752" y="1904"/>
                </a:lnTo>
                <a:lnTo>
                  <a:pt x="2759" y="1903"/>
                </a:lnTo>
                <a:lnTo>
                  <a:pt x="2766" y="1901"/>
                </a:lnTo>
                <a:lnTo>
                  <a:pt x="2772" y="1899"/>
                </a:lnTo>
                <a:lnTo>
                  <a:pt x="2777" y="1898"/>
                </a:lnTo>
                <a:lnTo>
                  <a:pt x="2772" y="1882"/>
                </a:lnTo>
                <a:lnTo>
                  <a:pt x="2768" y="1884"/>
                </a:lnTo>
                <a:lnTo>
                  <a:pt x="2761" y="1885"/>
                </a:lnTo>
                <a:lnTo>
                  <a:pt x="2755" y="1887"/>
                </a:lnTo>
                <a:lnTo>
                  <a:pt x="2748" y="1889"/>
                </a:lnTo>
                <a:lnTo>
                  <a:pt x="2741" y="1891"/>
                </a:lnTo>
                <a:lnTo>
                  <a:pt x="2735" y="1892"/>
                </a:lnTo>
                <a:lnTo>
                  <a:pt x="2728" y="1894"/>
                </a:lnTo>
                <a:lnTo>
                  <a:pt x="2722" y="1896"/>
                </a:lnTo>
                <a:lnTo>
                  <a:pt x="2717" y="1897"/>
                </a:lnTo>
                <a:lnTo>
                  <a:pt x="2721" y="1913"/>
                </a:lnTo>
                <a:close/>
                <a:moveTo>
                  <a:pt x="2791" y="1894"/>
                </a:moveTo>
                <a:lnTo>
                  <a:pt x="2792" y="1893"/>
                </a:lnTo>
                <a:lnTo>
                  <a:pt x="2798" y="1891"/>
                </a:lnTo>
                <a:lnTo>
                  <a:pt x="2805" y="1889"/>
                </a:lnTo>
                <a:lnTo>
                  <a:pt x="2811" y="1888"/>
                </a:lnTo>
                <a:lnTo>
                  <a:pt x="2818" y="1885"/>
                </a:lnTo>
                <a:lnTo>
                  <a:pt x="2819" y="1885"/>
                </a:lnTo>
                <a:lnTo>
                  <a:pt x="2814" y="1870"/>
                </a:lnTo>
                <a:lnTo>
                  <a:pt x="2814" y="1870"/>
                </a:lnTo>
                <a:lnTo>
                  <a:pt x="2807" y="1872"/>
                </a:lnTo>
                <a:lnTo>
                  <a:pt x="2800" y="1874"/>
                </a:lnTo>
                <a:lnTo>
                  <a:pt x="2794" y="1876"/>
                </a:lnTo>
                <a:lnTo>
                  <a:pt x="2787" y="1878"/>
                </a:lnTo>
                <a:lnTo>
                  <a:pt x="2786" y="1878"/>
                </a:lnTo>
                <a:lnTo>
                  <a:pt x="2791" y="1894"/>
                </a:lnTo>
                <a:close/>
                <a:moveTo>
                  <a:pt x="2833" y="1881"/>
                </a:moveTo>
                <a:lnTo>
                  <a:pt x="2838" y="1879"/>
                </a:lnTo>
                <a:lnTo>
                  <a:pt x="2844" y="1877"/>
                </a:lnTo>
                <a:lnTo>
                  <a:pt x="2851" y="1875"/>
                </a:lnTo>
                <a:lnTo>
                  <a:pt x="2858" y="1873"/>
                </a:lnTo>
                <a:lnTo>
                  <a:pt x="2864" y="1871"/>
                </a:lnTo>
                <a:lnTo>
                  <a:pt x="2871" y="1869"/>
                </a:lnTo>
                <a:lnTo>
                  <a:pt x="2878" y="1866"/>
                </a:lnTo>
                <a:lnTo>
                  <a:pt x="2884" y="1864"/>
                </a:lnTo>
                <a:lnTo>
                  <a:pt x="2888" y="1863"/>
                </a:lnTo>
                <a:lnTo>
                  <a:pt x="2882" y="1848"/>
                </a:lnTo>
                <a:lnTo>
                  <a:pt x="2879" y="1849"/>
                </a:lnTo>
                <a:lnTo>
                  <a:pt x="2872" y="1851"/>
                </a:lnTo>
                <a:lnTo>
                  <a:pt x="2866" y="1853"/>
                </a:lnTo>
                <a:lnTo>
                  <a:pt x="2859" y="1856"/>
                </a:lnTo>
                <a:lnTo>
                  <a:pt x="2853" y="1858"/>
                </a:lnTo>
                <a:lnTo>
                  <a:pt x="2846" y="1860"/>
                </a:lnTo>
                <a:lnTo>
                  <a:pt x="2840" y="1862"/>
                </a:lnTo>
                <a:lnTo>
                  <a:pt x="2833" y="1864"/>
                </a:lnTo>
                <a:lnTo>
                  <a:pt x="2828" y="1866"/>
                </a:lnTo>
                <a:lnTo>
                  <a:pt x="2833" y="1881"/>
                </a:lnTo>
                <a:close/>
                <a:moveTo>
                  <a:pt x="2901" y="1858"/>
                </a:moveTo>
                <a:lnTo>
                  <a:pt x="2904" y="1857"/>
                </a:lnTo>
                <a:lnTo>
                  <a:pt x="2910" y="1855"/>
                </a:lnTo>
                <a:lnTo>
                  <a:pt x="2917" y="1853"/>
                </a:lnTo>
                <a:lnTo>
                  <a:pt x="2923" y="1850"/>
                </a:lnTo>
                <a:lnTo>
                  <a:pt x="2929" y="1848"/>
                </a:lnTo>
                <a:lnTo>
                  <a:pt x="2923" y="1833"/>
                </a:lnTo>
                <a:lnTo>
                  <a:pt x="2918" y="1835"/>
                </a:lnTo>
                <a:lnTo>
                  <a:pt x="2911" y="1837"/>
                </a:lnTo>
                <a:lnTo>
                  <a:pt x="2905" y="1840"/>
                </a:lnTo>
                <a:lnTo>
                  <a:pt x="2898" y="1842"/>
                </a:lnTo>
                <a:lnTo>
                  <a:pt x="2896" y="1843"/>
                </a:lnTo>
                <a:lnTo>
                  <a:pt x="2901" y="1858"/>
                </a:lnTo>
                <a:close/>
                <a:moveTo>
                  <a:pt x="2942" y="1843"/>
                </a:moveTo>
                <a:lnTo>
                  <a:pt x="2943" y="1843"/>
                </a:lnTo>
                <a:lnTo>
                  <a:pt x="2950" y="1840"/>
                </a:lnTo>
                <a:lnTo>
                  <a:pt x="2956" y="1838"/>
                </a:lnTo>
                <a:lnTo>
                  <a:pt x="2963" y="1835"/>
                </a:lnTo>
                <a:lnTo>
                  <a:pt x="2970" y="1833"/>
                </a:lnTo>
                <a:lnTo>
                  <a:pt x="2976" y="1830"/>
                </a:lnTo>
                <a:lnTo>
                  <a:pt x="2983" y="1827"/>
                </a:lnTo>
                <a:lnTo>
                  <a:pt x="2989" y="1825"/>
                </a:lnTo>
                <a:lnTo>
                  <a:pt x="2996" y="1822"/>
                </a:lnTo>
                <a:lnTo>
                  <a:pt x="2997" y="1822"/>
                </a:lnTo>
                <a:lnTo>
                  <a:pt x="2990" y="1807"/>
                </a:lnTo>
                <a:lnTo>
                  <a:pt x="2990" y="1807"/>
                </a:lnTo>
                <a:lnTo>
                  <a:pt x="2983" y="1810"/>
                </a:lnTo>
                <a:lnTo>
                  <a:pt x="2977" y="1812"/>
                </a:lnTo>
                <a:lnTo>
                  <a:pt x="2970" y="1815"/>
                </a:lnTo>
                <a:lnTo>
                  <a:pt x="2964" y="1818"/>
                </a:lnTo>
                <a:lnTo>
                  <a:pt x="2957" y="1820"/>
                </a:lnTo>
                <a:lnTo>
                  <a:pt x="2951" y="1823"/>
                </a:lnTo>
                <a:lnTo>
                  <a:pt x="2944" y="1825"/>
                </a:lnTo>
                <a:lnTo>
                  <a:pt x="2938" y="1828"/>
                </a:lnTo>
                <a:lnTo>
                  <a:pt x="2937" y="1828"/>
                </a:lnTo>
                <a:lnTo>
                  <a:pt x="2942" y="1843"/>
                </a:lnTo>
                <a:close/>
                <a:moveTo>
                  <a:pt x="3010" y="1816"/>
                </a:moveTo>
                <a:lnTo>
                  <a:pt x="3016" y="1814"/>
                </a:lnTo>
                <a:lnTo>
                  <a:pt x="3022" y="1811"/>
                </a:lnTo>
                <a:lnTo>
                  <a:pt x="3029" y="1808"/>
                </a:lnTo>
                <a:lnTo>
                  <a:pt x="3035" y="1806"/>
                </a:lnTo>
                <a:lnTo>
                  <a:pt x="3037" y="1805"/>
                </a:lnTo>
                <a:lnTo>
                  <a:pt x="3031" y="1790"/>
                </a:lnTo>
                <a:lnTo>
                  <a:pt x="3029" y="1791"/>
                </a:lnTo>
                <a:lnTo>
                  <a:pt x="3023" y="1794"/>
                </a:lnTo>
                <a:lnTo>
                  <a:pt x="3016" y="1796"/>
                </a:lnTo>
                <a:lnTo>
                  <a:pt x="3009" y="1799"/>
                </a:lnTo>
                <a:lnTo>
                  <a:pt x="3004" y="1801"/>
                </a:lnTo>
                <a:lnTo>
                  <a:pt x="3010" y="1816"/>
                </a:lnTo>
                <a:close/>
                <a:moveTo>
                  <a:pt x="3050" y="1799"/>
                </a:moveTo>
                <a:lnTo>
                  <a:pt x="3055" y="1797"/>
                </a:lnTo>
                <a:lnTo>
                  <a:pt x="3062" y="1794"/>
                </a:lnTo>
                <a:lnTo>
                  <a:pt x="3069" y="1791"/>
                </a:lnTo>
                <a:lnTo>
                  <a:pt x="3075" y="1788"/>
                </a:lnTo>
                <a:lnTo>
                  <a:pt x="3082" y="1785"/>
                </a:lnTo>
                <a:lnTo>
                  <a:pt x="3088" y="1782"/>
                </a:lnTo>
                <a:lnTo>
                  <a:pt x="3095" y="1779"/>
                </a:lnTo>
                <a:lnTo>
                  <a:pt x="3101" y="1776"/>
                </a:lnTo>
                <a:lnTo>
                  <a:pt x="3103" y="1775"/>
                </a:lnTo>
                <a:lnTo>
                  <a:pt x="3096" y="1760"/>
                </a:lnTo>
                <a:lnTo>
                  <a:pt x="3094" y="1761"/>
                </a:lnTo>
                <a:lnTo>
                  <a:pt x="3088" y="1764"/>
                </a:lnTo>
                <a:lnTo>
                  <a:pt x="3082" y="1767"/>
                </a:lnTo>
                <a:lnTo>
                  <a:pt x="3075" y="1770"/>
                </a:lnTo>
                <a:lnTo>
                  <a:pt x="3068" y="1773"/>
                </a:lnTo>
                <a:lnTo>
                  <a:pt x="3062" y="1776"/>
                </a:lnTo>
                <a:lnTo>
                  <a:pt x="3055" y="1779"/>
                </a:lnTo>
                <a:lnTo>
                  <a:pt x="3049" y="1782"/>
                </a:lnTo>
                <a:lnTo>
                  <a:pt x="3044" y="1785"/>
                </a:lnTo>
                <a:lnTo>
                  <a:pt x="3050" y="1799"/>
                </a:lnTo>
                <a:close/>
                <a:moveTo>
                  <a:pt x="3116" y="1769"/>
                </a:moveTo>
                <a:lnTo>
                  <a:pt x="3121" y="1766"/>
                </a:lnTo>
                <a:lnTo>
                  <a:pt x="3128" y="1763"/>
                </a:lnTo>
                <a:lnTo>
                  <a:pt x="3134" y="1760"/>
                </a:lnTo>
                <a:lnTo>
                  <a:pt x="3141" y="1757"/>
                </a:lnTo>
                <a:lnTo>
                  <a:pt x="3142" y="1756"/>
                </a:lnTo>
                <a:lnTo>
                  <a:pt x="3135" y="1742"/>
                </a:lnTo>
                <a:lnTo>
                  <a:pt x="3134" y="1742"/>
                </a:lnTo>
                <a:lnTo>
                  <a:pt x="3127" y="1746"/>
                </a:lnTo>
                <a:lnTo>
                  <a:pt x="3120" y="1749"/>
                </a:lnTo>
                <a:lnTo>
                  <a:pt x="3114" y="1752"/>
                </a:lnTo>
                <a:lnTo>
                  <a:pt x="3109" y="1754"/>
                </a:lnTo>
                <a:lnTo>
                  <a:pt x="3116" y="1769"/>
                </a:lnTo>
                <a:close/>
                <a:moveTo>
                  <a:pt x="3155" y="1750"/>
                </a:moveTo>
                <a:lnTo>
                  <a:pt x="3161" y="1747"/>
                </a:lnTo>
                <a:lnTo>
                  <a:pt x="3167" y="1743"/>
                </a:lnTo>
                <a:lnTo>
                  <a:pt x="3174" y="1740"/>
                </a:lnTo>
                <a:lnTo>
                  <a:pt x="3180" y="1737"/>
                </a:lnTo>
                <a:lnTo>
                  <a:pt x="3187" y="1733"/>
                </a:lnTo>
                <a:lnTo>
                  <a:pt x="3193" y="1730"/>
                </a:lnTo>
                <a:lnTo>
                  <a:pt x="3200" y="1726"/>
                </a:lnTo>
                <a:lnTo>
                  <a:pt x="3207" y="1722"/>
                </a:lnTo>
                <a:lnTo>
                  <a:pt x="3199" y="1708"/>
                </a:lnTo>
                <a:lnTo>
                  <a:pt x="3193" y="1712"/>
                </a:lnTo>
                <a:lnTo>
                  <a:pt x="3186" y="1715"/>
                </a:lnTo>
                <a:lnTo>
                  <a:pt x="3179" y="1719"/>
                </a:lnTo>
                <a:lnTo>
                  <a:pt x="3173" y="1722"/>
                </a:lnTo>
                <a:lnTo>
                  <a:pt x="3166" y="1726"/>
                </a:lnTo>
                <a:lnTo>
                  <a:pt x="3160" y="1729"/>
                </a:lnTo>
                <a:lnTo>
                  <a:pt x="3153" y="1732"/>
                </a:lnTo>
                <a:lnTo>
                  <a:pt x="3148" y="1735"/>
                </a:lnTo>
                <a:lnTo>
                  <a:pt x="3155" y="1750"/>
                </a:lnTo>
                <a:close/>
                <a:moveTo>
                  <a:pt x="3219" y="1715"/>
                </a:moveTo>
                <a:lnTo>
                  <a:pt x="3220" y="1715"/>
                </a:lnTo>
                <a:lnTo>
                  <a:pt x="3226" y="1711"/>
                </a:lnTo>
                <a:lnTo>
                  <a:pt x="3233" y="1708"/>
                </a:lnTo>
                <a:lnTo>
                  <a:pt x="3240" y="1704"/>
                </a:lnTo>
                <a:lnTo>
                  <a:pt x="3245" y="1701"/>
                </a:lnTo>
                <a:lnTo>
                  <a:pt x="3237" y="1687"/>
                </a:lnTo>
                <a:lnTo>
                  <a:pt x="3232" y="1690"/>
                </a:lnTo>
                <a:lnTo>
                  <a:pt x="3225" y="1694"/>
                </a:lnTo>
                <a:lnTo>
                  <a:pt x="3219" y="1697"/>
                </a:lnTo>
                <a:lnTo>
                  <a:pt x="3212" y="1701"/>
                </a:lnTo>
                <a:lnTo>
                  <a:pt x="3212" y="1701"/>
                </a:lnTo>
                <a:lnTo>
                  <a:pt x="3219" y="1715"/>
                </a:lnTo>
                <a:close/>
                <a:moveTo>
                  <a:pt x="3257" y="1694"/>
                </a:moveTo>
                <a:lnTo>
                  <a:pt x="3259" y="1693"/>
                </a:lnTo>
                <a:lnTo>
                  <a:pt x="3266" y="1689"/>
                </a:lnTo>
                <a:lnTo>
                  <a:pt x="3273" y="1685"/>
                </a:lnTo>
                <a:lnTo>
                  <a:pt x="3279" y="1681"/>
                </a:lnTo>
                <a:lnTo>
                  <a:pt x="3286" y="1677"/>
                </a:lnTo>
                <a:lnTo>
                  <a:pt x="3292" y="1673"/>
                </a:lnTo>
                <a:lnTo>
                  <a:pt x="3299" y="1669"/>
                </a:lnTo>
                <a:lnTo>
                  <a:pt x="3305" y="1665"/>
                </a:lnTo>
                <a:lnTo>
                  <a:pt x="3308" y="1664"/>
                </a:lnTo>
                <a:lnTo>
                  <a:pt x="3299" y="1650"/>
                </a:lnTo>
                <a:lnTo>
                  <a:pt x="3297" y="1651"/>
                </a:lnTo>
                <a:lnTo>
                  <a:pt x="3291" y="1655"/>
                </a:lnTo>
                <a:lnTo>
                  <a:pt x="3284" y="1660"/>
                </a:lnTo>
                <a:lnTo>
                  <a:pt x="3277" y="1663"/>
                </a:lnTo>
                <a:lnTo>
                  <a:pt x="3271" y="1667"/>
                </a:lnTo>
                <a:lnTo>
                  <a:pt x="3264" y="1671"/>
                </a:lnTo>
                <a:lnTo>
                  <a:pt x="3258" y="1675"/>
                </a:lnTo>
                <a:lnTo>
                  <a:pt x="3251" y="1679"/>
                </a:lnTo>
                <a:lnTo>
                  <a:pt x="3249" y="1680"/>
                </a:lnTo>
                <a:lnTo>
                  <a:pt x="3257" y="1694"/>
                </a:lnTo>
                <a:close/>
                <a:moveTo>
                  <a:pt x="3320" y="1656"/>
                </a:moveTo>
                <a:lnTo>
                  <a:pt x="3325" y="1653"/>
                </a:lnTo>
                <a:lnTo>
                  <a:pt x="3332" y="1649"/>
                </a:lnTo>
                <a:lnTo>
                  <a:pt x="3338" y="1644"/>
                </a:lnTo>
                <a:lnTo>
                  <a:pt x="3344" y="1641"/>
                </a:lnTo>
                <a:lnTo>
                  <a:pt x="3336" y="1627"/>
                </a:lnTo>
                <a:lnTo>
                  <a:pt x="3330" y="1631"/>
                </a:lnTo>
                <a:lnTo>
                  <a:pt x="3323" y="1635"/>
                </a:lnTo>
                <a:lnTo>
                  <a:pt x="3317" y="1639"/>
                </a:lnTo>
                <a:lnTo>
                  <a:pt x="3311" y="1643"/>
                </a:lnTo>
                <a:lnTo>
                  <a:pt x="3320" y="1656"/>
                </a:lnTo>
                <a:close/>
                <a:moveTo>
                  <a:pt x="3356" y="1633"/>
                </a:moveTo>
                <a:lnTo>
                  <a:pt x="3358" y="1631"/>
                </a:lnTo>
                <a:lnTo>
                  <a:pt x="3365" y="1627"/>
                </a:lnTo>
                <a:lnTo>
                  <a:pt x="3371" y="1623"/>
                </a:lnTo>
                <a:lnTo>
                  <a:pt x="3378" y="1618"/>
                </a:lnTo>
                <a:lnTo>
                  <a:pt x="3384" y="1614"/>
                </a:lnTo>
                <a:lnTo>
                  <a:pt x="3391" y="1609"/>
                </a:lnTo>
                <a:lnTo>
                  <a:pt x="3398" y="1605"/>
                </a:lnTo>
                <a:lnTo>
                  <a:pt x="3404" y="1600"/>
                </a:lnTo>
                <a:lnTo>
                  <a:pt x="3405" y="1600"/>
                </a:lnTo>
                <a:lnTo>
                  <a:pt x="3395" y="1587"/>
                </a:lnTo>
                <a:lnTo>
                  <a:pt x="3395" y="1587"/>
                </a:lnTo>
                <a:lnTo>
                  <a:pt x="3388" y="1592"/>
                </a:lnTo>
                <a:lnTo>
                  <a:pt x="3382" y="1596"/>
                </a:lnTo>
                <a:lnTo>
                  <a:pt x="3375" y="1601"/>
                </a:lnTo>
                <a:lnTo>
                  <a:pt x="3369" y="1605"/>
                </a:lnTo>
                <a:lnTo>
                  <a:pt x="3362" y="1609"/>
                </a:lnTo>
                <a:lnTo>
                  <a:pt x="3356" y="1614"/>
                </a:lnTo>
                <a:lnTo>
                  <a:pt x="3349" y="1618"/>
                </a:lnTo>
                <a:lnTo>
                  <a:pt x="3348" y="1619"/>
                </a:lnTo>
                <a:lnTo>
                  <a:pt x="3356" y="1633"/>
                </a:lnTo>
                <a:close/>
                <a:moveTo>
                  <a:pt x="3416" y="1592"/>
                </a:moveTo>
                <a:lnTo>
                  <a:pt x="3417" y="1591"/>
                </a:lnTo>
                <a:lnTo>
                  <a:pt x="3424" y="1586"/>
                </a:lnTo>
                <a:lnTo>
                  <a:pt x="3431" y="1582"/>
                </a:lnTo>
                <a:lnTo>
                  <a:pt x="3437" y="1577"/>
                </a:lnTo>
                <a:lnTo>
                  <a:pt x="3440" y="1575"/>
                </a:lnTo>
                <a:lnTo>
                  <a:pt x="3431" y="1562"/>
                </a:lnTo>
                <a:lnTo>
                  <a:pt x="3428" y="1564"/>
                </a:lnTo>
                <a:lnTo>
                  <a:pt x="3421" y="1569"/>
                </a:lnTo>
                <a:lnTo>
                  <a:pt x="3415" y="1573"/>
                </a:lnTo>
                <a:lnTo>
                  <a:pt x="3408" y="1578"/>
                </a:lnTo>
                <a:lnTo>
                  <a:pt x="3407" y="1579"/>
                </a:lnTo>
                <a:lnTo>
                  <a:pt x="3416" y="1592"/>
                </a:lnTo>
                <a:close/>
                <a:moveTo>
                  <a:pt x="3452" y="1566"/>
                </a:moveTo>
                <a:lnTo>
                  <a:pt x="3457" y="1562"/>
                </a:lnTo>
                <a:lnTo>
                  <a:pt x="3464" y="1557"/>
                </a:lnTo>
                <a:lnTo>
                  <a:pt x="3470" y="1552"/>
                </a:lnTo>
                <a:lnTo>
                  <a:pt x="3477" y="1547"/>
                </a:lnTo>
                <a:lnTo>
                  <a:pt x="3483" y="1542"/>
                </a:lnTo>
                <a:lnTo>
                  <a:pt x="3490" y="1537"/>
                </a:lnTo>
                <a:lnTo>
                  <a:pt x="3496" y="1532"/>
                </a:lnTo>
                <a:lnTo>
                  <a:pt x="3498" y="1531"/>
                </a:lnTo>
                <a:lnTo>
                  <a:pt x="3488" y="1518"/>
                </a:lnTo>
                <a:lnTo>
                  <a:pt x="3486" y="1519"/>
                </a:lnTo>
                <a:lnTo>
                  <a:pt x="3480" y="1525"/>
                </a:lnTo>
                <a:lnTo>
                  <a:pt x="3473" y="1530"/>
                </a:lnTo>
                <a:lnTo>
                  <a:pt x="3467" y="1535"/>
                </a:lnTo>
                <a:lnTo>
                  <a:pt x="3461" y="1540"/>
                </a:lnTo>
                <a:lnTo>
                  <a:pt x="3454" y="1544"/>
                </a:lnTo>
                <a:lnTo>
                  <a:pt x="3447" y="1549"/>
                </a:lnTo>
                <a:lnTo>
                  <a:pt x="3442" y="1553"/>
                </a:lnTo>
                <a:lnTo>
                  <a:pt x="3452" y="1566"/>
                </a:lnTo>
                <a:close/>
                <a:moveTo>
                  <a:pt x="3509" y="1522"/>
                </a:moveTo>
                <a:lnTo>
                  <a:pt x="3510" y="1522"/>
                </a:lnTo>
                <a:lnTo>
                  <a:pt x="3516" y="1516"/>
                </a:lnTo>
                <a:lnTo>
                  <a:pt x="3523" y="1511"/>
                </a:lnTo>
                <a:lnTo>
                  <a:pt x="3529" y="1506"/>
                </a:lnTo>
                <a:lnTo>
                  <a:pt x="3532" y="1504"/>
                </a:lnTo>
                <a:lnTo>
                  <a:pt x="3522" y="1491"/>
                </a:lnTo>
                <a:lnTo>
                  <a:pt x="3519" y="1493"/>
                </a:lnTo>
                <a:lnTo>
                  <a:pt x="3513" y="1499"/>
                </a:lnTo>
                <a:lnTo>
                  <a:pt x="3506" y="1504"/>
                </a:lnTo>
                <a:lnTo>
                  <a:pt x="3500" y="1509"/>
                </a:lnTo>
                <a:lnTo>
                  <a:pt x="3499" y="1509"/>
                </a:lnTo>
                <a:lnTo>
                  <a:pt x="3509" y="1522"/>
                </a:lnTo>
                <a:close/>
                <a:moveTo>
                  <a:pt x="3543" y="1494"/>
                </a:moveTo>
                <a:lnTo>
                  <a:pt x="3549" y="1490"/>
                </a:lnTo>
                <a:lnTo>
                  <a:pt x="3556" y="1484"/>
                </a:lnTo>
                <a:lnTo>
                  <a:pt x="3562" y="1478"/>
                </a:lnTo>
                <a:lnTo>
                  <a:pt x="3569" y="1473"/>
                </a:lnTo>
                <a:lnTo>
                  <a:pt x="3575" y="1467"/>
                </a:lnTo>
                <a:lnTo>
                  <a:pt x="3582" y="1461"/>
                </a:lnTo>
                <a:lnTo>
                  <a:pt x="3588" y="1457"/>
                </a:lnTo>
                <a:lnTo>
                  <a:pt x="3577" y="1445"/>
                </a:lnTo>
                <a:lnTo>
                  <a:pt x="3572" y="1449"/>
                </a:lnTo>
                <a:lnTo>
                  <a:pt x="3565" y="1455"/>
                </a:lnTo>
                <a:lnTo>
                  <a:pt x="3559" y="1461"/>
                </a:lnTo>
                <a:lnTo>
                  <a:pt x="3552" y="1466"/>
                </a:lnTo>
                <a:lnTo>
                  <a:pt x="3545" y="1472"/>
                </a:lnTo>
                <a:lnTo>
                  <a:pt x="3539" y="1477"/>
                </a:lnTo>
                <a:lnTo>
                  <a:pt x="3533" y="1482"/>
                </a:lnTo>
                <a:lnTo>
                  <a:pt x="3543" y="1494"/>
                </a:lnTo>
                <a:close/>
                <a:moveTo>
                  <a:pt x="3599" y="1447"/>
                </a:moveTo>
                <a:lnTo>
                  <a:pt x="3602" y="1444"/>
                </a:lnTo>
                <a:lnTo>
                  <a:pt x="3608" y="1438"/>
                </a:lnTo>
                <a:lnTo>
                  <a:pt x="3615" y="1432"/>
                </a:lnTo>
                <a:lnTo>
                  <a:pt x="3620" y="1428"/>
                </a:lnTo>
                <a:lnTo>
                  <a:pt x="3609" y="1416"/>
                </a:lnTo>
                <a:lnTo>
                  <a:pt x="3604" y="1420"/>
                </a:lnTo>
                <a:lnTo>
                  <a:pt x="3598" y="1426"/>
                </a:lnTo>
                <a:lnTo>
                  <a:pt x="3591" y="1432"/>
                </a:lnTo>
                <a:lnTo>
                  <a:pt x="3588" y="1435"/>
                </a:lnTo>
                <a:lnTo>
                  <a:pt x="3599" y="1447"/>
                </a:lnTo>
                <a:close/>
                <a:moveTo>
                  <a:pt x="3631" y="1418"/>
                </a:moveTo>
                <a:lnTo>
                  <a:pt x="3635" y="1414"/>
                </a:lnTo>
                <a:lnTo>
                  <a:pt x="3641" y="1408"/>
                </a:lnTo>
                <a:lnTo>
                  <a:pt x="3648" y="1402"/>
                </a:lnTo>
                <a:lnTo>
                  <a:pt x="3655" y="1396"/>
                </a:lnTo>
                <a:lnTo>
                  <a:pt x="3661" y="1389"/>
                </a:lnTo>
                <a:lnTo>
                  <a:pt x="3668" y="1383"/>
                </a:lnTo>
                <a:lnTo>
                  <a:pt x="3673" y="1378"/>
                </a:lnTo>
                <a:lnTo>
                  <a:pt x="3662" y="1366"/>
                </a:lnTo>
                <a:lnTo>
                  <a:pt x="3656" y="1371"/>
                </a:lnTo>
                <a:lnTo>
                  <a:pt x="3650" y="1378"/>
                </a:lnTo>
                <a:lnTo>
                  <a:pt x="3643" y="1384"/>
                </a:lnTo>
                <a:lnTo>
                  <a:pt x="3637" y="1390"/>
                </a:lnTo>
                <a:lnTo>
                  <a:pt x="3630" y="1396"/>
                </a:lnTo>
                <a:lnTo>
                  <a:pt x="3624" y="1402"/>
                </a:lnTo>
                <a:lnTo>
                  <a:pt x="3620" y="1406"/>
                </a:lnTo>
                <a:lnTo>
                  <a:pt x="3631" y="1418"/>
                </a:lnTo>
                <a:close/>
                <a:moveTo>
                  <a:pt x="3683" y="1367"/>
                </a:moveTo>
                <a:lnTo>
                  <a:pt x="3687" y="1364"/>
                </a:lnTo>
                <a:lnTo>
                  <a:pt x="3694" y="1357"/>
                </a:lnTo>
                <a:lnTo>
                  <a:pt x="3701" y="1350"/>
                </a:lnTo>
                <a:lnTo>
                  <a:pt x="3704" y="1347"/>
                </a:lnTo>
                <a:lnTo>
                  <a:pt x="3693" y="1335"/>
                </a:lnTo>
                <a:lnTo>
                  <a:pt x="3689" y="1339"/>
                </a:lnTo>
                <a:lnTo>
                  <a:pt x="3683" y="1345"/>
                </a:lnTo>
                <a:lnTo>
                  <a:pt x="3676" y="1352"/>
                </a:lnTo>
                <a:lnTo>
                  <a:pt x="3672" y="1356"/>
                </a:lnTo>
                <a:lnTo>
                  <a:pt x="3683" y="1367"/>
                </a:lnTo>
                <a:close/>
                <a:moveTo>
                  <a:pt x="3714" y="1336"/>
                </a:moveTo>
                <a:lnTo>
                  <a:pt x="3720" y="1330"/>
                </a:lnTo>
                <a:lnTo>
                  <a:pt x="3727" y="1323"/>
                </a:lnTo>
                <a:lnTo>
                  <a:pt x="3734" y="1316"/>
                </a:lnTo>
                <a:lnTo>
                  <a:pt x="3740" y="1310"/>
                </a:lnTo>
                <a:lnTo>
                  <a:pt x="3747" y="1302"/>
                </a:lnTo>
                <a:lnTo>
                  <a:pt x="3753" y="1295"/>
                </a:lnTo>
                <a:lnTo>
                  <a:pt x="3754" y="1294"/>
                </a:lnTo>
                <a:lnTo>
                  <a:pt x="3742" y="1283"/>
                </a:lnTo>
                <a:lnTo>
                  <a:pt x="3741" y="1284"/>
                </a:lnTo>
                <a:lnTo>
                  <a:pt x="3735" y="1291"/>
                </a:lnTo>
                <a:lnTo>
                  <a:pt x="3728" y="1298"/>
                </a:lnTo>
                <a:lnTo>
                  <a:pt x="3722" y="1305"/>
                </a:lnTo>
                <a:lnTo>
                  <a:pt x="3715" y="1312"/>
                </a:lnTo>
                <a:lnTo>
                  <a:pt x="3709" y="1319"/>
                </a:lnTo>
                <a:lnTo>
                  <a:pt x="3703" y="1325"/>
                </a:lnTo>
                <a:lnTo>
                  <a:pt x="3714" y="1336"/>
                </a:lnTo>
                <a:close/>
                <a:moveTo>
                  <a:pt x="3764" y="1284"/>
                </a:moveTo>
                <a:lnTo>
                  <a:pt x="3766" y="1281"/>
                </a:lnTo>
                <a:lnTo>
                  <a:pt x="3773" y="1274"/>
                </a:lnTo>
                <a:lnTo>
                  <a:pt x="3779" y="1266"/>
                </a:lnTo>
                <a:lnTo>
                  <a:pt x="3783" y="1262"/>
                </a:lnTo>
                <a:lnTo>
                  <a:pt x="3772" y="1251"/>
                </a:lnTo>
                <a:lnTo>
                  <a:pt x="3768" y="1255"/>
                </a:lnTo>
                <a:lnTo>
                  <a:pt x="3761" y="1263"/>
                </a:lnTo>
                <a:lnTo>
                  <a:pt x="3754" y="1270"/>
                </a:lnTo>
                <a:lnTo>
                  <a:pt x="3752" y="1273"/>
                </a:lnTo>
                <a:lnTo>
                  <a:pt x="3764" y="1284"/>
                </a:lnTo>
                <a:close/>
                <a:moveTo>
                  <a:pt x="3793" y="1251"/>
                </a:moveTo>
                <a:lnTo>
                  <a:pt x="3799" y="1244"/>
                </a:lnTo>
                <a:lnTo>
                  <a:pt x="3806" y="1236"/>
                </a:lnTo>
                <a:lnTo>
                  <a:pt x="3813" y="1229"/>
                </a:lnTo>
                <a:lnTo>
                  <a:pt x="3819" y="1221"/>
                </a:lnTo>
                <a:lnTo>
                  <a:pt x="3826" y="1213"/>
                </a:lnTo>
                <a:lnTo>
                  <a:pt x="3831" y="1207"/>
                </a:lnTo>
                <a:lnTo>
                  <a:pt x="3819" y="1197"/>
                </a:lnTo>
                <a:lnTo>
                  <a:pt x="3813" y="1203"/>
                </a:lnTo>
                <a:lnTo>
                  <a:pt x="3807" y="1210"/>
                </a:lnTo>
                <a:lnTo>
                  <a:pt x="3800" y="1218"/>
                </a:lnTo>
                <a:lnTo>
                  <a:pt x="3794" y="1226"/>
                </a:lnTo>
                <a:lnTo>
                  <a:pt x="3787" y="1233"/>
                </a:lnTo>
                <a:lnTo>
                  <a:pt x="3781" y="1240"/>
                </a:lnTo>
                <a:lnTo>
                  <a:pt x="3793" y="1251"/>
                </a:lnTo>
                <a:close/>
                <a:moveTo>
                  <a:pt x="3840" y="1196"/>
                </a:moveTo>
                <a:lnTo>
                  <a:pt x="3846" y="1189"/>
                </a:lnTo>
                <a:lnTo>
                  <a:pt x="3852" y="1181"/>
                </a:lnTo>
                <a:lnTo>
                  <a:pt x="3859" y="1173"/>
                </a:lnTo>
                <a:lnTo>
                  <a:pt x="3846" y="1163"/>
                </a:lnTo>
                <a:lnTo>
                  <a:pt x="3839" y="1171"/>
                </a:lnTo>
                <a:lnTo>
                  <a:pt x="3833" y="1179"/>
                </a:lnTo>
                <a:lnTo>
                  <a:pt x="3828" y="1185"/>
                </a:lnTo>
                <a:lnTo>
                  <a:pt x="3840" y="1196"/>
                </a:lnTo>
                <a:close/>
                <a:moveTo>
                  <a:pt x="3868" y="1162"/>
                </a:moveTo>
                <a:lnTo>
                  <a:pt x="3872" y="1156"/>
                </a:lnTo>
                <a:lnTo>
                  <a:pt x="3878" y="1148"/>
                </a:lnTo>
                <a:lnTo>
                  <a:pt x="3885" y="1139"/>
                </a:lnTo>
                <a:lnTo>
                  <a:pt x="3891" y="1131"/>
                </a:lnTo>
                <a:lnTo>
                  <a:pt x="3898" y="1123"/>
                </a:lnTo>
                <a:lnTo>
                  <a:pt x="3903" y="1116"/>
                </a:lnTo>
                <a:lnTo>
                  <a:pt x="3890" y="1106"/>
                </a:lnTo>
                <a:lnTo>
                  <a:pt x="3885" y="1113"/>
                </a:lnTo>
                <a:lnTo>
                  <a:pt x="3879" y="1121"/>
                </a:lnTo>
                <a:lnTo>
                  <a:pt x="3872" y="1130"/>
                </a:lnTo>
                <a:lnTo>
                  <a:pt x="3866" y="1138"/>
                </a:lnTo>
                <a:lnTo>
                  <a:pt x="3859" y="1146"/>
                </a:lnTo>
                <a:lnTo>
                  <a:pt x="3855" y="1152"/>
                </a:lnTo>
                <a:lnTo>
                  <a:pt x="3868" y="1162"/>
                </a:lnTo>
                <a:close/>
                <a:moveTo>
                  <a:pt x="3912" y="1104"/>
                </a:moveTo>
                <a:lnTo>
                  <a:pt x="3918" y="1096"/>
                </a:lnTo>
                <a:lnTo>
                  <a:pt x="3924" y="1087"/>
                </a:lnTo>
                <a:lnTo>
                  <a:pt x="3929" y="1081"/>
                </a:lnTo>
                <a:lnTo>
                  <a:pt x="3916" y="1071"/>
                </a:lnTo>
                <a:lnTo>
                  <a:pt x="3911" y="1078"/>
                </a:lnTo>
                <a:lnTo>
                  <a:pt x="3905" y="1087"/>
                </a:lnTo>
                <a:lnTo>
                  <a:pt x="3899" y="1094"/>
                </a:lnTo>
                <a:lnTo>
                  <a:pt x="3912" y="1104"/>
                </a:lnTo>
                <a:close/>
                <a:moveTo>
                  <a:pt x="3938" y="1069"/>
                </a:moveTo>
                <a:lnTo>
                  <a:pt x="3944" y="1060"/>
                </a:lnTo>
                <a:lnTo>
                  <a:pt x="3951" y="1050"/>
                </a:lnTo>
                <a:lnTo>
                  <a:pt x="3957" y="1041"/>
                </a:lnTo>
                <a:lnTo>
                  <a:pt x="3964" y="1032"/>
                </a:lnTo>
                <a:lnTo>
                  <a:pt x="3970" y="1022"/>
                </a:lnTo>
                <a:lnTo>
                  <a:pt x="3971" y="1021"/>
                </a:lnTo>
                <a:lnTo>
                  <a:pt x="3958" y="1012"/>
                </a:lnTo>
                <a:lnTo>
                  <a:pt x="3957" y="1013"/>
                </a:lnTo>
                <a:lnTo>
                  <a:pt x="3951" y="1022"/>
                </a:lnTo>
                <a:lnTo>
                  <a:pt x="3944" y="1032"/>
                </a:lnTo>
                <a:lnTo>
                  <a:pt x="3938" y="1041"/>
                </a:lnTo>
                <a:lnTo>
                  <a:pt x="3931" y="1050"/>
                </a:lnTo>
                <a:lnTo>
                  <a:pt x="3925" y="1059"/>
                </a:lnTo>
                <a:lnTo>
                  <a:pt x="3938" y="1069"/>
                </a:lnTo>
                <a:close/>
                <a:moveTo>
                  <a:pt x="3979" y="1009"/>
                </a:moveTo>
                <a:lnTo>
                  <a:pt x="3984" y="1003"/>
                </a:lnTo>
                <a:lnTo>
                  <a:pt x="3990" y="993"/>
                </a:lnTo>
                <a:lnTo>
                  <a:pt x="3995" y="985"/>
                </a:lnTo>
                <a:lnTo>
                  <a:pt x="3982" y="976"/>
                </a:lnTo>
                <a:lnTo>
                  <a:pt x="3977" y="984"/>
                </a:lnTo>
                <a:lnTo>
                  <a:pt x="3970" y="994"/>
                </a:lnTo>
                <a:lnTo>
                  <a:pt x="3966" y="1000"/>
                </a:lnTo>
                <a:lnTo>
                  <a:pt x="3979" y="1009"/>
                </a:lnTo>
                <a:close/>
                <a:moveTo>
                  <a:pt x="4003" y="973"/>
                </a:moveTo>
                <a:lnTo>
                  <a:pt x="4003" y="973"/>
                </a:lnTo>
                <a:lnTo>
                  <a:pt x="4010" y="962"/>
                </a:lnTo>
                <a:lnTo>
                  <a:pt x="4017" y="952"/>
                </a:lnTo>
                <a:lnTo>
                  <a:pt x="4023" y="942"/>
                </a:lnTo>
                <a:lnTo>
                  <a:pt x="4030" y="931"/>
                </a:lnTo>
                <a:lnTo>
                  <a:pt x="4034" y="924"/>
                </a:lnTo>
                <a:lnTo>
                  <a:pt x="4021" y="915"/>
                </a:lnTo>
                <a:lnTo>
                  <a:pt x="4016" y="923"/>
                </a:lnTo>
                <a:lnTo>
                  <a:pt x="4009" y="933"/>
                </a:lnTo>
                <a:lnTo>
                  <a:pt x="4003" y="943"/>
                </a:lnTo>
                <a:lnTo>
                  <a:pt x="3996" y="954"/>
                </a:lnTo>
                <a:lnTo>
                  <a:pt x="3990" y="964"/>
                </a:lnTo>
                <a:lnTo>
                  <a:pt x="3990" y="964"/>
                </a:lnTo>
                <a:lnTo>
                  <a:pt x="4003" y="973"/>
                </a:lnTo>
                <a:close/>
                <a:moveTo>
                  <a:pt x="4042" y="911"/>
                </a:moveTo>
                <a:lnTo>
                  <a:pt x="4043" y="910"/>
                </a:lnTo>
                <a:lnTo>
                  <a:pt x="4050" y="899"/>
                </a:lnTo>
                <a:lnTo>
                  <a:pt x="4056" y="888"/>
                </a:lnTo>
                <a:lnTo>
                  <a:pt x="4057" y="886"/>
                </a:lnTo>
                <a:lnTo>
                  <a:pt x="4043" y="878"/>
                </a:lnTo>
                <a:lnTo>
                  <a:pt x="4042" y="880"/>
                </a:lnTo>
                <a:lnTo>
                  <a:pt x="4036" y="891"/>
                </a:lnTo>
                <a:lnTo>
                  <a:pt x="4029" y="901"/>
                </a:lnTo>
                <a:lnTo>
                  <a:pt x="4028" y="903"/>
                </a:lnTo>
                <a:lnTo>
                  <a:pt x="4042" y="911"/>
                </a:lnTo>
                <a:close/>
                <a:moveTo>
                  <a:pt x="4065" y="874"/>
                </a:moveTo>
                <a:lnTo>
                  <a:pt x="4069" y="866"/>
                </a:lnTo>
                <a:lnTo>
                  <a:pt x="4076" y="855"/>
                </a:lnTo>
                <a:lnTo>
                  <a:pt x="4082" y="843"/>
                </a:lnTo>
                <a:lnTo>
                  <a:pt x="4089" y="832"/>
                </a:lnTo>
                <a:lnTo>
                  <a:pt x="4094" y="824"/>
                </a:lnTo>
                <a:lnTo>
                  <a:pt x="4079" y="816"/>
                </a:lnTo>
                <a:lnTo>
                  <a:pt x="4075" y="824"/>
                </a:lnTo>
                <a:lnTo>
                  <a:pt x="4069" y="835"/>
                </a:lnTo>
                <a:lnTo>
                  <a:pt x="4062" y="847"/>
                </a:lnTo>
                <a:lnTo>
                  <a:pt x="4055" y="858"/>
                </a:lnTo>
                <a:lnTo>
                  <a:pt x="4051" y="866"/>
                </a:lnTo>
                <a:lnTo>
                  <a:pt x="4065" y="874"/>
                </a:lnTo>
                <a:close/>
                <a:moveTo>
                  <a:pt x="4101" y="811"/>
                </a:moveTo>
                <a:lnTo>
                  <a:pt x="4102" y="808"/>
                </a:lnTo>
                <a:lnTo>
                  <a:pt x="4109" y="796"/>
                </a:lnTo>
                <a:lnTo>
                  <a:pt x="4115" y="786"/>
                </a:lnTo>
                <a:lnTo>
                  <a:pt x="4101" y="778"/>
                </a:lnTo>
                <a:lnTo>
                  <a:pt x="4094" y="789"/>
                </a:lnTo>
                <a:lnTo>
                  <a:pt x="4088" y="801"/>
                </a:lnTo>
                <a:lnTo>
                  <a:pt x="4087" y="803"/>
                </a:lnTo>
                <a:lnTo>
                  <a:pt x="4101" y="811"/>
                </a:lnTo>
                <a:close/>
                <a:moveTo>
                  <a:pt x="4122" y="773"/>
                </a:moveTo>
                <a:lnTo>
                  <a:pt x="4122" y="772"/>
                </a:lnTo>
                <a:lnTo>
                  <a:pt x="4128" y="760"/>
                </a:lnTo>
                <a:lnTo>
                  <a:pt x="4135" y="747"/>
                </a:lnTo>
                <a:lnTo>
                  <a:pt x="4142" y="734"/>
                </a:lnTo>
                <a:lnTo>
                  <a:pt x="4148" y="722"/>
                </a:lnTo>
                <a:lnTo>
                  <a:pt x="4148" y="721"/>
                </a:lnTo>
                <a:lnTo>
                  <a:pt x="4134" y="714"/>
                </a:lnTo>
                <a:lnTo>
                  <a:pt x="4134" y="715"/>
                </a:lnTo>
                <a:lnTo>
                  <a:pt x="4127" y="727"/>
                </a:lnTo>
                <a:lnTo>
                  <a:pt x="4121" y="740"/>
                </a:lnTo>
                <a:lnTo>
                  <a:pt x="4114" y="752"/>
                </a:lnTo>
                <a:lnTo>
                  <a:pt x="4108" y="764"/>
                </a:lnTo>
                <a:lnTo>
                  <a:pt x="4107" y="765"/>
                </a:lnTo>
                <a:lnTo>
                  <a:pt x="4122" y="773"/>
                </a:lnTo>
                <a:close/>
                <a:moveTo>
                  <a:pt x="4155" y="708"/>
                </a:moveTo>
                <a:lnTo>
                  <a:pt x="4161" y="696"/>
                </a:lnTo>
                <a:lnTo>
                  <a:pt x="4168" y="683"/>
                </a:lnTo>
                <a:lnTo>
                  <a:pt x="4168" y="682"/>
                </a:lnTo>
                <a:lnTo>
                  <a:pt x="4154" y="675"/>
                </a:lnTo>
                <a:lnTo>
                  <a:pt x="4153" y="675"/>
                </a:lnTo>
                <a:lnTo>
                  <a:pt x="4147" y="689"/>
                </a:lnTo>
                <a:lnTo>
                  <a:pt x="4141" y="701"/>
                </a:lnTo>
                <a:lnTo>
                  <a:pt x="4155" y="708"/>
                </a:lnTo>
                <a:close/>
                <a:moveTo>
                  <a:pt x="4174" y="669"/>
                </a:moveTo>
                <a:lnTo>
                  <a:pt x="4174" y="669"/>
                </a:lnTo>
                <a:lnTo>
                  <a:pt x="4181" y="655"/>
                </a:lnTo>
                <a:lnTo>
                  <a:pt x="4188" y="641"/>
                </a:lnTo>
                <a:lnTo>
                  <a:pt x="4194" y="628"/>
                </a:lnTo>
                <a:lnTo>
                  <a:pt x="4199" y="617"/>
                </a:lnTo>
                <a:lnTo>
                  <a:pt x="4185" y="610"/>
                </a:lnTo>
                <a:lnTo>
                  <a:pt x="4180" y="621"/>
                </a:lnTo>
                <a:lnTo>
                  <a:pt x="4173" y="635"/>
                </a:lnTo>
                <a:lnTo>
                  <a:pt x="4167" y="648"/>
                </a:lnTo>
                <a:lnTo>
                  <a:pt x="4160" y="662"/>
                </a:lnTo>
                <a:lnTo>
                  <a:pt x="4160" y="662"/>
                </a:lnTo>
                <a:lnTo>
                  <a:pt x="4174" y="669"/>
                </a:lnTo>
                <a:close/>
                <a:moveTo>
                  <a:pt x="4206" y="603"/>
                </a:moveTo>
                <a:lnTo>
                  <a:pt x="4207" y="599"/>
                </a:lnTo>
                <a:lnTo>
                  <a:pt x="4214" y="585"/>
                </a:lnTo>
                <a:lnTo>
                  <a:pt x="4217" y="577"/>
                </a:lnTo>
                <a:lnTo>
                  <a:pt x="4203" y="570"/>
                </a:lnTo>
                <a:lnTo>
                  <a:pt x="4199" y="578"/>
                </a:lnTo>
                <a:lnTo>
                  <a:pt x="4193" y="593"/>
                </a:lnTo>
                <a:lnTo>
                  <a:pt x="4191" y="597"/>
                </a:lnTo>
                <a:lnTo>
                  <a:pt x="4206" y="603"/>
                </a:lnTo>
                <a:close/>
                <a:moveTo>
                  <a:pt x="4223" y="564"/>
                </a:moveTo>
                <a:lnTo>
                  <a:pt x="4227" y="555"/>
                </a:lnTo>
                <a:lnTo>
                  <a:pt x="4234" y="540"/>
                </a:lnTo>
                <a:lnTo>
                  <a:pt x="4240" y="525"/>
                </a:lnTo>
                <a:lnTo>
                  <a:pt x="4246" y="510"/>
                </a:lnTo>
                <a:lnTo>
                  <a:pt x="4231" y="504"/>
                </a:lnTo>
                <a:lnTo>
                  <a:pt x="4225" y="518"/>
                </a:lnTo>
                <a:lnTo>
                  <a:pt x="4219" y="534"/>
                </a:lnTo>
                <a:lnTo>
                  <a:pt x="4212" y="548"/>
                </a:lnTo>
                <a:lnTo>
                  <a:pt x="4209" y="557"/>
                </a:lnTo>
                <a:lnTo>
                  <a:pt x="4223" y="564"/>
                </a:lnTo>
                <a:close/>
                <a:moveTo>
                  <a:pt x="4252" y="497"/>
                </a:moveTo>
                <a:lnTo>
                  <a:pt x="4253" y="493"/>
                </a:lnTo>
                <a:lnTo>
                  <a:pt x="4260" y="477"/>
                </a:lnTo>
                <a:lnTo>
                  <a:pt x="4263" y="470"/>
                </a:lnTo>
                <a:lnTo>
                  <a:pt x="4248" y="464"/>
                </a:lnTo>
                <a:lnTo>
                  <a:pt x="4245" y="471"/>
                </a:lnTo>
                <a:lnTo>
                  <a:pt x="4238" y="487"/>
                </a:lnTo>
                <a:lnTo>
                  <a:pt x="4237" y="491"/>
                </a:lnTo>
                <a:lnTo>
                  <a:pt x="4252" y="497"/>
                </a:lnTo>
                <a:close/>
                <a:moveTo>
                  <a:pt x="4268" y="457"/>
                </a:moveTo>
                <a:lnTo>
                  <a:pt x="4273" y="445"/>
                </a:lnTo>
                <a:lnTo>
                  <a:pt x="4280" y="428"/>
                </a:lnTo>
                <a:lnTo>
                  <a:pt x="4286" y="411"/>
                </a:lnTo>
                <a:lnTo>
                  <a:pt x="4290" y="403"/>
                </a:lnTo>
                <a:lnTo>
                  <a:pt x="4275" y="397"/>
                </a:lnTo>
                <a:lnTo>
                  <a:pt x="4271" y="405"/>
                </a:lnTo>
                <a:lnTo>
                  <a:pt x="4265" y="422"/>
                </a:lnTo>
                <a:lnTo>
                  <a:pt x="4258" y="439"/>
                </a:lnTo>
                <a:lnTo>
                  <a:pt x="4253" y="451"/>
                </a:lnTo>
                <a:lnTo>
                  <a:pt x="4268" y="457"/>
                </a:lnTo>
                <a:close/>
                <a:moveTo>
                  <a:pt x="4295" y="389"/>
                </a:moveTo>
                <a:lnTo>
                  <a:pt x="4299" y="376"/>
                </a:lnTo>
                <a:lnTo>
                  <a:pt x="4305" y="362"/>
                </a:lnTo>
                <a:lnTo>
                  <a:pt x="4290" y="356"/>
                </a:lnTo>
                <a:lnTo>
                  <a:pt x="4284" y="371"/>
                </a:lnTo>
                <a:lnTo>
                  <a:pt x="4280" y="383"/>
                </a:lnTo>
                <a:lnTo>
                  <a:pt x="4295" y="389"/>
                </a:lnTo>
                <a:close/>
                <a:moveTo>
                  <a:pt x="4310" y="348"/>
                </a:moveTo>
                <a:lnTo>
                  <a:pt x="4313" y="341"/>
                </a:lnTo>
                <a:lnTo>
                  <a:pt x="4319" y="322"/>
                </a:lnTo>
                <a:lnTo>
                  <a:pt x="4326" y="304"/>
                </a:lnTo>
                <a:lnTo>
                  <a:pt x="4329" y="293"/>
                </a:lnTo>
                <a:lnTo>
                  <a:pt x="4314" y="288"/>
                </a:lnTo>
                <a:lnTo>
                  <a:pt x="4311" y="298"/>
                </a:lnTo>
                <a:lnTo>
                  <a:pt x="4304" y="317"/>
                </a:lnTo>
                <a:lnTo>
                  <a:pt x="4298" y="335"/>
                </a:lnTo>
                <a:lnTo>
                  <a:pt x="4295" y="342"/>
                </a:lnTo>
                <a:lnTo>
                  <a:pt x="4310" y="348"/>
                </a:lnTo>
                <a:close/>
                <a:moveTo>
                  <a:pt x="4334" y="280"/>
                </a:moveTo>
                <a:lnTo>
                  <a:pt x="4339" y="265"/>
                </a:lnTo>
                <a:lnTo>
                  <a:pt x="4343" y="252"/>
                </a:lnTo>
                <a:lnTo>
                  <a:pt x="4328" y="247"/>
                </a:lnTo>
                <a:lnTo>
                  <a:pt x="4323" y="260"/>
                </a:lnTo>
                <a:lnTo>
                  <a:pt x="4319" y="274"/>
                </a:lnTo>
                <a:lnTo>
                  <a:pt x="4334" y="280"/>
                </a:lnTo>
                <a:close/>
                <a:moveTo>
                  <a:pt x="4348" y="238"/>
                </a:moveTo>
                <a:lnTo>
                  <a:pt x="4352" y="226"/>
                </a:lnTo>
                <a:lnTo>
                  <a:pt x="4358" y="206"/>
                </a:lnTo>
                <a:lnTo>
                  <a:pt x="4365" y="185"/>
                </a:lnTo>
                <a:lnTo>
                  <a:pt x="4366" y="183"/>
                </a:lnTo>
                <a:lnTo>
                  <a:pt x="4350" y="178"/>
                </a:lnTo>
                <a:lnTo>
                  <a:pt x="4350" y="180"/>
                </a:lnTo>
                <a:lnTo>
                  <a:pt x="4343" y="200"/>
                </a:lnTo>
                <a:lnTo>
                  <a:pt x="4337" y="221"/>
                </a:lnTo>
                <a:lnTo>
                  <a:pt x="4333" y="233"/>
                </a:lnTo>
                <a:lnTo>
                  <a:pt x="4348" y="238"/>
                </a:lnTo>
                <a:close/>
                <a:moveTo>
                  <a:pt x="4370" y="169"/>
                </a:moveTo>
                <a:lnTo>
                  <a:pt x="4372" y="164"/>
                </a:lnTo>
                <a:lnTo>
                  <a:pt x="4378" y="142"/>
                </a:lnTo>
                <a:lnTo>
                  <a:pt x="4379" y="141"/>
                </a:lnTo>
                <a:lnTo>
                  <a:pt x="4363" y="137"/>
                </a:lnTo>
                <a:lnTo>
                  <a:pt x="4363" y="138"/>
                </a:lnTo>
                <a:lnTo>
                  <a:pt x="4356" y="159"/>
                </a:lnTo>
                <a:lnTo>
                  <a:pt x="4355" y="164"/>
                </a:lnTo>
                <a:lnTo>
                  <a:pt x="4370" y="169"/>
                </a:lnTo>
                <a:close/>
                <a:moveTo>
                  <a:pt x="4383" y="127"/>
                </a:moveTo>
                <a:lnTo>
                  <a:pt x="4385" y="120"/>
                </a:lnTo>
                <a:lnTo>
                  <a:pt x="4391" y="98"/>
                </a:lnTo>
                <a:lnTo>
                  <a:pt x="4398" y="75"/>
                </a:lnTo>
                <a:lnTo>
                  <a:pt x="4399" y="72"/>
                </a:lnTo>
                <a:lnTo>
                  <a:pt x="4384" y="67"/>
                </a:lnTo>
                <a:lnTo>
                  <a:pt x="4383" y="71"/>
                </a:lnTo>
                <a:lnTo>
                  <a:pt x="4376" y="94"/>
                </a:lnTo>
                <a:lnTo>
                  <a:pt x="4369" y="116"/>
                </a:lnTo>
                <a:lnTo>
                  <a:pt x="4367" y="123"/>
                </a:lnTo>
                <a:lnTo>
                  <a:pt x="4383" y="127"/>
                </a:lnTo>
                <a:close/>
                <a:moveTo>
                  <a:pt x="4403" y="58"/>
                </a:moveTo>
                <a:lnTo>
                  <a:pt x="4405" y="52"/>
                </a:lnTo>
                <a:lnTo>
                  <a:pt x="4411" y="30"/>
                </a:lnTo>
                <a:lnTo>
                  <a:pt x="4395" y="25"/>
                </a:lnTo>
                <a:lnTo>
                  <a:pt x="4389" y="48"/>
                </a:lnTo>
                <a:lnTo>
                  <a:pt x="4387" y="53"/>
                </a:lnTo>
                <a:lnTo>
                  <a:pt x="4403" y="58"/>
                </a:lnTo>
                <a:close/>
                <a:moveTo>
                  <a:pt x="4415" y="16"/>
                </a:moveTo>
                <a:lnTo>
                  <a:pt x="4418" y="4"/>
                </a:lnTo>
                <a:lnTo>
                  <a:pt x="4402" y="0"/>
                </a:lnTo>
                <a:lnTo>
                  <a:pt x="4399" y="11"/>
                </a:lnTo>
                <a:lnTo>
                  <a:pt x="4415" y="16"/>
                </a:lnTo>
                <a:close/>
                <a:moveTo>
                  <a:pt x="0" y="4"/>
                </a:moveTo>
                <a:lnTo>
                  <a:pt x="7" y="28"/>
                </a:lnTo>
                <a:lnTo>
                  <a:pt x="13" y="52"/>
                </a:lnTo>
                <a:lnTo>
                  <a:pt x="16" y="60"/>
                </a:lnTo>
                <a:lnTo>
                  <a:pt x="31" y="55"/>
                </a:lnTo>
                <a:lnTo>
                  <a:pt x="29" y="47"/>
                </a:lnTo>
                <a:lnTo>
                  <a:pt x="22" y="24"/>
                </a:lnTo>
                <a:lnTo>
                  <a:pt x="16" y="0"/>
                </a:lnTo>
                <a:lnTo>
                  <a:pt x="0" y="4"/>
                </a:lnTo>
                <a:close/>
              </a:path>
            </a:pathLst>
          </a:custGeom>
          <a:solidFill>
            <a:srgbClr val="000000"/>
          </a:solidFill>
          <a:ln w="22225">
            <a:solidFill>
              <a:schemeClr val="bg1"/>
            </a:solidFill>
            <a:round/>
            <a:headEnd/>
            <a:tailEnd/>
          </a:ln>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53" name="Line 23"/>
          <p:cNvSpPr>
            <a:spLocks noChangeShapeType="1"/>
          </p:cNvSpPr>
          <p:nvPr/>
        </p:nvSpPr>
        <p:spPr bwMode="auto">
          <a:xfrm flipV="1">
            <a:off x="2607611" y="2142268"/>
            <a:ext cx="0" cy="367151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213" name="TextBox 212"/>
          <p:cNvSpPr txBox="1"/>
          <p:nvPr/>
        </p:nvSpPr>
        <p:spPr>
          <a:xfrm rot="16200000">
            <a:off x="-717254" y="3734846"/>
            <a:ext cx="4487710"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Depth (mm x 100)</a:t>
            </a:r>
          </a:p>
        </p:txBody>
      </p:sp>
      <p:sp>
        <p:nvSpPr>
          <p:cNvPr id="214" name="TextBox 213"/>
          <p:cNvSpPr txBox="1"/>
          <p:nvPr/>
        </p:nvSpPr>
        <p:spPr>
          <a:xfrm>
            <a:off x="2368466" y="6097737"/>
            <a:ext cx="5175334"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pixel coordinate</a:t>
            </a:r>
          </a:p>
        </p:txBody>
      </p:sp>
      <p:grpSp>
        <p:nvGrpSpPr>
          <p:cNvPr id="2" name="Group 1"/>
          <p:cNvGrpSpPr/>
          <p:nvPr/>
        </p:nvGrpSpPr>
        <p:grpSpPr>
          <a:xfrm>
            <a:off x="2650038" y="2834209"/>
            <a:ext cx="4593923" cy="2189357"/>
            <a:chOff x="2650038" y="2834209"/>
            <a:chExt cx="4593923" cy="2189357"/>
          </a:xfrm>
        </p:grpSpPr>
        <p:sp>
          <p:nvSpPr>
            <p:cNvPr id="198" name="Freeform 65"/>
            <p:cNvSpPr>
              <a:spLocks/>
            </p:cNvSpPr>
            <p:nvPr/>
          </p:nvSpPr>
          <p:spPr bwMode="auto">
            <a:xfrm>
              <a:off x="2650038" y="2850639"/>
              <a:ext cx="336039" cy="932428"/>
            </a:xfrm>
            <a:custGeom>
              <a:avLst/>
              <a:gdLst>
                <a:gd name="T0" fmla="*/ 0 w 322"/>
                <a:gd name="T1" fmla="*/ 77 h 908"/>
                <a:gd name="T2" fmla="*/ 7 w 322"/>
                <a:gd name="T3" fmla="*/ 22 h 908"/>
                <a:gd name="T4" fmla="*/ 13 w 322"/>
                <a:gd name="T5" fmla="*/ 71 h 908"/>
                <a:gd name="T6" fmla="*/ 20 w 322"/>
                <a:gd name="T7" fmla="*/ 0 h 908"/>
                <a:gd name="T8" fmla="*/ 26 w 322"/>
                <a:gd name="T9" fmla="*/ 201 h 908"/>
                <a:gd name="T10" fmla="*/ 33 w 322"/>
                <a:gd name="T11" fmla="*/ 154 h 908"/>
                <a:gd name="T12" fmla="*/ 39 w 322"/>
                <a:gd name="T13" fmla="*/ 172 h 908"/>
                <a:gd name="T14" fmla="*/ 46 w 322"/>
                <a:gd name="T15" fmla="*/ 167 h 908"/>
                <a:gd name="T16" fmla="*/ 52 w 322"/>
                <a:gd name="T17" fmla="*/ 342 h 908"/>
                <a:gd name="T18" fmla="*/ 59 w 322"/>
                <a:gd name="T19" fmla="*/ 305 h 908"/>
                <a:gd name="T20" fmla="*/ 66 w 322"/>
                <a:gd name="T21" fmla="*/ 28 h 908"/>
                <a:gd name="T22" fmla="*/ 72 w 322"/>
                <a:gd name="T23" fmla="*/ 301 h 908"/>
                <a:gd name="T24" fmla="*/ 79 w 322"/>
                <a:gd name="T25" fmla="*/ 270 h 908"/>
                <a:gd name="T26" fmla="*/ 85 w 322"/>
                <a:gd name="T27" fmla="*/ 312 h 908"/>
                <a:gd name="T28" fmla="*/ 92 w 322"/>
                <a:gd name="T29" fmla="*/ 340 h 908"/>
                <a:gd name="T30" fmla="*/ 98 w 322"/>
                <a:gd name="T31" fmla="*/ 361 h 908"/>
                <a:gd name="T32" fmla="*/ 105 w 322"/>
                <a:gd name="T33" fmla="*/ 375 h 908"/>
                <a:gd name="T34" fmla="*/ 112 w 322"/>
                <a:gd name="T35" fmla="*/ 587 h 908"/>
                <a:gd name="T36" fmla="*/ 118 w 322"/>
                <a:gd name="T37" fmla="*/ 461 h 908"/>
                <a:gd name="T38" fmla="*/ 125 w 322"/>
                <a:gd name="T39" fmla="*/ 258 h 908"/>
                <a:gd name="T40" fmla="*/ 131 w 322"/>
                <a:gd name="T41" fmla="*/ 516 h 908"/>
                <a:gd name="T42" fmla="*/ 138 w 322"/>
                <a:gd name="T43" fmla="*/ 401 h 908"/>
                <a:gd name="T44" fmla="*/ 144 w 322"/>
                <a:gd name="T45" fmla="*/ 403 h 908"/>
                <a:gd name="T46" fmla="*/ 151 w 322"/>
                <a:gd name="T47" fmla="*/ 503 h 908"/>
                <a:gd name="T48" fmla="*/ 157 w 322"/>
                <a:gd name="T49" fmla="*/ 543 h 908"/>
                <a:gd name="T50" fmla="*/ 164 w 322"/>
                <a:gd name="T51" fmla="*/ 538 h 908"/>
                <a:gd name="T52" fmla="*/ 170 w 322"/>
                <a:gd name="T53" fmla="*/ 423 h 908"/>
                <a:gd name="T54" fmla="*/ 177 w 322"/>
                <a:gd name="T55" fmla="*/ 532 h 908"/>
                <a:gd name="T56" fmla="*/ 184 w 322"/>
                <a:gd name="T57" fmla="*/ 561 h 908"/>
                <a:gd name="T58" fmla="*/ 190 w 322"/>
                <a:gd name="T59" fmla="*/ 631 h 908"/>
                <a:gd name="T60" fmla="*/ 197 w 322"/>
                <a:gd name="T61" fmla="*/ 584 h 908"/>
                <a:gd name="T62" fmla="*/ 203 w 322"/>
                <a:gd name="T63" fmla="*/ 612 h 908"/>
                <a:gd name="T64" fmla="*/ 210 w 322"/>
                <a:gd name="T65" fmla="*/ 575 h 908"/>
                <a:gd name="T66" fmla="*/ 217 w 322"/>
                <a:gd name="T67" fmla="*/ 632 h 908"/>
                <a:gd name="T68" fmla="*/ 223 w 322"/>
                <a:gd name="T69" fmla="*/ 648 h 908"/>
                <a:gd name="T70" fmla="*/ 230 w 322"/>
                <a:gd name="T71" fmla="*/ 595 h 908"/>
                <a:gd name="T72" fmla="*/ 236 w 322"/>
                <a:gd name="T73" fmla="*/ 712 h 908"/>
                <a:gd name="T74" fmla="*/ 243 w 322"/>
                <a:gd name="T75" fmla="*/ 678 h 908"/>
                <a:gd name="T76" fmla="*/ 249 w 322"/>
                <a:gd name="T77" fmla="*/ 711 h 908"/>
                <a:gd name="T78" fmla="*/ 256 w 322"/>
                <a:gd name="T79" fmla="*/ 733 h 908"/>
                <a:gd name="T80" fmla="*/ 262 w 322"/>
                <a:gd name="T81" fmla="*/ 696 h 908"/>
                <a:gd name="T82" fmla="*/ 269 w 322"/>
                <a:gd name="T83" fmla="*/ 691 h 908"/>
                <a:gd name="T84" fmla="*/ 275 w 322"/>
                <a:gd name="T85" fmla="*/ 727 h 908"/>
                <a:gd name="T86" fmla="*/ 282 w 322"/>
                <a:gd name="T87" fmla="*/ 757 h 908"/>
                <a:gd name="T88" fmla="*/ 289 w 322"/>
                <a:gd name="T89" fmla="*/ 765 h 908"/>
                <a:gd name="T90" fmla="*/ 295 w 322"/>
                <a:gd name="T91" fmla="*/ 792 h 908"/>
                <a:gd name="T92" fmla="*/ 302 w 322"/>
                <a:gd name="T93" fmla="*/ 775 h 908"/>
                <a:gd name="T94" fmla="*/ 308 w 322"/>
                <a:gd name="T95" fmla="*/ 876 h 908"/>
                <a:gd name="T96" fmla="*/ 315 w 322"/>
                <a:gd name="T97" fmla="*/ 847 h 908"/>
                <a:gd name="T98" fmla="*/ 322 w 322"/>
                <a:gd name="T99"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2" h="908">
                  <a:moveTo>
                    <a:pt x="0" y="77"/>
                  </a:moveTo>
                  <a:lnTo>
                    <a:pt x="7" y="22"/>
                  </a:lnTo>
                  <a:lnTo>
                    <a:pt x="13" y="71"/>
                  </a:lnTo>
                  <a:lnTo>
                    <a:pt x="20" y="0"/>
                  </a:lnTo>
                  <a:lnTo>
                    <a:pt x="26" y="201"/>
                  </a:lnTo>
                  <a:lnTo>
                    <a:pt x="33" y="154"/>
                  </a:lnTo>
                  <a:lnTo>
                    <a:pt x="39" y="172"/>
                  </a:lnTo>
                  <a:lnTo>
                    <a:pt x="46" y="167"/>
                  </a:lnTo>
                  <a:lnTo>
                    <a:pt x="52" y="342"/>
                  </a:lnTo>
                  <a:lnTo>
                    <a:pt x="59" y="305"/>
                  </a:lnTo>
                  <a:lnTo>
                    <a:pt x="66" y="28"/>
                  </a:lnTo>
                  <a:lnTo>
                    <a:pt x="72" y="301"/>
                  </a:lnTo>
                  <a:lnTo>
                    <a:pt x="79" y="270"/>
                  </a:lnTo>
                  <a:lnTo>
                    <a:pt x="85" y="312"/>
                  </a:lnTo>
                  <a:lnTo>
                    <a:pt x="92" y="340"/>
                  </a:lnTo>
                  <a:lnTo>
                    <a:pt x="98" y="361"/>
                  </a:lnTo>
                  <a:lnTo>
                    <a:pt x="105" y="375"/>
                  </a:lnTo>
                  <a:lnTo>
                    <a:pt x="112" y="587"/>
                  </a:lnTo>
                  <a:lnTo>
                    <a:pt x="118" y="461"/>
                  </a:lnTo>
                  <a:lnTo>
                    <a:pt x="125" y="258"/>
                  </a:lnTo>
                  <a:lnTo>
                    <a:pt x="131" y="516"/>
                  </a:lnTo>
                  <a:lnTo>
                    <a:pt x="138" y="401"/>
                  </a:lnTo>
                  <a:lnTo>
                    <a:pt x="144" y="403"/>
                  </a:lnTo>
                  <a:lnTo>
                    <a:pt x="151" y="503"/>
                  </a:lnTo>
                  <a:lnTo>
                    <a:pt x="157" y="543"/>
                  </a:lnTo>
                  <a:lnTo>
                    <a:pt x="164" y="538"/>
                  </a:lnTo>
                  <a:lnTo>
                    <a:pt x="170" y="423"/>
                  </a:lnTo>
                  <a:lnTo>
                    <a:pt x="177" y="532"/>
                  </a:lnTo>
                  <a:lnTo>
                    <a:pt x="184" y="561"/>
                  </a:lnTo>
                  <a:lnTo>
                    <a:pt x="190" y="631"/>
                  </a:lnTo>
                  <a:lnTo>
                    <a:pt x="197" y="584"/>
                  </a:lnTo>
                  <a:lnTo>
                    <a:pt x="203" y="612"/>
                  </a:lnTo>
                  <a:lnTo>
                    <a:pt x="210" y="575"/>
                  </a:lnTo>
                  <a:lnTo>
                    <a:pt x="217" y="632"/>
                  </a:lnTo>
                  <a:lnTo>
                    <a:pt x="223" y="648"/>
                  </a:lnTo>
                  <a:lnTo>
                    <a:pt x="230" y="595"/>
                  </a:lnTo>
                  <a:lnTo>
                    <a:pt x="236" y="712"/>
                  </a:lnTo>
                  <a:lnTo>
                    <a:pt x="243" y="678"/>
                  </a:lnTo>
                  <a:lnTo>
                    <a:pt x="249" y="711"/>
                  </a:lnTo>
                  <a:lnTo>
                    <a:pt x="256" y="733"/>
                  </a:lnTo>
                  <a:lnTo>
                    <a:pt x="262" y="696"/>
                  </a:lnTo>
                  <a:lnTo>
                    <a:pt x="269" y="691"/>
                  </a:lnTo>
                  <a:lnTo>
                    <a:pt x="275" y="727"/>
                  </a:lnTo>
                  <a:lnTo>
                    <a:pt x="282" y="757"/>
                  </a:lnTo>
                  <a:lnTo>
                    <a:pt x="289" y="765"/>
                  </a:lnTo>
                  <a:lnTo>
                    <a:pt x="295" y="792"/>
                  </a:lnTo>
                  <a:lnTo>
                    <a:pt x="302" y="775"/>
                  </a:lnTo>
                  <a:lnTo>
                    <a:pt x="308" y="876"/>
                  </a:lnTo>
                  <a:lnTo>
                    <a:pt x="315" y="847"/>
                  </a:lnTo>
                  <a:lnTo>
                    <a:pt x="322" y="908"/>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199" name="Freeform 66"/>
            <p:cNvSpPr>
              <a:spLocks/>
            </p:cNvSpPr>
            <p:nvPr/>
          </p:nvSpPr>
          <p:spPr bwMode="auto">
            <a:xfrm>
              <a:off x="2978771" y="3651624"/>
              <a:ext cx="349606" cy="560688"/>
            </a:xfrm>
            <a:custGeom>
              <a:avLst/>
              <a:gdLst>
                <a:gd name="T0" fmla="*/ 0 w 335"/>
                <a:gd name="T1" fmla="*/ 67 h 546"/>
                <a:gd name="T2" fmla="*/ 7 w 335"/>
                <a:gd name="T3" fmla="*/ 128 h 546"/>
                <a:gd name="T4" fmla="*/ 13 w 335"/>
                <a:gd name="T5" fmla="*/ 0 h 546"/>
                <a:gd name="T6" fmla="*/ 20 w 335"/>
                <a:gd name="T7" fmla="*/ 84 h 546"/>
                <a:gd name="T8" fmla="*/ 26 w 335"/>
                <a:gd name="T9" fmla="*/ 112 h 546"/>
                <a:gd name="T10" fmla="*/ 33 w 335"/>
                <a:gd name="T11" fmla="*/ 116 h 546"/>
                <a:gd name="T12" fmla="*/ 39 w 335"/>
                <a:gd name="T13" fmla="*/ 52 h 546"/>
                <a:gd name="T14" fmla="*/ 46 w 335"/>
                <a:gd name="T15" fmla="*/ 120 h 546"/>
                <a:gd name="T16" fmla="*/ 52 w 335"/>
                <a:gd name="T17" fmla="*/ 110 h 546"/>
                <a:gd name="T18" fmla="*/ 59 w 335"/>
                <a:gd name="T19" fmla="*/ 74 h 546"/>
                <a:gd name="T20" fmla="*/ 65 w 335"/>
                <a:gd name="T21" fmla="*/ 168 h 546"/>
                <a:gd name="T22" fmla="*/ 72 w 335"/>
                <a:gd name="T23" fmla="*/ 183 h 546"/>
                <a:gd name="T24" fmla="*/ 79 w 335"/>
                <a:gd name="T25" fmla="*/ 154 h 546"/>
                <a:gd name="T26" fmla="*/ 85 w 335"/>
                <a:gd name="T27" fmla="*/ 94 h 546"/>
                <a:gd name="T28" fmla="*/ 92 w 335"/>
                <a:gd name="T29" fmla="*/ 206 h 546"/>
                <a:gd name="T30" fmla="*/ 98 w 335"/>
                <a:gd name="T31" fmla="*/ 256 h 546"/>
                <a:gd name="T32" fmla="*/ 105 w 335"/>
                <a:gd name="T33" fmla="*/ 279 h 546"/>
                <a:gd name="T34" fmla="*/ 111 w 335"/>
                <a:gd name="T35" fmla="*/ 127 h 546"/>
                <a:gd name="T36" fmla="*/ 118 w 335"/>
                <a:gd name="T37" fmla="*/ 264 h 546"/>
                <a:gd name="T38" fmla="*/ 125 w 335"/>
                <a:gd name="T39" fmla="*/ 279 h 546"/>
                <a:gd name="T40" fmla="*/ 131 w 335"/>
                <a:gd name="T41" fmla="*/ 252 h 546"/>
                <a:gd name="T42" fmla="*/ 138 w 335"/>
                <a:gd name="T43" fmla="*/ 269 h 546"/>
                <a:gd name="T44" fmla="*/ 144 w 335"/>
                <a:gd name="T45" fmla="*/ 317 h 546"/>
                <a:gd name="T46" fmla="*/ 151 w 335"/>
                <a:gd name="T47" fmla="*/ 256 h 546"/>
                <a:gd name="T48" fmla="*/ 157 w 335"/>
                <a:gd name="T49" fmla="*/ 389 h 546"/>
                <a:gd name="T50" fmla="*/ 164 w 335"/>
                <a:gd name="T51" fmla="*/ 287 h 546"/>
                <a:gd name="T52" fmla="*/ 170 w 335"/>
                <a:gd name="T53" fmla="*/ 293 h 546"/>
                <a:gd name="T54" fmla="*/ 177 w 335"/>
                <a:gd name="T55" fmla="*/ 298 h 546"/>
                <a:gd name="T56" fmla="*/ 184 w 335"/>
                <a:gd name="T57" fmla="*/ 329 h 546"/>
                <a:gd name="T58" fmla="*/ 190 w 335"/>
                <a:gd name="T59" fmla="*/ 291 h 546"/>
                <a:gd name="T60" fmla="*/ 197 w 335"/>
                <a:gd name="T61" fmla="*/ 402 h 546"/>
                <a:gd name="T62" fmla="*/ 203 w 335"/>
                <a:gd name="T63" fmla="*/ 357 h 546"/>
                <a:gd name="T64" fmla="*/ 210 w 335"/>
                <a:gd name="T65" fmla="*/ 331 h 546"/>
                <a:gd name="T66" fmla="*/ 216 w 335"/>
                <a:gd name="T67" fmla="*/ 342 h 546"/>
                <a:gd name="T68" fmla="*/ 223 w 335"/>
                <a:gd name="T69" fmla="*/ 436 h 546"/>
                <a:gd name="T70" fmla="*/ 230 w 335"/>
                <a:gd name="T71" fmla="*/ 431 h 546"/>
                <a:gd name="T72" fmla="*/ 236 w 335"/>
                <a:gd name="T73" fmla="*/ 424 h 546"/>
                <a:gd name="T74" fmla="*/ 243 w 335"/>
                <a:gd name="T75" fmla="*/ 436 h 546"/>
                <a:gd name="T76" fmla="*/ 249 w 335"/>
                <a:gd name="T77" fmla="*/ 443 h 546"/>
                <a:gd name="T78" fmla="*/ 256 w 335"/>
                <a:gd name="T79" fmla="*/ 409 h 546"/>
                <a:gd name="T80" fmla="*/ 262 w 335"/>
                <a:gd name="T81" fmla="*/ 384 h 546"/>
                <a:gd name="T82" fmla="*/ 269 w 335"/>
                <a:gd name="T83" fmla="*/ 484 h 546"/>
                <a:gd name="T84" fmla="*/ 275 w 335"/>
                <a:gd name="T85" fmla="*/ 439 h 546"/>
                <a:gd name="T86" fmla="*/ 282 w 335"/>
                <a:gd name="T87" fmla="*/ 456 h 546"/>
                <a:gd name="T88" fmla="*/ 288 w 335"/>
                <a:gd name="T89" fmla="*/ 405 h 546"/>
                <a:gd name="T90" fmla="*/ 295 w 335"/>
                <a:gd name="T91" fmla="*/ 462 h 546"/>
                <a:gd name="T92" fmla="*/ 302 w 335"/>
                <a:gd name="T93" fmla="*/ 490 h 546"/>
                <a:gd name="T94" fmla="*/ 308 w 335"/>
                <a:gd name="T95" fmla="*/ 449 h 546"/>
                <a:gd name="T96" fmla="*/ 315 w 335"/>
                <a:gd name="T97" fmla="*/ 542 h 546"/>
                <a:gd name="T98" fmla="*/ 321 w 335"/>
                <a:gd name="T99" fmla="*/ 546 h 546"/>
                <a:gd name="T100" fmla="*/ 328 w 335"/>
                <a:gd name="T101" fmla="*/ 501 h 546"/>
                <a:gd name="T102" fmla="*/ 335 w 335"/>
                <a:gd name="T103" fmla="*/ 51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546">
                  <a:moveTo>
                    <a:pt x="0" y="67"/>
                  </a:moveTo>
                  <a:lnTo>
                    <a:pt x="7" y="128"/>
                  </a:lnTo>
                  <a:lnTo>
                    <a:pt x="13" y="0"/>
                  </a:lnTo>
                  <a:lnTo>
                    <a:pt x="20" y="84"/>
                  </a:lnTo>
                  <a:lnTo>
                    <a:pt x="26" y="112"/>
                  </a:lnTo>
                  <a:lnTo>
                    <a:pt x="33" y="116"/>
                  </a:lnTo>
                  <a:lnTo>
                    <a:pt x="39" y="52"/>
                  </a:lnTo>
                  <a:lnTo>
                    <a:pt x="46" y="120"/>
                  </a:lnTo>
                  <a:lnTo>
                    <a:pt x="52" y="110"/>
                  </a:lnTo>
                  <a:lnTo>
                    <a:pt x="59" y="74"/>
                  </a:lnTo>
                  <a:lnTo>
                    <a:pt x="65" y="168"/>
                  </a:lnTo>
                  <a:lnTo>
                    <a:pt x="72" y="183"/>
                  </a:lnTo>
                  <a:lnTo>
                    <a:pt x="79" y="154"/>
                  </a:lnTo>
                  <a:lnTo>
                    <a:pt x="85" y="94"/>
                  </a:lnTo>
                  <a:lnTo>
                    <a:pt x="92" y="206"/>
                  </a:lnTo>
                  <a:lnTo>
                    <a:pt x="98" y="256"/>
                  </a:lnTo>
                  <a:lnTo>
                    <a:pt x="105" y="279"/>
                  </a:lnTo>
                  <a:lnTo>
                    <a:pt x="111" y="127"/>
                  </a:lnTo>
                  <a:lnTo>
                    <a:pt x="118" y="264"/>
                  </a:lnTo>
                  <a:lnTo>
                    <a:pt x="125" y="279"/>
                  </a:lnTo>
                  <a:lnTo>
                    <a:pt x="131" y="252"/>
                  </a:lnTo>
                  <a:lnTo>
                    <a:pt x="138" y="269"/>
                  </a:lnTo>
                  <a:lnTo>
                    <a:pt x="144" y="317"/>
                  </a:lnTo>
                  <a:lnTo>
                    <a:pt x="151" y="256"/>
                  </a:lnTo>
                  <a:lnTo>
                    <a:pt x="157" y="389"/>
                  </a:lnTo>
                  <a:lnTo>
                    <a:pt x="164" y="287"/>
                  </a:lnTo>
                  <a:lnTo>
                    <a:pt x="170" y="293"/>
                  </a:lnTo>
                  <a:lnTo>
                    <a:pt x="177" y="298"/>
                  </a:lnTo>
                  <a:lnTo>
                    <a:pt x="184" y="329"/>
                  </a:lnTo>
                  <a:lnTo>
                    <a:pt x="190" y="291"/>
                  </a:lnTo>
                  <a:lnTo>
                    <a:pt x="197" y="402"/>
                  </a:lnTo>
                  <a:lnTo>
                    <a:pt x="203" y="357"/>
                  </a:lnTo>
                  <a:lnTo>
                    <a:pt x="210" y="331"/>
                  </a:lnTo>
                  <a:lnTo>
                    <a:pt x="216" y="342"/>
                  </a:lnTo>
                  <a:lnTo>
                    <a:pt x="223" y="436"/>
                  </a:lnTo>
                  <a:lnTo>
                    <a:pt x="230" y="431"/>
                  </a:lnTo>
                  <a:lnTo>
                    <a:pt x="236" y="424"/>
                  </a:lnTo>
                  <a:lnTo>
                    <a:pt x="243" y="436"/>
                  </a:lnTo>
                  <a:lnTo>
                    <a:pt x="249" y="443"/>
                  </a:lnTo>
                  <a:lnTo>
                    <a:pt x="256" y="409"/>
                  </a:lnTo>
                  <a:lnTo>
                    <a:pt x="262" y="384"/>
                  </a:lnTo>
                  <a:lnTo>
                    <a:pt x="269" y="484"/>
                  </a:lnTo>
                  <a:lnTo>
                    <a:pt x="275" y="439"/>
                  </a:lnTo>
                  <a:lnTo>
                    <a:pt x="282" y="456"/>
                  </a:lnTo>
                  <a:lnTo>
                    <a:pt x="288" y="405"/>
                  </a:lnTo>
                  <a:lnTo>
                    <a:pt x="295" y="462"/>
                  </a:lnTo>
                  <a:lnTo>
                    <a:pt x="302" y="490"/>
                  </a:lnTo>
                  <a:lnTo>
                    <a:pt x="308" y="449"/>
                  </a:lnTo>
                  <a:lnTo>
                    <a:pt x="315" y="542"/>
                  </a:lnTo>
                  <a:lnTo>
                    <a:pt x="321" y="546"/>
                  </a:lnTo>
                  <a:lnTo>
                    <a:pt x="328" y="501"/>
                  </a:lnTo>
                  <a:lnTo>
                    <a:pt x="335" y="517"/>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0" name="Freeform 67"/>
            <p:cNvSpPr>
              <a:spLocks/>
            </p:cNvSpPr>
            <p:nvPr/>
          </p:nvSpPr>
          <p:spPr bwMode="auto">
            <a:xfrm>
              <a:off x="3321072" y="4094219"/>
              <a:ext cx="349606" cy="527827"/>
            </a:xfrm>
            <a:custGeom>
              <a:avLst/>
              <a:gdLst>
                <a:gd name="T0" fmla="*/ 0 w 335"/>
                <a:gd name="T1" fmla="*/ 70 h 514"/>
                <a:gd name="T2" fmla="*/ 7 w 335"/>
                <a:gd name="T3" fmla="*/ 86 h 514"/>
                <a:gd name="T4" fmla="*/ 13 w 335"/>
                <a:gd name="T5" fmla="*/ 0 h 514"/>
                <a:gd name="T6" fmla="*/ 20 w 335"/>
                <a:gd name="T7" fmla="*/ 89 h 514"/>
                <a:gd name="T8" fmla="*/ 26 w 335"/>
                <a:gd name="T9" fmla="*/ 105 h 514"/>
                <a:gd name="T10" fmla="*/ 33 w 335"/>
                <a:gd name="T11" fmla="*/ 135 h 514"/>
                <a:gd name="T12" fmla="*/ 39 w 335"/>
                <a:gd name="T13" fmla="*/ 164 h 514"/>
                <a:gd name="T14" fmla="*/ 46 w 335"/>
                <a:gd name="T15" fmla="*/ 45 h 514"/>
                <a:gd name="T16" fmla="*/ 52 w 335"/>
                <a:gd name="T17" fmla="*/ 142 h 514"/>
                <a:gd name="T18" fmla="*/ 59 w 335"/>
                <a:gd name="T19" fmla="*/ 138 h 514"/>
                <a:gd name="T20" fmla="*/ 65 w 335"/>
                <a:gd name="T21" fmla="*/ 148 h 514"/>
                <a:gd name="T22" fmla="*/ 72 w 335"/>
                <a:gd name="T23" fmla="*/ 134 h 514"/>
                <a:gd name="T24" fmla="*/ 79 w 335"/>
                <a:gd name="T25" fmla="*/ 95 h 514"/>
                <a:gd name="T26" fmla="*/ 85 w 335"/>
                <a:gd name="T27" fmla="*/ 219 h 514"/>
                <a:gd name="T28" fmla="*/ 92 w 335"/>
                <a:gd name="T29" fmla="*/ 222 h 514"/>
                <a:gd name="T30" fmla="*/ 98 w 335"/>
                <a:gd name="T31" fmla="*/ 151 h 514"/>
                <a:gd name="T32" fmla="*/ 105 w 335"/>
                <a:gd name="T33" fmla="*/ 245 h 514"/>
                <a:gd name="T34" fmla="*/ 111 w 335"/>
                <a:gd name="T35" fmla="*/ 205 h 514"/>
                <a:gd name="T36" fmla="*/ 118 w 335"/>
                <a:gd name="T37" fmla="*/ 138 h 514"/>
                <a:gd name="T38" fmla="*/ 125 w 335"/>
                <a:gd name="T39" fmla="*/ 227 h 514"/>
                <a:gd name="T40" fmla="*/ 131 w 335"/>
                <a:gd name="T41" fmla="*/ 221 h 514"/>
                <a:gd name="T42" fmla="*/ 138 w 335"/>
                <a:gd name="T43" fmla="*/ 301 h 514"/>
                <a:gd name="T44" fmla="*/ 144 w 335"/>
                <a:gd name="T45" fmla="*/ 267 h 514"/>
                <a:gd name="T46" fmla="*/ 151 w 335"/>
                <a:gd name="T47" fmla="*/ 252 h 514"/>
                <a:gd name="T48" fmla="*/ 157 w 335"/>
                <a:gd name="T49" fmla="*/ 240 h 514"/>
                <a:gd name="T50" fmla="*/ 164 w 335"/>
                <a:gd name="T51" fmla="*/ 244 h 514"/>
                <a:gd name="T52" fmla="*/ 170 w 335"/>
                <a:gd name="T53" fmla="*/ 234 h 514"/>
                <a:gd name="T54" fmla="*/ 177 w 335"/>
                <a:gd name="T55" fmla="*/ 231 h 514"/>
                <a:gd name="T56" fmla="*/ 184 w 335"/>
                <a:gd name="T57" fmla="*/ 237 h 514"/>
                <a:gd name="T58" fmla="*/ 190 w 335"/>
                <a:gd name="T59" fmla="*/ 250 h 514"/>
                <a:gd name="T60" fmla="*/ 197 w 335"/>
                <a:gd name="T61" fmla="*/ 238 h 514"/>
                <a:gd name="T62" fmla="*/ 203 w 335"/>
                <a:gd name="T63" fmla="*/ 259 h 514"/>
                <a:gd name="T64" fmla="*/ 210 w 335"/>
                <a:gd name="T65" fmla="*/ 296 h 514"/>
                <a:gd name="T66" fmla="*/ 216 w 335"/>
                <a:gd name="T67" fmla="*/ 372 h 514"/>
                <a:gd name="T68" fmla="*/ 223 w 335"/>
                <a:gd name="T69" fmla="*/ 347 h 514"/>
                <a:gd name="T70" fmla="*/ 230 w 335"/>
                <a:gd name="T71" fmla="*/ 317 h 514"/>
                <a:gd name="T72" fmla="*/ 236 w 335"/>
                <a:gd name="T73" fmla="*/ 359 h 514"/>
                <a:gd name="T74" fmla="*/ 243 w 335"/>
                <a:gd name="T75" fmla="*/ 315 h 514"/>
                <a:gd name="T76" fmla="*/ 249 w 335"/>
                <a:gd name="T77" fmla="*/ 318 h 514"/>
                <a:gd name="T78" fmla="*/ 256 w 335"/>
                <a:gd name="T79" fmla="*/ 345 h 514"/>
                <a:gd name="T80" fmla="*/ 262 w 335"/>
                <a:gd name="T81" fmla="*/ 313 h 514"/>
                <a:gd name="T82" fmla="*/ 269 w 335"/>
                <a:gd name="T83" fmla="*/ 279 h 514"/>
                <a:gd name="T84" fmla="*/ 275 w 335"/>
                <a:gd name="T85" fmla="*/ 353 h 514"/>
                <a:gd name="T86" fmla="*/ 282 w 335"/>
                <a:gd name="T87" fmla="*/ 333 h 514"/>
                <a:gd name="T88" fmla="*/ 288 w 335"/>
                <a:gd name="T89" fmla="*/ 321 h 514"/>
                <a:gd name="T90" fmla="*/ 295 w 335"/>
                <a:gd name="T91" fmla="*/ 301 h 514"/>
                <a:gd name="T92" fmla="*/ 302 w 335"/>
                <a:gd name="T93" fmla="*/ 382 h 514"/>
                <a:gd name="T94" fmla="*/ 308 w 335"/>
                <a:gd name="T95" fmla="*/ 327 h 514"/>
                <a:gd name="T96" fmla="*/ 315 w 335"/>
                <a:gd name="T97" fmla="*/ 496 h 514"/>
                <a:gd name="T98" fmla="*/ 321 w 335"/>
                <a:gd name="T99" fmla="*/ 359 h 514"/>
                <a:gd name="T100" fmla="*/ 328 w 335"/>
                <a:gd name="T101" fmla="*/ 364 h 514"/>
                <a:gd name="T102" fmla="*/ 335 w 335"/>
                <a:gd name="T103"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514">
                  <a:moveTo>
                    <a:pt x="0" y="70"/>
                  </a:moveTo>
                  <a:lnTo>
                    <a:pt x="7" y="86"/>
                  </a:lnTo>
                  <a:lnTo>
                    <a:pt x="13" y="0"/>
                  </a:lnTo>
                  <a:lnTo>
                    <a:pt x="20" y="89"/>
                  </a:lnTo>
                  <a:lnTo>
                    <a:pt x="26" y="105"/>
                  </a:lnTo>
                  <a:lnTo>
                    <a:pt x="33" y="135"/>
                  </a:lnTo>
                  <a:lnTo>
                    <a:pt x="39" y="164"/>
                  </a:lnTo>
                  <a:lnTo>
                    <a:pt x="46" y="45"/>
                  </a:lnTo>
                  <a:lnTo>
                    <a:pt x="52" y="142"/>
                  </a:lnTo>
                  <a:lnTo>
                    <a:pt x="59" y="138"/>
                  </a:lnTo>
                  <a:lnTo>
                    <a:pt x="65" y="148"/>
                  </a:lnTo>
                  <a:lnTo>
                    <a:pt x="72" y="134"/>
                  </a:lnTo>
                  <a:lnTo>
                    <a:pt x="79" y="95"/>
                  </a:lnTo>
                  <a:lnTo>
                    <a:pt x="85" y="219"/>
                  </a:lnTo>
                  <a:lnTo>
                    <a:pt x="92" y="222"/>
                  </a:lnTo>
                  <a:lnTo>
                    <a:pt x="98" y="151"/>
                  </a:lnTo>
                  <a:lnTo>
                    <a:pt x="105" y="245"/>
                  </a:lnTo>
                  <a:lnTo>
                    <a:pt x="111" y="205"/>
                  </a:lnTo>
                  <a:lnTo>
                    <a:pt x="118" y="138"/>
                  </a:lnTo>
                  <a:lnTo>
                    <a:pt x="125" y="227"/>
                  </a:lnTo>
                  <a:lnTo>
                    <a:pt x="131" y="221"/>
                  </a:lnTo>
                  <a:lnTo>
                    <a:pt x="138" y="301"/>
                  </a:lnTo>
                  <a:lnTo>
                    <a:pt x="144" y="267"/>
                  </a:lnTo>
                  <a:lnTo>
                    <a:pt x="151" y="252"/>
                  </a:lnTo>
                  <a:lnTo>
                    <a:pt x="157" y="240"/>
                  </a:lnTo>
                  <a:lnTo>
                    <a:pt x="164" y="244"/>
                  </a:lnTo>
                  <a:lnTo>
                    <a:pt x="170" y="234"/>
                  </a:lnTo>
                  <a:lnTo>
                    <a:pt x="177" y="231"/>
                  </a:lnTo>
                  <a:lnTo>
                    <a:pt x="184" y="237"/>
                  </a:lnTo>
                  <a:lnTo>
                    <a:pt x="190" y="250"/>
                  </a:lnTo>
                  <a:lnTo>
                    <a:pt x="197" y="238"/>
                  </a:lnTo>
                  <a:lnTo>
                    <a:pt x="203" y="259"/>
                  </a:lnTo>
                  <a:lnTo>
                    <a:pt x="210" y="296"/>
                  </a:lnTo>
                  <a:lnTo>
                    <a:pt x="216" y="372"/>
                  </a:lnTo>
                  <a:lnTo>
                    <a:pt x="223" y="347"/>
                  </a:lnTo>
                  <a:lnTo>
                    <a:pt x="230" y="317"/>
                  </a:lnTo>
                  <a:lnTo>
                    <a:pt x="236" y="359"/>
                  </a:lnTo>
                  <a:lnTo>
                    <a:pt x="243" y="315"/>
                  </a:lnTo>
                  <a:lnTo>
                    <a:pt x="249" y="318"/>
                  </a:lnTo>
                  <a:lnTo>
                    <a:pt x="256" y="345"/>
                  </a:lnTo>
                  <a:lnTo>
                    <a:pt x="262" y="313"/>
                  </a:lnTo>
                  <a:lnTo>
                    <a:pt x="269" y="279"/>
                  </a:lnTo>
                  <a:lnTo>
                    <a:pt x="275" y="353"/>
                  </a:lnTo>
                  <a:lnTo>
                    <a:pt x="282" y="333"/>
                  </a:lnTo>
                  <a:lnTo>
                    <a:pt x="288" y="321"/>
                  </a:lnTo>
                  <a:lnTo>
                    <a:pt x="295" y="301"/>
                  </a:lnTo>
                  <a:lnTo>
                    <a:pt x="302" y="382"/>
                  </a:lnTo>
                  <a:lnTo>
                    <a:pt x="308" y="327"/>
                  </a:lnTo>
                  <a:lnTo>
                    <a:pt x="315" y="496"/>
                  </a:lnTo>
                  <a:lnTo>
                    <a:pt x="321" y="359"/>
                  </a:lnTo>
                  <a:lnTo>
                    <a:pt x="328" y="364"/>
                  </a:lnTo>
                  <a:lnTo>
                    <a:pt x="335" y="51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1" name="Freeform 68"/>
            <p:cNvSpPr>
              <a:spLocks/>
            </p:cNvSpPr>
            <p:nvPr/>
          </p:nvSpPr>
          <p:spPr bwMode="auto">
            <a:xfrm>
              <a:off x="3663373" y="4458769"/>
              <a:ext cx="349606" cy="286507"/>
            </a:xfrm>
            <a:custGeom>
              <a:avLst/>
              <a:gdLst>
                <a:gd name="T0" fmla="*/ 0 w 335"/>
                <a:gd name="T1" fmla="*/ 9 h 279"/>
                <a:gd name="T2" fmla="*/ 7 w 335"/>
                <a:gd name="T3" fmla="*/ 159 h 279"/>
                <a:gd name="T4" fmla="*/ 13 w 335"/>
                <a:gd name="T5" fmla="*/ 20 h 279"/>
                <a:gd name="T6" fmla="*/ 20 w 335"/>
                <a:gd name="T7" fmla="*/ 51 h 279"/>
                <a:gd name="T8" fmla="*/ 26 w 335"/>
                <a:gd name="T9" fmla="*/ 0 h 279"/>
                <a:gd name="T10" fmla="*/ 33 w 335"/>
                <a:gd name="T11" fmla="*/ 34 h 279"/>
                <a:gd name="T12" fmla="*/ 39 w 335"/>
                <a:gd name="T13" fmla="*/ 58 h 279"/>
                <a:gd name="T14" fmla="*/ 46 w 335"/>
                <a:gd name="T15" fmla="*/ 37 h 279"/>
                <a:gd name="T16" fmla="*/ 52 w 335"/>
                <a:gd name="T17" fmla="*/ 48 h 279"/>
                <a:gd name="T18" fmla="*/ 59 w 335"/>
                <a:gd name="T19" fmla="*/ 53 h 279"/>
                <a:gd name="T20" fmla="*/ 65 w 335"/>
                <a:gd name="T21" fmla="*/ 73 h 279"/>
                <a:gd name="T22" fmla="*/ 72 w 335"/>
                <a:gd name="T23" fmla="*/ 84 h 279"/>
                <a:gd name="T24" fmla="*/ 79 w 335"/>
                <a:gd name="T25" fmla="*/ 62 h 279"/>
                <a:gd name="T26" fmla="*/ 85 w 335"/>
                <a:gd name="T27" fmla="*/ 109 h 279"/>
                <a:gd name="T28" fmla="*/ 92 w 335"/>
                <a:gd name="T29" fmla="*/ 75 h 279"/>
                <a:gd name="T30" fmla="*/ 98 w 335"/>
                <a:gd name="T31" fmla="*/ 9 h 279"/>
                <a:gd name="T32" fmla="*/ 105 w 335"/>
                <a:gd name="T33" fmla="*/ 70 h 279"/>
                <a:gd name="T34" fmla="*/ 112 w 335"/>
                <a:gd name="T35" fmla="*/ 116 h 279"/>
                <a:gd name="T36" fmla="*/ 118 w 335"/>
                <a:gd name="T37" fmla="*/ 50 h 279"/>
                <a:gd name="T38" fmla="*/ 125 w 335"/>
                <a:gd name="T39" fmla="*/ 62 h 279"/>
                <a:gd name="T40" fmla="*/ 131 w 335"/>
                <a:gd name="T41" fmla="*/ 111 h 279"/>
                <a:gd name="T42" fmla="*/ 138 w 335"/>
                <a:gd name="T43" fmla="*/ 85 h 279"/>
                <a:gd name="T44" fmla="*/ 144 w 335"/>
                <a:gd name="T45" fmla="*/ 140 h 279"/>
                <a:gd name="T46" fmla="*/ 151 w 335"/>
                <a:gd name="T47" fmla="*/ 165 h 279"/>
                <a:gd name="T48" fmla="*/ 157 w 335"/>
                <a:gd name="T49" fmla="*/ 109 h 279"/>
                <a:gd name="T50" fmla="*/ 164 w 335"/>
                <a:gd name="T51" fmla="*/ 123 h 279"/>
                <a:gd name="T52" fmla="*/ 170 w 335"/>
                <a:gd name="T53" fmla="*/ 97 h 279"/>
                <a:gd name="T54" fmla="*/ 177 w 335"/>
                <a:gd name="T55" fmla="*/ 172 h 279"/>
                <a:gd name="T56" fmla="*/ 184 w 335"/>
                <a:gd name="T57" fmla="*/ 171 h 279"/>
                <a:gd name="T58" fmla="*/ 190 w 335"/>
                <a:gd name="T59" fmla="*/ 166 h 279"/>
                <a:gd name="T60" fmla="*/ 197 w 335"/>
                <a:gd name="T61" fmla="*/ 159 h 279"/>
                <a:gd name="T62" fmla="*/ 203 w 335"/>
                <a:gd name="T63" fmla="*/ 92 h 279"/>
                <a:gd name="T64" fmla="*/ 210 w 335"/>
                <a:gd name="T65" fmla="*/ 143 h 279"/>
                <a:gd name="T66" fmla="*/ 216 w 335"/>
                <a:gd name="T67" fmla="*/ 102 h 279"/>
                <a:gd name="T68" fmla="*/ 223 w 335"/>
                <a:gd name="T69" fmla="*/ 186 h 279"/>
                <a:gd name="T70" fmla="*/ 230 w 335"/>
                <a:gd name="T71" fmla="*/ 136 h 279"/>
                <a:gd name="T72" fmla="*/ 236 w 335"/>
                <a:gd name="T73" fmla="*/ 188 h 279"/>
                <a:gd name="T74" fmla="*/ 243 w 335"/>
                <a:gd name="T75" fmla="*/ 191 h 279"/>
                <a:gd name="T76" fmla="*/ 249 w 335"/>
                <a:gd name="T77" fmla="*/ 143 h 279"/>
                <a:gd name="T78" fmla="*/ 256 w 335"/>
                <a:gd name="T79" fmla="*/ 118 h 279"/>
                <a:gd name="T80" fmla="*/ 262 w 335"/>
                <a:gd name="T81" fmla="*/ 193 h 279"/>
                <a:gd name="T82" fmla="*/ 269 w 335"/>
                <a:gd name="T83" fmla="*/ 177 h 279"/>
                <a:gd name="T84" fmla="*/ 275 w 335"/>
                <a:gd name="T85" fmla="*/ 199 h 279"/>
                <a:gd name="T86" fmla="*/ 282 w 335"/>
                <a:gd name="T87" fmla="*/ 214 h 279"/>
                <a:gd name="T88" fmla="*/ 289 w 335"/>
                <a:gd name="T89" fmla="*/ 163 h 279"/>
                <a:gd name="T90" fmla="*/ 295 w 335"/>
                <a:gd name="T91" fmla="*/ 226 h 279"/>
                <a:gd name="T92" fmla="*/ 302 w 335"/>
                <a:gd name="T93" fmla="*/ 205 h 279"/>
                <a:gd name="T94" fmla="*/ 308 w 335"/>
                <a:gd name="T95" fmla="*/ 135 h 279"/>
                <a:gd name="T96" fmla="*/ 315 w 335"/>
                <a:gd name="T97" fmla="*/ 208 h 279"/>
                <a:gd name="T98" fmla="*/ 321 w 335"/>
                <a:gd name="T99" fmla="*/ 279 h 279"/>
                <a:gd name="T100" fmla="*/ 328 w 335"/>
                <a:gd name="T101" fmla="*/ 237 h 279"/>
                <a:gd name="T102" fmla="*/ 335 w 335"/>
                <a:gd name="T103" fmla="*/ 23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79">
                  <a:moveTo>
                    <a:pt x="0" y="9"/>
                  </a:moveTo>
                  <a:lnTo>
                    <a:pt x="7" y="159"/>
                  </a:lnTo>
                  <a:lnTo>
                    <a:pt x="13" y="20"/>
                  </a:lnTo>
                  <a:lnTo>
                    <a:pt x="20" y="51"/>
                  </a:lnTo>
                  <a:lnTo>
                    <a:pt x="26" y="0"/>
                  </a:lnTo>
                  <a:lnTo>
                    <a:pt x="33" y="34"/>
                  </a:lnTo>
                  <a:lnTo>
                    <a:pt x="39" y="58"/>
                  </a:lnTo>
                  <a:lnTo>
                    <a:pt x="46" y="37"/>
                  </a:lnTo>
                  <a:lnTo>
                    <a:pt x="52" y="48"/>
                  </a:lnTo>
                  <a:lnTo>
                    <a:pt x="59" y="53"/>
                  </a:lnTo>
                  <a:lnTo>
                    <a:pt x="65" y="73"/>
                  </a:lnTo>
                  <a:lnTo>
                    <a:pt x="72" y="84"/>
                  </a:lnTo>
                  <a:lnTo>
                    <a:pt x="79" y="62"/>
                  </a:lnTo>
                  <a:lnTo>
                    <a:pt x="85" y="109"/>
                  </a:lnTo>
                  <a:lnTo>
                    <a:pt x="92" y="75"/>
                  </a:lnTo>
                  <a:lnTo>
                    <a:pt x="98" y="9"/>
                  </a:lnTo>
                  <a:lnTo>
                    <a:pt x="105" y="70"/>
                  </a:lnTo>
                  <a:lnTo>
                    <a:pt x="112" y="116"/>
                  </a:lnTo>
                  <a:lnTo>
                    <a:pt x="118" y="50"/>
                  </a:lnTo>
                  <a:lnTo>
                    <a:pt x="125" y="62"/>
                  </a:lnTo>
                  <a:lnTo>
                    <a:pt x="131" y="111"/>
                  </a:lnTo>
                  <a:lnTo>
                    <a:pt x="138" y="85"/>
                  </a:lnTo>
                  <a:lnTo>
                    <a:pt x="144" y="140"/>
                  </a:lnTo>
                  <a:lnTo>
                    <a:pt x="151" y="165"/>
                  </a:lnTo>
                  <a:lnTo>
                    <a:pt x="157" y="109"/>
                  </a:lnTo>
                  <a:lnTo>
                    <a:pt x="164" y="123"/>
                  </a:lnTo>
                  <a:lnTo>
                    <a:pt x="170" y="97"/>
                  </a:lnTo>
                  <a:lnTo>
                    <a:pt x="177" y="172"/>
                  </a:lnTo>
                  <a:lnTo>
                    <a:pt x="184" y="171"/>
                  </a:lnTo>
                  <a:lnTo>
                    <a:pt x="190" y="166"/>
                  </a:lnTo>
                  <a:lnTo>
                    <a:pt x="197" y="159"/>
                  </a:lnTo>
                  <a:lnTo>
                    <a:pt x="203" y="92"/>
                  </a:lnTo>
                  <a:lnTo>
                    <a:pt x="210" y="143"/>
                  </a:lnTo>
                  <a:lnTo>
                    <a:pt x="216" y="102"/>
                  </a:lnTo>
                  <a:lnTo>
                    <a:pt x="223" y="186"/>
                  </a:lnTo>
                  <a:lnTo>
                    <a:pt x="230" y="136"/>
                  </a:lnTo>
                  <a:lnTo>
                    <a:pt x="236" y="188"/>
                  </a:lnTo>
                  <a:lnTo>
                    <a:pt x="243" y="191"/>
                  </a:lnTo>
                  <a:lnTo>
                    <a:pt x="249" y="143"/>
                  </a:lnTo>
                  <a:lnTo>
                    <a:pt x="256" y="118"/>
                  </a:lnTo>
                  <a:lnTo>
                    <a:pt x="262" y="193"/>
                  </a:lnTo>
                  <a:lnTo>
                    <a:pt x="269" y="177"/>
                  </a:lnTo>
                  <a:lnTo>
                    <a:pt x="275" y="199"/>
                  </a:lnTo>
                  <a:lnTo>
                    <a:pt x="282" y="214"/>
                  </a:lnTo>
                  <a:lnTo>
                    <a:pt x="289" y="163"/>
                  </a:lnTo>
                  <a:lnTo>
                    <a:pt x="295" y="226"/>
                  </a:lnTo>
                  <a:lnTo>
                    <a:pt x="302" y="205"/>
                  </a:lnTo>
                  <a:lnTo>
                    <a:pt x="308" y="135"/>
                  </a:lnTo>
                  <a:lnTo>
                    <a:pt x="315" y="208"/>
                  </a:lnTo>
                  <a:lnTo>
                    <a:pt x="321" y="279"/>
                  </a:lnTo>
                  <a:lnTo>
                    <a:pt x="328" y="237"/>
                  </a:lnTo>
                  <a:lnTo>
                    <a:pt x="335" y="235"/>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2" name="Freeform 69"/>
            <p:cNvSpPr>
              <a:spLocks/>
            </p:cNvSpPr>
            <p:nvPr/>
          </p:nvSpPr>
          <p:spPr bwMode="auto">
            <a:xfrm>
              <a:off x="4005672" y="4660042"/>
              <a:ext cx="349606" cy="176627"/>
            </a:xfrm>
            <a:custGeom>
              <a:avLst/>
              <a:gdLst>
                <a:gd name="T0" fmla="*/ 0 w 335"/>
                <a:gd name="T1" fmla="*/ 41 h 172"/>
                <a:gd name="T2" fmla="*/ 7 w 335"/>
                <a:gd name="T3" fmla="*/ 39 h 172"/>
                <a:gd name="T4" fmla="*/ 13 w 335"/>
                <a:gd name="T5" fmla="*/ 98 h 172"/>
                <a:gd name="T6" fmla="*/ 20 w 335"/>
                <a:gd name="T7" fmla="*/ 74 h 172"/>
                <a:gd name="T8" fmla="*/ 26 w 335"/>
                <a:gd name="T9" fmla="*/ 18 h 172"/>
                <a:gd name="T10" fmla="*/ 33 w 335"/>
                <a:gd name="T11" fmla="*/ 74 h 172"/>
                <a:gd name="T12" fmla="*/ 39 w 335"/>
                <a:gd name="T13" fmla="*/ 0 h 172"/>
                <a:gd name="T14" fmla="*/ 46 w 335"/>
                <a:gd name="T15" fmla="*/ 70 h 172"/>
                <a:gd name="T16" fmla="*/ 52 w 335"/>
                <a:gd name="T17" fmla="*/ 87 h 172"/>
                <a:gd name="T18" fmla="*/ 59 w 335"/>
                <a:gd name="T19" fmla="*/ 76 h 172"/>
                <a:gd name="T20" fmla="*/ 65 w 335"/>
                <a:gd name="T21" fmla="*/ 28 h 172"/>
                <a:gd name="T22" fmla="*/ 72 w 335"/>
                <a:gd name="T23" fmla="*/ 52 h 172"/>
                <a:gd name="T24" fmla="*/ 79 w 335"/>
                <a:gd name="T25" fmla="*/ 63 h 172"/>
                <a:gd name="T26" fmla="*/ 85 w 335"/>
                <a:gd name="T27" fmla="*/ 69 h 172"/>
                <a:gd name="T28" fmla="*/ 92 w 335"/>
                <a:gd name="T29" fmla="*/ 82 h 172"/>
                <a:gd name="T30" fmla="*/ 98 w 335"/>
                <a:gd name="T31" fmla="*/ 21 h 172"/>
                <a:gd name="T32" fmla="*/ 105 w 335"/>
                <a:gd name="T33" fmla="*/ 43 h 172"/>
                <a:gd name="T34" fmla="*/ 112 w 335"/>
                <a:gd name="T35" fmla="*/ 121 h 172"/>
                <a:gd name="T36" fmla="*/ 118 w 335"/>
                <a:gd name="T37" fmla="*/ 79 h 172"/>
                <a:gd name="T38" fmla="*/ 125 w 335"/>
                <a:gd name="T39" fmla="*/ 93 h 172"/>
                <a:gd name="T40" fmla="*/ 131 w 335"/>
                <a:gd name="T41" fmla="*/ 33 h 172"/>
                <a:gd name="T42" fmla="*/ 138 w 335"/>
                <a:gd name="T43" fmla="*/ 125 h 172"/>
                <a:gd name="T44" fmla="*/ 144 w 335"/>
                <a:gd name="T45" fmla="*/ 93 h 172"/>
                <a:gd name="T46" fmla="*/ 151 w 335"/>
                <a:gd name="T47" fmla="*/ 102 h 172"/>
                <a:gd name="T48" fmla="*/ 157 w 335"/>
                <a:gd name="T49" fmla="*/ 88 h 172"/>
                <a:gd name="T50" fmla="*/ 164 w 335"/>
                <a:gd name="T51" fmla="*/ 46 h 172"/>
                <a:gd name="T52" fmla="*/ 170 w 335"/>
                <a:gd name="T53" fmla="*/ 86 h 172"/>
                <a:gd name="T54" fmla="*/ 177 w 335"/>
                <a:gd name="T55" fmla="*/ 114 h 172"/>
                <a:gd name="T56" fmla="*/ 184 w 335"/>
                <a:gd name="T57" fmla="*/ 93 h 172"/>
                <a:gd name="T58" fmla="*/ 190 w 335"/>
                <a:gd name="T59" fmla="*/ 112 h 172"/>
                <a:gd name="T60" fmla="*/ 197 w 335"/>
                <a:gd name="T61" fmla="*/ 82 h 172"/>
                <a:gd name="T62" fmla="*/ 203 w 335"/>
                <a:gd name="T63" fmla="*/ 123 h 172"/>
                <a:gd name="T64" fmla="*/ 210 w 335"/>
                <a:gd name="T65" fmla="*/ 101 h 172"/>
                <a:gd name="T66" fmla="*/ 216 w 335"/>
                <a:gd name="T67" fmla="*/ 93 h 172"/>
                <a:gd name="T68" fmla="*/ 223 w 335"/>
                <a:gd name="T69" fmla="*/ 115 h 172"/>
                <a:gd name="T70" fmla="*/ 230 w 335"/>
                <a:gd name="T71" fmla="*/ 106 h 172"/>
                <a:gd name="T72" fmla="*/ 236 w 335"/>
                <a:gd name="T73" fmla="*/ 102 h 172"/>
                <a:gd name="T74" fmla="*/ 243 w 335"/>
                <a:gd name="T75" fmla="*/ 94 h 172"/>
                <a:gd name="T76" fmla="*/ 249 w 335"/>
                <a:gd name="T77" fmla="*/ 78 h 172"/>
                <a:gd name="T78" fmla="*/ 256 w 335"/>
                <a:gd name="T79" fmla="*/ 129 h 172"/>
                <a:gd name="T80" fmla="*/ 262 w 335"/>
                <a:gd name="T81" fmla="*/ 141 h 172"/>
                <a:gd name="T82" fmla="*/ 269 w 335"/>
                <a:gd name="T83" fmla="*/ 128 h 172"/>
                <a:gd name="T84" fmla="*/ 275 w 335"/>
                <a:gd name="T85" fmla="*/ 143 h 172"/>
                <a:gd name="T86" fmla="*/ 282 w 335"/>
                <a:gd name="T87" fmla="*/ 172 h 172"/>
                <a:gd name="T88" fmla="*/ 289 w 335"/>
                <a:gd name="T89" fmla="*/ 149 h 172"/>
                <a:gd name="T90" fmla="*/ 295 w 335"/>
                <a:gd name="T91" fmla="*/ 135 h 172"/>
                <a:gd name="T92" fmla="*/ 302 w 335"/>
                <a:gd name="T93" fmla="*/ 133 h 172"/>
                <a:gd name="T94" fmla="*/ 308 w 335"/>
                <a:gd name="T95" fmla="*/ 172 h 172"/>
                <a:gd name="T96" fmla="*/ 315 w 335"/>
                <a:gd name="T97" fmla="*/ 131 h 172"/>
                <a:gd name="T98" fmla="*/ 321 w 335"/>
                <a:gd name="T99" fmla="*/ 150 h 172"/>
                <a:gd name="T100" fmla="*/ 328 w 335"/>
                <a:gd name="T101" fmla="*/ 141 h 172"/>
                <a:gd name="T102" fmla="*/ 335 w 335"/>
                <a:gd name="T103"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72">
                  <a:moveTo>
                    <a:pt x="0" y="41"/>
                  </a:moveTo>
                  <a:lnTo>
                    <a:pt x="7" y="39"/>
                  </a:lnTo>
                  <a:lnTo>
                    <a:pt x="13" y="98"/>
                  </a:lnTo>
                  <a:lnTo>
                    <a:pt x="20" y="74"/>
                  </a:lnTo>
                  <a:lnTo>
                    <a:pt x="26" y="18"/>
                  </a:lnTo>
                  <a:lnTo>
                    <a:pt x="33" y="74"/>
                  </a:lnTo>
                  <a:lnTo>
                    <a:pt x="39" y="0"/>
                  </a:lnTo>
                  <a:lnTo>
                    <a:pt x="46" y="70"/>
                  </a:lnTo>
                  <a:lnTo>
                    <a:pt x="52" y="87"/>
                  </a:lnTo>
                  <a:lnTo>
                    <a:pt x="59" y="76"/>
                  </a:lnTo>
                  <a:lnTo>
                    <a:pt x="65" y="28"/>
                  </a:lnTo>
                  <a:lnTo>
                    <a:pt x="72" y="52"/>
                  </a:lnTo>
                  <a:lnTo>
                    <a:pt x="79" y="63"/>
                  </a:lnTo>
                  <a:lnTo>
                    <a:pt x="85" y="69"/>
                  </a:lnTo>
                  <a:lnTo>
                    <a:pt x="92" y="82"/>
                  </a:lnTo>
                  <a:lnTo>
                    <a:pt x="98" y="21"/>
                  </a:lnTo>
                  <a:lnTo>
                    <a:pt x="105" y="43"/>
                  </a:lnTo>
                  <a:lnTo>
                    <a:pt x="112" y="121"/>
                  </a:lnTo>
                  <a:lnTo>
                    <a:pt x="118" y="79"/>
                  </a:lnTo>
                  <a:lnTo>
                    <a:pt x="125" y="93"/>
                  </a:lnTo>
                  <a:lnTo>
                    <a:pt x="131" y="33"/>
                  </a:lnTo>
                  <a:lnTo>
                    <a:pt x="138" y="125"/>
                  </a:lnTo>
                  <a:lnTo>
                    <a:pt x="144" y="93"/>
                  </a:lnTo>
                  <a:lnTo>
                    <a:pt x="151" y="102"/>
                  </a:lnTo>
                  <a:lnTo>
                    <a:pt x="157" y="88"/>
                  </a:lnTo>
                  <a:lnTo>
                    <a:pt x="164" y="46"/>
                  </a:lnTo>
                  <a:lnTo>
                    <a:pt x="170" y="86"/>
                  </a:lnTo>
                  <a:lnTo>
                    <a:pt x="177" y="114"/>
                  </a:lnTo>
                  <a:lnTo>
                    <a:pt x="184" y="93"/>
                  </a:lnTo>
                  <a:lnTo>
                    <a:pt x="190" y="112"/>
                  </a:lnTo>
                  <a:lnTo>
                    <a:pt x="197" y="82"/>
                  </a:lnTo>
                  <a:lnTo>
                    <a:pt x="203" y="123"/>
                  </a:lnTo>
                  <a:lnTo>
                    <a:pt x="210" y="101"/>
                  </a:lnTo>
                  <a:lnTo>
                    <a:pt x="216" y="93"/>
                  </a:lnTo>
                  <a:lnTo>
                    <a:pt x="223" y="115"/>
                  </a:lnTo>
                  <a:lnTo>
                    <a:pt x="230" y="106"/>
                  </a:lnTo>
                  <a:lnTo>
                    <a:pt x="236" y="102"/>
                  </a:lnTo>
                  <a:lnTo>
                    <a:pt x="243" y="94"/>
                  </a:lnTo>
                  <a:lnTo>
                    <a:pt x="249" y="78"/>
                  </a:lnTo>
                  <a:lnTo>
                    <a:pt x="256" y="129"/>
                  </a:lnTo>
                  <a:lnTo>
                    <a:pt x="262" y="141"/>
                  </a:lnTo>
                  <a:lnTo>
                    <a:pt x="269" y="128"/>
                  </a:lnTo>
                  <a:lnTo>
                    <a:pt x="275" y="143"/>
                  </a:lnTo>
                  <a:lnTo>
                    <a:pt x="282" y="172"/>
                  </a:lnTo>
                  <a:lnTo>
                    <a:pt x="289" y="149"/>
                  </a:lnTo>
                  <a:lnTo>
                    <a:pt x="295" y="135"/>
                  </a:lnTo>
                  <a:lnTo>
                    <a:pt x="302" y="133"/>
                  </a:lnTo>
                  <a:lnTo>
                    <a:pt x="308" y="172"/>
                  </a:lnTo>
                  <a:lnTo>
                    <a:pt x="315" y="131"/>
                  </a:lnTo>
                  <a:lnTo>
                    <a:pt x="321" y="150"/>
                  </a:lnTo>
                  <a:lnTo>
                    <a:pt x="328" y="141"/>
                  </a:lnTo>
                  <a:lnTo>
                    <a:pt x="335" y="15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3" name="Freeform 70"/>
            <p:cNvSpPr>
              <a:spLocks/>
            </p:cNvSpPr>
            <p:nvPr/>
          </p:nvSpPr>
          <p:spPr bwMode="auto">
            <a:xfrm>
              <a:off x="4347974" y="4783270"/>
              <a:ext cx="349606" cy="240296"/>
            </a:xfrm>
            <a:custGeom>
              <a:avLst/>
              <a:gdLst>
                <a:gd name="T0" fmla="*/ 0 w 335"/>
                <a:gd name="T1" fmla="*/ 21 h 234"/>
                <a:gd name="T2" fmla="*/ 7 w 335"/>
                <a:gd name="T3" fmla="*/ 34 h 234"/>
                <a:gd name="T4" fmla="*/ 13 w 335"/>
                <a:gd name="T5" fmla="*/ 32 h 234"/>
                <a:gd name="T6" fmla="*/ 20 w 335"/>
                <a:gd name="T7" fmla="*/ 55 h 234"/>
                <a:gd name="T8" fmla="*/ 26 w 335"/>
                <a:gd name="T9" fmla="*/ 92 h 234"/>
                <a:gd name="T10" fmla="*/ 33 w 335"/>
                <a:gd name="T11" fmla="*/ 21 h 234"/>
                <a:gd name="T12" fmla="*/ 39 w 335"/>
                <a:gd name="T13" fmla="*/ 0 h 234"/>
                <a:gd name="T14" fmla="*/ 46 w 335"/>
                <a:gd name="T15" fmla="*/ 48 h 234"/>
                <a:gd name="T16" fmla="*/ 52 w 335"/>
                <a:gd name="T17" fmla="*/ 18 h 234"/>
                <a:gd name="T18" fmla="*/ 59 w 335"/>
                <a:gd name="T19" fmla="*/ 31 h 234"/>
                <a:gd name="T20" fmla="*/ 65 w 335"/>
                <a:gd name="T21" fmla="*/ 45 h 234"/>
                <a:gd name="T22" fmla="*/ 72 w 335"/>
                <a:gd name="T23" fmla="*/ 234 h 234"/>
                <a:gd name="T24" fmla="*/ 79 w 335"/>
                <a:gd name="T25" fmla="*/ 69 h 234"/>
                <a:gd name="T26" fmla="*/ 85 w 335"/>
                <a:gd name="T27" fmla="*/ 27 h 234"/>
                <a:gd name="T28" fmla="*/ 92 w 335"/>
                <a:gd name="T29" fmla="*/ 42 h 234"/>
                <a:gd name="T30" fmla="*/ 98 w 335"/>
                <a:gd name="T31" fmla="*/ 87 h 234"/>
                <a:gd name="T32" fmla="*/ 105 w 335"/>
                <a:gd name="T33" fmla="*/ 44 h 234"/>
                <a:gd name="T34" fmla="*/ 112 w 335"/>
                <a:gd name="T35" fmla="*/ 124 h 234"/>
                <a:gd name="T36" fmla="*/ 118 w 335"/>
                <a:gd name="T37" fmla="*/ 30 h 234"/>
                <a:gd name="T38" fmla="*/ 125 w 335"/>
                <a:gd name="T39" fmla="*/ 66 h 234"/>
                <a:gd name="T40" fmla="*/ 131 w 335"/>
                <a:gd name="T41" fmla="*/ 110 h 234"/>
                <a:gd name="T42" fmla="*/ 138 w 335"/>
                <a:gd name="T43" fmla="*/ 81 h 234"/>
                <a:gd name="T44" fmla="*/ 144 w 335"/>
                <a:gd name="T45" fmla="*/ 45 h 234"/>
                <a:gd name="T46" fmla="*/ 151 w 335"/>
                <a:gd name="T47" fmla="*/ 41 h 234"/>
                <a:gd name="T48" fmla="*/ 157 w 335"/>
                <a:gd name="T49" fmla="*/ 61 h 234"/>
                <a:gd name="T50" fmla="*/ 164 w 335"/>
                <a:gd name="T51" fmla="*/ 87 h 234"/>
                <a:gd name="T52" fmla="*/ 170 w 335"/>
                <a:gd name="T53" fmla="*/ 60 h 234"/>
                <a:gd name="T54" fmla="*/ 177 w 335"/>
                <a:gd name="T55" fmla="*/ 84 h 234"/>
                <a:gd name="T56" fmla="*/ 184 w 335"/>
                <a:gd name="T57" fmla="*/ 83 h 234"/>
                <a:gd name="T58" fmla="*/ 190 w 335"/>
                <a:gd name="T59" fmla="*/ 30 h 234"/>
                <a:gd name="T60" fmla="*/ 197 w 335"/>
                <a:gd name="T61" fmla="*/ 101 h 234"/>
                <a:gd name="T62" fmla="*/ 203 w 335"/>
                <a:gd name="T63" fmla="*/ 81 h 234"/>
                <a:gd name="T64" fmla="*/ 210 w 335"/>
                <a:gd name="T65" fmla="*/ 109 h 234"/>
                <a:gd name="T66" fmla="*/ 216 w 335"/>
                <a:gd name="T67" fmla="*/ 71 h 234"/>
                <a:gd name="T68" fmla="*/ 223 w 335"/>
                <a:gd name="T69" fmla="*/ 112 h 234"/>
                <a:gd name="T70" fmla="*/ 230 w 335"/>
                <a:gd name="T71" fmla="*/ 81 h 234"/>
                <a:gd name="T72" fmla="*/ 236 w 335"/>
                <a:gd name="T73" fmla="*/ 64 h 234"/>
                <a:gd name="T74" fmla="*/ 243 w 335"/>
                <a:gd name="T75" fmla="*/ 69 h 234"/>
                <a:gd name="T76" fmla="*/ 249 w 335"/>
                <a:gd name="T77" fmla="*/ 62 h 234"/>
                <a:gd name="T78" fmla="*/ 256 w 335"/>
                <a:gd name="T79" fmla="*/ 72 h 234"/>
                <a:gd name="T80" fmla="*/ 262 w 335"/>
                <a:gd name="T81" fmla="*/ 100 h 234"/>
                <a:gd name="T82" fmla="*/ 269 w 335"/>
                <a:gd name="T83" fmla="*/ 157 h 234"/>
                <a:gd name="T84" fmla="*/ 275 w 335"/>
                <a:gd name="T85" fmla="*/ 161 h 234"/>
                <a:gd name="T86" fmla="*/ 282 w 335"/>
                <a:gd name="T87" fmla="*/ 113 h 234"/>
                <a:gd name="T88" fmla="*/ 289 w 335"/>
                <a:gd name="T89" fmla="*/ 112 h 234"/>
                <a:gd name="T90" fmla="*/ 295 w 335"/>
                <a:gd name="T91" fmla="*/ 111 h 234"/>
                <a:gd name="T92" fmla="*/ 302 w 335"/>
                <a:gd name="T93" fmla="*/ 98 h 234"/>
                <a:gd name="T94" fmla="*/ 308 w 335"/>
                <a:gd name="T95" fmla="*/ 172 h 234"/>
                <a:gd name="T96" fmla="*/ 315 w 335"/>
                <a:gd name="T97" fmla="*/ 146 h 234"/>
                <a:gd name="T98" fmla="*/ 321 w 335"/>
                <a:gd name="T99" fmla="*/ 150 h 234"/>
                <a:gd name="T100" fmla="*/ 328 w 335"/>
                <a:gd name="T101" fmla="*/ 77 h 234"/>
                <a:gd name="T102" fmla="*/ 335 w 335"/>
                <a:gd name="T103"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34">
                  <a:moveTo>
                    <a:pt x="0" y="21"/>
                  </a:moveTo>
                  <a:lnTo>
                    <a:pt x="7" y="34"/>
                  </a:lnTo>
                  <a:lnTo>
                    <a:pt x="13" y="32"/>
                  </a:lnTo>
                  <a:lnTo>
                    <a:pt x="20" y="55"/>
                  </a:lnTo>
                  <a:lnTo>
                    <a:pt x="26" y="92"/>
                  </a:lnTo>
                  <a:lnTo>
                    <a:pt x="33" y="21"/>
                  </a:lnTo>
                  <a:lnTo>
                    <a:pt x="39" y="0"/>
                  </a:lnTo>
                  <a:lnTo>
                    <a:pt x="46" y="48"/>
                  </a:lnTo>
                  <a:lnTo>
                    <a:pt x="52" y="18"/>
                  </a:lnTo>
                  <a:lnTo>
                    <a:pt x="59" y="31"/>
                  </a:lnTo>
                  <a:lnTo>
                    <a:pt x="65" y="45"/>
                  </a:lnTo>
                  <a:lnTo>
                    <a:pt x="72" y="234"/>
                  </a:lnTo>
                  <a:lnTo>
                    <a:pt x="79" y="69"/>
                  </a:lnTo>
                  <a:lnTo>
                    <a:pt x="85" y="27"/>
                  </a:lnTo>
                  <a:lnTo>
                    <a:pt x="92" y="42"/>
                  </a:lnTo>
                  <a:lnTo>
                    <a:pt x="98" y="87"/>
                  </a:lnTo>
                  <a:lnTo>
                    <a:pt x="105" y="44"/>
                  </a:lnTo>
                  <a:lnTo>
                    <a:pt x="112" y="124"/>
                  </a:lnTo>
                  <a:lnTo>
                    <a:pt x="118" y="30"/>
                  </a:lnTo>
                  <a:lnTo>
                    <a:pt x="125" y="66"/>
                  </a:lnTo>
                  <a:lnTo>
                    <a:pt x="131" y="110"/>
                  </a:lnTo>
                  <a:lnTo>
                    <a:pt x="138" y="81"/>
                  </a:lnTo>
                  <a:lnTo>
                    <a:pt x="144" y="45"/>
                  </a:lnTo>
                  <a:lnTo>
                    <a:pt x="151" y="41"/>
                  </a:lnTo>
                  <a:lnTo>
                    <a:pt x="157" y="61"/>
                  </a:lnTo>
                  <a:lnTo>
                    <a:pt x="164" y="87"/>
                  </a:lnTo>
                  <a:lnTo>
                    <a:pt x="170" y="60"/>
                  </a:lnTo>
                  <a:lnTo>
                    <a:pt x="177" y="84"/>
                  </a:lnTo>
                  <a:lnTo>
                    <a:pt x="184" y="83"/>
                  </a:lnTo>
                  <a:lnTo>
                    <a:pt x="190" y="30"/>
                  </a:lnTo>
                  <a:lnTo>
                    <a:pt x="197" y="101"/>
                  </a:lnTo>
                  <a:lnTo>
                    <a:pt x="203" y="81"/>
                  </a:lnTo>
                  <a:lnTo>
                    <a:pt x="210" y="109"/>
                  </a:lnTo>
                  <a:lnTo>
                    <a:pt x="216" y="71"/>
                  </a:lnTo>
                  <a:lnTo>
                    <a:pt x="223" y="112"/>
                  </a:lnTo>
                  <a:lnTo>
                    <a:pt x="230" y="81"/>
                  </a:lnTo>
                  <a:lnTo>
                    <a:pt x="236" y="64"/>
                  </a:lnTo>
                  <a:lnTo>
                    <a:pt x="243" y="69"/>
                  </a:lnTo>
                  <a:lnTo>
                    <a:pt x="249" y="62"/>
                  </a:lnTo>
                  <a:lnTo>
                    <a:pt x="256" y="72"/>
                  </a:lnTo>
                  <a:lnTo>
                    <a:pt x="262" y="100"/>
                  </a:lnTo>
                  <a:lnTo>
                    <a:pt x="269" y="157"/>
                  </a:lnTo>
                  <a:lnTo>
                    <a:pt x="275" y="161"/>
                  </a:lnTo>
                  <a:lnTo>
                    <a:pt x="282" y="113"/>
                  </a:lnTo>
                  <a:lnTo>
                    <a:pt x="289" y="112"/>
                  </a:lnTo>
                  <a:lnTo>
                    <a:pt x="295" y="111"/>
                  </a:lnTo>
                  <a:lnTo>
                    <a:pt x="302" y="98"/>
                  </a:lnTo>
                  <a:lnTo>
                    <a:pt x="308" y="172"/>
                  </a:lnTo>
                  <a:lnTo>
                    <a:pt x="315" y="146"/>
                  </a:lnTo>
                  <a:lnTo>
                    <a:pt x="321" y="150"/>
                  </a:lnTo>
                  <a:lnTo>
                    <a:pt x="328" y="77"/>
                  </a:lnTo>
                  <a:lnTo>
                    <a:pt x="335" y="107"/>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4" name="Freeform 71"/>
            <p:cNvSpPr>
              <a:spLocks/>
            </p:cNvSpPr>
            <p:nvPr/>
          </p:nvSpPr>
          <p:spPr bwMode="auto">
            <a:xfrm>
              <a:off x="4690273" y="4815104"/>
              <a:ext cx="349606" cy="162251"/>
            </a:xfrm>
            <a:custGeom>
              <a:avLst/>
              <a:gdLst>
                <a:gd name="T0" fmla="*/ 0 w 335"/>
                <a:gd name="T1" fmla="*/ 46 h 158"/>
                <a:gd name="T2" fmla="*/ 7 w 335"/>
                <a:gd name="T3" fmla="*/ 76 h 158"/>
                <a:gd name="T4" fmla="*/ 13 w 335"/>
                <a:gd name="T5" fmla="*/ 88 h 158"/>
                <a:gd name="T6" fmla="*/ 20 w 335"/>
                <a:gd name="T7" fmla="*/ 40 h 158"/>
                <a:gd name="T8" fmla="*/ 26 w 335"/>
                <a:gd name="T9" fmla="*/ 63 h 158"/>
                <a:gd name="T10" fmla="*/ 33 w 335"/>
                <a:gd name="T11" fmla="*/ 33 h 158"/>
                <a:gd name="T12" fmla="*/ 39 w 335"/>
                <a:gd name="T13" fmla="*/ 73 h 158"/>
                <a:gd name="T14" fmla="*/ 46 w 335"/>
                <a:gd name="T15" fmla="*/ 113 h 158"/>
                <a:gd name="T16" fmla="*/ 52 w 335"/>
                <a:gd name="T17" fmla="*/ 49 h 158"/>
                <a:gd name="T18" fmla="*/ 59 w 335"/>
                <a:gd name="T19" fmla="*/ 68 h 158"/>
                <a:gd name="T20" fmla="*/ 65 w 335"/>
                <a:gd name="T21" fmla="*/ 71 h 158"/>
                <a:gd name="T22" fmla="*/ 72 w 335"/>
                <a:gd name="T23" fmla="*/ 128 h 158"/>
                <a:gd name="T24" fmla="*/ 79 w 335"/>
                <a:gd name="T25" fmla="*/ 41 h 158"/>
                <a:gd name="T26" fmla="*/ 85 w 335"/>
                <a:gd name="T27" fmla="*/ 121 h 158"/>
                <a:gd name="T28" fmla="*/ 92 w 335"/>
                <a:gd name="T29" fmla="*/ 130 h 158"/>
                <a:gd name="T30" fmla="*/ 98 w 335"/>
                <a:gd name="T31" fmla="*/ 69 h 158"/>
                <a:gd name="T32" fmla="*/ 105 w 335"/>
                <a:gd name="T33" fmla="*/ 37 h 158"/>
                <a:gd name="T34" fmla="*/ 112 w 335"/>
                <a:gd name="T35" fmla="*/ 68 h 158"/>
                <a:gd name="T36" fmla="*/ 118 w 335"/>
                <a:gd name="T37" fmla="*/ 57 h 158"/>
                <a:gd name="T38" fmla="*/ 125 w 335"/>
                <a:gd name="T39" fmla="*/ 42 h 158"/>
                <a:gd name="T40" fmla="*/ 131 w 335"/>
                <a:gd name="T41" fmla="*/ 67 h 158"/>
                <a:gd name="T42" fmla="*/ 138 w 335"/>
                <a:gd name="T43" fmla="*/ 83 h 158"/>
                <a:gd name="T44" fmla="*/ 144 w 335"/>
                <a:gd name="T45" fmla="*/ 55 h 158"/>
                <a:gd name="T46" fmla="*/ 151 w 335"/>
                <a:gd name="T47" fmla="*/ 66 h 158"/>
                <a:gd name="T48" fmla="*/ 157 w 335"/>
                <a:gd name="T49" fmla="*/ 65 h 158"/>
                <a:gd name="T50" fmla="*/ 164 w 335"/>
                <a:gd name="T51" fmla="*/ 65 h 158"/>
                <a:gd name="T52" fmla="*/ 170 w 335"/>
                <a:gd name="T53" fmla="*/ 65 h 158"/>
                <a:gd name="T54" fmla="*/ 177 w 335"/>
                <a:gd name="T55" fmla="*/ 103 h 158"/>
                <a:gd name="T56" fmla="*/ 184 w 335"/>
                <a:gd name="T57" fmla="*/ 64 h 158"/>
                <a:gd name="T58" fmla="*/ 190 w 335"/>
                <a:gd name="T59" fmla="*/ 135 h 158"/>
                <a:gd name="T60" fmla="*/ 197 w 335"/>
                <a:gd name="T61" fmla="*/ 91 h 158"/>
                <a:gd name="T62" fmla="*/ 203 w 335"/>
                <a:gd name="T63" fmla="*/ 64 h 158"/>
                <a:gd name="T64" fmla="*/ 210 w 335"/>
                <a:gd name="T65" fmla="*/ 64 h 158"/>
                <a:gd name="T66" fmla="*/ 217 w 335"/>
                <a:gd name="T67" fmla="*/ 0 h 158"/>
                <a:gd name="T68" fmla="*/ 223 w 335"/>
                <a:gd name="T69" fmla="*/ 63 h 158"/>
                <a:gd name="T70" fmla="*/ 230 w 335"/>
                <a:gd name="T71" fmla="*/ 63 h 158"/>
                <a:gd name="T72" fmla="*/ 236 w 335"/>
                <a:gd name="T73" fmla="*/ 54 h 158"/>
                <a:gd name="T74" fmla="*/ 243 w 335"/>
                <a:gd name="T75" fmla="*/ 61 h 158"/>
                <a:gd name="T76" fmla="*/ 249 w 335"/>
                <a:gd name="T77" fmla="*/ 127 h 158"/>
                <a:gd name="T78" fmla="*/ 256 w 335"/>
                <a:gd name="T79" fmla="*/ 47 h 158"/>
                <a:gd name="T80" fmla="*/ 262 w 335"/>
                <a:gd name="T81" fmla="*/ 158 h 158"/>
                <a:gd name="T82" fmla="*/ 269 w 335"/>
                <a:gd name="T83" fmla="*/ 108 h 158"/>
                <a:gd name="T84" fmla="*/ 275 w 335"/>
                <a:gd name="T85" fmla="*/ 93 h 158"/>
                <a:gd name="T86" fmla="*/ 282 w 335"/>
                <a:gd name="T87" fmla="*/ 64 h 158"/>
                <a:gd name="T88" fmla="*/ 289 w 335"/>
                <a:gd name="T89" fmla="*/ 43 h 158"/>
                <a:gd name="T90" fmla="*/ 295 w 335"/>
                <a:gd name="T91" fmla="*/ 127 h 158"/>
                <a:gd name="T92" fmla="*/ 302 w 335"/>
                <a:gd name="T93" fmla="*/ 64 h 158"/>
                <a:gd name="T94" fmla="*/ 308 w 335"/>
                <a:gd name="T95" fmla="*/ 127 h 158"/>
                <a:gd name="T96" fmla="*/ 315 w 335"/>
                <a:gd name="T97" fmla="*/ 65 h 158"/>
                <a:gd name="T98" fmla="*/ 321 w 335"/>
                <a:gd name="T99" fmla="*/ 33 h 158"/>
                <a:gd name="T100" fmla="*/ 328 w 335"/>
                <a:gd name="T101" fmla="*/ 65 h 158"/>
                <a:gd name="T102" fmla="*/ 335 w 335"/>
                <a:gd name="T103" fmla="*/ 6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58">
                  <a:moveTo>
                    <a:pt x="0" y="46"/>
                  </a:moveTo>
                  <a:lnTo>
                    <a:pt x="7" y="76"/>
                  </a:lnTo>
                  <a:lnTo>
                    <a:pt x="13" y="88"/>
                  </a:lnTo>
                  <a:lnTo>
                    <a:pt x="20" y="40"/>
                  </a:lnTo>
                  <a:lnTo>
                    <a:pt x="26" y="63"/>
                  </a:lnTo>
                  <a:lnTo>
                    <a:pt x="33" y="33"/>
                  </a:lnTo>
                  <a:lnTo>
                    <a:pt x="39" y="73"/>
                  </a:lnTo>
                  <a:lnTo>
                    <a:pt x="46" y="113"/>
                  </a:lnTo>
                  <a:lnTo>
                    <a:pt x="52" y="49"/>
                  </a:lnTo>
                  <a:lnTo>
                    <a:pt x="59" y="68"/>
                  </a:lnTo>
                  <a:lnTo>
                    <a:pt x="65" y="71"/>
                  </a:lnTo>
                  <a:lnTo>
                    <a:pt x="72" y="128"/>
                  </a:lnTo>
                  <a:lnTo>
                    <a:pt x="79" y="41"/>
                  </a:lnTo>
                  <a:lnTo>
                    <a:pt x="85" y="121"/>
                  </a:lnTo>
                  <a:lnTo>
                    <a:pt x="92" y="130"/>
                  </a:lnTo>
                  <a:lnTo>
                    <a:pt x="98" y="69"/>
                  </a:lnTo>
                  <a:lnTo>
                    <a:pt x="105" y="37"/>
                  </a:lnTo>
                  <a:lnTo>
                    <a:pt x="112" y="68"/>
                  </a:lnTo>
                  <a:lnTo>
                    <a:pt x="118" y="57"/>
                  </a:lnTo>
                  <a:lnTo>
                    <a:pt x="125" y="42"/>
                  </a:lnTo>
                  <a:lnTo>
                    <a:pt x="131" y="67"/>
                  </a:lnTo>
                  <a:lnTo>
                    <a:pt x="138" y="83"/>
                  </a:lnTo>
                  <a:lnTo>
                    <a:pt x="144" y="55"/>
                  </a:lnTo>
                  <a:lnTo>
                    <a:pt x="151" y="66"/>
                  </a:lnTo>
                  <a:lnTo>
                    <a:pt x="157" y="65"/>
                  </a:lnTo>
                  <a:lnTo>
                    <a:pt x="164" y="65"/>
                  </a:lnTo>
                  <a:lnTo>
                    <a:pt x="170" y="65"/>
                  </a:lnTo>
                  <a:lnTo>
                    <a:pt x="177" y="103"/>
                  </a:lnTo>
                  <a:lnTo>
                    <a:pt x="184" y="64"/>
                  </a:lnTo>
                  <a:lnTo>
                    <a:pt x="190" y="135"/>
                  </a:lnTo>
                  <a:lnTo>
                    <a:pt x="197" y="91"/>
                  </a:lnTo>
                  <a:lnTo>
                    <a:pt x="203" y="64"/>
                  </a:lnTo>
                  <a:lnTo>
                    <a:pt x="210" y="64"/>
                  </a:lnTo>
                  <a:lnTo>
                    <a:pt x="217" y="0"/>
                  </a:lnTo>
                  <a:lnTo>
                    <a:pt x="223" y="63"/>
                  </a:lnTo>
                  <a:lnTo>
                    <a:pt x="230" y="63"/>
                  </a:lnTo>
                  <a:lnTo>
                    <a:pt x="236" y="54"/>
                  </a:lnTo>
                  <a:lnTo>
                    <a:pt x="243" y="61"/>
                  </a:lnTo>
                  <a:lnTo>
                    <a:pt x="249" y="127"/>
                  </a:lnTo>
                  <a:lnTo>
                    <a:pt x="256" y="47"/>
                  </a:lnTo>
                  <a:lnTo>
                    <a:pt x="262" y="158"/>
                  </a:lnTo>
                  <a:lnTo>
                    <a:pt x="269" y="108"/>
                  </a:lnTo>
                  <a:lnTo>
                    <a:pt x="275" y="93"/>
                  </a:lnTo>
                  <a:lnTo>
                    <a:pt x="282" y="64"/>
                  </a:lnTo>
                  <a:lnTo>
                    <a:pt x="289" y="43"/>
                  </a:lnTo>
                  <a:lnTo>
                    <a:pt x="295" y="127"/>
                  </a:lnTo>
                  <a:lnTo>
                    <a:pt x="302" y="64"/>
                  </a:lnTo>
                  <a:lnTo>
                    <a:pt x="308" y="127"/>
                  </a:lnTo>
                  <a:lnTo>
                    <a:pt x="315" y="65"/>
                  </a:lnTo>
                  <a:lnTo>
                    <a:pt x="321" y="33"/>
                  </a:lnTo>
                  <a:lnTo>
                    <a:pt x="328" y="65"/>
                  </a:lnTo>
                  <a:lnTo>
                    <a:pt x="335" y="65"/>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5" name="Freeform 72"/>
            <p:cNvSpPr>
              <a:spLocks/>
            </p:cNvSpPr>
            <p:nvPr/>
          </p:nvSpPr>
          <p:spPr bwMode="auto">
            <a:xfrm>
              <a:off x="5032574" y="4812024"/>
              <a:ext cx="349606" cy="148901"/>
            </a:xfrm>
            <a:custGeom>
              <a:avLst/>
              <a:gdLst>
                <a:gd name="T0" fmla="*/ 0 w 335"/>
                <a:gd name="T1" fmla="*/ 68 h 145"/>
                <a:gd name="T2" fmla="*/ 7 w 335"/>
                <a:gd name="T3" fmla="*/ 68 h 145"/>
                <a:gd name="T4" fmla="*/ 13 w 335"/>
                <a:gd name="T5" fmla="*/ 61 h 145"/>
                <a:gd name="T6" fmla="*/ 20 w 335"/>
                <a:gd name="T7" fmla="*/ 51 h 145"/>
                <a:gd name="T8" fmla="*/ 26 w 335"/>
                <a:gd name="T9" fmla="*/ 112 h 145"/>
                <a:gd name="T10" fmla="*/ 33 w 335"/>
                <a:gd name="T11" fmla="*/ 70 h 145"/>
                <a:gd name="T12" fmla="*/ 39 w 335"/>
                <a:gd name="T13" fmla="*/ 115 h 145"/>
                <a:gd name="T14" fmla="*/ 46 w 335"/>
                <a:gd name="T15" fmla="*/ 101 h 145"/>
                <a:gd name="T16" fmla="*/ 52 w 335"/>
                <a:gd name="T17" fmla="*/ 39 h 145"/>
                <a:gd name="T18" fmla="*/ 59 w 335"/>
                <a:gd name="T19" fmla="*/ 117 h 145"/>
                <a:gd name="T20" fmla="*/ 66 w 335"/>
                <a:gd name="T21" fmla="*/ 72 h 145"/>
                <a:gd name="T22" fmla="*/ 72 w 335"/>
                <a:gd name="T23" fmla="*/ 72 h 145"/>
                <a:gd name="T24" fmla="*/ 79 w 335"/>
                <a:gd name="T25" fmla="*/ 65 h 145"/>
                <a:gd name="T26" fmla="*/ 85 w 335"/>
                <a:gd name="T27" fmla="*/ 73 h 145"/>
                <a:gd name="T28" fmla="*/ 92 w 335"/>
                <a:gd name="T29" fmla="*/ 73 h 145"/>
                <a:gd name="T30" fmla="*/ 98 w 335"/>
                <a:gd name="T31" fmla="*/ 143 h 145"/>
                <a:gd name="T32" fmla="*/ 105 w 335"/>
                <a:gd name="T33" fmla="*/ 54 h 145"/>
                <a:gd name="T34" fmla="*/ 112 w 335"/>
                <a:gd name="T35" fmla="*/ 120 h 145"/>
                <a:gd name="T36" fmla="*/ 118 w 335"/>
                <a:gd name="T37" fmla="*/ 68 h 145"/>
                <a:gd name="T38" fmla="*/ 125 w 335"/>
                <a:gd name="T39" fmla="*/ 65 h 145"/>
                <a:gd name="T40" fmla="*/ 131 w 335"/>
                <a:gd name="T41" fmla="*/ 77 h 145"/>
                <a:gd name="T42" fmla="*/ 138 w 335"/>
                <a:gd name="T43" fmla="*/ 77 h 145"/>
                <a:gd name="T44" fmla="*/ 144 w 335"/>
                <a:gd name="T45" fmla="*/ 107 h 145"/>
                <a:gd name="T46" fmla="*/ 151 w 335"/>
                <a:gd name="T47" fmla="*/ 79 h 145"/>
                <a:gd name="T48" fmla="*/ 157 w 335"/>
                <a:gd name="T49" fmla="*/ 69 h 145"/>
                <a:gd name="T50" fmla="*/ 164 w 335"/>
                <a:gd name="T51" fmla="*/ 80 h 145"/>
                <a:gd name="T52" fmla="*/ 170 w 335"/>
                <a:gd name="T53" fmla="*/ 42 h 145"/>
                <a:gd name="T54" fmla="*/ 177 w 335"/>
                <a:gd name="T55" fmla="*/ 79 h 145"/>
                <a:gd name="T56" fmla="*/ 184 w 335"/>
                <a:gd name="T57" fmla="*/ 35 h 145"/>
                <a:gd name="T58" fmla="*/ 190 w 335"/>
                <a:gd name="T59" fmla="*/ 13 h 145"/>
                <a:gd name="T60" fmla="*/ 197 w 335"/>
                <a:gd name="T61" fmla="*/ 34 h 145"/>
                <a:gd name="T62" fmla="*/ 203 w 335"/>
                <a:gd name="T63" fmla="*/ 84 h 145"/>
                <a:gd name="T64" fmla="*/ 210 w 335"/>
                <a:gd name="T65" fmla="*/ 61 h 145"/>
                <a:gd name="T66" fmla="*/ 217 w 335"/>
                <a:gd name="T67" fmla="*/ 6 h 145"/>
                <a:gd name="T68" fmla="*/ 223 w 335"/>
                <a:gd name="T69" fmla="*/ 20 h 145"/>
                <a:gd name="T70" fmla="*/ 230 w 335"/>
                <a:gd name="T71" fmla="*/ 48 h 145"/>
                <a:gd name="T72" fmla="*/ 236 w 335"/>
                <a:gd name="T73" fmla="*/ 88 h 145"/>
                <a:gd name="T74" fmla="*/ 243 w 335"/>
                <a:gd name="T75" fmla="*/ 79 h 145"/>
                <a:gd name="T76" fmla="*/ 249 w 335"/>
                <a:gd name="T77" fmla="*/ 89 h 145"/>
                <a:gd name="T78" fmla="*/ 256 w 335"/>
                <a:gd name="T79" fmla="*/ 45 h 145"/>
                <a:gd name="T80" fmla="*/ 262 w 335"/>
                <a:gd name="T81" fmla="*/ 46 h 145"/>
                <a:gd name="T82" fmla="*/ 269 w 335"/>
                <a:gd name="T83" fmla="*/ 38 h 145"/>
                <a:gd name="T84" fmla="*/ 275 w 335"/>
                <a:gd name="T85" fmla="*/ 145 h 145"/>
                <a:gd name="T86" fmla="*/ 282 w 335"/>
                <a:gd name="T87" fmla="*/ 91 h 145"/>
                <a:gd name="T88" fmla="*/ 289 w 335"/>
                <a:gd name="T89" fmla="*/ 72 h 145"/>
                <a:gd name="T90" fmla="*/ 295 w 335"/>
                <a:gd name="T91" fmla="*/ 46 h 145"/>
                <a:gd name="T92" fmla="*/ 302 w 335"/>
                <a:gd name="T93" fmla="*/ 32 h 145"/>
                <a:gd name="T94" fmla="*/ 308 w 335"/>
                <a:gd name="T95" fmla="*/ 78 h 145"/>
                <a:gd name="T96" fmla="*/ 315 w 335"/>
                <a:gd name="T97" fmla="*/ 0 h 145"/>
                <a:gd name="T98" fmla="*/ 321 w 335"/>
                <a:gd name="T99" fmla="*/ 54 h 145"/>
                <a:gd name="T100" fmla="*/ 328 w 335"/>
                <a:gd name="T101" fmla="*/ 41 h 145"/>
                <a:gd name="T102" fmla="*/ 335 w 335"/>
                <a:gd name="T103" fmla="*/ 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5">
                  <a:moveTo>
                    <a:pt x="0" y="68"/>
                  </a:moveTo>
                  <a:lnTo>
                    <a:pt x="7" y="68"/>
                  </a:lnTo>
                  <a:lnTo>
                    <a:pt x="13" y="61"/>
                  </a:lnTo>
                  <a:lnTo>
                    <a:pt x="20" y="51"/>
                  </a:lnTo>
                  <a:lnTo>
                    <a:pt x="26" y="112"/>
                  </a:lnTo>
                  <a:lnTo>
                    <a:pt x="33" y="70"/>
                  </a:lnTo>
                  <a:lnTo>
                    <a:pt x="39" y="115"/>
                  </a:lnTo>
                  <a:lnTo>
                    <a:pt x="46" y="101"/>
                  </a:lnTo>
                  <a:lnTo>
                    <a:pt x="52" y="39"/>
                  </a:lnTo>
                  <a:lnTo>
                    <a:pt x="59" y="117"/>
                  </a:lnTo>
                  <a:lnTo>
                    <a:pt x="66" y="72"/>
                  </a:lnTo>
                  <a:lnTo>
                    <a:pt x="72" y="72"/>
                  </a:lnTo>
                  <a:lnTo>
                    <a:pt x="79" y="65"/>
                  </a:lnTo>
                  <a:lnTo>
                    <a:pt x="85" y="73"/>
                  </a:lnTo>
                  <a:lnTo>
                    <a:pt x="92" y="73"/>
                  </a:lnTo>
                  <a:lnTo>
                    <a:pt x="98" y="143"/>
                  </a:lnTo>
                  <a:lnTo>
                    <a:pt x="105" y="54"/>
                  </a:lnTo>
                  <a:lnTo>
                    <a:pt x="112" y="120"/>
                  </a:lnTo>
                  <a:lnTo>
                    <a:pt x="118" y="68"/>
                  </a:lnTo>
                  <a:lnTo>
                    <a:pt x="125" y="65"/>
                  </a:lnTo>
                  <a:lnTo>
                    <a:pt x="131" y="77"/>
                  </a:lnTo>
                  <a:lnTo>
                    <a:pt x="138" y="77"/>
                  </a:lnTo>
                  <a:lnTo>
                    <a:pt x="144" y="107"/>
                  </a:lnTo>
                  <a:lnTo>
                    <a:pt x="151" y="79"/>
                  </a:lnTo>
                  <a:lnTo>
                    <a:pt x="157" y="69"/>
                  </a:lnTo>
                  <a:lnTo>
                    <a:pt x="164" y="80"/>
                  </a:lnTo>
                  <a:lnTo>
                    <a:pt x="170" y="42"/>
                  </a:lnTo>
                  <a:lnTo>
                    <a:pt x="177" y="79"/>
                  </a:lnTo>
                  <a:lnTo>
                    <a:pt x="184" y="35"/>
                  </a:lnTo>
                  <a:lnTo>
                    <a:pt x="190" y="13"/>
                  </a:lnTo>
                  <a:lnTo>
                    <a:pt x="197" y="34"/>
                  </a:lnTo>
                  <a:lnTo>
                    <a:pt x="203" y="84"/>
                  </a:lnTo>
                  <a:lnTo>
                    <a:pt x="210" y="61"/>
                  </a:lnTo>
                  <a:lnTo>
                    <a:pt x="217" y="6"/>
                  </a:lnTo>
                  <a:lnTo>
                    <a:pt x="223" y="20"/>
                  </a:lnTo>
                  <a:lnTo>
                    <a:pt x="230" y="48"/>
                  </a:lnTo>
                  <a:lnTo>
                    <a:pt x="236" y="88"/>
                  </a:lnTo>
                  <a:lnTo>
                    <a:pt x="243" y="79"/>
                  </a:lnTo>
                  <a:lnTo>
                    <a:pt x="249" y="89"/>
                  </a:lnTo>
                  <a:lnTo>
                    <a:pt x="256" y="45"/>
                  </a:lnTo>
                  <a:lnTo>
                    <a:pt x="262" y="46"/>
                  </a:lnTo>
                  <a:lnTo>
                    <a:pt x="269" y="38"/>
                  </a:lnTo>
                  <a:lnTo>
                    <a:pt x="275" y="145"/>
                  </a:lnTo>
                  <a:lnTo>
                    <a:pt x="282" y="91"/>
                  </a:lnTo>
                  <a:lnTo>
                    <a:pt x="289" y="72"/>
                  </a:lnTo>
                  <a:lnTo>
                    <a:pt x="295" y="46"/>
                  </a:lnTo>
                  <a:lnTo>
                    <a:pt x="302" y="32"/>
                  </a:lnTo>
                  <a:lnTo>
                    <a:pt x="308" y="78"/>
                  </a:lnTo>
                  <a:lnTo>
                    <a:pt x="315" y="0"/>
                  </a:lnTo>
                  <a:lnTo>
                    <a:pt x="321" y="54"/>
                  </a:lnTo>
                  <a:lnTo>
                    <a:pt x="328" y="41"/>
                  </a:lnTo>
                  <a:lnTo>
                    <a:pt x="335" y="43"/>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6" name="Freeform 73"/>
            <p:cNvSpPr>
              <a:spLocks/>
            </p:cNvSpPr>
            <p:nvPr/>
          </p:nvSpPr>
          <p:spPr bwMode="auto">
            <a:xfrm>
              <a:off x="5374874" y="4709334"/>
              <a:ext cx="349606" cy="180735"/>
            </a:xfrm>
            <a:custGeom>
              <a:avLst/>
              <a:gdLst>
                <a:gd name="T0" fmla="*/ 0 w 335"/>
                <a:gd name="T1" fmla="*/ 141 h 176"/>
                <a:gd name="T2" fmla="*/ 7 w 335"/>
                <a:gd name="T3" fmla="*/ 143 h 176"/>
                <a:gd name="T4" fmla="*/ 13 w 335"/>
                <a:gd name="T5" fmla="*/ 119 h 176"/>
                <a:gd name="T6" fmla="*/ 20 w 335"/>
                <a:gd name="T7" fmla="*/ 143 h 176"/>
                <a:gd name="T8" fmla="*/ 26 w 335"/>
                <a:gd name="T9" fmla="*/ 139 h 176"/>
                <a:gd name="T10" fmla="*/ 33 w 335"/>
                <a:gd name="T11" fmla="*/ 175 h 176"/>
                <a:gd name="T12" fmla="*/ 39 w 335"/>
                <a:gd name="T13" fmla="*/ 138 h 176"/>
                <a:gd name="T14" fmla="*/ 46 w 335"/>
                <a:gd name="T15" fmla="*/ 125 h 176"/>
                <a:gd name="T16" fmla="*/ 52 w 335"/>
                <a:gd name="T17" fmla="*/ 105 h 176"/>
                <a:gd name="T18" fmla="*/ 59 w 335"/>
                <a:gd name="T19" fmla="*/ 125 h 176"/>
                <a:gd name="T20" fmla="*/ 66 w 335"/>
                <a:gd name="T21" fmla="*/ 114 h 176"/>
                <a:gd name="T22" fmla="*/ 72 w 335"/>
                <a:gd name="T23" fmla="*/ 126 h 176"/>
                <a:gd name="T24" fmla="*/ 79 w 335"/>
                <a:gd name="T25" fmla="*/ 92 h 176"/>
                <a:gd name="T26" fmla="*/ 85 w 335"/>
                <a:gd name="T27" fmla="*/ 116 h 176"/>
                <a:gd name="T28" fmla="*/ 92 w 335"/>
                <a:gd name="T29" fmla="*/ 88 h 176"/>
                <a:gd name="T30" fmla="*/ 98 w 335"/>
                <a:gd name="T31" fmla="*/ 109 h 176"/>
                <a:gd name="T32" fmla="*/ 105 w 335"/>
                <a:gd name="T33" fmla="*/ 116 h 176"/>
                <a:gd name="T34" fmla="*/ 112 w 335"/>
                <a:gd name="T35" fmla="*/ 176 h 176"/>
                <a:gd name="T36" fmla="*/ 118 w 335"/>
                <a:gd name="T37" fmla="*/ 111 h 176"/>
                <a:gd name="T38" fmla="*/ 125 w 335"/>
                <a:gd name="T39" fmla="*/ 102 h 176"/>
                <a:gd name="T40" fmla="*/ 131 w 335"/>
                <a:gd name="T41" fmla="*/ 99 h 176"/>
                <a:gd name="T42" fmla="*/ 138 w 335"/>
                <a:gd name="T43" fmla="*/ 109 h 176"/>
                <a:gd name="T44" fmla="*/ 144 w 335"/>
                <a:gd name="T45" fmla="*/ 110 h 176"/>
                <a:gd name="T46" fmla="*/ 151 w 335"/>
                <a:gd name="T47" fmla="*/ 98 h 176"/>
                <a:gd name="T48" fmla="*/ 157 w 335"/>
                <a:gd name="T49" fmla="*/ 137 h 176"/>
                <a:gd name="T50" fmla="*/ 164 w 335"/>
                <a:gd name="T51" fmla="*/ 61 h 176"/>
                <a:gd name="T52" fmla="*/ 170 w 335"/>
                <a:gd name="T53" fmla="*/ 81 h 176"/>
                <a:gd name="T54" fmla="*/ 177 w 335"/>
                <a:gd name="T55" fmla="*/ 107 h 176"/>
                <a:gd name="T56" fmla="*/ 184 w 335"/>
                <a:gd name="T57" fmla="*/ 85 h 176"/>
                <a:gd name="T58" fmla="*/ 190 w 335"/>
                <a:gd name="T59" fmla="*/ 65 h 176"/>
                <a:gd name="T60" fmla="*/ 197 w 335"/>
                <a:gd name="T61" fmla="*/ 85 h 176"/>
                <a:gd name="T62" fmla="*/ 203 w 335"/>
                <a:gd name="T63" fmla="*/ 92 h 176"/>
                <a:gd name="T64" fmla="*/ 210 w 335"/>
                <a:gd name="T65" fmla="*/ 102 h 176"/>
                <a:gd name="T66" fmla="*/ 217 w 335"/>
                <a:gd name="T67" fmla="*/ 69 h 176"/>
                <a:gd name="T68" fmla="*/ 223 w 335"/>
                <a:gd name="T69" fmla="*/ 41 h 176"/>
                <a:gd name="T70" fmla="*/ 230 w 335"/>
                <a:gd name="T71" fmla="*/ 93 h 176"/>
                <a:gd name="T72" fmla="*/ 236 w 335"/>
                <a:gd name="T73" fmla="*/ 57 h 176"/>
                <a:gd name="T74" fmla="*/ 243 w 335"/>
                <a:gd name="T75" fmla="*/ 63 h 176"/>
                <a:gd name="T76" fmla="*/ 249 w 335"/>
                <a:gd name="T77" fmla="*/ 28 h 176"/>
                <a:gd name="T78" fmla="*/ 256 w 335"/>
                <a:gd name="T79" fmla="*/ 84 h 176"/>
                <a:gd name="T80" fmla="*/ 262 w 335"/>
                <a:gd name="T81" fmla="*/ 65 h 176"/>
                <a:gd name="T82" fmla="*/ 269 w 335"/>
                <a:gd name="T83" fmla="*/ 65 h 176"/>
                <a:gd name="T84" fmla="*/ 275 w 335"/>
                <a:gd name="T85" fmla="*/ 30 h 176"/>
                <a:gd name="T86" fmla="*/ 282 w 335"/>
                <a:gd name="T87" fmla="*/ 60 h 176"/>
                <a:gd name="T88" fmla="*/ 289 w 335"/>
                <a:gd name="T89" fmla="*/ 62 h 176"/>
                <a:gd name="T90" fmla="*/ 295 w 335"/>
                <a:gd name="T91" fmla="*/ 54 h 176"/>
                <a:gd name="T92" fmla="*/ 302 w 335"/>
                <a:gd name="T93" fmla="*/ 40 h 176"/>
                <a:gd name="T94" fmla="*/ 308 w 335"/>
                <a:gd name="T95" fmla="*/ 23 h 176"/>
                <a:gd name="T96" fmla="*/ 315 w 335"/>
                <a:gd name="T97" fmla="*/ 0 h 176"/>
                <a:gd name="T98" fmla="*/ 322 w 335"/>
                <a:gd name="T99" fmla="*/ 35 h 176"/>
                <a:gd name="T100" fmla="*/ 328 w 335"/>
                <a:gd name="T101" fmla="*/ 69 h 176"/>
                <a:gd name="T102" fmla="*/ 335 w 335"/>
                <a:gd name="T103"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76">
                  <a:moveTo>
                    <a:pt x="0" y="141"/>
                  </a:moveTo>
                  <a:lnTo>
                    <a:pt x="7" y="143"/>
                  </a:lnTo>
                  <a:lnTo>
                    <a:pt x="13" y="119"/>
                  </a:lnTo>
                  <a:lnTo>
                    <a:pt x="20" y="143"/>
                  </a:lnTo>
                  <a:lnTo>
                    <a:pt x="26" y="139"/>
                  </a:lnTo>
                  <a:lnTo>
                    <a:pt x="33" y="175"/>
                  </a:lnTo>
                  <a:lnTo>
                    <a:pt x="39" y="138"/>
                  </a:lnTo>
                  <a:lnTo>
                    <a:pt x="46" y="125"/>
                  </a:lnTo>
                  <a:lnTo>
                    <a:pt x="52" y="105"/>
                  </a:lnTo>
                  <a:lnTo>
                    <a:pt x="59" y="125"/>
                  </a:lnTo>
                  <a:lnTo>
                    <a:pt x="66" y="114"/>
                  </a:lnTo>
                  <a:lnTo>
                    <a:pt x="72" y="126"/>
                  </a:lnTo>
                  <a:lnTo>
                    <a:pt x="79" y="92"/>
                  </a:lnTo>
                  <a:lnTo>
                    <a:pt x="85" y="116"/>
                  </a:lnTo>
                  <a:lnTo>
                    <a:pt x="92" y="88"/>
                  </a:lnTo>
                  <a:lnTo>
                    <a:pt x="98" y="109"/>
                  </a:lnTo>
                  <a:lnTo>
                    <a:pt x="105" y="116"/>
                  </a:lnTo>
                  <a:lnTo>
                    <a:pt x="112" y="176"/>
                  </a:lnTo>
                  <a:lnTo>
                    <a:pt x="118" y="111"/>
                  </a:lnTo>
                  <a:lnTo>
                    <a:pt x="125" y="102"/>
                  </a:lnTo>
                  <a:lnTo>
                    <a:pt x="131" y="99"/>
                  </a:lnTo>
                  <a:lnTo>
                    <a:pt x="138" y="109"/>
                  </a:lnTo>
                  <a:lnTo>
                    <a:pt x="144" y="110"/>
                  </a:lnTo>
                  <a:lnTo>
                    <a:pt x="151" y="98"/>
                  </a:lnTo>
                  <a:lnTo>
                    <a:pt x="157" y="137"/>
                  </a:lnTo>
                  <a:lnTo>
                    <a:pt x="164" y="61"/>
                  </a:lnTo>
                  <a:lnTo>
                    <a:pt x="170" y="81"/>
                  </a:lnTo>
                  <a:lnTo>
                    <a:pt x="177" y="107"/>
                  </a:lnTo>
                  <a:lnTo>
                    <a:pt x="184" y="85"/>
                  </a:lnTo>
                  <a:lnTo>
                    <a:pt x="190" y="65"/>
                  </a:lnTo>
                  <a:lnTo>
                    <a:pt x="197" y="85"/>
                  </a:lnTo>
                  <a:lnTo>
                    <a:pt x="203" y="92"/>
                  </a:lnTo>
                  <a:lnTo>
                    <a:pt x="210" y="102"/>
                  </a:lnTo>
                  <a:lnTo>
                    <a:pt x="217" y="69"/>
                  </a:lnTo>
                  <a:lnTo>
                    <a:pt x="223" y="41"/>
                  </a:lnTo>
                  <a:lnTo>
                    <a:pt x="230" y="93"/>
                  </a:lnTo>
                  <a:lnTo>
                    <a:pt x="236" y="57"/>
                  </a:lnTo>
                  <a:lnTo>
                    <a:pt x="243" y="63"/>
                  </a:lnTo>
                  <a:lnTo>
                    <a:pt x="249" y="28"/>
                  </a:lnTo>
                  <a:lnTo>
                    <a:pt x="256" y="84"/>
                  </a:lnTo>
                  <a:lnTo>
                    <a:pt x="262" y="65"/>
                  </a:lnTo>
                  <a:lnTo>
                    <a:pt x="269" y="65"/>
                  </a:lnTo>
                  <a:lnTo>
                    <a:pt x="275" y="30"/>
                  </a:lnTo>
                  <a:lnTo>
                    <a:pt x="282" y="60"/>
                  </a:lnTo>
                  <a:lnTo>
                    <a:pt x="289" y="62"/>
                  </a:lnTo>
                  <a:lnTo>
                    <a:pt x="295" y="54"/>
                  </a:lnTo>
                  <a:lnTo>
                    <a:pt x="302" y="40"/>
                  </a:lnTo>
                  <a:lnTo>
                    <a:pt x="308" y="23"/>
                  </a:lnTo>
                  <a:lnTo>
                    <a:pt x="315" y="0"/>
                  </a:lnTo>
                  <a:lnTo>
                    <a:pt x="322" y="35"/>
                  </a:lnTo>
                  <a:lnTo>
                    <a:pt x="328" y="69"/>
                  </a:lnTo>
                  <a:lnTo>
                    <a:pt x="335" y="5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7" name="Freeform 74"/>
            <p:cNvSpPr>
              <a:spLocks/>
            </p:cNvSpPr>
            <p:nvPr/>
          </p:nvSpPr>
          <p:spPr bwMode="auto">
            <a:xfrm>
              <a:off x="5717175" y="4574809"/>
              <a:ext cx="349606" cy="223865"/>
            </a:xfrm>
            <a:custGeom>
              <a:avLst/>
              <a:gdLst>
                <a:gd name="T0" fmla="*/ 0 w 335"/>
                <a:gd name="T1" fmla="*/ 200 h 218"/>
                <a:gd name="T2" fmla="*/ 7 w 335"/>
                <a:gd name="T3" fmla="*/ 185 h 218"/>
                <a:gd name="T4" fmla="*/ 13 w 335"/>
                <a:gd name="T5" fmla="*/ 199 h 218"/>
                <a:gd name="T6" fmla="*/ 20 w 335"/>
                <a:gd name="T7" fmla="*/ 218 h 218"/>
                <a:gd name="T8" fmla="*/ 26 w 335"/>
                <a:gd name="T9" fmla="*/ 198 h 218"/>
                <a:gd name="T10" fmla="*/ 33 w 335"/>
                <a:gd name="T11" fmla="*/ 163 h 218"/>
                <a:gd name="T12" fmla="*/ 39 w 335"/>
                <a:gd name="T13" fmla="*/ 155 h 218"/>
                <a:gd name="T14" fmla="*/ 46 w 335"/>
                <a:gd name="T15" fmla="*/ 182 h 218"/>
                <a:gd name="T16" fmla="*/ 52 w 335"/>
                <a:gd name="T17" fmla="*/ 174 h 218"/>
                <a:gd name="T18" fmla="*/ 59 w 335"/>
                <a:gd name="T19" fmla="*/ 139 h 218"/>
                <a:gd name="T20" fmla="*/ 66 w 335"/>
                <a:gd name="T21" fmla="*/ 155 h 218"/>
                <a:gd name="T22" fmla="*/ 72 w 335"/>
                <a:gd name="T23" fmla="*/ 123 h 218"/>
                <a:gd name="T24" fmla="*/ 79 w 335"/>
                <a:gd name="T25" fmla="*/ 108 h 218"/>
                <a:gd name="T26" fmla="*/ 85 w 335"/>
                <a:gd name="T27" fmla="*/ 85 h 218"/>
                <a:gd name="T28" fmla="*/ 92 w 335"/>
                <a:gd name="T29" fmla="*/ 139 h 218"/>
                <a:gd name="T30" fmla="*/ 98 w 335"/>
                <a:gd name="T31" fmla="*/ 130 h 218"/>
                <a:gd name="T32" fmla="*/ 105 w 335"/>
                <a:gd name="T33" fmla="*/ 132 h 218"/>
                <a:gd name="T34" fmla="*/ 112 w 335"/>
                <a:gd name="T35" fmla="*/ 127 h 218"/>
                <a:gd name="T36" fmla="*/ 118 w 335"/>
                <a:gd name="T37" fmla="*/ 125 h 218"/>
                <a:gd name="T38" fmla="*/ 125 w 335"/>
                <a:gd name="T39" fmla="*/ 123 h 218"/>
                <a:gd name="T40" fmla="*/ 131 w 335"/>
                <a:gd name="T41" fmla="*/ 124 h 218"/>
                <a:gd name="T42" fmla="*/ 138 w 335"/>
                <a:gd name="T43" fmla="*/ 161 h 218"/>
                <a:gd name="T44" fmla="*/ 144 w 335"/>
                <a:gd name="T45" fmla="*/ 81 h 218"/>
                <a:gd name="T46" fmla="*/ 151 w 335"/>
                <a:gd name="T47" fmla="*/ 72 h 218"/>
                <a:gd name="T48" fmla="*/ 157 w 335"/>
                <a:gd name="T49" fmla="*/ 126 h 218"/>
                <a:gd name="T50" fmla="*/ 164 w 335"/>
                <a:gd name="T51" fmla="*/ 124 h 218"/>
                <a:gd name="T52" fmla="*/ 171 w 335"/>
                <a:gd name="T53" fmla="*/ 111 h 218"/>
                <a:gd name="T54" fmla="*/ 177 w 335"/>
                <a:gd name="T55" fmla="*/ 81 h 218"/>
                <a:gd name="T56" fmla="*/ 184 w 335"/>
                <a:gd name="T57" fmla="*/ 76 h 218"/>
                <a:gd name="T58" fmla="*/ 190 w 335"/>
                <a:gd name="T59" fmla="*/ 63 h 218"/>
                <a:gd name="T60" fmla="*/ 197 w 335"/>
                <a:gd name="T61" fmla="*/ 129 h 218"/>
                <a:gd name="T62" fmla="*/ 203 w 335"/>
                <a:gd name="T63" fmla="*/ 127 h 218"/>
                <a:gd name="T64" fmla="*/ 210 w 335"/>
                <a:gd name="T65" fmla="*/ 56 h 218"/>
                <a:gd name="T66" fmla="*/ 217 w 335"/>
                <a:gd name="T67" fmla="*/ 55 h 218"/>
                <a:gd name="T68" fmla="*/ 223 w 335"/>
                <a:gd name="T69" fmla="*/ 14 h 218"/>
                <a:gd name="T70" fmla="*/ 230 w 335"/>
                <a:gd name="T71" fmla="*/ 84 h 218"/>
                <a:gd name="T72" fmla="*/ 236 w 335"/>
                <a:gd name="T73" fmla="*/ 73 h 218"/>
                <a:gd name="T74" fmla="*/ 243 w 335"/>
                <a:gd name="T75" fmla="*/ 52 h 218"/>
                <a:gd name="T76" fmla="*/ 249 w 335"/>
                <a:gd name="T77" fmla="*/ 85 h 218"/>
                <a:gd name="T78" fmla="*/ 256 w 335"/>
                <a:gd name="T79" fmla="*/ 97 h 218"/>
                <a:gd name="T80" fmla="*/ 262 w 335"/>
                <a:gd name="T81" fmla="*/ 51 h 218"/>
                <a:gd name="T82" fmla="*/ 269 w 335"/>
                <a:gd name="T83" fmla="*/ 12 h 218"/>
                <a:gd name="T84" fmla="*/ 275 w 335"/>
                <a:gd name="T85" fmla="*/ 0 h 218"/>
                <a:gd name="T86" fmla="*/ 282 w 335"/>
                <a:gd name="T87" fmla="*/ 93 h 218"/>
                <a:gd name="T88" fmla="*/ 289 w 335"/>
                <a:gd name="T89" fmla="*/ 89 h 218"/>
                <a:gd name="T90" fmla="*/ 295 w 335"/>
                <a:gd name="T91" fmla="*/ 66 h 218"/>
                <a:gd name="T92" fmla="*/ 302 w 335"/>
                <a:gd name="T93" fmla="*/ 30 h 218"/>
                <a:gd name="T94" fmla="*/ 308 w 335"/>
                <a:gd name="T95" fmla="*/ 26 h 218"/>
                <a:gd name="T96" fmla="*/ 315 w 335"/>
                <a:gd name="T97" fmla="*/ 52 h 218"/>
                <a:gd name="T98" fmla="*/ 322 w 335"/>
                <a:gd name="T99" fmla="*/ 17 h 218"/>
                <a:gd name="T100" fmla="*/ 328 w 335"/>
                <a:gd name="T101" fmla="*/ 23 h 218"/>
                <a:gd name="T102" fmla="*/ 335 w 335"/>
                <a:gd name="T103"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18">
                  <a:moveTo>
                    <a:pt x="0" y="200"/>
                  </a:moveTo>
                  <a:lnTo>
                    <a:pt x="7" y="185"/>
                  </a:lnTo>
                  <a:lnTo>
                    <a:pt x="13" y="199"/>
                  </a:lnTo>
                  <a:lnTo>
                    <a:pt x="20" y="218"/>
                  </a:lnTo>
                  <a:lnTo>
                    <a:pt x="26" y="198"/>
                  </a:lnTo>
                  <a:lnTo>
                    <a:pt x="33" y="163"/>
                  </a:lnTo>
                  <a:lnTo>
                    <a:pt x="39" y="155"/>
                  </a:lnTo>
                  <a:lnTo>
                    <a:pt x="46" y="182"/>
                  </a:lnTo>
                  <a:lnTo>
                    <a:pt x="52" y="174"/>
                  </a:lnTo>
                  <a:lnTo>
                    <a:pt x="59" y="139"/>
                  </a:lnTo>
                  <a:lnTo>
                    <a:pt x="66" y="155"/>
                  </a:lnTo>
                  <a:lnTo>
                    <a:pt x="72" y="123"/>
                  </a:lnTo>
                  <a:lnTo>
                    <a:pt x="79" y="108"/>
                  </a:lnTo>
                  <a:lnTo>
                    <a:pt x="85" y="85"/>
                  </a:lnTo>
                  <a:lnTo>
                    <a:pt x="92" y="139"/>
                  </a:lnTo>
                  <a:lnTo>
                    <a:pt x="98" y="130"/>
                  </a:lnTo>
                  <a:lnTo>
                    <a:pt x="105" y="132"/>
                  </a:lnTo>
                  <a:lnTo>
                    <a:pt x="112" y="127"/>
                  </a:lnTo>
                  <a:lnTo>
                    <a:pt x="118" y="125"/>
                  </a:lnTo>
                  <a:lnTo>
                    <a:pt x="125" y="123"/>
                  </a:lnTo>
                  <a:lnTo>
                    <a:pt x="131" y="124"/>
                  </a:lnTo>
                  <a:lnTo>
                    <a:pt x="138" y="161"/>
                  </a:lnTo>
                  <a:lnTo>
                    <a:pt x="144" y="81"/>
                  </a:lnTo>
                  <a:lnTo>
                    <a:pt x="151" y="72"/>
                  </a:lnTo>
                  <a:lnTo>
                    <a:pt x="157" y="126"/>
                  </a:lnTo>
                  <a:lnTo>
                    <a:pt x="164" y="124"/>
                  </a:lnTo>
                  <a:lnTo>
                    <a:pt x="171" y="111"/>
                  </a:lnTo>
                  <a:lnTo>
                    <a:pt x="177" y="81"/>
                  </a:lnTo>
                  <a:lnTo>
                    <a:pt x="184" y="76"/>
                  </a:lnTo>
                  <a:lnTo>
                    <a:pt x="190" y="63"/>
                  </a:lnTo>
                  <a:lnTo>
                    <a:pt x="197" y="129"/>
                  </a:lnTo>
                  <a:lnTo>
                    <a:pt x="203" y="127"/>
                  </a:lnTo>
                  <a:lnTo>
                    <a:pt x="210" y="56"/>
                  </a:lnTo>
                  <a:lnTo>
                    <a:pt x="217" y="55"/>
                  </a:lnTo>
                  <a:lnTo>
                    <a:pt x="223" y="14"/>
                  </a:lnTo>
                  <a:lnTo>
                    <a:pt x="230" y="84"/>
                  </a:lnTo>
                  <a:lnTo>
                    <a:pt x="236" y="73"/>
                  </a:lnTo>
                  <a:lnTo>
                    <a:pt x="243" y="52"/>
                  </a:lnTo>
                  <a:lnTo>
                    <a:pt x="249" y="85"/>
                  </a:lnTo>
                  <a:lnTo>
                    <a:pt x="256" y="97"/>
                  </a:lnTo>
                  <a:lnTo>
                    <a:pt x="262" y="51"/>
                  </a:lnTo>
                  <a:lnTo>
                    <a:pt x="269" y="12"/>
                  </a:lnTo>
                  <a:lnTo>
                    <a:pt x="275" y="0"/>
                  </a:lnTo>
                  <a:lnTo>
                    <a:pt x="282" y="93"/>
                  </a:lnTo>
                  <a:lnTo>
                    <a:pt x="289" y="89"/>
                  </a:lnTo>
                  <a:lnTo>
                    <a:pt x="295" y="66"/>
                  </a:lnTo>
                  <a:lnTo>
                    <a:pt x="302" y="30"/>
                  </a:lnTo>
                  <a:lnTo>
                    <a:pt x="308" y="26"/>
                  </a:lnTo>
                  <a:lnTo>
                    <a:pt x="315" y="52"/>
                  </a:lnTo>
                  <a:lnTo>
                    <a:pt x="322" y="17"/>
                  </a:lnTo>
                  <a:lnTo>
                    <a:pt x="328" y="23"/>
                  </a:lnTo>
                  <a:lnTo>
                    <a:pt x="335" y="21"/>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8" name="Freeform 75"/>
            <p:cNvSpPr>
              <a:spLocks/>
            </p:cNvSpPr>
            <p:nvPr/>
          </p:nvSpPr>
          <p:spPr bwMode="auto">
            <a:xfrm>
              <a:off x="6059475" y="4283169"/>
              <a:ext cx="349606" cy="355308"/>
            </a:xfrm>
            <a:custGeom>
              <a:avLst/>
              <a:gdLst>
                <a:gd name="T0" fmla="*/ 0 w 335"/>
                <a:gd name="T1" fmla="*/ 307 h 346"/>
                <a:gd name="T2" fmla="*/ 7 w 335"/>
                <a:gd name="T3" fmla="*/ 305 h 346"/>
                <a:gd name="T4" fmla="*/ 13 w 335"/>
                <a:gd name="T5" fmla="*/ 222 h 346"/>
                <a:gd name="T6" fmla="*/ 20 w 335"/>
                <a:gd name="T7" fmla="*/ 253 h 346"/>
                <a:gd name="T8" fmla="*/ 26 w 335"/>
                <a:gd name="T9" fmla="*/ 325 h 346"/>
                <a:gd name="T10" fmla="*/ 33 w 335"/>
                <a:gd name="T11" fmla="*/ 230 h 346"/>
                <a:gd name="T12" fmla="*/ 39 w 335"/>
                <a:gd name="T13" fmla="*/ 285 h 346"/>
                <a:gd name="T14" fmla="*/ 46 w 335"/>
                <a:gd name="T15" fmla="*/ 304 h 346"/>
                <a:gd name="T16" fmla="*/ 52 w 335"/>
                <a:gd name="T17" fmla="*/ 346 h 346"/>
                <a:gd name="T18" fmla="*/ 59 w 335"/>
                <a:gd name="T19" fmla="*/ 285 h 346"/>
                <a:gd name="T20" fmla="*/ 66 w 335"/>
                <a:gd name="T21" fmla="*/ 244 h 346"/>
                <a:gd name="T22" fmla="*/ 72 w 335"/>
                <a:gd name="T23" fmla="*/ 193 h 346"/>
                <a:gd name="T24" fmla="*/ 79 w 335"/>
                <a:gd name="T25" fmla="*/ 305 h 346"/>
                <a:gd name="T26" fmla="*/ 85 w 335"/>
                <a:gd name="T27" fmla="*/ 198 h 346"/>
                <a:gd name="T28" fmla="*/ 92 w 335"/>
                <a:gd name="T29" fmla="*/ 314 h 346"/>
                <a:gd name="T30" fmla="*/ 98 w 335"/>
                <a:gd name="T31" fmla="*/ 292 h 346"/>
                <a:gd name="T32" fmla="*/ 105 w 335"/>
                <a:gd name="T33" fmla="*/ 232 h 346"/>
                <a:gd name="T34" fmla="*/ 112 w 335"/>
                <a:gd name="T35" fmla="*/ 275 h 346"/>
                <a:gd name="T36" fmla="*/ 118 w 335"/>
                <a:gd name="T37" fmla="*/ 195 h 346"/>
                <a:gd name="T38" fmla="*/ 125 w 335"/>
                <a:gd name="T39" fmla="*/ 211 h 346"/>
                <a:gd name="T40" fmla="*/ 131 w 335"/>
                <a:gd name="T41" fmla="*/ 204 h 346"/>
                <a:gd name="T42" fmla="*/ 138 w 335"/>
                <a:gd name="T43" fmla="*/ 248 h 346"/>
                <a:gd name="T44" fmla="*/ 144 w 335"/>
                <a:gd name="T45" fmla="*/ 162 h 346"/>
                <a:gd name="T46" fmla="*/ 151 w 335"/>
                <a:gd name="T47" fmla="*/ 190 h 346"/>
                <a:gd name="T48" fmla="*/ 157 w 335"/>
                <a:gd name="T49" fmla="*/ 169 h 346"/>
                <a:gd name="T50" fmla="*/ 164 w 335"/>
                <a:gd name="T51" fmla="*/ 166 h 346"/>
                <a:gd name="T52" fmla="*/ 171 w 335"/>
                <a:gd name="T53" fmla="*/ 169 h 346"/>
                <a:gd name="T54" fmla="*/ 177 w 335"/>
                <a:gd name="T55" fmla="*/ 206 h 346"/>
                <a:gd name="T56" fmla="*/ 184 w 335"/>
                <a:gd name="T57" fmla="*/ 179 h 346"/>
                <a:gd name="T58" fmla="*/ 190 w 335"/>
                <a:gd name="T59" fmla="*/ 160 h 346"/>
                <a:gd name="T60" fmla="*/ 197 w 335"/>
                <a:gd name="T61" fmla="*/ 136 h 346"/>
                <a:gd name="T62" fmla="*/ 203 w 335"/>
                <a:gd name="T63" fmla="*/ 159 h 346"/>
                <a:gd name="T64" fmla="*/ 210 w 335"/>
                <a:gd name="T65" fmla="*/ 128 h 346"/>
                <a:gd name="T66" fmla="*/ 217 w 335"/>
                <a:gd name="T67" fmla="*/ 119 h 346"/>
                <a:gd name="T68" fmla="*/ 223 w 335"/>
                <a:gd name="T69" fmla="*/ 108 h 346"/>
                <a:gd name="T70" fmla="*/ 230 w 335"/>
                <a:gd name="T71" fmla="*/ 129 h 346"/>
                <a:gd name="T72" fmla="*/ 236 w 335"/>
                <a:gd name="T73" fmla="*/ 118 h 346"/>
                <a:gd name="T74" fmla="*/ 243 w 335"/>
                <a:gd name="T75" fmla="*/ 129 h 346"/>
                <a:gd name="T76" fmla="*/ 249 w 335"/>
                <a:gd name="T77" fmla="*/ 65 h 346"/>
                <a:gd name="T78" fmla="*/ 256 w 335"/>
                <a:gd name="T79" fmla="*/ 163 h 346"/>
                <a:gd name="T80" fmla="*/ 262 w 335"/>
                <a:gd name="T81" fmla="*/ 72 h 346"/>
                <a:gd name="T82" fmla="*/ 269 w 335"/>
                <a:gd name="T83" fmla="*/ 170 h 346"/>
                <a:gd name="T84" fmla="*/ 275 w 335"/>
                <a:gd name="T85" fmla="*/ 123 h 346"/>
                <a:gd name="T86" fmla="*/ 282 w 335"/>
                <a:gd name="T87" fmla="*/ 153 h 346"/>
                <a:gd name="T88" fmla="*/ 289 w 335"/>
                <a:gd name="T89" fmla="*/ 73 h 346"/>
                <a:gd name="T90" fmla="*/ 295 w 335"/>
                <a:gd name="T91" fmla="*/ 25 h 346"/>
                <a:gd name="T92" fmla="*/ 302 w 335"/>
                <a:gd name="T93" fmla="*/ 129 h 346"/>
                <a:gd name="T94" fmla="*/ 308 w 335"/>
                <a:gd name="T95" fmla="*/ 85 h 346"/>
                <a:gd name="T96" fmla="*/ 315 w 335"/>
                <a:gd name="T97" fmla="*/ 91 h 346"/>
                <a:gd name="T98" fmla="*/ 322 w 335"/>
                <a:gd name="T99" fmla="*/ 74 h 346"/>
                <a:gd name="T100" fmla="*/ 328 w 335"/>
                <a:gd name="T101" fmla="*/ 0 h 346"/>
                <a:gd name="T102" fmla="*/ 335 w 335"/>
                <a:gd name="T103" fmla="*/ 6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346">
                  <a:moveTo>
                    <a:pt x="0" y="307"/>
                  </a:moveTo>
                  <a:lnTo>
                    <a:pt x="7" y="305"/>
                  </a:lnTo>
                  <a:lnTo>
                    <a:pt x="13" y="222"/>
                  </a:lnTo>
                  <a:lnTo>
                    <a:pt x="20" y="253"/>
                  </a:lnTo>
                  <a:lnTo>
                    <a:pt x="26" y="325"/>
                  </a:lnTo>
                  <a:lnTo>
                    <a:pt x="33" y="230"/>
                  </a:lnTo>
                  <a:lnTo>
                    <a:pt x="39" y="285"/>
                  </a:lnTo>
                  <a:lnTo>
                    <a:pt x="46" y="304"/>
                  </a:lnTo>
                  <a:lnTo>
                    <a:pt x="52" y="346"/>
                  </a:lnTo>
                  <a:lnTo>
                    <a:pt x="59" y="285"/>
                  </a:lnTo>
                  <a:lnTo>
                    <a:pt x="66" y="244"/>
                  </a:lnTo>
                  <a:lnTo>
                    <a:pt x="72" y="193"/>
                  </a:lnTo>
                  <a:lnTo>
                    <a:pt x="79" y="305"/>
                  </a:lnTo>
                  <a:lnTo>
                    <a:pt x="85" y="198"/>
                  </a:lnTo>
                  <a:lnTo>
                    <a:pt x="92" y="314"/>
                  </a:lnTo>
                  <a:lnTo>
                    <a:pt x="98" y="292"/>
                  </a:lnTo>
                  <a:lnTo>
                    <a:pt x="105" y="232"/>
                  </a:lnTo>
                  <a:lnTo>
                    <a:pt x="112" y="275"/>
                  </a:lnTo>
                  <a:lnTo>
                    <a:pt x="118" y="195"/>
                  </a:lnTo>
                  <a:lnTo>
                    <a:pt x="125" y="211"/>
                  </a:lnTo>
                  <a:lnTo>
                    <a:pt x="131" y="204"/>
                  </a:lnTo>
                  <a:lnTo>
                    <a:pt x="138" y="248"/>
                  </a:lnTo>
                  <a:lnTo>
                    <a:pt x="144" y="162"/>
                  </a:lnTo>
                  <a:lnTo>
                    <a:pt x="151" y="190"/>
                  </a:lnTo>
                  <a:lnTo>
                    <a:pt x="157" y="169"/>
                  </a:lnTo>
                  <a:lnTo>
                    <a:pt x="164" y="166"/>
                  </a:lnTo>
                  <a:lnTo>
                    <a:pt x="171" y="169"/>
                  </a:lnTo>
                  <a:lnTo>
                    <a:pt x="177" y="206"/>
                  </a:lnTo>
                  <a:lnTo>
                    <a:pt x="184" y="179"/>
                  </a:lnTo>
                  <a:lnTo>
                    <a:pt x="190" y="160"/>
                  </a:lnTo>
                  <a:lnTo>
                    <a:pt x="197" y="136"/>
                  </a:lnTo>
                  <a:lnTo>
                    <a:pt x="203" y="159"/>
                  </a:lnTo>
                  <a:lnTo>
                    <a:pt x="210" y="128"/>
                  </a:lnTo>
                  <a:lnTo>
                    <a:pt x="217" y="119"/>
                  </a:lnTo>
                  <a:lnTo>
                    <a:pt x="223" y="108"/>
                  </a:lnTo>
                  <a:lnTo>
                    <a:pt x="230" y="129"/>
                  </a:lnTo>
                  <a:lnTo>
                    <a:pt x="236" y="118"/>
                  </a:lnTo>
                  <a:lnTo>
                    <a:pt x="243" y="129"/>
                  </a:lnTo>
                  <a:lnTo>
                    <a:pt x="249" y="65"/>
                  </a:lnTo>
                  <a:lnTo>
                    <a:pt x="256" y="163"/>
                  </a:lnTo>
                  <a:lnTo>
                    <a:pt x="262" y="72"/>
                  </a:lnTo>
                  <a:lnTo>
                    <a:pt x="269" y="170"/>
                  </a:lnTo>
                  <a:lnTo>
                    <a:pt x="275" y="123"/>
                  </a:lnTo>
                  <a:lnTo>
                    <a:pt x="282" y="153"/>
                  </a:lnTo>
                  <a:lnTo>
                    <a:pt x="289" y="73"/>
                  </a:lnTo>
                  <a:lnTo>
                    <a:pt x="295" y="25"/>
                  </a:lnTo>
                  <a:lnTo>
                    <a:pt x="302" y="129"/>
                  </a:lnTo>
                  <a:lnTo>
                    <a:pt x="308" y="85"/>
                  </a:lnTo>
                  <a:lnTo>
                    <a:pt x="315" y="91"/>
                  </a:lnTo>
                  <a:lnTo>
                    <a:pt x="322" y="74"/>
                  </a:lnTo>
                  <a:lnTo>
                    <a:pt x="328" y="0"/>
                  </a:lnTo>
                  <a:lnTo>
                    <a:pt x="335" y="6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09" name="Freeform 76"/>
            <p:cNvSpPr>
              <a:spLocks/>
            </p:cNvSpPr>
            <p:nvPr/>
          </p:nvSpPr>
          <p:spPr bwMode="auto">
            <a:xfrm>
              <a:off x="6401776" y="3936075"/>
              <a:ext cx="349606" cy="437460"/>
            </a:xfrm>
            <a:custGeom>
              <a:avLst/>
              <a:gdLst>
                <a:gd name="T0" fmla="*/ 0 w 335"/>
                <a:gd name="T1" fmla="*/ 338 h 426"/>
                <a:gd name="T2" fmla="*/ 7 w 335"/>
                <a:gd name="T3" fmla="*/ 398 h 426"/>
                <a:gd name="T4" fmla="*/ 13 w 335"/>
                <a:gd name="T5" fmla="*/ 426 h 426"/>
                <a:gd name="T6" fmla="*/ 20 w 335"/>
                <a:gd name="T7" fmla="*/ 350 h 426"/>
                <a:gd name="T8" fmla="*/ 26 w 335"/>
                <a:gd name="T9" fmla="*/ 350 h 426"/>
                <a:gd name="T10" fmla="*/ 33 w 335"/>
                <a:gd name="T11" fmla="*/ 322 h 426"/>
                <a:gd name="T12" fmla="*/ 39 w 335"/>
                <a:gd name="T13" fmla="*/ 391 h 426"/>
                <a:gd name="T14" fmla="*/ 46 w 335"/>
                <a:gd name="T15" fmla="*/ 411 h 426"/>
                <a:gd name="T16" fmla="*/ 52 w 335"/>
                <a:gd name="T17" fmla="*/ 392 h 426"/>
                <a:gd name="T18" fmla="*/ 59 w 335"/>
                <a:gd name="T19" fmla="*/ 302 h 426"/>
                <a:gd name="T20" fmla="*/ 66 w 335"/>
                <a:gd name="T21" fmla="*/ 312 h 426"/>
                <a:gd name="T22" fmla="*/ 72 w 335"/>
                <a:gd name="T23" fmla="*/ 339 h 426"/>
                <a:gd name="T24" fmla="*/ 79 w 335"/>
                <a:gd name="T25" fmla="*/ 305 h 426"/>
                <a:gd name="T26" fmla="*/ 85 w 335"/>
                <a:gd name="T27" fmla="*/ 327 h 426"/>
                <a:gd name="T28" fmla="*/ 92 w 335"/>
                <a:gd name="T29" fmla="*/ 269 h 426"/>
                <a:gd name="T30" fmla="*/ 98 w 335"/>
                <a:gd name="T31" fmla="*/ 318 h 426"/>
                <a:gd name="T32" fmla="*/ 105 w 335"/>
                <a:gd name="T33" fmla="*/ 313 h 426"/>
                <a:gd name="T34" fmla="*/ 112 w 335"/>
                <a:gd name="T35" fmla="*/ 195 h 426"/>
                <a:gd name="T36" fmla="*/ 118 w 335"/>
                <a:gd name="T37" fmla="*/ 300 h 426"/>
                <a:gd name="T38" fmla="*/ 125 w 335"/>
                <a:gd name="T39" fmla="*/ 148 h 426"/>
                <a:gd name="T40" fmla="*/ 131 w 335"/>
                <a:gd name="T41" fmla="*/ 246 h 426"/>
                <a:gd name="T42" fmla="*/ 138 w 335"/>
                <a:gd name="T43" fmla="*/ 172 h 426"/>
                <a:gd name="T44" fmla="*/ 144 w 335"/>
                <a:gd name="T45" fmla="*/ 276 h 426"/>
                <a:gd name="T46" fmla="*/ 151 w 335"/>
                <a:gd name="T47" fmla="*/ 250 h 426"/>
                <a:gd name="T48" fmla="*/ 157 w 335"/>
                <a:gd name="T49" fmla="*/ 143 h 426"/>
                <a:gd name="T50" fmla="*/ 164 w 335"/>
                <a:gd name="T51" fmla="*/ 309 h 426"/>
                <a:gd name="T52" fmla="*/ 171 w 335"/>
                <a:gd name="T53" fmla="*/ 228 h 426"/>
                <a:gd name="T54" fmla="*/ 177 w 335"/>
                <a:gd name="T55" fmla="*/ 179 h 426"/>
                <a:gd name="T56" fmla="*/ 184 w 335"/>
                <a:gd name="T57" fmla="*/ 280 h 426"/>
                <a:gd name="T58" fmla="*/ 190 w 335"/>
                <a:gd name="T59" fmla="*/ 240 h 426"/>
                <a:gd name="T60" fmla="*/ 197 w 335"/>
                <a:gd name="T61" fmla="*/ 149 h 426"/>
                <a:gd name="T62" fmla="*/ 203 w 335"/>
                <a:gd name="T63" fmla="*/ 247 h 426"/>
                <a:gd name="T64" fmla="*/ 210 w 335"/>
                <a:gd name="T65" fmla="*/ 176 h 426"/>
                <a:gd name="T66" fmla="*/ 217 w 335"/>
                <a:gd name="T67" fmla="*/ 222 h 426"/>
                <a:gd name="T68" fmla="*/ 223 w 335"/>
                <a:gd name="T69" fmla="*/ 156 h 426"/>
                <a:gd name="T70" fmla="*/ 230 w 335"/>
                <a:gd name="T71" fmla="*/ 127 h 426"/>
                <a:gd name="T72" fmla="*/ 236 w 335"/>
                <a:gd name="T73" fmla="*/ 148 h 426"/>
                <a:gd name="T74" fmla="*/ 243 w 335"/>
                <a:gd name="T75" fmla="*/ 133 h 426"/>
                <a:gd name="T76" fmla="*/ 249 w 335"/>
                <a:gd name="T77" fmla="*/ 97 h 426"/>
                <a:gd name="T78" fmla="*/ 256 w 335"/>
                <a:gd name="T79" fmla="*/ 141 h 426"/>
                <a:gd name="T80" fmla="*/ 262 w 335"/>
                <a:gd name="T81" fmla="*/ 157 h 426"/>
                <a:gd name="T82" fmla="*/ 269 w 335"/>
                <a:gd name="T83" fmla="*/ 71 h 426"/>
                <a:gd name="T84" fmla="*/ 276 w 335"/>
                <a:gd name="T85" fmla="*/ 93 h 426"/>
                <a:gd name="T86" fmla="*/ 282 w 335"/>
                <a:gd name="T87" fmla="*/ 107 h 426"/>
                <a:gd name="T88" fmla="*/ 289 w 335"/>
                <a:gd name="T89" fmla="*/ 128 h 426"/>
                <a:gd name="T90" fmla="*/ 295 w 335"/>
                <a:gd name="T91" fmla="*/ 53 h 426"/>
                <a:gd name="T92" fmla="*/ 302 w 335"/>
                <a:gd name="T93" fmla="*/ 59 h 426"/>
                <a:gd name="T94" fmla="*/ 308 w 335"/>
                <a:gd name="T95" fmla="*/ 0 h 426"/>
                <a:gd name="T96" fmla="*/ 315 w 335"/>
                <a:gd name="T97" fmla="*/ 90 h 426"/>
                <a:gd name="T98" fmla="*/ 322 w 335"/>
                <a:gd name="T99" fmla="*/ 97 h 426"/>
                <a:gd name="T100" fmla="*/ 328 w 335"/>
                <a:gd name="T101" fmla="*/ 129 h 426"/>
                <a:gd name="T102" fmla="*/ 335 w 335"/>
                <a:gd name="T103" fmla="*/ 3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426">
                  <a:moveTo>
                    <a:pt x="0" y="338"/>
                  </a:moveTo>
                  <a:lnTo>
                    <a:pt x="7" y="398"/>
                  </a:lnTo>
                  <a:lnTo>
                    <a:pt x="13" y="426"/>
                  </a:lnTo>
                  <a:lnTo>
                    <a:pt x="20" y="350"/>
                  </a:lnTo>
                  <a:lnTo>
                    <a:pt x="26" y="350"/>
                  </a:lnTo>
                  <a:lnTo>
                    <a:pt x="33" y="322"/>
                  </a:lnTo>
                  <a:lnTo>
                    <a:pt x="39" y="391"/>
                  </a:lnTo>
                  <a:lnTo>
                    <a:pt x="46" y="411"/>
                  </a:lnTo>
                  <a:lnTo>
                    <a:pt x="52" y="392"/>
                  </a:lnTo>
                  <a:lnTo>
                    <a:pt x="59" y="302"/>
                  </a:lnTo>
                  <a:lnTo>
                    <a:pt x="66" y="312"/>
                  </a:lnTo>
                  <a:lnTo>
                    <a:pt x="72" y="339"/>
                  </a:lnTo>
                  <a:lnTo>
                    <a:pt x="79" y="305"/>
                  </a:lnTo>
                  <a:lnTo>
                    <a:pt x="85" y="327"/>
                  </a:lnTo>
                  <a:lnTo>
                    <a:pt x="92" y="269"/>
                  </a:lnTo>
                  <a:lnTo>
                    <a:pt x="98" y="318"/>
                  </a:lnTo>
                  <a:lnTo>
                    <a:pt x="105" y="313"/>
                  </a:lnTo>
                  <a:lnTo>
                    <a:pt x="112" y="195"/>
                  </a:lnTo>
                  <a:lnTo>
                    <a:pt x="118" y="300"/>
                  </a:lnTo>
                  <a:lnTo>
                    <a:pt x="125" y="148"/>
                  </a:lnTo>
                  <a:lnTo>
                    <a:pt x="131" y="246"/>
                  </a:lnTo>
                  <a:lnTo>
                    <a:pt x="138" y="172"/>
                  </a:lnTo>
                  <a:lnTo>
                    <a:pt x="144" y="276"/>
                  </a:lnTo>
                  <a:lnTo>
                    <a:pt x="151" y="250"/>
                  </a:lnTo>
                  <a:lnTo>
                    <a:pt x="157" y="143"/>
                  </a:lnTo>
                  <a:lnTo>
                    <a:pt x="164" y="309"/>
                  </a:lnTo>
                  <a:lnTo>
                    <a:pt x="171" y="228"/>
                  </a:lnTo>
                  <a:lnTo>
                    <a:pt x="177" y="179"/>
                  </a:lnTo>
                  <a:lnTo>
                    <a:pt x="184" y="280"/>
                  </a:lnTo>
                  <a:lnTo>
                    <a:pt x="190" y="240"/>
                  </a:lnTo>
                  <a:lnTo>
                    <a:pt x="197" y="149"/>
                  </a:lnTo>
                  <a:lnTo>
                    <a:pt x="203" y="247"/>
                  </a:lnTo>
                  <a:lnTo>
                    <a:pt x="210" y="176"/>
                  </a:lnTo>
                  <a:lnTo>
                    <a:pt x="217" y="222"/>
                  </a:lnTo>
                  <a:lnTo>
                    <a:pt x="223" y="156"/>
                  </a:lnTo>
                  <a:lnTo>
                    <a:pt x="230" y="127"/>
                  </a:lnTo>
                  <a:lnTo>
                    <a:pt x="236" y="148"/>
                  </a:lnTo>
                  <a:lnTo>
                    <a:pt x="243" y="133"/>
                  </a:lnTo>
                  <a:lnTo>
                    <a:pt x="249" y="97"/>
                  </a:lnTo>
                  <a:lnTo>
                    <a:pt x="256" y="141"/>
                  </a:lnTo>
                  <a:lnTo>
                    <a:pt x="262" y="157"/>
                  </a:lnTo>
                  <a:lnTo>
                    <a:pt x="269" y="71"/>
                  </a:lnTo>
                  <a:lnTo>
                    <a:pt x="276" y="93"/>
                  </a:lnTo>
                  <a:lnTo>
                    <a:pt x="282" y="107"/>
                  </a:lnTo>
                  <a:lnTo>
                    <a:pt x="289" y="128"/>
                  </a:lnTo>
                  <a:lnTo>
                    <a:pt x="295" y="53"/>
                  </a:lnTo>
                  <a:lnTo>
                    <a:pt x="302" y="59"/>
                  </a:lnTo>
                  <a:lnTo>
                    <a:pt x="308" y="0"/>
                  </a:lnTo>
                  <a:lnTo>
                    <a:pt x="315" y="90"/>
                  </a:lnTo>
                  <a:lnTo>
                    <a:pt x="322" y="97"/>
                  </a:lnTo>
                  <a:lnTo>
                    <a:pt x="328" y="129"/>
                  </a:lnTo>
                  <a:lnTo>
                    <a:pt x="335" y="38"/>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10" name="Freeform 77"/>
            <p:cNvSpPr>
              <a:spLocks/>
            </p:cNvSpPr>
            <p:nvPr/>
          </p:nvSpPr>
          <p:spPr bwMode="auto">
            <a:xfrm>
              <a:off x="6744077" y="3289126"/>
              <a:ext cx="349606" cy="779420"/>
            </a:xfrm>
            <a:custGeom>
              <a:avLst/>
              <a:gdLst>
                <a:gd name="T0" fmla="*/ 0 w 335"/>
                <a:gd name="T1" fmla="*/ 759 h 759"/>
                <a:gd name="T2" fmla="*/ 7 w 335"/>
                <a:gd name="T3" fmla="*/ 668 h 759"/>
                <a:gd name="T4" fmla="*/ 13 w 335"/>
                <a:gd name="T5" fmla="*/ 742 h 759"/>
                <a:gd name="T6" fmla="*/ 20 w 335"/>
                <a:gd name="T7" fmla="*/ 575 h 759"/>
                <a:gd name="T8" fmla="*/ 26 w 335"/>
                <a:gd name="T9" fmla="*/ 619 h 759"/>
                <a:gd name="T10" fmla="*/ 33 w 335"/>
                <a:gd name="T11" fmla="*/ 589 h 759"/>
                <a:gd name="T12" fmla="*/ 39 w 335"/>
                <a:gd name="T13" fmla="*/ 541 h 759"/>
                <a:gd name="T14" fmla="*/ 46 w 335"/>
                <a:gd name="T15" fmla="*/ 639 h 759"/>
                <a:gd name="T16" fmla="*/ 52 w 335"/>
                <a:gd name="T17" fmla="*/ 518 h 759"/>
                <a:gd name="T18" fmla="*/ 59 w 335"/>
                <a:gd name="T19" fmla="*/ 434 h 759"/>
                <a:gd name="T20" fmla="*/ 66 w 335"/>
                <a:gd name="T21" fmla="*/ 555 h 759"/>
                <a:gd name="T22" fmla="*/ 72 w 335"/>
                <a:gd name="T23" fmla="*/ 555 h 759"/>
                <a:gd name="T24" fmla="*/ 79 w 335"/>
                <a:gd name="T25" fmla="*/ 553 h 759"/>
                <a:gd name="T26" fmla="*/ 85 w 335"/>
                <a:gd name="T27" fmla="*/ 451 h 759"/>
                <a:gd name="T28" fmla="*/ 92 w 335"/>
                <a:gd name="T29" fmla="*/ 445 h 759"/>
                <a:gd name="T30" fmla="*/ 99 w 335"/>
                <a:gd name="T31" fmla="*/ 460 h 759"/>
                <a:gd name="T32" fmla="*/ 105 w 335"/>
                <a:gd name="T33" fmla="*/ 464 h 759"/>
                <a:gd name="T34" fmla="*/ 112 w 335"/>
                <a:gd name="T35" fmla="*/ 469 h 759"/>
                <a:gd name="T36" fmla="*/ 118 w 335"/>
                <a:gd name="T37" fmla="*/ 469 h 759"/>
                <a:gd name="T38" fmla="*/ 125 w 335"/>
                <a:gd name="T39" fmla="*/ 381 h 759"/>
                <a:gd name="T40" fmla="*/ 131 w 335"/>
                <a:gd name="T41" fmla="*/ 482 h 759"/>
                <a:gd name="T42" fmla="*/ 138 w 335"/>
                <a:gd name="T43" fmla="*/ 480 h 759"/>
                <a:gd name="T44" fmla="*/ 144 w 335"/>
                <a:gd name="T45" fmla="*/ 394 h 759"/>
                <a:gd name="T46" fmla="*/ 151 w 335"/>
                <a:gd name="T47" fmla="*/ 358 h 759"/>
                <a:gd name="T48" fmla="*/ 157 w 335"/>
                <a:gd name="T49" fmla="*/ 408 h 759"/>
                <a:gd name="T50" fmla="*/ 164 w 335"/>
                <a:gd name="T51" fmla="*/ 370 h 759"/>
                <a:gd name="T52" fmla="*/ 171 w 335"/>
                <a:gd name="T53" fmla="*/ 365 h 759"/>
                <a:gd name="T54" fmla="*/ 177 w 335"/>
                <a:gd name="T55" fmla="*/ 380 h 759"/>
                <a:gd name="T56" fmla="*/ 184 w 335"/>
                <a:gd name="T57" fmla="*/ 310 h 759"/>
                <a:gd name="T58" fmla="*/ 190 w 335"/>
                <a:gd name="T59" fmla="*/ 357 h 759"/>
                <a:gd name="T60" fmla="*/ 197 w 335"/>
                <a:gd name="T61" fmla="*/ 391 h 759"/>
                <a:gd name="T62" fmla="*/ 203 w 335"/>
                <a:gd name="T63" fmla="*/ 368 h 759"/>
                <a:gd name="T64" fmla="*/ 210 w 335"/>
                <a:gd name="T65" fmla="*/ 343 h 759"/>
                <a:gd name="T66" fmla="*/ 217 w 335"/>
                <a:gd name="T67" fmla="*/ 265 h 759"/>
                <a:gd name="T68" fmla="*/ 223 w 335"/>
                <a:gd name="T69" fmla="*/ 236 h 759"/>
                <a:gd name="T70" fmla="*/ 230 w 335"/>
                <a:gd name="T71" fmla="*/ 342 h 759"/>
                <a:gd name="T72" fmla="*/ 236 w 335"/>
                <a:gd name="T73" fmla="*/ 206 h 759"/>
                <a:gd name="T74" fmla="*/ 243 w 335"/>
                <a:gd name="T75" fmla="*/ 283 h 759"/>
                <a:gd name="T76" fmla="*/ 249 w 335"/>
                <a:gd name="T77" fmla="*/ 209 h 759"/>
                <a:gd name="T78" fmla="*/ 256 w 335"/>
                <a:gd name="T79" fmla="*/ 329 h 759"/>
                <a:gd name="T80" fmla="*/ 262 w 335"/>
                <a:gd name="T81" fmla="*/ 235 h 759"/>
                <a:gd name="T82" fmla="*/ 269 w 335"/>
                <a:gd name="T83" fmla="*/ 188 h 759"/>
                <a:gd name="T84" fmla="*/ 276 w 335"/>
                <a:gd name="T85" fmla="*/ 86 h 759"/>
                <a:gd name="T86" fmla="*/ 282 w 335"/>
                <a:gd name="T87" fmla="*/ 180 h 759"/>
                <a:gd name="T88" fmla="*/ 289 w 335"/>
                <a:gd name="T89" fmla="*/ 165 h 759"/>
                <a:gd name="T90" fmla="*/ 295 w 335"/>
                <a:gd name="T91" fmla="*/ 203 h 759"/>
                <a:gd name="T92" fmla="*/ 302 w 335"/>
                <a:gd name="T93" fmla="*/ 56 h 759"/>
                <a:gd name="T94" fmla="*/ 308 w 335"/>
                <a:gd name="T95" fmla="*/ 61 h 759"/>
                <a:gd name="T96" fmla="*/ 315 w 335"/>
                <a:gd name="T97" fmla="*/ 66 h 759"/>
                <a:gd name="T98" fmla="*/ 322 w 335"/>
                <a:gd name="T99" fmla="*/ 96 h 759"/>
                <a:gd name="T100" fmla="*/ 328 w 335"/>
                <a:gd name="T101" fmla="*/ 268 h 759"/>
                <a:gd name="T102" fmla="*/ 335 w 335"/>
                <a:gd name="T10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59">
                  <a:moveTo>
                    <a:pt x="0" y="759"/>
                  </a:moveTo>
                  <a:lnTo>
                    <a:pt x="7" y="668"/>
                  </a:lnTo>
                  <a:lnTo>
                    <a:pt x="13" y="742"/>
                  </a:lnTo>
                  <a:lnTo>
                    <a:pt x="20" y="575"/>
                  </a:lnTo>
                  <a:lnTo>
                    <a:pt x="26" y="619"/>
                  </a:lnTo>
                  <a:lnTo>
                    <a:pt x="33" y="589"/>
                  </a:lnTo>
                  <a:lnTo>
                    <a:pt x="39" y="541"/>
                  </a:lnTo>
                  <a:lnTo>
                    <a:pt x="46" y="639"/>
                  </a:lnTo>
                  <a:lnTo>
                    <a:pt x="52" y="518"/>
                  </a:lnTo>
                  <a:lnTo>
                    <a:pt x="59" y="434"/>
                  </a:lnTo>
                  <a:lnTo>
                    <a:pt x="66" y="555"/>
                  </a:lnTo>
                  <a:lnTo>
                    <a:pt x="72" y="555"/>
                  </a:lnTo>
                  <a:lnTo>
                    <a:pt x="79" y="553"/>
                  </a:lnTo>
                  <a:lnTo>
                    <a:pt x="85" y="451"/>
                  </a:lnTo>
                  <a:lnTo>
                    <a:pt x="92" y="445"/>
                  </a:lnTo>
                  <a:lnTo>
                    <a:pt x="99" y="460"/>
                  </a:lnTo>
                  <a:lnTo>
                    <a:pt x="105" y="464"/>
                  </a:lnTo>
                  <a:lnTo>
                    <a:pt x="112" y="469"/>
                  </a:lnTo>
                  <a:lnTo>
                    <a:pt x="118" y="469"/>
                  </a:lnTo>
                  <a:lnTo>
                    <a:pt x="125" y="381"/>
                  </a:lnTo>
                  <a:lnTo>
                    <a:pt x="131" y="482"/>
                  </a:lnTo>
                  <a:lnTo>
                    <a:pt x="138" y="480"/>
                  </a:lnTo>
                  <a:lnTo>
                    <a:pt x="144" y="394"/>
                  </a:lnTo>
                  <a:lnTo>
                    <a:pt x="151" y="358"/>
                  </a:lnTo>
                  <a:lnTo>
                    <a:pt x="157" y="408"/>
                  </a:lnTo>
                  <a:lnTo>
                    <a:pt x="164" y="370"/>
                  </a:lnTo>
                  <a:lnTo>
                    <a:pt x="171" y="365"/>
                  </a:lnTo>
                  <a:lnTo>
                    <a:pt x="177" y="380"/>
                  </a:lnTo>
                  <a:lnTo>
                    <a:pt x="184" y="310"/>
                  </a:lnTo>
                  <a:lnTo>
                    <a:pt x="190" y="357"/>
                  </a:lnTo>
                  <a:lnTo>
                    <a:pt x="197" y="391"/>
                  </a:lnTo>
                  <a:lnTo>
                    <a:pt x="203" y="368"/>
                  </a:lnTo>
                  <a:lnTo>
                    <a:pt x="210" y="343"/>
                  </a:lnTo>
                  <a:lnTo>
                    <a:pt x="217" y="265"/>
                  </a:lnTo>
                  <a:lnTo>
                    <a:pt x="223" y="236"/>
                  </a:lnTo>
                  <a:lnTo>
                    <a:pt x="230" y="342"/>
                  </a:lnTo>
                  <a:lnTo>
                    <a:pt x="236" y="206"/>
                  </a:lnTo>
                  <a:lnTo>
                    <a:pt x="243" y="283"/>
                  </a:lnTo>
                  <a:lnTo>
                    <a:pt x="249" y="209"/>
                  </a:lnTo>
                  <a:lnTo>
                    <a:pt x="256" y="329"/>
                  </a:lnTo>
                  <a:lnTo>
                    <a:pt x="262" y="235"/>
                  </a:lnTo>
                  <a:lnTo>
                    <a:pt x="269" y="188"/>
                  </a:lnTo>
                  <a:lnTo>
                    <a:pt x="276" y="86"/>
                  </a:lnTo>
                  <a:lnTo>
                    <a:pt x="282" y="180"/>
                  </a:lnTo>
                  <a:lnTo>
                    <a:pt x="289" y="165"/>
                  </a:lnTo>
                  <a:lnTo>
                    <a:pt x="295" y="203"/>
                  </a:lnTo>
                  <a:lnTo>
                    <a:pt x="302" y="56"/>
                  </a:lnTo>
                  <a:lnTo>
                    <a:pt x="308" y="61"/>
                  </a:lnTo>
                  <a:lnTo>
                    <a:pt x="315" y="66"/>
                  </a:lnTo>
                  <a:lnTo>
                    <a:pt x="322" y="96"/>
                  </a:lnTo>
                  <a:lnTo>
                    <a:pt x="328" y="268"/>
                  </a:lnTo>
                  <a:lnTo>
                    <a:pt x="335" y="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11" name="Freeform 78"/>
            <p:cNvSpPr>
              <a:spLocks/>
            </p:cNvSpPr>
            <p:nvPr/>
          </p:nvSpPr>
          <p:spPr bwMode="auto">
            <a:xfrm>
              <a:off x="7086377" y="2834209"/>
              <a:ext cx="157584" cy="730128"/>
            </a:xfrm>
            <a:custGeom>
              <a:avLst/>
              <a:gdLst>
                <a:gd name="T0" fmla="*/ 0 w 151"/>
                <a:gd name="T1" fmla="*/ 711 h 711"/>
                <a:gd name="T2" fmla="*/ 7 w 151"/>
                <a:gd name="T3" fmla="*/ 443 h 711"/>
                <a:gd name="T4" fmla="*/ 13 w 151"/>
                <a:gd name="T5" fmla="*/ 471 h 711"/>
                <a:gd name="T6" fmla="*/ 20 w 151"/>
                <a:gd name="T7" fmla="*/ 450 h 711"/>
                <a:gd name="T8" fmla="*/ 26 w 151"/>
                <a:gd name="T9" fmla="*/ 437 h 711"/>
                <a:gd name="T10" fmla="*/ 33 w 151"/>
                <a:gd name="T11" fmla="*/ 516 h 711"/>
                <a:gd name="T12" fmla="*/ 39 w 151"/>
                <a:gd name="T13" fmla="*/ 378 h 711"/>
                <a:gd name="T14" fmla="*/ 46 w 151"/>
                <a:gd name="T15" fmla="*/ 332 h 711"/>
                <a:gd name="T16" fmla="*/ 52 w 151"/>
                <a:gd name="T17" fmla="*/ 307 h 711"/>
                <a:gd name="T18" fmla="*/ 59 w 151"/>
                <a:gd name="T19" fmla="*/ 313 h 711"/>
                <a:gd name="T20" fmla="*/ 66 w 151"/>
                <a:gd name="T21" fmla="*/ 418 h 711"/>
                <a:gd name="T22" fmla="*/ 72 w 151"/>
                <a:gd name="T23" fmla="*/ 330 h 711"/>
                <a:gd name="T24" fmla="*/ 79 w 151"/>
                <a:gd name="T25" fmla="*/ 211 h 711"/>
                <a:gd name="T26" fmla="*/ 85 w 151"/>
                <a:gd name="T27" fmla="*/ 302 h 711"/>
                <a:gd name="T28" fmla="*/ 92 w 151"/>
                <a:gd name="T29" fmla="*/ 304 h 711"/>
                <a:gd name="T30" fmla="*/ 99 w 151"/>
                <a:gd name="T31" fmla="*/ 55 h 711"/>
                <a:gd name="T32" fmla="*/ 105 w 151"/>
                <a:gd name="T33" fmla="*/ 171 h 711"/>
                <a:gd name="T34" fmla="*/ 112 w 151"/>
                <a:gd name="T35" fmla="*/ 66 h 711"/>
                <a:gd name="T36" fmla="*/ 118 w 151"/>
                <a:gd name="T37" fmla="*/ 71 h 711"/>
                <a:gd name="T38" fmla="*/ 125 w 151"/>
                <a:gd name="T39" fmla="*/ 300 h 711"/>
                <a:gd name="T40" fmla="*/ 131 w 151"/>
                <a:gd name="T41" fmla="*/ 175 h 711"/>
                <a:gd name="T42" fmla="*/ 138 w 151"/>
                <a:gd name="T43" fmla="*/ 3 h 711"/>
                <a:gd name="T44" fmla="*/ 144 w 151"/>
                <a:gd name="T45" fmla="*/ 183 h 711"/>
                <a:gd name="T46" fmla="*/ 151 w 151"/>
                <a:gd name="T47"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711">
                  <a:moveTo>
                    <a:pt x="0" y="711"/>
                  </a:moveTo>
                  <a:lnTo>
                    <a:pt x="7" y="443"/>
                  </a:lnTo>
                  <a:lnTo>
                    <a:pt x="13" y="471"/>
                  </a:lnTo>
                  <a:lnTo>
                    <a:pt x="20" y="450"/>
                  </a:lnTo>
                  <a:lnTo>
                    <a:pt x="26" y="437"/>
                  </a:lnTo>
                  <a:lnTo>
                    <a:pt x="33" y="516"/>
                  </a:lnTo>
                  <a:lnTo>
                    <a:pt x="39" y="378"/>
                  </a:lnTo>
                  <a:lnTo>
                    <a:pt x="46" y="332"/>
                  </a:lnTo>
                  <a:lnTo>
                    <a:pt x="52" y="307"/>
                  </a:lnTo>
                  <a:lnTo>
                    <a:pt x="59" y="313"/>
                  </a:lnTo>
                  <a:lnTo>
                    <a:pt x="66" y="418"/>
                  </a:lnTo>
                  <a:lnTo>
                    <a:pt x="72" y="330"/>
                  </a:lnTo>
                  <a:lnTo>
                    <a:pt x="79" y="211"/>
                  </a:lnTo>
                  <a:lnTo>
                    <a:pt x="85" y="302"/>
                  </a:lnTo>
                  <a:lnTo>
                    <a:pt x="92" y="304"/>
                  </a:lnTo>
                  <a:lnTo>
                    <a:pt x="99" y="55"/>
                  </a:lnTo>
                  <a:lnTo>
                    <a:pt x="105" y="171"/>
                  </a:lnTo>
                  <a:lnTo>
                    <a:pt x="112" y="66"/>
                  </a:lnTo>
                  <a:lnTo>
                    <a:pt x="118" y="71"/>
                  </a:lnTo>
                  <a:lnTo>
                    <a:pt x="125" y="300"/>
                  </a:lnTo>
                  <a:lnTo>
                    <a:pt x="131" y="175"/>
                  </a:lnTo>
                  <a:lnTo>
                    <a:pt x="138" y="3"/>
                  </a:lnTo>
                  <a:lnTo>
                    <a:pt x="144" y="183"/>
                  </a:lnTo>
                  <a:lnTo>
                    <a:pt x="151" y="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grpSp>
    </p:spTree>
    <p:extLst>
      <p:ext uri="{BB962C8B-B14F-4D97-AF65-F5344CB8AC3E}">
        <p14:creationId xmlns:p14="http://schemas.microsoft.com/office/powerpoint/2010/main" val="305388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Box 258"/>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Comparisons (K=5, Strong Noise)</a:t>
            </a:r>
          </a:p>
        </p:txBody>
      </p:sp>
      <p:cxnSp>
        <p:nvCxnSpPr>
          <p:cNvPr id="260" name="Straight Connector 2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31844" y="1214467"/>
            <a:ext cx="326822"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07745" y="1014640"/>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sinusoid coding</a:t>
            </a:r>
          </a:p>
          <a:p>
            <a:pPr fontAlgn="auto">
              <a:spcBef>
                <a:spcPts val="0"/>
              </a:spcBef>
              <a:spcAft>
                <a:spcPts val="0"/>
              </a:spcAft>
            </a:pPr>
            <a:r>
              <a:rPr lang="en-US" sz="2000" dirty="0">
                <a:solidFill>
                  <a:srgbClr val="FFFF00"/>
                </a:solidFill>
                <a:latin typeface="Calibri" panose="020F0502020204030204"/>
              </a:rPr>
              <a:t>(err = 340.4 mm)</a:t>
            </a:r>
          </a:p>
        </p:txBody>
      </p:sp>
      <p:sp>
        <p:nvSpPr>
          <p:cNvPr id="263" name="TextBox 262"/>
          <p:cNvSpPr txBox="1"/>
          <p:nvPr/>
        </p:nvSpPr>
        <p:spPr>
          <a:xfrm>
            <a:off x="2885901" y="1020577"/>
            <a:ext cx="1946072"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square coding</a:t>
            </a:r>
          </a:p>
          <a:p>
            <a:pPr fontAlgn="auto">
              <a:spcBef>
                <a:spcPts val="0"/>
              </a:spcBef>
              <a:spcAft>
                <a:spcPts val="0"/>
              </a:spcAft>
            </a:pPr>
            <a:r>
              <a:rPr lang="en-US" sz="2000" dirty="0">
                <a:solidFill>
                  <a:srgbClr val="FFFF00"/>
                </a:solidFill>
                <a:latin typeface="Calibri" panose="020F0502020204030204"/>
              </a:rPr>
              <a:t>(err = 219.6 mm)</a:t>
            </a:r>
          </a:p>
        </p:txBody>
      </p:sp>
      <p:sp>
        <p:nvSpPr>
          <p:cNvPr id="264" name="TextBox 263"/>
          <p:cNvSpPr txBox="1"/>
          <p:nvPr/>
        </p:nvSpPr>
        <p:spPr>
          <a:xfrm>
            <a:off x="5023585" y="1017395"/>
            <a:ext cx="2289587" cy="707886"/>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Hamiltonian coding</a:t>
            </a:r>
          </a:p>
          <a:p>
            <a:pPr fontAlgn="auto">
              <a:spcBef>
                <a:spcPts val="0"/>
              </a:spcBef>
              <a:spcAft>
                <a:spcPts val="0"/>
              </a:spcAft>
            </a:pPr>
            <a:r>
              <a:rPr lang="en-US" sz="2000" dirty="0">
                <a:solidFill>
                  <a:srgbClr val="FFFF00"/>
                </a:solidFill>
                <a:latin typeface="Calibri" panose="020F0502020204030204"/>
              </a:rPr>
              <a:t>(err = 41.0 mm)</a:t>
            </a:r>
          </a:p>
        </p:txBody>
      </p:sp>
      <p:cxnSp>
        <p:nvCxnSpPr>
          <p:cNvPr id="265" name="Straight Connector 264"/>
          <p:cNvCxnSpPr/>
          <p:nvPr/>
        </p:nvCxnSpPr>
        <p:spPr>
          <a:xfrm>
            <a:off x="2505762" y="1214467"/>
            <a:ext cx="329184"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37112" y="1214467"/>
            <a:ext cx="329184"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7258322" y="1214467"/>
            <a:ext cx="329184" cy="0"/>
          </a:xfrm>
          <a:prstGeom prst="line">
            <a:avLst/>
          </a:prstGeom>
          <a:ln w="349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35237" y="1033256"/>
            <a:ext cx="2289587" cy="400110"/>
          </a:xfrm>
          <a:prstGeom prst="rect">
            <a:avLst/>
          </a:prstGeom>
          <a:noFill/>
        </p:spPr>
        <p:txBody>
          <a:bodyPr wrap="square" rtlCol="0">
            <a:spAutoFit/>
          </a:bodyPr>
          <a:lstStyle/>
          <a:p>
            <a:pPr fontAlgn="auto">
              <a:spcBef>
                <a:spcPts val="0"/>
              </a:spcBef>
              <a:spcAft>
                <a:spcPts val="0"/>
              </a:spcAft>
            </a:pPr>
            <a:r>
              <a:rPr lang="en-US" sz="2000" dirty="0">
                <a:solidFill>
                  <a:prstClr val="white"/>
                </a:solidFill>
                <a:latin typeface="Calibri" panose="020F0502020204030204"/>
              </a:rPr>
              <a:t>Ground truth</a:t>
            </a:r>
          </a:p>
        </p:txBody>
      </p:sp>
      <p:sp>
        <p:nvSpPr>
          <p:cNvPr id="213" name="TextBox 212"/>
          <p:cNvSpPr txBox="1"/>
          <p:nvPr/>
        </p:nvSpPr>
        <p:spPr>
          <a:xfrm rot="16200000">
            <a:off x="-476342" y="3752435"/>
            <a:ext cx="4487710"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Depth (mm x 100)</a:t>
            </a:r>
          </a:p>
        </p:txBody>
      </p:sp>
      <p:sp>
        <p:nvSpPr>
          <p:cNvPr id="217" name="Freeform 102"/>
          <p:cNvSpPr>
            <a:spLocks/>
          </p:cNvSpPr>
          <p:nvPr/>
        </p:nvSpPr>
        <p:spPr bwMode="auto">
          <a:xfrm rot="773030">
            <a:off x="2822993" y="2104960"/>
            <a:ext cx="108093" cy="1356702"/>
          </a:xfrm>
          <a:custGeom>
            <a:avLst/>
            <a:gdLst>
              <a:gd name="T0" fmla="*/ 0 w 110"/>
              <a:gd name="T1" fmla="*/ 1434 h 1434"/>
              <a:gd name="T2" fmla="*/ 63 w 110"/>
              <a:gd name="T3" fmla="*/ 640 h 1434"/>
              <a:gd name="T4" fmla="*/ 110 w 110"/>
              <a:gd name="T5" fmla="*/ 0 h 1434"/>
            </a:gdLst>
            <a:ahLst/>
            <a:cxnLst>
              <a:cxn ang="0">
                <a:pos x="T0" y="T1"/>
              </a:cxn>
              <a:cxn ang="0">
                <a:pos x="T2" y="T3"/>
              </a:cxn>
              <a:cxn ang="0">
                <a:pos x="T4" y="T5"/>
              </a:cxn>
            </a:cxnLst>
            <a:rect l="0" t="0" r="r" b="b"/>
            <a:pathLst>
              <a:path w="110" h="1434">
                <a:moveTo>
                  <a:pt x="0" y="1434"/>
                </a:moveTo>
                <a:lnTo>
                  <a:pt x="63" y="640"/>
                </a:lnTo>
                <a:lnTo>
                  <a:pt x="110"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18" name="Freeform 103"/>
          <p:cNvSpPr>
            <a:spLocks/>
          </p:cNvSpPr>
          <p:nvPr/>
        </p:nvSpPr>
        <p:spPr bwMode="auto">
          <a:xfrm rot="773030">
            <a:off x="3051681" y="2139435"/>
            <a:ext cx="45202" cy="532652"/>
          </a:xfrm>
          <a:custGeom>
            <a:avLst/>
            <a:gdLst>
              <a:gd name="T0" fmla="*/ 20 w 46"/>
              <a:gd name="T1" fmla="*/ 0 h 563"/>
              <a:gd name="T2" fmla="*/ 16 w 46"/>
              <a:gd name="T3" fmla="*/ 105 h 563"/>
              <a:gd name="T4" fmla="*/ 0 w 46"/>
              <a:gd name="T5" fmla="*/ 563 h 563"/>
              <a:gd name="T6" fmla="*/ 46 w 46"/>
              <a:gd name="T7" fmla="*/ 0 h 563"/>
            </a:gdLst>
            <a:ahLst/>
            <a:cxnLst>
              <a:cxn ang="0">
                <a:pos x="T0" y="T1"/>
              </a:cxn>
              <a:cxn ang="0">
                <a:pos x="T2" y="T3"/>
              </a:cxn>
              <a:cxn ang="0">
                <a:pos x="T4" y="T5"/>
              </a:cxn>
              <a:cxn ang="0">
                <a:pos x="T6" y="T7"/>
              </a:cxn>
            </a:cxnLst>
            <a:rect l="0" t="0" r="r" b="b"/>
            <a:pathLst>
              <a:path w="46" h="563">
                <a:moveTo>
                  <a:pt x="20" y="0"/>
                </a:moveTo>
                <a:lnTo>
                  <a:pt x="16" y="105"/>
                </a:lnTo>
                <a:lnTo>
                  <a:pt x="0" y="563"/>
                </a:lnTo>
                <a:lnTo>
                  <a:pt x="4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19" name="Freeform 104"/>
          <p:cNvSpPr>
            <a:spLocks/>
          </p:cNvSpPr>
          <p:nvPr/>
        </p:nvSpPr>
        <p:spPr bwMode="auto">
          <a:xfrm rot="773030">
            <a:off x="2803164" y="2147656"/>
            <a:ext cx="409770" cy="2342534"/>
          </a:xfrm>
          <a:custGeom>
            <a:avLst/>
            <a:gdLst>
              <a:gd name="T0" fmla="*/ 104 w 417"/>
              <a:gd name="T1" fmla="*/ 0 h 2476"/>
              <a:gd name="T2" fmla="*/ 66 w 417"/>
              <a:gd name="T3" fmla="*/ 670 h 2476"/>
              <a:gd name="T4" fmla="*/ 31 w 417"/>
              <a:gd name="T5" fmla="*/ 1352 h 2476"/>
              <a:gd name="T6" fmla="*/ 131 w 417"/>
              <a:gd name="T7" fmla="*/ 183 h 2476"/>
              <a:gd name="T8" fmla="*/ 154 w 417"/>
              <a:gd name="T9" fmla="*/ 71 h 2476"/>
              <a:gd name="T10" fmla="*/ 121 w 417"/>
              <a:gd name="T11" fmla="*/ 717 h 2476"/>
              <a:gd name="T12" fmla="*/ 0 w 417"/>
              <a:gd name="T13" fmla="*/ 2476 h 2476"/>
              <a:gd name="T14" fmla="*/ 162 w 417"/>
              <a:gd name="T15" fmla="*/ 565 h 2476"/>
              <a:gd name="T16" fmla="*/ 185 w 417"/>
              <a:gd name="T17" fmla="*/ 463 h 2476"/>
              <a:gd name="T18" fmla="*/ 154 w 417"/>
              <a:gd name="T19" fmla="*/ 1029 h 2476"/>
              <a:gd name="T20" fmla="*/ 186 w 417"/>
              <a:gd name="T21" fmla="*/ 809 h 2476"/>
              <a:gd name="T22" fmla="*/ 184 w 417"/>
              <a:gd name="T23" fmla="*/ 1006 h 2476"/>
              <a:gd name="T24" fmla="*/ 218 w 417"/>
              <a:gd name="T25" fmla="*/ 776 h 2476"/>
              <a:gd name="T26" fmla="*/ 203 w 417"/>
              <a:gd name="T27" fmla="*/ 1121 h 2476"/>
              <a:gd name="T28" fmla="*/ 232 w 417"/>
              <a:gd name="T29" fmla="*/ 943 h 2476"/>
              <a:gd name="T30" fmla="*/ 228 w 417"/>
              <a:gd name="T31" fmla="*/ 1156 h 2476"/>
              <a:gd name="T32" fmla="*/ 306 w 417"/>
              <a:gd name="T33" fmla="*/ 438 h 2476"/>
              <a:gd name="T34" fmla="*/ 295 w 417"/>
              <a:gd name="T35" fmla="*/ 724 h 2476"/>
              <a:gd name="T36" fmla="*/ 276 w 417"/>
              <a:gd name="T37" fmla="*/ 1090 h 2476"/>
              <a:gd name="T38" fmla="*/ 341 w 417"/>
              <a:gd name="T39" fmla="*/ 545 h 2476"/>
              <a:gd name="T40" fmla="*/ 292 w 417"/>
              <a:gd name="T41" fmla="*/ 1227 h 2476"/>
              <a:gd name="T42" fmla="*/ 417 w 417"/>
              <a:gd name="T43" fmla="*/ 0 h 2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7" h="2476">
                <a:moveTo>
                  <a:pt x="104" y="0"/>
                </a:moveTo>
                <a:lnTo>
                  <a:pt x="66" y="670"/>
                </a:lnTo>
                <a:lnTo>
                  <a:pt x="31" y="1352"/>
                </a:lnTo>
                <a:lnTo>
                  <a:pt x="131" y="183"/>
                </a:lnTo>
                <a:lnTo>
                  <a:pt x="154" y="71"/>
                </a:lnTo>
                <a:lnTo>
                  <a:pt x="121" y="717"/>
                </a:lnTo>
                <a:lnTo>
                  <a:pt x="0" y="2476"/>
                </a:lnTo>
                <a:lnTo>
                  <a:pt x="162" y="565"/>
                </a:lnTo>
                <a:lnTo>
                  <a:pt x="185" y="463"/>
                </a:lnTo>
                <a:lnTo>
                  <a:pt x="154" y="1029"/>
                </a:lnTo>
                <a:lnTo>
                  <a:pt x="186" y="809"/>
                </a:lnTo>
                <a:lnTo>
                  <a:pt x="184" y="1006"/>
                </a:lnTo>
                <a:lnTo>
                  <a:pt x="218" y="776"/>
                </a:lnTo>
                <a:lnTo>
                  <a:pt x="203" y="1121"/>
                </a:lnTo>
                <a:lnTo>
                  <a:pt x="232" y="943"/>
                </a:lnTo>
                <a:lnTo>
                  <a:pt x="228" y="1156"/>
                </a:lnTo>
                <a:lnTo>
                  <a:pt x="306" y="438"/>
                </a:lnTo>
                <a:lnTo>
                  <a:pt x="295" y="724"/>
                </a:lnTo>
                <a:lnTo>
                  <a:pt x="276" y="1090"/>
                </a:lnTo>
                <a:lnTo>
                  <a:pt x="341" y="545"/>
                </a:lnTo>
                <a:lnTo>
                  <a:pt x="292" y="1227"/>
                </a:lnTo>
                <a:lnTo>
                  <a:pt x="417"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0" name="Freeform 105"/>
          <p:cNvSpPr>
            <a:spLocks/>
          </p:cNvSpPr>
          <p:nvPr/>
        </p:nvSpPr>
        <p:spPr bwMode="auto">
          <a:xfrm rot="773030">
            <a:off x="3208564" y="2212180"/>
            <a:ext cx="253527" cy="1542137"/>
          </a:xfrm>
          <a:custGeom>
            <a:avLst/>
            <a:gdLst>
              <a:gd name="T0" fmla="*/ 100 w 258"/>
              <a:gd name="T1" fmla="*/ 0 h 1630"/>
              <a:gd name="T2" fmla="*/ 0 w 258"/>
              <a:gd name="T3" fmla="*/ 1140 h 1630"/>
              <a:gd name="T4" fmla="*/ 69 w 258"/>
              <a:gd name="T5" fmla="*/ 571 h 1630"/>
              <a:gd name="T6" fmla="*/ 37 w 258"/>
              <a:gd name="T7" fmla="*/ 1048 h 1630"/>
              <a:gd name="T8" fmla="*/ 68 w 258"/>
              <a:gd name="T9" fmla="*/ 880 h 1630"/>
              <a:gd name="T10" fmla="*/ 7 w 258"/>
              <a:gd name="T11" fmla="*/ 1630 h 1630"/>
              <a:gd name="T12" fmla="*/ 50 w 258"/>
              <a:gd name="T13" fmla="*/ 1341 h 1630"/>
              <a:gd name="T14" fmla="*/ 200 w 258"/>
              <a:gd name="T15" fmla="*/ 26 h 1630"/>
              <a:gd name="T16" fmla="*/ 109 w 258"/>
              <a:gd name="T17" fmla="*/ 1042 h 1630"/>
              <a:gd name="T18" fmla="*/ 143 w 258"/>
              <a:gd name="T19" fmla="*/ 857 h 1630"/>
              <a:gd name="T20" fmla="*/ 233 w 258"/>
              <a:gd name="T21" fmla="*/ 146 h 1630"/>
              <a:gd name="T22" fmla="*/ 258 w 258"/>
              <a:gd name="T23"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630">
                <a:moveTo>
                  <a:pt x="100" y="0"/>
                </a:moveTo>
                <a:lnTo>
                  <a:pt x="0" y="1140"/>
                </a:lnTo>
                <a:lnTo>
                  <a:pt x="69" y="571"/>
                </a:lnTo>
                <a:lnTo>
                  <a:pt x="37" y="1048"/>
                </a:lnTo>
                <a:lnTo>
                  <a:pt x="68" y="880"/>
                </a:lnTo>
                <a:lnTo>
                  <a:pt x="7" y="1630"/>
                </a:lnTo>
                <a:lnTo>
                  <a:pt x="50" y="1341"/>
                </a:lnTo>
                <a:lnTo>
                  <a:pt x="200" y="26"/>
                </a:lnTo>
                <a:lnTo>
                  <a:pt x="109" y="1042"/>
                </a:lnTo>
                <a:lnTo>
                  <a:pt x="143" y="857"/>
                </a:lnTo>
                <a:lnTo>
                  <a:pt x="233" y="146"/>
                </a:lnTo>
                <a:lnTo>
                  <a:pt x="25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1" name="Freeform 106"/>
          <p:cNvSpPr>
            <a:spLocks/>
          </p:cNvSpPr>
          <p:nvPr/>
        </p:nvSpPr>
        <p:spPr bwMode="auto">
          <a:xfrm rot="773030">
            <a:off x="3297000" y="2246797"/>
            <a:ext cx="345897" cy="1838265"/>
          </a:xfrm>
          <a:custGeom>
            <a:avLst/>
            <a:gdLst>
              <a:gd name="T0" fmla="*/ 137 w 352"/>
              <a:gd name="T1" fmla="*/ 0 h 1943"/>
              <a:gd name="T2" fmla="*/ 0 w 352"/>
              <a:gd name="T3" fmla="*/ 1387 h 1943"/>
              <a:gd name="T4" fmla="*/ 112 w 352"/>
              <a:gd name="T5" fmla="*/ 497 h 1943"/>
              <a:gd name="T6" fmla="*/ 86 w 352"/>
              <a:gd name="T7" fmla="*/ 860 h 1943"/>
              <a:gd name="T8" fmla="*/ 128 w 352"/>
              <a:gd name="T9" fmla="*/ 619 h 1943"/>
              <a:gd name="T10" fmla="*/ 141 w 352"/>
              <a:gd name="T11" fmla="*/ 632 h 1943"/>
              <a:gd name="T12" fmla="*/ 4 w 352"/>
              <a:gd name="T13" fmla="*/ 1943 h 1943"/>
              <a:gd name="T14" fmla="*/ 211 w 352"/>
              <a:gd name="T15" fmla="*/ 289 h 1943"/>
              <a:gd name="T16" fmla="*/ 157 w 352"/>
              <a:gd name="T17" fmla="*/ 874 h 1943"/>
              <a:gd name="T18" fmla="*/ 109 w 352"/>
              <a:gd name="T19" fmla="*/ 1398 h 1943"/>
              <a:gd name="T20" fmla="*/ 256 w 352"/>
              <a:gd name="T21" fmla="*/ 287 h 1943"/>
              <a:gd name="T22" fmla="*/ 290 w 352"/>
              <a:gd name="T23" fmla="*/ 133 h 1943"/>
              <a:gd name="T24" fmla="*/ 251 w 352"/>
              <a:gd name="T25" fmla="*/ 573 h 1943"/>
              <a:gd name="T26" fmla="*/ 195 w 352"/>
              <a:gd name="T27" fmla="*/ 1141 h 1943"/>
              <a:gd name="T28" fmla="*/ 352 w 352"/>
              <a:gd name="T29" fmla="*/ 0 h 1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2" h="1943">
                <a:moveTo>
                  <a:pt x="137" y="0"/>
                </a:moveTo>
                <a:lnTo>
                  <a:pt x="0" y="1387"/>
                </a:lnTo>
                <a:lnTo>
                  <a:pt x="112" y="497"/>
                </a:lnTo>
                <a:lnTo>
                  <a:pt x="86" y="860"/>
                </a:lnTo>
                <a:lnTo>
                  <a:pt x="128" y="619"/>
                </a:lnTo>
                <a:lnTo>
                  <a:pt x="141" y="632"/>
                </a:lnTo>
                <a:lnTo>
                  <a:pt x="4" y="1943"/>
                </a:lnTo>
                <a:lnTo>
                  <a:pt x="211" y="289"/>
                </a:lnTo>
                <a:lnTo>
                  <a:pt x="157" y="874"/>
                </a:lnTo>
                <a:lnTo>
                  <a:pt x="109" y="1398"/>
                </a:lnTo>
                <a:lnTo>
                  <a:pt x="256" y="287"/>
                </a:lnTo>
                <a:lnTo>
                  <a:pt x="290" y="133"/>
                </a:lnTo>
                <a:lnTo>
                  <a:pt x="251" y="573"/>
                </a:lnTo>
                <a:lnTo>
                  <a:pt x="195" y="1141"/>
                </a:lnTo>
                <a:lnTo>
                  <a:pt x="352"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2" name="Freeform 107"/>
          <p:cNvSpPr>
            <a:spLocks/>
          </p:cNvSpPr>
          <p:nvPr/>
        </p:nvSpPr>
        <p:spPr bwMode="auto">
          <a:xfrm rot="773030">
            <a:off x="3570236" y="2283639"/>
            <a:ext cx="187689" cy="1252631"/>
          </a:xfrm>
          <a:custGeom>
            <a:avLst/>
            <a:gdLst>
              <a:gd name="T0" fmla="*/ 139 w 191"/>
              <a:gd name="T1" fmla="*/ 0 h 1324"/>
              <a:gd name="T2" fmla="*/ 113 w 191"/>
              <a:gd name="T3" fmla="*/ 318 h 1324"/>
              <a:gd name="T4" fmla="*/ 0 w 191"/>
              <a:gd name="T5" fmla="*/ 1324 h 1324"/>
              <a:gd name="T6" fmla="*/ 147 w 191"/>
              <a:gd name="T7" fmla="*/ 288 h 1324"/>
              <a:gd name="T8" fmla="*/ 191 w 191"/>
              <a:gd name="T9" fmla="*/ 0 h 1324"/>
            </a:gdLst>
            <a:ahLst/>
            <a:cxnLst>
              <a:cxn ang="0">
                <a:pos x="T0" y="T1"/>
              </a:cxn>
              <a:cxn ang="0">
                <a:pos x="T2" y="T3"/>
              </a:cxn>
              <a:cxn ang="0">
                <a:pos x="T4" y="T5"/>
              </a:cxn>
              <a:cxn ang="0">
                <a:pos x="T6" y="T7"/>
              </a:cxn>
              <a:cxn ang="0">
                <a:pos x="T8" y="T9"/>
              </a:cxn>
            </a:cxnLst>
            <a:rect l="0" t="0" r="r" b="b"/>
            <a:pathLst>
              <a:path w="191" h="1324">
                <a:moveTo>
                  <a:pt x="139" y="0"/>
                </a:moveTo>
                <a:lnTo>
                  <a:pt x="113" y="318"/>
                </a:lnTo>
                <a:lnTo>
                  <a:pt x="0" y="1324"/>
                </a:lnTo>
                <a:lnTo>
                  <a:pt x="147" y="288"/>
                </a:lnTo>
                <a:lnTo>
                  <a:pt x="19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3" name="Freeform 108"/>
          <p:cNvSpPr>
            <a:spLocks/>
          </p:cNvSpPr>
          <p:nvPr/>
        </p:nvSpPr>
        <p:spPr bwMode="auto">
          <a:xfrm rot="773030">
            <a:off x="3714576" y="2307370"/>
            <a:ext cx="148382" cy="881762"/>
          </a:xfrm>
          <a:custGeom>
            <a:avLst/>
            <a:gdLst>
              <a:gd name="T0" fmla="*/ 100 w 151"/>
              <a:gd name="T1" fmla="*/ 0 h 932"/>
              <a:gd name="T2" fmla="*/ 60 w 151"/>
              <a:gd name="T3" fmla="*/ 365 h 932"/>
              <a:gd name="T4" fmla="*/ 0 w 151"/>
              <a:gd name="T5" fmla="*/ 932 h 932"/>
              <a:gd name="T6" fmla="*/ 79 w 151"/>
              <a:gd name="T7" fmla="*/ 445 h 932"/>
              <a:gd name="T8" fmla="*/ 151 w 151"/>
              <a:gd name="T9" fmla="*/ 0 h 932"/>
            </a:gdLst>
            <a:ahLst/>
            <a:cxnLst>
              <a:cxn ang="0">
                <a:pos x="T0" y="T1"/>
              </a:cxn>
              <a:cxn ang="0">
                <a:pos x="T2" y="T3"/>
              </a:cxn>
              <a:cxn ang="0">
                <a:pos x="T4" y="T5"/>
              </a:cxn>
              <a:cxn ang="0">
                <a:pos x="T6" y="T7"/>
              </a:cxn>
              <a:cxn ang="0">
                <a:pos x="T8" y="T9"/>
              </a:cxn>
            </a:cxnLst>
            <a:rect l="0" t="0" r="r" b="b"/>
            <a:pathLst>
              <a:path w="151" h="932">
                <a:moveTo>
                  <a:pt x="100" y="0"/>
                </a:moveTo>
                <a:lnTo>
                  <a:pt x="60" y="365"/>
                </a:lnTo>
                <a:lnTo>
                  <a:pt x="0" y="932"/>
                </a:lnTo>
                <a:lnTo>
                  <a:pt x="79" y="445"/>
                </a:lnTo>
                <a:lnTo>
                  <a:pt x="15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4" name="Freeform 109"/>
          <p:cNvSpPr>
            <a:spLocks/>
          </p:cNvSpPr>
          <p:nvPr/>
        </p:nvSpPr>
        <p:spPr bwMode="auto">
          <a:xfrm rot="773030">
            <a:off x="3552749" y="2316614"/>
            <a:ext cx="456938" cy="1731356"/>
          </a:xfrm>
          <a:custGeom>
            <a:avLst/>
            <a:gdLst>
              <a:gd name="T0" fmla="*/ 238 w 465"/>
              <a:gd name="T1" fmla="*/ 0 h 1830"/>
              <a:gd name="T2" fmla="*/ 0 w 465"/>
              <a:gd name="T3" fmla="*/ 1830 h 1830"/>
              <a:gd name="T4" fmla="*/ 56 w 465"/>
              <a:gd name="T5" fmla="*/ 1519 h 1830"/>
              <a:gd name="T6" fmla="*/ 161 w 465"/>
              <a:gd name="T7" fmla="*/ 867 h 1830"/>
              <a:gd name="T8" fmla="*/ 169 w 465"/>
              <a:gd name="T9" fmla="*/ 909 h 1830"/>
              <a:gd name="T10" fmla="*/ 139 w 465"/>
              <a:gd name="T11" fmla="*/ 1225 h 1830"/>
              <a:gd name="T12" fmla="*/ 255 w 465"/>
              <a:gd name="T13" fmla="*/ 510 h 1830"/>
              <a:gd name="T14" fmla="*/ 176 w 465"/>
              <a:gd name="T15" fmla="*/ 1163 h 1830"/>
              <a:gd name="T16" fmla="*/ 303 w 465"/>
              <a:gd name="T17" fmla="*/ 384 h 1830"/>
              <a:gd name="T18" fmla="*/ 190 w 465"/>
              <a:gd name="T19" fmla="*/ 1255 h 1830"/>
              <a:gd name="T20" fmla="*/ 316 w 465"/>
              <a:gd name="T21" fmla="*/ 502 h 1830"/>
              <a:gd name="T22" fmla="*/ 254 w 465"/>
              <a:gd name="T23" fmla="*/ 1018 h 1830"/>
              <a:gd name="T24" fmla="*/ 318 w 465"/>
              <a:gd name="T25" fmla="*/ 687 h 1830"/>
              <a:gd name="T26" fmla="*/ 372 w 465"/>
              <a:gd name="T27" fmla="*/ 423 h 1830"/>
              <a:gd name="T28" fmla="*/ 290 w 465"/>
              <a:gd name="T29" fmla="*/ 1061 h 1830"/>
              <a:gd name="T30" fmla="*/ 465 w 465"/>
              <a:gd name="T31" fmla="*/ 0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 h="1830">
                <a:moveTo>
                  <a:pt x="238" y="0"/>
                </a:moveTo>
                <a:lnTo>
                  <a:pt x="0" y="1830"/>
                </a:lnTo>
                <a:lnTo>
                  <a:pt x="56" y="1519"/>
                </a:lnTo>
                <a:lnTo>
                  <a:pt x="161" y="867"/>
                </a:lnTo>
                <a:lnTo>
                  <a:pt x="169" y="909"/>
                </a:lnTo>
                <a:lnTo>
                  <a:pt x="139" y="1225"/>
                </a:lnTo>
                <a:lnTo>
                  <a:pt x="255" y="510"/>
                </a:lnTo>
                <a:lnTo>
                  <a:pt x="176" y="1163"/>
                </a:lnTo>
                <a:lnTo>
                  <a:pt x="303" y="384"/>
                </a:lnTo>
                <a:lnTo>
                  <a:pt x="190" y="1255"/>
                </a:lnTo>
                <a:lnTo>
                  <a:pt x="316" y="502"/>
                </a:lnTo>
                <a:lnTo>
                  <a:pt x="254" y="1018"/>
                </a:lnTo>
                <a:lnTo>
                  <a:pt x="318" y="687"/>
                </a:lnTo>
                <a:lnTo>
                  <a:pt x="372" y="423"/>
                </a:lnTo>
                <a:lnTo>
                  <a:pt x="290" y="1061"/>
                </a:lnTo>
                <a:lnTo>
                  <a:pt x="465"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5" name="Freeform 110"/>
          <p:cNvSpPr>
            <a:spLocks/>
          </p:cNvSpPr>
          <p:nvPr/>
        </p:nvSpPr>
        <p:spPr bwMode="auto">
          <a:xfrm rot="773030">
            <a:off x="3777145" y="2374459"/>
            <a:ext cx="528671" cy="1600795"/>
          </a:xfrm>
          <a:custGeom>
            <a:avLst/>
            <a:gdLst>
              <a:gd name="T0" fmla="*/ 250 w 538"/>
              <a:gd name="T1" fmla="*/ 0 h 1692"/>
              <a:gd name="T2" fmla="*/ 0 w 538"/>
              <a:gd name="T3" fmla="*/ 1692 h 1692"/>
              <a:gd name="T4" fmla="*/ 238 w 538"/>
              <a:gd name="T5" fmla="*/ 256 h 1692"/>
              <a:gd name="T6" fmla="*/ 154 w 538"/>
              <a:gd name="T7" fmla="*/ 886 h 1692"/>
              <a:gd name="T8" fmla="*/ 161 w 538"/>
              <a:gd name="T9" fmla="*/ 935 h 1692"/>
              <a:gd name="T10" fmla="*/ 283 w 538"/>
              <a:gd name="T11" fmla="*/ 261 h 1692"/>
              <a:gd name="T12" fmla="*/ 253 w 538"/>
              <a:gd name="T13" fmla="*/ 543 h 1692"/>
              <a:gd name="T14" fmla="*/ 285 w 538"/>
              <a:gd name="T15" fmla="*/ 438 h 1692"/>
              <a:gd name="T16" fmla="*/ 249 w 538"/>
              <a:gd name="T17" fmla="*/ 746 h 1692"/>
              <a:gd name="T18" fmla="*/ 208 w 538"/>
              <a:gd name="T19" fmla="*/ 1078 h 1692"/>
              <a:gd name="T20" fmla="*/ 289 w 538"/>
              <a:gd name="T21" fmla="*/ 676 h 1692"/>
              <a:gd name="T22" fmla="*/ 297 w 538"/>
              <a:gd name="T23" fmla="*/ 720 h 1692"/>
              <a:gd name="T24" fmla="*/ 375 w 538"/>
              <a:gd name="T25" fmla="*/ 348 h 1692"/>
              <a:gd name="T26" fmla="*/ 292 w 538"/>
              <a:gd name="T27" fmla="*/ 919 h 1692"/>
              <a:gd name="T28" fmla="*/ 290 w 538"/>
              <a:gd name="T29" fmla="*/ 1013 h 1692"/>
              <a:gd name="T30" fmla="*/ 439 w 538"/>
              <a:gd name="T31" fmla="*/ 239 h 1692"/>
              <a:gd name="T32" fmla="*/ 268 w 538"/>
              <a:gd name="T33" fmla="*/ 1305 h 1692"/>
              <a:gd name="T34" fmla="*/ 391 w 538"/>
              <a:gd name="T35" fmla="*/ 684 h 1692"/>
              <a:gd name="T36" fmla="*/ 452 w 538"/>
              <a:gd name="T37" fmla="*/ 420 h 1692"/>
              <a:gd name="T38" fmla="*/ 538 w 538"/>
              <a:gd name="T39"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8" h="1692">
                <a:moveTo>
                  <a:pt x="250" y="0"/>
                </a:moveTo>
                <a:lnTo>
                  <a:pt x="0" y="1692"/>
                </a:lnTo>
                <a:lnTo>
                  <a:pt x="238" y="256"/>
                </a:lnTo>
                <a:lnTo>
                  <a:pt x="154" y="886"/>
                </a:lnTo>
                <a:lnTo>
                  <a:pt x="161" y="935"/>
                </a:lnTo>
                <a:lnTo>
                  <a:pt x="283" y="261"/>
                </a:lnTo>
                <a:lnTo>
                  <a:pt x="253" y="543"/>
                </a:lnTo>
                <a:lnTo>
                  <a:pt x="285" y="438"/>
                </a:lnTo>
                <a:lnTo>
                  <a:pt x="249" y="746"/>
                </a:lnTo>
                <a:lnTo>
                  <a:pt x="208" y="1078"/>
                </a:lnTo>
                <a:lnTo>
                  <a:pt x="289" y="676"/>
                </a:lnTo>
                <a:lnTo>
                  <a:pt x="297" y="720"/>
                </a:lnTo>
                <a:lnTo>
                  <a:pt x="375" y="348"/>
                </a:lnTo>
                <a:lnTo>
                  <a:pt x="292" y="919"/>
                </a:lnTo>
                <a:lnTo>
                  <a:pt x="290" y="1013"/>
                </a:lnTo>
                <a:lnTo>
                  <a:pt x="439" y="239"/>
                </a:lnTo>
                <a:lnTo>
                  <a:pt x="268" y="1305"/>
                </a:lnTo>
                <a:lnTo>
                  <a:pt x="391" y="684"/>
                </a:lnTo>
                <a:lnTo>
                  <a:pt x="452" y="420"/>
                </a:lnTo>
                <a:lnTo>
                  <a:pt x="53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6" name="Freeform 111"/>
          <p:cNvSpPr>
            <a:spLocks/>
          </p:cNvSpPr>
          <p:nvPr/>
        </p:nvSpPr>
        <p:spPr bwMode="auto">
          <a:xfrm rot="773030">
            <a:off x="4100330" y="2427481"/>
            <a:ext cx="361619" cy="1461719"/>
          </a:xfrm>
          <a:custGeom>
            <a:avLst/>
            <a:gdLst>
              <a:gd name="T0" fmla="*/ 225 w 368"/>
              <a:gd name="T1" fmla="*/ 0 h 1545"/>
              <a:gd name="T2" fmla="*/ 152 w 368"/>
              <a:gd name="T3" fmla="*/ 478 h 1545"/>
              <a:gd name="T4" fmla="*/ 0 w 368"/>
              <a:gd name="T5" fmla="*/ 1406 h 1545"/>
              <a:gd name="T6" fmla="*/ 265 w 368"/>
              <a:gd name="T7" fmla="*/ 21 h 1545"/>
              <a:gd name="T8" fmla="*/ 75 w 368"/>
              <a:gd name="T9" fmla="*/ 1144 h 1545"/>
              <a:gd name="T10" fmla="*/ 210 w 368"/>
              <a:gd name="T11" fmla="*/ 490 h 1545"/>
              <a:gd name="T12" fmla="*/ 101 w 368"/>
              <a:gd name="T13" fmla="*/ 1161 h 1545"/>
              <a:gd name="T14" fmla="*/ 176 w 368"/>
              <a:gd name="T15" fmla="*/ 833 h 1545"/>
              <a:gd name="T16" fmla="*/ 56 w 368"/>
              <a:gd name="T17" fmla="*/ 1545 h 1545"/>
              <a:gd name="T18" fmla="*/ 323 w 368"/>
              <a:gd name="T19" fmla="*/ 207 h 1545"/>
              <a:gd name="T20" fmla="*/ 368 w 368"/>
              <a:gd name="T21" fmla="*/ 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1545">
                <a:moveTo>
                  <a:pt x="225" y="0"/>
                </a:moveTo>
                <a:lnTo>
                  <a:pt x="152" y="478"/>
                </a:lnTo>
                <a:lnTo>
                  <a:pt x="0" y="1406"/>
                </a:lnTo>
                <a:lnTo>
                  <a:pt x="265" y="21"/>
                </a:lnTo>
                <a:lnTo>
                  <a:pt x="75" y="1144"/>
                </a:lnTo>
                <a:lnTo>
                  <a:pt x="210" y="490"/>
                </a:lnTo>
                <a:lnTo>
                  <a:pt x="101" y="1161"/>
                </a:lnTo>
                <a:lnTo>
                  <a:pt x="176" y="833"/>
                </a:lnTo>
                <a:lnTo>
                  <a:pt x="56" y="1545"/>
                </a:lnTo>
                <a:lnTo>
                  <a:pt x="323" y="207"/>
                </a:lnTo>
                <a:lnTo>
                  <a:pt x="36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7" name="Freeform 112"/>
          <p:cNvSpPr>
            <a:spLocks/>
          </p:cNvSpPr>
          <p:nvPr/>
        </p:nvSpPr>
        <p:spPr bwMode="auto">
          <a:xfrm rot="773030">
            <a:off x="4042611" y="2433834"/>
            <a:ext cx="463816" cy="2071005"/>
          </a:xfrm>
          <a:custGeom>
            <a:avLst/>
            <a:gdLst>
              <a:gd name="T0" fmla="*/ 368 w 472"/>
              <a:gd name="T1" fmla="*/ 0 h 2189"/>
              <a:gd name="T2" fmla="*/ 98 w 472"/>
              <a:gd name="T3" fmla="*/ 1480 h 2189"/>
              <a:gd name="T4" fmla="*/ 150 w 472"/>
              <a:gd name="T5" fmla="*/ 1278 h 2189"/>
              <a:gd name="T6" fmla="*/ 95 w 472"/>
              <a:gd name="T7" fmla="*/ 1636 h 2189"/>
              <a:gd name="T8" fmla="*/ 0 w 472"/>
              <a:gd name="T9" fmla="*/ 2189 h 2189"/>
              <a:gd name="T10" fmla="*/ 294 w 472"/>
              <a:gd name="T11" fmla="*/ 760 h 2189"/>
              <a:gd name="T12" fmla="*/ 227 w 472"/>
              <a:gd name="T13" fmla="*/ 1171 h 2189"/>
              <a:gd name="T14" fmla="*/ 472 w 472"/>
              <a:gd name="T15" fmla="*/ 0 h 2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2189">
                <a:moveTo>
                  <a:pt x="368" y="0"/>
                </a:moveTo>
                <a:lnTo>
                  <a:pt x="98" y="1480"/>
                </a:lnTo>
                <a:lnTo>
                  <a:pt x="150" y="1278"/>
                </a:lnTo>
                <a:lnTo>
                  <a:pt x="95" y="1636"/>
                </a:lnTo>
                <a:lnTo>
                  <a:pt x="0" y="2189"/>
                </a:lnTo>
                <a:lnTo>
                  <a:pt x="294" y="760"/>
                </a:lnTo>
                <a:lnTo>
                  <a:pt x="227" y="1171"/>
                </a:lnTo>
                <a:lnTo>
                  <a:pt x="472"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8" name="Freeform 113"/>
          <p:cNvSpPr>
            <a:spLocks/>
          </p:cNvSpPr>
          <p:nvPr/>
        </p:nvSpPr>
        <p:spPr bwMode="auto">
          <a:xfrm rot="773030">
            <a:off x="4079334" y="2479365"/>
            <a:ext cx="732083" cy="2570544"/>
          </a:xfrm>
          <a:custGeom>
            <a:avLst/>
            <a:gdLst>
              <a:gd name="T0" fmla="*/ 374 w 745"/>
              <a:gd name="T1" fmla="*/ 0 h 2717"/>
              <a:gd name="T2" fmla="*/ 154 w 745"/>
              <a:gd name="T3" fmla="*/ 1176 h 2717"/>
              <a:gd name="T4" fmla="*/ 23 w 745"/>
              <a:gd name="T5" fmla="*/ 1899 h 2717"/>
              <a:gd name="T6" fmla="*/ 321 w 745"/>
              <a:gd name="T7" fmla="*/ 488 h 2717"/>
              <a:gd name="T8" fmla="*/ 82 w 745"/>
              <a:gd name="T9" fmla="*/ 1738 h 2717"/>
              <a:gd name="T10" fmla="*/ 331 w 745"/>
              <a:gd name="T11" fmla="*/ 583 h 2717"/>
              <a:gd name="T12" fmla="*/ 279 w 745"/>
              <a:gd name="T13" fmla="*/ 912 h 2717"/>
              <a:gd name="T14" fmla="*/ 68 w 745"/>
              <a:gd name="T15" fmla="*/ 1999 h 2717"/>
              <a:gd name="T16" fmla="*/ 441 w 745"/>
              <a:gd name="T17" fmla="*/ 271 h 2717"/>
              <a:gd name="T18" fmla="*/ 176 w 745"/>
              <a:gd name="T19" fmla="*/ 1607 h 2717"/>
              <a:gd name="T20" fmla="*/ 121 w 745"/>
              <a:gd name="T21" fmla="*/ 1934 h 2717"/>
              <a:gd name="T22" fmla="*/ 202 w 745"/>
              <a:gd name="T23" fmla="*/ 1614 h 2717"/>
              <a:gd name="T24" fmla="*/ 0 w 745"/>
              <a:gd name="T25" fmla="*/ 2623 h 2717"/>
              <a:gd name="T26" fmla="*/ 61 w 745"/>
              <a:gd name="T27" fmla="*/ 2398 h 2717"/>
              <a:gd name="T28" fmla="*/ 304 w 745"/>
              <a:gd name="T29" fmla="*/ 1326 h 2717"/>
              <a:gd name="T30" fmla="*/ 199 w 745"/>
              <a:gd name="T31" fmla="*/ 1876 h 2717"/>
              <a:gd name="T32" fmla="*/ 308 w 745"/>
              <a:gd name="T33" fmla="*/ 1433 h 2717"/>
              <a:gd name="T34" fmla="*/ 278 w 745"/>
              <a:gd name="T35" fmla="*/ 1637 h 2717"/>
              <a:gd name="T36" fmla="*/ 284 w 745"/>
              <a:gd name="T37" fmla="*/ 1668 h 2717"/>
              <a:gd name="T38" fmla="*/ 363 w 745"/>
              <a:gd name="T39" fmla="*/ 1372 h 2717"/>
              <a:gd name="T40" fmla="*/ 383 w 745"/>
              <a:gd name="T41" fmla="*/ 1346 h 2717"/>
              <a:gd name="T42" fmla="*/ 374 w 745"/>
              <a:gd name="T43" fmla="*/ 1446 h 2717"/>
              <a:gd name="T44" fmla="*/ 132 w 745"/>
              <a:gd name="T45" fmla="*/ 2584 h 2717"/>
              <a:gd name="T46" fmla="*/ 114 w 745"/>
              <a:gd name="T47" fmla="*/ 2717 h 2717"/>
              <a:gd name="T48" fmla="*/ 295 w 745"/>
              <a:gd name="T49" fmla="*/ 1972 h 2717"/>
              <a:gd name="T50" fmla="*/ 294 w 745"/>
              <a:gd name="T51" fmla="*/ 2034 h 2717"/>
              <a:gd name="T52" fmla="*/ 315 w 745"/>
              <a:gd name="T53" fmla="*/ 2001 h 2717"/>
              <a:gd name="T54" fmla="*/ 396 w 745"/>
              <a:gd name="T55" fmla="*/ 1707 h 2717"/>
              <a:gd name="T56" fmla="*/ 333 w 745"/>
              <a:gd name="T57" fmla="*/ 2036 h 2717"/>
              <a:gd name="T58" fmla="*/ 360 w 745"/>
              <a:gd name="T59" fmla="*/ 1977 h 2717"/>
              <a:gd name="T60" fmla="*/ 321 w 745"/>
              <a:gd name="T61" fmla="*/ 2198 h 2717"/>
              <a:gd name="T62" fmla="*/ 421 w 745"/>
              <a:gd name="T63" fmla="*/ 1829 h 2717"/>
              <a:gd name="T64" fmla="*/ 444 w 745"/>
              <a:gd name="T65" fmla="*/ 1788 h 2717"/>
              <a:gd name="T66" fmla="*/ 430 w 745"/>
              <a:gd name="T67" fmla="*/ 1902 h 2717"/>
              <a:gd name="T68" fmla="*/ 546 w 745"/>
              <a:gd name="T69" fmla="*/ 1474 h 2717"/>
              <a:gd name="T70" fmla="*/ 616 w 745"/>
              <a:gd name="T71" fmla="*/ 1236 h 2717"/>
              <a:gd name="T72" fmla="*/ 377 w 745"/>
              <a:gd name="T73" fmla="*/ 2285 h 2717"/>
              <a:gd name="T74" fmla="*/ 665 w 745"/>
              <a:gd name="T75" fmla="*/ 1153 h 2717"/>
              <a:gd name="T76" fmla="*/ 419 w 745"/>
              <a:gd name="T77" fmla="*/ 2217 h 2717"/>
              <a:gd name="T78" fmla="*/ 623 w 745"/>
              <a:gd name="T79" fmla="*/ 1438 h 2717"/>
              <a:gd name="T80" fmla="*/ 527 w 745"/>
              <a:gd name="T81" fmla="*/ 1880 h 2717"/>
              <a:gd name="T82" fmla="*/ 582 w 745"/>
              <a:gd name="T83" fmla="*/ 1711 h 2717"/>
              <a:gd name="T84" fmla="*/ 625 w 745"/>
              <a:gd name="T85" fmla="*/ 1594 h 2717"/>
              <a:gd name="T86" fmla="*/ 477 w 745"/>
              <a:gd name="T87" fmla="*/ 2239 h 2717"/>
              <a:gd name="T88" fmla="*/ 534 w 745"/>
              <a:gd name="T89" fmla="*/ 2061 h 2717"/>
              <a:gd name="T90" fmla="*/ 605 w 745"/>
              <a:gd name="T91" fmla="*/ 1832 h 2717"/>
              <a:gd name="T92" fmla="*/ 586 w 745"/>
              <a:gd name="T93" fmla="*/ 1961 h 2717"/>
              <a:gd name="T94" fmla="*/ 684 w 745"/>
              <a:gd name="T95" fmla="*/ 1628 h 2717"/>
              <a:gd name="T96" fmla="*/ 512 w 745"/>
              <a:gd name="T97" fmla="*/ 2348 h 2717"/>
              <a:gd name="T98" fmla="*/ 745 w 745"/>
              <a:gd name="T99" fmla="*/ 1497 h 2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5" h="2717">
                <a:moveTo>
                  <a:pt x="374" y="0"/>
                </a:moveTo>
                <a:lnTo>
                  <a:pt x="154" y="1176"/>
                </a:lnTo>
                <a:lnTo>
                  <a:pt x="23" y="1899"/>
                </a:lnTo>
                <a:lnTo>
                  <a:pt x="321" y="488"/>
                </a:lnTo>
                <a:lnTo>
                  <a:pt x="82" y="1738"/>
                </a:lnTo>
                <a:lnTo>
                  <a:pt x="331" y="583"/>
                </a:lnTo>
                <a:lnTo>
                  <a:pt x="279" y="912"/>
                </a:lnTo>
                <a:lnTo>
                  <a:pt x="68" y="1999"/>
                </a:lnTo>
                <a:lnTo>
                  <a:pt x="441" y="271"/>
                </a:lnTo>
                <a:lnTo>
                  <a:pt x="176" y="1607"/>
                </a:lnTo>
                <a:lnTo>
                  <a:pt x="121" y="1934"/>
                </a:lnTo>
                <a:lnTo>
                  <a:pt x="202" y="1614"/>
                </a:lnTo>
                <a:lnTo>
                  <a:pt x="0" y="2623"/>
                </a:lnTo>
                <a:lnTo>
                  <a:pt x="61" y="2398"/>
                </a:lnTo>
                <a:lnTo>
                  <a:pt x="304" y="1326"/>
                </a:lnTo>
                <a:lnTo>
                  <a:pt x="199" y="1876"/>
                </a:lnTo>
                <a:lnTo>
                  <a:pt x="308" y="1433"/>
                </a:lnTo>
                <a:lnTo>
                  <a:pt x="278" y="1637"/>
                </a:lnTo>
                <a:lnTo>
                  <a:pt x="284" y="1668"/>
                </a:lnTo>
                <a:lnTo>
                  <a:pt x="363" y="1372"/>
                </a:lnTo>
                <a:lnTo>
                  <a:pt x="383" y="1346"/>
                </a:lnTo>
                <a:lnTo>
                  <a:pt x="374" y="1446"/>
                </a:lnTo>
                <a:lnTo>
                  <a:pt x="132" y="2584"/>
                </a:lnTo>
                <a:lnTo>
                  <a:pt x="114" y="2717"/>
                </a:lnTo>
                <a:lnTo>
                  <a:pt x="295" y="1972"/>
                </a:lnTo>
                <a:lnTo>
                  <a:pt x="294" y="2034"/>
                </a:lnTo>
                <a:lnTo>
                  <a:pt x="315" y="2001"/>
                </a:lnTo>
                <a:lnTo>
                  <a:pt x="396" y="1707"/>
                </a:lnTo>
                <a:lnTo>
                  <a:pt x="333" y="2036"/>
                </a:lnTo>
                <a:lnTo>
                  <a:pt x="360" y="1977"/>
                </a:lnTo>
                <a:lnTo>
                  <a:pt x="321" y="2198"/>
                </a:lnTo>
                <a:lnTo>
                  <a:pt x="421" y="1829"/>
                </a:lnTo>
                <a:lnTo>
                  <a:pt x="444" y="1788"/>
                </a:lnTo>
                <a:lnTo>
                  <a:pt x="430" y="1902"/>
                </a:lnTo>
                <a:lnTo>
                  <a:pt x="546" y="1474"/>
                </a:lnTo>
                <a:lnTo>
                  <a:pt x="616" y="1236"/>
                </a:lnTo>
                <a:lnTo>
                  <a:pt x="377" y="2285"/>
                </a:lnTo>
                <a:lnTo>
                  <a:pt x="665" y="1153"/>
                </a:lnTo>
                <a:lnTo>
                  <a:pt x="419" y="2217"/>
                </a:lnTo>
                <a:lnTo>
                  <a:pt x="623" y="1438"/>
                </a:lnTo>
                <a:lnTo>
                  <a:pt x="527" y="1880"/>
                </a:lnTo>
                <a:lnTo>
                  <a:pt x="582" y="1711"/>
                </a:lnTo>
                <a:lnTo>
                  <a:pt x="625" y="1594"/>
                </a:lnTo>
                <a:lnTo>
                  <a:pt x="477" y="2239"/>
                </a:lnTo>
                <a:lnTo>
                  <a:pt x="534" y="2061"/>
                </a:lnTo>
                <a:lnTo>
                  <a:pt x="605" y="1832"/>
                </a:lnTo>
                <a:lnTo>
                  <a:pt x="586" y="1961"/>
                </a:lnTo>
                <a:lnTo>
                  <a:pt x="684" y="1628"/>
                </a:lnTo>
                <a:lnTo>
                  <a:pt x="512" y="2348"/>
                </a:lnTo>
                <a:lnTo>
                  <a:pt x="745" y="149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29" name="Freeform 114"/>
          <p:cNvSpPr>
            <a:spLocks/>
          </p:cNvSpPr>
          <p:nvPr/>
        </p:nvSpPr>
        <p:spPr bwMode="auto">
          <a:xfrm rot="773030">
            <a:off x="4476404" y="3487701"/>
            <a:ext cx="1036707" cy="1629178"/>
          </a:xfrm>
          <a:custGeom>
            <a:avLst/>
            <a:gdLst>
              <a:gd name="T0" fmla="*/ 0 w 1055"/>
              <a:gd name="T1" fmla="*/ 1426 h 1722"/>
              <a:gd name="T2" fmla="*/ 233 w 1055"/>
              <a:gd name="T3" fmla="*/ 575 h 1722"/>
              <a:gd name="T4" fmla="*/ 188 w 1055"/>
              <a:gd name="T5" fmla="*/ 798 h 1722"/>
              <a:gd name="T6" fmla="*/ 176 w 1055"/>
              <a:gd name="T7" fmla="*/ 897 h 1722"/>
              <a:gd name="T8" fmla="*/ 165 w 1055"/>
              <a:gd name="T9" fmla="*/ 990 h 1722"/>
              <a:gd name="T10" fmla="*/ 97 w 1055"/>
              <a:gd name="T11" fmla="*/ 1298 h 1722"/>
              <a:gd name="T12" fmla="*/ 146 w 1055"/>
              <a:gd name="T13" fmla="*/ 1160 h 1722"/>
              <a:gd name="T14" fmla="*/ 231 w 1055"/>
              <a:gd name="T15" fmla="*/ 891 h 1722"/>
              <a:gd name="T16" fmla="*/ 352 w 1055"/>
              <a:gd name="T17" fmla="*/ 487 h 1722"/>
              <a:gd name="T18" fmla="*/ 389 w 1055"/>
              <a:gd name="T19" fmla="*/ 399 h 1722"/>
              <a:gd name="T20" fmla="*/ 168 w 1055"/>
              <a:gd name="T21" fmla="*/ 1270 h 1722"/>
              <a:gd name="T22" fmla="*/ 264 w 1055"/>
              <a:gd name="T23" fmla="*/ 963 h 1722"/>
              <a:gd name="T24" fmla="*/ 71 w 1055"/>
              <a:gd name="T25" fmla="*/ 1722 h 1722"/>
              <a:gd name="T26" fmla="*/ 405 w 1055"/>
              <a:gd name="T27" fmla="*/ 544 h 1722"/>
              <a:gd name="T28" fmla="*/ 389 w 1055"/>
              <a:gd name="T29" fmla="*/ 650 h 1722"/>
              <a:gd name="T30" fmla="*/ 228 w 1055"/>
              <a:gd name="T31" fmla="*/ 1287 h 1722"/>
              <a:gd name="T32" fmla="*/ 427 w 1055"/>
              <a:gd name="T33" fmla="*/ 612 h 1722"/>
              <a:gd name="T34" fmla="*/ 449 w 1055"/>
              <a:gd name="T35" fmla="*/ 583 h 1722"/>
              <a:gd name="T36" fmla="*/ 416 w 1055"/>
              <a:gd name="T37" fmla="*/ 748 h 1722"/>
              <a:gd name="T38" fmla="*/ 448 w 1055"/>
              <a:gd name="T39" fmla="*/ 684 h 1722"/>
              <a:gd name="T40" fmla="*/ 448 w 1055"/>
              <a:gd name="T41" fmla="*/ 729 h 1722"/>
              <a:gd name="T42" fmla="*/ 371 w 1055"/>
              <a:gd name="T43" fmla="*/ 1050 h 1722"/>
              <a:gd name="T44" fmla="*/ 540 w 1055"/>
              <a:gd name="T45" fmla="*/ 501 h 1722"/>
              <a:gd name="T46" fmla="*/ 551 w 1055"/>
              <a:gd name="T47" fmla="*/ 509 h 1722"/>
              <a:gd name="T48" fmla="*/ 452 w 1055"/>
              <a:gd name="T49" fmla="*/ 905 h 1722"/>
              <a:gd name="T50" fmla="*/ 628 w 1055"/>
              <a:gd name="T51" fmla="*/ 338 h 1722"/>
              <a:gd name="T52" fmla="*/ 687 w 1055"/>
              <a:gd name="T53" fmla="*/ 182 h 1722"/>
              <a:gd name="T54" fmla="*/ 529 w 1055"/>
              <a:gd name="T55" fmla="*/ 775 h 1722"/>
              <a:gd name="T56" fmla="*/ 431 w 1055"/>
              <a:gd name="T57" fmla="*/ 1160 h 1722"/>
              <a:gd name="T58" fmla="*/ 448 w 1055"/>
              <a:gd name="T59" fmla="*/ 1145 h 1722"/>
              <a:gd name="T60" fmla="*/ 442 w 1055"/>
              <a:gd name="T61" fmla="*/ 1209 h 1722"/>
              <a:gd name="T62" fmla="*/ 653 w 1055"/>
              <a:gd name="T63" fmla="*/ 537 h 1722"/>
              <a:gd name="T64" fmla="*/ 529 w 1055"/>
              <a:gd name="T65" fmla="*/ 1002 h 1722"/>
              <a:gd name="T66" fmla="*/ 698 w 1055"/>
              <a:gd name="T67" fmla="*/ 478 h 1722"/>
              <a:gd name="T68" fmla="*/ 514 w 1055"/>
              <a:gd name="T69" fmla="*/ 1142 h 1722"/>
              <a:gd name="T70" fmla="*/ 521 w 1055"/>
              <a:gd name="T71" fmla="*/ 1160 h 1722"/>
              <a:gd name="T72" fmla="*/ 474 w 1055"/>
              <a:gd name="T73" fmla="*/ 1360 h 1722"/>
              <a:gd name="T74" fmla="*/ 682 w 1055"/>
              <a:gd name="T75" fmla="*/ 712 h 1722"/>
              <a:gd name="T76" fmla="*/ 750 w 1055"/>
              <a:gd name="T77" fmla="*/ 532 h 1722"/>
              <a:gd name="T78" fmla="*/ 753 w 1055"/>
              <a:gd name="T79" fmla="*/ 567 h 1722"/>
              <a:gd name="T80" fmla="*/ 744 w 1055"/>
              <a:gd name="T81" fmla="*/ 644 h 1722"/>
              <a:gd name="T82" fmla="*/ 593 w 1055"/>
              <a:gd name="T83" fmla="*/ 1177 h 1722"/>
              <a:gd name="T84" fmla="*/ 859 w 1055"/>
              <a:gd name="T85" fmla="*/ 356 h 1722"/>
              <a:gd name="T86" fmla="*/ 664 w 1055"/>
              <a:gd name="T87" fmla="*/ 1033 h 1722"/>
              <a:gd name="T88" fmla="*/ 744 w 1055"/>
              <a:gd name="T89" fmla="*/ 815 h 1722"/>
              <a:gd name="T90" fmla="*/ 787 w 1055"/>
              <a:gd name="T91" fmla="*/ 720 h 1722"/>
              <a:gd name="T92" fmla="*/ 765 w 1055"/>
              <a:gd name="T93" fmla="*/ 834 h 1722"/>
              <a:gd name="T94" fmla="*/ 946 w 1055"/>
              <a:gd name="T95" fmla="*/ 302 h 1722"/>
              <a:gd name="T96" fmla="*/ 1055 w 1055"/>
              <a:gd name="T97" fmla="*/ 0 h 1722"/>
              <a:gd name="T98" fmla="*/ 688 w 1055"/>
              <a:gd name="T99" fmla="*/ 1203 h 1722"/>
              <a:gd name="T100" fmla="*/ 899 w 1055"/>
              <a:gd name="T101" fmla="*/ 582 h 1722"/>
              <a:gd name="T102" fmla="*/ 840 w 1055"/>
              <a:gd name="T103" fmla="*/ 808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5" h="1722">
                <a:moveTo>
                  <a:pt x="0" y="1426"/>
                </a:moveTo>
                <a:lnTo>
                  <a:pt x="233" y="575"/>
                </a:lnTo>
                <a:lnTo>
                  <a:pt x="188" y="798"/>
                </a:lnTo>
                <a:lnTo>
                  <a:pt x="176" y="897"/>
                </a:lnTo>
                <a:lnTo>
                  <a:pt x="165" y="990"/>
                </a:lnTo>
                <a:lnTo>
                  <a:pt x="97" y="1298"/>
                </a:lnTo>
                <a:lnTo>
                  <a:pt x="146" y="1160"/>
                </a:lnTo>
                <a:lnTo>
                  <a:pt x="231" y="891"/>
                </a:lnTo>
                <a:lnTo>
                  <a:pt x="352" y="487"/>
                </a:lnTo>
                <a:lnTo>
                  <a:pt x="389" y="399"/>
                </a:lnTo>
                <a:lnTo>
                  <a:pt x="168" y="1270"/>
                </a:lnTo>
                <a:lnTo>
                  <a:pt x="264" y="963"/>
                </a:lnTo>
                <a:lnTo>
                  <a:pt x="71" y="1722"/>
                </a:lnTo>
                <a:lnTo>
                  <a:pt x="405" y="544"/>
                </a:lnTo>
                <a:lnTo>
                  <a:pt x="389" y="650"/>
                </a:lnTo>
                <a:lnTo>
                  <a:pt x="228" y="1287"/>
                </a:lnTo>
                <a:lnTo>
                  <a:pt x="427" y="612"/>
                </a:lnTo>
                <a:lnTo>
                  <a:pt x="449" y="583"/>
                </a:lnTo>
                <a:lnTo>
                  <a:pt x="416" y="748"/>
                </a:lnTo>
                <a:lnTo>
                  <a:pt x="448" y="684"/>
                </a:lnTo>
                <a:lnTo>
                  <a:pt x="448" y="729"/>
                </a:lnTo>
                <a:lnTo>
                  <a:pt x="371" y="1050"/>
                </a:lnTo>
                <a:lnTo>
                  <a:pt x="540" y="501"/>
                </a:lnTo>
                <a:lnTo>
                  <a:pt x="551" y="509"/>
                </a:lnTo>
                <a:lnTo>
                  <a:pt x="452" y="905"/>
                </a:lnTo>
                <a:lnTo>
                  <a:pt x="628" y="338"/>
                </a:lnTo>
                <a:lnTo>
                  <a:pt x="687" y="182"/>
                </a:lnTo>
                <a:lnTo>
                  <a:pt x="529" y="775"/>
                </a:lnTo>
                <a:lnTo>
                  <a:pt x="431" y="1160"/>
                </a:lnTo>
                <a:lnTo>
                  <a:pt x="448" y="1145"/>
                </a:lnTo>
                <a:lnTo>
                  <a:pt x="442" y="1209"/>
                </a:lnTo>
                <a:lnTo>
                  <a:pt x="653" y="537"/>
                </a:lnTo>
                <a:lnTo>
                  <a:pt x="529" y="1002"/>
                </a:lnTo>
                <a:lnTo>
                  <a:pt x="698" y="478"/>
                </a:lnTo>
                <a:lnTo>
                  <a:pt x="514" y="1142"/>
                </a:lnTo>
                <a:lnTo>
                  <a:pt x="521" y="1160"/>
                </a:lnTo>
                <a:lnTo>
                  <a:pt x="474" y="1360"/>
                </a:lnTo>
                <a:lnTo>
                  <a:pt x="682" y="712"/>
                </a:lnTo>
                <a:lnTo>
                  <a:pt x="750" y="532"/>
                </a:lnTo>
                <a:lnTo>
                  <a:pt x="753" y="567"/>
                </a:lnTo>
                <a:lnTo>
                  <a:pt x="744" y="644"/>
                </a:lnTo>
                <a:lnTo>
                  <a:pt x="593" y="1177"/>
                </a:lnTo>
                <a:lnTo>
                  <a:pt x="859" y="356"/>
                </a:lnTo>
                <a:lnTo>
                  <a:pt x="664" y="1033"/>
                </a:lnTo>
                <a:lnTo>
                  <a:pt x="744" y="815"/>
                </a:lnTo>
                <a:lnTo>
                  <a:pt x="787" y="720"/>
                </a:lnTo>
                <a:lnTo>
                  <a:pt x="765" y="834"/>
                </a:lnTo>
                <a:lnTo>
                  <a:pt x="946" y="302"/>
                </a:lnTo>
                <a:lnTo>
                  <a:pt x="1055" y="0"/>
                </a:lnTo>
                <a:lnTo>
                  <a:pt x="688" y="1203"/>
                </a:lnTo>
                <a:lnTo>
                  <a:pt x="899" y="582"/>
                </a:lnTo>
                <a:lnTo>
                  <a:pt x="840" y="80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0" name="Freeform 115"/>
          <p:cNvSpPr>
            <a:spLocks/>
          </p:cNvSpPr>
          <p:nvPr/>
        </p:nvSpPr>
        <p:spPr bwMode="auto">
          <a:xfrm rot="773030">
            <a:off x="5031047" y="3664756"/>
            <a:ext cx="818557" cy="2262116"/>
          </a:xfrm>
          <a:custGeom>
            <a:avLst/>
            <a:gdLst>
              <a:gd name="T0" fmla="*/ 234 w 833"/>
              <a:gd name="T1" fmla="*/ 513 h 2391"/>
              <a:gd name="T2" fmla="*/ 175 w 833"/>
              <a:gd name="T3" fmla="*/ 739 h 2391"/>
              <a:gd name="T4" fmla="*/ 204 w 833"/>
              <a:gd name="T5" fmla="*/ 692 h 2391"/>
              <a:gd name="T6" fmla="*/ 96 w 833"/>
              <a:gd name="T7" fmla="*/ 1068 h 2391"/>
              <a:gd name="T8" fmla="*/ 338 w 833"/>
              <a:gd name="T9" fmla="*/ 359 h 2391"/>
              <a:gd name="T10" fmla="*/ 60 w 833"/>
              <a:gd name="T11" fmla="*/ 1258 h 2391"/>
              <a:gd name="T12" fmla="*/ 365 w 833"/>
              <a:gd name="T13" fmla="*/ 361 h 2391"/>
              <a:gd name="T14" fmla="*/ 163 w 833"/>
              <a:gd name="T15" fmla="*/ 1021 h 2391"/>
              <a:gd name="T16" fmla="*/ 334 w 833"/>
              <a:gd name="T17" fmla="*/ 540 h 2391"/>
              <a:gd name="T18" fmla="*/ 417 w 833"/>
              <a:gd name="T19" fmla="*/ 328 h 2391"/>
              <a:gd name="T20" fmla="*/ 539 w 833"/>
              <a:gd name="T21" fmla="*/ 0 h 2391"/>
              <a:gd name="T22" fmla="*/ 174 w 833"/>
              <a:gd name="T23" fmla="*/ 1146 h 2391"/>
              <a:gd name="T24" fmla="*/ 433 w 833"/>
              <a:gd name="T25" fmla="*/ 407 h 2391"/>
              <a:gd name="T26" fmla="*/ 277 w 833"/>
              <a:gd name="T27" fmla="*/ 916 h 2391"/>
              <a:gd name="T28" fmla="*/ 449 w 833"/>
              <a:gd name="T29" fmla="*/ 439 h 2391"/>
              <a:gd name="T30" fmla="*/ 173 w 833"/>
              <a:gd name="T31" fmla="*/ 1303 h 2391"/>
              <a:gd name="T32" fmla="*/ 232 w 833"/>
              <a:gd name="T33" fmla="*/ 1165 h 2391"/>
              <a:gd name="T34" fmla="*/ 419 w 833"/>
              <a:gd name="T35" fmla="*/ 649 h 2391"/>
              <a:gd name="T36" fmla="*/ 422 w 833"/>
              <a:gd name="T37" fmla="*/ 680 h 2391"/>
              <a:gd name="T38" fmla="*/ 414 w 833"/>
              <a:gd name="T39" fmla="*/ 742 h 2391"/>
              <a:gd name="T40" fmla="*/ 442 w 833"/>
              <a:gd name="T41" fmla="*/ 700 h 2391"/>
              <a:gd name="T42" fmla="*/ 394 w 833"/>
              <a:gd name="T43" fmla="*/ 879 h 2391"/>
              <a:gd name="T44" fmla="*/ 606 w 833"/>
              <a:gd name="T45" fmla="*/ 304 h 2391"/>
              <a:gd name="T46" fmla="*/ 358 w 833"/>
              <a:gd name="T47" fmla="*/ 1061 h 2391"/>
              <a:gd name="T48" fmla="*/ 292 w 833"/>
              <a:gd name="T49" fmla="*/ 1287 h 2391"/>
              <a:gd name="T50" fmla="*/ 213 w 833"/>
              <a:gd name="T51" fmla="*/ 1551 h 2391"/>
              <a:gd name="T52" fmla="*/ 323 w 833"/>
              <a:gd name="T53" fmla="*/ 1272 h 2391"/>
              <a:gd name="T54" fmla="*/ 607 w 833"/>
              <a:gd name="T55" fmla="*/ 499 h 2391"/>
              <a:gd name="T56" fmla="*/ 452 w 833"/>
              <a:gd name="T57" fmla="*/ 976 h 2391"/>
              <a:gd name="T58" fmla="*/ 271 w 833"/>
              <a:gd name="T59" fmla="*/ 1526 h 2391"/>
              <a:gd name="T60" fmla="*/ 691 w 833"/>
              <a:gd name="T61" fmla="*/ 376 h 2391"/>
              <a:gd name="T62" fmla="*/ 833 w 833"/>
              <a:gd name="T63" fmla="*/ 16 h 2391"/>
              <a:gd name="T64" fmla="*/ 0 w 833"/>
              <a:gd name="T65" fmla="*/ 2391 h 2391"/>
              <a:gd name="T66" fmla="*/ 327 w 833"/>
              <a:gd name="T67" fmla="*/ 1509 h 2391"/>
              <a:gd name="T68" fmla="*/ 563 w 833"/>
              <a:gd name="T69" fmla="*/ 885 h 2391"/>
              <a:gd name="T70" fmla="*/ 399 w 833"/>
              <a:gd name="T71" fmla="*/ 1378 h 2391"/>
              <a:gd name="T72" fmla="*/ 447 w 833"/>
              <a:gd name="T73" fmla="*/ 1280 h 2391"/>
              <a:gd name="T74" fmla="*/ 458 w 833"/>
              <a:gd name="T75" fmla="*/ 1284 h 2391"/>
              <a:gd name="T76" fmla="*/ 435 w 833"/>
              <a:gd name="T77" fmla="*/ 1382 h 2391"/>
              <a:gd name="T78" fmla="*/ 462 w 833"/>
              <a:gd name="T79" fmla="*/ 1343 h 2391"/>
              <a:gd name="T80" fmla="*/ 443 w 833"/>
              <a:gd name="T81" fmla="*/ 1429 h 2391"/>
              <a:gd name="T82" fmla="*/ 630 w 833"/>
              <a:gd name="T83" fmla="*/ 954 h 2391"/>
              <a:gd name="T84" fmla="*/ 392 w 833"/>
              <a:gd name="T85" fmla="*/ 1635 h 2391"/>
              <a:gd name="T86" fmla="*/ 713 w 833"/>
              <a:gd name="T87" fmla="*/ 802 h 2391"/>
              <a:gd name="T88" fmla="*/ 574 w 833"/>
              <a:gd name="T89" fmla="*/ 1211 h 2391"/>
              <a:gd name="T90" fmla="*/ 601 w 833"/>
              <a:gd name="T91" fmla="*/ 1174 h 2391"/>
              <a:gd name="T92" fmla="*/ 702 w 833"/>
              <a:gd name="T93" fmla="*/ 938 h 2391"/>
              <a:gd name="T94" fmla="*/ 298 w 833"/>
              <a:gd name="T95" fmla="*/ 2049 h 2391"/>
              <a:gd name="T96" fmla="*/ 301 w 833"/>
              <a:gd name="T97" fmla="*/ 2073 h 2391"/>
              <a:gd name="T98" fmla="*/ 515 w 833"/>
              <a:gd name="T99" fmla="*/ 1536 h 2391"/>
              <a:gd name="T100" fmla="*/ 686 w 833"/>
              <a:gd name="T101" fmla="*/ 1118 h 2391"/>
              <a:gd name="T102" fmla="*/ 578 w 833"/>
              <a:gd name="T103" fmla="*/ 1436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3" h="2391">
                <a:moveTo>
                  <a:pt x="234" y="513"/>
                </a:moveTo>
                <a:lnTo>
                  <a:pt x="175" y="739"/>
                </a:lnTo>
                <a:lnTo>
                  <a:pt x="204" y="692"/>
                </a:lnTo>
                <a:lnTo>
                  <a:pt x="96" y="1068"/>
                </a:lnTo>
                <a:lnTo>
                  <a:pt x="338" y="359"/>
                </a:lnTo>
                <a:lnTo>
                  <a:pt x="60" y="1258"/>
                </a:lnTo>
                <a:lnTo>
                  <a:pt x="365" y="361"/>
                </a:lnTo>
                <a:lnTo>
                  <a:pt x="163" y="1021"/>
                </a:lnTo>
                <a:lnTo>
                  <a:pt x="334" y="540"/>
                </a:lnTo>
                <a:lnTo>
                  <a:pt x="417" y="328"/>
                </a:lnTo>
                <a:lnTo>
                  <a:pt x="539" y="0"/>
                </a:lnTo>
                <a:lnTo>
                  <a:pt x="174" y="1146"/>
                </a:lnTo>
                <a:lnTo>
                  <a:pt x="433" y="407"/>
                </a:lnTo>
                <a:lnTo>
                  <a:pt x="277" y="916"/>
                </a:lnTo>
                <a:lnTo>
                  <a:pt x="449" y="439"/>
                </a:lnTo>
                <a:lnTo>
                  <a:pt x="173" y="1303"/>
                </a:lnTo>
                <a:lnTo>
                  <a:pt x="232" y="1165"/>
                </a:lnTo>
                <a:lnTo>
                  <a:pt x="419" y="649"/>
                </a:lnTo>
                <a:lnTo>
                  <a:pt x="422" y="680"/>
                </a:lnTo>
                <a:lnTo>
                  <a:pt x="414" y="742"/>
                </a:lnTo>
                <a:lnTo>
                  <a:pt x="442" y="700"/>
                </a:lnTo>
                <a:lnTo>
                  <a:pt x="394" y="879"/>
                </a:lnTo>
                <a:lnTo>
                  <a:pt x="606" y="304"/>
                </a:lnTo>
                <a:lnTo>
                  <a:pt x="358" y="1061"/>
                </a:lnTo>
                <a:lnTo>
                  <a:pt x="292" y="1287"/>
                </a:lnTo>
                <a:lnTo>
                  <a:pt x="213" y="1551"/>
                </a:lnTo>
                <a:lnTo>
                  <a:pt x="323" y="1272"/>
                </a:lnTo>
                <a:lnTo>
                  <a:pt x="607" y="499"/>
                </a:lnTo>
                <a:lnTo>
                  <a:pt x="452" y="976"/>
                </a:lnTo>
                <a:lnTo>
                  <a:pt x="271" y="1526"/>
                </a:lnTo>
                <a:lnTo>
                  <a:pt x="691" y="376"/>
                </a:lnTo>
                <a:lnTo>
                  <a:pt x="833" y="16"/>
                </a:lnTo>
                <a:lnTo>
                  <a:pt x="0" y="2391"/>
                </a:lnTo>
                <a:lnTo>
                  <a:pt x="327" y="1509"/>
                </a:lnTo>
                <a:lnTo>
                  <a:pt x="563" y="885"/>
                </a:lnTo>
                <a:lnTo>
                  <a:pt x="399" y="1378"/>
                </a:lnTo>
                <a:lnTo>
                  <a:pt x="447" y="1280"/>
                </a:lnTo>
                <a:lnTo>
                  <a:pt x="458" y="1284"/>
                </a:lnTo>
                <a:lnTo>
                  <a:pt x="435" y="1382"/>
                </a:lnTo>
                <a:lnTo>
                  <a:pt x="462" y="1343"/>
                </a:lnTo>
                <a:lnTo>
                  <a:pt x="443" y="1429"/>
                </a:lnTo>
                <a:lnTo>
                  <a:pt x="630" y="954"/>
                </a:lnTo>
                <a:lnTo>
                  <a:pt x="392" y="1635"/>
                </a:lnTo>
                <a:lnTo>
                  <a:pt x="713" y="802"/>
                </a:lnTo>
                <a:lnTo>
                  <a:pt x="574" y="1211"/>
                </a:lnTo>
                <a:lnTo>
                  <a:pt x="601" y="1174"/>
                </a:lnTo>
                <a:lnTo>
                  <a:pt x="702" y="938"/>
                </a:lnTo>
                <a:lnTo>
                  <a:pt x="298" y="2049"/>
                </a:lnTo>
                <a:lnTo>
                  <a:pt x="301" y="2073"/>
                </a:lnTo>
                <a:lnTo>
                  <a:pt x="515" y="1536"/>
                </a:lnTo>
                <a:lnTo>
                  <a:pt x="686" y="1118"/>
                </a:lnTo>
                <a:lnTo>
                  <a:pt x="578" y="143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1" name="Freeform 116"/>
          <p:cNvSpPr>
            <a:spLocks/>
          </p:cNvSpPr>
          <p:nvPr/>
        </p:nvSpPr>
        <p:spPr bwMode="auto">
          <a:xfrm rot="773030">
            <a:off x="5311073" y="4335367"/>
            <a:ext cx="634799" cy="1783392"/>
          </a:xfrm>
          <a:custGeom>
            <a:avLst/>
            <a:gdLst>
              <a:gd name="T0" fmla="*/ 308 w 646"/>
              <a:gd name="T1" fmla="*/ 465 h 1885"/>
              <a:gd name="T2" fmla="*/ 200 w 646"/>
              <a:gd name="T3" fmla="*/ 783 h 1885"/>
              <a:gd name="T4" fmla="*/ 15 w 646"/>
              <a:gd name="T5" fmla="*/ 1302 h 1885"/>
              <a:gd name="T6" fmla="*/ 402 w 646"/>
              <a:gd name="T7" fmla="*/ 321 h 1885"/>
              <a:gd name="T8" fmla="*/ 97 w 646"/>
              <a:gd name="T9" fmla="*/ 1149 h 1885"/>
              <a:gd name="T10" fmla="*/ 115 w 646"/>
              <a:gd name="T11" fmla="*/ 1134 h 1885"/>
              <a:gd name="T12" fmla="*/ 295 w 646"/>
              <a:gd name="T13" fmla="*/ 699 h 1885"/>
              <a:gd name="T14" fmla="*/ 236 w 646"/>
              <a:gd name="T15" fmla="*/ 883 h 1885"/>
              <a:gd name="T16" fmla="*/ 19 w 646"/>
              <a:gd name="T17" fmla="*/ 1476 h 1885"/>
              <a:gd name="T18" fmla="*/ 156 w 646"/>
              <a:gd name="T19" fmla="*/ 1152 h 1885"/>
              <a:gd name="T20" fmla="*/ 225 w 646"/>
              <a:gd name="T21" fmla="*/ 1007 h 1885"/>
              <a:gd name="T22" fmla="*/ 272 w 646"/>
              <a:gd name="T23" fmla="*/ 918 h 1885"/>
              <a:gd name="T24" fmla="*/ 646 w 646"/>
              <a:gd name="T25" fmla="*/ 0 h 1885"/>
              <a:gd name="T26" fmla="*/ 78 w 646"/>
              <a:gd name="T27" fmla="*/ 1474 h 1885"/>
              <a:gd name="T28" fmla="*/ 209 w 646"/>
              <a:gd name="T29" fmla="*/ 1172 h 1885"/>
              <a:gd name="T30" fmla="*/ 270 w 646"/>
              <a:gd name="T31" fmla="*/ 1048 h 1885"/>
              <a:gd name="T32" fmla="*/ 283 w 646"/>
              <a:gd name="T33" fmla="*/ 1047 h 1885"/>
              <a:gd name="T34" fmla="*/ 49 w 646"/>
              <a:gd name="T35" fmla="*/ 1662 h 1885"/>
              <a:gd name="T36" fmla="*/ 8 w 646"/>
              <a:gd name="T37" fmla="*/ 1793 h 1885"/>
              <a:gd name="T38" fmla="*/ 173 w 646"/>
              <a:gd name="T39" fmla="*/ 1411 h 1885"/>
              <a:gd name="T40" fmla="*/ 242 w 646"/>
              <a:gd name="T41" fmla="*/ 1269 h 1885"/>
              <a:gd name="T42" fmla="*/ 0 w 646"/>
              <a:gd name="T43" fmla="*/ 1885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6" h="1885">
                <a:moveTo>
                  <a:pt x="308" y="465"/>
                </a:moveTo>
                <a:lnTo>
                  <a:pt x="200" y="783"/>
                </a:lnTo>
                <a:lnTo>
                  <a:pt x="15" y="1302"/>
                </a:lnTo>
                <a:lnTo>
                  <a:pt x="402" y="321"/>
                </a:lnTo>
                <a:lnTo>
                  <a:pt x="97" y="1149"/>
                </a:lnTo>
                <a:lnTo>
                  <a:pt x="115" y="1134"/>
                </a:lnTo>
                <a:lnTo>
                  <a:pt x="295" y="699"/>
                </a:lnTo>
                <a:lnTo>
                  <a:pt x="236" y="883"/>
                </a:lnTo>
                <a:lnTo>
                  <a:pt x="19" y="1476"/>
                </a:lnTo>
                <a:lnTo>
                  <a:pt x="156" y="1152"/>
                </a:lnTo>
                <a:lnTo>
                  <a:pt x="225" y="1007"/>
                </a:lnTo>
                <a:lnTo>
                  <a:pt x="272" y="918"/>
                </a:lnTo>
                <a:lnTo>
                  <a:pt x="646" y="0"/>
                </a:lnTo>
                <a:lnTo>
                  <a:pt x="78" y="1474"/>
                </a:lnTo>
                <a:lnTo>
                  <a:pt x="209" y="1172"/>
                </a:lnTo>
                <a:lnTo>
                  <a:pt x="270" y="1048"/>
                </a:lnTo>
                <a:lnTo>
                  <a:pt x="283" y="1047"/>
                </a:lnTo>
                <a:lnTo>
                  <a:pt x="49" y="1662"/>
                </a:lnTo>
                <a:lnTo>
                  <a:pt x="8" y="1793"/>
                </a:lnTo>
                <a:lnTo>
                  <a:pt x="173" y="1411"/>
                </a:lnTo>
                <a:lnTo>
                  <a:pt x="242" y="1269"/>
                </a:lnTo>
                <a:lnTo>
                  <a:pt x="0" y="188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2" name="Freeform 117"/>
          <p:cNvSpPr>
            <a:spLocks/>
          </p:cNvSpPr>
          <p:nvPr/>
        </p:nvSpPr>
        <p:spPr bwMode="auto">
          <a:xfrm rot="773030">
            <a:off x="5194676" y="5444590"/>
            <a:ext cx="268267" cy="620639"/>
          </a:xfrm>
          <a:custGeom>
            <a:avLst/>
            <a:gdLst>
              <a:gd name="T0" fmla="*/ 0 w 273"/>
              <a:gd name="T1" fmla="*/ 656 h 656"/>
              <a:gd name="T2" fmla="*/ 273 w 273"/>
              <a:gd name="T3" fmla="*/ 0 h 656"/>
              <a:gd name="T4" fmla="*/ 15 w 273"/>
              <a:gd name="T5" fmla="*/ 656 h 656"/>
            </a:gdLst>
            <a:ahLst/>
            <a:cxnLst>
              <a:cxn ang="0">
                <a:pos x="T0" y="T1"/>
              </a:cxn>
              <a:cxn ang="0">
                <a:pos x="T2" y="T3"/>
              </a:cxn>
              <a:cxn ang="0">
                <a:pos x="T4" y="T5"/>
              </a:cxn>
            </a:cxnLst>
            <a:rect l="0" t="0" r="r" b="b"/>
            <a:pathLst>
              <a:path w="273" h="656">
                <a:moveTo>
                  <a:pt x="0" y="656"/>
                </a:moveTo>
                <a:lnTo>
                  <a:pt x="273" y="0"/>
                </a:lnTo>
                <a:lnTo>
                  <a:pt x="15" y="65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3" name="Freeform 118"/>
          <p:cNvSpPr>
            <a:spLocks/>
          </p:cNvSpPr>
          <p:nvPr/>
        </p:nvSpPr>
        <p:spPr bwMode="auto">
          <a:xfrm rot="773030">
            <a:off x="5187777" y="5705857"/>
            <a:ext cx="153295" cy="348163"/>
          </a:xfrm>
          <a:custGeom>
            <a:avLst/>
            <a:gdLst>
              <a:gd name="T0" fmla="*/ 0 w 156"/>
              <a:gd name="T1" fmla="*/ 368 h 368"/>
              <a:gd name="T2" fmla="*/ 156 w 156"/>
              <a:gd name="T3" fmla="*/ 0 h 368"/>
              <a:gd name="T4" fmla="*/ 13 w 156"/>
              <a:gd name="T5" fmla="*/ 368 h 368"/>
            </a:gdLst>
            <a:ahLst/>
            <a:cxnLst>
              <a:cxn ang="0">
                <a:pos x="T0" y="T1"/>
              </a:cxn>
              <a:cxn ang="0">
                <a:pos x="T2" y="T3"/>
              </a:cxn>
              <a:cxn ang="0">
                <a:pos x="T4" y="T5"/>
              </a:cxn>
            </a:cxnLst>
            <a:rect l="0" t="0" r="r" b="b"/>
            <a:pathLst>
              <a:path w="156" h="368">
                <a:moveTo>
                  <a:pt x="0" y="368"/>
                </a:moveTo>
                <a:lnTo>
                  <a:pt x="156" y="0"/>
                </a:lnTo>
                <a:lnTo>
                  <a:pt x="13" y="36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4" name="Freeform 119"/>
          <p:cNvSpPr>
            <a:spLocks/>
          </p:cNvSpPr>
          <p:nvPr/>
        </p:nvSpPr>
        <p:spPr bwMode="auto">
          <a:xfrm rot="773030">
            <a:off x="5283963" y="5097657"/>
            <a:ext cx="533585" cy="1013270"/>
          </a:xfrm>
          <a:custGeom>
            <a:avLst/>
            <a:gdLst>
              <a:gd name="T0" fmla="*/ 0 w 543"/>
              <a:gd name="T1" fmla="*/ 1071 h 1071"/>
              <a:gd name="T2" fmla="*/ 11 w 543"/>
              <a:gd name="T3" fmla="*/ 1045 h 1071"/>
              <a:gd name="T4" fmla="*/ 174 w 543"/>
              <a:gd name="T5" fmla="*/ 677 h 1071"/>
              <a:gd name="T6" fmla="*/ 181 w 543"/>
              <a:gd name="T7" fmla="*/ 688 h 1071"/>
              <a:gd name="T8" fmla="*/ 453 w 543"/>
              <a:gd name="T9" fmla="*/ 58 h 1071"/>
              <a:gd name="T10" fmla="*/ 444 w 543"/>
              <a:gd name="T11" fmla="*/ 111 h 1071"/>
              <a:gd name="T12" fmla="*/ 410 w 543"/>
              <a:gd name="T13" fmla="*/ 222 h 1071"/>
              <a:gd name="T14" fmla="*/ 254 w 543"/>
              <a:gd name="T15" fmla="*/ 624 h 1071"/>
              <a:gd name="T16" fmla="*/ 342 w 543"/>
              <a:gd name="T17" fmla="*/ 442 h 1071"/>
              <a:gd name="T18" fmla="*/ 540 w 543"/>
              <a:gd name="T19" fmla="*/ 0 h 1071"/>
              <a:gd name="T20" fmla="*/ 232 w 543"/>
              <a:gd name="T21" fmla="*/ 760 h 1071"/>
              <a:gd name="T22" fmla="*/ 395 w 543"/>
              <a:gd name="T23" fmla="*/ 401 h 1071"/>
              <a:gd name="T24" fmla="*/ 543 w 543"/>
              <a:gd name="T25" fmla="*/ 82 h 1071"/>
              <a:gd name="T26" fmla="*/ 280 w 543"/>
              <a:gd name="T27" fmla="*/ 729 h 1071"/>
              <a:gd name="T28" fmla="*/ 141 w 543"/>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3" h="1071">
                <a:moveTo>
                  <a:pt x="0" y="1071"/>
                </a:moveTo>
                <a:lnTo>
                  <a:pt x="11" y="1045"/>
                </a:lnTo>
                <a:lnTo>
                  <a:pt x="174" y="677"/>
                </a:lnTo>
                <a:lnTo>
                  <a:pt x="181" y="688"/>
                </a:lnTo>
                <a:lnTo>
                  <a:pt x="453" y="58"/>
                </a:lnTo>
                <a:lnTo>
                  <a:pt x="444" y="111"/>
                </a:lnTo>
                <a:lnTo>
                  <a:pt x="410" y="222"/>
                </a:lnTo>
                <a:lnTo>
                  <a:pt x="254" y="624"/>
                </a:lnTo>
                <a:lnTo>
                  <a:pt x="342" y="442"/>
                </a:lnTo>
                <a:lnTo>
                  <a:pt x="540" y="0"/>
                </a:lnTo>
                <a:lnTo>
                  <a:pt x="232" y="760"/>
                </a:lnTo>
                <a:lnTo>
                  <a:pt x="395" y="401"/>
                </a:lnTo>
                <a:lnTo>
                  <a:pt x="543" y="82"/>
                </a:lnTo>
                <a:lnTo>
                  <a:pt x="280" y="729"/>
                </a:lnTo>
                <a:lnTo>
                  <a:pt x="141" y="107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5" name="Freeform 120"/>
          <p:cNvSpPr>
            <a:spLocks/>
          </p:cNvSpPr>
          <p:nvPr/>
        </p:nvSpPr>
        <p:spPr bwMode="auto">
          <a:xfrm rot="773030">
            <a:off x="5385841" y="5500827"/>
            <a:ext cx="277110" cy="609286"/>
          </a:xfrm>
          <a:custGeom>
            <a:avLst/>
            <a:gdLst>
              <a:gd name="T0" fmla="*/ 0 w 282"/>
              <a:gd name="T1" fmla="*/ 644 h 644"/>
              <a:gd name="T2" fmla="*/ 282 w 282"/>
              <a:gd name="T3" fmla="*/ 0 h 644"/>
              <a:gd name="T4" fmla="*/ 16 w 282"/>
              <a:gd name="T5" fmla="*/ 644 h 644"/>
            </a:gdLst>
            <a:ahLst/>
            <a:cxnLst>
              <a:cxn ang="0">
                <a:pos x="T0" y="T1"/>
              </a:cxn>
              <a:cxn ang="0">
                <a:pos x="T2" y="T3"/>
              </a:cxn>
              <a:cxn ang="0">
                <a:pos x="T4" y="T5"/>
              </a:cxn>
            </a:cxnLst>
            <a:rect l="0" t="0" r="r" b="b"/>
            <a:pathLst>
              <a:path w="282" h="644">
                <a:moveTo>
                  <a:pt x="0" y="644"/>
                </a:moveTo>
                <a:lnTo>
                  <a:pt x="282" y="0"/>
                </a:lnTo>
                <a:lnTo>
                  <a:pt x="16" y="64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6" name="Freeform 121"/>
          <p:cNvSpPr>
            <a:spLocks/>
          </p:cNvSpPr>
          <p:nvPr/>
        </p:nvSpPr>
        <p:spPr bwMode="auto">
          <a:xfrm rot="773030">
            <a:off x="5465626" y="4976962"/>
            <a:ext cx="715377" cy="1193973"/>
          </a:xfrm>
          <a:custGeom>
            <a:avLst/>
            <a:gdLst>
              <a:gd name="T0" fmla="*/ 0 w 728"/>
              <a:gd name="T1" fmla="*/ 1262 h 1262"/>
              <a:gd name="T2" fmla="*/ 270 w 728"/>
              <a:gd name="T3" fmla="*/ 652 h 1262"/>
              <a:gd name="T4" fmla="*/ 113 w 728"/>
              <a:gd name="T5" fmla="*/ 1045 h 1262"/>
              <a:gd name="T6" fmla="*/ 361 w 728"/>
              <a:gd name="T7" fmla="*/ 499 h 1262"/>
              <a:gd name="T8" fmla="*/ 295 w 728"/>
              <a:gd name="T9" fmla="*/ 677 h 1262"/>
              <a:gd name="T10" fmla="*/ 421 w 728"/>
              <a:gd name="T11" fmla="*/ 415 h 1262"/>
              <a:gd name="T12" fmla="*/ 243 w 728"/>
              <a:gd name="T13" fmla="*/ 853 h 1262"/>
              <a:gd name="T14" fmla="*/ 253 w 728"/>
              <a:gd name="T15" fmla="*/ 856 h 1262"/>
              <a:gd name="T16" fmla="*/ 251 w 728"/>
              <a:gd name="T17" fmla="*/ 886 h 1262"/>
              <a:gd name="T18" fmla="*/ 384 w 728"/>
              <a:gd name="T19" fmla="*/ 611 h 1262"/>
              <a:gd name="T20" fmla="*/ 470 w 728"/>
              <a:gd name="T21" fmla="*/ 443 h 1262"/>
              <a:gd name="T22" fmla="*/ 505 w 728"/>
              <a:gd name="T23" fmla="*/ 391 h 1262"/>
              <a:gd name="T24" fmla="*/ 381 w 728"/>
              <a:gd name="T25" fmla="*/ 697 h 1262"/>
              <a:gd name="T26" fmla="*/ 363 w 728"/>
              <a:gd name="T27" fmla="*/ 765 h 1262"/>
              <a:gd name="T28" fmla="*/ 716 w 728"/>
              <a:gd name="T29" fmla="*/ 0 h 1262"/>
              <a:gd name="T30" fmla="*/ 171 w 728"/>
              <a:gd name="T31" fmla="*/ 1249 h 1262"/>
              <a:gd name="T32" fmla="*/ 474 w 728"/>
              <a:gd name="T33" fmla="*/ 596 h 1262"/>
              <a:gd name="T34" fmla="*/ 509 w 728"/>
              <a:gd name="T35" fmla="*/ 546 h 1262"/>
              <a:gd name="T36" fmla="*/ 402 w 728"/>
              <a:gd name="T37" fmla="*/ 809 h 1262"/>
              <a:gd name="T38" fmla="*/ 457 w 728"/>
              <a:gd name="T39" fmla="*/ 713 h 1262"/>
              <a:gd name="T40" fmla="*/ 317 w 728"/>
              <a:gd name="T41" fmla="*/ 1049 h 1262"/>
              <a:gd name="T42" fmla="*/ 480 w 728"/>
              <a:gd name="T43" fmla="*/ 714 h 1262"/>
              <a:gd name="T44" fmla="*/ 728 w 728"/>
              <a:gd name="T45" fmla="*/ 198 h 1262"/>
              <a:gd name="T46" fmla="*/ 689 w 728"/>
              <a:gd name="T47" fmla="*/ 309 h 1262"/>
              <a:gd name="T48" fmla="*/ 265 w 728"/>
              <a:gd name="T4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8" h="1262">
                <a:moveTo>
                  <a:pt x="0" y="1262"/>
                </a:moveTo>
                <a:lnTo>
                  <a:pt x="270" y="652"/>
                </a:lnTo>
                <a:lnTo>
                  <a:pt x="113" y="1045"/>
                </a:lnTo>
                <a:lnTo>
                  <a:pt x="361" y="499"/>
                </a:lnTo>
                <a:lnTo>
                  <a:pt x="295" y="677"/>
                </a:lnTo>
                <a:lnTo>
                  <a:pt x="421" y="415"/>
                </a:lnTo>
                <a:lnTo>
                  <a:pt x="243" y="853"/>
                </a:lnTo>
                <a:lnTo>
                  <a:pt x="253" y="856"/>
                </a:lnTo>
                <a:lnTo>
                  <a:pt x="251" y="886"/>
                </a:lnTo>
                <a:lnTo>
                  <a:pt x="384" y="611"/>
                </a:lnTo>
                <a:lnTo>
                  <a:pt x="470" y="443"/>
                </a:lnTo>
                <a:lnTo>
                  <a:pt x="505" y="391"/>
                </a:lnTo>
                <a:lnTo>
                  <a:pt x="381" y="697"/>
                </a:lnTo>
                <a:lnTo>
                  <a:pt x="363" y="765"/>
                </a:lnTo>
                <a:lnTo>
                  <a:pt x="716" y="0"/>
                </a:lnTo>
                <a:lnTo>
                  <a:pt x="171" y="1249"/>
                </a:lnTo>
                <a:lnTo>
                  <a:pt x="474" y="596"/>
                </a:lnTo>
                <a:lnTo>
                  <a:pt x="509" y="546"/>
                </a:lnTo>
                <a:lnTo>
                  <a:pt x="402" y="809"/>
                </a:lnTo>
                <a:lnTo>
                  <a:pt x="457" y="713"/>
                </a:lnTo>
                <a:lnTo>
                  <a:pt x="317" y="1049"/>
                </a:lnTo>
                <a:lnTo>
                  <a:pt x="480" y="714"/>
                </a:lnTo>
                <a:lnTo>
                  <a:pt x="728" y="198"/>
                </a:lnTo>
                <a:lnTo>
                  <a:pt x="689" y="309"/>
                </a:lnTo>
                <a:lnTo>
                  <a:pt x="265" y="126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7" name="Freeform 122"/>
          <p:cNvSpPr>
            <a:spLocks/>
          </p:cNvSpPr>
          <p:nvPr/>
        </p:nvSpPr>
        <p:spPr bwMode="auto">
          <a:xfrm rot="773030">
            <a:off x="5668156" y="5498243"/>
            <a:ext cx="335088" cy="682135"/>
          </a:xfrm>
          <a:custGeom>
            <a:avLst/>
            <a:gdLst>
              <a:gd name="T0" fmla="*/ 0 w 341"/>
              <a:gd name="T1" fmla="*/ 721 h 721"/>
              <a:gd name="T2" fmla="*/ 341 w 341"/>
              <a:gd name="T3" fmla="*/ 0 h 721"/>
              <a:gd name="T4" fmla="*/ 21 w 341"/>
              <a:gd name="T5" fmla="*/ 721 h 721"/>
            </a:gdLst>
            <a:ahLst/>
            <a:cxnLst>
              <a:cxn ang="0">
                <a:pos x="T0" y="T1"/>
              </a:cxn>
              <a:cxn ang="0">
                <a:pos x="T2" y="T3"/>
              </a:cxn>
              <a:cxn ang="0">
                <a:pos x="T4" y="T5"/>
              </a:cxn>
            </a:cxnLst>
            <a:rect l="0" t="0" r="r" b="b"/>
            <a:pathLst>
              <a:path w="341" h="721">
                <a:moveTo>
                  <a:pt x="0" y="721"/>
                </a:moveTo>
                <a:lnTo>
                  <a:pt x="341" y="0"/>
                </a:lnTo>
                <a:lnTo>
                  <a:pt x="21" y="7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8" name="Freeform 123"/>
          <p:cNvSpPr>
            <a:spLocks/>
          </p:cNvSpPr>
          <p:nvPr/>
        </p:nvSpPr>
        <p:spPr bwMode="auto">
          <a:xfrm rot="773030">
            <a:off x="5745284" y="5006621"/>
            <a:ext cx="658383" cy="1221410"/>
          </a:xfrm>
          <a:custGeom>
            <a:avLst/>
            <a:gdLst>
              <a:gd name="T0" fmla="*/ 0 w 670"/>
              <a:gd name="T1" fmla="*/ 1291 h 1291"/>
              <a:gd name="T2" fmla="*/ 410 w 670"/>
              <a:gd name="T3" fmla="*/ 426 h 1291"/>
              <a:gd name="T4" fmla="*/ 474 w 670"/>
              <a:gd name="T5" fmla="*/ 313 h 1291"/>
              <a:gd name="T6" fmla="*/ 247 w 670"/>
              <a:gd name="T7" fmla="*/ 829 h 1291"/>
              <a:gd name="T8" fmla="*/ 83 w 670"/>
              <a:gd name="T9" fmla="*/ 1208 h 1291"/>
              <a:gd name="T10" fmla="*/ 388 w 670"/>
              <a:gd name="T11" fmla="*/ 577 h 1291"/>
              <a:gd name="T12" fmla="*/ 670 w 670"/>
              <a:gd name="T13" fmla="*/ 0 h 1291"/>
              <a:gd name="T14" fmla="*/ 394 w 670"/>
              <a:gd name="T15" fmla="*/ 617 h 1291"/>
              <a:gd name="T16" fmla="*/ 424 w 670"/>
              <a:gd name="T17" fmla="*/ 579 h 1291"/>
              <a:gd name="T18" fmla="*/ 655 w 670"/>
              <a:gd name="T19" fmla="*/ 112 h 1291"/>
              <a:gd name="T20" fmla="*/ 109 w 670"/>
              <a:gd name="T21"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0" h="1291">
                <a:moveTo>
                  <a:pt x="0" y="1291"/>
                </a:moveTo>
                <a:lnTo>
                  <a:pt x="410" y="426"/>
                </a:lnTo>
                <a:lnTo>
                  <a:pt x="474" y="313"/>
                </a:lnTo>
                <a:lnTo>
                  <a:pt x="247" y="829"/>
                </a:lnTo>
                <a:lnTo>
                  <a:pt x="83" y="1208"/>
                </a:lnTo>
                <a:lnTo>
                  <a:pt x="388" y="577"/>
                </a:lnTo>
                <a:lnTo>
                  <a:pt x="670" y="0"/>
                </a:lnTo>
                <a:lnTo>
                  <a:pt x="394" y="617"/>
                </a:lnTo>
                <a:lnTo>
                  <a:pt x="424" y="579"/>
                </a:lnTo>
                <a:lnTo>
                  <a:pt x="655" y="112"/>
                </a:lnTo>
                <a:lnTo>
                  <a:pt x="109" y="129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39" name="Freeform 124"/>
          <p:cNvSpPr>
            <a:spLocks/>
          </p:cNvSpPr>
          <p:nvPr/>
        </p:nvSpPr>
        <p:spPr bwMode="auto">
          <a:xfrm rot="773030">
            <a:off x="5914185" y="4502863"/>
            <a:ext cx="926649" cy="1787176"/>
          </a:xfrm>
          <a:custGeom>
            <a:avLst/>
            <a:gdLst>
              <a:gd name="T0" fmla="*/ 0 w 943"/>
              <a:gd name="T1" fmla="*/ 1889 h 1889"/>
              <a:gd name="T2" fmla="*/ 434 w 943"/>
              <a:gd name="T3" fmla="*/ 990 h 1889"/>
              <a:gd name="T4" fmla="*/ 629 w 943"/>
              <a:gd name="T5" fmla="*/ 605 h 1889"/>
              <a:gd name="T6" fmla="*/ 601 w 943"/>
              <a:gd name="T7" fmla="*/ 691 h 1889"/>
              <a:gd name="T8" fmla="*/ 943 w 943"/>
              <a:gd name="T9" fmla="*/ 0 h 1889"/>
              <a:gd name="T10" fmla="*/ 411 w 943"/>
              <a:gd name="T11" fmla="*/ 1141 h 1889"/>
              <a:gd name="T12" fmla="*/ 511 w 943"/>
              <a:gd name="T13" fmla="*/ 956 h 1889"/>
              <a:gd name="T14" fmla="*/ 551 w 943"/>
              <a:gd name="T15" fmla="*/ 900 h 1889"/>
              <a:gd name="T16" fmla="*/ 260 w 943"/>
              <a:gd name="T17" fmla="*/ 1529 h 1889"/>
              <a:gd name="T18" fmla="*/ 142 w 943"/>
              <a:gd name="T19" fmla="*/ 1797 h 1889"/>
              <a:gd name="T20" fmla="*/ 370 w 943"/>
              <a:gd name="T21" fmla="*/ 1349 h 1889"/>
              <a:gd name="T22" fmla="*/ 333 w 943"/>
              <a:gd name="T23" fmla="*/ 1451 h 1889"/>
              <a:gd name="T24" fmla="*/ 549 w 943"/>
              <a:gd name="T25" fmla="*/ 1030 h 1889"/>
              <a:gd name="T26" fmla="*/ 523 w 943"/>
              <a:gd name="T27" fmla="*/ 1109 h 1889"/>
              <a:gd name="T28" fmla="*/ 149 w 943"/>
              <a:gd name="T29"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3" h="1889">
                <a:moveTo>
                  <a:pt x="0" y="1889"/>
                </a:moveTo>
                <a:lnTo>
                  <a:pt x="434" y="990"/>
                </a:lnTo>
                <a:lnTo>
                  <a:pt x="629" y="605"/>
                </a:lnTo>
                <a:lnTo>
                  <a:pt x="601" y="691"/>
                </a:lnTo>
                <a:lnTo>
                  <a:pt x="943" y="0"/>
                </a:lnTo>
                <a:lnTo>
                  <a:pt x="411" y="1141"/>
                </a:lnTo>
                <a:lnTo>
                  <a:pt x="511" y="956"/>
                </a:lnTo>
                <a:lnTo>
                  <a:pt x="551" y="900"/>
                </a:lnTo>
                <a:lnTo>
                  <a:pt x="260" y="1529"/>
                </a:lnTo>
                <a:lnTo>
                  <a:pt x="142" y="1797"/>
                </a:lnTo>
                <a:lnTo>
                  <a:pt x="370" y="1349"/>
                </a:lnTo>
                <a:lnTo>
                  <a:pt x="333" y="1451"/>
                </a:lnTo>
                <a:lnTo>
                  <a:pt x="549" y="1030"/>
                </a:lnTo>
                <a:lnTo>
                  <a:pt x="523" y="1109"/>
                </a:lnTo>
                <a:lnTo>
                  <a:pt x="149" y="188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0" name="Freeform 125"/>
          <p:cNvSpPr>
            <a:spLocks/>
          </p:cNvSpPr>
          <p:nvPr/>
        </p:nvSpPr>
        <p:spPr bwMode="auto">
          <a:xfrm rot="773030">
            <a:off x="6063196" y="4558218"/>
            <a:ext cx="1028846" cy="1777715"/>
          </a:xfrm>
          <a:custGeom>
            <a:avLst/>
            <a:gdLst>
              <a:gd name="T0" fmla="*/ 0 w 1047"/>
              <a:gd name="T1" fmla="*/ 1879 h 1879"/>
              <a:gd name="T2" fmla="*/ 409 w 1047"/>
              <a:gd name="T3" fmla="*/ 1060 h 1879"/>
              <a:gd name="T4" fmla="*/ 120 w 1047"/>
              <a:gd name="T5" fmla="*/ 1671 h 1879"/>
              <a:gd name="T6" fmla="*/ 206 w 1047"/>
              <a:gd name="T7" fmla="*/ 1520 h 1879"/>
              <a:gd name="T8" fmla="*/ 334 w 1047"/>
              <a:gd name="T9" fmla="*/ 1285 h 1879"/>
              <a:gd name="T10" fmla="*/ 257 w 1047"/>
              <a:gd name="T11" fmla="*/ 1465 h 1879"/>
              <a:gd name="T12" fmla="*/ 663 w 1047"/>
              <a:gd name="T13" fmla="*/ 670 h 1879"/>
              <a:gd name="T14" fmla="*/ 582 w 1047"/>
              <a:gd name="T15" fmla="*/ 857 h 1879"/>
              <a:gd name="T16" fmla="*/ 305 w 1047"/>
              <a:gd name="T17" fmla="*/ 1439 h 1879"/>
              <a:gd name="T18" fmla="*/ 386 w 1047"/>
              <a:gd name="T19" fmla="*/ 1300 h 1879"/>
              <a:gd name="T20" fmla="*/ 1047 w 1047"/>
              <a:gd name="T21"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7" h="1879">
                <a:moveTo>
                  <a:pt x="0" y="1879"/>
                </a:moveTo>
                <a:lnTo>
                  <a:pt x="409" y="1060"/>
                </a:lnTo>
                <a:lnTo>
                  <a:pt x="120" y="1671"/>
                </a:lnTo>
                <a:lnTo>
                  <a:pt x="206" y="1520"/>
                </a:lnTo>
                <a:lnTo>
                  <a:pt x="334" y="1285"/>
                </a:lnTo>
                <a:lnTo>
                  <a:pt x="257" y="1465"/>
                </a:lnTo>
                <a:lnTo>
                  <a:pt x="663" y="670"/>
                </a:lnTo>
                <a:lnTo>
                  <a:pt x="582" y="857"/>
                </a:lnTo>
                <a:lnTo>
                  <a:pt x="305" y="1439"/>
                </a:lnTo>
                <a:lnTo>
                  <a:pt x="386" y="1300"/>
                </a:lnTo>
                <a:lnTo>
                  <a:pt x="1047"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1" name="Freeform 126"/>
          <p:cNvSpPr>
            <a:spLocks/>
          </p:cNvSpPr>
          <p:nvPr/>
        </p:nvSpPr>
        <p:spPr bwMode="auto">
          <a:xfrm rot="773030">
            <a:off x="6247656" y="4586614"/>
            <a:ext cx="842141" cy="1761631"/>
          </a:xfrm>
          <a:custGeom>
            <a:avLst/>
            <a:gdLst>
              <a:gd name="T0" fmla="*/ 857 w 857"/>
              <a:gd name="T1" fmla="*/ 0 h 1862"/>
              <a:gd name="T2" fmla="*/ 194 w 857"/>
              <a:gd name="T3" fmla="*/ 1342 h 1862"/>
              <a:gd name="T4" fmla="*/ 302 w 857"/>
              <a:gd name="T5" fmla="*/ 1152 h 1862"/>
              <a:gd name="T6" fmla="*/ 333 w 857"/>
              <a:gd name="T7" fmla="*/ 1114 h 1862"/>
              <a:gd name="T8" fmla="*/ 192 w 857"/>
              <a:gd name="T9" fmla="*/ 1417 h 1862"/>
              <a:gd name="T10" fmla="*/ 292 w 857"/>
              <a:gd name="T11" fmla="*/ 1243 h 1862"/>
              <a:gd name="T12" fmla="*/ 157 w 857"/>
              <a:gd name="T13" fmla="*/ 1531 h 1862"/>
              <a:gd name="T14" fmla="*/ 0 w 857"/>
              <a:gd name="T15" fmla="*/ 1862 h 1862"/>
              <a:gd name="T16" fmla="*/ 729 w 857"/>
              <a:gd name="T17" fmla="*/ 458 h 1862"/>
              <a:gd name="T18" fmla="*/ 763 w 857"/>
              <a:gd name="T19" fmla="*/ 416 h 1862"/>
              <a:gd name="T20" fmla="*/ 359 w 857"/>
              <a:gd name="T21" fmla="*/ 1228 h 1862"/>
              <a:gd name="T22" fmla="*/ 682 w 857"/>
              <a:gd name="T23" fmla="*/ 624 h 1862"/>
              <a:gd name="T24" fmla="*/ 794 w 857"/>
              <a:gd name="T25" fmla="*/ 431 h 1862"/>
              <a:gd name="T26" fmla="*/ 739 w 857"/>
              <a:gd name="T27" fmla="*/ 563 h 1862"/>
              <a:gd name="T28" fmla="*/ 153 w 857"/>
              <a:gd name="T29" fmla="*/ 1717 h 1862"/>
              <a:gd name="T30" fmla="*/ 213 w 857"/>
              <a:gd name="T31" fmla="*/ 1624 h 1862"/>
              <a:gd name="T32" fmla="*/ 325 w 857"/>
              <a:gd name="T33" fmla="*/ 1431 h 1862"/>
              <a:gd name="T34" fmla="*/ 374 w 857"/>
              <a:gd name="T35" fmla="*/ 1360 h 1862"/>
              <a:gd name="T36" fmla="*/ 737 w 857"/>
              <a:gd name="T37" fmla="*/ 689 h 1862"/>
              <a:gd name="T38" fmla="*/ 489 w 857"/>
              <a:gd name="T39" fmla="*/ 1185 h 1862"/>
              <a:gd name="T40" fmla="*/ 365 w 857"/>
              <a:gd name="T41" fmla="*/ 1444 h 1862"/>
              <a:gd name="T42" fmla="*/ 480 w 857"/>
              <a:gd name="T43" fmla="*/ 1248 h 1862"/>
              <a:gd name="T44" fmla="*/ 471 w 857"/>
              <a:gd name="T45" fmla="*/ 1288 h 1862"/>
              <a:gd name="T46" fmla="*/ 624 w 857"/>
              <a:gd name="T47" fmla="*/ 1021 h 1862"/>
              <a:gd name="T48" fmla="*/ 360 w 857"/>
              <a:gd name="T49" fmla="*/ 1541 h 1862"/>
              <a:gd name="T50" fmla="*/ 648 w 857"/>
              <a:gd name="T51" fmla="*/ 1021 h 1862"/>
              <a:gd name="T52" fmla="*/ 507 w 857"/>
              <a:gd name="T53" fmla="*/ 1309 h 1862"/>
              <a:gd name="T54" fmla="*/ 453 w 857"/>
              <a:gd name="T55" fmla="*/ 1432 h 1862"/>
              <a:gd name="T56" fmla="*/ 857 w 857"/>
              <a:gd name="T57" fmla="*/ 697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7" h="1862">
                <a:moveTo>
                  <a:pt x="857" y="0"/>
                </a:moveTo>
                <a:lnTo>
                  <a:pt x="194" y="1342"/>
                </a:lnTo>
                <a:lnTo>
                  <a:pt x="302" y="1152"/>
                </a:lnTo>
                <a:lnTo>
                  <a:pt x="333" y="1114"/>
                </a:lnTo>
                <a:lnTo>
                  <a:pt x="192" y="1417"/>
                </a:lnTo>
                <a:lnTo>
                  <a:pt x="292" y="1243"/>
                </a:lnTo>
                <a:lnTo>
                  <a:pt x="157" y="1531"/>
                </a:lnTo>
                <a:lnTo>
                  <a:pt x="0" y="1862"/>
                </a:lnTo>
                <a:lnTo>
                  <a:pt x="729" y="458"/>
                </a:lnTo>
                <a:lnTo>
                  <a:pt x="763" y="416"/>
                </a:lnTo>
                <a:lnTo>
                  <a:pt x="359" y="1228"/>
                </a:lnTo>
                <a:lnTo>
                  <a:pt x="682" y="624"/>
                </a:lnTo>
                <a:lnTo>
                  <a:pt x="794" y="431"/>
                </a:lnTo>
                <a:lnTo>
                  <a:pt x="739" y="563"/>
                </a:lnTo>
                <a:lnTo>
                  <a:pt x="153" y="1717"/>
                </a:lnTo>
                <a:lnTo>
                  <a:pt x="213" y="1624"/>
                </a:lnTo>
                <a:lnTo>
                  <a:pt x="325" y="1431"/>
                </a:lnTo>
                <a:lnTo>
                  <a:pt x="374" y="1360"/>
                </a:lnTo>
                <a:lnTo>
                  <a:pt x="737" y="689"/>
                </a:lnTo>
                <a:lnTo>
                  <a:pt x="489" y="1185"/>
                </a:lnTo>
                <a:lnTo>
                  <a:pt x="365" y="1444"/>
                </a:lnTo>
                <a:lnTo>
                  <a:pt x="480" y="1248"/>
                </a:lnTo>
                <a:lnTo>
                  <a:pt x="471" y="1288"/>
                </a:lnTo>
                <a:lnTo>
                  <a:pt x="624" y="1021"/>
                </a:lnTo>
                <a:lnTo>
                  <a:pt x="360" y="1541"/>
                </a:lnTo>
                <a:lnTo>
                  <a:pt x="648" y="1021"/>
                </a:lnTo>
                <a:lnTo>
                  <a:pt x="507" y="1309"/>
                </a:lnTo>
                <a:lnTo>
                  <a:pt x="453" y="1432"/>
                </a:lnTo>
                <a:lnTo>
                  <a:pt x="857" y="69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2" name="Freeform 127"/>
          <p:cNvSpPr>
            <a:spLocks/>
          </p:cNvSpPr>
          <p:nvPr/>
        </p:nvSpPr>
        <p:spPr bwMode="auto">
          <a:xfrm rot="773030">
            <a:off x="6731893" y="5308286"/>
            <a:ext cx="329192" cy="627262"/>
          </a:xfrm>
          <a:custGeom>
            <a:avLst/>
            <a:gdLst>
              <a:gd name="T0" fmla="*/ 335 w 335"/>
              <a:gd name="T1" fmla="*/ 0 h 663"/>
              <a:gd name="T2" fmla="*/ 218 w 335"/>
              <a:gd name="T3" fmla="*/ 237 h 663"/>
              <a:gd name="T4" fmla="*/ 0 w 335"/>
              <a:gd name="T5" fmla="*/ 663 h 663"/>
              <a:gd name="T6" fmla="*/ 328 w 335"/>
              <a:gd name="T7" fmla="*/ 79 h 663"/>
              <a:gd name="T8" fmla="*/ 335 w 335"/>
              <a:gd name="T9" fmla="*/ 65 h 663"/>
            </a:gdLst>
            <a:ahLst/>
            <a:cxnLst>
              <a:cxn ang="0">
                <a:pos x="T0" y="T1"/>
              </a:cxn>
              <a:cxn ang="0">
                <a:pos x="T2" y="T3"/>
              </a:cxn>
              <a:cxn ang="0">
                <a:pos x="T4" y="T5"/>
              </a:cxn>
              <a:cxn ang="0">
                <a:pos x="T6" y="T7"/>
              </a:cxn>
              <a:cxn ang="0">
                <a:pos x="T8" y="T9"/>
              </a:cxn>
            </a:cxnLst>
            <a:rect l="0" t="0" r="r" b="b"/>
            <a:pathLst>
              <a:path w="335" h="663">
                <a:moveTo>
                  <a:pt x="335" y="0"/>
                </a:moveTo>
                <a:lnTo>
                  <a:pt x="218" y="237"/>
                </a:lnTo>
                <a:lnTo>
                  <a:pt x="0" y="663"/>
                </a:lnTo>
                <a:lnTo>
                  <a:pt x="328" y="79"/>
                </a:lnTo>
                <a:lnTo>
                  <a:pt x="335" y="6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3" name="Freeform 128"/>
          <p:cNvSpPr>
            <a:spLocks/>
          </p:cNvSpPr>
          <p:nvPr/>
        </p:nvSpPr>
        <p:spPr bwMode="auto">
          <a:xfrm rot="773030">
            <a:off x="6758954" y="5403114"/>
            <a:ext cx="291851" cy="531706"/>
          </a:xfrm>
          <a:custGeom>
            <a:avLst/>
            <a:gdLst>
              <a:gd name="T0" fmla="*/ 297 w 297"/>
              <a:gd name="T1" fmla="*/ 0 h 562"/>
              <a:gd name="T2" fmla="*/ 0 w 297"/>
              <a:gd name="T3" fmla="*/ 562 h 562"/>
              <a:gd name="T4" fmla="*/ 297 w 297"/>
              <a:gd name="T5" fmla="*/ 29 h 562"/>
            </a:gdLst>
            <a:ahLst/>
            <a:cxnLst>
              <a:cxn ang="0">
                <a:pos x="T0" y="T1"/>
              </a:cxn>
              <a:cxn ang="0">
                <a:pos x="T2" y="T3"/>
              </a:cxn>
              <a:cxn ang="0">
                <a:pos x="T4" y="T5"/>
              </a:cxn>
            </a:cxnLst>
            <a:rect l="0" t="0" r="r" b="b"/>
            <a:pathLst>
              <a:path w="297" h="562">
                <a:moveTo>
                  <a:pt x="297" y="0"/>
                </a:moveTo>
                <a:lnTo>
                  <a:pt x="0" y="562"/>
                </a:lnTo>
                <a:lnTo>
                  <a:pt x="297" y="2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4" name="Freeform 129"/>
          <p:cNvSpPr>
            <a:spLocks/>
          </p:cNvSpPr>
          <p:nvPr/>
        </p:nvSpPr>
        <p:spPr bwMode="auto">
          <a:xfrm rot="773030">
            <a:off x="6463769" y="5414251"/>
            <a:ext cx="531620" cy="966910"/>
          </a:xfrm>
          <a:custGeom>
            <a:avLst/>
            <a:gdLst>
              <a:gd name="T0" fmla="*/ 541 w 541"/>
              <a:gd name="T1" fmla="*/ 0 h 1022"/>
              <a:gd name="T2" fmla="*/ 411 w 541"/>
              <a:gd name="T3" fmla="*/ 252 h 1022"/>
              <a:gd name="T4" fmla="*/ 0 w 541"/>
              <a:gd name="T5" fmla="*/ 1022 h 1022"/>
            </a:gdLst>
            <a:ahLst/>
            <a:cxnLst>
              <a:cxn ang="0">
                <a:pos x="T0" y="T1"/>
              </a:cxn>
              <a:cxn ang="0">
                <a:pos x="T2" y="T3"/>
              </a:cxn>
              <a:cxn ang="0">
                <a:pos x="T4" y="T5"/>
              </a:cxn>
            </a:cxnLst>
            <a:rect l="0" t="0" r="r" b="b"/>
            <a:pathLst>
              <a:path w="541" h="1022">
                <a:moveTo>
                  <a:pt x="541" y="0"/>
                </a:moveTo>
                <a:lnTo>
                  <a:pt x="411" y="252"/>
                </a:lnTo>
                <a:lnTo>
                  <a:pt x="0" y="102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5" name="Freeform 130"/>
          <p:cNvSpPr>
            <a:spLocks/>
          </p:cNvSpPr>
          <p:nvPr/>
        </p:nvSpPr>
        <p:spPr bwMode="auto">
          <a:xfrm rot="773030">
            <a:off x="6403340" y="6036480"/>
            <a:ext cx="185723" cy="299913"/>
          </a:xfrm>
          <a:custGeom>
            <a:avLst/>
            <a:gdLst>
              <a:gd name="T0" fmla="*/ 0 w 189"/>
              <a:gd name="T1" fmla="*/ 317 h 317"/>
              <a:gd name="T2" fmla="*/ 75 w 189"/>
              <a:gd name="T3" fmla="*/ 188 h 317"/>
              <a:gd name="T4" fmla="*/ 189 w 189"/>
              <a:gd name="T5" fmla="*/ 0 h 317"/>
            </a:gdLst>
            <a:ahLst/>
            <a:cxnLst>
              <a:cxn ang="0">
                <a:pos x="T0" y="T1"/>
              </a:cxn>
              <a:cxn ang="0">
                <a:pos x="T2" y="T3"/>
              </a:cxn>
              <a:cxn ang="0">
                <a:pos x="T4" y="T5"/>
              </a:cxn>
            </a:cxnLst>
            <a:rect l="0" t="0" r="r" b="b"/>
            <a:pathLst>
              <a:path w="189" h="317">
                <a:moveTo>
                  <a:pt x="0" y="317"/>
                </a:moveTo>
                <a:lnTo>
                  <a:pt x="75" y="188"/>
                </a:lnTo>
                <a:lnTo>
                  <a:pt x="189"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6" name="Freeform 131"/>
          <p:cNvSpPr>
            <a:spLocks/>
          </p:cNvSpPr>
          <p:nvPr/>
        </p:nvSpPr>
        <p:spPr bwMode="auto">
          <a:xfrm rot="773030">
            <a:off x="2778053" y="2114309"/>
            <a:ext cx="210290" cy="1971664"/>
          </a:xfrm>
          <a:custGeom>
            <a:avLst/>
            <a:gdLst>
              <a:gd name="T0" fmla="*/ 60 w 214"/>
              <a:gd name="T1" fmla="*/ 29 h 2084"/>
              <a:gd name="T2" fmla="*/ 0 w 214"/>
              <a:gd name="T3" fmla="*/ 1234 h 2084"/>
              <a:gd name="T4" fmla="*/ 90 w 214"/>
              <a:gd name="T5" fmla="*/ 31 h 2084"/>
              <a:gd name="T6" fmla="*/ 66 w 214"/>
              <a:gd name="T7" fmla="*/ 647 h 2084"/>
              <a:gd name="T8" fmla="*/ 85 w 214"/>
              <a:gd name="T9" fmla="*/ 578 h 2084"/>
              <a:gd name="T10" fmla="*/ 126 w 214"/>
              <a:gd name="T11" fmla="*/ 187 h 2084"/>
              <a:gd name="T12" fmla="*/ 55 w 214"/>
              <a:gd name="T13" fmla="*/ 1446 h 2084"/>
              <a:gd name="T14" fmla="*/ 25 w 214"/>
              <a:gd name="T15" fmla="*/ 2084 h 2084"/>
              <a:gd name="T16" fmla="*/ 77 w 214"/>
              <a:gd name="T17" fmla="*/ 1524 h 2084"/>
              <a:gd name="T18" fmla="*/ 147 w 214"/>
              <a:gd name="T19" fmla="*/ 743 h 2084"/>
              <a:gd name="T20" fmla="*/ 214 w 214"/>
              <a:gd name="T21" fmla="*/ 0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084">
                <a:moveTo>
                  <a:pt x="60" y="29"/>
                </a:moveTo>
                <a:lnTo>
                  <a:pt x="0" y="1234"/>
                </a:lnTo>
                <a:lnTo>
                  <a:pt x="90" y="31"/>
                </a:lnTo>
                <a:lnTo>
                  <a:pt x="66" y="647"/>
                </a:lnTo>
                <a:lnTo>
                  <a:pt x="85" y="578"/>
                </a:lnTo>
                <a:lnTo>
                  <a:pt x="126" y="187"/>
                </a:lnTo>
                <a:lnTo>
                  <a:pt x="55" y="1446"/>
                </a:lnTo>
                <a:lnTo>
                  <a:pt x="25" y="2084"/>
                </a:lnTo>
                <a:lnTo>
                  <a:pt x="77" y="1524"/>
                </a:lnTo>
                <a:lnTo>
                  <a:pt x="147" y="743"/>
                </a:lnTo>
                <a:lnTo>
                  <a:pt x="214"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7" name="Freeform 132"/>
          <p:cNvSpPr>
            <a:spLocks/>
          </p:cNvSpPr>
          <p:nvPr/>
        </p:nvSpPr>
        <p:spPr bwMode="auto">
          <a:xfrm rot="773030">
            <a:off x="3004051" y="2216272"/>
            <a:ext cx="712429" cy="1417252"/>
          </a:xfrm>
          <a:custGeom>
            <a:avLst/>
            <a:gdLst>
              <a:gd name="T0" fmla="*/ 40 w 725"/>
              <a:gd name="T1" fmla="*/ 0 h 1498"/>
              <a:gd name="T2" fmla="*/ 0 w 725"/>
              <a:gd name="T3" fmla="*/ 719 h 1498"/>
              <a:gd name="T4" fmla="*/ 1 w 725"/>
              <a:gd name="T5" fmla="*/ 904 h 1498"/>
              <a:gd name="T6" fmla="*/ 80 w 725"/>
              <a:gd name="T7" fmla="*/ 54 h 1498"/>
              <a:gd name="T8" fmla="*/ 5 w 725"/>
              <a:gd name="T9" fmla="*/ 1215 h 1498"/>
              <a:gd name="T10" fmla="*/ 62 w 725"/>
              <a:gd name="T11" fmla="*/ 668 h 1498"/>
              <a:gd name="T12" fmla="*/ 32 w 725"/>
              <a:gd name="T13" fmla="*/ 1235 h 1498"/>
              <a:gd name="T14" fmla="*/ 108 w 725"/>
              <a:gd name="T15" fmla="*/ 468 h 1498"/>
              <a:gd name="T16" fmla="*/ 132 w 725"/>
              <a:gd name="T17" fmla="*/ 363 h 1498"/>
              <a:gd name="T18" fmla="*/ 104 w 725"/>
              <a:gd name="T19" fmla="*/ 866 h 1498"/>
              <a:gd name="T20" fmla="*/ 117 w 725"/>
              <a:gd name="T21" fmla="*/ 890 h 1498"/>
              <a:gd name="T22" fmla="*/ 189 w 725"/>
              <a:gd name="T23" fmla="*/ 215 h 1498"/>
              <a:gd name="T24" fmla="*/ 95 w 725"/>
              <a:gd name="T25" fmla="*/ 1464 h 1498"/>
              <a:gd name="T26" fmla="*/ 147 w 725"/>
              <a:gd name="T27" fmla="*/ 1028 h 1498"/>
              <a:gd name="T28" fmla="*/ 232 w 725"/>
              <a:gd name="T29" fmla="*/ 246 h 1498"/>
              <a:gd name="T30" fmla="*/ 183 w 725"/>
              <a:gd name="T31" fmla="*/ 952 h 1498"/>
              <a:gd name="T32" fmla="*/ 235 w 725"/>
              <a:gd name="T33" fmla="*/ 548 h 1498"/>
              <a:gd name="T34" fmla="*/ 207 w 725"/>
              <a:gd name="T35" fmla="*/ 1005 h 1498"/>
              <a:gd name="T36" fmla="*/ 272 w 725"/>
              <a:gd name="T37" fmla="*/ 471 h 1498"/>
              <a:gd name="T38" fmla="*/ 277 w 725"/>
              <a:gd name="T39" fmla="*/ 566 h 1498"/>
              <a:gd name="T40" fmla="*/ 283 w 725"/>
              <a:gd name="T41" fmla="*/ 659 h 1498"/>
              <a:gd name="T42" fmla="*/ 288 w 725"/>
              <a:gd name="T43" fmla="*/ 758 h 1498"/>
              <a:gd name="T44" fmla="*/ 278 w 725"/>
              <a:gd name="T45" fmla="*/ 1008 h 1498"/>
              <a:gd name="T46" fmla="*/ 335 w 725"/>
              <a:gd name="T47" fmla="*/ 574 h 1498"/>
              <a:gd name="T48" fmla="*/ 329 w 725"/>
              <a:gd name="T49" fmla="*/ 784 h 1498"/>
              <a:gd name="T50" fmla="*/ 379 w 725"/>
              <a:gd name="T51" fmla="*/ 440 h 1498"/>
              <a:gd name="T52" fmla="*/ 349 w 725"/>
              <a:gd name="T53" fmla="*/ 869 h 1498"/>
              <a:gd name="T54" fmla="*/ 370 w 725"/>
              <a:gd name="T55" fmla="*/ 804 h 1498"/>
              <a:gd name="T56" fmla="*/ 424 w 725"/>
              <a:gd name="T57" fmla="*/ 440 h 1498"/>
              <a:gd name="T58" fmla="*/ 384 w 725"/>
              <a:gd name="T59" fmla="*/ 947 h 1498"/>
              <a:gd name="T60" fmla="*/ 385 w 725"/>
              <a:gd name="T61" fmla="*/ 1062 h 1498"/>
              <a:gd name="T62" fmla="*/ 414 w 725"/>
              <a:gd name="T63" fmla="*/ 933 h 1498"/>
              <a:gd name="T64" fmla="*/ 475 w 725"/>
              <a:gd name="T65" fmla="*/ 517 h 1498"/>
              <a:gd name="T66" fmla="*/ 379 w 725"/>
              <a:gd name="T67" fmla="*/ 1498 h 1498"/>
              <a:gd name="T68" fmla="*/ 446 w 725"/>
              <a:gd name="T69" fmla="*/ 1031 h 1498"/>
              <a:gd name="T70" fmla="*/ 495 w 725"/>
              <a:gd name="T71" fmla="*/ 727 h 1498"/>
              <a:gd name="T72" fmla="*/ 482 w 725"/>
              <a:gd name="T73" fmla="*/ 963 h 1498"/>
              <a:gd name="T74" fmla="*/ 524 w 725"/>
              <a:gd name="T75" fmla="*/ 724 h 1498"/>
              <a:gd name="T76" fmla="*/ 547 w 725"/>
              <a:gd name="T77" fmla="*/ 657 h 1498"/>
              <a:gd name="T78" fmla="*/ 521 w 725"/>
              <a:gd name="T79" fmla="*/ 993 h 1498"/>
              <a:gd name="T80" fmla="*/ 563 w 725"/>
              <a:gd name="T81" fmla="*/ 766 h 1498"/>
              <a:gd name="T82" fmla="*/ 601 w 725"/>
              <a:gd name="T83" fmla="*/ 579 h 1498"/>
              <a:gd name="T84" fmla="*/ 560 w 725"/>
              <a:gd name="T85" fmla="*/ 1025 h 1498"/>
              <a:gd name="T86" fmla="*/ 628 w 725"/>
              <a:gd name="T87" fmla="*/ 593 h 1498"/>
              <a:gd name="T88" fmla="*/ 660 w 725"/>
              <a:gd name="T89" fmla="*/ 459 h 1498"/>
              <a:gd name="T90" fmla="*/ 664 w 725"/>
              <a:gd name="T91" fmla="*/ 544 h 1498"/>
              <a:gd name="T92" fmla="*/ 653 w 725"/>
              <a:gd name="T93" fmla="*/ 745 h 1498"/>
              <a:gd name="T94" fmla="*/ 725 w 725"/>
              <a:gd name="T95" fmla="*/ 307 h 1498"/>
              <a:gd name="T96" fmla="*/ 660 w 725"/>
              <a:gd name="T97" fmla="*/ 915 h 1498"/>
              <a:gd name="T98" fmla="*/ 698 w 725"/>
              <a:gd name="T99" fmla="*/ 733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5" h="1498">
                <a:moveTo>
                  <a:pt x="40" y="0"/>
                </a:moveTo>
                <a:lnTo>
                  <a:pt x="0" y="719"/>
                </a:lnTo>
                <a:lnTo>
                  <a:pt x="1" y="904"/>
                </a:lnTo>
                <a:lnTo>
                  <a:pt x="80" y="54"/>
                </a:lnTo>
                <a:lnTo>
                  <a:pt x="5" y="1215"/>
                </a:lnTo>
                <a:lnTo>
                  <a:pt x="62" y="668"/>
                </a:lnTo>
                <a:lnTo>
                  <a:pt x="32" y="1235"/>
                </a:lnTo>
                <a:lnTo>
                  <a:pt x="108" y="468"/>
                </a:lnTo>
                <a:lnTo>
                  <a:pt x="132" y="363"/>
                </a:lnTo>
                <a:lnTo>
                  <a:pt x="104" y="866"/>
                </a:lnTo>
                <a:lnTo>
                  <a:pt x="117" y="890"/>
                </a:lnTo>
                <a:lnTo>
                  <a:pt x="189" y="215"/>
                </a:lnTo>
                <a:lnTo>
                  <a:pt x="95" y="1464"/>
                </a:lnTo>
                <a:lnTo>
                  <a:pt x="147" y="1028"/>
                </a:lnTo>
                <a:lnTo>
                  <a:pt x="232" y="246"/>
                </a:lnTo>
                <a:lnTo>
                  <a:pt x="183" y="952"/>
                </a:lnTo>
                <a:lnTo>
                  <a:pt x="235" y="548"/>
                </a:lnTo>
                <a:lnTo>
                  <a:pt x="207" y="1005"/>
                </a:lnTo>
                <a:lnTo>
                  <a:pt x="272" y="471"/>
                </a:lnTo>
                <a:lnTo>
                  <a:pt x="277" y="566"/>
                </a:lnTo>
                <a:lnTo>
                  <a:pt x="283" y="659"/>
                </a:lnTo>
                <a:lnTo>
                  <a:pt x="288" y="758"/>
                </a:lnTo>
                <a:lnTo>
                  <a:pt x="278" y="1008"/>
                </a:lnTo>
                <a:lnTo>
                  <a:pt x="335" y="574"/>
                </a:lnTo>
                <a:lnTo>
                  <a:pt x="329" y="784"/>
                </a:lnTo>
                <a:lnTo>
                  <a:pt x="379" y="440"/>
                </a:lnTo>
                <a:lnTo>
                  <a:pt x="349" y="869"/>
                </a:lnTo>
                <a:lnTo>
                  <a:pt x="370" y="804"/>
                </a:lnTo>
                <a:lnTo>
                  <a:pt x="424" y="440"/>
                </a:lnTo>
                <a:lnTo>
                  <a:pt x="384" y="947"/>
                </a:lnTo>
                <a:lnTo>
                  <a:pt x="385" y="1062"/>
                </a:lnTo>
                <a:lnTo>
                  <a:pt x="414" y="933"/>
                </a:lnTo>
                <a:lnTo>
                  <a:pt x="475" y="517"/>
                </a:lnTo>
                <a:lnTo>
                  <a:pt x="379" y="1498"/>
                </a:lnTo>
                <a:lnTo>
                  <a:pt x="446" y="1031"/>
                </a:lnTo>
                <a:lnTo>
                  <a:pt x="495" y="727"/>
                </a:lnTo>
                <a:lnTo>
                  <a:pt x="482" y="963"/>
                </a:lnTo>
                <a:lnTo>
                  <a:pt x="524" y="724"/>
                </a:lnTo>
                <a:lnTo>
                  <a:pt x="547" y="657"/>
                </a:lnTo>
                <a:lnTo>
                  <a:pt x="521" y="993"/>
                </a:lnTo>
                <a:lnTo>
                  <a:pt x="563" y="766"/>
                </a:lnTo>
                <a:lnTo>
                  <a:pt x="601" y="579"/>
                </a:lnTo>
                <a:lnTo>
                  <a:pt x="560" y="1025"/>
                </a:lnTo>
                <a:lnTo>
                  <a:pt x="628" y="593"/>
                </a:lnTo>
                <a:lnTo>
                  <a:pt x="660" y="459"/>
                </a:lnTo>
                <a:lnTo>
                  <a:pt x="664" y="544"/>
                </a:lnTo>
                <a:lnTo>
                  <a:pt x="653" y="745"/>
                </a:lnTo>
                <a:lnTo>
                  <a:pt x="725" y="307"/>
                </a:lnTo>
                <a:lnTo>
                  <a:pt x="660" y="915"/>
                </a:lnTo>
                <a:lnTo>
                  <a:pt x="698" y="73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8" name="Freeform 133"/>
          <p:cNvSpPr>
            <a:spLocks/>
          </p:cNvSpPr>
          <p:nvPr/>
        </p:nvSpPr>
        <p:spPr bwMode="auto">
          <a:xfrm rot="773030">
            <a:off x="3605029" y="2358021"/>
            <a:ext cx="745840" cy="1453204"/>
          </a:xfrm>
          <a:custGeom>
            <a:avLst/>
            <a:gdLst>
              <a:gd name="T0" fmla="*/ 28 w 759"/>
              <a:gd name="T1" fmla="*/ 915 h 1536"/>
              <a:gd name="T2" fmla="*/ 66 w 759"/>
              <a:gd name="T3" fmla="*/ 733 h 1536"/>
              <a:gd name="T4" fmla="*/ 22 w 759"/>
              <a:gd name="T5" fmla="*/ 1176 h 1536"/>
              <a:gd name="T6" fmla="*/ 105 w 759"/>
              <a:gd name="T7" fmla="*/ 659 h 1536"/>
              <a:gd name="T8" fmla="*/ 0 w 759"/>
              <a:gd name="T9" fmla="*/ 1536 h 1536"/>
              <a:gd name="T10" fmla="*/ 162 w 759"/>
              <a:gd name="T11" fmla="*/ 457 h 1536"/>
              <a:gd name="T12" fmla="*/ 132 w 759"/>
              <a:gd name="T13" fmla="*/ 785 h 1536"/>
              <a:gd name="T14" fmla="*/ 147 w 759"/>
              <a:gd name="T15" fmla="*/ 783 h 1536"/>
              <a:gd name="T16" fmla="*/ 180 w 759"/>
              <a:gd name="T17" fmla="*/ 651 h 1536"/>
              <a:gd name="T18" fmla="*/ 206 w 759"/>
              <a:gd name="T19" fmla="*/ 573 h 1536"/>
              <a:gd name="T20" fmla="*/ 175 w 759"/>
              <a:gd name="T21" fmla="*/ 891 h 1536"/>
              <a:gd name="T22" fmla="*/ 288 w 759"/>
              <a:gd name="T23" fmla="*/ 211 h 1536"/>
              <a:gd name="T24" fmla="*/ 220 w 759"/>
              <a:gd name="T25" fmla="*/ 778 h 1536"/>
              <a:gd name="T26" fmla="*/ 218 w 759"/>
              <a:gd name="T27" fmla="*/ 892 h 1536"/>
              <a:gd name="T28" fmla="*/ 289 w 759"/>
              <a:gd name="T29" fmla="*/ 510 h 1536"/>
              <a:gd name="T30" fmla="*/ 287 w 759"/>
              <a:gd name="T31" fmla="*/ 620 h 1536"/>
              <a:gd name="T32" fmla="*/ 257 w 759"/>
              <a:gd name="T33" fmla="*/ 920 h 1536"/>
              <a:gd name="T34" fmla="*/ 325 w 759"/>
              <a:gd name="T35" fmla="*/ 561 h 1536"/>
              <a:gd name="T36" fmla="*/ 323 w 759"/>
              <a:gd name="T37" fmla="*/ 676 h 1536"/>
              <a:gd name="T38" fmla="*/ 340 w 759"/>
              <a:gd name="T39" fmla="*/ 659 h 1536"/>
              <a:gd name="T40" fmla="*/ 379 w 759"/>
              <a:gd name="T41" fmla="*/ 499 h 1536"/>
              <a:gd name="T42" fmla="*/ 361 w 759"/>
              <a:gd name="T43" fmla="*/ 709 h 1536"/>
              <a:gd name="T44" fmla="*/ 361 w 759"/>
              <a:gd name="T45" fmla="*/ 803 h 1536"/>
              <a:gd name="T46" fmla="*/ 448 w 759"/>
              <a:gd name="T47" fmla="*/ 346 h 1536"/>
              <a:gd name="T48" fmla="*/ 420 w 759"/>
              <a:gd name="T49" fmla="*/ 618 h 1536"/>
              <a:gd name="T50" fmla="*/ 487 w 759"/>
              <a:gd name="T51" fmla="*/ 296 h 1536"/>
              <a:gd name="T52" fmla="*/ 467 w 759"/>
              <a:gd name="T53" fmla="*/ 509 h 1536"/>
              <a:gd name="T54" fmla="*/ 369 w 759"/>
              <a:gd name="T55" fmla="*/ 1192 h 1536"/>
              <a:gd name="T56" fmla="*/ 483 w 759"/>
              <a:gd name="T57" fmla="*/ 593 h 1536"/>
              <a:gd name="T58" fmla="*/ 472 w 759"/>
              <a:gd name="T59" fmla="*/ 745 h 1536"/>
              <a:gd name="T60" fmla="*/ 493 w 759"/>
              <a:gd name="T61" fmla="*/ 711 h 1536"/>
              <a:gd name="T62" fmla="*/ 513 w 759"/>
              <a:gd name="T63" fmla="*/ 677 h 1536"/>
              <a:gd name="T64" fmla="*/ 575 w 759"/>
              <a:gd name="T65" fmla="*/ 399 h 1536"/>
              <a:gd name="T66" fmla="*/ 588 w 759"/>
              <a:gd name="T67" fmla="*/ 406 h 1536"/>
              <a:gd name="T68" fmla="*/ 585 w 759"/>
              <a:gd name="T69" fmla="*/ 515 h 1536"/>
              <a:gd name="T70" fmla="*/ 626 w 759"/>
              <a:gd name="T71" fmla="*/ 365 h 1536"/>
              <a:gd name="T72" fmla="*/ 646 w 759"/>
              <a:gd name="T73" fmla="*/ 338 h 1536"/>
              <a:gd name="T74" fmla="*/ 624 w 759"/>
              <a:gd name="T75" fmla="*/ 545 h 1536"/>
              <a:gd name="T76" fmla="*/ 605 w 759"/>
              <a:gd name="T77" fmla="*/ 732 h 1536"/>
              <a:gd name="T78" fmla="*/ 674 w 759"/>
              <a:gd name="T79" fmla="*/ 433 h 1536"/>
              <a:gd name="T80" fmla="*/ 759 w 759"/>
              <a:gd name="T81"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9" h="1536">
                <a:moveTo>
                  <a:pt x="28" y="915"/>
                </a:moveTo>
                <a:lnTo>
                  <a:pt x="66" y="733"/>
                </a:lnTo>
                <a:lnTo>
                  <a:pt x="22" y="1176"/>
                </a:lnTo>
                <a:lnTo>
                  <a:pt x="105" y="659"/>
                </a:lnTo>
                <a:lnTo>
                  <a:pt x="0" y="1536"/>
                </a:lnTo>
                <a:lnTo>
                  <a:pt x="162" y="457"/>
                </a:lnTo>
                <a:lnTo>
                  <a:pt x="132" y="785"/>
                </a:lnTo>
                <a:lnTo>
                  <a:pt x="147" y="783"/>
                </a:lnTo>
                <a:lnTo>
                  <a:pt x="180" y="651"/>
                </a:lnTo>
                <a:lnTo>
                  <a:pt x="206" y="573"/>
                </a:lnTo>
                <a:lnTo>
                  <a:pt x="175" y="891"/>
                </a:lnTo>
                <a:lnTo>
                  <a:pt x="288" y="211"/>
                </a:lnTo>
                <a:lnTo>
                  <a:pt x="220" y="778"/>
                </a:lnTo>
                <a:lnTo>
                  <a:pt x="218" y="892"/>
                </a:lnTo>
                <a:lnTo>
                  <a:pt x="289" y="510"/>
                </a:lnTo>
                <a:lnTo>
                  <a:pt x="287" y="620"/>
                </a:lnTo>
                <a:lnTo>
                  <a:pt x="257" y="920"/>
                </a:lnTo>
                <a:lnTo>
                  <a:pt x="325" y="561"/>
                </a:lnTo>
                <a:lnTo>
                  <a:pt x="323" y="676"/>
                </a:lnTo>
                <a:lnTo>
                  <a:pt x="340" y="659"/>
                </a:lnTo>
                <a:lnTo>
                  <a:pt x="379" y="499"/>
                </a:lnTo>
                <a:lnTo>
                  <a:pt x="361" y="709"/>
                </a:lnTo>
                <a:lnTo>
                  <a:pt x="361" y="803"/>
                </a:lnTo>
                <a:lnTo>
                  <a:pt x="448" y="346"/>
                </a:lnTo>
                <a:lnTo>
                  <a:pt x="420" y="618"/>
                </a:lnTo>
                <a:lnTo>
                  <a:pt x="487" y="296"/>
                </a:lnTo>
                <a:lnTo>
                  <a:pt x="467" y="509"/>
                </a:lnTo>
                <a:lnTo>
                  <a:pt x="369" y="1192"/>
                </a:lnTo>
                <a:lnTo>
                  <a:pt x="483" y="593"/>
                </a:lnTo>
                <a:lnTo>
                  <a:pt x="472" y="745"/>
                </a:lnTo>
                <a:lnTo>
                  <a:pt x="493" y="711"/>
                </a:lnTo>
                <a:lnTo>
                  <a:pt x="513" y="677"/>
                </a:lnTo>
                <a:lnTo>
                  <a:pt x="575" y="399"/>
                </a:lnTo>
                <a:lnTo>
                  <a:pt x="588" y="406"/>
                </a:lnTo>
                <a:lnTo>
                  <a:pt x="585" y="515"/>
                </a:lnTo>
                <a:lnTo>
                  <a:pt x="626" y="365"/>
                </a:lnTo>
                <a:lnTo>
                  <a:pt x="646" y="338"/>
                </a:lnTo>
                <a:lnTo>
                  <a:pt x="624" y="545"/>
                </a:lnTo>
                <a:lnTo>
                  <a:pt x="605" y="732"/>
                </a:lnTo>
                <a:lnTo>
                  <a:pt x="674" y="433"/>
                </a:lnTo>
                <a:lnTo>
                  <a:pt x="759"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49" name="Freeform 248"/>
          <p:cNvSpPr>
            <a:spLocks/>
          </p:cNvSpPr>
          <p:nvPr/>
        </p:nvSpPr>
        <p:spPr bwMode="auto">
          <a:xfrm rot="773030">
            <a:off x="4089953" y="2423646"/>
            <a:ext cx="339019" cy="1548760"/>
          </a:xfrm>
          <a:custGeom>
            <a:avLst/>
            <a:gdLst>
              <a:gd name="T0" fmla="*/ 260 w 345"/>
              <a:gd name="T1" fmla="*/ 0 h 1637"/>
              <a:gd name="T2" fmla="*/ 124 w 345"/>
              <a:gd name="T3" fmla="*/ 807 h 1637"/>
              <a:gd name="T4" fmla="*/ 126 w 345"/>
              <a:gd name="T5" fmla="*/ 873 h 1637"/>
              <a:gd name="T6" fmla="*/ 0 w 345"/>
              <a:gd name="T7" fmla="*/ 1634 h 1637"/>
              <a:gd name="T8" fmla="*/ 13 w 345"/>
              <a:gd name="T9" fmla="*/ 1637 h 1637"/>
              <a:gd name="T10" fmla="*/ 284 w 345"/>
              <a:gd name="T11" fmla="*/ 257 h 1637"/>
              <a:gd name="T12" fmla="*/ 345 w 345"/>
              <a:gd name="T13" fmla="*/ 0 h 1637"/>
            </a:gdLst>
            <a:ahLst/>
            <a:cxnLst>
              <a:cxn ang="0">
                <a:pos x="T0" y="T1"/>
              </a:cxn>
              <a:cxn ang="0">
                <a:pos x="T2" y="T3"/>
              </a:cxn>
              <a:cxn ang="0">
                <a:pos x="T4" y="T5"/>
              </a:cxn>
              <a:cxn ang="0">
                <a:pos x="T6" y="T7"/>
              </a:cxn>
              <a:cxn ang="0">
                <a:pos x="T8" y="T9"/>
              </a:cxn>
              <a:cxn ang="0">
                <a:pos x="T10" y="T11"/>
              </a:cxn>
              <a:cxn ang="0">
                <a:pos x="T12" y="T13"/>
              </a:cxn>
            </a:cxnLst>
            <a:rect l="0" t="0" r="r" b="b"/>
            <a:pathLst>
              <a:path w="345" h="1637">
                <a:moveTo>
                  <a:pt x="260" y="0"/>
                </a:moveTo>
                <a:lnTo>
                  <a:pt x="124" y="807"/>
                </a:lnTo>
                <a:lnTo>
                  <a:pt x="126" y="873"/>
                </a:lnTo>
                <a:lnTo>
                  <a:pt x="0" y="1634"/>
                </a:lnTo>
                <a:lnTo>
                  <a:pt x="13" y="1637"/>
                </a:lnTo>
                <a:lnTo>
                  <a:pt x="284" y="257"/>
                </a:lnTo>
                <a:lnTo>
                  <a:pt x="345"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0" name="Freeform 249"/>
          <p:cNvSpPr>
            <a:spLocks/>
          </p:cNvSpPr>
          <p:nvPr/>
        </p:nvSpPr>
        <p:spPr bwMode="auto">
          <a:xfrm rot="773030">
            <a:off x="4098781" y="2460591"/>
            <a:ext cx="555204" cy="2338750"/>
          </a:xfrm>
          <a:custGeom>
            <a:avLst/>
            <a:gdLst>
              <a:gd name="T0" fmla="*/ 244 w 565"/>
              <a:gd name="T1" fmla="*/ 0 h 2472"/>
              <a:gd name="T2" fmla="*/ 126 w 565"/>
              <a:gd name="T3" fmla="*/ 701 h 2472"/>
              <a:gd name="T4" fmla="*/ 49 w 565"/>
              <a:gd name="T5" fmla="*/ 1188 h 2472"/>
              <a:gd name="T6" fmla="*/ 135 w 565"/>
              <a:gd name="T7" fmla="*/ 811 h 2472"/>
              <a:gd name="T8" fmla="*/ 41 w 565"/>
              <a:gd name="T9" fmla="*/ 1371 h 2472"/>
              <a:gd name="T10" fmla="*/ 0 w 565"/>
              <a:gd name="T11" fmla="*/ 1657 h 2472"/>
              <a:gd name="T12" fmla="*/ 148 w 565"/>
              <a:gd name="T13" fmla="*/ 963 h 2472"/>
              <a:gd name="T14" fmla="*/ 93 w 565"/>
              <a:gd name="T15" fmla="*/ 1321 h 2472"/>
              <a:gd name="T16" fmla="*/ 38 w 565"/>
              <a:gd name="T17" fmla="*/ 1666 h 2472"/>
              <a:gd name="T18" fmla="*/ 267 w 565"/>
              <a:gd name="T19" fmla="*/ 579 h 2472"/>
              <a:gd name="T20" fmla="*/ 110 w 565"/>
              <a:gd name="T21" fmla="*/ 1443 h 2472"/>
              <a:gd name="T22" fmla="*/ 140 w 565"/>
              <a:gd name="T23" fmla="*/ 1360 h 2472"/>
              <a:gd name="T24" fmla="*/ 202 w 565"/>
              <a:gd name="T25" fmla="*/ 1122 h 2472"/>
              <a:gd name="T26" fmla="*/ 200 w 565"/>
              <a:gd name="T27" fmla="*/ 1199 h 2472"/>
              <a:gd name="T28" fmla="*/ 6 w 565"/>
              <a:gd name="T29" fmla="*/ 2217 h 2472"/>
              <a:gd name="T30" fmla="*/ 128 w 565"/>
              <a:gd name="T31" fmla="*/ 1688 h 2472"/>
              <a:gd name="T32" fmla="*/ 189 w 565"/>
              <a:gd name="T33" fmla="*/ 1456 h 2472"/>
              <a:gd name="T34" fmla="*/ 275 w 565"/>
              <a:gd name="T35" fmla="*/ 1109 h 2472"/>
              <a:gd name="T36" fmla="*/ 143 w 565"/>
              <a:gd name="T37" fmla="*/ 1808 h 2472"/>
              <a:gd name="T38" fmla="*/ 179 w 565"/>
              <a:gd name="T39" fmla="*/ 1701 h 2472"/>
              <a:gd name="T40" fmla="*/ 252 w 565"/>
              <a:gd name="T41" fmla="*/ 1418 h 2472"/>
              <a:gd name="T42" fmla="*/ 204 w 565"/>
              <a:gd name="T43" fmla="*/ 1707 h 2472"/>
              <a:gd name="T44" fmla="*/ 348 w 565"/>
              <a:gd name="T45" fmla="*/ 1101 h 2472"/>
              <a:gd name="T46" fmla="*/ 164 w 565"/>
              <a:gd name="T47" fmla="*/ 2019 h 2472"/>
              <a:gd name="T48" fmla="*/ 278 w 565"/>
              <a:gd name="T49" fmla="*/ 1551 h 2472"/>
              <a:gd name="T50" fmla="*/ 306 w 565"/>
              <a:gd name="T51" fmla="*/ 1485 h 2472"/>
              <a:gd name="T52" fmla="*/ 317 w 565"/>
              <a:gd name="T53" fmla="*/ 1495 h 2472"/>
              <a:gd name="T54" fmla="*/ 280 w 565"/>
              <a:gd name="T55" fmla="*/ 1727 h 2472"/>
              <a:gd name="T56" fmla="*/ 374 w 565"/>
              <a:gd name="T57" fmla="*/ 1364 h 2472"/>
              <a:gd name="T58" fmla="*/ 250 w 565"/>
              <a:gd name="T59" fmla="*/ 1984 h 2472"/>
              <a:gd name="T60" fmla="*/ 293 w 565"/>
              <a:gd name="T61" fmla="*/ 1850 h 2472"/>
              <a:gd name="T62" fmla="*/ 331 w 565"/>
              <a:gd name="T63" fmla="*/ 1740 h 2472"/>
              <a:gd name="T64" fmla="*/ 287 w 565"/>
              <a:gd name="T65" fmla="*/ 1990 h 2472"/>
              <a:gd name="T66" fmla="*/ 214 w 565"/>
              <a:gd name="T67" fmla="*/ 2368 h 2472"/>
              <a:gd name="T68" fmla="*/ 260 w 565"/>
              <a:gd name="T69" fmla="*/ 2225 h 2472"/>
              <a:gd name="T70" fmla="*/ 310 w 565"/>
              <a:gd name="T71" fmla="*/ 2061 h 2472"/>
              <a:gd name="T72" fmla="*/ 344 w 565"/>
              <a:gd name="T73" fmla="*/ 1972 h 2472"/>
              <a:gd name="T74" fmla="*/ 338 w 565"/>
              <a:gd name="T75" fmla="*/ 2054 h 2472"/>
              <a:gd name="T76" fmla="*/ 350 w 565"/>
              <a:gd name="T77" fmla="*/ 2057 h 2472"/>
              <a:gd name="T78" fmla="*/ 411 w 565"/>
              <a:gd name="T79" fmla="*/ 1851 h 2472"/>
              <a:gd name="T80" fmla="*/ 432 w 565"/>
              <a:gd name="T81" fmla="*/ 1821 h 2472"/>
              <a:gd name="T82" fmla="*/ 564 w 565"/>
              <a:gd name="T83" fmla="*/ 1321 h 2472"/>
              <a:gd name="T84" fmla="*/ 303 w 565"/>
              <a:gd name="T85" fmla="*/ 2472 h 2472"/>
              <a:gd name="T86" fmla="*/ 481 w 565"/>
              <a:gd name="T87" fmla="*/ 1782 h 2472"/>
              <a:gd name="T88" fmla="*/ 565 w 565"/>
              <a:gd name="T89" fmla="*/ 1488 h 2472"/>
              <a:gd name="T90" fmla="*/ 466 w 565"/>
              <a:gd name="T91" fmla="*/ 1951 h 2472"/>
              <a:gd name="T92" fmla="*/ 394 w 565"/>
              <a:gd name="T93" fmla="*/ 2301 h 2472"/>
              <a:gd name="T94" fmla="*/ 390 w 565"/>
              <a:gd name="T95" fmla="*/ 2370 h 2472"/>
              <a:gd name="T96" fmla="*/ 440 w 565"/>
              <a:gd name="T97" fmla="*/ 2217 h 2472"/>
              <a:gd name="T98" fmla="*/ 440 w 565"/>
              <a:gd name="T99" fmla="*/ 2269 h 2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5" h="2472">
                <a:moveTo>
                  <a:pt x="244" y="0"/>
                </a:moveTo>
                <a:lnTo>
                  <a:pt x="126" y="701"/>
                </a:lnTo>
                <a:lnTo>
                  <a:pt x="49" y="1188"/>
                </a:lnTo>
                <a:lnTo>
                  <a:pt x="135" y="811"/>
                </a:lnTo>
                <a:lnTo>
                  <a:pt x="41" y="1371"/>
                </a:lnTo>
                <a:lnTo>
                  <a:pt x="0" y="1657"/>
                </a:lnTo>
                <a:lnTo>
                  <a:pt x="148" y="963"/>
                </a:lnTo>
                <a:lnTo>
                  <a:pt x="93" y="1321"/>
                </a:lnTo>
                <a:lnTo>
                  <a:pt x="38" y="1666"/>
                </a:lnTo>
                <a:lnTo>
                  <a:pt x="267" y="579"/>
                </a:lnTo>
                <a:lnTo>
                  <a:pt x="110" y="1443"/>
                </a:lnTo>
                <a:lnTo>
                  <a:pt x="140" y="1360"/>
                </a:lnTo>
                <a:lnTo>
                  <a:pt x="202" y="1122"/>
                </a:lnTo>
                <a:lnTo>
                  <a:pt x="200" y="1199"/>
                </a:lnTo>
                <a:lnTo>
                  <a:pt x="6" y="2217"/>
                </a:lnTo>
                <a:lnTo>
                  <a:pt x="128" y="1688"/>
                </a:lnTo>
                <a:lnTo>
                  <a:pt x="189" y="1456"/>
                </a:lnTo>
                <a:lnTo>
                  <a:pt x="275" y="1109"/>
                </a:lnTo>
                <a:lnTo>
                  <a:pt x="143" y="1808"/>
                </a:lnTo>
                <a:lnTo>
                  <a:pt x="179" y="1701"/>
                </a:lnTo>
                <a:lnTo>
                  <a:pt x="252" y="1418"/>
                </a:lnTo>
                <a:lnTo>
                  <a:pt x="204" y="1707"/>
                </a:lnTo>
                <a:lnTo>
                  <a:pt x="348" y="1101"/>
                </a:lnTo>
                <a:lnTo>
                  <a:pt x="164" y="2019"/>
                </a:lnTo>
                <a:lnTo>
                  <a:pt x="278" y="1551"/>
                </a:lnTo>
                <a:lnTo>
                  <a:pt x="306" y="1485"/>
                </a:lnTo>
                <a:lnTo>
                  <a:pt x="317" y="1495"/>
                </a:lnTo>
                <a:lnTo>
                  <a:pt x="280" y="1727"/>
                </a:lnTo>
                <a:lnTo>
                  <a:pt x="374" y="1364"/>
                </a:lnTo>
                <a:lnTo>
                  <a:pt x="250" y="1984"/>
                </a:lnTo>
                <a:lnTo>
                  <a:pt x="293" y="1850"/>
                </a:lnTo>
                <a:lnTo>
                  <a:pt x="331" y="1740"/>
                </a:lnTo>
                <a:lnTo>
                  <a:pt x="287" y="1990"/>
                </a:lnTo>
                <a:lnTo>
                  <a:pt x="214" y="2368"/>
                </a:lnTo>
                <a:lnTo>
                  <a:pt x="260" y="2225"/>
                </a:lnTo>
                <a:lnTo>
                  <a:pt x="310" y="2061"/>
                </a:lnTo>
                <a:lnTo>
                  <a:pt x="344" y="1972"/>
                </a:lnTo>
                <a:lnTo>
                  <a:pt x="338" y="2054"/>
                </a:lnTo>
                <a:lnTo>
                  <a:pt x="350" y="2057"/>
                </a:lnTo>
                <a:lnTo>
                  <a:pt x="411" y="1851"/>
                </a:lnTo>
                <a:lnTo>
                  <a:pt x="432" y="1821"/>
                </a:lnTo>
                <a:lnTo>
                  <a:pt x="564" y="1321"/>
                </a:lnTo>
                <a:lnTo>
                  <a:pt x="303" y="2472"/>
                </a:lnTo>
                <a:lnTo>
                  <a:pt x="481" y="1782"/>
                </a:lnTo>
                <a:lnTo>
                  <a:pt x="565" y="1488"/>
                </a:lnTo>
                <a:lnTo>
                  <a:pt x="466" y="1951"/>
                </a:lnTo>
                <a:lnTo>
                  <a:pt x="394" y="2301"/>
                </a:lnTo>
                <a:lnTo>
                  <a:pt x="390" y="2370"/>
                </a:lnTo>
                <a:lnTo>
                  <a:pt x="440" y="2217"/>
                </a:lnTo>
                <a:lnTo>
                  <a:pt x="440" y="226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1" name="Freeform 250"/>
          <p:cNvSpPr>
            <a:spLocks/>
          </p:cNvSpPr>
          <p:nvPr/>
        </p:nvSpPr>
        <p:spPr bwMode="auto">
          <a:xfrm rot="773030">
            <a:off x="4376438" y="3875313"/>
            <a:ext cx="861794" cy="994348"/>
          </a:xfrm>
          <a:custGeom>
            <a:avLst/>
            <a:gdLst>
              <a:gd name="T0" fmla="*/ 0 w 877"/>
              <a:gd name="T1" fmla="*/ 843 h 1051"/>
              <a:gd name="T2" fmla="*/ 0 w 877"/>
              <a:gd name="T3" fmla="*/ 895 h 1051"/>
              <a:gd name="T4" fmla="*/ 58 w 877"/>
              <a:gd name="T5" fmla="*/ 711 h 1051"/>
              <a:gd name="T6" fmla="*/ 111 w 877"/>
              <a:gd name="T7" fmla="*/ 551 h 1051"/>
              <a:gd name="T8" fmla="*/ 152 w 877"/>
              <a:gd name="T9" fmla="*/ 441 h 1051"/>
              <a:gd name="T10" fmla="*/ 39 w 877"/>
              <a:gd name="T11" fmla="*/ 944 h 1051"/>
              <a:gd name="T12" fmla="*/ 44 w 877"/>
              <a:gd name="T13" fmla="*/ 973 h 1051"/>
              <a:gd name="T14" fmla="*/ 293 w 877"/>
              <a:gd name="T15" fmla="*/ 43 h 1051"/>
              <a:gd name="T16" fmla="*/ 201 w 877"/>
              <a:gd name="T17" fmla="*/ 456 h 1051"/>
              <a:gd name="T18" fmla="*/ 61 w 877"/>
              <a:gd name="T19" fmla="*/ 1051 h 1051"/>
              <a:gd name="T20" fmla="*/ 128 w 877"/>
              <a:gd name="T21" fmla="*/ 842 h 1051"/>
              <a:gd name="T22" fmla="*/ 225 w 877"/>
              <a:gd name="T23" fmla="*/ 518 h 1051"/>
              <a:gd name="T24" fmla="*/ 190 w 877"/>
              <a:gd name="T25" fmla="*/ 704 h 1051"/>
              <a:gd name="T26" fmla="*/ 232 w 877"/>
              <a:gd name="T27" fmla="*/ 593 h 1051"/>
              <a:gd name="T28" fmla="*/ 199 w 877"/>
              <a:gd name="T29" fmla="*/ 767 h 1051"/>
              <a:gd name="T30" fmla="*/ 344 w 877"/>
              <a:gd name="T31" fmla="*/ 265 h 1051"/>
              <a:gd name="T32" fmla="*/ 299 w 877"/>
              <a:gd name="T33" fmla="*/ 487 h 1051"/>
              <a:gd name="T34" fmla="*/ 364 w 877"/>
              <a:gd name="T35" fmla="*/ 292 h 1051"/>
              <a:gd name="T36" fmla="*/ 367 w 877"/>
              <a:gd name="T37" fmla="*/ 333 h 1051"/>
              <a:gd name="T38" fmla="*/ 455 w 877"/>
              <a:gd name="T39" fmla="*/ 55 h 1051"/>
              <a:gd name="T40" fmla="*/ 346 w 877"/>
              <a:gd name="T41" fmla="*/ 506 h 1051"/>
              <a:gd name="T42" fmla="*/ 440 w 877"/>
              <a:gd name="T43" fmla="*/ 208 h 1051"/>
              <a:gd name="T44" fmla="*/ 372 w 877"/>
              <a:gd name="T45" fmla="*/ 510 h 1051"/>
              <a:gd name="T46" fmla="*/ 384 w 877"/>
              <a:gd name="T47" fmla="*/ 514 h 1051"/>
              <a:gd name="T48" fmla="*/ 364 w 877"/>
              <a:gd name="T49" fmla="*/ 634 h 1051"/>
              <a:gd name="T50" fmla="*/ 408 w 877"/>
              <a:gd name="T51" fmla="*/ 522 h 1051"/>
              <a:gd name="T52" fmla="*/ 420 w 877"/>
              <a:gd name="T53" fmla="*/ 526 h 1051"/>
              <a:gd name="T54" fmla="*/ 432 w 877"/>
              <a:gd name="T55" fmla="*/ 530 h 1051"/>
              <a:gd name="T56" fmla="*/ 444 w 877"/>
              <a:gd name="T57" fmla="*/ 534 h 1051"/>
              <a:gd name="T58" fmla="*/ 427 w 877"/>
              <a:gd name="T59" fmla="*/ 643 h 1051"/>
              <a:gd name="T60" fmla="*/ 468 w 877"/>
              <a:gd name="T61" fmla="*/ 542 h 1051"/>
              <a:gd name="T62" fmla="*/ 635 w 877"/>
              <a:gd name="T63" fmla="*/ 0 h 1051"/>
              <a:gd name="T64" fmla="*/ 436 w 877"/>
              <a:gd name="T65" fmla="*/ 747 h 1051"/>
              <a:gd name="T66" fmla="*/ 504 w 877"/>
              <a:gd name="T67" fmla="*/ 554 h 1051"/>
              <a:gd name="T68" fmla="*/ 516 w 877"/>
              <a:gd name="T69" fmla="*/ 558 h 1051"/>
              <a:gd name="T70" fmla="*/ 441 w 877"/>
              <a:gd name="T71" fmla="*/ 863 h 1051"/>
              <a:gd name="T72" fmla="*/ 486 w 877"/>
              <a:gd name="T73" fmla="*/ 752 h 1051"/>
              <a:gd name="T74" fmla="*/ 676 w 877"/>
              <a:gd name="T75" fmla="*/ 143 h 1051"/>
              <a:gd name="T76" fmla="*/ 689 w 877"/>
              <a:gd name="T77" fmla="*/ 144 h 1051"/>
              <a:gd name="T78" fmla="*/ 518 w 877"/>
              <a:gd name="T79" fmla="*/ 776 h 1051"/>
              <a:gd name="T80" fmla="*/ 582 w 877"/>
              <a:gd name="T81" fmla="*/ 603 h 1051"/>
              <a:gd name="T82" fmla="*/ 599 w 877"/>
              <a:gd name="T83" fmla="*/ 587 h 1051"/>
              <a:gd name="T84" fmla="*/ 611 w 877"/>
              <a:gd name="T85" fmla="*/ 592 h 1051"/>
              <a:gd name="T86" fmla="*/ 623 w 877"/>
              <a:gd name="T87" fmla="*/ 596 h 1051"/>
              <a:gd name="T88" fmla="*/ 704 w 877"/>
              <a:gd name="T89" fmla="*/ 366 h 1051"/>
              <a:gd name="T90" fmla="*/ 727 w 877"/>
              <a:gd name="T91" fmla="*/ 336 h 1051"/>
              <a:gd name="T92" fmla="*/ 658 w 877"/>
              <a:gd name="T93" fmla="*/ 609 h 1051"/>
              <a:gd name="T94" fmla="*/ 665 w 877"/>
              <a:gd name="T95" fmla="*/ 630 h 1051"/>
              <a:gd name="T96" fmla="*/ 682 w 877"/>
              <a:gd name="T97" fmla="*/ 617 h 1051"/>
              <a:gd name="T98" fmla="*/ 877 w 877"/>
              <a:gd name="T99" fmla="*/ 19 h 1051"/>
              <a:gd name="T100" fmla="*/ 669 w 877"/>
              <a:gd name="T101" fmla="*/ 744 h 1051"/>
              <a:gd name="T102" fmla="*/ 826 w 877"/>
              <a:gd name="T103" fmla="*/ 274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7" h="1051">
                <a:moveTo>
                  <a:pt x="0" y="843"/>
                </a:moveTo>
                <a:lnTo>
                  <a:pt x="0" y="895"/>
                </a:lnTo>
                <a:lnTo>
                  <a:pt x="58" y="711"/>
                </a:lnTo>
                <a:lnTo>
                  <a:pt x="111" y="551"/>
                </a:lnTo>
                <a:lnTo>
                  <a:pt x="152" y="441"/>
                </a:lnTo>
                <a:lnTo>
                  <a:pt x="39" y="944"/>
                </a:lnTo>
                <a:lnTo>
                  <a:pt x="44" y="973"/>
                </a:lnTo>
                <a:lnTo>
                  <a:pt x="293" y="43"/>
                </a:lnTo>
                <a:lnTo>
                  <a:pt x="201" y="456"/>
                </a:lnTo>
                <a:lnTo>
                  <a:pt x="61" y="1051"/>
                </a:lnTo>
                <a:lnTo>
                  <a:pt x="128" y="842"/>
                </a:lnTo>
                <a:lnTo>
                  <a:pt x="225" y="518"/>
                </a:lnTo>
                <a:lnTo>
                  <a:pt x="190" y="704"/>
                </a:lnTo>
                <a:lnTo>
                  <a:pt x="232" y="593"/>
                </a:lnTo>
                <a:lnTo>
                  <a:pt x="199" y="767"/>
                </a:lnTo>
                <a:lnTo>
                  <a:pt x="344" y="265"/>
                </a:lnTo>
                <a:lnTo>
                  <a:pt x="299" y="487"/>
                </a:lnTo>
                <a:lnTo>
                  <a:pt x="364" y="292"/>
                </a:lnTo>
                <a:lnTo>
                  <a:pt x="367" y="333"/>
                </a:lnTo>
                <a:lnTo>
                  <a:pt x="455" y="55"/>
                </a:lnTo>
                <a:lnTo>
                  <a:pt x="346" y="506"/>
                </a:lnTo>
                <a:lnTo>
                  <a:pt x="440" y="208"/>
                </a:lnTo>
                <a:lnTo>
                  <a:pt x="372" y="510"/>
                </a:lnTo>
                <a:lnTo>
                  <a:pt x="384" y="514"/>
                </a:lnTo>
                <a:lnTo>
                  <a:pt x="364" y="634"/>
                </a:lnTo>
                <a:lnTo>
                  <a:pt x="408" y="522"/>
                </a:lnTo>
                <a:lnTo>
                  <a:pt x="420" y="526"/>
                </a:lnTo>
                <a:lnTo>
                  <a:pt x="432" y="530"/>
                </a:lnTo>
                <a:lnTo>
                  <a:pt x="444" y="534"/>
                </a:lnTo>
                <a:lnTo>
                  <a:pt x="427" y="643"/>
                </a:lnTo>
                <a:lnTo>
                  <a:pt x="468" y="542"/>
                </a:lnTo>
                <a:lnTo>
                  <a:pt x="635" y="0"/>
                </a:lnTo>
                <a:lnTo>
                  <a:pt x="436" y="747"/>
                </a:lnTo>
                <a:lnTo>
                  <a:pt x="504" y="554"/>
                </a:lnTo>
                <a:lnTo>
                  <a:pt x="516" y="558"/>
                </a:lnTo>
                <a:lnTo>
                  <a:pt x="441" y="863"/>
                </a:lnTo>
                <a:lnTo>
                  <a:pt x="486" y="752"/>
                </a:lnTo>
                <a:lnTo>
                  <a:pt x="676" y="143"/>
                </a:lnTo>
                <a:lnTo>
                  <a:pt x="689" y="144"/>
                </a:lnTo>
                <a:lnTo>
                  <a:pt x="518" y="776"/>
                </a:lnTo>
                <a:lnTo>
                  <a:pt x="582" y="603"/>
                </a:lnTo>
                <a:lnTo>
                  <a:pt x="599" y="587"/>
                </a:lnTo>
                <a:lnTo>
                  <a:pt x="611" y="592"/>
                </a:lnTo>
                <a:lnTo>
                  <a:pt x="623" y="596"/>
                </a:lnTo>
                <a:lnTo>
                  <a:pt x="704" y="366"/>
                </a:lnTo>
                <a:lnTo>
                  <a:pt x="727" y="336"/>
                </a:lnTo>
                <a:lnTo>
                  <a:pt x="658" y="609"/>
                </a:lnTo>
                <a:lnTo>
                  <a:pt x="665" y="630"/>
                </a:lnTo>
                <a:lnTo>
                  <a:pt x="682" y="617"/>
                </a:lnTo>
                <a:lnTo>
                  <a:pt x="877" y="19"/>
                </a:lnTo>
                <a:lnTo>
                  <a:pt x="669" y="744"/>
                </a:lnTo>
                <a:lnTo>
                  <a:pt x="826" y="27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2" name="Freeform 251"/>
          <p:cNvSpPr>
            <a:spLocks/>
          </p:cNvSpPr>
          <p:nvPr/>
        </p:nvSpPr>
        <p:spPr bwMode="auto">
          <a:xfrm rot="773030">
            <a:off x="5017858" y="3850338"/>
            <a:ext cx="833296" cy="1329265"/>
          </a:xfrm>
          <a:custGeom>
            <a:avLst/>
            <a:gdLst>
              <a:gd name="T0" fmla="*/ 0 w 848"/>
              <a:gd name="T1" fmla="*/ 922 h 1405"/>
              <a:gd name="T2" fmla="*/ 157 w 848"/>
              <a:gd name="T3" fmla="*/ 452 h 1405"/>
              <a:gd name="T4" fmla="*/ 158 w 848"/>
              <a:gd name="T5" fmla="*/ 494 h 1405"/>
              <a:gd name="T6" fmla="*/ 132 w 848"/>
              <a:gd name="T7" fmla="*/ 619 h 1405"/>
              <a:gd name="T8" fmla="*/ 83 w 848"/>
              <a:gd name="T9" fmla="*/ 821 h 1405"/>
              <a:gd name="T10" fmla="*/ 293 w 848"/>
              <a:gd name="T11" fmla="*/ 189 h 1405"/>
              <a:gd name="T12" fmla="*/ 79 w 848"/>
              <a:gd name="T13" fmla="*/ 916 h 1405"/>
              <a:gd name="T14" fmla="*/ 246 w 848"/>
              <a:gd name="T15" fmla="*/ 427 h 1405"/>
              <a:gd name="T16" fmla="*/ 326 w 848"/>
              <a:gd name="T17" fmla="*/ 217 h 1405"/>
              <a:gd name="T18" fmla="*/ 141 w 848"/>
              <a:gd name="T19" fmla="*/ 843 h 1405"/>
              <a:gd name="T20" fmla="*/ 152 w 848"/>
              <a:gd name="T21" fmla="*/ 847 h 1405"/>
              <a:gd name="T22" fmla="*/ 343 w 848"/>
              <a:gd name="T23" fmla="*/ 293 h 1405"/>
              <a:gd name="T24" fmla="*/ 81 w 848"/>
              <a:gd name="T25" fmla="*/ 1150 h 1405"/>
              <a:gd name="T26" fmla="*/ 169 w 848"/>
              <a:gd name="T27" fmla="*/ 915 h 1405"/>
              <a:gd name="T28" fmla="*/ 354 w 848"/>
              <a:gd name="T29" fmla="*/ 386 h 1405"/>
              <a:gd name="T30" fmla="*/ 315 w 848"/>
              <a:gd name="T31" fmla="*/ 544 h 1405"/>
              <a:gd name="T32" fmla="*/ 320 w 848"/>
              <a:gd name="T33" fmla="*/ 573 h 1405"/>
              <a:gd name="T34" fmla="*/ 503 w 848"/>
              <a:gd name="T35" fmla="*/ 54 h 1405"/>
              <a:gd name="T36" fmla="*/ 535 w 848"/>
              <a:gd name="T37" fmla="*/ 0 h 1405"/>
              <a:gd name="T38" fmla="*/ 449 w 848"/>
              <a:gd name="T39" fmla="*/ 302 h 1405"/>
              <a:gd name="T40" fmla="*/ 341 w 848"/>
              <a:gd name="T41" fmla="*/ 668 h 1405"/>
              <a:gd name="T42" fmla="*/ 455 w 848"/>
              <a:gd name="T43" fmla="*/ 365 h 1405"/>
              <a:gd name="T44" fmla="*/ 505 w 848"/>
              <a:gd name="T45" fmla="*/ 256 h 1405"/>
              <a:gd name="T46" fmla="*/ 301 w 848"/>
              <a:gd name="T47" fmla="*/ 906 h 1405"/>
              <a:gd name="T48" fmla="*/ 509 w 848"/>
              <a:gd name="T49" fmla="*/ 326 h 1405"/>
              <a:gd name="T50" fmla="*/ 426 w 848"/>
              <a:gd name="T51" fmla="*/ 614 h 1405"/>
              <a:gd name="T52" fmla="*/ 290 w 848"/>
              <a:gd name="T53" fmla="*/ 1052 h 1405"/>
              <a:gd name="T54" fmla="*/ 437 w 848"/>
              <a:gd name="T55" fmla="*/ 657 h 1405"/>
              <a:gd name="T56" fmla="*/ 527 w 848"/>
              <a:gd name="T57" fmla="*/ 434 h 1405"/>
              <a:gd name="T58" fmla="*/ 369 w 848"/>
              <a:gd name="T59" fmla="*/ 933 h 1405"/>
              <a:gd name="T60" fmla="*/ 379 w 848"/>
              <a:gd name="T61" fmla="*/ 944 h 1405"/>
              <a:gd name="T62" fmla="*/ 369 w 848"/>
              <a:gd name="T63" fmla="*/ 1009 h 1405"/>
              <a:gd name="T64" fmla="*/ 403 w 848"/>
              <a:gd name="T65" fmla="*/ 948 h 1405"/>
              <a:gd name="T66" fmla="*/ 533 w 848"/>
              <a:gd name="T67" fmla="*/ 609 h 1405"/>
              <a:gd name="T68" fmla="*/ 269 w 848"/>
              <a:gd name="T69" fmla="*/ 1405 h 1405"/>
              <a:gd name="T70" fmla="*/ 435 w 848"/>
              <a:gd name="T71" fmla="*/ 966 h 1405"/>
              <a:gd name="T72" fmla="*/ 347 w 848"/>
              <a:gd name="T73" fmla="*/ 1253 h 1405"/>
              <a:gd name="T74" fmla="*/ 383 w 848"/>
              <a:gd name="T75" fmla="*/ 1186 h 1405"/>
              <a:gd name="T76" fmla="*/ 565 w 848"/>
              <a:gd name="T77" fmla="*/ 707 h 1405"/>
              <a:gd name="T78" fmla="*/ 562 w 848"/>
              <a:gd name="T79" fmla="*/ 752 h 1405"/>
              <a:gd name="T80" fmla="*/ 493 w 848"/>
              <a:gd name="T81" fmla="*/ 985 h 1405"/>
              <a:gd name="T82" fmla="*/ 743 w 848"/>
              <a:gd name="T83" fmla="*/ 319 h 1405"/>
              <a:gd name="T84" fmla="*/ 432 w 848"/>
              <a:gd name="T85" fmla="*/ 1226 h 1405"/>
              <a:gd name="T86" fmla="*/ 497 w 848"/>
              <a:gd name="T87" fmla="*/ 1080 h 1405"/>
              <a:gd name="T88" fmla="*/ 716 w 848"/>
              <a:gd name="T89" fmla="*/ 508 h 1405"/>
              <a:gd name="T90" fmla="*/ 795 w 848"/>
              <a:gd name="T91" fmla="*/ 325 h 1405"/>
              <a:gd name="T92" fmla="*/ 559 w 848"/>
              <a:gd name="T93" fmla="*/ 1014 h 1405"/>
              <a:gd name="T94" fmla="*/ 691 w 848"/>
              <a:gd name="T95" fmla="*/ 686 h 1405"/>
              <a:gd name="T96" fmla="*/ 565 w 848"/>
              <a:gd name="T97" fmla="*/ 1066 h 1405"/>
              <a:gd name="T98" fmla="*/ 848 w 848"/>
              <a:gd name="T99" fmla="*/ 329 h 1405"/>
              <a:gd name="T100" fmla="*/ 596 w 848"/>
              <a:gd name="T101" fmla="*/ 1051 h 1405"/>
              <a:gd name="T102" fmla="*/ 715 w 848"/>
              <a:gd name="T103" fmla="*/ 764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 h="1405">
                <a:moveTo>
                  <a:pt x="0" y="922"/>
                </a:moveTo>
                <a:lnTo>
                  <a:pt x="157" y="452"/>
                </a:lnTo>
                <a:lnTo>
                  <a:pt x="158" y="494"/>
                </a:lnTo>
                <a:lnTo>
                  <a:pt x="132" y="619"/>
                </a:lnTo>
                <a:lnTo>
                  <a:pt x="83" y="821"/>
                </a:lnTo>
                <a:lnTo>
                  <a:pt x="293" y="189"/>
                </a:lnTo>
                <a:lnTo>
                  <a:pt x="79" y="916"/>
                </a:lnTo>
                <a:lnTo>
                  <a:pt x="246" y="427"/>
                </a:lnTo>
                <a:lnTo>
                  <a:pt x="326" y="217"/>
                </a:lnTo>
                <a:lnTo>
                  <a:pt x="141" y="843"/>
                </a:lnTo>
                <a:lnTo>
                  <a:pt x="152" y="847"/>
                </a:lnTo>
                <a:lnTo>
                  <a:pt x="343" y="293"/>
                </a:lnTo>
                <a:lnTo>
                  <a:pt x="81" y="1150"/>
                </a:lnTo>
                <a:lnTo>
                  <a:pt x="169" y="915"/>
                </a:lnTo>
                <a:lnTo>
                  <a:pt x="354" y="386"/>
                </a:lnTo>
                <a:lnTo>
                  <a:pt x="315" y="544"/>
                </a:lnTo>
                <a:lnTo>
                  <a:pt x="320" y="573"/>
                </a:lnTo>
                <a:lnTo>
                  <a:pt x="503" y="54"/>
                </a:lnTo>
                <a:lnTo>
                  <a:pt x="535" y="0"/>
                </a:lnTo>
                <a:lnTo>
                  <a:pt x="449" y="302"/>
                </a:lnTo>
                <a:lnTo>
                  <a:pt x="341" y="668"/>
                </a:lnTo>
                <a:lnTo>
                  <a:pt x="455" y="365"/>
                </a:lnTo>
                <a:lnTo>
                  <a:pt x="505" y="256"/>
                </a:lnTo>
                <a:lnTo>
                  <a:pt x="301" y="906"/>
                </a:lnTo>
                <a:lnTo>
                  <a:pt x="509" y="326"/>
                </a:lnTo>
                <a:lnTo>
                  <a:pt x="426" y="614"/>
                </a:lnTo>
                <a:lnTo>
                  <a:pt x="290" y="1052"/>
                </a:lnTo>
                <a:lnTo>
                  <a:pt x="437" y="657"/>
                </a:lnTo>
                <a:lnTo>
                  <a:pt x="527" y="434"/>
                </a:lnTo>
                <a:lnTo>
                  <a:pt x="369" y="933"/>
                </a:lnTo>
                <a:lnTo>
                  <a:pt x="379" y="944"/>
                </a:lnTo>
                <a:lnTo>
                  <a:pt x="369" y="1009"/>
                </a:lnTo>
                <a:lnTo>
                  <a:pt x="403" y="948"/>
                </a:lnTo>
                <a:lnTo>
                  <a:pt x="533" y="609"/>
                </a:lnTo>
                <a:lnTo>
                  <a:pt x="269" y="1405"/>
                </a:lnTo>
                <a:lnTo>
                  <a:pt x="435" y="966"/>
                </a:lnTo>
                <a:lnTo>
                  <a:pt x="347" y="1253"/>
                </a:lnTo>
                <a:lnTo>
                  <a:pt x="383" y="1186"/>
                </a:lnTo>
                <a:lnTo>
                  <a:pt x="565" y="707"/>
                </a:lnTo>
                <a:lnTo>
                  <a:pt x="562" y="752"/>
                </a:lnTo>
                <a:lnTo>
                  <a:pt x="493" y="985"/>
                </a:lnTo>
                <a:lnTo>
                  <a:pt x="743" y="319"/>
                </a:lnTo>
                <a:lnTo>
                  <a:pt x="432" y="1226"/>
                </a:lnTo>
                <a:lnTo>
                  <a:pt x="497" y="1080"/>
                </a:lnTo>
                <a:lnTo>
                  <a:pt x="716" y="508"/>
                </a:lnTo>
                <a:lnTo>
                  <a:pt x="795" y="325"/>
                </a:lnTo>
                <a:lnTo>
                  <a:pt x="559" y="1014"/>
                </a:lnTo>
                <a:lnTo>
                  <a:pt x="691" y="686"/>
                </a:lnTo>
                <a:lnTo>
                  <a:pt x="565" y="1066"/>
                </a:lnTo>
                <a:lnTo>
                  <a:pt x="848" y="329"/>
                </a:lnTo>
                <a:lnTo>
                  <a:pt x="596" y="1051"/>
                </a:lnTo>
                <a:lnTo>
                  <a:pt x="715" y="76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3" name="Freeform 252"/>
          <p:cNvSpPr>
            <a:spLocks/>
          </p:cNvSpPr>
          <p:nvPr/>
        </p:nvSpPr>
        <p:spPr bwMode="auto">
          <a:xfrm rot="773030">
            <a:off x="5395204" y="4599442"/>
            <a:ext cx="474626" cy="1418198"/>
          </a:xfrm>
          <a:custGeom>
            <a:avLst/>
            <a:gdLst>
              <a:gd name="T0" fmla="*/ 37 w 483"/>
              <a:gd name="T1" fmla="*/ 327 h 1499"/>
              <a:gd name="T2" fmla="*/ 156 w 483"/>
              <a:gd name="T3" fmla="*/ 40 h 1499"/>
              <a:gd name="T4" fmla="*/ 66 w 483"/>
              <a:gd name="T5" fmla="*/ 319 h 1499"/>
              <a:gd name="T6" fmla="*/ 37 w 483"/>
              <a:gd name="T7" fmla="*/ 431 h 1499"/>
              <a:gd name="T8" fmla="*/ 88 w 483"/>
              <a:gd name="T9" fmla="*/ 328 h 1499"/>
              <a:gd name="T10" fmla="*/ 223 w 483"/>
              <a:gd name="T11" fmla="*/ 0 h 1499"/>
              <a:gd name="T12" fmla="*/ 0 w 483"/>
              <a:gd name="T13" fmla="*/ 631 h 1499"/>
              <a:gd name="T14" fmla="*/ 97 w 483"/>
              <a:gd name="T15" fmla="*/ 406 h 1499"/>
              <a:gd name="T16" fmla="*/ 110 w 483"/>
              <a:gd name="T17" fmla="*/ 403 h 1499"/>
              <a:gd name="T18" fmla="*/ 45 w 483"/>
              <a:gd name="T19" fmla="*/ 610 h 1499"/>
              <a:gd name="T20" fmla="*/ 5 w 483"/>
              <a:gd name="T21" fmla="*/ 747 h 1499"/>
              <a:gd name="T22" fmla="*/ 58 w 483"/>
              <a:gd name="T23" fmla="*/ 639 h 1499"/>
              <a:gd name="T24" fmla="*/ 177 w 483"/>
              <a:gd name="T25" fmla="*/ 361 h 1499"/>
              <a:gd name="T26" fmla="*/ 20 w 483"/>
              <a:gd name="T27" fmla="*/ 804 h 1499"/>
              <a:gd name="T28" fmla="*/ 44 w 483"/>
              <a:gd name="T29" fmla="*/ 772 h 1499"/>
              <a:gd name="T30" fmla="*/ 85 w 483"/>
              <a:gd name="T31" fmla="*/ 697 h 1499"/>
              <a:gd name="T32" fmla="*/ 20 w 483"/>
              <a:gd name="T33" fmla="*/ 899 h 1499"/>
              <a:gd name="T34" fmla="*/ 3 w 483"/>
              <a:gd name="T35" fmla="*/ 972 h 1499"/>
              <a:gd name="T36" fmla="*/ 387 w 483"/>
              <a:gd name="T37" fmla="*/ 17 h 1499"/>
              <a:gd name="T38" fmla="*/ 80 w 483"/>
              <a:gd name="T39" fmla="*/ 836 h 1499"/>
              <a:gd name="T40" fmla="*/ 190 w 483"/>
              <a:gd name="T41" fmla="*/ 587 h 1499"/>
              <a:gd name="T42" fmla="*/ 187 w 483"/>
              <a:gd name="T43" fmla="*/ 627 h 1499"/>
              <a:gd name="T44" fmla="*/ 191 w 483"/>
              <a:gd name="T45" fmla="*/ 648 h 1499"/>
              <a:gd name="T46" fmla="*/ 97 w 483"/>
              <a:gd name="T47" fmla="*/ 915 h 1499"/>
              <a:gd name="T48" fmla="*/ 43 w 483"/>
              <a:gd name="T49" fmla="*/ 1081 h 1499"/>
              <a:gd name="T50" fmla="*/ 46 w 483"/>
              <a:gd name="T51" fmla="*/ 1105 h 1499"/>
              <a:gd name="T52" fmla="*/ 259 w 483"/>
              <a:gd name="T53" fmla="*/ 601 h 1499"/>
              <a:gd name="T54" fmla="*/ 109 w 483"/>
              <a:gd name="T55" fmla="*/ 1005 h 1499"/>
              <a:gd name="T56" fmla="*/ 138 w 483"/>
              <a:gd name="T57" fmla="*/ 964 h 1499"/>
              <a:gd name="T58" fmla="*/ 226 w 483"/>
              <a:gd name="T59" fmla="*/ 774 h 1499"/>
              <a:gd name="T60" fmla="*/ 159 w 483"/>
              <a:gd name="T61" fmla="*/ 970 h 1499"/>
              <a:gd name="T62" fmla="*/ 144 w 483"/>
              <a:gd name="T63" fmla="*/ 1038 h 1499"/>
              <a:gd name="T64" fmla="*/ 78 w 483"/>
              <a:gd name="T65" fmla="*/ 1230 h 1499"/>
              <a:gd name="T66" fmla="*/ 180 w 483"/>
              <a:gd name="T67" fmla="*/ 1006 h 1499"/>
              <a:gd name="T68" fmla="*/ 190 w 483"/>
              <a:gd name="T69" fmla="*/ 1012 h 1499"/>
              <a:gd name="T70" fmla="*/ 2 w 483"/>
              <a:gd name="T71" fmla="*/ 1499 h 1499"/>
              <a:gd name="T72" fmla="*/ 222 w 483"/>
              <a:gd name="T73" fmla="*/ 992 h 1499"/>
              <a:gd name="T74" fmla="*/ 234 w 483"/>
              <a:gd name="T75" fmla="*/ 992 h 1499"/>
              <a:gd name="T76" fmla="*/ 73 w 483"/>
              <a:gd name="T77" fmla="*/ 1409 h 1499"/>
              <a:gd name="T78" fmla="*/ 140 w 483"/>
              <a:gd name="T79" fmla="*/ 1276 h 1499"/>
              <a:gd name="T80" fmla="*/ 215 w 483"/>
              <a:gd name="T81" fmla="*/ 1122 h 1499"/>
              <a:gd name="T82" fmla="*/ 218 w 483"/>
              <a:gd name="T83" fmla="*/ 1145 h 1499"/>
              <a:gd name="T84" fmla="*/ 208 w 483"/>
              <a:gd name="T85" fmla="*/ 1195 h 1499"/>
              <a:gd name="T86" fmla="*/ 263 w 483"/>
              <a:gd name="T87" fmla="*/ 1094 h 1499"/>
              <a:gd name="T88" fmla="*/ 334 w 483"/>
              <a:gd name="T89" fmla="*/ 951 h 1499"/>
              <a:gd name="T90" fmla="*/ 169 w 483"/>
              <a:gd name="T91" fmla="*/ 1370 h 1499"/>
              <a:gd name="T92" fmla="*/ 257 w 483"/>
              <a:gd name="T93" fmla="*/ 1190 h 1499"/>
              <a:gd name="T94" fmla="*/ 211 w 483"/>
              <a:gd name="T95" fmla="*/ 1325 h 1499"/>
              <a:gd name="T96" fmla="*/ 183 w 483"/>
              <a:gd name="T97" fmla="*/ 1418 h 1499"/>
              <a:gd name="T98" fmla="*/ 301 w 483"/>
              <a:gd name="T99" fmla="*/ 1169 h 1499"/>
              <a:gd name="T100" fmla="*/ 483 w 483"/>
              <a:gd name="T101" fmla="*/ 772 h 1499"/>
              <a:gd name="T102" fmla="*/ 476 w 483"/>
              <a:gd name="T103" fmla="*/ 816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1499">
                <a:moveTo>
                  <a:pt x="37" y="327"/>
                </a:moveTo>
                <a:lnTo>
                  <a:pt x="156" y="40"/>
                </a:lnTo>
                <a:lnTo>
                  <a:pt x="66" y="319"/>
                </a:lnTo>
                <a:lnTo>
                  <a:pt x="37" y="431"/>
                </a:lnTo>
                <a:lnTo>
                  <a:pt x="88" y="328"/>
                </a:lnTo>
                <a:lnTo>
                  <a:pt x="223" y="0"/>
                </a:lnTo>
                <a:lnTo>
                  <a:pt x="0" y="631"/>
                </a:lnTo>
                <a:lnTo>
                  <a:pt x="97" y="406"/>
                </a:lnTo>
                <a:lnTo>
                  <a:pt x="110" y="403"/>
                </a:lnTo>
                <a:lnTo>
                  <a:pt x="45" y="610"/>
                </a:lnTo>
                <a:lnTo>
                  <a:pt x="5" y="747"/>
                </a:lnTo>
                <a:lnTo>
                  <a:pt x="58" y="639"/>
                </a:lnTo>
                <a:lnTo>
                  <a:pt x="177" y="361"/>
                </a:lnTo>
                <a:lnTo>
                  <a:pt x="20" y="804"/>
                </a:lnTo>
                <a:lnTo>
                  <a:pt x="44" y="772"/>
                </a:lnTo>
                <a:lnTo>
                  <a:pt x="85" y="697"/>
                </a:lnTo>
                <a:lnTo>
                  <a:pt x="20" y="899"/>
                </a:lnTo>
                <a:lnTo>
                  <a:pt x="3" y="972"/>
                </a:lnTo>
                <a:lnTo>
                  <a:pt x="387" y="17"/>
                </a:lnTo>
                <a:lnTo>
                  <a:pt x="80" y="836"/>
                </a:lnTo>
                <a:lnTo>
                  <a:pt x="190" y="587"/>
                </a:lnTo>
                <a:lnTo>
                  <a:pt x="187" y="627"/>
                </a:lnTo>
                <a:lnTo>
                  <a:pt x="191" y="648"/>
                </a:lnTo>
                <a:lnTo>
                  <a:pt x="97" y="915"/>
                </a:lnTo>
                <a:lnTo>
                  <a:pt x="43" y="1081"/>
                </a:lnTo>
                <a:lnTo>
                  <a:pt x="46" y="1105"/>
                </a:lnTo>
                <a:lnTo>
                  <a:pt x="259" y="601"/>
                </a:lnTo>
                <a:lnTo>
                  <a:pt x="109" y="1005"/>
                </a:lnTo>
                <a:lnTo>
                  <a:pt x="138" y="964"/>
                </a:lnTo>
                <a:lnTo>
                  <a:pt x="226" y="774"/>
                </a:lnTo>
                <a:lnTo>
                  <a:pt x="159" y="970"/>
                </a:lnTo>
                <a:lnTo>
                  <a:pt x="144" y="1038"/>
                </a:lnTo>
                <a:lnTo>
                  <a:pt x="78" y="1230"/>
                </a:lnTo>
                <a:lnTo>
                  <a:pt x="180" y="1006"/>
                </a:lnTo>
                <a:lnTo>
                  <a:pt x="190" y="1012"/>
                </a:lnTo>
                <a:lnTo>
                  <a:pt x="2" y="1499"/>
                </a:lnTo>
                <a:lnTo>
                  <a:pt x="222" y="992"/>
                </a:lnTo>
                <a:lnTo>
                  <a:pt x="234" y="992"/>
                </a:lnTo>
                <a:lnTo>
                  <a:pt x="73" y="1409"/>
                </a:lnTo>
                <a:lnTo>
                  <a:pt x="140" y="1276"/>
                </a:lnTo>
                <a:lnTo>
                  <a:pt x="215" y="1122"/>
                </a:lnTo>
                <a:lnTo>
                  <a:pt x="218" y="1145"/>
                </a:lnTo>
                <a:lnTo>
                  <a:pt x="208" y="1195"/>
                </a:lnTo>
                <a:lnTo>
                  <a:pt x="263" y="1094"/>
                </a:lnTo>
                <a:lnTo>
                  <a:pt x="334" y="951"/>
                </a:lnTo>
                <a:lnTo>
                  <a:pt x="169" y="1370"/>
                </a:lnTo>
                <a:lnTo>
                  <a:pt x="257" y="1190"/>
                </a:lnTo>
                <a:lnTo>
                  <a:pt x="211" y="1325"/>
                </a:lnTo>
                <a:lnTo>
                  <a:pt x="183" y="1418"/>
                </a:lnTo>
                <a:lnTo>
                  <a:pt x="301" y="1169"/>
                </a:lnTo>
                <a:lnTo>
                  <a:pt x="483" y="772"/>
                </a:lnTo>
                <a:lnTo>
                  <a:pt x="476" y="81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4" name="Freeform 253"/>
          <p:cNvSpPr>
            <a:spLocks/>
          </p:cNvSpPr>
          <p:nvPr/>
        </p:nvSpPr>
        <p:spPr bwMode="auto">
          <a:xfrm rot="773030">
            <a:off x="5539599" y="5200817"/>
            <a:ext cx="421562" cy="956503"/>
          </a:xfrm>
          <a:custGeom>
            <a:avLst/>
            <a:gdLst>
              <a:gd name="T0" fmla="*/ 255 w 429"/>
              <a:gd name="T1" fmla="*/ 174 h 1011"/>
              <a:gd name="T2" fmla="*/ 248 w 429"/>
              <a:gd name="T3" fmla="*/ 218 h 1011"/>
              <a:gd name="T4" fmla="*/ 0 w 429"/>
              <a:gd name="T5" fmla="*/ 822 h 1011"/>
              <a:gd name="T6" fmla="*/ 178 w 429"/>
              <a:gd name="T7" fmla="*/ 437 h 1011"/>
              <a:gd name="T8" fmla="*/ 130 w 429"/>
              <a:gd name="T9" fmla="*/ 573 h 1011"/>
              <a:gd name="T10" fmla="*/ 181 w 429"/>
              <a:gd name="T11" fmla="*/ 484 h 1011"/>
              <a:gd name="T12" fmla="*/ 201 w 429"/>
              <a:gd name="T13" fmla="*/ 466 h 1011"/>
              <a:gd name="T14" fmla="*/ 416 w 429"/>
              <a:gd name="T15" fmla="*/ 0 h 1011"/>
              <a:gd name="T16" fmla="*/ 161 w 429"/>
              <a:gd name="T17" fmla="*/ 610 h 1011"/>
              <a:gd name="T18" fmla="*/ 302 w 429"/>
              <a:gd name="T19" fmla="*/ 316 h 1011"/>
              <a:gd name="T20" fmla="*/ 204 w 429"/>
              <a:gd name="T21" fmla="*/ 566 h 1011"/>
              <a:gd name="T22" fmla="*/ 401 w 429"/>
              <a:gd name="T23" fmla="*/ 147 h 1011"/>
              <a:gd name="T24" fmla="*/ 429 w 429"/>
              <a:gd name="T25" fmla="*/ 110 h 1011"/>
              <a:gd name="T26" fmla="*/ 352 w 429"/>
              <a:gd name="T27" fmla="*/ 312 h 1011"/>
              <a:gd name="T28" fmla="*/ 208 w 429"/>
              <a:gd name="T29" fmla="*/ 662 h 1011"/>
              <a:gd name="T30" fmla="*/ 58 w 429"/>
              <a:gd name="T31" fmla="*/ 101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9" h="1011">
                <a:moveTo>
                  <a:pt x="255" y="174"/>
                </a:moveTo>
                <a:lnTo>
                  <a:pt x="248" y="218"/>
                </a:lnTo>
                <a:lnTo>
                  <a:pt x="0" y="822"/>
                </a:lnTo>
                <a:lnTo>
                  <a:pt x="178" y="437"/>
                </a:lnTo>
                <a:lnTo>
                  <a:pt x="130" y="573"/>
                </a:lnTo>
                <a:lnTo>
                  <a:pt x="181" y="484"/>
                </a:lnTo>
                <a:lnTo>
                  <a:pt x="201" y="466"/>
                </a:lnTo>
                <a:lnTo>
                  <a:pt x="416" y="0"/>
                </a:lnTo>
                <a:lnTo>
                  <a:pt x="161" y="610"/>
                </a:lnTo>
                <a:lnTo>
                  <a:pt x="302" y="316"/>
                </a:lnTo>
                <a:lnTo>
                  <a:pt x="204" y="566"/>
                </a:lnTo>
                <a:lnTo>
                  <a:pt x="401" y="147"/>
                </a:lnTo>
                <a:lnTo>
                  <a:pt x="429" y="110"/>
                </a:lnTo>
                <a:lnTo>
                  <a:pt x="352" y="312"/>
                </a:lnTo>
                <a:lnTo>
                  <a:pt x="208" y="662"/>
                </a:lnTo>
                <a:lnTo>
                  <a:pt x="58" y="101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5" name="Freeform 254"/>
          <p:cNvSpPr>
            <a:spLocks/>
          </p:cNvSpPr>
          <p:nvPr/>
        </p:nvSpPr>
        <p:spPr bwMode="auto">
          <a:xfrm rot="773030">
            <a:off x="5617746" y="5109212"/>
            <a:ext cx="1056361" cy="1136262"/>
          </a:xfrm>
          <a:custGeom>
            <a:avLst/>
            <a:gdLst>
              <a:gd name="T0" fmla="*/ 0 w 1075"/>
              <a:gd name="T1" fmla="*/ 1201 h 1201"/>
              <a:gd name="T2" fmla="*/ 159 w 1075"/>
              <a:gd name="T3" fmla="*/ 860 h 1201"/>
              <a:gd name="T4" fmla="*/ 89 w 1075"/>
              <a:gd name="T5" fmla="*/ 1041 h 1201"/>
              <a:gd name="T6" fmla="*/ 155 w 1075"/>
              <a:gd name="T7" fmla="*/ 919 h 1201"/>
              <a:gd name="T8" fmla="*/ 310 w 1075"/>
              <a:gd name="T9" fmla="*/ 601 h 1201"/>
              <a:gd name="T10" fmla="*/ 211 w 1075"/>
              <a:gd name="T11" fmla="*/ 846 h 1201"/>
              <a:gd name="T12" fmla="*/ 293 w 1075"/>
              <a:gd name="T13" fmla="*/ 692 h 1201"/>
              <a:gd name="T14" fmla="*/ 255 w 1075"/>
              <a:gd name="T15" fmla="*/ 800 h 1201"/>
              <a:gd name="T16" fmla="*/ 317 w 1075"/>
              <a:gd name="T17" fmla="*/ 690 h 1201"/>
              <a:gd name="T18" fmla="*/ 516 w 1075"/>
              <a:gd name="T19" fmla="*/ 281 h 1201"/>
              <a:gd name="T20" fmla="*/ 460 w 1075"/>
              <a:gd name="T21" fmla="*/ 430 h 1201"/>
              <a:gd name="T22" fmla="*/ 467 w 1075"/>
              <a:gd name="T23" fmla="*/ 442 h 1201"/>
              <a:gd name="T24" fmla="*/ 192 w 1075"/>
              <a:gd name="T25" fmla="*/ 1064 h 1201"/>
              <a:gd name="T26" fmla="*/ 233 w 1075"/>
              <a:gd name="T27" fmla="*/ 1001 h 1201"/>
              <a:gd name="T28" fmla="*/ 456 w 1075"/>
              <a:gd name="T29" fmla="*/ 545 h 1201"/>
              <a:gd name="T30" fmla="*/ 427 w 1075"/>
              <a:gd name="T31" fmla="*/ 632 h 1201"/>
              <a:gd name="T32" fmla="*/ 585 w 1075"/>
              <a:gd name="T33" fmla="*/ 319 h 1201"/>
              <a:gd name="T34" fmla="*/ 489 w 1075"/>
              <a:gd name="T35" fmla="*/ 549 h 1201"/>
              <a:gd name="T36" fmla="*/ 505 w 1075"/>
              <a:gd name="T37" fmla="*/ 542 h 1201"/>
              <a:gd name="T38" fmla="*/ 389 w 1075"/>
              <a:gd name="T39" fmla="*/ 813 h 1201"/>
              <a:gd name="T40" fmla="*/ 588 w 1075"/>
              <a:gd name="T41" fmla="*/ 415 h 1201"/>
              <a:gd name="T42" fmla="*/ 390 w 1075"/>
              <a:gd name="T43" fmla="*/ 859 h 1201"/>
              <a:gd name="T44" fmla="*/ 615 w 1075"/>
              <a:gd name="T45" fmla="*/ 409 h 1201"/>
              <a:gd name="T46" fmla="*/ 491 w 1075"/>
              <a:gd name="T47" fmla="*/ 697 h 1201"/>
              <a:gd name="T48" fmla="*/ 662 w 1075"/>
              <a:gd name="T49" fmla="*/ 363 h 1201"/>
              <a:gd name="T50" fmla="*/ 544 w 1075"/>
              <a:gd name="T51" fmla="*/ 635 h 1201"/>
              <a:gd name="T52" fmla="*/ 402 w 1075"/>
              <a:gd name="T53" fmla="*/ 956 h 1201"/>
              <a:gd name="T54" fmla="*/ 522 w 1075"/>
              <a:gd name="T55" fmla="*/ 731 h 1201"/>
              <a:gd name="T56" fmla="*/ 510 w 1075"/>
              <a:gd name="T57" fmla="*/ 778 h 1201"/>
              <a:gd name="T58" fmla="*/ 699 w 1075"/>
              <a:gd name="T59" fmla="*/ 412 h 1201"/>
              <a:gd name="T60" fmla="*/ 719 w 1075"/>
              <a:gd name="T61" fmla="*/ 395 h 1201"/>
              <a:gd name="T62" fmla="*/ 678 w 1075"/>
              <a:gd name="T63" fmla="*/ 506 h 1201"/>
              <a:gd name="T64" fmla="*/ 579 w 1075"/>
              <a:gd name="T65" fmla="*/ 735 h 1201"/>
              <a:gd name="T66" fmla="*/ 747 w 1075"/>
              <a:gd name="T67" fmla="*/ 412 h 1201"/>
              <a:gd name="T68" fmla="*/ 541 w 1075"/>
              <a:gd name="T69" fmla="*/ 859 h 1201"/>
              <a:gd name="T70" fmla="*/ 750 w 1075"/>
              <a:gd name="T71" fmla="*/ 455 h 1201"/>
              <a:gd name="T72" fmla="*/ 516 w 1075"/>
              <a:gd name="T73" fmla="*/ 957 h 1201"/>
              <a:gd name="T74" fmla="*/ 998 w 1075"/>
              <a:gd name="T75" fmla="*/ 0 h 1201"/>
              <a:gd name="T76" fmla="*/ 677 w 1075"/>
              <a:gd name="T77" fmla="*/ 678 h 1201"/>
              <a:gd name="T78" fmla="*/ 759 w 1075"/>
              <a:gd name="T79" fmla="*/ 536 h 1201"/>
              <a:gd name="T80" fmla="*/ 733 w 1075"/>
              <a:gd name="T81" fmla="*/ 613 h 1201"/>
              <a:gd name="T82" fmla="*/ 822 w 1075"/>
              <a:gd name="T83" fmla="*/ 456 h 1201"/>
              <a:gd name="T84" fmla="*/ 715 w 1075"/>
              <a:gd name="T85" fmla="*/ 696 h 1201"/>
              <a:gd name="T86" fmla="*/ 666 w 1075"/>
              <a:gd name="T87" fmla="*/ 817 h 1201"/>
              <a:gd name="T88" fmla="*/ 816 w 1075"/>
              <a:gd name="T89" fmla="*/ 540 h 1201"/>
              <a:gd name="T90" fmla="*/ 978 w 1075"/>
              <a:gd name="T91" fmla="*/ 243 h 1201"/>
              <a:gd name="T92" fmla="*/ 869 w 1075"/>
              <a:gd name="T93" fmla="*/ 484 h 1201"/>
              <a:gd name="T94" fmla="*/ 1075 w 1075"/>
              <a:gd name="T95" fmla="*/ 98 h 1201"/>
              <a:gd name="T96" fmla="*/ 773 w 1075"/>
              <a:gd name="T97" fmla="*/ 721 h 1201"/>
              <a:gd name="T98" fmla="*/ 896 w 1075"/>
              <a:gd name="T99" fmla="*/ 501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5" h="1201">
                <a:moveTo>
                  <a:pt x="0" y="1201"/>
                </a:moveTo>
                <a:lnTo>
                  <a:pt x="159" y="860"/>
                </a:lnTo>
                <a:lnTo>
                  <a:pt x="89" y="1041"/>
                </a:lnTo>
                <a:lnTo>
                  <a:pt x="155" y="919"/>
                </a:lnTo>
                <a:lnTo>
                  <a:pt x="310" y="601"/>
                </a:lnTo>
                <a:lnTo>
                  <a:pt x="211" y="846"/>
                </a:lnTo>
                <a:lnTo>
                  <a:pt x="293" y="692"/>
                </a:lnTo>
                <a:lnTo>
                  <a:pt x="255" y="800"/>
                </a:lnTo>
                <a:lnTo>
                  <a:pt x="317" y="690"/>
                </a:lnTo>
                <a:lnTo>
                  <a:pt x="516" y="281"/>
                </a:lnTo>
                <a:lnTo>
                  <a:pt x="460" y="430"/>
                </a:lnTo>
                <a:lnTo>
                  <a:pt x="467" y="442"/>
                </a:lnTo>
                <a:lnTo>
                  <a:pt x="192" y="1064"/>
                </a:lnTo>
                <a:lnTo>
                  <a:pt x="233" y="1001"/>
                </a:lnTo>
                <a:lnTo>
                  <a:pt x="456" y="545"/>
                </a:lnTo>
                <a:lnTo>
                  <a:pt x="427" y="632"/>
                </a:lnTo>
                <a:lnTo>
                  <a:pt x="585" y="319"/>
                </a:lnTo>
                <a:lnTo>
                  <a:pt x="489" y="549"/>
                </a:lnTo>
                <a:lnTo>
                  <a:pt x="505" y="542"/>
                </a:lnTo>
                <a:lnTo>
                  <a:pt x="389" y="813"/>
                </a:lnTo>
                <a:lnTo>
                  <a:pt x="588" y="415"/>
                </a:lnTo>
                <a:lnTo>
                  <a:pt x="390" y="859"/>
                </a:lnTo>
                <a:lnTo>
                  <a:pt x="615" y="409"/>
                </a:lnTo>
                <a:lnTo>
                  <a:pt x="491" y="697"/>
                </a:lnTo>
                <a:lnTo>
                  <a:pt x="662" y="363"/>
                </a:lnTo>
                <a:lnTo>
                  <a:pt x="544" y="635"/>
                </a:lnTo>
                <a:lnTo>
                  <a:pt x="402" y="956"/>
                </a:lnTo>
                <a:lnTo>
                  <a:pt x="522" y="731"/>
                </a:lnTo>
                <a:lnTo>
                  <a:pt x="510" y="778"/>
                </a:lnTo>
                <a:lnTo>
                  <a:pt x="699" y="412"/>
                </a:lnTo>
                <a:lnTo>
                  <a:pt x="719" y="395"/>
                </a:lnTo>
                <a:lnTo>
                  <a:pt x="678" y="506"/>
                </a:lnTo>
                <a:lnTo>
                  <a:pt x="579" y="735"/>
                </a:lnTo>
                <a:lnTo>
                  <a:pt x="747" y="412"/>
                </a:lnTo>
                <a:lnTo>
                  <a:pt x="541" y="859"/>
                </a:lnTo>
                <a:lnTo>
                  <a:pt x="750" y="455"/>
                </a:lnTo>
                <a:lnTo>
                  <a:pt x="516" y="957"/>
                </a:lnTo>
                <a:lnTo>
                  <a:pt x="998" y="0"/>
                </a:lnTo>
                <a:lnTo>
                  <a:pt x="677" y="678"/>
                </a:lnTo>
                <a:lnTo>
                  <a:pt x="759" y="536"/>
                </a:lnTo>
                <a:lnTo>
                  <a:pt x="733" y="613"/>
                </a:lnTo>
                <a:lnTo>
                  <a:pt x="822" y="456"/>
                </a:lnTo>
                <a:lnTo>
                  <a:pt x="715" y="696"/>
                </a:lnTo>
                <a:lnTo>
                  <a:pt x="666" y="817"/>
                </a:lnTo>
                <a:lnTo>
                  <a:pt x="816" y="540"/>
                </a:lnTo>
                <a:lnTo>
                  <a:pt x="978" y="243"/>
                </a:lnTo>
                <a:lnTo>
                  <a:pt x="869" y="484"/>
                </a:lnTo>
                <a:lnTo>
                  <a:pt x="1075" y="98"/>
                </a:lnTo>
                <a:lnTo>
                  <a:pt x="773" y="721"/>
                </a:lnTo>
                <a:lnTo>
                  <a:pt x="896" y="50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6" name="Freeform 255"/>
          <p:cNvSpPr>
            <a:spLocks/>
          </p:cNvSpPr>
          <p:nvPr/>
        </p:nvSpPr>
        <p:spPr bwMode="auto">
          <a:xfrm rot="773030">
            <a:off x="6332326" y="5225848"/>
            <a:ext cx="658383" cy="885546"/>
          </a:xfrm>
          <a:custGeom>
            <a:avLst/>
            <a:gdLst>
              <a:gd name="T0" fmla="*/ 61 w 670"/>
              <a:gd name="T1" fmla="*/ 719 h 936"/>
              <a:gd name="T2" fmla="*/ 184 w 670"/>
              <a:gd name="T3" fmla="*/ 499 h 936"/>
              <a:gd name="T4" fmla="*/ 0 w 670"/>
              <a:gd name="T5" fmla="*/ 885 h 936"/>
              <a:gd name="T6" fmla="*/ 200 w 670"/>
              <a:gd name="T7" fmla="*/ 515 h 936"/>
              <a:gd name="T8" fmla="*/ 212 w 670"/>
              <a:gd name="T9" fmla="*/ 515 h 936"/>
              <a:gd name="T10" fmla="*/ 307 w 670"/>
              <a:gd name="T11" fmla="*/ 352 h 936"/>
              <a:gd name="T12" fmla="*/ 199 w 670"/>
              <a:gd name="T13" fmla="*/ 588 h 936"/>
              <a:gd name="T14" fmla="*/ 239 w 670"/>
              <a:gd name="T15" fmla="*/ 532 h 936"/>
              <a:gd name="T16" fmla="*/ 490 w 670"/>
              <a:gd name="T17" fmla="*/ 68 h 936"/>
              <a:gd name="T18" fmla="*/ 436 w 670"/>
              <a:gd name="T19" fmla="*/ 197 h 936"/>
              <a:gd name="T20" fmla="*/ 393 w 670"/>
              <a:gd name="T21" fmla="*/ 304 h 936"/>
              <a:gd name="T22" fmla="*/ 276 w 670"/>
              <a:gd name="T23" fmla="*/ 555 h 936"/>
              <a:gd name="T24" fmla="*/ 274 w 670"/>
              <a:gd name="T25" fmla="*/ 580 h 936"/>
              <a:gd name="T26" fmla="*/ 588 w 670"/>
              <a:gd name="T27" fmla="*/ 0 h 936"/>
              <a:gd name="T28" fmla="*/ 392 w 670"/>
              <a:gd name="T29" fmla="*/ 401 h 936"/>
              <a:gd name="T30" fmla="*/ 465 w 670"/>
              <a:gd name="T31" fmla="*/ 284 h 936"/>
              <a:gd name="T32" fmla="*/ 528 w 670"/>
              <a:gd name="T33" fmla="*/ 188 h 936"/>
              <a:gd name="T34" fmla="*/ 558 w 670"/>
              <a:gd name="T35" fmla="*/ 154 h 936"/>
              <a:gd name="T36" fmla="*/ 522 w 670"/>
              <a:gd name="T37" fmla="*/ 245 h 936"/>
              <a:gd name="T38" fmla="*/ 170 w 670"/>
              <a:gd name="T39" fmla="*/ 936 h 936"/>
              <a:gd name="T40" fmla="*/ 241 w 670"/>
              <a:gd name="T41" fmla="*/ 823 h 936"/>
              <a:gd name="T42" fmla="*/ 365 w 670"/>
              <a:gd name="T43" fmla="*/ 611 h 936"/>
              <a:gd name="T44" fmla="*/ 374 w 670"/>
              <a:gd name="T45" fmla="*/ 617 h 936"/>
              <a:gd name="T46" fmla="*/ 383 w 670"/>
              <a:gd name="T47" fmla="*/ 622 h 936"/>
              <a:gd name="T48" fmla="*/ 624 w 670"/>
              <a:gd name="T49" fmla="*/ 194 h 936"/>
              <a:gd name="T50" fmla="*/ 400 w 670"/>
              <a:gd name="T51" fmla="*/ 634 h 936"/>
              <a:gd name="T52" fmla="*/ 513 w 670"/>
              <a:gd name="T53" fmla="*/ 446 h 936"/>
              <a:gd name="T54" fmla="*/ 418 w 670"/>
              <a:gd name="T55" fmla="*/ 645 h 936"/>
              <a:gd name="T56" fmla="*/ 547 w 670"/>
              <a:gd name="T57" fmla="*/ 427 h 936"/>
              <a:gd name="T58" fmla="*/ 389 w 670"/>
              <a:gd name="T59" fmla="*/ 743 h 936"/>
              <a:gd name="T60" fmla="*/ 577 w 670"/>
              <a:gd name="T61" fmla="*/ 418 h 936"/>
              <a:gd name="T62" fmla="*/ 409 w 670"/>
              <a:gd name="T63" fmla="*/ 750 h 936"/>
              <a:gd name="T64" fmla="*/ 670 w 670"/>
              <a:gd name="T65" fmla="*/ 290 h 936"/>
              <a:gd name="T66" fmla="*/ 453 w 670"/>
              <a:gd name="T67" fmla="*/ 711 h 936"/>
              <a:gd name="T68" fmla="*/ 479 w 670"/>
              <a:gd name="T69" fmla="*/ 685 h 936"/>
              <a:gd name="T70" fmla="*/ 488 w 670"/>
              <a:gd name="T71" fmla="*/ 69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0" h="936">
                <a:moveTo>
                  <a:pt x="61" y="719"/>
                </a:moveTo>
                <a:lnTo>
                  <a:pt x="184" y="499"/>
                </a:lnTo>
                <a:lnTo>
                  <a:pt x="0" y="885"/>
                </a:lnTo>
                <a:lnTo>
                  <a:pt x="200" y="515"/>
                </a:lnTo>
                <a:lnTo>
                  <a:pt x="212" y="515"/>
                </a:lnTo>
                <a:lnTo>
                  <a:pt x="307" y="352"/>
                </a:lnTo>
                <a:lnTo>
                  <a:pt x="199" y="588"/>
                </a:lnTo>
                <a:lnTo>
                  <a:pt x="239" y="532"/>
                </a:lnTo>
                <a:lnTo>
                  <a:pt x="490" y="68"/>
                </a:lnTo>
                <a:lnTo>
                  <a:pt x="436" y="197"/>
                </a:lnTo>
                <a:lnTo>
                  <a:pt x="393" y="304"/>
                </a:lnTo>
                <a:lnTo>
                  <a:pt x="276" y="555"/>
                </a:lnTo>
                <a:lnTo>
                  <a:pt x="274" y="580"/>
                </a:lnTo>
                <a:lnTo>
                  <a:pt x="588" y="0"/>
                </a:lnTo>
                <a:lnTo>
                  <a:pt x="392" y="401"/>
                </a:lnTo>
                <a:lnTo>
                  <a:pt x="465" y="284"/>
                </a:lnTo>
                <a:lnTo>
                  <a:pt x="528" y="188"/>
                </a:lnTo>
                <a:lnTo>
                  <a:pt x="558" y="154"/>
                </a:lnTo>
                <a:lnTo>
                  <a:pt x="522" y="245"/>
                </a:lnTo>
                <a:lnTo>
                  <a:pt x="170" y="936"/>
                </a:lnTo>
                <a:lnTo>
                  <a:pt x="241" y="823"/>
                </a:lnTo>
                <a:lnTo>
                  <a:pt x="365" y="611"/>
                </a:lnTo>
                <a:lnTo>
                  <a:pt x="374" y="617"/>
                </a:lnTo>
                <a:lnTo>
                  <a:pt x="383" y="622"/>
                </a:lnTo>
                <a:lnTo>
                  <a:pt x="624" y="194"/>
                </a:lnTo>
                <a:lnTo>
                  <a:pt x="400" y="634"/>
                </a:lnTo>
                <a:lnTo>
                  <a:pt x="513" y="446"/>
                </a:lnTo>
                <a:lnTo>
                  <a:pt x="418" y="645"/>
                </a:lnTo>
                <a:lnTo>
                  <a:pt x="547" y="427"/>
                </a:lnTo>
                <a:lnTo>
                  <a:pt x="389" y="743"/>
                </a:lnTo>
                <a:lnTo>
                  <a:pt x="577" y="418"/>
                </a:lnTo>
                <a:lnTo>
                  <a:pt x="409" y="750"/>
                </a:lnTo>
                <a:lnTo>
                  <a:pt x="670" y="290"/>
                </a:lnTo>
                <a:lnTo>
                  <a:pt x="453" y="711"/>
                </a:lnTo>
                <a:lnTo>
                  <a:pt x="479" y="685"/>
                </a:lnTo>
                <a:lnTo>
                  <a:pt x="488" y="69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5" name="Freeform 150"/>
          <p:cNvSpPr>
            <a:spLocks/>
          </p:cNvSpPr>
          <p:nvPr/>
        </p:nvSpPr>
        <p:spPr bwMode="auto">
          <a:xfrm rot="773030">
            <a:off x="6729268" y="5823632"/>
            <a:ext cx="59943" cy="126777"/>
          </a:xfrm>
          <a:custGeom>
            <a:avLst/>
            <a:gdLst>
              <a:gd name="T0" fmla="*/ 61 w 61"/>
              <a:gd name="T1" fmla="*/ 0 h 134"/>
              <a:gd name="T2" fmla="*/ 0 w 61"/>
              <a:gd name="T3" fmla="*/ 134 h 134"/>
              <a:gd name="T4" fmla="*/ 47 w 61"/>
              <a:gd name="T5" fmla="*/ 69 h 134"/>
            </a:gdLst>
            <a:ahLst/>
            <a:cxnLst>
              <a:cxn ang="0">
                <a:pos x="T0" y="T1"/>
              </a:cxn>
              <a:cxn ang="0">
                <a:pos x="T2" y="T3"/>
              </a:cxn>
              <a:cxn ang="0">
                <a:pos x="T4" y="T5"/>
              </a:cxn>
            </a:cxnLst>
            <a:rect l="0" t="0" r="r" b="b"/>
            <a:pathLst>
              <a:path w="61" h="134">
                <a:moveTo>
                  <a:pt x="61" y="0"/>
                </a:moveTo>
                <a:lnTo>
                  <a:pt x="0" y="134"/>
                </a:lnTo>
                <a:lnTo>
                  <a:pt x="47" y="69"/>
                </a:lnTo>
              </a:path>
            </a:pathLst>
          </a:custGeom>
          <a:noFill/>
          <a:ln w="381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6" name="Freeform 151"/>
          <p:cNvSpPr>
            <a:spLocks noEditPoints="1"/>
          </p:cNvSpPr>
          <p:nvPr/>
        </p:nvSpPr>
        <p:spPr bwMode="auto">
          <a:xfrm rot="773030">
            <a:off x="2641228" y="2764474"/>
            <a:ext cx="4472090" cy="2719081"/>
          </a:xfrm>
          <a:custGeom>
            <a:avLst/>
            <a:gdLst>
              <a:gd name="T0" fmla="*/ 73 w 4551"/>
              <a:gd name="T1" fmla="*/ 284 h 2874"/>
              <a:gd name="T2" fmla="*/ 92 w 4551"/>
              <a:gd name="T3" fmla="*/ 458 h 2874"/>
              <a:gd name="T4" fmla="*/ 130 w 4551"/>
              <a:gd name="T5" fmla="*/ 642 h 2874"/>
              <a:gd name="T6" fmla="*/ 138 w 4551"/>
              <a:gd name="T7" fmla="*/ 685 h 2874"/>
              <a:gd name="T8" fmla="*/ 231 w 4551"/>
              <a:gd name="T9" fmla="*/ 699 h 2874"/>
              <a:gd name="T10" fmla="*/ 353 w 4551"/>
              <a:gd name="T11" fmla="*/ 669 h 2874"/>
              <a:gd name="T12" fmla="*/ 456 w 4551"/>
              <a:gd name="T13" fmla="*/ 644 h 2874"/>
              <a:gd name="T14" fmla="*/ 576 w 4551"/>
              <a:gd name="T15" fmla="*/ 615 h 2874"/>
              <a:gd name="T16" fmla="*/ 681 w 4551"/>
              <a:gd name="T17" fmla="*/ 589 h 2874"/>
              <a:gd name="T18" fmla="*/ 800 w 4551"/>
              <a:gd name="T19" fmla="*/ 560 h 2874"/>
              <a:gd name="T20" fmla="*/ 906 w 4551"/>
              <a:gd name="T21" fmla="*/ 534 h 2874"/>
              <a:gd name="T22" fmla="*/ 1026 w 4551"/>
              <a:gd name="T23" fmla="*/ 505 h 2874"/>
              <a:gd name="T24" fmla="*/ 1131 w 4551"/>
              <a:gd name="T25" fmla="*/ 479 h 2874"/>
              <a:gd name="T26" fmla="*/ 1248 w 4551"/>
              <a:gd name="T27" fmla="*/ 468 h 2874"/>
              <a:gd name="T28" fmla="*/ 1393 w 4551"/>
              <a:gd name="T29" fmla="*/ 416 h 2874"/>
              <a:gd name="T30" fmla="*/ 1434 w 4551"/>
              <a:gd name="T31" fmla="*/ 488 h 2874"/>
              <a:gd name="T32" fmla="*/ 1460 w 4551"/>
              <a:gd name="T33" fmla="*/ 696 h 2874"/>
              <a:gd name="T34" fmla="*/ 1486 w 4551"/>
              <a:gd name="T35" fmla="*/ 824 h 2874"/>
              <a:gd name="T36" fmla="*/ 1525 w 4551"/>
              <a:gd name="T37" fmla="*/ 934 h 2874"/>
              <a:gd name="T38" fmla="*/ 1562 w 4551"/>
              <a:gd name="T39" fmla="*/ 1119 h 2874"/>
              <a:gd name="T40" fmla="*/ 1605 w 4551"/>
              <a:gd name="T41" fmla="*/ 1332 h 2874"/>
              <a:gd name="T42" fmla="*/ 1618 w 4551"/>
              <a:gd name="T43" fmla="*/ 1471 h 2874"/>
              <a:gd name="T44" fmla="*/ 1649 w 4551"/>
              <a:gd name="T45" fmla="*/ 1630 h 2874"/>
              <a:gd name="T46" fmla="*/ 1695 w 4551"/>
              <a:gd name="T47" fmla="*/ 1777 h 2874"/>
              <a:gd name="T48" fmla="*/ 1799 w 4551"/>
              <a:gd name="T49" fmla="*/ 1762 h 2874"/>
              <a:gd name="T50" fmla="*/ 1916 w 4551"/>
              <a:gd name="T51" fmla="*/ 1751 h 2874"/>
              <a:gd name="T52" fmla="*/ 2021 w 4551"/>
              <a:gd name="T53" fmla="*/ 1725 h 2874"/>
              <a:gd name="T54" fmla="*/ 2119 w 4551"/>
              <a:gd name="T55" fmla="*/ 1701 h 2874"/>
              <a:gd name="T56" fmla="*/ 2218 w 4551"/>
              <a:gd name="T57" fmla="*/ 1677 h 2874"/>
              <a:gd name="T58" fmla="*/ 2317 w 4551"/>
              <a:gd name="T59" fmla="*/ 1653 h 2874"/>
              <a:gd name="T60" fmla="*/ 2422 w 4551"/>
              <a:gd name="T61" fmla="*/ 1627 h 2874"/>
              <a:gd name="T62" fmla="*/ 2493 w 4551"/>
              <a:gd name="T63" fmla="*/ 1610 h 2874"/>
              <a:gd name="T64" fmla="*/ 2601 w 4551"/>
              <a:gd name="T65" fmla="*/ 1567 h 2874"/>
              <a:gd name="T66" fmla="*/ 2718 w 4551"/>
              <a:gd name="T67" fmla="*/ 1556 h 2874"/>
              <a:gd name="T68" fmla="*/ 2827 w 4551"/>
              <a:gd name="T69" fmla="*/ 1512 h 2874"/>
              <a:gd name="T70" fmla="*/ 2957 w 4551"/>
              <a:gd name="T71" fmla="*/ 1489 h 2874"/>
              <a:gd name="T72" fmla="*/ 2976 w 4551"/>
              <a:gd name="T73" fmla="*/ 1663 h 2874"/>
              <a:gd name="T74" fmla="*/ 3021 w 4551"/>
              <a:gd name="T75" fmla="*/ 1803 h 2874"/>
              <a:gd name="T76" fmla="*/ 3040 w 4551"/>
              <a:gd name="T77" fmla="*/ 1896 h 2874"/>
              <a:gd name="T78" fmla="*/ 3041 w 4551"/>
              <a:gd name="T79" fmla="*/ 1982 h 2874"/>
              <a:gd name="T80" fmla="*/ 3078 w 4551"/>
              <a:gd name="T81" fmla="*/ 2166 h 2874"/>
              <a:gd name="T82" fmla="*/ 3105 w 4551"/>
              <a:gd name="T83" fmla="*/ 2299 h 2874"/>
              <a:gd name="T84" fmla="*/ 3124 w 4551"/>
              <a:gd name="T85" fmla="*/ 2394 h 2874"/>
              <a:gd name="T86" fmla="*/ 3156 w 4551"/>
              <a:gd name="T87" fmla="*/ 2550 h 2874"/>
              <a:gd name="T88" fmla="*/ 3206 w 4551"/>
              <a:gd name="T89" fmla="*/ 2717 h 2874"/>
              <a:gd name="T90" fmla="*/ 3220 w 4551"/>
              <a:gd name="T91" fmla="*/ 2784 h 2874"/>
              <a:gd name="T92" fmla="*/ 3292 w 4551"/>
              <a:gd name="T93" fmla="*/ 2861 h 2874"/>
              <a:gd name="T94" fmla="*/ 3384 w 4551"/>
              <a:gd name="T95" fmla="*/ 2838 h 2874"/>
              <a:gd name="T96" fmla="*/ 3439 w 4551"/>
              <a:gd name="T97" fmla="*/ 2825 h 2874"/>
              <a:gd name="T98" fmla="*/ 3547 w 4551"/>
              <a:gd name="T99" fmla="*/ 2782 h 2874"/>
              <a:gd name="T100" fmla="*/ 3688 w 4551"/>
              <a:gd name="T101" fmla="*/ 2748 h 2874"/>
              <a:gd name="T102" fmla="*/ 3805 w 4551"/>
              <a:gd name="T103" fmla="*/ 2736 h 2874"/>
              <a:gd name="T104" fmla="*/ 3904 w 4551"/>
              <a:gd name="T105" fmla="*/ 2712 h 2874"/>
              <a:gd name="T106" fmla="*/ 4012 w 4551"/>
              <a:gd name="T107" fmla="*/ 2686 h 2874"/>
              <a:gd name="T108" fmla="*/ 4114 w 4551"/>
              <a:gd name="T109" fmla="*/ 2661 h 2874"/>
              <a:gd name="T110" fmla="*/ 4156 w 4551"/>
              <a:gd name="T111" fmla="*/ 2651 h 2874"/>
              <a:gd name="T112" fmla="*/ 4265 w 4551"/>
              <a:gd name="T113" fmla="*/ 2608 h 2874"/>
              <a:gd name="T114" fmla="*/ 4406 w 4551"/>
              <a:gd name="T115" fmla="*/ 2573 h 2874"/>
              <a:gd name="T116" fmla="*/ 4492 w 4551"/>
              <a:gd name="T117" fmla="*/ 2630 h 2874"/>
              <a:gd name="T118" fmla="*/ 4531 w 4551"/>
              <a:gd name="T119" fmla="*/ 2741 h 2874"/>
              <a:gd name="T120" fmla="*/ 4544 w 4551"/>
              <a:gd name="T121" fmla="*/ 2808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51" h="2874">
                <a:moveTo>
                  <a:pt x="14" y="74"/>
                </a:moveTo>
                <a:lnTo>
                  <a:pt x="20" y="103"/>
                </a:lnTo>
                <a:lnTo>
                  <a:pt x="36" y="99"/>
                </a:lnTo>
                <a:lnTo>
                  <a:pt x="30" y="71"/>
                </a:lnTo>
                <a:lnTo>
                  <a:pt x="14" y="74"/>
                </a:lnTo>
                <a:close/>
                <a:moveTo>
                  <a:pt x="23" y="117"/>
                </a:moveTo>
                <a:lnTo>
                  <a:pt x="23" y="118"/>
                </a:lnTo>
                <a:lnTo>
                  <a:pt x="34" y="173"/>
                </a:lnTo>
                <a:lnTo>
                  <a:pt x="50" y="170"/>
                </a:lnTo>
                <a:lnTo>
                  <a:pt x="39" y="114"/>
                </a:lnTo>
                <a:lnTo>
                  <a:pt x="39" y="113"/>
                </a:lnTo>
                <a:lnTo>
                  <a:pt x="23" y="117"/>
                </a:lnTo>
                <a:close/>
                <a:moveTo>
                  <a:pt x="37" y="188"/>
                </a:moveTo>
                <a:lnTo>
                  <a:pt x="43" y="216"/>
                </a:lnTo>
                <a:lnTo>
                  <a:pt x="59" y="213"/>
                </a:lnTo>
                <a:lnTo>
                  <a:pt x="53" y="185"/>
                </a:lnTo>
                <a:lnTo>
                  <a:pt x="37" y="188"/>
                </a:lnTo>
                <a:close/>
                <a:moveTo>
                  <a:pt x="46" y="230"/>
                </a:moveTo>
                <a:lnTo>
                  <a:pt x="57" y="285"/>
                </a:lnTo>
                <a:lnTo>
                  <a:pt x="57" y="287"/>
                </a:lnTo>
                <a:lnTo>
                  <a:pt x="73" y="284"/>
                </a:lnTo>
                <a:lnTo>
                  <a:pt x="73" y="282"/>
                </a:lnTo>
                <a:lnTo>
                  <a:pt x="62" y="227"/>
                </a:lnTo>
                <a:lnTo>
                  <a:pt x="46" y="230"/>
                </a:lnTo>
                <a:close/>
                <a:moveTo>
                  <a:pt x="60" y="301"/>
                </a:moveTo>
                <a:lnTo>
                  <a:pt x="66" y="330"/>
                </a:lnTo>
                <a:lnTo>
                  <a:pt x="82" y="327"/>
                </a:lnTo>
                <a:lnTo>
                  <a:pt x="76" y="298"/>
                </a:lnTo>
                <a:lnTo>
                  <a:pt x="60" y="301"/>
                </a:lnTo>
                <a:close/>
                <a:moveTo>
                  <a:pt x="69" y="344"/>
                </a:moveTo>
                <a:lnTo>
                  <a:pt x="79" y="395"/>
                </a:lnTo>
                <a:lnTo>
                  <a:pt x="80" y="401"/>
                </a:lnTo>
                <a:lnTo>
                  <a:pt x="96" y="398"/>
                </a:lnTo>
                <a:lnTo>
                  <a:pt x="95" y="391"/>
                </a:lnTo>
                <a:lnTo>
                  <a:pt x="85" y="341"/>
                </a:lnTo>
                <a:lnTo>
                  <a:pt x="69" y="344"/>
                </a:lnTo>
                <a:close/>
                <a:moveTo>
                  <a:pt x="83" y="415"/>
                </a:moveTo>
                <a:lnTo>
                  <a:pt x="89" y="443"/>
                </a:lnTo>
                <a:lnTo>
                  <a:pt x="105" y="440"/>
                </a:lnTo>
                <a:lnTo>
                  <a:pt x="99" y="412"/>
                </a:lnTo>
                <a:lnTo>
                  <a:pt x="83" y="415"/>
                </a:lnTo>
                <a:close/>
                <a:moveTo>
                  <a:pt x="92" y="458"/>
                </a:moveTo>
                <a:lnTo>
                  <a:pt x="101" y="502"/>
                </a:lnTo>
                <a:lnTo>
                  <a:pt x="104" y="514"/>
                </a:lnTo>
                <a:lnTo>
                  <a:pt x="119" y="511"/>
                </a:lnTo>
                <a:lnTo>
                  <a:pt x="117" y="499"/>
                </a:lnTo>
                <a:lnTo>
                  <a:pt x="108" y="454"/>
                </a:lnTo>
                <a:lnTo>
                  <a:pt x="92" y="458"/>
                </a:lnTo>
                <a:close/>
                <a:moveTo>
                  <a:pt x="106" y="529"/>
                </a:moveTo>
                <a:lnTo>
                  <a:pt x="112" y="555"/>
                </a:lnTo>
                <a:lnTo>
                  <a:pt x="112" y="557"/>
                </a:lnTo>
                <a:lnTo>
                  <a:pt x="128" y="554"/>
                </a:lnTo>
                <a:lnTo>
                  <a:pt x="127" y="552"/>
                </a:lnTo>
                <a:lnTo>
                  <a:pt x="122" y="525"/>
                </a:lnTo>
                <a:lnTo>
                  <a:pt x="106" y="529"/>
                </a:lnTo>
                <a:close/>
                <a:moveTo>
                  <a:pt x="115" y="571"/>
                </a:moveTo>
                <a:lnTo>
                  <a:pt x="122" y="607"/>
                </a:lnTo>
                <a:lnTo>
                  <a:pt x="127" y="628"/>
                </a:lnTo>
                <a:lnTo>
                  <a:pt x="142" y="625"/>
                </a:lnTo>
                <a:lnTo>
                  <a:pt x="138" y="604"/>
                </a:lnTo>
                <a:lnTo>
                  <a:pt x="131" y="568"/>
                </a:lnTo>
                <a:lnTo>
                  <a:pt x="115" y="571"/>
                </a:lnTo>
                <a:close/>
                <a:moveTo>
                  <a:pt x="130" y="642"/>
                </a:moveTo>
                <a:lnTo>
                  <a:pt x="133" y="659"/>
                </a:lnTo>
                <a:lnTo>
                  <a:pt x="135" y="671"/>
                </a:lnTo>
                <a:lnTo>
                  <a:pt x="151" y="668"/>
                </a:lnTo>
                <a:lnTo>
                  <a:pt x="149" y="656"/>
                </a:lnTo>
                <a:lnTo>
                  <a:pt x="145" y="639"/>
                </a:lnTo>
                <a:lnTo>
                  <a:pt x="130" y="642"/>
                </a:lnTo>
                <a:close/>
                <a:moveTo>
                  <a:pt x="138" y="685"/>
                </a:moveTo>
                <a:lnTo>
                  <a:pt x="143" y="711"/>
                </a:lnTo>
                <a:lnTo>
                  <a:pt x="146" y="715"/>
                </a:lnTo>
                <a:lnTo>
                  <a:pt x="159" y="729"/>
                </a:lnTo>
                <a:lnTo>
                  <a:pt x="166" y="731"/>
                </a:lnTo>
                <a:lnTo>
                  <a:pt x="178" y="728"/>
                </a:lnTo>
                <a:lnTo>
                  <a:pt x="175" y="712"/>
                </a:lnTo>
                <a:lnTo>
                  <a:pt x="163" y="715"/>
                </a:lnTo>
                <a:lnTo>
                  <a:pt x="165" y="723"/>
                </a:lnTo>
                <a:lnTo>
                  <a:pt x="170" y="717"/>
                </a:lnTo>
                <a:lnTo>
                  <a:pt x="157" y="704"/>
                </a:lnTo>
                <a:lnTo>
                  <a:pt x="151" y="710"/>
                </a:lnTo>
                <a:lnTo>
                  <a:pt x="159" y="708"/>
                </a:lnTo>
                <a:lnTo>
                  <a:pt x="154" y="682"/>
                </a:lnTo>
                <a:lnTo>
                  <a:pt x="138" y="685"/>
                </a:lnTo>
                <a:close/>
                <a:moveTo>
                  <a:pt x="193" y="725"/>
                </a:moveTo>
                <a:lnTo>
                  <a:pt x="196" y="724"/>
                </a:lnTo>
                <a:lnTo>
                  <a:pt x="210" y="720"/>
                </a:lnTo>
                <a:lnTo>
                  <a:pt x="221" y="718"/>
                </a:lnTo>
                <a:lnTo>
                  <a:pt x="217" y="702"/>
                </a:lnTo>
                <a:lnTo>
                  <a:pt x="207" y="704"/>
                </a:lnTo>
                <a:lnTo>
                  <a:pt x="192" y="708"/>
                </a:lnTo>
                <a:lnTo>
                  <a:pt x="189" y="709"/>
                </a:lnTo>
                <a:lnTo>
                  <a:pt x="193" y="725"/>
                </a:lnTo>
                <a:close/>
                <a:moveTo>
                  <a:pt x="235" y="714"/>
                </a:moveTo>
                <a:lnTo>
                  <a:pt x="240" y="713"/>
                </a:lnTo>
                <a:lnTo>
                  <a:pt x="255" y="710"/>
                </a:lnTo>
                <a:lnTo>
                  <a:pt x="269" y="706"/>
                </a:lnTo>
                <a:lnTo>
                  <a:pt x="284" y="702"/>
                </a:lnTo>
                <a:lnTo>
                  <a:pt x="291" y="701"/>
                </a:lnTo>
                <a:lnTo>
                  <a:pt x="287" y="685"/>
                </a:lnTo>
                <a:lnTo>
                  <a:pt x="280" y="687"/>
                </a:lnTo>
                <a:lnTo>
                  <a:pt x="265" y="690"/>
                </a:lnTo>
                <a:lnTo>
                  <a:pt x="251" y="694"/>
                </a:lnTo>
                <a:lnTo>
                  <a:pt x="236" y="697"/>
                </a:lnTo>
                <a:lnTo>
                  <a:pt x="231" y="699"/>
                </a:lnTo>
                <a:lnTo>
                  <a:pt x="235" y="714"/>
                </a:lnTo>
                <a:close/>
                <a:moveTo>
                  <a:pt x="305" y="697"/>
                </a:moveTo>
                <a:lnTo>
                  <a:pt x="313" y="695"/>
                </a:lnTo>
                <a:lnTo>
                  <a:pt x="328" y="691"/>
                </a:lnTo>
                <a:lnTo>
                  <a:pt x="333" y="690"/>
                </a:lnTo>
                <a:lnTo>
                  <a:pt x="329" y="675"/>
                </a:lnTo>
                <a:lnTo>
                  <a:pt x="324" y="676"/>
                </a:lnTo>
                <a:lnTo>
                  <a:pt x="309" y="680"/>
                </a:lnTo>
                <a:lnTo>
                  <a:pt x="301" y="681"/>
                </a:lnTo>
                <a:lnTo>
                  <a:pt x="305" y="697"/>
                </a:lnTo>
                <a:close/>
                <a:moveTo>
                  <a:pt x="347" y="687"/>
                </a:moveTo>
                <a:lnTo>
                  <a:pt x="357" y="684"/>
                </a:lnTo>
                <a:lnTo>
                  <a:pt x="372" y="681"/>
                </a:lnTo>
                <a:lnTo>
                  <a:pt x="387" y="677"/>
                </a:lnTo>
                <a:lnTo>
                  <a:pt x="402" y="674"/>
                </a:lnTo>
                <a:lnTo>
                  <a:pt x="404" y="673"/>
                </a:lnTo>
                <a:lnTo>
                  <a:pt x="400" y="658"/>
                </a:lnTo>
                <a:lnTo>
                  <a:pt x="398" y="658"/>
                </a:lnTo>
                <a:lnTo>
                  <a:pt x="383" y="662"/>
                </a:lnTo>
                <a:lnTo>
                  <a:pt x="368" y="665"/>
                </a:lnTo>
                <a:lnTo>
                  <a:pt x="353" y="669"/>
                </a:lnTo>
                <a:lnTo>
                  <a:pt x="344" y="671"/>
                </a:lnTo>
                <a:lnTo>
                  <a:pt x="347" y="687"/>
                </a:lnTo>
                <a:close/>
                <a:moveTo>
                  <a:pt x="418" y="670"/>
                </a:moveTo>
                <a:lnTo>
                  <a:pt x="431" y="666"/>
                </a:lnTo>
                <a:lnTo>
                  <a:pt x="446" y="663"/>
                </a:lnTo>
                <a:lnTo>
                  <a:pt x="442" y="647"/>
                </a:lnTo>
                <a:lnTo>
                  <a:pt x="427" y="651"/>
                </a:lnTo>
                <a:lnTo>
                  <a:pt x="414" y="654"/>
                </a:lnTo>
                <a:lnTo>
                  <a:pt x="418" y="670"/>
                </a:lnTo>
                <a:close/>
                <a:moveTo>
                  <a:pt x="460" y="659"/>
                </a:moveTo>
                <a:lnTo>
                  <a:pt x="461" y="659"/>
                </a:lnTo>
                <a:lnTo>
                  <a:pt x="476" y="656"/>
                </a:lnTo>
                <a:lnTo>
                  <a:pt x="490" y="652"/>
                </a:lnTo>
                <a:lnTo>
                  <a:pt x="505" y="649"/>
                </a:lnTo>
                <a:lnTo>
                  <a:pt x="516" y="646"/>
                </a:lnTo>
                <a:lnTo>
                  <a:pt x="512" y="630"/>
                </a:lnTo>
                <a:lnTo>
                  <a:pt x="502" y="633"/>
                </a:lnTo>
                <a:lnTo>
                  <a:pt x="487" y="636"/>
                </a:lnTo>
                <a:lnTo>
                  <a:pt x="472" y="640"/>
                </a:lnTo>
                <a:lnTo>
                  <a:pt x="457" y="644"/>
                </a:lnTo>
                <a:lnTo>
                  <a:pt x="456" y="644"/>
                </a:lnTo>
                <a:lnTo>
                  <a:pt x="460" y="659"/>
                </a:lnTo>
                <a:close/>
                <a:moveTo>
                  <a:pt x="530" y="642"/>
                </a:moveTo>
                <a:lnTo>
                  <a:pt x="535" y="641"/>
                </a:lnTo>
                <a:lnTo>
                  <a:pt x="550" y="638"/>
                </a:lnTo>
                <a:lnTo>
                  <a:pt x="558" y="636"/>
                </a:lnTo>
                <a:lnTo>
                  <a:pt x="554" y="620"/>
                </a:lnTo>
                <a:lnTo>
                  <a:pt x="546" y="622"/>
                </a:lnTo>
                <a:lnTo>
                  <a:pt x="531" y="626"/>
                </a:lnTo>
                <a:lnTo>
                  <a:pt x="526" y="627"/>
                </a:lnTo>
                <a:lnTo>
                  <a:pt x="530" y="642"/>
                </a:lnTo>
                <a:close/>
                <a:moveTo>
                  <a:pt x="573" y="632"/>
                </a:moveTo>
                <a:lnTo>
                  <a:pt x="580" y="630"/>
                </a:lnTo>
                <a:lnTo>
                  <a:pt x="595" y="627"/>
                </a:lnTo>
                <a:lnTo>
                  <a:pt x="609" y="623"/>
                </a:lnTo>
                <a:lnTo>
                  <a:pt x="624" y="620"/>
                </a:lnTo>
                <a:lnTo>
                  <a:pt x="629" y="618"/>
                </a:lnTo>
                <a:lnTo>
                  <a:pt x="625" y="603"/>
                </a:lnTo>
                <a:lnTo>
                  <a:pt x="621" y="604"/>
                </a:lnTo>
                <a:lnTo>
                  <a:pt x="605" y="607"/>
                </a:lnTo>
                <a:lnTo>
                  <a:pt x="591" y="611"/>
                </a:lnTo>
                <a:lnTo>
                  <a:pt x="576" y="615"/>
                </a:lnTo>
                <a:lnTo>
                  <a:pt x="569" y="617"/>
                </a:lnTo>
                <a:lnTo>
                  <a:pt x="573" y="632"/>
                </a:lnTo>
                <a:close/>
                <a:moveTo>
                  <a:pt x="643" y="615"/>
                </a:moveTo>
                <a:lnTo>
                  <a:pt x="654" y="612"/>
                </a:lnTo>
                <a:lnTo>
                  <a:pt x="669" y="609"/>
                </a:lnTo>
                <a:lnTo>
                  <a:pt x="671" y="608"/>
                </a:lnTo>
                <a:lnTo>
                  <a:pt x="667" y="592"/>
                </a:lnTo>
                <a:lnTo>
                  <a:pt x="665" y="593"/>
                </a:lnTo>
                <a:lnTo>
                  <a:pt x="650" y="597"/>
                </a:lnTo>
                <a:lnTo>
                  <a:pt x="639" y="599"/>
                </a:lnTo>
                <a:lnTo>
                  <a:pt x="643" y="615"/>
                </a:lnTo>
                <a:close/>
                <a:moveTo>
                  <a:pt x="685" y="605"/>
                </a:moveTo>
                <a:lnTo>
                  <a:pt x="699" y="601"/>
                </a:lnTo>
                <a:lnTo>
                  <a:pt x="714" y="598"/>
                </a:lnTo>
                <a:lnTo>
                  <a:pt x="729" y="594"/>
                </a:lnTo>
                <a:lnTo>
                  <a:pt x="741" y="591"/>
                </a:lnTo>
                <a:lnTo>
                  <a:pt x="738" y="575"/>
                </a:lnTo>
                <a:lnTo>
                  <a:pt x="725" y="578"/>
                </a:lnTo>
                <a:lnTo>
                  <a:pt x="710" y="582"/>
                </a:lnTo>
                <a:lnTo>
                  <a:pt x="695" y="586"/>
                </a:lnTo>
                <a:lnTo>
                  <a:pt x="681" y="589"/>
                </a:lnTo>
                <a:lnTo>
                  <a:pt x="685" y="605"/>
                </a:lnTo>
                <a:close/>
                <a:moveTo>
                  <a:pt x="755" y="588"/>
                </a:moveTo>
                <a:lnTo>
                  <a:pt x="759" y="587"/>
                </a:lnTo>
                <a:lnTo>
                  <a:pt x="774" y="583"/>
                </a:lnTo>
                <a:lnTo>
                  <a:pt x="783" y="581"/>
                </a:lnTo>
                <a:lnTo>
                  <a:pt x="780" y="565"/>
                </a:lnTo>
                <a:lnTo>
                  <a:pt x="770" y="567"/>
                </a:lnTo>
                <a:lnTo>
                  <a:pt x="755" y="571"/>
                </a:lnTo>
                <a:lnTo>
                  <a:pt x="751" y="572"/>
                </a:lnTo>
                <a:lnTo>
                  <a:pt x="755" y="588"/>
                </a:lnTo>
                <a:close/>
                <a:moveTo>
                  <a:pt x="798" y="577"/>
                </a:moveTo>
                <a:lnTo>
                  <a:pt x="804" y="576"/>
                </a:lnTo>
                <a:lnTo>
                  <a:pt x="819" y="572"/>
                </a:lnTo>
                <a:lnTo>
                  <a:pt x="834" y="569"/>
                </a:lnTo>
                <a:lnTo>
                  <a:pt x="849" y="565"/>
                </a:lnTo>
                <a:lnTo>
                  <a:pt x="854" y="564"/>
                </a:lnTo>
                <a:lnTo>
                  <a:pt x="850" y="548"/>
                </a:lnTo>
                <a:lnTo>
                  <a:pt x="845" y="549"/>
                </a:lnTo>
                <a:lnTo>
                  <a:pt x="830" y="553"/>
                </a:lnTo>
                <a:lnTo>
                  <a:pt x="815" y="556"/>
                </a:lnTo>
                <a:lnTo>
                  <a:pt x="800" y="560"/>
                </a:lnTo>
                <a:lnTo>
                  <a:pt x="794" y="562"/>
                </a:lnTo>
                <a:lnTo>
                  <a:pt x="798" y="577"/>
                </a:lnTo>
                <a:close/>
                <a:moveTo>
                  <a:pt x="868" y="560"/>
                </a:moveTo>
                <a:lnTo>
                  <a:pt x="879" y="557"/>
                </a:lnTo>
                <a:lnTo>
                  <a:pt x="894" y="554"/>
                </a:lnTo>
                <a:lnTo>
                  <a:pt x="896" y="553"/>
                </a:lnTo>
                <a:lnTo>
                  <a:pt x="892" y="538"/>
                </a:lnTo>
                <a:lnTo>
                  <a:pt x="890" y="538"/>
                </a:lnTo>
                <a:lnTo>
                  <a:pt x="875" y="542"/>
                </a:lnTo>
                <a:lnTo>
                  <a:pt x="864" y="545"/>
                </a:lnTo>
                <a:lnTo>
                  <a:pt x="868" y="560"/>
                </a:lnTo>
                <a:close/>
                <a:moveTo>
                  <a:pt x="910" y="550"/>
                </a:moveTo>
                <a:lnTo>
                  <a:pt x="924" y="546"/>
                </a:lnTo>
                <a:lnTo>
                  <a:pt x="939" y="543"/>
                </a:lnTo>
                <a:lnTo>
                  <a:pt x="954" y="539"/>
                </a:lnTo>
                <a:lnTo>
                  <a:pt x="966" y="536"/>
                </a:lnTo>
                <a:lnTo>
                  <a:pt x="963" y="521"/>
                </a:lnTo>
                <a:lnTo>
                  <a:pt x="951" y="524"/>
                </a:lnTo>
                <a:lnTo>
                  <a:pt x="936" y="527"/>
                </a:lnTo>
                <a:lnTo>
                  <a:pt x="920" y="531"/>
                </a:lnTo>
                <a:lnTo>
                  <a:pt x="906" y="534"/>
                </a:lnTo>
                <a:lnTo>
                  <a:pt x="910" y="550"/>
                </a:lnTo>
                <a:close/>
                <a:moveTo>
                  <a:pt x="981" y="533"/>
                </a:moveTo>
                <a:lnTo>
                  <a:pt x="985" y="532"/>
                </a:lnTo>
                <a:lnTo>
                  <a:pt x="1000" y="528"/>
                </a:lnTo>
                <a:lnTo>
                  <a:pt x="1009" y="526"/>
                </a:lnTo>
                <a:lnTo>
                  <a:pt x="1005" y="510"/>
                </a:lnTo>
                <a:lnTo>
                  <a:pt x="996" y="512"/>
                </a:lnTo>
                <a:lnTo>
                  <a:pt x="981" y="516"/>
                </a:lnTo>
                <a:lnTo>
                  <a:pt x="977" y="517"/>
                </a:lnTo>
                <a:lnTo>
                  <a:pt x="981" y="533"/>
                </a:lnTo>
                <a:close/>
                <a:moveTo>
                  <a:pt x="1023" y="523"/>
                </a:moveTo>
                <a:lnTo>
                  <a:pt x="1030" y="521"/>
                </a:lnTo>
                <a:lnTo>
                  <a:pt x="1045" y="517"/>
                </a:lnTo>
                <a:lnTo>
                  <a:pt x="1060" y="513"/>
                </a:lnTo>
                <a:lnTo>
                  <a:pt x="1076" y="510"/>
                </a:lnTo>
                <a:lnTo>
                  <a:pt x="1079" y="509"/>
                </a:lnTo>
                <a:lnTo>
                  <a:pt x="1075" y="493"/>
                </a:lnTo>
                <a:lnTo>
                  <a:pt x="1072" y="494"/>
                </a:lnTo>
                <a:lnTo>
                  <a:pt x="1057" y="498"/>
                </a:lnTo>
                <a:lnTo>
                  <a:pt x="1041" y="501"/>
                </a:lnTo>
                <a:lnTo>
                  <a:pt x="1026" y="505"/>
                </a:lnTo>
                <a:lnTo>
                  <a:pt x="1019" y="507"/>
                </a:lnTo>
                <a:lnTo>
                  <a:pt x="1023" y="523"/>
                </a:lnTo>
                <a:close/>
                <a:moveTo>
                  <a:pt x="1093" y="505"/>
                </a:moveTo>
                <a:lnTo>
                  <a:pt x="1106" y="502"/>
                </a:lnTo>
                <a:lnTo>
                  <a:pt x="1121" y="498"/>
                </a:lnTo>
                <a:lnTo>
                  <a:pt x="1117" y="483"/>
                </a:lnTo>
                <a:lnTo>
                  <a:pt x="1102" y="487"/>
                </a:lnTo>
                <a:lnTo>
                  <a:pt x="1089" y="490"/>
                </a:lnTo>
                <a:lnTo>
                  <a:pt x="1093" y="505"/>
                </a:lnTo>
                <a:close/>
                <a:moveTo>
                  <a:pt x="1135" y="495"/>
                </a:moveTo>
                <a:lnTo>
                  <a:pt x="1136" y="495"/>
                </a:lnTo>
                <a:lnTo>
                  <a:pt x="1152" y="491"/>
                </a:lnTo>
                <a:lnTo>
                  <a:pt x="1167" y="487"/>
                </a:lnTo>
                <a:lnTo>
                  <a:pt x="1182" y="484"/>
                </a:lnTo>
                <a:lnTo>
                  <a:pt x="1191" y="482"/>
                </a:lnTo>
                <a:lnTo>
                  <a:pt x="1188" y="466"/>
                </a:lnTo>
                <a:lnTo>
                  <a:pt x="1178" y="468"/>
                </a:lnTo>
                <a:lnTo>
                  <a:pt x="1163" y="472"/>
                </a:lnTo>
                <a:lnTo>
                  <a:pt x="1148" y="476"/>
                </a:lnTo>
                <a:lnTo>
                  <a:pt x="1133" y="479"/>
                </a:lnTo>
                <a:lnTo>
                  <a:pt x="1131" y="479"/>
                </a:lnTo>
                <a:lnTo>
                  <a:pt x="1135" y="495"/>
                </a:lnTo>
                <a:close/>
                <a:moveTo>
                  <a:pt x="1206" y="478"/>
                </a:moveTo>
                <a:lnTo>
                  <a:pt x="1213" y="476"/>
                </a:lnTo>
                <a:lnTo>
                  <a:pt x="1228" y="472"/>
                </a:lnTo>
                <a:lnTo>
                  <a:pt x="1234" y="471"/>
                </a:lnTo>
                <a:lnTo>
                  <a:pt x="1230" y="456"/>
                </a:lnTo>
                <a:lnTo>
                  <a:pt x="1224" y="457"/>
                </a:lnTo>
                <a:lnTo>
                  <a:pt x="1209" y="461"/>
                </a:lnTo>
                <a:lnTo>
                  <a:pt x="1202" y="462"/>
                </a:lnTo>
                <a:lnTo>
                  <a:pt x="1206" y="478"/>
                </a:lnTo>
                <a:close/>
                <a:moveTo>
                  <a:pt x="1248" y="468"/>
                </a:moveTo>
                <a:lnTo>
                  <a:pt x="1258" y="465"/>
                </a:lnTo>
                <a:lnTo>
                  <a:pt x="1274" y="461"/>
                </a:lnTo>
                <a:lnTo>
                  <a:pt x="1289" y="458"/>
                </a:lnTo>
                <a:lnTo>
                  <a:pt x="1304" y="454"/>
                </a:lnTo>
                <a:lnTo>
                  <a:pt x="1300" y="438"/>
                </a:lnTo>
                <a:lnTo>
                  <a:pt x="1285" y="442"/>
                </a:lnTo>
                <a:lnTo>
                  <a:pt x="1270" y="446"/>
                </a:lnTo>
                <a:lnTo>
                  <a:pt x="1255" y="450"/>
                </a:lnTo>
                <a:lnTo>
                  <a:pt x="1244" y="452"/>
                </a:lnTo>
                <a:lnTo>
                  <a:pt x="1248" y="468"/>
                </a:lnTo>
                <a:close/>
                <a:moveTo>
                  <a:pt x="1318" y="450"/>
                </a:moveTo>
                <a:lnTo>
                  <a:pt x="1320" y="450"/>
                </a:lnTo>
                <a:lnTo>
                  <a:pt x="1335" y="447"/>
                </a:lnTo>
                <a:lnTo>
                  <a:pt x="1346" y="444"/>
                </a:lnTo>
                <a:lnTo>
                  <a:pt x="1343" y="428"/>
                </a:lnTo>
                <a:lnTo>
                  <a:pt x="1331" y="431"/>
                </a:lnTo>
                <a:lnTo>
                  <a:pt x="1316" y="435"/>
                </a:lnTo>
                <a:lnTo>
                  <a:pt x="1314" y="435"/>
                </a:lnTo>
                <a:lnTo>
                  <a:pt x="1318" y="450"/>
                </a:lnTo>
                <a:close/>
                <a:moveTo>
                  <a:pt x="1360" y="440"/>
                </a:moveTo>
                <a:lnTo>
                  <a:pt x="1366" y="439"/>
                </a:lnTo>
                <a:lnTo>
                  <a:pt x="1381" y="435"/>
                </a:lnTo>
                <a:lnTo>
                  <a:pt x="1396" y="431"/>
                </a:lnTo>
                <a:lnTo>
                  <a:pt x="1412" y="428"/>
                </a:lnTo>
                <a:lnTo>
                  <a:pt x="1410" y="420"/>
                </a:lnTo>
                <a:lnTo>
                  <a:pt x="1402" y="422"/>
                </a:lnTo>
                <a:lnTo>
                  <a:pt x="1404" y="427"/>
                </a:lnTo>
                <a:lnTo>
                  <a:pt x="1419" y="423"/>
                </a:lnTo>
                <a:lnTo>
                  <a:pt x="1418" y="418"/>
                </a:lnTo>
                <a:lnTo>
                  <a:pt x="1408" y="412"/>
                </a:lnTo>
                <a:lnTo>
                  <a:pt x="1393" y="416"/>
                </a:lnTo>
                <a:lnTo>
                  <a:pt x="1377" y="420"/>
                </a:lnTo>
                <a:lnTo>
                  <a:pt x="1362" y="423"/>
                </a:lnTo>
                <a:lnTo>
                  <a:pt x="1356" y="425"/>
                </a:lnTo>
                <a:lnTo>
                  <a:pt x="1360" y="440"/>
                </a:lnTo>
                <a:close/>
                <a:moveTo>
                  <a:pt x="1407" y="441"/>
                </a:moveTo>
                <a:lnTo>
                  <a:pt x="1411" y="454"/>
                </a:lnTo>
                <a:lnTo>
                  <a:pt x="1419" y="452"/>
                </a:lnTo>
                <a:lnTo>
                  <a:pt x="1411" y="453"/>
                </a:lnTo>
                <a:lnTo>
                  <a:pt x="1414" y="469"/>
                </a:lnTo>
                <a:lnTo>
                  <a:pt x="1430" y="466"/>
                </a:lnTo>
                <a:lnTo>
                  <a:pt x="1427" y="450"/>
                </a:lnTo>
                <a:lnTo>
                  <a:pt x="1426" y="450"/>
                </a:lnTo>
                <a:lnTo>
                  <a:pt x="1423" y="437"/>
                </a:lnTo>
                <a:lnTo>
                  <a:pt x="1407" y="441"/>
                </a:lnTo>
                <a:close/>
                <a:moveTo>
                  <a:pt x="1417" y="483"/>
                </a:moveTo>
                <a:lnTo>
                  <a:pt x="1419" y="492"/>
                </a:lnTo>
                <a:lnTo>
                  <a:pt x="1426" y="530"/>
                </a:lnTo>
                <a:lnTo>
                  <a:pt x="1428" y="540"/>
                </a:lnTo>
                <a:lnTo>
                  <a:pt x="1444" y="537"/>
                </a:lnTo>
                <a:lnTo>
                  <a:pt x="1442" y="527"/>
                </a:lnTo>
                <a:lnTo>
                  <a:pt x="1434" y="488"/>
                </a:lnTo>
                <a:lnTo>
                  <a:pt x="1433" y="480"/>
                </a:lnTo>
                <a:lnTo>
                  <a:pt x="1417" y="483"/>
                </a:lnTo>
                <a:close/>
                <a:moveTo>
                  <a:pt x="1431" y="554"/>
                </a:moveTo>
                <a:lnTo>
                  <a:pt x="1434" y="568"/>
                </a:lnTo>
                <a:lnTo>
                  <a:pt x="1437" y="582"/>
                </a:lnTo>
                <a:lnTo>
                  <a:pt x="1453" y="579"/>
                </a:lnTo>
                <a:lnTo>
                  <a:pt x="1450" y="564"/>
                </a:lnTo>
                <a:lnTo>
                  <a:pt x="1447" y="551"/>
                </a:lnTo>
                <a:lnTo>
                  <a:pt x="1431" y="554"/>
                </a:lnTo>
                <a:close/>
                <a:moveTo>
                  <a:pt x="1440" y="596"/>
                </a:moveTo>
                <a:lnTo>
                  <a:pt x="1442" y="605"/>
                </a:lnTo>
                <a:lnTo>
                  <a:pt x="1449" y="642"/>
                </a:lnTo>
                <a:lnTo>
                  <a:pt x="1452" y="653"/>
                </a:lnTo>
                <a:lnTo>
                  <a:pt x="1467" y="650"/>
                </a:lnTo>
                <a:lnTo>
                  <a:pt x="1465" y="639"/>
                </a:lnTo>
                <a:lnTo>
                  <a:pt x="1457" y="602"/>
                </a:lnTo>
                <a:lnTo>
                  <a:pt x="1456" y="593"/>
                </a:lnTo>
                <a:lnTo>
                  <a:pt x="1440" y="596"/>
                </a:lnTo>
                <a:close/>
                <a:moveTo>
                  <a:pt x="1454" y="668"/>
                </a:moveTo>
                <a:lnTo>
                  <a:pt x="1457" y="679"/>
                </a:lnTo>
                <a:lnTo>
                  <a:pt x="1460" y="696"/>
                </a:lnTo>
                <a:lnTo>
                  <a:pt x="1476" y="693"/>
                </a:lnTo>
                <a:lnTo>
                  <a:pt x="1472" y="676"/>
                </a:lnTo>
                <a:lnTo>
                  <a:pt x="1470" y="664"/>
                </a:lnTo>
                <a:lnTo>
                  <a:pt x="1454" y="668"/>
                </a:lnTo>
                <a:close/>
                <a:moveTo>
                  <a:pt x="1463" y="710"/>
                </a:moveTo>
                <a:lnTo>
                  <a:pt x="1464" y="716"/>
                </a:lnTo>
                <a:lnTo>
                  <a:pt x="1471" y="752"/>
                </a:lnTo>
                <a:lnTo>
                  <a:pt x="1474" y="767"/>
                </a:lnTo>
                <a:lnTo>
                  <a:pt x="1490" y="764"/>
                </a:lnTo>
                <a:lnTo>
                  <a:pt x="1487" y="749"/>
                </a:lnTo>
                <a:lnTo>
                  <a:pt x="1480" y="713"/>
                </a:lnTo>
                <a:lnTo>
                  <a:pt x="1479" y="707"/>
                </a:lnTo>
                <a:lnTo>
                  <a:pt x="1463" y="710"/>
                </a:lnTo>
                <a:close/>
                <a:moveTo>
                  <a:pt x="1477" y="781"/>
                </a:moveTo>
                <a:lnTo>
                  <a:pt x="1479" y="789"/>
                </a:lnTo>
                <a:lnTo>
                  <a:pt x="1483" y="810"/>
                </a:lnTo>
                <a:lnTo>
                  <a:pt x="1499" y="806"/>
                </a:lnTo>
                <a:lnTo>
                  <a:pt x="1495" y="786"/>
                </a:lnTo>
                <a:lnTo>
                  <a:pt x="1493" y="778"/>
                </a:lnTo>
                <a:lnTo>
                  <a:pt x="1477" y="781"/>
                </a:lnTo>
                <a:close/>
                <a:moveTo>
                  <a:pt x="1486" y="824"/>
                </a:moveTo>
                <a:lnTo>
                  <a:pt x="1486" y="825"/>
                </a:lnTo>
                <a:lnTo>
                  <a:pt x="1493" y="861"/>
                </a:lnTo>
                <a:lnTo>
                  <a:pt x="1497" y="881"/>
                </a:lnTo>
                <a:lnTo>
                  <a:pt x="1513" y="877"/>
                </a:lnTo>
                <a:lnTo>
                  <a:pt x="1509" y="858"/>
                </a:lnTo>
                <a:lnTo>
                  <a:pt x="1502" y="822"/>
                </a:lnTo>
                <a:lnTo>
                  <a:pt x="1502" y="820"/>
                </a:lnTo>
                <a:lnTo>
                  <a:pt x="1486" y="824"/>
                </a:lnTo>
                <a:close/>
                <a:moveTo>
                  <a:pt x="1500" y="895"/>
                </a:moveTo>
                <a:lnTo>
                  <a:pt x="1501" y="897"/>
                </a:lnTo>
                <a:lnTo>
                  <a:pt x="1506" y="923"/>
                </a:lnTo>
                <a:lnTo>
                  <a:pt x="1522" y="920"/>
                </a:lnTo>
                <a:lnTo>
                  <a:pt x="1517" y="893"/>
                </a:lnTo>
                <a:lnTo>
                  <a:pt x="1516" y="892"/>
                </a:lnTo>
                <a:lnTo>
                  <a:pt x="1500" y="895"/>
                </a:lnTo>
                <a:close/>
                <a:moveTo>
                  <a:pt x="1509" y="937"/>
                </a:moveTo>
                <a:lnTo>
                  <a:pt x="1515" y="967"/>
                </a:lnTo>
                <a:lnTo>
                  <a:pt x="1521" y="994"/>
                </a:lnTo>
                <a:lnTo>
                  <a:pt x="1536" y="991"/>
                </a:lnTo>
                <a:lnTo>
                  <a:pt x="1531" y="964"/>
                </a:lnTo>
                <a:lnTo>
                  <a:pt x="1525" y="934"/>
                </a:lnTo>
                <a:lnTo>
                  <a:pt x="1509" y="937"/>
                </a:lnTo>
                <a:close/>
                <a:moveTo>
                  <a:pt x="1523" y="1008"/>
                </a:moveTo>
                <a:lnTo>
                  <a:pt x="1529" y="1037"/>
                </a:lnTo>
                <a:lnTo>
                  <a:pt x="1545" y="1034"/>
                </a:lnTo>
                <a:lnTo>
                  <a:pt x="1539" y="1005"/>
                </a:lnTo>
                <a:lnTo>
                  <a:pt x="1523" y="1008"/>
                </a:lnTo>
                <a:close/>
                <a:moveTo>
                  <a:pt x="1532" y="1051"/>
                </a:moveTo>
                <a:lnTo>
                  <a:pt x="1536" y="1072"/>
                </a:lnTo>
                <a:lnTo>
                  <a:pt x="1543" y="1106"/>
                </a:lnTo>
                <a:lnTo>
                  <a:pt x="1544" y="1108"/>
                </a:lnTo>
                <a:lnTo>
                  <a:pt x="1560" y="1105"/>
                </a:lnTo>
                <a:lnTo>
                  <a:pt x="1559" y="1103"/>
                </a:lnTo>
                <a:lnTo>
                  <a:pt x="1552" y="1068"/>
                </a:lnTo>
                <a:lnTo>
                  <a:pt x="1548" y="1048"/>
                </a:lnTo>
                <a:lnTo>
                  <a:pt x="1532" y="1051"/>
                </a:lnTo>
                <a:close/>
                <a:moveTo>
                  <a:pt x="1547" y="1122"/>
                </a:moveTo>
                <a:lnTo>
                  <a:pt x="1550" y="1140"/>
                </a:lnTo>
                <a:lnTo>
                  <a:pt x="1552" y="1151"/>
                </a:lnTo>
                <a:lnTo>
                  <a:pt x="1568" y="1147"/>
                </a:lnTo>
                <a:lnTo>
                  <a:pt x="1566" y="1137"/>
                </a:lnTo>
                <a:lnTo>
                  <a:pt x="1562" y="1119"/>
                </a:lnTo>
                <a:lnTo>
                  <a:pt x="1547" y="1122"/>
                </a:lnTo>
                <a:close/>
                <a:moveTo>
                  <a:pt x="1555" y="1165"/>
                </a:moveTo>
                <a:lnTo>
                  <a:pt x="1557" y="1174"/>
                </a:lnTo>
                <a:lnTo>
                  <a:pt x="1564" y="1208"/>
                </a:lnTo>
                <a:lnTo>
                  <a:pt x="1567" y="1221"/>
                </a:lnTo>
                <a:lnTo>
                  <a:pt x="1583" y="1218"/>
                </a:lnTo>
                <a:lnTo>
                  <a:pt x="1580" y="1205"/>
                </a:lnTo>
                <a:lnTo>
                  <a:pt x="1573" y="1171"/>
                </a:lnTo>
                <a:lnTo>
                  <a:pt x="1571" y="1161"/>
                </a:lnTo>
                <a:lnTo>
                  <a:pt x="1555" y="1165"/>
                </a:lnTo>
                <a:close/>
                <a:moveTo>
                  <a:pt x="1570" y="1236"/>
                </a:moveTo>
                <a:lnTo>
                  <a:pt x="1571" y="1241"/>
                </a:lnTo>
                <a:lnTo>
                  <a:pt x="1575" y="1264"/>
                </a:lnTo>
                <a:lnTo>
                  <a:pt x="1591" y="1261"/>
                </a:lnTo>
                <a:lnTo>
                  <a:pt x="1586" y="1238"/>
                </a:lnTo>
                <a:lnTo>
                  <a:pt x="1586" y="1232"/>
                </a:lnTo>
                <a:lnTo>
                  <a:pt x="1570" y="1236"/>
                </a:lnTo>
                <a:close/>
                <a:moveTo>
                  <a:pt x="1578" y="1278"/>
                </a:moveTo>
                <a:lnTo>
                  <a:pt x="1584" y="1308"/>
                </a:lnTo>
                <a:lnTo>
                  <a:pt x="1590" y="1335"/>
                </a:lnTo>
                <a:lnTo>
                  <a:pt x="1605" y="1332"/>
                </a:lnTo>
                <a:lnTo>
                  <a:pt x="1600" y="1305"/>
                </a:lnTo>
                <a:lnTo>
                  <a:pt x="1594" y="1275"/>
                </a:lnTo>
                <a:lnTo>
                  <a:pt x="1578" y="1278"/>
                </a:lnTo>
                <a:close/>
                <a:moveTo>
                  <a:pt x="1593" y="1349"/>
                </a:moveTo>
                <a:lnTo>
                  <a:pt x="1598" y="1374"/>
                </a:lnTo>
                <a:lnTo>
                  <a:pt x="1598" y="1378"/>
                </a:lnTo>
                <a:lnTo>
                  <a:pt x="1614" y="1375"/>
                </a:lnTo>
                <a:lnTo>
                  <a:pt x="1613" y="1371"/>
                </a:lnTo>
                <a:lnTo>
                  <a:pt x="1608" y="1346"/>
                </a:lnTo>
                <a:lnTo>
                  <a:pt x="1593" y="1349"/>
                </a:lnTo>
                <a:close/>
                <a:moveTo>
                  <a:pt x="1601" y="1392"/>
                </a:moveTo>
                <a:lnTo>
                  <a:pt x="1604" y="1407"/>
                </a:lnTo>
                <a:lnTo>
                  <a:pt x="1611" y="1439"/>
                </a:lnTo>
                <a:lnTo>
                  <a:pt x="1613" y="1449"/>
                </a:lnTo>
                <a:lnTo>
                  <a:pt x="1629" y="1446"/>
                </a:lnTo>
                <a:lnTo>
                  <a:pt x="1627" y="1436"/>
                </a:lnTo>
                <a:lnTo>
                  <a:pt x="1620" y="1403"/>
                </a:lnTo>
                <a:lnTo>
                  <a:pt x="1617" y="1389"/>
                </a:lnTo>
                <a:lnTo>
                  <a:pt x="1601" y="1392"/>
                </a:lnTo>
                <a:close/>
                <a:moveTo>
                  <a:pt x="1616" y="1463"/>
                </a:moveTo>
                <a:lnTo>
                  <a:pt x="1618" y="1471"/>
                </a:lnTo>
                <a:lnTo>
                  <a:pt x="1621" y="1491"/>
                </a:lnTo>
                <a:lnTo>
                  <a:pt x="1637" y="1488"/>
                </a:lnTo>
                <a:lnTo>
                  <a:pt x="1633" y="1468"/>
                </a:lnTo>
                <a:lnTo>
                  <a:pt x="1631" y="1460"/>
                </a:lnTo>
                <a:lnTo>
                  <a:pt x="1616" y="1463"/>
                </a:lnTo>
                <a:close/>
                <a:moveTo>
                  <a:pt x="1624" y="1506"/>
                </a:moveTo>
                <a:lnTo>
                  <a:pt x="1630" y="1535"/>
                </a:lnTo>
                <a:lnTo>
                  <a:pt x="1636" y="1562"/>
                </a:lnTo>
                <a:lnTo>
                  <a:pt x="1652" y="1559"/>
                </a:lnTo>
                <a:lnTo>
                  <a:pt x="1646" y="1532"/>
                </a:lnTo>
                <a:lnTo>
                  <a:pt x="1640" y="1502"/>
                </a:lnTo>
                <a:lnTo>
                  <a:pt x="1624" y="1506"/>
                </a:lnTo>
                <a:close/>
                <a:moveTo>
                  <a:pt x="1639" y="1577"/>
                </a:moveTo>
                <a:lnTo>
                  <a:pt x="1643" y="1598"/>
                </a:lnTo>
                <a:lnTo>
                  <a:pt x="1645" y="1605"/>
                </a:lnTo>
                <a:lnTo>
                  <a:pt x="1660" y="1602"/>
                </a:lnTo>
                <a:lnTo>
                  <a:pt x="1659" y="1595"/>
                </a:lnTo>
                <a:lnTo>
                  <a:pt x="1655" y="1573"/>
                </a:lnTo>
                <a:lnTo>
                  <a:pt x="1639" y="1577"/>
                </a:lnTo>
                <a:close/>
                <a:moveTo>
                  <a:pt x="1647" y="1619"/>
                </a:moveTo>
                <a:lnTo>
                  <a:pt x="1649" y="1630"/>
                </a:lnTo>
                <a:lnTo>
                  <a:pt x="1656" y="1661"/>
                </a:lnTo>
                <a:lnTo>
                  <a:pt x="1659" y="1676"/>
                </a:lnTo>
                <a:lnTo>
                  <a:pt x="1675" y="1673"/>
                </a:lnTo>
                <a:lnTo>
                  <a:pt x="1672" y="1657"/>
                </a:lnTo>
                <a:lnTo>
                  <a:pt x="1665" y="1626"/>
                </a:lnTo>
                <a:lnTo>
                  <a:pt x="1663" y="1616"/>
                </a:lnTo>
                <a:lnTo>
                  <a:pt x="1647" y="1619"/>
                </a:lnTo>
                <a:close/>
                <a:moveTo>
                  <a:pt x="1662" y="1690"/>
                </a:moveTo>
                <a:lnTo>
                  <a:pt x="1662" y="1691"/>
                </a:lnTo>
                <a:lnTo>
                  <a:pt x="1668" y="1719"/>
                </a:lnTo>
                <a:lnTo>
                  <a:pt x="1683" y="1716"/>
                </a:lnTo>
                <a:lnTo>
                  <a:pt x="1678" y="1688"/>
                </a:lnTo>
                <a:lnTo>
                  <a:pt x="1678" y="1687"/>
                </a:lnTo>
                <a:lnTo>
                  <a:pt x="1662" y="1690"/>
                </a:lnTo>
                <a:close/>
                <a:moveTo>
                  <a:pt x="1671" y="1733"/>
                </a:moveTo>
                <a:lnTo>
                  <a:pt x="1675" y="1753"/>
                </a:lnTo>
                <a:lnTo>
                  <a:pt x="1681" y="1783"/>
                </a:lnTo>
                <a:lnTo>
                  <a:pt x="1682" y="1787"/>
                </a:lnTo>
                <a:lnTo>
                  <a:pt x="1686" y="1792"/>
                </a:lnTo>
                <a:lnTo>
                  <a:pt x="1699" y="1782"/>
                </a:lnTo>
                <a:lnTo>
                  <a:pt x="1695" y="1777"/>
                </a:lnTo>
                <a:lnTo>
                  <a:pt x="1689" y="1782"/>
                </a:lnTo>
                <a:lnTo>
                  <a:pt x="1697" y="1780"/>
                </a:lnTo>
                <a:lnTo>
                  <a:pt x="1690" y="1750"/>
                </a:lnTo>
                <a:lnTo>
                  <a:pt x="1686" y="1730"/>
                </a:lnTo>
                <a:lnTo>
                  <a:pt x="1671" y="1733"/>
                </a:lnTo>
                <a:close/>
                <a:moveTo>
                  <a:pt x="1705" y="1802"/>
                </a:moveTo>
                <a:lnTo>
                  <a:pt x="1714" y="1800"/>
                </a:lnTo>
                <a:lnTo>
                  <a:pt x="1728" y="1796"/>
                </a:lnTo>
                <a:lnTo>
                  <a:pt x="1733" y="1795"/>
                </a:lnTo>
                <a:lnTo>
                  <a:pt x="1729" y="1780"/>
                </a:lnTo>
                <a:lnTo>
                  <a:pt x="1724" y="1781"/>
                </a:lnTo>
                <a:lnTo>
                  <a:pt x="1710" y="1784"/>
                </a:lnTo>
                <a:lnTo>
                  <a:pt x="1701" y="1786"/>
                </a:lnTo>
                <a:lnTo>
                  <a:pt x="1705" y="1802"/>
                </a:lnTo>
                <a:close/>
                <a:moveTo>
                  <a:pt x="1747" y="1792"/>
                </a:moveTo>
                <a:lnTo>
                  <a:pt x="1756" y="1790"/>
                </a:lnTo>
                <a:lnTo>
                  <a:pt x="1770" y="1786"/>
                </a:lnTo>
                <a:lnTo>
                  <a:pt x="1783" y="1783"/>
                </a:lnTo>
                <a:lnTo>
                  <a:pt x="1797" y="1779"/>
                </a:lnTo>
                <a:lnTo>
                  <a:pt x="1803" y="1778"/>
                </a:lnTo>
                <a:lnTo>
                  <a:pt x="1799" y="1762"/>
                </a:lnTo>
                <a:lnTo>
                  <a:pt x="1794" y="1764"/>
                </a:lnTo>
                <a:lnTo>
                  <a:pt x="1780" y="1767"/>
                </a:lnTo>
                <a:lnTo>
                  <a:pt x="1766" y="1771"/>
                </a:lnTo>
                <a:lnTo>
                  <a:pt x="1752" y="1774"/>
                </a:lnTo>
                <a:lnTo>
                  <a:pt x="1743" y="1776"/>
                </a:lnTo>
                <a:lnTo>
                  <a:pt x="1747" y="1792"/>
                </a:lnTo>
                <a:close/>
                <a:moveTo>
                  <a:pt x="1817" y="1774"/>
                </a:moveTo>
                <a:lnTo>
                  <a:pt x="1825" y="1773"/>
                </a:lnTo>
                <a:lnTo>
                  <a:pt x="1839" y="1769"/>
                </a:lnTo>
                <a:lnTo>
                  <a:pt x="1845" y="1768"/>
                </a:lnTo>
                <a:lnTo>
                  <a:pt x="1841" y="1752"/>
                </a:lnTo>
                <a:lnTo>
                  <a:pt x="1835" y="1754"/>
                </a:lnTo>
                <a:lnTo>
                  <a:pt x="1821" y="1757"/>
                </a:lnTo>
                <a:lnTo>
                  <a:pt x="1813" y="1759"/>
                </a:lnTo>
                <a:lnTo>
                  <a:pt x="1817" y="1774"/>
                </a:lnTo>
                <a:close/>
                <a:moveTo>
                  <a:pt x="1860" y="1764"/>
                </a:moveTo>
                <a:lnTo>
                  <a:pt x="1867" y="1762"/>
                </a:lnTo>
                <a:lnTo>
                  <a:pt x="1881" y="1759"/>
                </a:lnTo>
                <a:lnTo>
                  <a:pt x="1895" y="1756"/>
                </a:lnTo>
                <a:lnTo>
                  <a:pt x="1909" y="1752"/>
                </a:lnTo>
                <a:lnTo>
                  <a:pt x="1916" y="1751"/>
                </a:lnTo>
                <a:lnTo>
                  <a:pt x="1912" y="1735"/>
                </a:lnTo>
                <a:lnTo>
                  <a:pt x="1905" y="1737"/>
                </a:lnTo>
                <a:lnTo>
                  <a:pt x="1891" y="1740"/>
                </a:lnTo>
                <a:lnTo>
                  <a:pt x="1877" y="1743"/>
                </a:lnTo>
                <a:lnTo>
                  <a:pt x="1863" y="1747"/>
                </a:lnTo>
                <a:lnTo>
                  <a:pt x="1856" y="1749"/>
                </a:lnTo>
                <a:lnTo>
                  <a:pt x="1860" y="1764"/>
                </a:lnTo>
                <a:close/>
                <a:moveTo>
                  <a:pt x="1930" y="1747"/>
                </a:moveTo>
                <a:lnTo>
                  <a:pt x="1936" y="1745"/>
                </a:lnTo>
                <a:lnTo>
                  <a:pt x="1951" y="1742"/>
                </a:lnTo>
                <a:lnTo>
                  <a:pt x="1958" y="1740"/>
                </a:lnTo>
                <a:lnTo>
                  <a:pt x="1954" y="1725"/>
                </a:lnTo>
                <a:lnTo>
                  <a:pt x="1947" y="1726"/>
                </a:lnTo>
                <a:lnTo>
                  <a:pt x="1933" y="1730"/>
                </a:lnTo>
                <a:lnTo>
                  <a:pt x="1926" y="1732"/>
                </a:lnTo>
                <a:lnTo>
                  <a:pt x="1930" y="1747"/>
                </a:lnTo>
                <a:close/>
                <a:moveTo>
                  <a:pt x="1972" y="1737"/>
                </a:moveTo>
                <a:lnTo>
                  <a:pt x="1978" y="1735"/>
                </a:lnTo>
                <a:lnTo>
                  <a:pt x="1993" y="1732"/>
                </a:lnTo>
                <a:lnTo>
                  <a:pt x="2006" y="1729"/>
                </a:lnTo>
                <a:lnTo>
                  <a:pt x="2021" y="1725"/>
                </a:lnTo>
                <a:lnTo>
                  <a:pt x="2028" y="1723"/>
                </a:lnTo>
                <a:lnTo>
                  <a:pt x="2025" y="1707"/>
                </a:lnTo>
                <a:lnTo>
                  <a:pt x="2017" y="1710"/>
                </a:lnTo>
                <a:lnTo>
                  <a:pt x="2003" y="1713"/>
                </a:lnTo>
                <a:lnTo>
                  <a:pt x="1989" y="1716"/>
                </a:lnTo>
                <a:lnTo>
                  <a:pt x="1975" y="1720"/>
                </a:lnTo>
                <a:lnTo>
                  <a:pt x="1968" y="1721"/>
                </a:lnTo>
                <a:lnTo>
                  <a:pt x="1972" y="1737"/>
                </a:lnTo>
                <a:close/>
                <a:moveTo>
                  <a:pt x="2042" y="1720"/>
                </a:moveTo>
                <a:lnTo>
                  <a:pt x="2049" y="1718"/>
                </a:lnTo>
                <a:lnTo>
                  <a:pt x="2063" y="1715"/>
                </a:lnTo>
                <a:lnTo>
                  <a:pt x="2070" y="1713"/>
                </a:lnTo>
                <a:lnTo>
                  <a:pt x="2066" y="1697"/>
                </a:lnTo>
                <a:lnTo>
                  <a:pt x="2059" y="1699"/>
                </a:lnTo>
                <a:lnTo>
                  <a:pt x="2045" y="1703"/>
                </a:lnTo>
                <a:lnTo>
                  <a:pt x="2038" y="1704"/>
                </a:lnTo>
                <a:lnTo>
                  <a:pt x="2042" y="1720"/>
                </a:lnTo>
                <a:close/>
                <a:moveTo>
                  <a:pt x="2085" y="1710"/>
                </a:moveTo>
                <a:lnTo>
                  <a:pt x="2091" y="1708"/>
                </a:lnTo>
                <a:lnTo>
                  <a:pt x="2105" y="1705"/>
                </a:lnTo>
                <a:lnTo>
                  <a:pt x="2119" y="1701"/>
                </a:lnTo>
                <a:lnTo>
                  <a:pt x="2133" y="1698"/>
                </a:lnTo>
                <a:lnTo>
                  <a:pt x="2141" y="1696"/>
                </a:lnTo>
                <a:lnTo>
                  <a:pt x="2137" y="1680"/>
                </a:lnTo>
                <a:lnTo>
                  <a:pt x="2129" y="1682"/>
                </a:lnTo>
                <a:lnTo>
                  <a:pt x="2115" y="1685"/>
                </a:lnTo>
                <a:lnTo>
                  <a:pt x="2101" y="1689"/>
                </a:lnTo>
                <a:lnTo>
                  <a:pt x="2087" y="1692"/>
                </a:lnTo>
                <a:lnTo>
                  <a:pt x="2081" y="1694"/>
                </a:lnTo>
                <a:lnTo>
                  <a:pt x="2085" y="1710"/>
                </a:lnTo>
                <a:close/>
                <a:moveTo>
                  <a:pt x="2155" y="1692"/>
                </a:moveTo>
                <a:lnTo>
                  <a:pt x="2161" y="1691"/>
                </a:lnTo>
                <a:lnTo>
                  <a:pt x="2175" y="1687"/>
                </a:lnTo>
                <a:lnTo>
                  <a:pt x="2183" y="1685"/>
                </a:lnTo>
                <a:lnTo>
                  <a:pt x="2179" y="1670"/>
                </a:lnTo>
                <a:lnTo>
                  <a:pt x="2172" y="1672"/>
                </a:lnTo>
                <a:lnTo>
                  <a:pt x="2157" y="1675"/>
                </a:lnTo>
                <a:lnTo>
                  <a:pt x="2151" y="1677"/>
                </a:lnTo>
                <a:lnTo>
                  <a:pt x="2155" y="1692"/>
                </a:lnTo>
                <a:close/>
                <a:moveTo>
                  <a:pt x="2197" y="1682"/>
                </a:moveTo>
                <a:lnTo>
                  <a:pt x="2203" y="1681"/>
                </a:lnTo>
                <a:lnTo>
                  <a:pt x="2218" y="1677"/>
                </a:lnTo>
                <a:lnTo>
                  <a:pt x="2232" y="1674"/>
                </a:lnTo>
                <a:lnTo>
                  <a:pt x="2246" y="1670"/>
                </a:lnTo>
                <a:lnTo>
                  <a:pt x="2253" y="1668"/>
                </a:lnTo>
                <a:lnTo>
                  <a:pt x="2250" y="1653"/>
                </a:lnTo>
                <a:lnTo>
                  <a:pt x="2242" y="1655"/>
                </a:lnTo>
                <a:lnTo>
                  <a:pt x="2228" y="1658"/>
                </a:lnTo>
                <a:lnTo>
                  <a:pt x="2214" y="1662"/>
                </a:lnTo>
                <a:lnTo>
                  <a:pt x="2200" y="1665"/>
                </a:lnTo>
                <a:lnTo>
                  <a:pt x="2193" y="1666"/>
                </a:lnTo>
                <a:lnTo>
                  <a:pt x="2197" y="1682"/>
                </a:lnTo>
                <a:close/>
                <a:moveTo>
                  <a:pt x="2267" y="1665"/>
                </a:moveTo>
                <a:lnTo>
                  <a:pt x="2274" y="1663"/>
                </a:lnTo>
                <a:lnTo>
                  <a:pt x="2288" y="1660"/>
                </a:lnTo>
                <a:lnTo>
                  <a:pt x="2296" y="1658"/>
                </a:lnTo>
                <a:lnTo>
                  <a:pt x="2292" y="1642"/>
                </a:lnTo>
                <a:lnTo>
                  <a:pt x="2285" y="1644"/>
                </a:lnTo>
                <a:lnTo>
                  <a:pt x="2270" y="1648"/>
                </a:lnTo>
                <a:lnTo>
                  <a:pt x="2264" y="1649"/>
                </a:lnTo>
                <a:lnTo>
                  <a:pt x="2267" y="1665"/>
                </a:lnTo>
                <a:close/>
                <a:moveTo>
                  <a:pt x="2310" y="1655"/>
                </a:moveTo>
                <a:lnTo>
                  <a:pt x="2317" y="1653"/>
                </a:lnTo>
                <a:lnTo>
                  <a:pt x="2331" y="1649"/>
                </a:lnTo>
                <a:lnTo>
                  <a:pt x="2345" y="1646"/>
                </a:lnTo>
                <a:lnTo>
                  <a:pt x="2359" y="1642"/>
                </a:lnTo>
                <a:lnTo>
                  <a:pt x="2366" y="1641"/>
                </a:lnTo>
                <a:lnTo>
                  <a:pt x="2362" y="1625"/>
                </a:lnTo>
                <a:lnTo>
                  <a:pt x="2356" y="1627"/>
                </a:lnTo>
                <a:lnTo>
                  <a:pt x="2341" y="1630"/>
                </a:lnTo>
                <a:lnTo>
                  <a:pt x="2327" y="1634"/>
                </a:lnTo>
                <a:lnTo>
                  <a:pt x="2313" y="1637"/>
                </a:lnTo>
                <a:lnTo>
                  <a:pt x="2306" y="1639"/>
                </a:lnTo>
                <a:lnTo>
                  <a:pt x="2310" y="1655"/>
                </a:lnTo>
                <a:close/>
                <a:moveTo>
                  <a:pt x="2380" y="1638"/>
                </a:moveTo>
                <a:lnTo>
                  <a:pt x="2388" y="1636"/>
                </a:lnTo>
                <a:lnTo>
                  <a:pt x="2402" y="1632"/>
                </a:lnTo>
                <a:lnTo>
                  <a:pt x="2408" y="1631"/>
                </a:lnTo>
                <a:lnTo>
                  <a:pt x="2404" y="1615"/>
                </a:lnTo>
                <a:lnTo>
                  <a:pt x="2398" y="1617"/>
                </a:lnTo>
                <a:lnTo>
                  <a:pt x="2384" y="1620"/>
                </a:lnTo>
                <a:lnTo>
                  <a:pt x="2376" y="1622"/>
                </a:lnTo>
                <a:lnTo>
                  <a:pt x="2380" y="1638"/>
                </a:lnTo>
                <a:close/>
                <a:moveTo>
                  <a:pt x="2422" y="1627"/>
                </a:moveTo>
                <a:lnTo>
                  <a:pt x="2431" y="1625"/>
                </a:lnTo>
                <a:lnTo>
                  <a:pt x="2445" y="1622"/>
                </a:lnTo>
                <a:lnTo>
                  <a:pt x="2459" y="1618"/>
                </a:lnTo>
                <a:lnTo>
                  <a:pt x="2474" y="1615"/>
                </a:lnTo>
                <a:lnTo>
                  <a:pt x="2478" y="1613"/>
                </a:lnTo>
                <a:lnTo>
                  <a:pt x="2475" y="1598"/>
                </a:lnTo>
                <a:lnTo>
                  <a:pt x="2470" y="1599"/>
                </a:lnTo>
                <a:lnTo>
                  <a:pt x="2455" y="1603"/>
                </a:lnTo>
                <a:lnTo>
                  <a:pt x="2441" y="1606"/>
                </a:lnTo>
                <a:lnTo>
                  <a:pt x="2427" y="1610"/>
                </a:lnTo>
                <a:lnTo>
                  <a:pt x="2418" y="1612"/>
                </a:lnTo>
                <a:lnTo>
                  <a:pt x="2422" y="1627"/>
                </a:lnTo>
                <a:close/>
                <a:moveTo>
                  <a:pt x="2493" y="1610"/>
                </a:moveTo>
                <a:lnTo>
                  <a:pt x="2502" y="1608"/>
                </a:lnTo>
                <a:lnTo>
                  <a:pt x="2516" y="1604"/>
                </a:lnTo>
                <a:lnTo>
                  <a:pt x="2521" y="1603"/>
                </a:lnTo>
                <a:lnTo>
                  <a:pt x="2517" y="1588"/>
                </a:lnTo>
                <a:lnTo>
                  <a:pt x="2513" y="1589"/>
                </a:lnTo>
                <a:lnTo>
                  <a:pt x="2498" y="1592"/>
                </a:lnTo>
                <a:lnTo>
                  <a:pt x="2489" y="1594"/>
                </a:lnTo>
                <a:lnTo>
                  <a:pt x="2493" y="1610"/>
                </a:lnTo>
                <a:close/>
                <a:moveTo>
                  <a:pt x="2535" y="1600"/>
                </a:moveTo>
                <a:lnTo>
                  <a:pt x="2545" y="1597"/>
                </a:lnTo>
                <a:lnTo>
                  <a:pt x="2560" y="1594"/>
                </a:lnTo>
                <a:lnTo>
                  <a:pt x="2574" y="1590"/>
                </a:lnTo>
                <a:lnTo>
                  <a:pt x="2588" y="1587"/>
                </a:lnTo>
                <a:lnTo>
                  <a:pt x="2591" y="1586"/>
                </a:lnTo>
                <a:lnTo>
                  <a:pt x="2587" y="1571"/>
                </a:lnTo>
                <a:lnTo>
                  <a:pt x="2585" y="1571"/>
                </a:lnTo>
                <a:lnTo>
                  <a:pt x="2570" y="1575"/>
                </a:lnTo>
                <a:lnTo>
                  <a:pt x="2556" y="1578"/>
                </a:lnTo>
                <a:lnTo>
                  <a:pt x="2541" y="1582"/>
                </a:lnTo>
                <a:lnTo>
                  <a:pt x="2531" y="1584"/>
                </a:lnTo>
                <a:lnTo>
                  <a:pt x="2535" y="1600"/>
                </a:lnTo>
                <a:close/>
                <a:moveTo>
                  <a:pt x="2605" y="1583"/>
                </a:moveTo>
                <a:lnTo>
                  <a:pt x="2617" y="1580"/>
                </a:lnTo>
                <a:lnTo>
                  <a:pt x="2631" y="1576"/>
                </a:lnTo>
                <a:lnTo>
                  <a:pt x="2633" y="1576"/>
                </a:lnTo>
                <a:lnTo>
                  <a:pt x="2630" y="1560"/>
                </a:lnTo>
                <a:lnTo>
                  <a:pt x="2628" y="1561"/>
                </a:lnTo>
                <a:lnTo>
                  <a:pt x="2613" y="1564"/>
                </a:lnTo>
                <a:lnTo>
                  <a:pt x="2601" y="1567"/>
                </a:lnTo>
                <a:lnTo>
                  <a:pt x="2605" y="1583"/>
                </a:lnTo>
                <a:close/>
                <a:moveTo>
                  <a:pt x="2647" y="1572"/>
                </a:moveTo>
                <a:lnTo>
                  <a:pt x="2660" y="1569"/>
                </a:lnTo>
                <a:lnTo>
                  <a:pt x="2675" y="1566"/>
                </a:lnTo>
                <a:lnTo>
                  <a:pt x="2689" y="1562"/>
                </a:lnTo>
                <a:lnTo>
                  <a:pt x="2703" y="1559"/>
                </a:lnTo>
                <a:lnTo>
                  <a:pt x="2700" y="1543"/>
                </a:lnTo>
                <a:lnTo>
                  <a:pt x="2685" y="1547"/>
                </a:lnTo>
                <a:lnTo>
                  <a:pt x="2671" y="1550"/>
                </a:lnTo>
                <a:lnTo>
                  <a:pt x="2656" y="1554"/>
                </a:lnTo>
                <a:lnTo>
                  <a:pt x="2643" y="1557"/>
                </a:lnTo>
                <a:lnTo>
                  <a:pt x="2647" y="1572"/>
                </a:lnTo>
                <a:close/>
                <a:moveTo>
                  <a:pt x="2718" y="1556"/>
                </a:moveTo>
                <a:lnTo>
                  <a:pt x="2718" y="1555"/>
                </a:lnTo>
                <a:lnTo>
                  <a:pt x="2732" y="1552"/>
                </a:lnTo>
                <a:lnTo>
                  <a:pt x="2746" y="1549"/>
                </a:lnTo>
                <a:lnTo>
                  <a:pt x="2742" y="1533"/>
                </a:lnTo>
                <a:lnTo>
                  <a:pt x="2729" y="1536"/>
                </a:lnTo>
                <a:lnTo>
                  <a:pt x="2714" y="1540"/>
                </a:lnTo>
                <a:lnTo>
                  <a:pt x="2714" y="1540"/>
                </a:lnTo>
                <a:lnTo>
                  <a:pt x="2718" y="1556"/>
                </a:lnTo>
                <a:close/>
                <a:moveTo>
                  <a:pt x="2760" y="1545"/>
                </a:moveTo>
                <a:lnTo>
                  <a:pt x="2761" y="1545"/>
                </a:lnTo>
                <a:lnTo>
                  <a:pt x="2776" y="1541"/>
                </a:lnTo>
                <a:lnTo>
                  <a:pt x="2790" y="1538"/>
                </a:lnTo>
                <a:lnTo>
                  <a:pt x="2805" y="1534"/>
                </a:lnTo>
                <a:lnTo>
                  <a:pt x="2816" y="1531"/>
                </a:lnTo>
                <a:lnTo>
                  <a:pt x="2812" y="1516"/>
                </a:lnTo>
                <a:lnTo>
                  <a:pt x="2801" y="1518"/>
                </a:lnTo>
                <a:lnTo>
                  <a:pt x="2787" y="1522"/>
                </a:lnTo>
                <a:lnTo>
                  <a:pt x="2772" y="1526"/>
                </a:lnTo>
                <a:lnTo>
                  <a:pt x="2757" y="1529"/>
                </a:lnTo>
                <a:lnTo>
                  <a:pt x="2756" y="1530"/>
                </a:lnTo>
                <a:lnTo>
                  <a:pt x="2760" y="1545"/>
                </a:lnTo>
                <a:close/>
                <a:moveTo>
                  <a:pt x="2830" y="1528"/>
                </a:moveTo>
                <a:lnTo>
                  <a:pt x="2834" y="1527"/>
                </a:lnTo>
                <a:lnTo>
                  <a:pt x="2849" y="1523"/>
                </a:lnTo>
                <a:lnTo>
                  <a:pt x="2859" y="1521"/>
                </a:lnTo>
                <a:lnTo>
                  <a:pt x="2855" y="1505"/>
                </a:lnTo>
                <a:lnTo>
                  <a:pt x="2845" y="1508"/>
                </a:lnTo>
                <a:lnTo>
                  <a:pt x="2830" y="1511"/>
                </a:lnTo>
                <a:lnTo>
                  <a:pt x="2827" y="1512"/>
                </a:lnTo>
                <a:lnTo>
                  <a:pt x="2830" y="1528"/>
                </a:lnTo>
                <a:close/>
                <a:moveTo>
                  <a:pt x="2872" y="1518"/>
                </a:moveTo>
                <a:lnTo>
                  <a:pt x="2878" y="1517"/>
                </a:lnTo>
                <a:lnTo>
                  <a:pt x="2892" y="1513"/>
                </a:lnTo>
                <a:lnTo>
                  <a:pt x="2907" y="1509"/>
                </a:lnTo>
                <a:lnTo>
                  <a:pt x="2921" y="1506"/>
                </a:lnTo>
                <a:lnTo>
                  <a:pt x="2929" y="1504"/>
                </a:lnTo>
                <a:lnTo>
                  <a:pt x="2925" y="1488"/>
                </a:lnTo>
                <a:lnTo>
                  <a:pt x="2917" y="1490"/>
                </a:lnTo>
                <a:lnTo>
                  <a:pt x="2903" y="1494"/>
                </a:lnTo>
                <a:lnTo>
                  <a:pt x="2888" y="1497"/>
                </a:lnTo>
                <a:lnTo>
                  <a:pt x="2874" y="1501"/>
                </a:lnTo>
                <a:lnTo>
                  <a:pt x="2869" y="1502"/>
                </a:lnTo>
                <a:lnTo>
                  <a:pt x="2872" y="1518"/>
                </a:lnTo>
                <a:close/>
                <a:moveTo>
                  <a:pt x="2943" y="1501"/>
                </a:moveTo>
                <a:lnTo>
                  <a:pt x="2951" y="1499"/>
                </a:lnTo>
                <a:lnTo>
                  <a:pt x="2949" y="1491"/>
                </a:lnTo>
                <a:lnTo>
                  <a:pt x="2941" y="1493"/>
                </a:lnTo>
                <a:lnTo>
                  <a:pt x="2945" y="1513"/>
                </a:lnTo>
                <a:lnTo>
                  <a:pt x="2961" y="1510"/>
                </a:lnTo>
                <a:lnTo>
                  <a:pt x="2957" y="1489"/>
                </a:lnTo>
                <a:lnTo>
                  <a:pt x="2947" y="1483"/>
                </a:lnTo>
                <a:lnTo>
                  <a:pt x="2939" y="1485"/>
                </a:lnTo>
                <a:lnTo>
                  <a:pt x="2943" y="1501"/>
                </a:lnTo>
                <a:close/>
                <a:moveTo>
                  <a:pt x="2948" y="1527"/>
                </a:moveTo>
                <a:lnTo>
                  <a:pt x="2951" y="1541"/>
                </a:lnTo>
                <a:lnTo>
                  <a:pt x="2956" y="1565"/>
                </a:lnTo>
                <a:lnTo>
                  <a:pt x="2960" y="1584"/>
                </a:lnTo>
                <a:lnTo>
                  <a:pt x="2976" y="1581"/>
                </a:lnTo>
                <a:lnTo>
                  <a:pt x="2972" y="1562"/>
                </a:lnTo>
                <a:lnTo>
                  <a:pt x="2967" y="1538"/>
                </a:lnTo>
                <a:lnTo>
                  <a:pt x="2964" y="1524"/>
                </a:lnTo>
                <a:lnTo>
                  <a:pt x="2948" y="1527"/>
                </a:lnTo>
                <a:close/>
                <a:moveTo>
                  <a:pt x="2963" y="1598"/>
                </a:moveTo>
                <a:lnTo>
                  <a:pt x="2966" y="1614"/>
                </a:lnTo>
                <a:lnTo>
                  <a:pt x="2969" y="1626"/>
                </a:lnTo>
                <a:lnTo>
                  <a:pt x="2984" y="1623"/>
                </a:lnTo>
                <a:lnTo>
                  <a:pt x="2982" y="1611"/>
                </a:lnTo>
                <a:lnTo>
                  <a:pt x="2979" y="1595"/>
                </a:lnTo>
                <a:lnTo>
                  <a:pt x="2963" y="1598"/>
                </a:lnTo>
                <a:close/>
                <a:moveTo>
                  <a:pt x="2971" y="1641"/>
                </a:moveTo>
                <a:lnTo>
                  <a:pt x="2976" y="1663"/>
                </a:lnTo>
                <a:lnTo>
                  <a:pt x="2981" y="1687"/>
                </a:lnTo>
                <a:lnTo>
                  <a:pt x="2983" y="1698"/>
                </a:lnTo>
                <a:lnTo>
                  <a:pt x="2999" y="1694"/>
                </a:lnTo>
                <a:lnTo>
                  <a:pt x="2997" y="1684"/>
                </a:lnTo>
                <a:lnTo>
                  <a:pt x="2992" y="1660"/>
                </a:lnTo>
                <a:lnTo>
                  <a:pt x="2987" y="1638"/>
                </a:lnTo>
                <a:lnTo>
                  <a:pt x="2971" y="1641"/>
                </a:lnTo>
                <a:close/>
                <a:moveTo>
                  <a:pt x="2986" y="1712"/>
                </a:moveTo>
                <a:lnTo>
                  <a:pt x="2990" y="1735"/>
                </a:lnTo>
                <a:lnTo>
                  <a:pt x="2992" y="1740"/>
                </a:lnTo>
                <a:lnTo>
                  <a:pt x="3007" y="1737"/>
                </a:lnTo>
                <a:lnTo>
                  <a:pt x="3006" y="1732"/>
                </a:lnTo>
                <a:lnTo>
                  <a:pt x="3002" y="1709"/>
                </a:lnTo>
                <a:lnTo>
                  <a:pt x="2986" y="1712"/>
                </a:lnTo>
                <a:close/>
                <a:moveTo>
                  <a:pt x="2995" y="1755"/>
                </a:moveTo>
                <a:lnTo>
                  <a:pt x="2995" y="1758"/>
                </a:lnTo>
                <a:lnTo>
                  <a:pt x="3000" y="1782"/>
                </a:lnTo>
                <a:lnTo>
                  <a:pt x="3005" y="1806"/>
                </a:lnTo>
                <a:lnTo>
                  <a:pt x="3006" y="1811"/>
                </a:lnTo>
                <a:lnTo>
                  <a:pt x="3022" y="1808"/>
                </a:lnTo>
                <a:lnTo>
                  <a:pt x="3021" y="1803"/>
                </a:lnTo>
                <a:lnTo>
                  <a:pt x="3016" y="1779"/>
                </a:lnTo>
                <a:lnTo>
                  <a:pt x="3011" y="1755"/>
                </a:lnTo>
                <a:lnTo>
                  <a:pt x="3010" y="1751"/>
                </a:lnTo>
                <a:lnTo>
                  <a:pt x="2995" y="1755"/>
                </a:lnTo>
                <a:close/>
                <a:moveTo>
                  <a:pt x="3009" y="1826"/>
                </a:moveTo>
                <a:lnTo>
                  <a:pt x="3010" y="1829"/>
                </a:lnTo>
                <a:lnTo>
                  <a:pt x="3015" y="1852"/>
                </a:lnTo>
                <a:lnTo>
                  <a:pt x="3015" y="1854"/>
                </a:lnTo>
                <a:lnTo>
                  <a:pt x="3031" y="1851"/>
                </a:lnTo>
                <a:lnTo>
                  <a:pt x="3030" y="1849"/>
                </a:lnTo>
                <a:lnTo>
                  <a:pt x="3025" y="1826"/>
                </a:lnTo>
                <a:lnTo>
                  <a:pt x="3025" y="1822"/>
                </a:lnTo>
                <a:lnTo>
                  <a:pt x="3009" y="1826"/>
                </a:lnTo>
                <a:close/>
                <a:moveTo>
                  <a:pt x="3018" y="1868"/>
                </a:moveTo>
                <a:lnTo>
                  <a:pt x="3019" y="1876"/>
                </a:lnTo>
                <a:lnTo>
                  <a:pt x="3024" y="1899"/>
                </a:lnTo>
                <a:lnTo>
                  <a:pt x="3028" y="1922"/>
                </a:lnTo>
                <a:lnTo>
                  <a:pt x="3029" y="1925"/>
                </a:lnTo>
                <a:lnTo>
                  <a:pt x="3045" y="1922"/>
                </a:lnTo>
                <a:lnTo>
                  <a:pt x="3044" y="1919"/>
                </a:lnTo>
                <a:lnTo>
                  <a:pt x="3040" y="1896"/>
                </a:lnTo>
                <a:lnTo>
                  <a:pt x="3035" y="1873"/>
                </a:lnTo>
                <a:lnTo>
                  <a:pt x="3033" y="1865"/>
                </a:lnTo>
                <a:lnTo>
                  <a:pt x="3018" y="1868"/>
                </a:lnTo>
                <a:close/>
                <a:moveTo>
                  <a:pt x="3032" y="1939"/>
                </a:moveTo>
                <a:lnTo>
                  <a:pt x="3033" y="1945"/>
                </a:lnTo>
                <a:lnTo>
                  <a:pt x="3038" y="1967"/>
                </a:lnTo>
                <a:lnTo>
                  <a:pt x="3053" y="1964"/>
                </a:lnTo>
                <a:lnTo>
                  <a:pt x="3049" y="1941"/>
                </a:lnTo>
                <a:lnTo>
                  <a:pt x="3048" y="1936"/>
                </a:lnTo>
                <a:lnTo>
                  <a:pt x="3032" y="1939"/>
                </a:lnTo>
                <a:close/>
                <a:moveTo>
                  <a:pt x="3041" y="1982"/>
                </a:moveTo>
                <a:lnTo>
                  <a:pt x="3042" y="1990"/>
                </a:lnTo>
                <a:lnTo>
                  <a:pt x="3047" y="2013"/>
                </a:lnTo>
                <a:lnTo>
                  <a:pt x="3052" y="2036"/>
                </a:lnTo>
                <a:lnTo>
                  <a:pt x="3052" y="2038"/>
                </a:lnTo>
                <a:lnTo>
                  <a:pt x="3068" y="2035"/>
                </a:lnTo>
                <a:lnTo>
                  <a:pt x="3067" y="2032"/>
                </a:lnTo>
                <a:lnTo>
                  <a:pt x="3063" y="2010"/>
                </a:lnTo>
                <a:lnTo>
                  <a:pt x="3058" y="1987"/>
                </a:lnTo>
                <a:lnTo>
                  <a:pt x="3057" y="1979"/>
                </a:lnTo>
                <a:lnTo>
                  <a:pt x="3041" y="1982"/>
                </a:lnTo>
                <a:close/>
                <a:moveTo>
                  <a:pt x="3055" y="2053"/>
                </a:moveTo>
                <a:lnTo>
                  <a:pt x="3056" y="2058"/>
                </a:lnTo>
                <a:lnTo>
                  <a:pt x="3061" y="2080"/>
                </a:lnTo>
                <a:lnTo>
                  <a:pt x="3061" y="2081"/>
                </a:lnTo>
                <a:lnTo>
                  <a:pt x="3077" y="2078"/>
                </a:lnTo>
                <a:lnTo>
                  <a:pt x="3076" y="2077"/>
                </a:lnTo>
                <a:lnTo>
                  <a:pt x="3072" y="2055"/>
                </a:lnTo>
                <a:lnTo>
                  <a:pt x="3071" y="2050"/>
                </a:lnTo>
                <a:lnTo>
                  <a:pt x="3055" y="2053"/>
                </a:lnTo>
                <a:close/>
                <a:moveTo>
                  <a:pt x="3064" y="2096"/>
                </a:moveTo>
                <a:lnTo>
                  <a:pt x="3065" y="2103"/>
                </a:lnTo>
                <a:lnTo>
                  <a:pt x="3070" y="2125"/>
                </a:lnTo>
                <a:lnTo>
                  <a:pt x="3074" y="2147"/>
                </a:lnTo>
                <a:lnTo>
                  <a:pt x="3075" y="2152"/>
                </a:lnTo>
                <a:lnTo>
                  <a:pt x="3091" y="2149"/>
                </a:lnTo>
                <a:lnTo>
                  <a:pt x="3090" y="2144"/>
                </a:lnTo>
                <a:lnTo>
                  <a:pt x="3085" y="2121"/>
                </a:lnTo>
                <a:lnTo>
                  <a:pt x="3081" y="2099"/>
                </a:lnTo>
                <a:lnTo>
                  <a:pt x="3079" y="2092"/>
                </a:lnTo>
                <a:lnTo>
                  <a:pt x="3064" y="2096"/>
                </a:lnTo>
                <a:close/>
                <a:moveTo>
                  <a:pt x="3078" y="2166"/>
                </a:moveTo>
                <a:lnTo>
                  <a:pt x="3079" y="2169"/>
                </a:lnTo>
                <a:lnTo>
                  <a:pt x="3083" y="2191"/>
                </a:lnTo>
                <a:lnTo>
                  <a:pt x="3084" y="2195"/>
                </a:lnTo>
                <a:lnTo>
                  <a:pt x="3100" y="2192"/>
                </a:lnTo>
                <a:lnTo>
                  <a:pt x="3099" y="2188"/>
                </a:lnTo>
                <a:lnTo>
                  <a:pt x="3095" y="2166"/>
                </a:lnTo>
                <a:lnTo>
                  <a:pt x="3094" y="2163"/>
                </a:lnTo>
                <a:lnTo>
                  <a:pt x="3078" y="2166"/>
                </a:lnTo>
                <a:close/>
                <a:moveTo>
                  <a:pt x="3087" y="2209"/>
                </a:moveTo>
                <a:lnTo>
                  <a:pt x="3088" y="2213"/>
                </a:lnTo>
                <a:lnTo>
                  <a:pt x="3092" y="2234"/>
                </a:lnTo>
                <a:lnTo>
                  <a:pt x="3096" y="2256"/>
                </a:lnTo>
                <a:lnTo>
                  <a:pt x="3098" y="2266"/>
                </a:lnTo>
                <a:lnTo>
                  <a:pt x="3114" y="2263"/>
                </a:lnTo>
                <a:lnTo>
                  <a:pt x="3112" y="2253"/>
                </a:lnTo>
                <a:lnTo>
                  <a:pt x="3108" y="2231"/>
                </a:lnTo>
                <a:lnTo>
                  <a:pt x="3103" y="2209"/>
                </a:lnTo>
                <a:lnTo>
                  <a:pt x="3103" y="2206"/>
                </a:lnTo>
                <a:lnTo>
                  <a:pt x="3087" y="2209"/>
                </a:lnTo>
                <a:close/>
                <a:moveTo>
                  <a:pt x="3101" y="2280"/>
                </a:moveTo>
                <a:lnTo>
                  <a:pt x="3105" y="2299"/>
                </a:lnTo>
                <a:lnTo>
                  <a:pt x="3107" y="2308"/>
                </a:lnTo>
                <a:lnTo>
                  <a:pt x="3123" y="2305"/>
                </a:lnTo>
                <a:lnTo>
                  <a:pt x="3121" y="2295"/>
                </a:lnTo>
                <a:lnTo>
                  <a:pt x="3117" y="2277"/>
                </a:lnTo>
                <a:lnTo>
                  <a:pt x="3101" y="2280"/>
                </a:lnTo>
                <a:close/>
                <a:moveTo>
                  <a:pt x="3110" y="2323"/>
                </a:moveTo>
                <a:lnTo>
                  <a:pt x="3114" y="2341"/>
                </a:lnTo>
                <a:lnTo>
                  <a:pt x="3118" y="2363"/>
                </a:lnTo>
                <a:lnTo>
                  <a:pt x="3121" y="2379"/>
                </a:lnTo>
                <a:lnTo>
                  <a:pt x="3137" y="2376"/>
                </a:lnTo>
                <a:lnTo>
                  <a:pt x="3134" y="2359"/>
                </a:lnTo>
                <a:lnTo>
                  <a:pt x="3130" y="2338"/>
                </a:lnTo>
                <a:lnTo>
                  <a:pt x="3126" y="2319"/>
                </a:lnTo>
                <a:lnTo>
                  <a:pt x="3110" y="2323"/>
                </a:lnTo>
                <a:close/>
                <a:moveTo>
                  <a:pt x="3124" y="2394"/>
                </a:moveTo>
                <a:lnTo>
                  <a:pt x="3127" y="2404"/>
                </a:lnTo>
                <a:lnTo>
                  <a:pt x="3130" y="2422"/>
                </a:lnTo>
                <a:lnTo>
                  <a:pt x="3146" y="2419"/>
                </a:lnTo>
                <a:lnTo>
                  <a:pt x="3142" y="2401"/>
                </a:lnTo>
                <a:lnTo>
                  <a:pt x="3140" y="2391"/>
                </a:lnTo>
                <a:lnTo>
                  <a:pt x="3124" y="2394"/>
                </a:lnTo>
                <a:close/>
                <a:moveTo>
                  <a:pt x="3133" y="2436"/>
                </a:moveTo>
                <a:lnTo>
                  <a:pt x="3135" y="2446"/>
                </a:lnTo>
                <a:lnTo>
                  <a:pt x="3139" y="2467"/>
                </a:lnTo>
                <a:lnTo>
                  <a:pt x="3143" y="2488"/>
                </a:lnTo>
                <a:lnTo>
                  <a:pt x="3144" y="2493"/>
                </a:lnTo>
                <a:lnTo>
                  <a:pt x="3160" y="2490"/>
                </a:lnTo>
                <a:lnTo>
                  <a:pt x="3159" y="2485"/>
                </a:lnTo>
                <a:lnTo>
                  <a:pt x="3155" y="2464"/>
                </a:lnTo>
                <a:lnTo>
                  <a:pt x="3151" y="2443"/>
                </a:lnTo>
                <a:lnTo>
                  <a:pt x="3149" y="2433"/>
                </a:lnTo>
                <a:lnTo>
                  <a:pt x="3133" y="2436"/>
                </a:lnTo>
                <a:close/>
                <a:moveTo>
                  <a:pt x="3147" y="2507"/>
                </a:moveTo>
                <a:lnTo>
                  <a:pt x="3148" y="2508"/>
                </a:lnTo>
                <a:lnTo>
                  <a:pt x="3152" y="2529"/>
                </a:lnTo>
                <a:lnTo>
                  <a:pt x="3153" y="2536"/>
                </a:lnTo>
                <a:lnTo>
                  <a:pt x="3169" y="2533"/>
                </a:lnTo>
                <a:lnTo>
                  <a:pt x="3168" y="2526"/>
                </a:lnTo>
                <a:lnTo>
                  <a:pt x="3163" y="2505"/>
                </a:lnTo>
                <a:lnTo>
                  <a:pt x="3163" y="2504"/>
                </a:lnTo>
                <a:lnTo>
                  <a:pt x="3147" y="2507"/>
                </a:lnTo>
                <a:close/>
                <a:moveTo>
                  <a:pt x="3156" y="2550"/>
                </a:moveTo>
                <a:lnTo>
                  <a:pt x="3160" y="2569"/>
                </a:lnTo>
                <a:lnTo>
                  <a:pt x="3164" y="2590"/>
                </a:lnTo>
                <a:lnTo>
                  <a:pt x="3168" y="2607"/>
                </a:lnTo>
                <a:lnTo>
                  <a:pt x="3183" y="2604"/>
                </a:lnTo>
                <a:lnTo>
                  <a:pt x="3180" y="2586"/>
                </a:lnTo>
                <a:lnTo>
                  <a:pt x="3176" y="2566"/>
                </a:lnTo>
                <a:lnTo>
                  <a:pt x="3172" y="2547"/>
                </a:lnTo>
                <a:lnTo>
                  <a:pt x="3156" y="2550"/>
                </a:lnTo>
                <a:close/>
                <a:moveTo>
                  <a:pt x="3170" y="2621"/>
                </a:moveTo>
                <a:lnTo>
                  <a:pt x="3172" y="2630"/>
                </a:lnTo>
                <a:lnTo>
                  <a:pt x="3176" y="2649"/>
                </a:lnTo>
                <a:lnTo>
                  <a:pt x="3192" y="2646"/>
                </a:lnTo>
                <a:lnTo>
                  <a:pt x="3188" y="2626"/>
                </a:lnTo>
                <a:lnTo>
                  <a:pt x="3186" y="2618"/>
                </a:lnTo>
                <a:lnTo>
                  <a:pt x="3170" y="2621"/>
                </a:lnTo>
                <a:close/>
                <a:moveTo>
                  <a:pt x="3179" y="2664"/>
                </a:moveTo>
                <a:lnTo>
                  <a:pt x="3180" y="2670"/>
                </a:lnTo>
                <a:lnTo>
                  <a:pt x="3184" y="2690"/>
                </a:lnTo>
                <a:lnTo>
                  <a:pt x="3188" y="2709"/>
                </a:lnTo>
                <a:lnTo>
                  <a:pt x="3190" y="2720"/>
                </a:lnTo>
                <a:lnTo>
                  <a:pt x="3206" y="2717"/>
                </a:lnTo>
                <a:lnTo>
                  <a:pt x="3204" y="2706"/>
                </a:lnTo>
                <a:lnTo>
                  <a:pt x="3200" y="2686"/>
                </a:lnTo>
                <a:lnTo>
                  <a:pt x="3196" y="2666"/>
                </a:lnTo>
                <a:lnTo>
                  <a:pt x="3195" y="2660"/>
                </a:lnTo>
                <a:lnTo>
                  <a:pt x="3179" y="2664"/>
                </a:lnTo>
                <a:close/>
                <a:moveTo>
                  <a:pt x="3194" y="2735"/>
                </a:moveTo>
                <a:lnTo>
                  <a:pt x="3196" y="2748"/>
                </a:lnTo>
                <a:lnTo>
                  <a:pt x="3199" y="2763"/>
                </a:lnTo>
                <a:lnTo>
                  <a:pt x="3215" y="2760"/>
                </a:lnTo>
                <a:lnTo>
                  <a:pt x="3212" y="2745"/>
                </a:lnTo>
                <a:lnTo>
                  <a:pt x="3209" y="2731"/>
                </a:lnTo>
                <a:lnTo>
                  <a:pt x="3194" y="2735"/>
                </a:lnTo>
                <a:close/>
                <a:moveTo>
                  <a:pt x="3202" y="2777"/>
                </a:moveTo>
                <a:lnTo>
                  <a:pt x="3204" y="2787"/>
                </a:lnTo>
                <a:lnTo>
                  <a:pt x="3208" y="2807"/>
                </a:lnTo>
                <a:lnTo>
                  <a:pt x="3212" y="2826"/>
                </a:lnTo>
                <a:lnTo>
                  <a:pt x="3214" y="2834"/>
                </a:lnTo>
                <a:lnTo>
                  <a:pt x="3229" y="2831"/>
                </a:lnTo>
                <a:lnTo>
                  <a:pt x="3228" y="2823"/>
                </a:lnTo>
                <a:lnTo>
                  <a:pt x="3224" y="2803"/>
                </a:lnTo>
                <a:lnTo>
                  <a:pt x="3220" y="2784"/>
                </a:lnTo>
                <a:lnTo>
                  <a:pt x="3218" y="2774"/>
                </a:lnTo>
                <a:lnTo>
                  <a:pt x="3202" y="2777"/>
                </a:lnTo>
                <a:close/>
                <a:moveTo>
                  <a:pt x="3216" y="2848"/>
                </a:moveTo>
                <a:lnTo>
                  <a:pt x="3220" y="2864"/>
                </a:lnTo>
                <a:lnTo>
                  <a:pt x="3225" y="2870"/>
                </a:lnTo>
                <a:lnTo>
                  <a:pt x="3236" y="2874"/>
                </a:lnTo>
                <a:lnTo>
                  <a:pt x="3240" y="2874"/>
                </a:lnTo>
                <a:lnTo>
                  <a:pt x="3241" y="2873"/>
                </a:lnTo>
                <a:lnTo>
                  <a:pt x="3238" y="2858"/>
                </a:lnTo>
                <a:lnTo>
                  <a:pt x="3236" y="2858"/>
                </a:lnTo>
                <a:lnTo>
                  <a:pt x="3238" y="2866"/>
                </a:lnTo>
                <a:lnTo>
                  <a:pt x="3240" y="2858"/>
                </a:lnTo>
                <a:lnTo>
                  <a:pt x="3230" y="2855"/>
                </a:lnTo>
                <a:lnTo>
                  <a:pt x="3228" y="2863"/>
                </a:lnTo>
                <a:lnTo>
                  <a:pt x="3235" y="2861"/>
                </a:lnTo>
                <a:lnTo>
                  <a:pt x="3232" y="2845"/>
                </a:lnTo>
                <a:lnTo>
                  <a:pt x="3216" y="2848"/>
                </a:lnTo>
                <a:close/>
                <a:moveTo>
                  <a:pt x="3256" y="2870"/>
                </a:moveTo>
                <a:lnTo>
                  <a:pt x="3266" y="2867"/>
                </a:lnTo>
                <a:lnTo>
                  <a:pt x="3279" y="2864"/>
                </a:lnTo>
                <a:lnTo>
                  <a:pt x="3292" y="2861"/>
                </a:lnTo>
                <a:lnTo>
                  <a:pt x="3305" y="2858"/>
                </a:lnTo>
                <a:lnTo>
                  <a:pt x="3312" y="2856"/>
                </a:lnTo>
                <a:lnTo>
                  <a:pt x="3308" y="2841"/>
                </a:lnTo>
                <a:lnTo>
                  <a:pt x="3302" y="2842"/>
                </a:lnTo>
                <a:lnTo>
                  <a:pt x="3289" y="2845"/>
                </a:lnTo>
                <a:lnTo>
                  <a:pt x="3275" y="2848"/>
                </a:lnTo>
                <a:lnTo>
                  <a:pt x="3262" y="2852"/>
                </a:lnTo>
                <a:lnTo>
                  <a:pt x="3252" y="2854"/>
                </a:lnTo>
                <a:lnTo>
                  <a:pt x="3256" y="2870"/>
                </a:lnTo>
                <a:close/>
                <a:moveTo>
                  <a:pt x="3326" y="2853"/>
                </a:moveTo>
                <a:lnTo>
                  <a:pt x="3332" y="2851"/>
                </a:lnTo>
                <a:lnTo>
                  <a:pt x="3345" y="2848"/>
                </a:lnTo>
                <a:lnTo>
                  <a:pt x="3354" y="2846"/>
                </a:lnTo>
                <a:lnTo>
                  <a:pt x="3350" y="2830"/>
                </a:lnTo>
                <a:lnTo>
                  <a:pt x="3341" y="2832"/>
                </a:lnTo>
                <a:lnTo>
                  <a:pt x="3328" y="2836"/>
                </a:lnTo>
                <a:lnTo>
                  <a:pt x="3322" y="2837"/>
                </a:lnTo>
                <a:lnTo>
                  <a:pt x="3326" y="2853"/>
                </a:lnTo>
                <a:close/>
                <a:moveTo>
                  <a:pt x="3368" y="2842"/>
                </a:moveTo>
                <a:lnTo>
                  <a:pt x="3371" y="2842"/>
                </a:lnTo>
                <a:lnTo>
                  <a:pt x="3384" y="2838"/>
                </a:lnTo>
                <a:lnTo>
                  <a:pt x="3397" y="2835"/>
                </a:lnTo>
                <a:lnTo>
                  <a:pt x="3410" y="2832"/>
                </a:lnTo>
                <a:lnTo>
                  <a:pt x="3424" y="2829"/>
                </a:lnTo>
                <a:lnTo>
                  <a:pt x="3425" y="2829"/>
                </a:lnTo>
                <a:lnTo>
                  <a:pt x="3421" y="2813"/>
                </a:lnTo>
                <a:lnTo>
                  <a:pt x="3420" y="2813"/>
                </a:lnTo>
                <a:lnTo>
                  <a:pt x="3407" y="2816"/>
                </a:lnTo>
                <a:lnTo>
                  <a:pt x="3394" y="2820"/>
                </a:lnTo>
                <a:lnTo>
                  <a:pt x="3380" y="2823"/>
                </a:lnTo>
                <a:lnTo>
                  <a:pt x="3367" y="2826"/>
                </a:lnTo>
                <a:lnTo>
                  <a:pt x="3364" y="2827"/>
                </a:lnTo>
                <a:lnTo>
                  <a:pt x="3368" y="2842"/>
                </a:lnTo>
                <a:close/>
                <a:moveTo>
                  <a:pt x="3439" y="2825"/>
                </a:moveTo>
                <a:lnTo>
                  <a:pt x="3450" y="2822"/>
                </a:lnTo>
                <a:lnTo>
                  <a:pt x="3463" y="2819"/>
                </a:lnTo>
                <a:lnTo>
                  <a:pt x="3467" y="2819"/>
                </a:lnTo>
                <a:lnTo>
                  <a:pt x="3463" y="2803"/>
                </a:lnTo>
                <a:lnTo>
                  <a:pt x="3459" y="2804"/>
                </a:lnTo>
                <a:lnTo>
                  <a:pt x="3446" y="2807"/>
                </a:lnTo>
                <a:lnTo>
                  <a:pt x="3435" y="2810"/>
                </a:lnTo>
                <a:lnTo>
                  <a:pt x="3439" y="2825"/>
                </a:lnTo>
                <a:close/>
                <a:moveTo>
                  <a:pt x="3481" y="2815"/>
                </a:moveTo>
                <a:lnTo>
                  <a:pt x="3490" y="2813"/>
                </a:lnTo>
                <a:lnTo>
                  <a:pt x="3503" y="2810"/>
                </a:lnTo>
                <a:lnTo>
                  <a:pt x="3516" y="2806"/>
                </a:lnTo>
                <a:lnTo>
                  <a:pt x="3529" y="2803"/>
                </a:lnTo>
                <a:lnTo>
                  <a:pt x="3537" y="2801"/>
                </a:lnTo>
                <a:lnTo>
                  <a:pt x="3533" y="2786"/>
                </a:lnTo>
                <a:lnTo>
                  <a:pt x="3525" y="2788"/>
                </a:lnTo>
                <a:lnTo>
                  <a:pt x="3512" y="2791"/>
                </a:lnTo>
                <a:lnTo>
                  <a:pt x="3499" y="2794"/>
                </a:lnTo>
                <a:lnTo>
                  <a:pt x="3486" y="2797"/>
                </a:lnTo>
                <a:lnTo>
                  <a:pt x="3477" y="2800"/>
                </a:lnTo>
                <a:lnTo>
                  <a:pt x="3481" y="2815"/>
                </a:lnTo>
                <a:close/>
                <a:moveTo>
                  <a:pt x="3551" y="2798"/>
                </a:moveTo>
                <a:lnTo>
                  <a:pt x="3556" y="2797"/>
                </a:lnTo>
                <a:lnTo>
                  <a:pt x="3569" y="2793"/>
                </a:lnTo>
                <a:lnTo>
                  <a:pt x="3579" y="2791"/>
                </a:lnTo>
                <a:lnTo>
                  <a:pt x="3576" y="2775"/>
                </a:lnTo>
                <a:lnTo>
                  <a:pt x="3565" y="2778"/>
                </a:lnTo>
                <a:lnTo>
                  <a:pt x="3552" y="2781"/>
                </a:lnTo>
                <a:lnTo>
                  <a:pt x="3547" y="2782"/>
                </a:lnTo>
                <a:lnTo>
                  <a:pt x="3551" y="2798"/>
                </a:lnTo>
                <a:close/>
                <a:moveTo>
                  <a:pt x="3593" y="2788"/>
                </a:moveTo>
                <a:lnTo>
                  <a:pt x="3596" y="2787"/>
                </a:lnTo>
                <a:lnTo>
                  <a:pt x="3609" y="2784"/>
                </a:lnTo>
                <a:lnTo>
                  <a:pt x="3622" y="2781"/>
                </a:lnTo>
                <a:lnTo>
                  <a:pt x="3636" y="2777"/>
                </a:lnTo>
                <a:lnTo>
                  <a:pt x="3649" y="2774"/>
                </a:lnTo>
                <a:lnTo>
                  <a:pt x="3650" y="2774"/>
                </a:lnTo>
                <a:lnTo>
                  <a:pt x="3646" y="2758"/>
                </a:lnTo>
                <a:lnTo>
                  <a:pt x="3645" y="2758"/>
                </a:lnTo>
                <a:lnTo>
                  <a:pt x="3632" y="2762"/>
                </a:lnTo>
                <a:lnTo>
                  <a:pt x="3618" y="2765"/>
                </a:lnTo>
                <a:lnTo>
                  <a:pt x="3605" y="2768"/>
                </a:lnTo>
                <a:lnTo>
                  <a:pt x="3592" y="2771"/>
                </a:lnTo>
                <a:lnTo>
                  <a:pt x="3590" y="2772"/>
                </a:lnTo>
                <a:lnTo>
                  <a:pt x="3593" y="2788"/>
                </a:lnTo>
                <a:close/>
                <a:moveTo>
                  <a:pt x="3664" y="2771"/>
                </a:moveTo>
                <a:lnTo>
                  <a:pt x="3676" y="2768"/>
                </a:lnTo>
                <a:lnTo>
                  <a:pt x="3689" y="2764"/>
                </a:lnTo>
                <a:lnTo>
                  <a:pt x="3692" y="2764"/>
                </a:lnTo>
                <a:lnTo>
                  <a:pt x="3688" y="2748"/>
                </a:lnTo>
                <a:lnTo>
                  <a:pt x="3685" y="2749"/>
                </a:lnTo>
                <a:lnTo>
                  <a:pt x="3672" y="2752"/>
                </a:lnTo>
                <a:lnTo>
                  <a:pt x="3660" y="2755"/>
                </a:lnTo>
                <a:lnTo>
                  <a:pt x="3664" y="2771"/>
                </a:lnTo>
                <a:close/>
                <a:moveTo>
                  <a:pt x="3706" y="2760"/>
                </a:moveTo>
                <a:lnTo>
                  <a:pt x="3716" y="2758"/>
                </a:lnTo>
                <a:lnTo>
                  <a:pt x="3729" y="2755"/>
                </a:lnTo>
                <a:lnTo>
                  <a:pt x="3742" y="2751"/>
                </a:lnTo>
                <a:lnTo>
                  <a:pt x="3756" y="2748"/>
                </a:lnTo>
                <a:lnTo>
                  <a:pt x="3762" y="2747"/>
                </a:lnTo>
                <a:lnTo>
                  <a:pt x="3758" y="2731"/>
                </a:lnTo>
                <a:lnTo>
                  <a:pt x="3752" y="2732"/>
                </a:lnTo>
                <a:lnTo>
                  <a:pt x="3738" y="2736"/>
                </a:lnTo>
                <a:lnTo>
                  <a:pt x="3725" y="2739"/>
                </a:lnTo>
                <a:lnTo>
                  <a:pt x="3712" y="2742"/>
                </a:lnTo>
                <a:lnTo>
                  <a:pt x="3702" y="2745"/>
                </a:lnTo>
                <a:lnTo>
                  <a:pt x="3706" y="2760"/>
                </a:lnTo>
                <a:close/>
                <a:moveTo>
                  <a:pt x="3776" y="2743"/>
                </a:moveTo>
                <a:lnTo>
                  <a:pt x="3783" y="2742"/>
                </a:lnTo>
                <a:lnTo>
                  <a:pt x="3796" y="2739"/>
                </a:lnTo>
                <a:lnTo>
                  <a:pt x="3805" y="2736"/>
                </a:lnTo>
                <a:lnTo>
                  <a:pt x="3801" y="2721"/>
                </a:lnTo>
                <a:lnTo>
                  <a:pt x="3792" y="2723"/>
                </a:lnTo>
                <a:lnTo>
                  <a:pt x="3779" y="2726"/>
                </a:lnTo>
                <a:lnTo>
                  <a:pt x="3773" y="2728"/>
                </a:lnTo>
                <a:lnTo>
                  <a:pt x="3776" y="2743"/>
                </a:lnTo>
                <a:close/>
                <a:moveTo>
                  <a:pt x="3818" y="2733"/>
                </a:moveTo>
                <a:lnTo>
                  <a:pt x="3823" y="2732"/>
                </a:lnTo>
                <a:lnTo>
                  <a:pt x="3836" y="2729"/>
                </a:lnTo>
                <a:lnTo>
                  <a:pt x="3850" y="2725"/>
                </a:lnTo>
                <a:lnTo>
                  <a:pt x="3863" y="2722"/>
                </a:lnTo>
                <a:lnTo>
                  <a:pt x="3875" y="2719"/>
                </a:lnTo>
                <a:lnTo>
                  <a:pt x="3871" y="2703"/>
                </a:lnTo>
                <a:lnTo>
                  <a:pt x="3859" y="2706"/>
                </a:lnTo>
                <a:lnTo>
                  <a:pt x="3846" y="2710"/>
                </a:lnTo>
                <a:lnTo>
                  <a:pt x="3833" y="2713"/>
                </a:lnTo>
                <a:lnTo>
                  <a:pt x="3819" y="2716"/>
                </a:lnTo>
                <a:lnTo>
                  <a:pt x="3815" y="2717"/>
                </a:lnTo>
                <a:lnTo>
                  <a:pt x="3818" y="2733"/>
                </a:lnTo>
                <a:close/>
                <a:moveTo>
                  <a:pt x="3889" y="2716"/>
                </a:moveTo>
                <a:lnTo>
                  <a:pt x="3890" y="2716"/>
                </a:lnTo>
                <a:lnTo>
                  <a:pt x="3904" y="2712"/>
                </a:lnTo>
                <a:lnTo>
                  <a:pt x="3917" y="2709"/>
                </a:lnTo>
                <a:lnTo>
                  <a:pt x="3913" y="2693"/>
                </a:lnTo>
                <a:lnTo>
                  <a:pt x="3900" y="2697"/>
                </a:lnTo>
                <a:lnTo>
                  <a:pt x="3886" y="2700"/>
                </a:lnTo>
                <a:lnTo>
                  <a:pt x="3885" y="2700"/>
                </a:lnTo>
                <a:lnTo>
                  <a:pt x="3889" y="2716"/>
                </a:lnTo>
                <a:close/>
                <a:moveTo>
                  <a:pt x="3931" y="2706"/>
                </a:moveTo>
                <a:lnTo>
                  <a:pt x="3944" y="2702"/>
                </a:lnTo>
                <a:lnTo>
                  <a:pt x="3958" y="2699"/>
                </a:lnTo>
                <a:lnTo>
                  <a:pt x="3971" y="2696"/>
                </a:lnTo>
                <a:lnTo>
                  <a:pt x="3985" y="2692"/>
                </a:lnTo>
                <a:lnTo>
                  <a:pt x="3987" y="2692"/>
                </a:lnTo>
                <a:lnTo>
                  <a:pt x="3983" y="2676"/>
                </a:lnTo>
                <a:lnTo>
                  <a:pt x="3981" y="2677"/>
                </a:lnTo>
                <a:lnTo>
                  <a:pt x="3967" y="2680"/>
                </a:lnTo>
                <a:lnTo>
                  <a:pt x="3954" y="2683"/>
                </a:lnTo>
                <a:lnTo>
                  <a:pt x="3940" y="2687"/>
                </a:lnTo>
                <a:lnTo>
                  <a:pt x="3927" y="2690"/>
                </a:lnTo>
                <a:lnTo>
                  <a:pt x="3931" y="2706"/>
                </a:lnTo>
                <a:close/>
                <a:moveTo>
                  <a:pt x="4002" y="2688"/>
                </a:moveTo>
                <a:lnTo>
                  <a:pt x="4012" y="2686"/>
                </a:lnTo>
                <a:lnTo>
                  <a:pt x="4025" y="2683"/>
                </a:lnTo>
                <a:lnTo>
                  <a:pt x="4030" y="2681"/>
                </a:lnTo>
                <a:lnTo>
                  <a:pt x="4026" y="2666"/>
                </a:lnTo>
                <a:lnTo>
                  <a:pt x="4022" y="2667"/>
                </a:lnTo>
                <a:lnTo>
                  <a:pt x="4008" y="2670"/>
                </a:lnTo>
                <a:lnTo>
                  <a:pt x="3998" y="2673"/>
                </a:lnTo>
                <a:lnTo>
                  <a:pt x="4002" y="2688"/>
                </a:lnTo>
                <a:close/>
                <a:moveTo>
                  <a:pt x="4044" y="2678"/>
                </a:moveTo>
                <a:lnTo>
                  <a:pt x="4053" y="2676"/>
                </a:lnTo>
                <a:lnTo>
                  <a:pt x="4066" y="2673"/>
                </a:lnTo>
                <a:lnTo>
                  <a:pt x="4080" y="2669"/>
                </a:lnTo>
                <a:lnTo>
                  <a:pt x="4094" y="2666"/>
                </a:lnTo>
                <a:lnTo>
                  <a:pt x="4100" y="2665"/>
                </a:lnTo>
                <a:lnTo>
                  <a:pt x="4096" y="2649"/>
                </a:lnTo>
                <a:lnTo>
                  <a:pt x="4090" y="2650"/>
                </a:lnTo>
                <a:lnTo>
                  <a:pt x="4076" y="2654"/>
                </a:lnTo>
                <a:lnTo>
                  <a:pt x="4063" y="2657"/>
                </a:lnTo>
                <a:lnTo>
                  <a:pt x="4049" y="2660"/>
                </a:lnTo>
                <a:lnTo>
                  <a:pt x="4040" y="2662"/>
                </a:lnTo>
                <a:lnTo>
                  <a:pt x="4044" y="2678"/>
                </a:lnTo>
                <a:close/>
                <a:moveTo>
                  <a:pt x="4114" y="2661"/>
                </a:moveTo>
                <a:lnTo>
                  <a:pt x="4121" y="2659"/>
                </a:lnTo>
                <a:lnTo>
                  <a:pt x="4134" y="2656"/>
                </a:lnTo>
                <a:lnTo>
                  <a:pt x="4142" y="2654"/>
                </a:lnTo>
                <a:lnTo>
                  <a:pt x="4138" y="2639"/>
                </a:lnTo>
                <a:lnTo>
                  <a:pt x="4131" y="2640"/>
                </a:lnTo>
                <a:lnTo>
                  <a:pt x="4117" y="2644"/>
                </a:lnTo>
                <a:lnTo>
                  <a:pt x="4110" y="2645"/>
                </a:lnTo>
                <a:lnTo>
                  <a:pt x="4114" y="2661"/>
                </a:lnTo>
                <a:close/>
                <a:moveTo>
                  <a:pt x="4156" y="2651"/>
                </a:moveTo>
                <a:lnTo>
                  <a:pt x="4162" y="2649"/>
                </a:lnTo>
                <a:lnTo>
                  <a:pt x="4175" y="2646"/>
                </a:lnTo>
                <a:lnTo>
                  <a:pt x="4189" y="2643"/>
                </a:lnTo>
                <a:lnTo>
                  <a:pt x="4203" y="2639"/>
                </a:lnTo>
                <a:lnTo>
                  <a:pt x="4212" y="2637"/>
                </a:lnTo>
                <a:lnTo>
                  <a:pt x="4209" y="2621"/>
                </a:lnTo>
                <a:lnTo>
                  <a:pt x="4199" y="2624"/>
                </a:lnTo>
                <a:lnTo>
                  <a:pt x="4185" y="2627"/>
                </a:lnTo>
                <a:lnTo>
                  <a:pt x="4172" y="2630"/>
                </a:lnTo>
                <a:lnTo>
                  <a:pt x="4158" y="2634"/>
                </a:lnTo>
                <a:lnTo>
                  <a:pt x="4152" y="2635"/>
                </a:lnTo>
                <a:lnTo>
                  <a:pt x="4156" y="2651"/>
                </a:lnTo>
                <a:close/>
                <a:moveTo>
                  <a:pt x="4227" y="2634"/>
                </a:moveTo>
                <a:lnTo>
                  <a:pt x="4230" y="2633"/>
                </a:lnTo>
                <a:lnTo>
                  <a:pt x="4244" y="2629"/>
                </a:lnTo>
                <a:lnTo>
                  <a:pt x="4255" y="2627"/>
                </a:lnTo>
                <a:lnTo>
                  <a:pt x="4251" y="2611"/>
                </a:lnTo>
                <a:lnTo>
                  <a:pt x="4240" y="2614"/>
                </a:lnTo>
                <a:lnTo>
                  <a:pt x="4226" y="2617"/>
                </a:lnTo>
                <a:lnTo>
                  <a:pt x="4223" y="2618"/>
                </a:lnTo>
                <a:lnTo>
                  <a:pt x="4227" y="2634"/>
                </a:lnTo>
                <a:close/>
                <a:moveTo>
                  <a:pt x="4269" y="2623"/>
                </a:moveTo>
                <a:lnTo>
                  <a:pt x="4271" y="2623"/>
                </a:lnTo>
                <a:lnTo>
                  <a:pt x="4285" y="2619"/>
                </a:lnTo>
                <a:lnTo>
                  <a:pt x="4299" y="2616"/>
                </a:lnTo>
                <a:lnTo>
                  <a:pt x="4313" y="2613"/>
                </a:lnTo>
                <a:lnTo>
                  <a:pt x="4325" y="2610"/>
                </a:lnTo>
                <a:lnTo>
                  <a:pt x="4321" y="2594"/>
                </a:lnTo>
                <a:lnTo>
                  <a:pt x="4309" y="2597"/>
                </a:lnTo>
                <a:lnTo>
                  <a:pt x="4295" y="2600"/>
                </a:lnTo>
                <a:lnTo>
                  <a:pt x="4281" y="2604"/>
                </a:lnTo>
                <a:lnTo>
                  <a:pt x="4268" y="2607"/>
                </a:lnTo>
                <a:lnTo>
                  <a:pt x="4265" y="2608"/>
                </a:lnTo>
                <a:lnTo>
                  <a:pt x="4269" y="2623"/>
                </a:lnTo>
                <a:close/>
                <a:moveTo>
                  <a:pt x="4339" y="2606"/>
                </a:moveTo>
                <a:lnTo>
                  <a:pt x="4340" y="2606"/>
                </a:lnTo>
                <a:lnTo>
                  <a:pt x="4354" y="2603"/>
                </a:lnTo>
                <a:lnTo>
                  <a:pt x="4367" y="2599"/>
                </a:lnTo>
                <a:lnTo>
                  <a:pt x="4363" y="2584"/>
                </a:lnTo>
                <a:lnTo>
                  <a:pt x="4350" y="2587"/>
                </a:lnTo>
                <a:lnTo>
                  <a:pt x="4337" y="2590"/>
                </a:lnTo>
                <a:lnTo>
                  <a:pt x="4335" y="2591"/>
                </a:lnTo>
                <a:lnTo>
                  <a:pt x="4339" y="2606"/>
                </a:lnTo>
                <a:close/>
                <a:moveTo>
                  <a:pt x="4381" y="2596"/>
                </a:moveTo>
                <a:lnTo>
                  <a:pt x="4382" y="2596"/>
                </a:lnTo>
                <a:lnTo>
                  <a:pt x="4396" y="2592"/>
                </a:lnTo>
                <a:lnTo>
                  <a:pt x="4409" y="2589"/>
                </a:lnTo>
                <a:lnTo>
                  <a:pt x="4423" y="2586"/>
                </a:lnTo>
                <a:lnTo>
                  <a:pt x="4437" y="2582"/>
                </a:lnTo>
                <a:lnTo>
                  <a:pt x="4438" y="2582"/>
                </a:lnTo>
                <a:lnTo>
                  <a:pt x="4434" y="2567"/>
                </a:lnTo>
                <a:lnTo>
                  <a:pt x="4433" y="2567"/>
                </a:lnTo>
                <a:lnTo>
                  <a:pt x="4419" y="2570"/>
                </a:lnTo>
                <a:lnTo>
                  <a:pt x="4406" y="2573"/>
                </a:lnTo>
                <a:lnTo>
                  <a:pt x="4392" y="2577"/>
                </a:lnTo>
                <a:lnTo>
                  <a:pt x="4378" y="2580"/>
                </a:lnTo>
                <a:lnTo>
                  <a:pt x="4378" y="2580"/>
                </a:lnTo>
                <a:lnTo>
                  <a:pt x="4381" y="2596"/>
                </a:lnTo>
                <a:close/>
                <a:moveTo>
                  <a:pt x="4452" y="2579"/>
                </a:moveTo>
                <a:lnTo>
                  <a:pt x="4465" y="2576"/>
                </a:lnTo>
                <a:lnTo>
                  <a:pt x="4479" y="2572"/>
                </a:lnTo>
                <a:lnTo>
                  <a:pt x="4477" y="2564"/>
                </a:lnTo>
                <a:lnTo>
                  <a:pt x="4475" y="2572"/>
                </a:lnTo>
                <a:lnTo>
                  <a:pt x="4476" y="2572"/>
                </a:lnTo>
                <a:lnTo>
                  <a:pt x="4480" y="2557"/>
                </a:lnTo>
                <a:lnTo>
                  <a:pt x="4479" y="2557"/>
                </a:lnTo>
                <a:lnTo>
                  <a:pt x="4475" y="2557"/>
                </a:lnTo>
                <a:lnTo>
                  <a:pt x="4461" y="2560"/>
                </a:lnTo>
                <a:lnTo>
                  <a:pt x="4448" y="2563"/>
                </a:lnTo>
                <a:lnTo>
                  <a:pt x="4452" y="2579"/>
                </a:lnTo>
                <a:close/>
                <a:moveTo>
                  <a:pt x="4480" y="2573"/>
                </a:moveTo>
                <a:lnTo>
                  <a:pt x="4483" y="2585"/>
                </a:lnTo>
                <a:lnTo>
                  <a:pt x="4486" y="2602"/>
                </a:lnTo>
                <a:lnTo>
                  <a:pt x="4489" y="2618"/>
                </a:lnTo>
                <a:lnTo>
                  <a:pt x="4492" y="2630"/>
                </a:lnTo>
                <a:lnTo>
                  <a:pt x="4508" y="2627"/>
                </a:lnTo>
                <a:lnTo>
                  <a:pt x="4505" y="2615"/>
                </a:lnTo>
                <a:lnTo>
                  <a:pt x="4502" y="2599"/>
                </a:lnTo>
                <a:lnTo>
                  <a:pt x="4499" y="2582"/>
                </a:lnTo>
                <a:lnTo>
                  <a:pt x="4496" y="2570"/>
                </a:lnTo>
                <a:lnTo>
                  <a:pt x="4480" y="2573"/>
                </a:lnTo>
                <a:close/>
                <a:moveTo>
                  <a:pt x="4495" y="2644"/>
                </a:moveTo>
                <a:lnTo>
                  <a:pt x="4496" y="2651"/>
                </a:lnTo>
                <a:lnTo>
                  <a:pt x="4499" y="2667"/>
                </a:lnTo>
                <a:lnTo>
                  <a:pt x="4501" y="2673"/>
                </a:lnTo>
                <a:lnTo>
                  <a:pt x="4516" y="2670"/>
                </a:lnTo>
                <a:lnTo>
                  <a:pt x="4515" y="2664"/>
                </a:lnTo>
                <a:lnTo>
                  <a:pt x="4512" y="2648"/>
                </a:lnTo>
                <a:lnTo>
                  <a:pt x="4511" y="2641"/>
                </a:lnTo>
                <a:lnTo>
                  <a:pt x="4495" y="2644"/>
                </a:lnTo>
                <a:close/>
                <a:moveTo>
                  <a:pt x="4503" y="2687"/>
                </a:moveTo>
                <a:lnTo>
                  <a:pt x="4506" y="2700"/>
                </a:lnTo>
                <a:lnTo>
                  <a:pt x="4509" y="2716"/>
                </a:lnTo>
                <a:lnTo>
                  <a:pt x="4513" y="2732"/>
                </a:lnTo>
                <a:lnTo>
                  <a:pt x="4515" y="2744"/>
                </a:lnTo>
                <a:lnTo>
                  <a:pt x="4531" y="2741"/>
                </a:lnTo>
                <a:lnTo>
                  <a:pt x="4528" y="2729"/>
                </a:lnTo>
                <a:lnTo>
                  <a:pt x="4525" y="2713"/>
                </a:lnTo>
                <a:lnTo>
                  <a:pt x="4522" y="2697"/>
                </a:lnTo>
                <a:lnTo>
                  <a:pt x="4519" y="2684"/>
                </a:lnTo>
                <a:lnTo>
                  <a:pt x="4503" y="2687"/>
                </a:lnTo>
                <a:close/>
                <a:moveTo>
                  <a:pt x="4518" y="2758"/>
                </a:moveTo>
                <a:lnTo>
                  <a:pt x="4519" y="2764"/>
                </a:lnTo>
                <a:lnTo>
                  <a:pt x="4522" y="2780"/>
                </a:lnTo>
                <a:lnTo>
                  <a:pt x="4524" y="2787"/>
                </a:lnTo>
                <a:lnTo>
                  <a:pt x="4540" y="2783"/>
                </a:lnTo>
                <a:lnTo>
                  <a:pt x="4538" y="2777"/>
                </a:lnTo>
                <a:lnTo>
                  <a:pt x="4535" y="2761"/>
                </a:lnTo>
                <a:lnTo>
                  <a:pt x="4534" y="2755"/>
                </a:lnTo>
                <a:lnTo>
                  <a:pt x="4518" y="2758"/>
                </a:lnTo>
                <a:close/>
                <a:moveTo>
                  <a:pt x="4527" y="2801"/>
                </a:moveTo>
                <a:lnTo>
                  <a:pt x="4529" y="2811"/>
                </a:lnTo>
                <a:lnTo>
                  <a:pt x="4532" y="2827"/>
                </a:lnTo>
                <a:lnTo>
                  <a:pt x="4535" y="2843"/>
                </a:lnTo>
                <a:lnTo>
                  <a:pt x="4551" y="2840"/>
                </a:lnTo>
                <a:lnTo>
                  <a:pt x="4548" y="2824"/>
                </a:lnTo>
                <a:lnTo>
                  <a:pt x="4544" y="2808"/>
                </a:lnTo>
                <a:lnTo>
                  <a:pt x="4542" y="2797"/>
                </a:lnTo>
                <a:lnTo>
                  <a:pt x="4527" y="2801"/>
                </a:lnTo>
                <a:close/>
                <a:moveTo>
                  <a:pt x="0" y="3"/>
                </a:moveTo>
                <a:lnTo>
                  <a:pt x="11" y="60"/>
                </a:lnTo>
                <a:lnTo>
                  <a:pt x="27" y="57"/>
                </a:lnTo>
                <a:lnTo>
                  <a:pt x="16" y="0"/>
                </a:lnTo>
                <a:lnTo>
                  <a:pt x="0" y="3"/>
                </a:lnTo>
                <a:close/>
              </a:path>
            </a:pathLst>
          </a:custGeom>
          <a:solidFill>
            <a:srgbClr val="000000"/>
          </a:solidFill>
          <a:ln w="22225">
            <a:solidFill>
              <a:schemeClr val="bg1"/>
            </a:solidFill>
            <a:round/>
            <a:headEnd/>
            <a:tailEnd/>
          </a:ln>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15" name="Rectangle 214"/>
          <p:cNvSpPr/>
          <p:nvPr/>
        </p:nvSpPr>
        <p:spPr>
          <a:xfrm>
            <a:off x="4193183" y="5797526"/>
            <a:ext cx="2913227" cy="76275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16" name="Rectangle 215"/>
          <p:cNvSpPr/>
          <p:nvPr/>
        </p:nvSpPr>
        <p:spPr>
          <a:xfrm>
            <a:off x="2310704" y="3869033"/>
            <a:ext cx="274482" cy="76275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77" name="Rectangle 276"/>
          <p:cNvSpPr/>
          <p:nvPr/>
        </p:nvSpPr>
        <p:spPr>
          <a:xfrm>
            <a:off x="7027615" y="4268706"/>
            <a:ext cx="274482" cy="151459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278" name="Line 8"/>
          <p:cNvSpPr>
            <a:spLocks noChangeShapeType="1"/>
          </p:cNvSpPr>
          <p:nvPr/>
        </p:nvSpPr>
        <p:spPr bwMode="auto">
          <a:xfrm>
            <a:off x="2608698" y="5780890"/>
            <a:ext cx="4397262"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280" name="Line 25"/>
          <p:cNvSpPr>
            <a:spLocks noChangeShapeType="1"/>
          </p:cNvSpPr>
          <p:nvPr/>
        </p:nvSpPr>
        <p:spPr bwMode="auto">
          <a:xfrm flipV="1">
            <a:off x="2608700" y="2162313"/>
            <a:ext cx="0" cy="3618577"/>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286" name="Line 31"/>
          <p:cNvSpPr>
            <a:spLocks noChangeShapeType="1"/>
          </p:cNvSpPr>
          <p:nvPr/>
        </p:nvSpPr>
        <p:spPr bwMode="auto">
          <a:xfrm>
            <a:off x="2608700" y="2162315"/>
            <a:ext cx="51298"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sz="1500">
              <a:solidFill>
                <a:prstClr val="white"/>
              </a:solidFill>
              <a:latin typeface="Calibri" panose="020F0502020204030204"/>
            </a:endParaRPr>
          </a:p>
        </p:txBody>
      </p:sp>
      <p:sp>
        <p:nvSpPr>
          <p:cNvPr id="287" name="Rectangle 32"/>
          <p:cNvSpPr>
            <a:spLocks noChangeArrowheads="1"/>
          </p:cNvSpPr>
          <p:nvPr/>
        </p:nvSpPr>
        <p:spPr bwMode="auto">
          <a:xfrm>
            <a:off x="2239267" y="561937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65</a:t>
            </a:r>
          </a:p>
        </p:txBody>
      </p:sp>
      <p:sp>
        <p:nvSpPr>
          <p:cNvPr id="288" name="Rectangle 33"/>
          <p:cNvSpPr>
            <a:spLocks noChangeArrowheads="1"/>
          </p:cNvSpPr>
          <p:nvPr/>
        </p:nvSpPr>
        <p:spPr bwMode="auto">
          <a:xfrm>
            <a:off x="2239267" y="489606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70</a:t>
            </a:r>
          </a:p>
        </p:txBody>
      </p:sp>
      <p:sp>
        <p:nvSpPr>
          <p:cNvPr id="289" name="Rectangle 34"/>
          <p:cNvSpPr>
            <a:spLocks noChangeArrowheads="1"/>
          </p:cNvSpPr>
          <p:nvPr/>
        </p:nvSpPr>
        <p:spPr bwMode="auto">
          <a:xfrm>
            <a:off x="2239267" y="417173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75</a:t>
            </a:r>
          </a:p>
        </p:txBody>
      </p:sp>
      <p:sp>
        <p:nvSpPr>
          <p:cNvPr id="290" name="Rectangle 35"/>
          <p:cNvSpPr>
            <a:spLocks noChangeArrowheads="1"/>
          </p:cNvSpPr>
          <p:nvPr/>
        </p:nvSpPr>
        <p:spPr bwMode="auto">
          <a:xfrm>
            <a:off x="2239267" y="344843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80</a:t>
            </a:r>
          </a:p>
        </p:txBody>
      </p:sp>
      <p:sp>
        <p:nvSpPr>
          <p:cNvPr id="291" name="Rectangle 36"/>
          <p:cNvSpPr>
            <a:spLocks noChangeArrowheads="1"/>
          </p:cNvSpPr>
          <p:nvPr/>
        </p:nvSpPr>
        <p:spPr bwMode="auto">
          <a:xfrm>
            <a:off x="2239267" y="2724101"/>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85</a:t>
            </a:r>
          </a:p>
        </p:txBody>
      </p:sp>
      <p:sp>
        <p:nvSpPr>
          <p:cNvPr id="292" name="Rectangle 37"/>
          <p:cNvSpPr>
            <a:spLocks noChangeArrowheads="1"/>
          </p:cNvSpPr>
          <p:nvPr/>
        </p:nvSpPr>
        <p:spPr bwMode="auto">
          <a:xfrm>
            <a:off x="2239267" y="2000796"/>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prstClr val="white"/>
                </a:solidFill>
                <a:latin typeface="Calibri" panose="020F0502020204030204"/>
              </a:rPr>
              <a:t>90</a:t>
            </a:r>
          </a:p>
        </p:txBody>
      </p:sp>
      <p:sp>
        <p:nvSpPr>
          <p:cNvPr id="214" name="TextBox 213"/>
          <p:cNvSpPr txBox="1"/>
          <p:nvPr/>
        </p:nvSpPr>
        <p:spPr>
          <a:xfrm>
            <a:off x="2191012" y="5808931"/>
            <a:ext cx="5175334" cy="523219"/>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a:rPr>
              <a:t>pixel coordinate</a:t>
            </a:r>
          </a:p>
        </p:txBody>
      </p:sp>
      <p:grpSp>
        <p:nvGrpSpPr>
          <p:cNvPr id="5" name="Group 4"/>
          <p:cNvGrpSpPr/>
          <p:nvPr/>
        </p:nvGrpSpPr>
        <p:grpSpPr>
          <a:xfrm>
            <a:off x="2909585" y="2413311"/>
            <a:ext cx="3912682" cy="3508290"/>
            <a:chOff x="2909585" y="2413311"/>
            <a:chExt cx="3912682" cy="3508290"/>
          </a:xfrm>
        </p:grpSpPr>
        <p:sp>
          <p:nvSpPr>
            <p:cNvPr id="257" name="Freeform 142"/>
            <p:cNvSpPr>
              <a:spLocks/>
            </p:cNvSpPr>
            <p:nvPr/>
          </p:nvSpPr>
          <p:spPr bwMode="auto">
            <a:xfrm rot="773030">
              <a:off x="2909585" y="2413311"/>
              <a:ext cx="661331" cy="688758"/>
            </a:xfrm>
            <a:custGeom>
              <a:avLst/>
              <a:gdLst>
                <a:gd name="T0" fmla="*/ 0 w 673"/>
                <a:gd name="T1" fmla="*/ 0 h 728"/>
                <a:gd name="T2" fmla="*/ 8 w 673"/>
                <a:gd name="T3" fmla="*/ 106 h 728"/>
                <a:gd name="T4" fmla="*/ 25 w 673"/>
                <a:gd name="T5" fmla="*/ 84 h 728"/>
                <a:gd name="T6" fmla="*/ 36 w 673"/>
                <a:gd name="T7" fmla="*/ 133 h 728"/>
                <a:gd name="T8" fmla="*/ 45 w 673"/>
                <a:gd name="T9" fmla="*/ 239 h 728"/>
                <a:gd name="T10" fmla="*/ 67 w 673"/>
                <a:gd name="T11" fmla="*/ 128 h 728"/>
                <a:gd name="T12" fmla="*/ 64 w 673"/>
                <a:gd name="T13" fmla="*/ 386 h 728"/>
                <a:gd name="T14" fmla="*/ 78 w 673"/>
                <a:gd name="T15" fmla="*/ 404 h 728"/>
                <a:gd name="T16" fmla="*/ 92 w 673"/>
                <a:gd name="T17" fmla="*/ 414 h 728"/>
                <a:gd name="T18" fmla="*/ 119 w 673"/>
                <a:gd name="T19" fmla="*/ 245 h 728"/>
                <a:gd name="T20" fmla="*/ 103 w 673"/>
                <a:gd name="T21" fmla="*/ 668 h 728"/>
                <a:gd name="T22" fmla="*/ 120 w 673"/>
                <a:gd name="T23" fmla="*/ 621 h 728"/>
                <a:gd name="T24" fmla="*/ 130 w 673"/>
                <a:gd name="T25" fmla="*/ 685 h 728"/>
                <a:gd name="T26" fmla="*/ 159 w 673"/>
                <a:gd name="T27" fmla="*/ 488 h 728"/>
                <a:gd name="T28" fmla="*/ 160 w 673"/>
                <a:gd name="T29" fmla="*/ 664 h 728"/>
                <a:gd name="T30" fmla="*/ 172 w 673"/>
                <a:gd name="T31" fmla="*/ 699 h 728"/>
                <a:gd name="T32" fmla="*/ 188 w 673"/>
                <a:gd name="T33" fmla="*/ 674 h 728"/>
                <a:gd name="T34" fmla="*/ 205 w 673"/>
                <a:gd name="T35" fmla="*/ 650 h 728"/>
                <a:gd name="T36" fmla="*/ 218 w 673"/>
                <a:gd name="T37" fmla="*/ 657 h 728"/>
                <a:gd name="T38" fmla="*/ 227 w 673"/>
                <a:gd name="T39" fmla="*/ 728 h 728"/>
                <a:gd name="T40" fmla="*/ 244 w 673"/>
                <a:gd name="T41" fmla="*/ 693 h 728"/>
                <a:gd name="T42" fmla="*/ 264 w 673"/>
                <a:gd name="T43" fmla="*/ 627 h 728"/>
                <a:gd name="T44" fmla="*/ 273 w 673"/>
                <a:gd name="T45" fmla="*/ 683 h 728"/>
                <a:gd name="T46" fmla="*/ 291 w 673"/>
                <a:gd name="T47" fmla="*/ 641 h 728"/>
                <a:gd name="T48" fmla="*/ 303 w 673"/>
                <a:gd name="T49" fmla="*/ 677 h 728"/>
                <a:gd name="T50" fmla="*/ 320 w 673"/>
                <a:gd name="T51" fmla="*/ 641 h 728"/>
                <a:gd name="T52" fmla="*/ 337 w 673"/>
                <a:gd name="T53" fmla="*/ 618 h 728"/>
                <a:gd name="T54" fmla="*/ 346 w 673"/>
                <a:gd name="T55" fmla="*/ 677 h 728"/>
                <a:gd name="T56" fmla="*/ 366 w 673"/>
                <a:gd name="T57" fmla="*/ 614 h 728"/>
                <a:gd name="T58" fmla="*/ 384 w 673"/>
                <a:gd name="T59" fmla="*/ 578 h 728"/>
                <a:gd name="T60" fmla="*/ 392 w 673"/>
                <a:gd name="T61" fmla="*/ 640 h 728"/>
                <a:gd name="T62" fmla="*/ 414 w 673"/>
                <a:gd name="T63" fmla="*/ 563 h 728"/>
                <a:gd name="T64" fmla="*/ 424 w 673"/>
                <a:gd name="T65" fmla="*/ 611 h 728"/>
                <a:gd name="T66" fmla="*/ 444 w 673"/>
                <a:gd name="T67" fmla="*/ 556 h 728"/>
                <a:gd name="T68" fmla="*/ 450 w 673"/>
                <a:gd name="T69" fmla="*/ 642 h 728"/>
                <a:gd name="T70" fmla="*/ 469 w 673"/>
                <a:gd name="T71" fmla="*/ 590 h 728"/>
                <a:gd name="T72" fmla="*/ 485 w 673"/>
                <a:gd name="T73" fmla="*/ 581 h 728"/>
                <a:gd name="T74" fmla="*/ 502 w 673"/>
                <a:gd name="T75" fmla="*/ 552 h 728"/>
                <a:gd name="T76" fmla="*/ 517 w 673"/>
                <a:gd name="T77" fmla="*/ 545 h 728"/>
                <a:gd name="T78" fmla="*/ 525 w 673"/>
                <a:gd name="T79" fmla="*/ 611 h 728"/>
                <a:gd name="T80" fmla="*/ 553 w 673"/>
                <a:gd name="T81" fmla="*/ 485 h 728"/>
                <a:gd name="T82" fmla="*/ 554 w 673"/>
                <a:gd name="T83" fmla="*/ 613 h 728"/>
                <a:gd name="T84" fmla="*/ 570 w 673"/>
                <a:gd name="T85" fmla="*/ 592 h 728"/>
                <a:gd name="T86" fmla="*/ 585 w 673"/>
                <a:gd name="T87" fmla="*/ 594 h 728"/>
                <a:gd name="T88" fmla="*/ 602 w 673"/>
                <a:gd name="T89" fmla="*/ 572 h 728"/>
                <a:gd name="T90" fmla="*/ 620 w 673"/>
                <a:gd name="T91" fmla="*/ 537 h 728"/>
                <a:gd name="T92" fmla="*/ 631 w 673"/>
                <a:gd name="T93" fmla="*/ 572 h 728"/>
                <a:gd name="T94" fmla="*/ 643 w 673"/>
                <a:gd name="T95" fmla="*/ 592 h 728"/>
                <a:gd name="T96" fmla="*/ 657 w 673"/>
                <a:gd name="T97" fmla="*/ 597 h 728"/>
                <a:gd name="T98" fmla="*/ 673 w 673"/>
                <a:gd name="T99" fmla="*/ 584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3" h="728">
                  <a:moveTo>
                    <a:pt x="0" y="0"/>
                  </a:moveTo>
                  <a:lnTo>
                    <a:pt x="8" y="106"/>
                  </a:lnTo>
                  <a:lnTo>
                    <a:pt x="25" y="84"/>
                  </a:lnTo>
                  <a:lnTo>
                    <a:pt x="36" y="133"/>
                  </a:lnTo>
                  <a:lnTo>
                    <a:pt x="45" y="239"/>
                  </a:lnTo>
                  <a:lnTo>
                    <a:pt x="67" y="128"/>
                  </a:lnTo>
                  <a:lnTo>
                    <a:pt x="64" y="386"/>
                  </a:lnTo>
                  <a:lnTo>
                    <a:pt x="78" y="404"/>
                  </a:lnTo>
                  <a:lnTo>
                    <a:pt x="92" y="414"/>
                  </a:lnTo>
                  <a:lnTo>
                    <a:pt x="119" y="245"/>
                  </a:lnTo>
                  <a:lnTo>
                    <a:pt x="103" y="668"/>
                  </a:lnTo>
                  <a:lnTo>
                    <a:pt x="120" y="621"/>
                  </a:lnTo>
                  <a:lnTo>
                    <a:pt x="130" y="685"/>
                  </a:lnTo>
                  <a:lnTo>
                    <a:pt x="159" y="488"/>
                  </a:lnTo>
                  <a:lnTo>
                    <a:pt x="160" y="664"/>
                  </a:lnTo>
                  <a:lnTo>
                    <a:pt x="172" y="699"/>
                  </a:lnTo>
                  <a:lnTo>
                    <a:pt x="188" y="674"/>
                  </a:lnTo>
                  <a:lnTo>
                    <a:pt x="205" y="650"/>
                  </a:lnTo>
                  <a:lnTo>
                    <a:pt x="218" y="657"/>
                  </a:lnTo>
                  <a:lnTo>
                    <a:pt x="227" y="728"/>
                  </a:lnTo>
                  <a:lnTo>
                    <a:pt x="244" y="693"/>
                  </a:lnTo>
                  <a:lnTo>
                    <a:pt x="264" y="627"/>
                  </a:lnTo>
                  <a:lnTo>
                    <a:pt x="273" y="683"/>
                  </a:lnTo>
                  <a:lnTo>
                    <a:pt x="291" y="641"/>
                  </a:lnTo>
                  <a:lnTo>
                    <a:pt x="303" y="677"/>
                  </a:lnTo>
                  <a:lnTo>
                    <a:pt x="320" y="641"/>
                  </a:lnTo>
                  <a:lnTo>
                    <a:pt x="337" y="618"/>
                  </a:lnTo>
                  <a:lnTo>
                    <a:pt x="346" y="677"/>
                  </a:lnTo>
                  <a:lnTo>
                    <a:pt x="366" y="614"/>
                  </a:lnTo>
                  <a:lnTo>
                    <a:pt x="384" y="578"/>
                  </a:lnTo>
                  <a:lnTo>
                    <a:pt x="392" y="640"/>
                  </a:lnTo>
                  <a:lnTo>
                    <a:pt x="414" y="563"/>
                  </a:lnTo>
                  <a:lnTo>
                    <a:pt x="424" y="611"/>
                  </a:lnTo>
                  <a:lnTo>
                    <a:pt x="444" y="556"/>
                  </a:lnTo>
                  <a:lnTo>
                    <a:pt x="450" y="642"/>
                  </a:lnTo>
                  <a:lnTo>
                    <a:pt x="469" y="590"/>
                  </a:lnTo>
                  <a:lnTo>
                    <a:pt x="485" y="581"/>
                  </a:lnTo>
                  <a:lnTo>
                    <a:pt x="502" y="552"/>
                  </a:lnTo>
                  <a:lnTo>
                    <a:pt x="517" y="545"/>
                  </a:lnTo>
                  <a:lnTo>
                    <a:pt x="525" y="611"/>
                  </a:lnTo>
                  <a:lnTo>
                    <a:pt x="553" y="485"/>
                  </a:lnTo>
                  <a:lnTo>
                    <a:pt x="554" y="613"/>
                  </a:lnTo>
                  <a:lnTo>
                    <a:pt x="570" y="592"/>
                  </a:lnTo>
                  <a:lnTo>
                    <a:pt x="585" y="594"/>
                  </a:lnTo>
                  <a:lnTo>
                    <a:pt x="602" y="572"/>
                  </a:lnTo>
                  <a:lnTo>
                    <a:pt x="620" y="537"/>
                  </a:lnTo>
                  <a:lnTo>
                    <a:pt x="631" y="572"/>
                  </a:lnTo>
                  <a:lnTo>
                    <a:pt x="643" y="592"/>
                  </a:lnTo>
                  <a:lnTo>
                    <a:pt x="657" y="597"/>
                  </a:lnTo>
                  <a:lnTo>
                    <a:pt x="673" y="584"/>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58" name="Freeform 143"/>
            <p:cNvSpPr>
              <a:spLocks/>
            </p:cNvSpPr>
            <p:nvPr/>
          </p:nvSpPr>
          <p:spPr bwMode="auto">
            <a:xfrm rot="773030">
              <a:off x="3519808" y="2824152"/>
              <a:ext cx="756649" cy="333026"/>
            </a:xfrm>
            <a:custGeom>
              <a:avLst/>
              <a:gdLst>
                <a:gd name="T0" fmla="*/ 0 w 770"/>
                <a:gd name="T1" fmla="*/ 324 h 352"/>
                <a:gd name="T2" fmla="*/ 16 w 770"/>
                <a:gd name="T3" fmla="*/ 311 h 352"/>
                <a:gd name="T4" fmla="*/ 41 w 770"/>
                <a:gd name="T5" fmla="*/ 222 h 352"/>
                <a:gd name="T6" fmla="*/ 39 w 770"/>
                <a:gd name="T7" fmla="*/ 352 h 352"/>
                <a:gd name="T8" fmla="*/ 67 w 770"/>
                <a:gd name="T9" fmla="*/ 247 h 352"/>
                <a:gd name="T10" fmla="*/ 79 w 770"/>
                <a:gd name="T11" fmla="*/ 268 h 352"/>
                <a:gd name="T12" fmla="*/ 95 w 770"/>
                <a:gd name="T13" fmla="*/ 253 h 352"/>
                <a:gd name="T14" fmla="*/ 106 w 770"/>
                <a:gd name="T15" fmla="*/ 281 h 352"/>
                <a:gd name="T16" fmla="*/ 124 w 770"/>
                <a:gd name="T17" fmla="*/ 253 h 352"/>
                <a:gd name="T18" fmla="*/ 146 w 770"/>
                <a:gd name="T19" fmla="*/ 195 h 352"/>
                <a:gd name="T20" fmla="*/ 152 w 770"/>
                <a:gd name="T21" fmla="*/ 260 h 352"/>
                <a:gd name="T22" fmla="*/ 163 w 770"/>
                <a:gd name="T23" fmla="*/ 290 h 352"/>
                <a:gd name="T24" fmla="*/ 181 w 770"/>
                <a:gd name="T25" fmla="*/ 265 h 352"/>
                <a:gd name="T26" fmla="*/ 203 w 770"/>
                <a:gd name="T27" fmla="*/ 209 h 352"/>
                <a:gd name="T28" fmla="*/ 218 w 770"/>
                <a:gd name="T29" fmla="*/ 203 h 352"/>
                <a:gd name="T30" fmla="*/ 233 w 770"/>
                <a:gd name="T31" fmla="*/ 203 h 352"/>
                <a:gd name="T32" fmla="*/ 243 w 770"/>
                <a:gd name="T33" fmla="*/ 233 h 352"/>
                <a:gd name="T34" fmla="*/ 262 w 770"/>
                <a:gd name="T35" fmla="*/ 204 h 352"/>
                <a:gd name="T36" fmla="*/ 281 w 770"/>
                <a:gd name="T37" fmla="*/ 170 h 352"/>
                <a:gd name="T38" fmla="*/ 290 w 770"/>
                <a:gd name="T39" fmla="*/ 209 h 352"/>
                <a:gd name="T40" fmla="*/ 309 w 770"/>
                <a:gd name="T41" fmla="*/ 184 h 352"/>
                <a:gd name="T42" fmla="*/ 314 w 770"/>
                <a:gd name="T43" fmla="*/ 249 h 352"/>
                <a:gd name="T44" fmla="*/ 340 w 770"/>
                <a:gd name="T45" fmla="*/ 166 h 352"/>
                <a:gd name="T46" fmla="*/ 379 w 770"/>
                <a:gd name="T47" fmla="*/ 0 h 352"/>
                <a:gd name="T48" fmla="*/ 388 w 770"/>
                <a:gd name="T49" fmla="*/ 41 h 352"/>
                <a:gd name="T50" fmla="*/ 395 w 770"/>
                <a:gd name="T51" fmla="*/ 96 h 352"/>
                <a:gd name="T52" fmla="*/ 383 w 770"/>
                <a:gd name="T53" fmla="*/ 271 h 352"/>
                <a:gd name="T54" fmla="*/ 397 w 770"/>
                <a:gd name="T55" fmla="*/ 276 h 352"/>
                <a:gd name="T56" fmla="*/ 421 w 770"/>
                <a:gd name="T57" fmla="*/ 210 h 352"/>
                <a:gd name="T58" fmla="*/ 465 w 770"/>
                <a:gd name="T59" fmla="*/ 20 h 352"/>
                <a:gd name="T60" fmla="*/ 454 w 770"/>
                <a:gd name="T61" fmla="*/ 188 h 352"/>
                <a:gd name="T62" fmla="*/ 481 w 770"/>
                <a:gd name="T63" fmla="*/ 111 h 352"/>
                <a:gd name="T64" fmla="*/ 504 w 770"/>
                <a:gd name="T65" fmla="*/ 55 h 352"/>
                <a:gd name="T66" fmla="*/ 495 w 770"/>
                <a:gd name="T67" fmla="*/ 206 h 352"/>
                <a:gd name="T68" fmla="*/ 530 w 770"/>
                <a:gd name="T69" fmla="*/ 80 h 352"/>
                <a:gd name="T70" fmla="*/ 546 w 770"/>
                <a:gd name="T71" fmla="*/ 68 h 352"/>
                <a:gd name="T72" fmla="*/ 554 w 770"/>
                <a:gd name="T73" fmla="*/ 110 h 352"/>
                <a:gd name="T74" fmla="*/ 569 w 770"/>
                <a:gd name="T75" fmla="*/ 111 h 352"/>
                <a:gd name="T76" fmla="*/ 580 w 770"/>
                <a:gd name="T77" fmla="*/ 131 h 352"/>
                <a:gd name="T78" fmla="*/ 607 w 770"/>
                <a:gd name="T79" fmla="*/ 60 h 352"/>
                <a:gd name="T80" fmla="*/ 628 w 770"/>
                <a:gd name="T81" fmla="*/ 18 h 352"/>
                <a:gd name="T82" fmla="*/ 623 w 770"/>
                <a:gd name="T83" fmla="*/ 139 h 352"/>
                <a:gd name="T84" fmla="*/ 647 w 770"/>
                <a:gd name="T85" fmla="*/ 81 h 352"/>
                <a:gd name="T86" fmla="*/ 651 w 770"/>
                <a:gd name="T87" fmla="*/ 145 h 352"/>
                <a:gd name="T88" fmla="*/ 674 w 770"/>
                <a:gd name="T89" fmla="*/ 99 h 352"/>
                <a:gd name="T90" fmla="*/ 682 w 770"/>
                <a:gd name="T91" fmla="*/ 138 h 352"/>
                <a:gd name="T92" fmla="*/ 696 w 770"/>
                <a:gd name="T93" fmla="*/ 142 h 352"/>
                <a:gd name="T94" fmla="*/ 696 w 770"/>
                <a:gd name="T95" fmla="*/ 223 h 352"/>
                <a:gd name="T96" fmla="*/ 734 w 770"/>
                <a:gd name="T97" fmla="*/ 93 h 352"/>
                <a:gd name="T98" fmla="*/ 749 w 770"/>
                <a:gd name="T99" fmla="*/ 90 h 352"/>
                <a:gd name="T100" fmla="*/ 750 w 770"/>
                <a:gd name="T101" fmla="*/ 166 h 352"/>
                <a:gd name="T102" fmla="*/ 770 w 770"/>
                <a:gd name="T103" fmla="*/ 13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0" h="352">
                  <a:moveTo>
                    <a:pt x="0" y="324"/>
                  </a:moveTo>
                  <a:lnTo>
                    <a:pt x="16" y="311"/>
                  </a:lnTo>
                  <a:lnTo>
                    <a:pt x="41" y="222"/>
                  </a:lnTo>
                  <a:lnTo>
                    <a:pt x="39" y="352"/>
                  </a:lnTo>
                  <a:lnTo>
                    <a:pt x="67" y="247"/>
                  </a:lnTo>
                  <a:lnTo>
                    <a:pt x="79" y="268"/>
                  </a:lnTo>
                  <a:lnTo>
                    <a:pt x="95" y="253"/>
                  </a:lnTo>
                  <a:lnTo>
                    <a:pt x="106" y="281"/>
                  </a:lnTo>
                  <a:lnTo>
                    <a:pt x="124" y="253"/>
                  </a:lnTo>
                  <a:lnTo>
                    <a:pt x="146" y="195"/>
                  </a:lnTo>
                  <a:lnTo>
                    <a:pt x="152" y="260"/>
                  </a:lnTo>
                  <a:lnTo>
                    <a:pt x="163" y="290"/>
                  </a:lnTo>
                  <a:lnTo>
                    <a:pt x="181" y="265"/>
                  </a:lnTo>
                  <a:lnTo>
                    <a:pt x="203" y="209"/>
                  </a:lnTo>
                  <a:lnTo>
                    <a:pt x="218" y="203"/>
                  </a:lnTo>
                  <a:lnTo>
                    <a:pt x="233" y="203"/>
                  </a:lnTo>
                  <a:lnTo>
                    <a:pt x="243" y="233"/>
                  </a:lnTo>
                  <a:lnTo>
                    <a:pt x="262" y="204"/>
                  </a:lnTo>
                  <a:lnTo>
                    <a:pt x="281" y="170"/>
                  </a:lnTo>
                  <a:lnTo>
                    <a:pt x="290" y="209"/>
                  </a:lnTo>
                  <a:lnTo>
                    <a:pt x="309" y="184"/>
                  </a:lnTo>
                  <a:lnTo>
                    <a:pt x="314" y="249"/>
                  </a:lnTo>
                  <a:lnTo>
                    <a:pt x="340" y="166"/>
                  </a:lnTo>
                  <a:lnTo>
                    <a:pt x="379" y="0"/>
                  </a:lnTo>
                  <a:lnTo>
                    <a:pt x="388" y="41"/>
                  </a:lnTo>
                  <a:lnTo>
                    <a:pt x="395" y="96"/>
                  </a:lnTo>
                  <a:lnTo>
                    <a:pt x="383" y="271"/>
                  </a:lnTo>
                  <a:lnTo>
                    <a:pt x="397" y="276"/>
                  </a:lnTo>
                  <a:lnTo>
                    <a:pt x="421" y="210"/>
                  </a:lnTo>
                  <a:lnTo>
                    <a:pt x="465" y="20"/>
                  </a:lnTo>
                  <a:lnTo>
                    <a:pt x="454" y="188"/>
                  </a:lnTo>
                  <a:lnTo>
                    <a:pt x="481" y="111"/>
                  </a:lnTo>
                  <a:lnTo>
                    <a:pt x="504" y="55"/>
                  </a:lnTo>
                  <a:lnTo>
                    <a:pt x="495" y="206"/>
                  </a:lnTo>
                  <a:lnTo>
                    <a:pt x="530" y="80"/>
                  </a:lnTo>
                  <a:lnTo>
                    <a:pt x="546" y="68"/>
                  </a:lnTo>
                  <a:lnTo>
                    <a:pt x="554" y="110"/>
                  </a:lnTo>
                  <a:lnTo>
                    <a:pt x="569" y="111"/>
                  </a:lnTo>
                  <a:lnTo>
                    <a:pt x="580" y="131"/>
                  </a:lnTo>
                  <a:lnTo>
                    <a:pt x="607" y="60"/>
                  </a:lnTo>
                  <a:lnTo>
                    <a:pt x="628" y="18"/>
                  </a:lnTo>
                  <a:lnTo>
                    <a:pt x="623" y="139"/>
                  </a:lnTo>
                  <a:lnTo>
                    <a:pt x="647" y="81"/>
                  </a:lnTo>
                  <a:lnTo>
                    <a:pt x="651" y="145"/>
                  </a:lnTo>
                  <a:lnTo>
                    <a:pt x="674" y="99"/>
                  </a:lnTo>
                  <a:lnTo>
                    <a:pt x="682" y="138"/>
                  </a:lnTo>
                  <a:lnTo>
                    <a:pt x="696" y="142"/>
                  </a:lnTo>
                  <a:lnTo>
                    <a:pt x="696" y="223"/>
                  </a:lnTo>
                  <a:lnTo>
                    <a:pt x="734" y="93"/>
                  </a:lnTo>
                  <a:lnTo>
                    <a:pt x="749" y="90"/>
                  </a:lnTo>
                  <a:lnTo>
                    <a:pt x="750" y="166"/>
                  </a:lnTo>
                  <a:lnTo>
                    <a:pt x="770" y="135"/>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69" name="Freeform 144"/>
            <p:cNvSpPr>
              <a:spLocks/>
            </p:cNvSpPr>
            <p:nvPr/>
          </p:nvSpPr>
          <p:spPr bwMode="auto">
            <a:xfrm rot="773030">
              <a:off x="4106904" y="3045782"/>
              <a:ext cx="440232" cy="1331158"/>
            </a:xfrm>
            <a:custGeom>
              <a:avLst/>
              <a:gdLst>
                <a:gd name="T0" fmla="*/ 0 w 448"/>
                <a:gd name="T1" fmla="*/ 52 h 1407"/>
                <a:gd name="T2" fmla="*/ 20 w 448"/>
                <a:gd name="T3" fmla="*/ 21 h 1407"/>
                <a:gd name="T4" fmla="*/ 39 w 448"/>
                <a:gd name="T5" fmla="*/ 0 h 1407"/>
                <a:gd name="T6" fmla="*/ 42 w 448"/>
                <a:gd name="T7" fmla="*/ 61 h 1407"/>
                <a:gd name="T8" fmla="*/ 22 w 448"/>
                <a:gd name="T9" fmla="*/ 247 h 1407"/>
                <a:gd name="T10" fmla="*/ 40 w 448"/>
                <a:gd name="T11" fmla="*/ 229 h 1407"/>
                <a:gd name="T12" fmla="*/ 32 w 448"/>
                <a:gd name="T13" fmla="*/ 349 h 1407"/>
                <a:gd name="T14" fmla="*/ 98 w 448"/>
                <a:gd name="T15" fmla="*/ 73 h 1407"/>
                <a:gd name="T16" fmla="*/ 66 w 448"/>
                <a:gd name="T17" fmla="*/ 320 h 1407"/>
                <a:gd name="T18" fmla="*/ 68 w 448"/>
                <a:gd name="T19" fmla="*/ 383 h 1407"/>
                <a:gd name="T20" fmla="*/ 74 w 448"/>
                <a:gd name="T21" fmla="*/ 427 h 1407"/>
                <a:gd name="T22" fmla="*/ 90 w 448"/>
                <a:gd name="T23" fmla="*/ 420 h 1407"/>
                <a:gd name="T24" fmla="*/ 124 w 448"/>
                <a:gd name="T25" fmla="*/ 318 h 1407"/>
                <a:gd name="T26" fmla="*/ 128 w 448"/>
                <a:gd name="T27" fmla="*/ 369 h 1407"/>
                <a:gd name="T28" fmla="*/ 117 w 448"/>
                <a:gd name="T29" fmla="*/ 496 h 1407"/>
                <a:gd name="T30" fmla="*/ 119 w 448"/>
                <a:gd name="T31" fmla="*/ 560 h 1407"/>
                <a:gd name="T32" fmla="*/ 124 w 448"/>
                <a:gd name="T33" fmla="*/ 602 h 1407"/>
                <a:gd name="T34" fmla="*/ 145 w 448"/>
                <a:gd name="T35" fmla="*/ 566 h 1407"/>
                <a:gd name="T36" fmla="*/ 135 w 448"/>
                <a:gd name="T37" fmla="*/ 689 h 1407"/>
                <a:gd name="T38" fmla="*/ 140 w 448"/>
                <a:gd name="T39" fmla="*/ 732 h 1407"/>
                <a:gd name="T40" fmla="*/ 130 w 448"/>
                <a:gd name="T41" fmla="*/ 848 h 1407"/>
                <a:gd name="T42" fmla="*/ 183 w 448"/>
                <a:gd name="T43" fmla="*/ 654 h 1407"/>
                <a:gd name="T44" fmla="*/ 148 w 448"/>
                <a:gd name="T45" fmla="*/ 893 h 1407"/>
                <a:gd name="T46" fmla="*/ 151 w 448"/>
                <a:gd name="T47" fmla="*/ 941 h 1407"/>
                <a:gd name="T48" fmla="*/ 172 w 448"/>
                <a:gd name="T49" fmla="*/ 907 h 1407"/>
                <a:gd name="T50" fmla="*/ 166 w 448"/>
                <a:gd name="T51" fmla="*/ 1000 h 1407"/>
                <a:gd name="T52" fmla="*/ 196 w 448"/>
                <a:gd name="T53" fmla="*/ 921 h 1407"/>
                <a:gd name="T54" fmla="*/ 205 w 448"/>
                <a:gd name="T55" fmla="*/ 944 h 1407"/>
                <a:gd name="T56" fmla="*/ 199 w 448"/>
                <a:gd name="T57" fmla="*/ 1036 h 1407"/>
                <a:gd name="T58" fmla="*/ 207 w 448"/>
                <a:gd name="T59" fmla="*/ 1063 h 1407"/>
                <a:gd name="T60" fmla="*/ 219 w 448"/>
                <a:gd name="T61" fmla="*/ 1068 h 1407"/>
                <a:gd name="T62" fmla="*/ 231 w 448"/>
                <a:gd name="T63" fmla="*/ 1071 h 1407"/>
                <a:gd name="T64" fmla="*/ 212 w 448"/>
                <a:gd name="T65" fmla="*/ 1220 h 1407"/>
                <a:gd name="T66" fmla="*/ 257 w 448"/>
                <a:gd name="T67" fmla="*/ 1078 h 1407"/>
                <a:gd name="T68" fmla="*/ 238 w 448"/>
                <a:gd name="T69" fmla="*/ 1224 h 1407"/>
                <a:gd name="T70" fmla="*/ 260 w 448"/>
                <a:gd name="T71" fmla="*/ 1185 h 1407"/>
                <a:gd name="T72" fmla="*/ 267 w 448"/>
                <a:gd name="T73" fmla="*/ 1212 h 1407"/>
                <a:gd name="T74" fmla="*/ 245 w 448"/>
                <a:gd name="T75" fmla="*/ 1367 h 1407"/>
                <a:gd name="T76" fmla="*/ 285 w 448"/>
                <a:gd name="T77" fmla="*/ 1249 h 1407"/>
                <a:gd name="T78" fmla="*/ 272 w 448"/>
                <a:gd name="T79" fmla="*/ 1362 h 1407"/>
                <a:gd name="T80" fmla="*/ 275 w 448"/>
                <a:gd name="T81" fmla="*/ 1407 h 1407"/>
                <a:gd name="T82" fmla="*/ 304 w 448"/>
                <a:gd name="T83" fmla="*/ 1337 h 1407"/>
                <a:gd name="T84" fmla="*/ 310 w 448"/>
                <a:gd name="T85" fmla="*/ 1368 h 1407"/>
                <a:gd name="T86" fmla="*/ 329 w 448"/>
                <a:gd name="T87" fmla="*/ 1345 h 1407"/>
                <a:gd name="T88" fmla="*/ 343 w 448"/>
                <a:gd name="T89" fmla="*/ 1337 h 1407"/>
                <a:gd name="T90" fmla="*/ 361 w 448"/>
                <a:gd name="T91" fmla="*/ 1317 h 1407"/>
                <a:gd name="T92" fmla="*/ 371 w 448"/>
                <a:gd name="T93" fmla="*/ 1331 h 1407"/>
                <a:gd name="T94" fmla="*/ 370 w 448"/>
                <a:gd name="T95" fmla="*/ 1389 h 1407"/>
                <a:gd name="T96" fmla="*/ 403 w 448"/>
                <a:gd name="T97" fmla="*/ 1307 h 1407"/>
                <a:gd name="T98" fmla="*/ 406 w 448"/>
                <a:gd name="T99" fmla="*/ 1349 h 1407"/>
                <a:gd name="T100" fmla="*/ 409 w 448"/>
                <a:gd name="T101" fmla="*/ 1393 h 1407"/>
                <a:gd name="T102" fmla="*/ 448 w 448"/>
                <a:gd name="T103" fmla="*/ 1285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8" h="1407">
                  <a:moveTo>
                    <a:pt x="0" y="52"/>
                  </a:moveTo>
                  <a:lnTo>
                    <a:pt x="20" y="21"/>
                  </a:lnTo>
                  <a:lnTo>
                    <a:pt x="39" y="0"/>
                  </a:lnTo>
                  <a:lnTo>
                    <a:pt x="42" y="61"/>
                  </a:lnTo>
                  <a:lnTo>
                    <a:pt x="22" y="247"/>
                  </a:lnTo>
                  <a:lnTo>
                    <a:pt x="40" y="229"/>
                  </a:lnTo>
                  <a:lnTo>
                    <a:pt x="32" y="349"/>
                  </a:lnTo>
                  <a:lnTo>
                    <a:pt x="98" y="73"/>
                  </a:lnTo>
                  <a:lnTo>
                    <a:pt x="66" y="320"/>
                  </a:lnTo>
                  <a:lnTo>
                    <a:pt x="68" y="383"/>
                  </a:lnTo>
                  <a:lnTo>
                    <a:pt x="74" y="427"/>
                  </a:lnTo>
                  <a:lnTo>
                    <a:pt x="90" y="420"/>
                  </a:lnTo>
                  <a:lnTo>
                    <a:pt x="124" y="318"/>
                  </a:lnTo>
                  <a:lnTo>
                    <a:pt x="128" y="369"/>
                  </a:lnTo>
                  <a:lnTo>
                    <a:pt x="117" y="496"/>
                  </a:lnTo>
                  <a:lnTo>
                    <a:pt x="119" y="560"/>
                  </a:lnTo>
                  <a:lnTo>
                    <a:pt x="124" y="602"/>
                  </a:lnTo>
                  <a:lnTo>
                    <a:pt x="145" y="566"/>
                  </a:lnTo>
                  <a:lnTo>
                    <a:pt x="135" y="689"/>
                  </a:lnTo>
                  <a:lnTo>
                    <a:pt x="140" y="732"/>
                  </a:lnTo>
                  <a:lnTo>
                    <a:pt x="130" y="848"/>
                  </a:lnTo>
                  <a:lnTo>
                    <a:pt x="183" y="654"/>
                  </a:lnTo>
                  <a:lnTo>
                    <a:pt x="148" y="893"/>
                  </a:lnTo>
                  <a:lnTo>
                    <a:pt x="151" y="941"/>
                  </a:lnTo>
                  <a:lnTo>
                    <a:pt x="172" y="907"/>
                  </a:lnTo>
                  <a:lnTo>
                    <a:pt x="166" y="1000"/>
                  </a:lnTo>
                  <a:lnTo>
                    <a:pt x="196" y="921"/>
                  </a:lnTo>
                  <a:lnTo>
                    <a:pt x="205" y="944"/>
                  </a:lnTo>
                  <a:lnTo>
                    <a:pt x="199" y="1036"/>
                  </a:lnTo>
                  <a:lnTo>
                    <a:pt x="207" y="1063"/>
                  </a:lnTo>
                  <a:lnTo>
                    <a:pt x="219" y="1068"/>
                  </a:lnTo>
                  <a:lnTo>
                    <a:pt x="231" y="1071"/>
                  </a:lnTo>
                  <a:lnTo>
                    <a:pt x="212" y="1220"/>
                  </a:lnTo>
                  <a:lnTo>
                    <a:pt x="257" y="1078"/>
                  </a:lnTo>
                  <a:lnTo>
                    <a:pt x="238" y="1224"/>
                  </a:lnTo>
                  <a:lnTo>
                    <a:pt x="260" y="1185"/>
                  </a:lnTo>
                  <a:lnTo>
                    <a:pt x="267" y="1212"/>
                  </a:lnTo>
                  <a:lnTo>
                    <a:pt x="245" y="1367"/>
                  </a:lnTo>
                  <a:lnTo>
                    <a:pt x="285" y="1249"/>
                  </a:lnTo>
                  <a:lnTo>
                    <a:pt x="272" y="1362"/>
                  </a:lnTo>
                  <a:lnTo>
                    <a:pt x="275" y="1407"/>
                  </a:lnTo>
                  <a:lnTo>
                    <a:pt x="304" y="1337"/>
                  </a:lnTo>
                  <a:lnTo>
                    <a:pt x="310" y="1368"/>
                  </a:lnTo>
                  <a:lnTo>
                    <a:pt x="329" y="1345"/>
                  </a:lnTo>
                  <a:lnTo>
                    <a:pt x="343" y="1337"/>
                  </a:lnTo>
                  <a:lnTo>
                    <a:pt x="361" y="1317"/>
                  </a:lnTo>
                  <a:lnTo>
                    <a:pt x="371" y="1331"/>
                  </a:lnTo>
                  <a:lnTo>
                    <a:pt x="370" y="1389"/>
                  </a:lnTo>
                  <a:lnTo>
                    <a:pt x="403" y="1307"/>
                  </a:lnTo>
                  <a:lnTo>
                    <a:pt x="406" y="1349"/>
                  </a:lnTo>
                  <a:lnTo>
                    <a:pt x="409" y="1393"/>
                  </a:lnTo>
                  <a:lnTo>
                    <a:pt x="448" y="1285"/>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0" name="Freeform 145"/>
            <p:cNvSpPr>
              <a:spLocks/>
            </p:cNvSpPr>
            <p:nvPr/>
          </p:nvSpPr>
          <p:spPr bwMode="auto">
            <a:xfrm rot="773030">
              <a:off x="4382327" y="4179273"/>
              <a:ext cx="743875" cy="295182"/>
            </a:xfrm>
            <a:custGeom>
              <a:avLst/>
              <a:gdLst>
                <a:gd name="T0" fmla="*/ 0 w 757"/>
                <a:gd name="T1" fmla="*/ 312 h 312"/>
                <a:gd name="T2" fmla="*/ 39 w 757"/>
                <a:gd name="T3" fmla="*/ 204 h 312"/>
                <a:gd name="T4" fmla="*/ 56 w 757"/>
                <a:gd name="T5" fmla="*/ 188 h 312"/>
                <a:gd name="T6" fmla="*/ 51 w 757"/>
                <a:gd name="T7" fmla="*/ 260 h 312"/>
                <a:gd name="T8" fmla="*/ 87 w 757"/>
                <a:gd name="T9" fmla="*/ 167 h 312"/>
                <a:gd name="T10" fmla="*/ 96 w 757"/>
                <a:gd name="T11" fmla="*/ 185 h 312"/>
                <a:gd name="T12" fmla="*/ 96 w 757"/>
                <a:gd name="T13" fmla="*/ 235 h 312"/>
                <a:gd name="T14" fmla="*/ 107 w 757"/>
                <a:gd name="T15" fmla="*/ 245 h 312"/>
                <a:gd name="T16" fmla="*/ 141 w 757"/>
                <a:gd name="T17" fmla="*/ 160 h 312"/>
                <a:gd name="T18" fmla="*/ 141 w 757"/>
                <a:gd name="T19" fmla="*/ 212 h 312"/>
                <a:gd name="T20" fmla="*/ 156 w 757"/>
                <a:gd name="T21" fmla="*/ 205 h 312"/>
                <a:gd name="T22" fmla="*/ 174 w 757"/>
                <a:gd name="T23" fmla="*/ 188 h 312"/>
                <a:gd name="T24" fmla="*/ 185 w 757"/>
                <a:gd name="T25" fmla="*/ 197 h 312"/>
                <a:gd name="T26" fmla="*/ 181 w 757"/>
                <a:gd name="T27" fmla="*/ 263 h 312"/>
                <a:gd name="T28" fmla="*/ 211 w 757"/>
                <a:gd name="T29" fmla="*/ 197 h 312"/>
                <a:gd name="T30" fmla="*/ 217 w 757"/>
                <a:gd name="T31" fmla="*/ 223 h 312"/>
                <a:gd name="T32" fmla="*/ 258 w 757"/>
                <a:gd name="T33" fmla="*/ 116 h 312"/>
                <a:gd name="T34" fmla="*/ 285 w 757"/>
                <a:gd name="T35" fmla="*/ 63 h 312"/>
                <a:gd name="T36" fmla="*/ 262 w 757"/>
                <a:gd name="T37" fmla="*/ 202 h 312"/>
                <a:gd name="T38" fmla="*/ 295 w 757"/>
                <a:gd name="T39" fmla="*/ 127 h 312"/>
                <a:gd name="T40" fmla="*/ 287 w 757"/>
                <a:gd name="T41" fmla="*/ 207 h 312"/>
                <a:gd name="T42" fmla="*/ 326 w 757"/>
                <a:gd name="T43" fmla="*/ 111 h 312"/>
                <a:gd name="T44" fmla="*/ 351 w 757"/>
                <a:gd name="T45" fmla="*/ 69 h 312"/>
                <a:gd name="T46" fmla="*/ 344 w 757"/>
                <a:gd name="T47" fmla="*/ 143 h 312"/>
                <a:gd name="T48" fmla="*/ 384 w 757"/>
                <a:gd name="T49" fmla="*/ 45 h 312"/>
                <a:gd name="T50" fmla="*/ 379 w 757"/>
                <a:gd name="T51" fmla="*/ 111 h 312"/>
                <a:gd name="T52" fmla="*/ 360 w 757"/>
                <a:gd name="T53" fmla="*/ 229 h 312"/>
                <a:gd name="T54" fmla="*/ 407 w 757"/>
                <a:gd name="T55" fmla="*/ 104 h 312"/>
                <a:gd name="T56" fmla="*/ 405 w 757"/>
                <a:gd name="T57" fmla="*/ 159 h 312"/>
                <a:gd name="T58" fmla="*/ 424 w 757"/>
                <a:gd name="T59" fmla="*/ 140 h 312"/>
                <a:gd name="T60" fmla="*/ 440 w 757"/>
                <a:gd name="T61" fmla="*/ 131 h 312"/>
                <a:gd name="T62" fmla="*/ 467 w 757"/>
                <a:gd name="T63" fmla="*/ 81 h 312"/>
                <a:gd name="T64" fmla="*/ 472 w 757"/>
                <a:gd name="T65" fmla="*/ 110 h 312"/>
                <a:gd name="T66" fmla="*/ 496 w 757"/>
                <a:gd name="T67" fmla="*/ 73 h 312"/>
                <a:gd name="T68" fmla="*/ 477 w 757"/>
                <a:gd name="T69" fmla="*/ 187 h 312"/>
                <a:gd name="T70" fmla="*/ 521 w 757"/>
                <a:gd name="T71" fmla="*/ 78 h 312"/>
                <a:gd name="T72" fmla="*/ 494 w 757"/>
                <a:gd name="T73" fmla="*/ 218 h 312"/>
                <a:gd name="T74" fmla="*/ 524 w 757"/>
                <a:gd name="T75" fmla="*/ 160 h 312"/>
                <a:gd name="T76" fmla="*/ 563 w 757"/>
                <a:gd name="T77" fmla="*/ 69 h 312"/>
                <a:gd name="T78" fmla="*/ 554 w 757"/>
                <a:gd name="T79" fmla="*/ 146 h 312"/>
                <a:gd name="T80" fmla="*/ 556 w 757"/>
                <a:gd name="T81" fmla="*/ 185 h 312"/>
                <a:gd name="T82" fmla="*/ 602 w 757"/>
                <a:gd name="T83" fmla="*/ 72 h 312"/>
                <a:gd name="T84" fmla="*/ 582 w 757"/>
                <a:gd name="T85" fmla="*/ 186 h 312"/>
                <a:gd name="T86" fmla="*/ 648 w 757"/>
                <a:gd name="T87" fmla="*/ 6 h 312"/>
                <a:gd name="T88" fmla="*/ 626 w 757"/>
                <a:gd name="T89" fmla="*/ 126 h 312"/>
                <a:gd name="T90" fmla="*/ 643 w 757"/>
                <a:gd name="T91" fmla="*/ 114 h 312"/>
                <a:gd name="T92" fmla="*/ 666 w 757"/>
                <a:gd name="T93" fmla="*/ 82 h 312"/>
                <a:gd name="T94" fmla="*/ 667 w 757"/>
                <a:gd name="T95" fmla="*/ 123 h 312"/>
                <a:gd name="T96" fmla="*/ 689 w 757"/>
                <a:gd name="T97" fmla="*/ 93 h 312"/>
                <a:gd name="T98" fmla="*/ 690 w 757"/>
                <a:gd name="T99" fmla="*/ 133 h 312"/>
                <a:gd name="T100" fmla="*/ 714 w 757"/>
                <a:gd name="T101" fmla="*/ 97 h 312"/>
                <a:gd name="T102" fmla="*/ 757 w 757"/>
                <a:gd name="T10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7" h="312">
                  <a:moveTo>
                    <a:pt x="0" y="312"/>
                  </a:moveTo>
                  <a:lnTo>
                    <a:pt x="39" y="204"/>
                  </a:lnTo>
                  <a:lnTo>
                    <a:pt x="56" y="188"/>
                  </a:lnTo>
                  <a:lnTo>
                    <a:pt x="51" y="260"/>
                  </a:lnTo>
                  <a:lnTo>
                    <a:pt x="87" y="167"/>
                  </a:lnTo>
                  <a:lnTo>
                    <a:pt x="96" y="185"/>
                  </a:lnTo>
                  <a:lnTo>
                    <a:pt x="96" y="235"/>
                  </a:lnTo>
                  <a:lnTo>
                    <a:pt x="107" y="245"/>
                  </a:lnTo>
                  <a:lnTo>
                    <a:pt x="141" y="160"/>
                  </a:lnTo>
                  <a:lnTo>
                    <a:pt x="141" y="212"/>
                  </a:lnTo>
                  <a:lnTo>
                    <a:pt x="156" y="205"/>
                  </a:lnTo>
                  <a:lnTo>
                    <a:pt x="174" y="188"/>
                  </a:lnTo>
                  <a:lnTo>
                    <a:pt x="185" y="197"/>
                  </a:lnTo>
                  <a:lnTo>
                    <a:pt x="181" y="263"/>
                  </a:lnTo>
                  <a:lnTo>
                    <a:pt x="211" y="197"/>
                  </a:lnTo>
                  <a:lnTo>
                    <a:pt x="217" y="223"/>
                  </a:lnTo>
                  <a:lnTo>
                    <a:pt x="258" y="116"/>
                  </a:lnTo>
                  <a:lnTo>
                    <a:pt x="285" y="63"/>
                  </a:lnTo>
                  <a:lnTo>
                    <a:pt x="262" y="202"/>
                  </a:lnTo>
                  <a:lnTo>
                    <a:pt x="295" y="127"/>
                  </a:lnTo>
                  <a:lnTo>
                    <a:pt x="287" y="207"/>
                  </a:lnTo>
                  <a:lnTo>
                    <a:pt x="326" y="111"/>
                  </a:lnTo>
                  <a:lnTo>
                    <a:pt x="351" y="69"/>
                  </a:lnTo>
                  <a:lnTo>
                    <a:pt x="344" y="143"/>
                  </a:lnTo>
                  <a:lnTo>
                    <a:pt x="384" y="45"/>
                  </a:lnTo>
                  <a:lnTo>
                    <a:pt x="379" y="111"/>
                  </a:lnTo>
                  <a:lnTo>
                    <a:pt x="360" y="229"/>
                  </a:lnTo>
                  <a:lnTo>
                    <a:pt x="407" y="104"/>
                  </a:lnTo>
                  <a:lnTo>
                    <a:pt x="405" y="159"/>
                  </a:lnTo>
                  <a:lnTo>
                    <a:pt x="424" y="140"/>
                  </a:lnTo>
                  <a:lnTo>
                    <a:pt x="440" y="131"/>
                  </a:lnTo>
                  <a:lnTo>
                    <a:pt x="467" y="81"/>
                  </a:lnTo>
                  <a:lnTo>
                    <a:pt x="472" y="110"/>
                  </a:lnTo>
                  <a:lnTo>
                    <a:pt x="496" y="73"/>
                  </a:lnTo>
                  <a:lnTo>
                    <a:pt x="477" y="187"/>
                  </a:lnTo>
                  <a:lnTo>
                    <a:pt x="521" y="78"/>
                  </a:lnTo>
                  <a:lnTo>
                    <a:pt x="494" y="218"/>
                  </a:lnTo>
                  <a:lnTo>
                    <a:pt x="524" y="160"/>
                  </a:lnTo>
                  <a:lnTo>
                    <a:pt x="563" y="69"/>
                  </a:lnTo>
                  <a:lnTo>
                    <a:pt x="554" y="146"/>
                  </a:lnTo>
                  <a:lnTo>
                    <a:pt x="556" y="185"/>
                  </a:lnTo>
                  <a:lnTo>
                    <a:pt x="602" y="72"/>
                  </a:lnTo>
                  <a:lnTo>
                    <a:pt x="582" y="186"/>
                  </a:lnTo>
                  <a:lnTo>
                    <a:pt x="648" y="6"/>
                  </a:lnTo>
                  <a:lnTo>
                    <a:pt x="626" y="126"/>
                  </a:lnTo>
                  <a:lnTo>
                    <a:pt x="643" y="114"/>
                  </a:lnTo>
                  <a:lnTo>
                    <a:pt x="666" y="82"/>
                  </a:lnTo>
                  <a:lnTo>
                    <a:pt x="667" y="123"/>
                  </a:lnTo>
                  <a:lnTo>
                    <a:pt x="689" y="93"/>
                  </a:lnTo>
                  <a:lnTo>
                    <a:pt x="690" y="133"/>
                  </a:lnTo>
                  <a:lnTo>
                    <a:pt x="714" y="97"/>
                  </a:lnTo>
                  <a:lnTo>
                    <a:pt x="757" y="0"/>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1" name="Freeform 146"/>
            <p:cNvSpPr>
              <a:spLocks/>
            </p:cNvSpPr>
            <p:nvPr/>
          </p:nvSpPr>
          <p:spPr bwMode="auto">
            <a:xfrm rot="773030">
              <a:off x="5063891" y="4140244"/>
              <a:ext cx="514915" cy="681189"/>
            </a:xfrm>
            <a:custGeom>
              <a:avLst/>
              <a:gdLst>
                <a:gd name="T0" fmla="*/ 0 w 524"/>
                <a:gd name="T1" fmla="*/ 276 h 720"/>
                <a:gd name="T2" fmla="*/ 43 w 524"/>
                <a:gd name="T3" fmla="*/ 179 h 720"/>
                <a:gd name="T4" fmla="*/ 50 w 524"/>
                <a:gd name="T5" fmla="*/ 199 h 720"/>
                <a:gd name="T6" fmla="*/ 35 w 524"/>
                <a:gd name="T7" fmla="*/ 293 h 720"/>
                <a:gd name="T8" fmla="*/ 51 w 524"/>
                <a:gd name="T9" fmla="*/ 283 h 720"/>
                <a:gd name="T10" fmla="*/ 70 w 524"/>
                <a:gd name="T11" fmla="*/ 265 h 720"/>
                <a:gd name="T12" fmla="*/ 73 w 524"/>
                <a:gd name="T13" fmla="*/ 297 h 720"/>
                <a:gd name="T14" fmla="*/ 115 w 524"/>
                <a:gd name="T15" fmla="*/ 204 h 720"/>
                <a:gd name="T16" fmla="*/ 105 w 524"/>
                <a:gd name="T17" fmla="*/ 280 h 720"/>
                <a:gd name="T18" fmla="*/ 146 w 524"/>
                <a:gd name="T19" fmla="*/ 190 h 720"/>
                <a:gd name="T20" fmla="*/ 140 w 524"/>
                <a:gd name="T21" fmla="*/ 253 h 720"/>
                <a:gd name="T22" fmla="*/ 167 w 524"/>
                <a:gd name="T23" fmla="*/ 209 h 720"/>
                <a:gd name="T24" fmla="*/ 186 w 524"/>
                <a:gd name="T25" fmla="*/ 192 h 720"/>
                <a:gd name="T26" fmla="*/ 213 w 524"/>
                <a:gd name="T27" fmla="*/ 149 h 720"/>
                <a:gd name="T28" fmla="*/ 223 w 524"/>
                <a:gd name="T29" fmla="*/ 161 h 720"/>
                <a:gd name="T30" fmla="*/ 212 w 524"/>
                <a:gd name="T31" fmla="*/ 235 h 720"/>
                <a:gd name="T32" fmla="*/ 256 w 524"/>
                <a:gd name="T33" fmla="*/ 141 h 720"/>
                <a:gd name="T34" fmla="*/ 315 w 524"/>
                <a:gd name="T35" fmla="*/ 0 h 720"/>
                <a:gd name="T36" fmla="*/ 251 w 524"/>
                <a:gd name="T37" fmla="*/ 238 h 720"/>
                <a:gd name="T38" fmla="*/ 286 w 524"/>
                <a:gd name="T39" fmla="*/ 171 h 720"/>
                <a:gd name="T40" fmla="*/ 319 w 524"/>
                <a:gd name="T41" fmla="*/ 111 h 720"/>
                <a:gd name="T42" fmla="*/ 318 w 524"/>
                <a:gd name="T43" fmla="*/ 157 h 720"/>
                <a:gd name="T44" fmla="*/ 329 w 524"/>
                <a:gd name="T45" fmla="*/ 162 h 720"/>
                <a:gd name="T46" fmla="*/ 334 w 524"/>
                <a:gd name="T47" fmla="*/ 187 h 720"/>
                <a:gd name="T48" fmla="*/ 345 w 524"/>
                <a:gd name="T49" fmla="*/ 195 h 720"/>
                <a:gd name="T50" fmla="*/ 364 w 524"/>
                <a:gd name="T51" fmla="*/ 179 h 720"/>
                <a:gd name="T52" fmla="*/ 411 w 524"/>
                <a:gd name="T53" fmla="*/ 77 h 720"/>
                <a:gd name="T54" fmla="*/ 393 w 524"/>
                <a:gd name="T55" fmla="*/ 173 h 720"/>
                <a:gd name="T56" fmla="*/ 417 w 524"/>
                <a:gd name="T57" fmla="*/ 143 h 720"/>
                <a:gd name="T58" fmla="*/ 397 w 524"/>
                <a:gd name="T59" fmla="*/ 240 h 720"/>
                <a:gd name="T60" fmla="*/ 407 w 524"/>
                <a:gd name="T61" fmla="*/ 249 h 720"/>
                <a:gd name="T62" fmla="*/ 428 w 524"/>
                <a:gd name="T63" fmla="*/ 226 h 720"/>
                <a:gd name="T64" fmla="*/ 439 w 524"/>
                <a:gd name="T65" fmla="*/ 234 h 720"/>
                <a:gd name="T66" fmla="*/ 433 w 524"/>
                <a:gd name="T67" fmla="*/ 289 h 720"/>
                <a:gd name="T68" fmla="*/ 413 w 524"/>
                <a:gd name="T69" fmla="*/ 388 h 720"/>
                <a:gd name="T70" fmla="*/ 416 w 524"/>
                <a:gd name="T71" fmla="*/ 418 h 720"/>
                <a:gd name="T72" fmla="*/ 467 w 524"/>
                <a:gd name="T73" fmla="*/ 308 h 720"/>
                <a:gd name="T74" fmla="*/ 420 w 524"/>
                <a:gd name="T75" fmla="*/ 479 h 720"/>
                <a:gd name="T76" fmla="*/ 473 w 524"/>
                <a:gd name="T77" fmla="*/ 367 h 720"/>
                <a:gd name="T78" fmla="*/ 494 w 524"/>
                <a:gd name="T79" fmla="*/ 344 h 720"/>
                <a:gd name="T80" fmla="*/ 458 w 524"/>
                <a:gd name="T81" fmla="*/ 482 h 720"/>
                <a:gd name="T82" fmla="*/ 509 w 524"/>
                <a:gd name="T83" fmla="*/ 375 h 720"/>
                <a:gd name="T84" fmla="*/ 512 w 524"/>
                <a:gd name="T85" fmla="*/ 404 h 720"/>
                <a:gd name="T86" fmla="*/ 484 w 524"/>
                <a:gd name="T87" fmla="*/ 520 h 720"/>
                <a:gd name="T88" fmla="*/ 492 w 524"/>
                <a:gd name="T89" fmla="*/ 535 h 720"/>
                <a:gd name="T90" fmla="*/ 450 w 524"/>
                <a:gd name="T91" fmla="*/ 689 h 720"/>
                <a:gd name="T92" fmla="*/ 465 w 524"/>
                <a:gd name="T93" fmla="*/ 682 h 720"/>
                <a:gd name="T94" fmla="*/ 480 w 524"/>
                <a:gd name="T95" fmla="*/ 676 h 720"/>
                <a:gd name="T96" fmla="*/ 522 w 524"/>
                <a:gd name="T97" fmla="*/ 595 h 720"/>
                <a:gd name="T98" fmla="*/ 513 w 524"/>
                <a:gd name="T99" fmla="*/ 655 h 720"/>
                <a:gd name="T100" fmla="*/ 524 w 524"/>
                <a:gd name="T101" fmla="*/ 660 h 720"/>
                <a:gd name="T102" fmla="*/ 515 w 524"/>
                <a:gd name="T10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720">
                  <a:moveTo>
                    <a:pt x="0" y="276"/>
                  </a:moveTo>
                  <a:lnTo>
                    <a:pt x="43" y="179"/>
                  </a:lnTo>
                  <a:lnTo>
                    <a:pt x="50" y="199"/>
                  </a:lnTo>
                  <a:lnTo>
                    <a:pt x="35" y="293"/>
                  </a:lnTo>
                  <a:lnTo>
                    <a:pt x="51" y="283"/>
                  </a:lnTo>
                  <a:lnTo>
                    <a:pt x="70" y="265"/>
                  </a:lnTo>
                  <a:lnTo>
                    <a:pt x="73" y="297"/>
                  </a:lnTo>
                  <a:lnTo>
                    <a:pt x="115" y="204"/>
                  </a:lnTo>
                  <a:lnTo>
                    <a:pt x="105" y="280"/>
                  </a:lnTo>
                  <a:lnTo>
                    <a:pt x="146" y="190"/>
                  </a:lnTo>
                  <a:lnTo>
                    <a:pt x="140" y="253"/>
                  </a:lnTo>
                  <a:lnTo>
                    <a:pt x="167" y="209"/>
                  </a:lnTo>
                  <a:lnTo>
                    <a:pt x="186" y="192"/>
                  </a:lnTo>
                  <a:lnTo>
                    <a:pt x="213" y="149"/>
                  </a:lnTo>
                  <a:lnTo>
                    <a:pt x="223" y="161"/>
                  </a:lnTo>
                  <a:lnTo>
                    <a:pt x="212" y="235"/>
                  </a:lnTo>
                  <a:lnTo>
                    <a:pt x="256" y="141"/>
                  </a:lnTo>
                  <a:lnTo>
                    <a:pt x="315" y="0"/>
                  </a:lnTo>
                  <a:lnTo>
                    <a:pt x="251" y="238"/>
                  </a:lnTo>
                  <a:lnTo>
                    <a:pt x="286" y="171"/>
                  </a:lnTo>
                  <a:lnTo>
                    <a:pt x="319" y="111"/>
                  </a:lnTo>
                  <a:lnTo>
                    <a:pt x="318" y="157"/>
                  </a:lnTo>
                  <a:lnTo>
                    <a:pt x="329" y="162"/>
                  </a:lnTo>
                  <a:lnTo>
                    <a:pt x="334" y="187"/>
                  </a:lnTo>
                  <a:lnTo>
                    <a:pt x="345" y="195"/>
                  </a:lnTo>
                  <a:lnTo>
                    <a:pt x="364" y="179"/>
                  </a:lnTo>
                  <a:lnTo>
                    <a:pt x="411" y="77"/>
                  </a:lnTo>
                  <a:lnTo>
                    <a:pt x="393" y="173"/>
                  </a:lnTo>
                  <a:lnTo>
                    <a:pt x="417" y="143"/>
                  </a:lnTo>
                  <a:lnTo>
                    <a:pt x="397" y="240"/>
                  </a:lnTo>
                  <a:lnTo>
                    <a:pt x="407" y="249"/>
                  </a:lnTo>
                  <a:lnTo>
                    <a:pt x="428" y="226"/>
                  </a:lnTo>
                  <a:lnTo>
                    <a:pt x="439" y="234"/>
                  </a:lnTo>
                  <a:lnTo>
                    <a:pt x="433" y="289"/>
                  </a:lnTo>
                  <a:lnTo>
                    <a:pt x="413" y="388"/>
                  </a:lnTo>
                  <a:lnTo>
                    <a:pt x="416" y="418"/>
                  </a:lnTo>
                  <a:lnTo>
                    <a:pt x="467" y="308"/>
                  </a:lnTo>
                  <a:lnTo>
                    <a:pt x="420" y="479"/>
                  </a:lnTo>
                  <a:lnTo>
                    <a:pt x="473" y="367"/>
                  </a:lnTo>
                  <a:lnTo>
                    <a:pt x="494" y="344"/>
                  </a:lnTo>
                  <a:lnTo>
                    <a:pt x="458" y="482"/>
                  </a:lnTo>
                  <a:lnTo>
                    <a:pt x="509" y="375"/>
                  </a:lnTo>
                  <a:lnTo>
                    <a:pt x="512" y="404"/>
                  </a:lnTo>
                  <a:lnTo>
                    <a:pt x="484" y="520"/>
                  </a:lnTo>
                  <a:lnTo>
                    <a:pt x="492" y="535"/>
                  </a:lnTo>
                  <a:lnTo>
                    <a:pt x="450" y="689"/>
                  </a:lnTo>
                  <a:lnTo>
                    <a:pt x="465" y="682"/>
                  </a:lnTo>
                  <a:lnTo>
                    <a:pt x="480" y="676"/>
                  </a:lnTo>
                  <a:lnTo>
                    <a:pt x="522" y="595"/>
                  </a:lnTo>
                  <a:lnTo>
                    <a:pt x="513" y="655"/>
                  </a:lnTo>
                  <a:lnTo>
                    <a:pt x="524" y="660"/>
                  </a:lnTo>
                  <a:lnTo>
                    <a:pt x="515" y="720"/>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2" name="Freeform 147"/>
            <p:cNvSpPr>
              <a:spLocks/>
            </p:cNvSpPr>
            <p:nvPr/>
          </p:nvSpPr>
          <p:spPr bwMode="auto">
            <a:xfrm rot="773030">
              <a:off x="5395842" y="4836372"/>
              <a:ext cx="326244" cy="851487"/>
            </a:xfrm>
            <a:custGeom>
              <a:avLst/>
              <a:gdLst>
                <a:gd name="T0" fmla="*/ 15 w 332"/>
                <a:gd name="T1" fmla="*/ 1 h 900"/>
                <a:gd name="T2" fmla="*/ 6 w 332"/>
                <a:gd name="T3" fmla="*/ 61 h 900"/>
                <a:gd name="T4" fmla="*/ 0 w 332"/>
                <a:gd name="T5" fmla="*/ 113 h 900"/>
                <a:gd name="T6" fmla="*/ 54 w 332"/>
                <a:gd name="T7" fmla="*/ 0 h 900"/>
                <a:gd name="T8" fmla="*/ 14 w 332"/>
                <a:gd name="T9" fmla="*/ 143 h 900"/>
                <a:gd name="T10" fmla="*/ 37 w 332"/>
                <a:gd name="T11" fmla="*/ 116 h 900"/>
                <a:gd name="T12" fmla="*/ 29 w 332"/>
                <a:gd name="T13" fmla="*/ 173 h 900"/>
                <a:gd name="T14" fmla="*/ 23 w 332"/>
                <a:gd name="T15" fmla="*/ 221 h 900"/>
                <a:gd name="T16" fmla="*/ 40 w 332"/>
                <a:gd name="T17" fmla="*/ 209 h 900"/>
                <a:gd name="T18" fmla="*/ 42 w 332"/>
                <a:gd name="T19" fmla="*/ 237 h 900"/>
                <a:gd name="T20" fmla="*/ 24 w 332"/>
                <a:gd name="T21" fmla="*/ 319 h 900"/>
                <a:gd name="T22" fmla="*/ 60 w 332"/>
                <a:gd name="T23" fmla="*/ 254 h 900"/>
                <a:gd name="T24" fmla="*/ 68 w 332"/>
                <a:gd name="T25" fmla="*/ 268 h 900"/>
                <a:gd name="T26" fmla="*/ 68 w 332"/>
                <a:gd name="T27" fmla="*/ 301 h 900"/>
                <a:gd name="T28" fmla="*/ 87 w 332"/>
                <a:gd name="T29" fmla="*/ 283 h 900"/>
                <a:gd name="T30" fmla="*/ 41 w 332"/>
                <a:gd name="T31" fmla="*/ 436 h 900"/>
                <a:gd name="T32" fmla="*/ 68 w 332"/>
                <a:gd name="T33" fmla="*/ 397 h 900"/>
                <a:gd name="T34" fmla="*/ 95 w 332"/>
                <a:gd name="T35" fmla="*/ 359 h 900"/>
                <a:gd name="T36" fmla="*/ 64 w 332"/>
                <a:gd name="T37" fmla="*/ 474 h 900"/>
                <a:gd name="T38" fmla="*/ 110 w 332"/>
                <a:gd name="T39" fmla="*/ 386 h 900"/>
                <a:gd name="T40" fmla="*/ 112 w 332"/>
                <a:gd name="T41" fmla="*/ 412 h 900"/>
                <a:gd name="T42" fmla="*/ 100 w 332"/>
                <a:gd name="T43" fmla="*/ 475 h 900"/>
                <a:gd name="T44" fmla="*/ 132 w 332"/>
                <a:gd name="T45" fmla="*/ 425 h 900"/>
                <a:gd name="T46" fmla="*/ 99 w 332"/>
                <a:gd name="T47" fmla="*/ 540 h 900"/>
                <a:gd name="T48" fmla="*/ 106 w 332"/>
                <a:gd name="T49" fmla="*/ 552 h 900"/>
                <a:gd name="T50" fmla="*/ 117 w 332"/>
                <a:gd name="T51" fmla="*/ 556 h 900"/>
                <a:gd name="T52" fmla="*/ 128 w 332"/>
                <a:gd name="T53" fmla="*/ 557 h 900"/>
                <a:gd name="T54" fmla="*/ 137 w 332"/>
                <a:gd name="T55" fmla="*/ 566 h 900"/>
                <a:gd name="T56" fmla="*/ 136 w 332"/>
                <a:gd name="T57" fmla="*/ 600 h 900"/>
                <a:gd name="T58" fmla="*/ 134 w 332"/>
                <a:gd name="T59" fmla="*/ 634 h 900"/>
                <a:gd name="T60" fmla="*/ 196 w 332"/>
                <a:gd name="T61" fmla="*/ 509 h 900"/>
                <a:gd name="T62" fmla="*/ 163 w 332"/>
                <a:gd name="T63" fmla="*/ 622 h 900"/>
                <a:gd name="T64" fmla="*/ 151 w 332"/>
                <a:gd name="T65" fmla="*/ 682 h 900"/>
                <a:gd name="T66" fmla="*/ 147 w 332"/>
                <a:gd name="T67" fmla="*/ 722 h 900"/>
                <a:gd name="T68" fmla="*/ 160 w 332"/>
                <a:gd name="T69" fmla="*/ 718 h 900"/>
                <a:gd name="T70" fmla="*/ 162 w 332"/>
                <a:gd name="T71" fmla="*/ 743 h 900"/>
                <a:gd name="T72" fmla="*/ 167 w 332"/>
                <a:gd name="T73" fmla="*/ 761 h 900"/>
                <a:gd name="T74" fmla="*/ 175 w 332"/>
                <a:gd name="T75" fmla="*/ 771 h 900"/>
                <a:gd name="T76" fmla="*/ 160 w 332"/>
                <a:gd name="T77" fmla="*/ 834 h 900"/>
                <a:gd name="T78" fmla="*/ 157 w 332"/>
                <a:gd name="T79" fmla="*/ 872 h 900"/>
                <a:gd name="T80" fmla="*/ 184 w 332"/>
                <a:gd name="T81" fmla="*/ 835 h 900"/>
                <a:gd name="T82" fmla="*/ 201 w 332"/>
                <a:gd name="T83" fmla="*/ 820 h 900"/>
                <a:gd name="T84" fmla="*/ 180 w 332"/>
                <a:gd name="T85" fmla="*/ 900 h 900"/>
                <a:gd name="T86" fmla="*/ 199 w 332"/>
                <a:gd name="T87" fmla="*/ 884 h 900"/>
                <a:gd name="T88" fmla="*/ 209 w 332"/>
                <a:gd name="T89" fmla="*/ 888 h 900"/>
                <a:gd name="T90" fmla="*/ 238 w 332"/>
                <a:gd name="T91" fmla="*/ 846 h 900"/>
                <a:gd name="T92" fmla="*/ 245 w 332"/>
                <a:gd name="T93" fmla="*/ 858 h 900"/>
                <a:gd name="T94" fmla="*/ 252 w 332"/>
                <a:gd name="T95" fmla="*/ 868 h 900"/>
                <a:gd name="T96" fmla="*/ 289 w 332"/>
                <a:gd name="T97" fmla="*/ 808 h 900"/>
                <a:gd name="T98" fmla="*/ 286 w 332"/>
                <a:gd name="T99" fmla="*/ 842 h 900"/>
                <a:gd name="T100" fmla="*/ 314 w 332"/>
                <a:gd name="T101" fmla="*/ 807 h 900"/>
                <a:gd name="T102" fmla="*/ 332 w 332"/>
                <a:gd name="T103" fmla="*/ 791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2" h="900">
                  <a:moveTo>
                    <a:pt x="15" y="1"/>
                  </a:moveTo>
                  <a:lnTo>
                    <a:pt x="6" y="61"/>
                  </a:lnTo>
                  <a:lnTo>
                    <a:pt x="0" y="113"/>
                  </a:lnTo>
                  <a:lnTo>
                    <a:pt x="54" y="0"/>
                  </a:lnTo>
                  <a:lnTo>
                    <a:pt x="14" y="143"/>
                  </a:lnTo>
                  <a:lnTo>
                    <a:pt x="37" y="116"/>
                  </a:lnTo>
                  <a:lnTo>
                    <a:pt x="29" y="173"/>
                  </a:lnTo>
                  <a:lnTo>
                    <a:pt x="23" y="221"/>
                  </a:lnTo>
                  <a:lnTo>
                    <a:pt x="40" y="209"/>
                  </a:lnTo>
                  <a:lnTo>
                    <a:pt x="42" y="237"/>
                  </a:lnTo>
                  <a:lnTo>
                    <a:pt x="24" y="319"/>
                  </a:lnTo>
                  <a:lnTo>
                    <a:pt x="60" y="254"/>
                  </a:lnTo>
                  <a:lnTo>
                    <a:pt x="68" y="268"/>
                  </a:lnTo>
                  <a:lnTo>
                    <a:pt x="68" y="301"/>
                  </a:lnTo>
                  <a:lnTo>
                    <a:pt x="87" y="283"/>
                  </a:lnTo>
                  <a:lnTo>
                    <a:pt x="41" y="436"/>
                  </a:lnTo>
                  <a:lnTo>
                    <a:pt x="68" y="397"/>
                  </a:lnTo>
                  <a:lnTo>
                    <a:pt x="95" y="359"/>
                  </a:lnTo>
                  <a:lnTo>
                    <a:pt x="64" y="474"/>
                  </a:lnTo>
                  <a:lnTo>
                    <a:pt x="110" y="386"/>
                  </a:lnTo>
                  <a:lnTo>
                    <a:pt x="112" y="412"/>
                  </a:lnTo>
                  <a:lnTo>
                    <a:pt x="100" y="475"/>
                  </a:lnTo>
                  <a:lnTo>
                    <a:pt x="132" y="425"/>
                  </a:lnTo>
                  <a:lnTo>
                    <a:pt x="99" y="540"/>
                  </a:lnTo>
                  <a:lnTo>
                    <a:pt x="106" y="552"/>
                  </a:lnTo>
                  <a:lnTo>
                    <a:pt x="117" y="556"/>
                  </a:lnTo>
                  <a:lnTo>
                    <a:pt x="128" y="557"/>
                  </a:lnTo>
                  <a:lnTo>
                    <a:pt x="137" y="566"/>
                  </a:lnTo>
                  <a:lnTo>
                    <a:pt x="136" y="600"/>
                  </a:lnTo>
                  <a:lnTo>
                    <a:pt x="134" y="634"/>
                  </a:lnTo>
                  <a:lnTo>
                    <a:pt x="196" y="509"/>
                  </a:lnTo>
                  <a:lnTo>
                    <a:pt x="163" y="622"/>
                  </a:lnTo>
                  <a:lnTo>
                    <a:pt x="151" y="682"/>
                  </a:lnTo>
                  <a:lnTo>
                    <a:pt x="147" y="722"/>
                  </a:lnTo>
                  <a:lnTo>
                    <a:pt x="160" y="718"/>
                  </a:lnTo>
                  <a:lnTo>
                    <a:pt x="162" y="743"/>
                  </a:lnTo>
                  <a:lnTo>
                    <a:pt x="167" y="761"/>
                  </a:lnTo>
                  <a:lnTo>
                    <a:pt x="175" y="771"/>
                  </a:lnTo>
                  <a:lnTo>
                    <a:pt x="160" y="834"/>
                  </a:lnTo>
                  <a:lnTo>
                    <a:pt x="157" y="872"/>
                  </a:lnTo>
                  <a:lnTo>
                    <a:pt x="184" y="835"/>
                  </a:lnTo>
                  <a:lnTo>
                    <a:pt x="201" y="820"/>
                  </a:lnTo>
                  <a:lnTo>
                    <a:pt x="180" y="900"/>
                  </a:lnTo>
                  <a:lnTo>
                    <a:pt x="199" y="884"/>
                  </a:lnTo>
                  <a:lnTo>
                    <a:pt x="209" y="888"/>
                  </a:lnTo>
                  <a:lnTo>
                    <a:pt x="238" y="846"/>
                  </a:lnTo>
                  <a:lnTo>
                    <a:pt x="245" y="858"/>
                  </a:lnTo>
                  <a:lnTo>
                    <a:pt x="252" y="868"/>
                  </a:lnTo>
                  <a:lnTo>
                    <a:pt x="289" y="808"/>
                  </a:lnTo>
                  <a:lnTo>
                    <a:pt x="286" y="842"/>
                  </a:lnTo>
                  <a:lnTo>
                    <a:pt x="314" y="807"/>
                  </a:lnTo>
                  <a:lnTo>
                    <a:pt x="332" y="791"/>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3" name="Freeform 148"/>
            <p:cNvSpPr>
              <a:spLocks/>
            </p:cNvSpPr>
            <p:nvPr/>
          </p:nvSpPr>
          <p:spPr bwMode="auto">
            <a:xfrm rot="773030">
              <a:off x="5599074" y="5545180"/>
              <a:ext cx="669192" cy="251662"/>
            </a:xfrm>
            <a:custGeom>
              <a:avLst/>
              <a:gdLst>
                <a:gd name="T0" fmla="*/ 24 w 681"/>
                <a:gd name="T1" fmla="*/ 157 h 266"/>
                <a:gd name="T2" fmla="*/ 42 w 681"/>
                <a:gd name="T3" fmla="*/ 141 h 266"/>
                <a:gd name="T4" fmla="*/ 0 w 681"/>
                <a:gd name="T5" fmla="*/ 266 h 266"/>
                <a:gd name="T6" fmla="*/ 69 w 681"/>
                <a:gd name="T7" fmla="*/ 132 h 266"/>
                <a:gd name="T8" fmla="*/ 68 w 681"/>
                <a:gd name="T9" fmla="*/ 163 h 266"/>
                <a:gd name="T10" fmla="*/ 60 w 681"/>
                <a:gd name="T11" fmla="*/ 208 h 266"/>
                <a:gd name="T12" fmla="*/ 58 w 681"/>
                <a:gd name="T13" fmla="*/ 240 h 266"/>
                <a:gd name="T14" fmla="*/ 98 w 681"/>
                <a:gd name="T15" fmla="*/ 174 h 266"/>
                <a:gd name="T16" fmla="*/ 109 w 681"/>
                <a:gd name="T17" fmla="*/ 177 h 266"/>
                <a:gd name="T18" fmla="*/ 181 w 681"/>
                <a:gd name="T19" fmla="*/ 40 h 266"/>
                <a:gd name="T20" fmla="*/ 139 w 681"/>
                <a:gd name="T21" fmla="*/ 163 h 266"/>
                <a:gd name="T22" fmla="*/ 185 w 681"/>
                <a:gd name="T23" fmla="*/ 85 h 266"/>
                <a:gd name="T24" fmla="*/ 194 w 681"/>
                <a:gd name="T25" fmla="*/ 90 h 266"/>
                <a:gd name="T26" fmla="*/ 167 w 681"/>
                <a:gd name="T27" fmla="*/ 180 h 266"/>
                <a:gd name="T28" fmla="*/ 214 w 681"/>
                <a:gd name="T29" fmla="*/ 100 h 266"/>
                <a:gd name="T30" fmla="*/ 215 w 681"/>
                <a:gd name="T31" fmla="*/ 124 h 266"/>
                <a:gd name="T32" fmla="*/ 197 w 681"/>
                <a:gd name="T33" fmla="*/ 192 h 266"/>
                <a:gd name="T34" fmla="*/ 243 w 681"/>
                <a:gd name="T35" fmla="*/ 115 h 266"/>
                <a:gd name="T36" fmla="*/ 238 w 681"/>
                <a:gd name="T37" fmla="*/ 153 h 266"/>
                <a:gd name="T38" fmla="*/ 273 w 681"/>
                <a:gd name="T39" fmla="*/ 101 h 266"/>
                <a:gd name="T40" fmla="*/ 271 w 681"/>
                <a:gd name="T41" fmla="*/ 131 h 266"/>
                <a:gd name="T42" fmla="*/ 281 w 681"/>
                <a:gd name="T43" fmla="*/ 136 h 266"/>
                <a:gd name="T44" fmla="*/ 323 w 681"/>
                <a:gd name="T45" fmla="*/ 69 h 266"/>
                <a:gd name="T46" fmla="*/ 324 w 681"/>
                <a:gd name="T47" fmla="*/ 93 h 266"/>
                <a:gd name="T48" fmla="*/ 319 w 681"/>
                <a:gd name="T49" fmla="*/ 129 h 266"/>
                <a:gd name="T50" fmla="*/ 340 w 681"/>
                <a:gd name="T51" fmla="*/ 110 h 266"/>
                <a:gd name="T52" fmla="*/ 342 w 681"/>
                <a:gd name="T53" fmla="*/ 131 h 266"/>
                <a:gd name="T54" fmla="*/ 370 w 681"/>
                <a:gd name="T55" fmla="*/ 96 h 266"/>
                <a:gd name="T56" fmla="*/ 372 w 681"/>
                <a:gd name="T57" fmla="*/ 119 h 266"/>
                <a:gd name="T58" fmla="*/ 376 w 681"/>
                <a:gd name="T59" fmla="*/ 135 h 266"/>
                <a:gd name="T60" fmla="*/ 436 w 681"/>
                <a:gd name="T61" fmla="*/ 30 h 266"/>
                <a:gd name="T62" fmla="*/ 435 w 681"/>
                <a:gd name="T63" fmla="*/ 59 h 266"/>
                <a:gd name="T64" fmla="*/ 440 w 681"/>
                <a:gd name="T65" fmla="*/ 73 h 266"/>
                <a:gd name="T66" fmla="*/ 470 w 681"/>
                <a:gd name="T67" fmla="*/ 35 h 266"/>
                <a:gd name="T68" fmla="*/ 467 w 681"/>
                <a:gd name="T69" fmla="*/ 67 h 266"/>
                <a:gd name="T70" fmla="*/ 461 w 681"/>
                <a:gd name="T71" fmla="*/ 105 h 266"/>
                <a:gd name="T72" fmla="*/ 485 w 681"/>
                <a:gd name="T73" fmla="*/ 80 h 266"/>
                <a:gd name="T74" fmla="*/ 528 w 681"/>
                <a:gd name="T75" fmla="*/ 13 h 266"/>
                <a:gd name="T76" fmla="*/ 485 w 681"/>
                <a:gd name="T77" fmla="*/ 130 h 266"/>
                <a:gd name="T78" fmla="*/ 504 w 681"/>
                <a:gd name="T79" fmla="*/ 115 h 266"/>
                <a:gd name="T80" fmla="*/ 549 w 681"/>
                <a:gd name="T81" fmla="*/ 45 h 266"/>
                <a:gd name="T82" fmla="*/ 549 w 681"/>
                <a:gd name="T83" fmla="*/ 69 h 266"/>
                <a:gd name="T84" fmla="*/ 562 w 681"/>
                <a:gd name="T85" fmla="*/ 68 h 266"/>
                <a:gd name="T86" fmla="*/ 591 w 681"/>
                <a:gd name="T87" fmla="*/ 32 h 266"/>
                <a:gd name="T88" fmla="*/ 557 w 681"/>
                <a:gd name="T89" fmla="*/ 127 h 266"/>
                <a:gd name="T90" fmla="*/ 610 w 681"/>
                <a:gd name="T91" fmla="*/ 42 h 266"/>
                <a:gd name="T92" fmla="*/ 610 w 681"/>
                <a:gd name="T93" fmla="*/ 68 h 266"/>
                <a:gd name="T94" fmla="*/ 654 w 681"/>
                <a:gd name="T95" fmla="*/ 0 h 266"/>
                <a:gd name="T96" fmla="*/ 630 w 681"/>
                <a:gd name="T97" fmla="*/ 75 h 266"/>
                <a:gd name="T98" fmla="*/ 613 w 681"/>
                <a:gd name="T99" fmla="*/ 135 h 266"/>
                <a:gd name="T100" fmla="*/ 663 w 681"/>
                <a:gd name="T101" fmla="*/ 57 h 266"/>
                <a:gd name="T102" fmla="*/ 681 w 681"/>
                <a:gd name="T103" fmla="*/ 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1" h="266">
                  <a:moveTo>
                    <a:pt x="24" y="157"/>
                  </a:moveTo>
                  <a:lnTo>
                    <a:pt x="42" y="141"/>
                  </a:lnTo>
                  <a:lnTo>
                    <a:pt x="0" y="266"/>
                  </a:lnTo>
                  <a:lnTo>
                    <a:pt x="69" y="132"/>
                  </a:lnTo>
                  <a:lnTo>
                    <a:pt x="68" y="163"/>
                  </a:lnTo>
                  <a:lnTo>
                    <a:pt x="60" y="208"/>
                  </a:lnTo>
                  <a:lnTo>
                    <a:pt x="58" y="240"/>
                  </a:lnTo>
                  <a:lnTo>
                    <a:pt x="98" y="174"/>
                  </a:lnTo>
                  <a:lnTo>
                    <a:pt x="109" y="177"/>
                  </a:lnTo>
                  <a:lnTo>
                    <a:pt x="181" y="40"/>
                  </a:lnTo>
                  <a:lnTo>
                    <a:pt x="139" y="163"/>
                  </a:lnTo>
                  <a:lnTo>
                    <a:pt x="185" y="85"/>
                  </a:lnTo>
                  <a:lnTo>
                    <a:pt x="194" y="90"/>
                  </a:lnTo>
                  <a:lnTo>
                    <a:pt x="167" y="180"/>
                  </a:lnTo>
                  <a:lnTo>
                    <a:pt x="214" y="100"/>
                  </a:lnTo>
                  <a:lnTo>
                    <a:pt x="215" y="124"/>
                  </a:lnTo>
                  <a:lnTo>
                    <a:pt x="197" y="192"/>
                  </a:lnTo>
                  <a:lnTo>
                    <a:pt x="243" y="115"/>
                  </a:lnTo>
                  <a:lnTo>
                    <a:pt x="238" y="153"/>
                  </a:lnTo>
                  <a:lnTo>
                    <a:pt x="273" y="101"/>
                  </a:lnTo>
                  <a:lnTo>
                    <a:pt x="271" y="131"/>
                  </a:lnTo>
                  <a:lnTo>
                    <a:pt x="281" y="136"/>
                  </a:lnTo>
                  <a:lnTo>
                    <a:pt x="323" y="69"/>
                  </a:lnTo>
                  <a:lnTo>
                    <a:pt x="324" y="93"/>
                  </a:lnTo>
                  <a:lnTo>
                    <a:pt x="319" y="129"/>
                  </a:lnTo>
                  <a:lnTo>
                    <a:pt x="340" y="110"/>
                  </a:lnTo>
                  <a:lnTo>
                    <a:pt x="342" y="131"/>
                  </a:lnTo>
                  <a:lnTo>
                    <a:pt x="370" y="96"/>
                  </a:lnTo>
                  <a:lnTo>
                    <a:pt x="372" y="119"/>
                  </a:lnTo>
                  <a:lnTo>
                    <a:pt x="376" y="135"/>
                  </a:lnTo>
                  <a:lnTo>
                    <a:pt x="436" y="30"/>
                  </a:lnTo>
                  <a:lnTo>
                    <a:pt x="435" y="59"/>
                  </a:lnTo>
                  <a:lnTo>
                    <a:pt x="440" y="73"/>
                  </a:lnTo>
                  <a:lnTo>
                    <a:pt x="470" y="35"/>
                  </a:lnTo>
                  <a:lnTo>
                    <a:pt x="467" y="67"/>
                  </a:lnTo>
                  <a:lnTo>
                    <a:pt x="461" y="105"/>
                  </a:lnTo>
                  <a:lnTo>
                    <a:pt x="485" y="80"/>
                  </a:lnTo>
                  <a:lnTo>
                    <a:pt x="528" y="13"/>
                  </a:lnTo>
                  <a:lnTo>
                    <a:pt x="485" y="130"/>
                  </a:lnTo>
                  <a:lnTo>
                    <a:pt x="504" y="115"/>
                  </a:lnTo>
                  <a:lnTo>
                    <a:pt x="549" y="45"/>
                  </a:lnTo>
                  <a:lnTo>
                    <a:pt x="549" y="69"/>
                  </a:lnTo>
                  <a:lnTo>
                    <a:pt x="562" y="68"/>
                  </a:lnTo>
                  <a:lnTo>
                    <a:pt x="591" y="32"/>
                  </a:lnTo>
                  <a:lnTo>
                    <a:pt x="557" y="127"/>
                  </a:lnTo>
                  <a:lnTo>
                    <a:pt x="610" y="42"/>
                  </a:lnTo>
                  <a:lnTo>
                    <a:pt x="610" y="68"/>
                  </a:lnTo>
                  <a:lnTo>
                    <a:pt x="654" y="0"/>
                  </a:lnTo>
                  <a:lnTo>
                    <a:pt x="630" y="75"/>
                  </a:lnTo>
                  <a:lnTo>
                    <a:pt x="613" y="135"/>
                  </a:lnTo>
                  <a:lnTo>
                    <a:pt x="663" y="57"/>
                  </a:lnTo>
                  <a:lnTo>
                    <a:pt x="681" y="42"/>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sp>
          <p:nvSpPr>
            <p:cNvPr id="274" name="Freeform 149"/>
            <p:cNvSpPr>
              <a:spLocks/>
            </p:cNvSpPr>
            <p:nvPr/>
          </p:nvSpPr>
          <p:spPr bwMode="auto">
            <a:xfrm rot="773030">
              <a:off x="6256254" y="5506264"/>
              <a:ext cx="566013" cy="415337"/>
            </a:xfrm>
            <a:custGeom>
              <a:avLst/>
              <a:gdLst>
                <a:gd name="T0" fmla="*/ 0 w 576"/>
                <a:gd name="T1" fmla="*/ 242 h 439"/>
                <a:gd name="T2" fmla="*/ 18 w 576"/>
                <a:gd name="T3" fmla="*/ 227 h 439"/>
                <a:gd name="T4" fmla="*/ 64 w 576"/>
                <a:gd name="T5" fmla="*/ 158 h 439"/>
                <a:gd name="T6" fmla="*/ 71 w 576"/>
                <a:gd name="T7" fmla="*/ 169 h 439"/>
                <a:gd name="T8" fmla="*/ 68 w 576"/>
                <a:gd name="T9" fmla="*/ 199 h 439"/>
                <a:gd name="T10" fmla="*/ 69 w 576"/>
                <a:gd name="T11" fmla="*/ 221 h 439"/>
                <a:gd name="T12" fmla="*/ 75 w 576"/>
                <a:gd name="T13" fmla="*/ 234 h 439"/>
                <a:gd name="T14" fmla="*/ 142 w 576"/>
                <a:gd name="T15" fmla="*/ 123 h 439"/>
                <a:gd name="T16" fmla="*/ 104 w 576"/>
                <a:gd name="T17" fmla="*/ 223 h 439"/>
                <a:gd name="T18" fmla="*/ 145 w 576"/>
                <a:gd name="T19" fmla="*/ 165 h 439"/>
                <a:gd name="T20" fmla="*/ 174 w 576"/>
                <a:gd name="T21" fmla="*/ 131 h 439"/>
                <a:gd name="T22" fmla="*/ 193 w 576"/>
                <a:gd name="T23" fmla="*/ 117 h 439"/>
                <a:gd name="T24" fmla="*/ 171 w 576"/>
                <a:gd name="T25" fmla="*/ 186 h 439"/>
                <a:gd name="T26" fmla="*/ 226 w 576"/>
                <a:gd name="T27" fmla="*/ 98 h 439"/>
                <a:gd name="T28" fmla="*/ 221 w 576"/>
                <a:gd name="T29" fmla="*/ 134 h 439"/>
                <a:gd name="T30" fmla="*/ 208 w 576"/>
                <a:gd name="T31" fmla="*/ 183 h 439"/>
                <a:gd name="T32" fmla="*/ 256 w 576"/>
                <a:gd name="T33" fmla="*/ 111 h 439"/>
                <a:gd name="T34" fmla="*/ 294 w 576"/>
                <a:gd name="T35" fmla="*/ 60 h 439"/>
                <a:gd name="T36" fmla="*/ 289 w 576"/>
                <a:gd name="T37" fmla="*/ 95 h 439"/>
                <a:gd name="T38" fmla="*/ 267 w 576"/>
                <a:gd name="T39" fmla="*/ 162 h 439"/>
                <a:gd name="T40" fmla="*/ 291 w 576"/>
                <a:gd name="T41" fmla="*/ 139 h 439"/>
                <a:gd name="T42" fmla="*/ 314 w 576"/>
                <a:gd name="T43" fmla="*/ 117 h 439"/>
                <a:gd name="T44" fmla="*/ 307 w 576"/>
                <a:gd name="T45" fmla="*/ 154 h 439"/>
                <a:gd name="T46" fmla="*/ 287 w 576"/>
                <a:gd name="T47" fmla="*/ 216 h 439"/>
                <a:gd name="T48" fmla="*/ 293 w 576"/>
                <a:gd name="T49" fmla="*/ 228 h 439"/>
                <a:gd name="T50" fmla="*/ 392 w 576"/>
                <a:gd name="T51" fmla="*/ 59 h 439"/>
                <a:gd name="T52" fmla="*/ 382 w 576"/>
                <a:gd name="T53" fmla="*/ 101 h 439"/>
                <a:gd name="T54" fmla="*/ 391 w 576"/>
                <a:gd name="T55" fmla="*/ 107 h 439"/>
                <a:gd name="T56" fmla="*/ 385 w 576"/>
                <a:gd name="T57" fmla="*/ 142 h 439"/>
                <a:gd name="T58" fmla="*/ 391 w 576"/>
                <a:gd name="T59" fmla="*/ 155 h 439"/>
                <a:gd name="T60" fmla="*/ 416 w 576"/>
                <a:gd name="T61" fmla="*/ 130 h 439"/>
                <a:gd name="T62" fmla="*/ 403 w 576"/>
                <a:gd name="T63" fmla="*/ 177 h 439"/>
                <a:gd name="T64" fmla="*/ 476 w 576"/>
                <a:gd name="T65" fmla="*/ 61 h 439"/>
                <a:gd name="T66" fmla="*/ 385 w 576"/>
                <a:gd name="T67" fmla="*/ 257 h 439"/>
                <a:gd name="T68" fmla="*/ 483 w 576"/>
                <a:gd name="T69" fmla="*/ 94 h 439"/>
                <a:gd name="T70" fmla="*/ 508 w 576"/>
                <a:gd name="T71" fmla="*/ 69 h 439"/>
                <a:gd name="T72" fmla="*/ 465 w 576"/>
                <a:gd name="T73" fmla="*/ 175 h 439"/>
                <a:gd name="T74" fmla="*/ 569 w 576"/>
                <a:gd name="T75" fmla="*/ 0 h 439"/>
                <a:gd name="T76" fmla="*/ 521 w 576"/>
                <a:gd name="T77" fmla="*/ 114 h 439"/>
                <a:gd name="T78" fmla="*/ 535 w 576"/>
                <a:gd name="T79" fmla="*/ 110 h 439"/>
                <a:gd name="T80" fmla="*/ 481 w 576"/>
                <a:gd name="T81" fmla="*/ 234 h 439"/>
                <a:gd name="T82" fmla="*/ 416 w 576"/>
                <a:gd name="T83" fmla="*/ 377 h 439"/>
                <a:gd name="T84" fmla="*/ 494 w 576"/>
                <a:gd name="T85" fmla="*/ 254 h 439"/>
                <a:gd name="T86" fmla="*/ 407 w 576"/>
                <a:gd name="T87" fmla="*/ 439 h 439"/>
                <a:gd name="T88" fmla="*/ 473 w 576"/>
                <a:gd name="T89" fmla="*/ 337 h 439"/>
                <a:gd name="T90" fmla="*/ 545 w 576"/>
                <a:gd name="T91" fmla="*/ 226 h 439"/>
                <a:gd name="T92" fmla="*/ 536 w 576"/>
                <a:gd name="T93" fmla="*/ 265 h 439"/>
                <a:gd name="T94" fmla="*/ 518 w 576"/>
                <a:gd name="T95" fmla="*/ 320 h 439"/>
                <a:gd name="T96" fmla="*/ 527 w 576"/>
                <a:gd name="T97" fmla="*/ 325 h 439"/>
                <a:gd name="T98" fmla="*/ 491 w 576"/>
                <a:gd name="T99" fmla="*/ 414 h 439"/>
                <a:gd name="T100" fmla="*/ 576 w 576"/>
                <a:gd name="T101" fmla="*/ 279 h 439"/>
                <a:gd name="T102" fmla="*/ 515 w 576"/>
                <a:gd name="T103"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 h="439">
                  <a:moveTo>
                    <a:pt x="0" y="242"/>
                  </a:moveTo>
                  <a:lnTo>
                    <a:pt x="18" y="227"/>
                  </a:lnTo>
                  <a:lnTo>
                    <a:pt x="64" y="158"/>
                  </a:lnTo>
                  <a:lnTo>
                    <a:pt x="71" y="169"/>
                  </a:lnTo>
                  <a:lnTo>
                    <a:pt x="68" y="199"/>
                  </a:lnTo>
                  <a:lnTo>
                    <a:pt x="69" y="221"/>
                  </a:lnTo>
                  <a:lnTo>
                    <a:pt x="75" y="234"/>
                  </a:lnTo>
                  <a:lnTo>
                    <a:pt x="142" y="123"/>
                  </a:lnTo>
                  <a:lnTo>
                    <a:pt x="104" y="223"/>
                  </a:lnTo>
                  <a:lnTo>
                    <a:pt x="145" y="165"/>
                  </a:lnTo>
                  <a:lnTo>
                    <a:pt x="174" y="131"/>
                  </a:lnTo>
                  <a:lnTo>
                    <a:pt x="193" y="117"/>
                  </a:lnTo>
                  <a:lnTo>
                    <a:pt x="171" y="186"/>
                  </a:lnTo>
                  <a:lnTo>
                    <a:pt x="226" y="98"/>
                  </a:lnTo>
                  <a:lnTo>
                    <a:pt x="221" y="134"/>
                  </a:lnTo>
                  <a:lnTo>
                    <a:pt x="208" y="183"/>
                  </a:lnTo>
                  <a:lnTo>
                    <a:pt x="256" y="111"/>
                  </a:lnTo>
                  <a:lnTo>
                    <a:pt x="294" y="60"/>
                  </a:lnTo>
                  <a:lnTo>
                    <a:pt x="289" y="95"/>
                  </a:lnTo>
                  <a:lnTo>
                    <a:pt x="267" y="162"/>
                  </a:lnTo>
                  <a:lnTo>
                    <a:pt x="291" y="139"/>
                  </a:lnTo>
                  <a:lnTo>
                    <a:pt x="314" y="117"/>
                  </a:lnTo>
                  <a:lnTo>
                    <a:pt x="307" y="154"/>
                  </a:lnTo>
                  <a:lnTo>
                    <a:pt x="287" y="216"/>
                  </a:lnTo>
                  <a:lnTo>
                    <a:pt x="293" y="228"/>
                  </a:lnTo>
                  <a:lnTo>
                    <a:pt x="392" y="59"/>
                  </a:lnTo>
                  <a:lnTo>
                    <a:pt x="382" y="101"/>
                  </a:lnTo>
                  <a:lnTo>
                    <a:pt x="391" y="107"/>
                  </a:lnTo>
                  <a:lnTo>
                    <a:pt x="385" y="142"/>
                  </a:lnTo>
                  <a:lnTo>
                    <a:pt x="391" y="155"/>
                  </a:lnTo>
                  <a:lnTo>
                    <a:pt x="416" y="130"/>
                  </a:lnTo>
                  <a:lnTo>
                    <a:pt x="403" y="177"/>
                  </a:lnTo>
                  <a:lnTo>
                    <a:pt x="476" y="61"/>
                  </a:lnTo>
                  <a:lnTo>
                    <a:pt x="385" y="257"/>
                  </a:lnTo>
                  <a:lnTo>
                    <a:pt x="483" y="94"/>
                  </a:lnTo>
                  <a:lnTo>
                    <a:pt x="508" y="69"/>
                  </a:lnTo>
                  <a:lnTo>
                    <a:pt x="465" y="175"/>
                  </a:lnTo>
                  <a:lnTo>
                    <a:pt x="569" y="0"/>
                  </a:lnTo>
                  <a:lnTo>
                    <a:pt x="521" y="114"/>
                  </a:lnTo>
                  <a:lnTo>
                    <a:pt x="535" y="110"/>
                  </a:lnTo>
                  <a:lnTo>
                    <a:pt x="481" y="234"/>
                  </a:lnTo>
                  <a:lnTo>
                    <a:pt x="416" y="377"/>
                  </a:lnTo>
                  <a:lnTo>
                    <a:pt x="494" y="254"/>
                  </a:lnTo>
                  <a:lnTo>
                    <a:pt x="407" y="439"/>
                  </a:lnTo>
                  <a:lnTo>
                    <a:pt x="473" y="337"/>
                  </a:lnTo>
                  <a:lnTo>
                    <a:pt x="545" y="226"/>
                  </a:lnTo>
                  <a:lnTo>
                    <a:pt x="536" y="265"/>
                  </a:lnTo>
                  <a:lnTo>
                    <a:pt x="518" y="320"/>
                  </a:lnTo>
                  <a:lnTo>
                    <a:pt x="527" y="325"/>
                  </a:lnTo>
                  <a:lnTo>
                    <a:pt x="491" y="414"/>
                  </a:lnTo>
                  <a:lnTo>
                    <a:pt x="576" y="279"/>
                  </a:lnTo>
                  <a:lnTo>
                    <a:pt x="515" y="413"/>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fontAlgn="auto">
                <a:spcBef>
                  <a:spcPts val="0"/>
                </a:spcBef>
                <a:spcAft>
                  <a:spcPts val="0"/>
                </a:spcAft>
              </a:pPr>
              <a:endParaRPr lang="en-US">
                <a:solidFill>
                  <a:prstClr val="white"/>
                </a:solidFill>
                <a:latin typeface="Calibri" panose="020F0502020204030204"/>
              </a:endParaRPr>
            </a:p>
          </p:txBody>
        </p:sp>
      </p:grpSp>
    </p:spTree>
    <p:extLst>
      <p:ext uri="{BB962C8B-B14F-4D97-AF65-F5344CB8AC3E}">
        <p14:creationId xmlns:p14="http://schemas.microsoft.com/office/powerpoint/2010/main" val="21409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ine 83"/>
          <p:cNvSpPr>
            <a:spLocks noChangeShapeType="1"/>
          </p:cNvSpPr>
          <p:nvPr/>
        </p:nvSpPr>
        <p:spPr bwMode="auto">
          <a:xfrm>
            <a:off x="2341155" y="6087023"/>
            <a:ext cx="5175335"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Line 84"/>
          <p:cNvSpPr>
            <a:spLocks noChangeShapeType="1"/>
          </p:cNvSpPr>
          <p:nvPr/>
        </p:nvSpPr>
        <p:spPr bwMode="auto">
          <a:xfrm flipV="1">
            <a:off x="2341155" y="6036932"/>
            <a:ext cx="0" cy="50093"/>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Line 107"/>
          <p:cNvSpPr>
            <a:spLocks noChangeShapeType="1"/>
          </p:cNvSpPr>
          <p:nvPr/>
        </p:nvSpPr>
        <p:spPr bwMode="auto">
          <a:xfrm>
            <a:off x="2341155" y="6087023"/>
            <a:ext cx="52205"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Line 108"/>
          <p:cNvSpPr>
            <a:spLocks noChangeShapeType="1"/>
          </p:cNvSpPr>
          <p:nvPr/>
        </p:nvSpPr>
        <p:spPr bwMode="auto">
          <a:xfrm>
            <a:off x="2341155" y="5641882"/>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Line 110"/>
          <p:cNvSpPr>
            <a:spLocks noChangeShapeType="1"/>
          </p:cNvSpPr>
          <p:nvPr/>
        </p:nvSpPr>
        <p:spPr bwMode="auto">
          <a:xfrm>
            <a:off x="2341155" y="4749322"/>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Line 114"/>
          <p:cNvSpPr>
            <a:spLocks noChangeShapeType="1"/>
          </p:cNvSpPr>
          <p:nvPr/>
        </p:nvSpPr>
        <p:spPr bwMode="auto">
          <a:xfrm>
            <a:off x="2341155" y="2964203"/>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18"/>
          <p:cNvSpPr>
            <a:spLocks noChangeArrowheads="1"/>
          </p:cNvSpPr>
          <p:nvPr/>
        </p:nvSpPr>
        <p:spPr bwMode="auto">
          <a:xfrm>
            <a:off x="1983112" y="548799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82</a:t>
            </a:r>
          </a:p>
        </p:txBody>
      </p:sp>
      <p:sp>
        <p:nvSpPr>
          <p:cNvPr id="192" name="Rectangle 120"/>
          <p:cNvSpPr>
            <a:spLocks noChangeArrowheads="1"/>
          </p:cNvSpPr>
          <p:nvPr/>
        </p:nvSpPr>
        <p:spPr bwMode="auto">
          <a:xfrm>
            <a:off x="1983112" y="459657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86</a:t>
            </a:r>
          </a:p>
        </p:txBody>
      </p:sp>
      <p:sp>
        <p:nvSpPr>
          <p:cNvPr id="193" name="Rectangle 122"/>
          <p:cNvSpPr>
            <a:spLocks noChangeArrowheads="1"/>
          </p:cNvSpPr>
          <p:nvPr/>
        </p:nvSpPr>
        <p:spPr bwMode="auto">
          <a:xfrm>
            <a:off x="1983112" y="370059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90</a:t>
            </a:r>
          </a:p>
        </p:txBody>
      </p:sp>
      <p:sp>
        <p:nvSpPr>
          <p:cNvPr id="194" name="Rectangle 124"/>
          <p:cNvSpPr>
            <a:spLocks noChangeArrowheads="1"/>
          </p:cNvSpPr>
          <p:nvPr/>
        </p:nvSpPr>
        <p:spPr bwMode="auto">
          <a:xfrm>
            <a:off x="1983112" y="2809177"/>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94</a:t>
            </a:r>
          </a:p>
        </p:txBody>
      </p:sp>
      <p:sp>
        <p:nvSpPr>
          <p:cNvPr id="195" name="Rectangle 126"/>
          <p:cNvSpPr>
            <a:spLocks noChangeArrowheads="1"/>
          </p:cNvSpPr>
          <p:nvPr/>
        </p:nvSpPr>
        <p:spPr bwMode="auto">
          <a:xfrm>
            <a:off x="1983112" y="1917755"/>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98</a:t>
            </a:r>
          </a:p>
        </p:txBody>
      </p:sp>
      <p:sp>
        <p:nvSpPr>
          <p:cNvPr id="231" name="TextBox 230"/>
          <p:cNvSpPr txBox="1"/>
          <p:nvPr/>
        </p:nvSpPr>
        <p:spPr>
          <a:xfrm rot="16200000">
            <a:off x="-717254" y="3734846"/>
            <a:ext cx="4487710" cy="523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Depth (mm x 100)</a:t>
            </a:r>
          </a:p>
        </p:txBody>
      </p:sp>
      <p:sp>
        <p:nvSpPr>
          <p:cNvPr id="370" name="Line 106"/>
          <p:cNvSpPr>
            <a:spLocks noChangeShapeType="1"/>
          </p:cNvSpPr>
          <p:nvPr/>
        </p:nvSpPr>
        <p:spPr bwMode="auto">
          <a:xfrm flipV="1">
            <a:off x="2341155" y="2071644"/>
            <a:ext cx="0" cy="4015379"/>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p:cNvGrpSpPr/>
          <p:nvPr/>
        </p:nvGrpSpPr>
        <p:grpSpPr>
          <a:xfrm>
            <a:off x="2384555" y="2229552"/>
            <a:ext cx="5067442" cy="3143311"/>
            <a:chOff x="2147918" y="2257114"/>
            <a:chExt cx="5067442" cy="3143311"/>
          </a:xfrm>
        </p:grpSpPr>
        <p:sp>
          <p:nvSpPr>
            <p:cNvPr id="373" name="Freeform 52"/>
            <p:cNvSpPr>
              <a:spLocks/>
            </p:cNvSpPr>
            <p:nvPr/>
          </p:nvSpPr>
          <p:spPr bwMode="auto">
            <a:xfrm>
              <a:off x="2147918" y="3301089"/>
              <a:ext cx="477974" cy="1432194"/>
            </a:xfrm>
            <a:custGeom>
              <a:avLst/>
              <a:gdLst>
                <a:gd name="T0" fmla="*/ 0 w 412"/>
                <a:gd name="T1" fmla="*/ 707 h 1258"/>
                <a:gd name="T2" fmla="*/ 8 w 412"/>
                <a:gd name="T3" fmla="*/ 380 h 1258"/>
                <a:gd name="T4" fmla="*/ 17 w 412"/>
                <a:gd name="T5" fmla="*/ 619 h 1258"/>
                <a:gd name="T6" fmla="*/ 25 w 412"/>
                <a:gd name="T7" fmla="*/ 219 h 1258"/>
                <a:gd name="T8" fmla="*/ 34 w 412"/>
                <a:gd name="T9" fmla="*/ 597 h 1258"/>
                <a:gd name="T10" fmla="*/ 42 w 412"/>
                <a:gd name="T11" fmla="*/ 308 h 1258"/>
                <a:gd name="T12" fmla="*/ 50 w 412"/>
                <a:gd name="T13" fmla="*/ 522 h 1258"/>
                <a:gd name="T14" fmla="*/ 59 w 412"/>
                <a:gd name="T15" fmla="*/ 332 h 1258"/>
                <a:gd name="T16" fmla="*/ 67 w 412"/>
                <a:gd name="T17" fmla="*/ 708 h 1258"/>
                <a:gd name="T18" fmla="*/ 76 w 412"/>
                <a:gd name="T19" fmla="*/ 551 h 1258"/>
                <a:gd name="T20" fmla="*/ 84 w 412"/>
                <a:gd name="T21" fmla="*/ 277 h 1258"/>
                <a:gd name="T22" fmla="*/ 92 w 412"/>
                <a:gd name="T23" fmla="*/ 882 h 1258"/>
                <a:gd name="T24" fmla="*/ 101 w 412"/>
                <a:gd name="T25" fmla="*/ 511 h 1258"/>
                <a:gd name="T26" fmla="*/ 109 w 412"/>
                <a:gd name="T27" fmla="*/ 567 h 1258"/>
                <a:gd name="T28" fmla="*/ 118 w 412"/>
                <a:gd name="T29" fmla="*/ 580 h 1258"/>
                <a:gd name="T30" fmla="*/ 126 w 412"/>
                <a:gd name="T31" fmla="*/ 644 h 1258"/>
                <a:gd name="T32" fmla="*/ 135 w 412"/>
                <a:gd name="T33" fmla="*/ 489 h 1258"/>
                <a:gd name="T34" fmla="*/ 143 w 412"/>
                <a:gd name="T35" fmla="*/ 308 h 1258"/>
                <a:gd name="T36" fmla="*/ 151 w 412"/>
                <a:gd name="T37" fmla="*/ 944 h 1258"/>
                <a:gd name="T38" fmla="*/ 160 w 412"/>
                <a:gd name="T39" fmla="*/ 391 h 1258"/>
                <a:gd name="T40" fmla="*/ 168 w 412"/>
                <a:gd name="T41" fmla="*/ 628 h 1258"/>
                <a:gd name="T42" fmla="*/ 177 w 412"/>
                <a:gd name="T43" fmla="*/ 511 h 1258"/>
                <a:gd name="T44" fmla="*/ 185 w 412"/>
                <a:gd name="T45" fmla="*/ 595 h 1258"/>
                <a:gd name="T46" fmla="*/ 193 w 412"/>
                <a:gd name="T47" fmla="*/ 570 h 1258"/>
                <a:gd name="T48" fmla="*/ 202 w 412"/>
                <a:gd name="T49" fmla="*/ 1258 h 1258"/>
                <a:gd name="T50" fmla="*/ 210 w 412"/>
                <a:gd name="T51" fmla="*/ 892 h 1258"/>
                <a:gd name="T52" fmla="*/ 219 w 412"/>
                <a:gd name="T53" fmla="*/ 902 h 1258"/>
                <a:gd name="T54" fmla="*/ 227 w 412"/>
                <a:gd name="T55" fmla="*/ 821 h 1258"/>
                <a:gd name="T56" fmla="*/ 235 w 412"/>
                <a:gd name="T57" fmla="*/ 605 h 1258"/>
                <a:gd name="T58" fmla="*/ 244 w 412"/>
                <a:gd name="T59" fmla="*/ 483 h 1258"/>
                <a:gd name="T60" fmla="*/ 252 w 412"/>
                <a:gd name="T61" fmla="*/ 458 h 1258"/>
                <a:gd name="T62" fmla="*/ 261 w 412"/>
                <a:gd name="T63" fmla="*/ 706 h 1258"/>
                <a:gd name="T64" fmla="*/ 269 w 412"/>
                <a:gd name="T65" fmla="*/ 377 h 1258"/>
                <a:gd name="T66" fmla="*/ 278 w 412"/>
                <a:gd name="T67" fmla="*/ 687 h 1258"/>
                <a:gd name="T68" fmla="*/ 286 w 412"/>
                <a:gd name="T69" fmla="*/ 902 h 1258"/>
                <a:gd name="T70" fmla="*/ 295 w 412"/>
                <a:gd name="T71" fmla="*/ 284 h 1258"/>
                <a:gd name="T72" fmla="*/ 303 w 412"/>
                <a:gd name="T73" fmla="*/ 644 h 1258"/>
                <a:gd name="T74" fmla="*/ 311 w 412"/>
                <a:gd name="T75" fmla="*/ 789 h 1258"/>
                <a:gd name="T76" fmla="*/ 320 w 412"/>
                <a:gd name="T77" fmla="*/ 0 h 1258"/>
                <a:gd name="T78" fmla="*/ 328 w 412"/>
                <a:gd name="T79" fmla="*/ 297 h 1258"/>
                <a:gd name="T80" fmla="*/ 337 w 412"/>
                <a:gd name="T81" fmla="*/ 569 h 1258"/>
                <a:gd name="T82" fmla="*/ 345 w 412"/>
                <a:gd name="T83" fmla="*/ 370 h 1258"/>
                <a:gd name="T84" fmla="*/ 353 w 412"/>
                <a:gd name="T85" fmla="*/ 775 h 1258"/>
                <a:gd name="T86" fmla="*/ 362 w 412"/>
                <a:gd name="T87" fmla="*/ 606 h 1258"/>
                <a:gd name="T88" fmla="*/ 370 w 412"/>
                <a:gd name="T89" fmla="*/ 220 h 1258"/>
                <a:gd name="T90" fmla="*/ 379 w 412"/>
                <a:gd name="T91" fmla="*/ 592 h 1258"/>
                <a:gd name="T92" fmla="*/ 387 w 412"/>
                <a:gd name="T93" fmla="*/ 734 h 1258"/>
                <a:gd name="T94" fmla="*/ 395 w 412"/>
                <a:gd name="T95" fmla="*/ 513 h 1258"/>
                <a:gd name="T96" fmla="*/ 404 w 412"/>
                <a:gd name="T97" fmla="*/ 390 h 1258"/>
                <a:gd name="T98" fmla="*/ 412 w 412"/>
                <a:gd name="T99" fmla="*/ 534 h 1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1258">
                  <a:moveTo>
                    <a:pt x="0" y="707"/>
                  </a:moveTo>
                  <a:lnTo>
                    <a:pt x="8" y="380"/>
                  </a:lnTo>
                  <a:lnTo>
                    <a:pt x="17" y="619"/>
                  </a:lnTo>
                  <a:lnTo>
                    <a:pt x="25" y="219"/>
                  </a:lnTo>
                  <a:lnTo>
                    <a:pt x="34" y="597"/>
                  </a:lnTo>
                  <a:lnTo>
                    <a:pt x="42" y="308"/>
                  </a:lnTo>
                  <a:lnTo>
                    <a:pt x="50" y="522"/>
                  </a:lnTo>
                  <a:lnTo>
                    <a:pt x="59" y="332"/>
                  </a:lnTo>
                  <a:lnTo>
                    <a:pt x="67" y="708"/>
                  </a:lnTo>
                  <a:lnTo>
                    <a:pt x="76" y="551"/>
                  </a:lnTo>
                  <a:lnTo>
                    <a:pt x="84" y="277"/>
                  </a:lnTo>
                  <a:lnTo>
                    <a:pt x="92" y="882"/>
                  </a:lnTo>
                  <a:lnTo>
                    <a:pt x="101" y="511"/>
                  </a:lnTo>
                  <a:lnTo>
                    <a:pt x="109" y="567"/>
                  </a:lnTo>
                  <a:lnTo>
                    <a:pt x="118" y="580"/>
                  </a:lnTo>
                  <a:lnTo>
                    <a:pt x="126" y="644"/>
                  </a:lnTo>
                  <a:lnTo>
                    <a:pt x="135" y="489"/>
                  </a:lnTo>
                  <a:lnTo>
                    <a:pt x="143" y="308"/>
                  </a:lnTo>
                  <a:lnTo>
                    <a:pt x="151" y="944"/>
                  </a:lnTo>
                  <a:lnTo>
                    <a:pt x="160" y="391"/>
                  </a:lnTo>
                  <a:lnTo>
                    <a:pt x="168" y="628"/>
                  </a:lnTo>
                  <a:lnTo>
                    <a:pt x="177" y="511"/>
                  </a:lnTo>
                  <a:lnTo>
                    <a:pt x="185" y="595"/>
                  </a:lnTo>
                  <a:lnTo>
                    <a:pt x="193" y="570"/>
                  </a:lnTo>
                  <a:lnTo>
                    <a:pt x="202" y="1258"/>
                  </a:lnTo>
                  <a:lnTo>
                    <a:pt x="210" y="892"/>
                  </a:lnTo>
                  <a:lnTo>
                    <a:pt x="219" y="902"/>
                  </a:lnTo>
                  <a:lnTo>
                    <a:pt x="227" y="821"/>
                  </a:lnTo>
                  <a:lnTo>
                    <a:pt x="235" y="605"/>
                  </a:lnTo>
                  <a:lnTo>
                    <a:pt x="244" y="483"/>
                  </a:lnTo>
                  <a:lnTo>
                    <a:pt x="252" y="458"/>
                  </a:lnTo>
                  <a:lnTo>
                    <a:pt x="261" y="706"/>
                  </a:lnTo>
                  <a:lnTo>
                    <a:pt x="269" y="377"/>
                  </a:lnTo>
                  <a:lnTo>
                    <a:pt x="278" y="687"/>
                  </a:lnTo>
                  <a:lnTo>
                    <a:pt x="286" y="902"/>
                  </a:lnTo>
                  <a:lnTo>
                    <a:pt x="295" y="284"/>
                  </a:lnTo>
                  <a:lnTo>
                    <a:pt x="303" y="644"/>
                  </a:lnTo>
                  <a:lnTo>
                    <a:pt x="311" y="789"/>
                  </a:lnTo>
                  <a:lnTo>
                    <a:pt x="320" y="0"/>
                  </a:lnTo>
                  <a:lnTo>
                    <a:pt x="328" y="297"/>
                  </a:lnTo>
                  <a:lnTo>
                    <a:pt x="337" y="569"/>
                  </a:lnTo>
                  <a:lnTo>
                    <a:pt x="345" y="370"/>
                  </a:lnTo>
                  <a:lnTo>
                    <a:pt x="353" y="775"/>
                  </a:lnTo>
                  <a:lnTo>
                    <a:pt x="362" y="606"/>
                  </a:lnTo>
                  <a:lnTo>
                    <a:pt x="370" y="220"/>
                  </a:lnTo>
                  <a:lnTo>
                    <a:pt x="379" y="592"/>
                  </a:lnTo>
                  <a:lnTo>
                    <a:pt x="387" y="734"/>
                  </a:lnTo>
                  <a:lnTo>
                    <a:pt x="395" y="513"/>
                  </a:lnTo>
                  <a:lnTo>
                    <a:pt x="404" y="390"/>
                  </a:lnTo>
                  <a:lnTo>
                    <a:pt x="412" y="53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4" name="Freeform 53"/>
            <p:cNvSpPr>
              <a:spLocks/>
            </p:cNvSpPr>
            <p:nvPr/>
          </p:nvSpPr>
          <p:spPr bwMode="auto">
            <a:xfrm>
              <a:off x="2616609" y="3282873"/>
              <a:ext cx="497696" cy="1234100"/>
            </a:xfrm>
            <a:custGeom>
              <a:avLst/>
              <a:gdLst>
                <a:gd name="T0" fmla="*/ 0 w 429"/>
                <a:gd name="T1" fmla="*/ 406 h 1084"/>
                <a:gd name="T2" fmla="*/ 8 w 429"/>
                <a:gd name="T3" fmla="*/ 550 h 1084"/>
                <a:gd name="T4" fmla="*/ 17 w 429"/>
                <a:gd name="T5" fmla="*/ 1084 h 1084"/>
                <a:gd name="T6" fmla="*/ 25 w 429"/>
                <a:gd name="T7" fmla="*/ 388 h 1084"/>
                <a:gd name="T8" fmla="*/ 34 w 429"/>
                <a:gd name="T9" fmla="*/ 200 h 1084"/>
                <a:gd name="T10" fmla="*/ 42 w 429"/>
                <a:gd name="T11" fmla="*/ 380 h 1084"/>
                <a:gd name="T12" fmla="*/ 50 w 429"/>
                <a:gd name="T13" fmla="*/ 361 h 1084"/>
                <a:gd name="T14" fmla="*/ 59 w 429"/>
                <a:gd name="T15" fmla="*/ 586 h 1084"/>
                <a:gd name="T16" fmla="*/ 67 w 429"/>
                <a:gd name="T17" fmla="*/ 407 h 1084"/>
                <a:gd name="T18" fmla="*/ 76 w 429"/>
                <a:gd name="T19" fmla="*/ 602 h 1084"/>
                <a:gd name="T20" fmla="*/ 84 w 429"/>
                <a:gd name="T21" fmla="*/ 0 h 1084"/>
                <a:gd name="T22" fmla="*/ 92 w 429"/>
                <a:gd name="T23" fmla="*/ 599 h 1084"/>
                <a:gd name="T24" fmla="*/ 101 w 429"/>
                <a:gd name="T25" fmla="*/ 887 h 1084"/>
                <a:gd name="T26" fmla="*/ 109 w 429"/>
                <a:gd name="T27" fmla="*/ 322 h 1084"/>
                <a:gd name="T28" fmla="*/ 118 w 429"/>
                <a:gd name="T29" fmla="*/ 810 h 1084"/>
                <a:gd name="T30" fmla="*/ 126 w 429"/>
                <a:gd name="T31" fmla="*/ 394 h 1084"/>
                <a:gd name="T32" fmla="*/ 135 w 429"/>
                <a:gd name="T33" fmla="*/ 681 h 1084"/>
                <a:gd name="T34" fmla="*/ 143 w 429"/>
                <a:gd name="T35" fmla="*/ 448 h 1084"/>
                <a:gd name="T36" fmla="*/ 151 w 429"/>
                <a:gd name="T37" fmla="*/ 603 h 1084"/>
                <a:gd name="T38" fmla="*/ 160 w 429"/>
                <a:gd name="T39" fmla="*/ 624 h 1084"/>
                <a:gd name="T40" fmla="*/ 168 w 429"/>
                <a:gd name="T41" fmla="*/ 502 h 1084"/>
                <a:gd name="T42" fmla="*/ 177 w 429"/>
                <a:gd name="T43" fmla="*/ 766 h 1084"/>
                <a:gd name="T44" fmla="*/ 185 w 429"/>
                <a:gd name="T45" fmla="*/ 639 h 1084"/>
                <a:gd name="T46" fmla="*/ 194 w 429"/>
                <a:gd name="T47" fmla="*/ 558 h 1084"/>
                <a:gd name="T48" fmla="*/ 202 w 429"/>
                <a:gd name="T49" fmla="*/ 599 h 1084"/>
                <a:gd name="T50" fmla="*/ 210 w 429"/>
                <a:gd name="T51" fmla="*/ 884 h 1084"/>
                <a:gd name="T52" fmla="*/ 219 w 429"/>
                <a:gd name="T53" fmla="*/ 898 h 1084"/>
                <a:gd name="T54" fmla="*/ 227 w 429"/>
                <a:gd name="T55" fmla="*/ 500 h 1084"/>
                <a:gd name="T56" fmla="*/ 235 w 429"/>
                <a:gd name="T57" fmla="*/ 935 h 1084"/>
                <a:gd name="T58" fmla="*/ 244 w 429"/>
                <a:gd name="T59" fmla="*/ 615 h 1084"/>
                <a:gd name="T60" fmla="*/ 252 w 429"/>
                <a:gd name="T61" fmla="*/ 471 h 1084"/>
                <a:gd name="T62" fmla="*/ 261 w 429"/>
                <a:gd name="T63" fmla="*/ 495 h 1084"/>
                <a:gd name="T64" fmla="*/ 269 w 429"/>
                <a:gd name="T65" fmla="*/ 825 h 1084"/>
                <a:gd name="T66" fmla="*/ 278 w 429"/>
                <a:gd name="T67" fmla="*/ 538 h 1084"/>
                <a:gd name="T68" fmla="*/ 286 w 429"/>
                <a:gd name="T69" fmla="*/ 773 h 1084"/>
                <a:gd name="T70" fmla="*/ 295 w 429"/>
                <a:gd name="T71" fmla="*/ 1007 h 1084"/>
                <a:gd name="T72" fmla="*/ 303 w 429"/>
                <a:gd name="T73" fmla="*/ 947 h 1084"/>
                <a:gd name="T74" fmla="*/ 311 w 429"/>
                <a:gd name="T75" fmla="*/ 697 h 1084"/>
                <a:gd name="T76" fmla="*/ 320 w 429"/>
                <a:gd name="T77" fmla="*/ 468 h 1084"/>
                <a:gd name="T78" fmla="*/ 328 w 429"/>
                <a:gd name="T79" fmla="*/ 504 h 1084"/>
                <a:gd name="T80" fmla="*/ 337 w 429"/>
                <a:gd name="T81" fmla="*/ 860 h 1084"/>
                <a:gd name="T82" fmla="*/ 345 w 429"/>
                <a:gd name="T83" fmla="*/ 428 h 1084"/>
                <a:gd name="T84" fmla="*/ 353 w 429"/>
                <a:gd name="T85" fmla="*/ 600 h 1084"/>
                <a:gd name="T86" fmla="*/ 362 w 429"/>
                <a:gd name="T87" fmla="*/ 950 h 1084"/>
                <a:gd name="T88" fmla="*/ 370 w 429"/>
                <a:gd name="T89" fmla="*/ 141 h 1084"/>
                <a:gd name="T90" fmla="*/ 379 w 429"/>
                <a:gd name="T91" fmla="*/ 203 h 1084"/>
                <a:gd name="T92" fmla="*/ 387 w 429"/>
                <a:gd name="T93" fmla="*/ 550 h 1084"/>
                <a:gd name="T94" fmla="*/ 395 w 429"/>
                <a:gd name="T95" fmla="*/ 297 h 1084"/>
                <a:gd name="T96" fmla="*/ 404 w 429"/>
                <a:gd name="T97" fmla="*/ 593 h 1084"/>
                <a:gd name="T98" fmla="*/ 412 w 429"/>
                <a:gd name="T99" fmla="*/ 294 h 1084"/>
                <a:gd name="T100" fmla="*/ 421 w 429"/>
                <a:gd name="T101" fmla="*/ 589 h 1084"/>
                <a:gd name="T102" fmla="*/ 429 w 429"/>
                <a:gd name="T103" fmla="*/ 73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084">
                  <a:moveTo>
                    <a:pt x="0" y="406"/>
                  </a:moveTo>
                  <a:lnTo>
                    <a:pt x="8" y="550"/>
                  </a:lnTo>
                  <a:lnTo>
                    <a:pt x="17" y="1084"/>
                  </a:lnTo>
                  <a:lnTo>
                    <a:pt x="25" y="388"/>
                  </a:lnTo>
                  <a:lnTo>
                    <a:pt x="34" y="200"/>
                  </a:lnTo>
                  <a:lnTo>
                    <a:pt x="42" y="380"/>
                  </a:lnTo>
                  <a:lnTo>
                    <a:pt x="50" y="361"/>
                  </a:lnTo>
                  <a:lnTo>
                    <a:pt x="59" y="586"/>
                  </a:lnTo>
                  <a:lnTo>
                    <a:pt x="67" y="407"/>
                  </a:lnTo>
                  <a:lnTo>
                    <a:pt x="76" y="602"/>
                  </a:lnTo>
                  <a:lnTo>
                    <a:pt x="84" y="0"/>
                  </a:lnTo>
                  <a:lnTo>
                    <a:pt x="92" y="599"/>
                  </a:lnTo>
                  <a:lnTo>
                    <a:pt x="101" y="887"/>
                  </a:lnTo>
                  <a:lnTo>
                    <a:pt x="109" y="322"/>
                  </a:lnTo>
                  <a:lnTo>
                    <a:pt x="118" y="810"/>
                  </a:lnTo>
                  <a:lnTo>
                    <a:pt x="126" y="394"/>
                  </a:lnTo>
                  <a:lnTo>
                    <a:pt x="135" y="681"/>
                  </a:lnTo>
                  <a:lnTo>
                    <a:pt x="143" y="448"/>
                  </a:lnTo>
                  <a:lnTo>
                    <a:pt x="151" y="603"/>
                  </a:lnTo>
                  <a:lnTo>
                    <a:pt x="160" y="624"/>
                  </a:lnTo>
                  <a:lnTo>
                    <a:pt x="168" y="502"/>
                  </a:lnTo>
                  <a:lnTo>
                    <a:pt x="177" y="766"/>
                  </a:lnTo>
                  <a:lnTo>
                    <a:pt x="185" y="639"/>
                  </a:lnTo>
                  <a:lnTo>
                    <a:pt x="194" y="558"/>
                  </a:lnTo>
                  <a:lnTo>
                    <a:pt x="202" y="599"/>
                  </a:lnTo>
                  <a:lnTo>
                    <a:pt x="210" y="884"/>
                  </a:lnTo>
                  <a:lnTo>
                    <a:pt x="219" y="898"/>
                  </a:lnTo>
                  <a:lnTo>
                    <a:pt x="227" y="500"/>
                  </a:lnTo>
                  <a:lnTo>
                    <a:pt x="235" y="935"/>
                  </a:lnTo>
                  <a:lnTo>
                    <a:pt x="244" y="615"/>
                  </a:lnTo>
                  <a:lnTo>
                    <a:pt x="252" y="471"/>
                  </a:lnTo>
                  <a:lnTo>
                    <a:pt x="261" y="495"/>
                  </a:lnTo>
                  <a:lnTo>
                    <a:pt x="269" y="825"/>
                  </a:lnTo>
                  <a:lnTo>
                    <a:pt x="278" y="538"/>
                  </a:lnTo>
                  <a:lnTo>
                    <a:pt x="286" y="773"/>
                  </a:lnTo>
                  <a:lnTo>
                    <a:pt x="295" y="1007"/>
                  </a:lnTo>
                  <a:lnTo>
                    <a:pt x="303" y="947"/>
                  </a:lnTo>
                  <a:lnTo>
                    <a:pt x="311" y="697"/>
                  </a:lnTo>
                  <a:lnTo>
                    <a:pt x="320" y="468"/>
                  </a:lnTo>
                  <a:lnTo>
                    <a:pt x="328" y="504"/>
                  </a:lnTo>
                  <a:lnTo>
                    <a:pt x="337" y="860"/>
                  </a:lnTo>
                  <a:lnTo>
                    <a:pt x="345" y="428"/>
                  </a:lnTo>
                  <a:lnTo>
                    <a:pt x="353" y="600"/>
                  </a:lnTo>
                  <a:lnTo>
                    <a:pt x="362" y="950"/>
                  </a:lnTo>
                  <a:lnTo>
                    <a:pt x="370" y="141"/>
                  </a:lnTo>
                  <a:lnTo>
                    <a:pt x="379" y="203"/>
                  </a:lnTo>
                  <a:lnTo>
                    <a:pt x="387" y="550"/>
                  </a:lnTo>
                  <a:lnTo>
                    <a:pt x="395" y="297"/>
                  </a:lnTo>
                  <a:lnTo>
                    <a:pt x="404" y="593"/>
                  </a:lnTo>
                  <a:lnTo>
                    <a:pt x="412" y="294"/>
                  </a:lnTo>
                  <a:lnTo>
                    <a:pt x="421" y="589"/>
                  </a:lnTo>
                  <a:lnTo>
                    <a:pt x="429" y="73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Freeform 54"/>
            <p:cNvSpPr>
              <a:spLocks/>
            </p:cNvSpPr>
            <p:nvPr/>
          </p:nvSpPr>
          <p:spPr bwMode="auto">
            <a:xfrm>
              <a:off x="3105023" y="3141704"/>
              <a:ext cx="497696" cy="1288746"/>
            </a:xfrm>
            <a:custGeom>
              <a:avLst/>
              <a:gdLst>
                <a:gd name="T0" fmla="*/ 0 w 429"/>
                <a:gd name="T1" fmla="*/ 713 h 1132"/>
                <a:gd name="T2" fmla="*/ 8 w 429"/>
                <a:gd name="T3" fmla="*/ 854 h 1132"/>
                <a:gd name="T4" fmla="*/ 17 w 429"/>
                <a:gd name="T5" fmla="*/ 601 h 1132"/>
                <a:gd name="T6" fmla="*/ 25 w 429"/>
                <a:gd name="T7" fmla="*/ 981 h 1132"/>
                <a:gd name="T8" fmla="*/ 34 w 429"/>
                <a:gd name="T9" fmla="*/ 959 h 1132"/>
                <a:gd name="T10" fmla="*/ 42 w 429"/>
                <a:gd name="T11" fmla="*/ 170 h 1132"/>
                <a:gd name="T12" fmla="*/ 50 w 429"/>
                <a:gd name="T13" fmla="*/ 802 h 1132"/>
                <a:gd name="T14" fmla="*/ 59 w 429"/>
                <a:gd name="T15" fmla="*/ 510 h 1132"/>
                <a:gd name="T16" fmla="*/ 67 w 429"/>
                <a:gd name="T17" fmla="*/ 890 h 1132"/>
                <a:gd name="T18" fmla="*/ 75 w 429"/>
                <a:gd name="T19" fmla="*/ 4 h 1132"/>
                <a:gd name="T20" fmla="*/ 84 w 429"/>
                <a:gd name="T21" fmla="*/ 787 h 1132"/>
                <a:gd name="T22" fmla="*/ 92 w 429"/>
                <a:gd name="T23" fmla="*/ 692 h 1132"/>
                <a:gd name="T24" fmla="*/ 101 w 429"/>
                <a:gd name="T25" fmla="*/ 558 h 1132"/>
                <a:gd name="T26" fmla="*/ 109 w 429"/>
                <a:gd name="T27" fmla="*/ 963 h 1132"/>
                <a:gd name="T28" fmla="*/ 118 w 429"/>
                <a:gd name="T29" fmla="*/ 583 h 1132"/>
                <a:gd name="T30" fmla="*/ 126 w 429"/>
                <a:gd name="T31" fmla="*/ 775 h 1132"/>
                <a:gd name="T32" fmla="*/ 134 w 429"/>
                <a:gd name="T33" fmla="*/ 874 h 1132"/>
                <a:gd name="T34" fmla="*/ 143 w 429"/>
                <a:gd name="T35" fmla="*/ 735 h 1132"/>
                <a:gd name="T36" fmla="*/ 151 w 429"/>
                <a:gd name="T37" fmla="*/ 770 h 1132"/>
                <a:gd name="T38" fmla="*/ 160 w 429"/>
                <a:gd name="T39" fmla="*/ 441 h 1132"/>
                <a:gd name="T40" fmla="*/ 168 w 429"/>
                <a:gd name="T41" fmla="*/ 816 h 1132"/>
                <a:gd name="T42" fmla="*/ 177 w 429"/>
                <a:gd name="T43" fmla="*/ 778 h 1132"/>
                <a:gd name="T44" fmla="*/ 185 w 429"/>
                <a:gd name="T45" fmla="*/ 1132 h 1132"/>
                <a:gd name="T46" fmla="*/ 193 w 429"/>
                <a:gd name="T47" fmla="*/ 388 h 1132"/>
                <a:gd name="T48" fmla="*/ 202 w 429"/>
                <a:gd name="T49" fmla="*/ 773 h 1132"/>
                <a:gd name="T50" fmla="*/ 210 w 429"/>
                <a:gd name="T51" fmla="*/ 348 h 1132"/>
                <a:gd name="T52" fmla="*/ 219 w 429"/>
                <a:gd name="T53" fmla="*/ 353 h 1132"/>
                <a:gd name="T54" fmla="*/ 227 w 429"/>
                <a:gd name="T55" fmla="*/ 355 h 1132"/>
                <a:gd name="T56" fmla="*/ 235 w 429"/>
                <a:gd name="T57" fmla="*/ 605 h 1132"/>
                <a:gd name="T58" fmla="*/ 244 w 429"/>
                <a:gd name="T59" fmla="*/ 1101 h 1132"/>
                <a:gd name="T60" fmla="*/ 252 w 429"/>
                <a:gd name="T61" fmla="*/ 1093 h 1132"/>
                <a:gd name="T62" fmla="*/ 261 w 429"/>
                <a:gd name="T63" fmla="*/ 643 h 1132"/>
                <a:gd name="T64" fmla="*/ 269 w 429"/>
                <a:gd name="T65" fmla="*/ 488 h 1132"/>
                <a:gd name="T66" fmla="*/ 278 w 429"/>
                <a:gd name="T67" fmla="*/ 113 h 1132"/>
                <a:gd name="T68" fmla="*/ 286 w 429"/>
                <a:gd name="T69" fmla="*/ 473 h 1132"/>
                <a:gd name="T70" fmla="*/ 294 w 429"/>
                <a:gd name="T71" fmla="*/ 1120 h 1132"/>
                <a:gd name="T72" fmla="*/ 303 w 429"/>
                <a:gd name="T73" fmla="*/ 550 h 1132"/>
                <a:gd name="T74" fmla="*/ 311 w 429"/>
                <a:gd name="T75" fmla="*/ 922 h 1132"/>
                <a:gd name="T76" fmla="*/ 320 w 429"/>
                <a:gd name="T77" fmla="*/ 0 h 1132"/>
                <a:gd name="T78" fmla="*/ 328 w 429"/>
                <a:gd name="T79" fmla="*/ 875 h 1132"/>
                <a:gd name="T80" fmla="*/ 336 w 429"/>
                <a:gd name="T81" fmla="*/ 389 h 1132"/>
                <a:gd name="T82" fmla="*/ 345 w 429"/>
                <a:gd name="T83" fmla="*/ 552 h 1132"/>
                <a:gd name="T84" fmla="*/ 353 w 429"/>
                <a:gd name="T85" fmla="*/ 573 h 1132"/>
                <a:gd name="T86" fmla="*/ 362 w 429"/>
                <a:gd name="T87" fmla="*/ 750 h 1132"/>
                <a:gd name="T88" fmla="*/ 370 w 429"/>
                <a:gd name="T89" fmla="*/ 574 h 1132"/>
                <a:gd name="T90" fmla="*/ 378 w 429"/>
                <a:gd name="T91" fmla="*/ 851 h 1132"/>
                <a:gd name="T92" fmla="*/ 387 w 429"/>
                <a:gd name="T93" fmla="*/ 607 h 1132"/>
                <a:gd name="T94" fmla="*/ 395 w 429"/>
                <a:gd name="T95" fmla="*/ 1057 h 1132"/>
                <a:gd name="T96" fmla="*/ 404 w 429"/>
                <a:gd name="T97" fmla="*/ 560 h 1132"/>
                <a:gd name="T98" fmla="*/ 412 w 429"/>
                <a:gd name="T99" fmla="*/ 207 h 1132"/>
                <a:gd name="T100" fmla="*/ 421 w 429"/>
                <a:gd name="T101" fmla="*/ 876 h 1132"/>
                <a:gd name="T102" fmla="*/ 429 w 429"/>
                <a:gd name="T103" fmla="*/ 903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32">
                  <a:moveTo>
                    <a:pt x="0" y="713"/>
                  </a:moveTo>
                  <a:lnTo>
                    <a:pt x="8" y="854"/>
                  </a:lnTo>
                  <a:lnTo>
                    <a:pt x="17" y="601"/>
                  </a:lnTo>
                  <a:lnTo>
                    <a:pt x="25" y="981"/>
                  </a:lnTo>
                  <a:lnTo>
                    <a:pt x="34" y="959"/>
                  </a:lnTo>
                  <a:lnTo>
                    <a:pt x="42" y="170"/>
                  </a:lnTo>
                  <a:lnTo>
                    <a:pt x="50" y="802"/>
                  </a:lnTo>
                  <a:lnTo>
                    <a:pt x="59" y="510"/>
                  </a:lnTo>
                  <a:lnTo>
                    <a:pt x="67" y="890"/>
                  </a:lnTo>
                  <a:lnTo>
                    <a:pt x="75" y="4"/>
                  </a:lnTo>
                  <a:lnTo>
                    <a:pt x="84" y="787"/>
                  </a:lnTo>
                  <a:lnTo>
                    <a:pt x="92" y="692"/>
                  </a:lnTo>
                  <a:lnTo>
                    <a:pt x="101" y="558"/>
                  </a:lnTo>
                  <a:lnTo>
                    <a:pt x="109" y="963"/>
                  </a:lnTo>
                  <a:lnTo>
                    <a:pt x="118" y="583"/>
                  </a:lnTo>
                  <a:lnTo>
                    <a:pt x="126" y="775"/>
                  </a:lnTo>
                  <a:lnTo>
                    <a:pt x="134" y="874"/>
                  </a:lnTo>
                  <a:lnTo>
                    <a:pt x="143" y="735"/>
                  </a:lnTo>
                  <a:lnTo>
                    <a:pt x="151" y="770"/>
                  </a:lnTo>
                  <a:lnTo>
                    <a:pt x="160" y="441"/>
                  </a:lnTo>
                  <a:lnTo>
                    <a:pt x="168" y="816"/>
                  </a:lnTo>
                  <a:lnTo>
                    <a:pt x="177" y="778"/>
                  </a:lnTo>
                  <a:lnTo>
                    <a:pt x="185" y="1132"/>
                  </a:lnTo>
                  <a:lnTo>
                    <a:pt x="193" y="388"/>
                  </a:lnTo>
                  <a:lnTo>
                    <a:pt x="202" y="773"/>
                  </a:lnTo>
                  <a:lnTo>
                    <a:pt x="210" y="348"/>
                  </a:lnTo>
                  <a:lnTo>
                    <a:pt x="219" y="353"/>
                  </a:lnTo>
                  <a:lnTo>
                    <a:pt x="227" y="355"/>
                  </a:lnTo>
                  <a:lnTo>
                    <a:pt x="235" y="605"/>
                  </a:lnTo>
                  <a:lnTo>
                    <a:pt x="244" y="1101"/>
                  </a:lnTo>
                  <a:lnTo>
                    <a:pt x="252" y="1093"/>
                  </a:lnTo>
                  <a:lnTo>
                    <a:pt x="261" y="643"/>
                  </a:lnTo>
                  <a:lnTo>
                    <a:pt x="269" y="488"/>
                  </a:lnTo>
                  <a:lnTo>
                    <a:pt x="278" y="113"/>
                  </a:lnTo>
                  <a:lnTo>
                    <a:pt x="286" y="473"/>
                  </a:lnTo>
                  <a:lnTo>
                    <a:pt x="294" y="1120"/>
                  </a:lnTo>
                  <a:lnTo>
                    <a:pt x="303" y="550"/>
                  </a:lnTo>
                  <a:lnTo>
                    <a:pt x="311" y="922"/>
                  </a:lnTo>
                  <a:lnTo>
                    <a:pt x="320" y="0"/>
                  </a:lnTo>
                  <a:lnTo>
                    <a:pt x="328" y="875"/>
                  </a:lnTo>
                  <a:lnTo>
                    <a:pt x="336" y="389"/>
                  </a:lnTo>
                  <a:lnTo>
                    <a:pt x="345" y="552"/>
                  </a:lnTo>
                  <a:lnTo>
                    <a:pt x="353" y="573"/>
                  </a:lnTo>
                  <a:lnTo>
                    <a:pt x="362" y="750"/>
                  </a:lnTo>
                  <a:lnTo>
                    <a:pt x="370" y="574"/>
                  </a:lnTo>
                  <a:lnTo>
                    <a:pt x="378" y="851"/>
                  </a:lnTo>
                  <a:lnTo>
                    <a:pt x="387" y="607"/>
                  </a:lnTo>
                  <a:lnTo>
                    <a:pt x="395" y="1057"/>
                  </a:lnTo>
                  <a:lnTo>
                    <a:pt x="404" y="560"/>
                  </a:lnTo>
                  <a:lnTo>
                    <a:pt x="412" y="207"/>
                  </a:lnTo>
                  <a:lnTo>
                    <a:pt x="421" y="876"/>
                  </a:lnTo>
                  <a:lnTo>
                    <a:pt x="429" y="903"/>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6" name="Freeform 55"/>
            <p:cNvSpPr>
              <a:spLocks/>
            </p:cNvSpPr>
            <p:nvPr/>
          </p:nvSpPr>
          <p:spPr bwMode="auto">
            <a:xfrm>
              <a:off x="3593438" y="3148534"/>
              <a:ext cx="497696" cy="1612071"/>
            </a:xfrm>
            <a:custGeom>
              <a:avLst/>
              <a:gdLst>
                <a:gd name="T0" fmla="*/ 0 w 429"/>
                <a:gd name="T1" fmla="*/ 870 h 1416"/>
                <a:gd name="T2" fmla="*/ 8 w 429"/>
                <a:gd name="T3" fmla="*/ 897 h 1416"/>
                <a:gd name="T4" fmla="*/ 17 w 429"/>
                <a:gd name="T5" fmla="*/ 1005 h 1416"/>
                <a:gd name="T6" fmla="*/ 25 w 429"/>
                <a:gd name="T7" fmla="*/ 0 h 1416"/>
                <a:gd name="T8" fmla="*/ 33 w 429"/>
                <a:gd name="T9" fmla="*/ 142 h 1416"/>
                <a:gd name="T10" fmla="*/ 42 w 429"/>
                <a:gd name="T11" fmla="*/ 783 h 1416"/>
                <a:gd name="T12" fmla="*/ 50 w 429"/>
                <a:gd name="T13" fmla="*/ 782 h 1416"/>
                <a:gd name="T14" fmla="*/ 59 w 429"/>
                <a:gd name="T15" fmla="*/ 256 h 1416"/>
                <a:gd name="T16" fmla="*/ 67 w 429"/>
                <a:gd name="T17" fmla="*/ 1097 h 1416"/>
                <a:gd name="T18" fmla="*/ 75 w 429"/>
                <a:gd name="T19" fmla="*/ 193 h 1416"/>
                <a:gd name="T20" fmla="*/ 84 w 429"/>
                <a:gd name="T21" fmla="*/ 701 h 1416"/>
                <a:gd name="T22" fmla="*/ 92 w 429"/>
                <a:gd name="T23" fmla="*/ 551 h 1416"/>
                <a:gd name="T24" fmla="*/ 100 w 429"/>
                <a:gd name="T25" fmla="*/ 604 h 1416"/>
                <a:gd name="T26" fmla="*/ 109 w 429"/>
                <a:gd name="T27" fmla="*/ 761 h 1416"/>
                <a:gd name="T28" fmla="*/ 117 w 429"/>
                <a:gd name="T29" fmla="*/ 768 h 1416"/>
                <a:gd name="T30" fmla="*/ 126 w 429"/>
                <a:gd name="T31" fmla="*/ 471 h 1416"/>
                <a:gd name="T32" fmla="*/ 134 w 429"/>
                <a:gd name="T33" fmla="*/ 1005 h 1416"/>
                <a:gd name="T34" fmla="*/ 143 w 429"/>
                <a:gd name="T35" fmla="*/ 309 h 1416"/>
                <a:gd name="T36" fmla="*/ 151 w 429"/>
                <a:gd name="T37" fmla="*/ 560 h 1416"/>
                <a:gd name="T38" fmla="*/ 160 w 429"/>
                <a:gd name="T39" fmla="*/ 243 h 1416"/>
                <a:gd name="T40" fmla="*/ 168 w 429"/>
                <a:gd name="T41" fmla="*/ 448 h 1416"/>
                <a:gd name="T42" fmla="*/ 176 w 429"/>
                <a:gd name="T43" fmla="*/ 1410 h 1416"/>
                <a:gd name="T44" fmla="*/ 185 w 429"/>
                <a:gd name="T45" fmla="*/ 580 h 1416"/>
                <a:gd name="T46" fmla="*/ 193 w 429"/>
                <a:gd name="T47" fmla="*/ 388 h 1416"/>
                <a:gd name="T48" fmla="*/ 202 w 429"/>
                <a:gd name="T49" fmla="*/ 344 h 1416"/>
                <a:gd name="T50" fmla="*/ 210 w 429"/>
                <a:gd name="T51" fmla="*/ 1031 h 1416"/>
                <a:gd name="T52" fmla="*/ 218 w 429"/>
                <a:gd name="T53" fmla="*/ 901 h 1416"/>
                <a:gd name="T54" fmla="*/ 227 w 429"/>
                <a:gd name="T55" fmla="*/ 644 h 1416"/>
                <a:gd name="T56" fmla="*/ 235 w 429"/>
                <a:gd name="T57" fmla="*/ 1177 h 1416"/>
                <a:gd name="T58" fmla="*/ 244 w 429"/>
                <a:gd name="T59" fmla="*/ 969 h 1416"/>
                <a:gd name="T60" fmla="*/ 252 w 429"/>
                <a:gd name="T61" fmla="*/ 82 h 1416"/>
                <a:gd name="T62" fmla="*/ 260 w 429"/>
                <a:gd name="T63" fmla="*/ 828 h 1416"/>
                <a:gd name="T64" fmla="*/ 269 w 429"/>
                <a:gd name="T65" fmla="*/ 391 h 1416"/>
                <a:gd name="T66" fmla="*/ 277 w 429"/>
                <a:gd name="T67" fmla="*/ 938 h 1416"/>
                <a:gd name="T68" fmla="*/ 286 w 429"/>
                <a:gd name="T69" fmla="*/ 627 h 1416"/>
                <a:gd name="T70" fmla="*/ 294 w 429"/>
                <a:gd name="T71" fmla="*/ 293 h 1416"/>
                <a:gd name="T72" fmla="*/ 303 w 429"/>
                <a:gd name="T73" fmla="*/ 587 h 1416"/>
                <a:gd name="T74" fmla="*/ 311 w 429"/>
                <a:gd name="T75" fmla="*/ 266 h 1416"/>
                <a:gd name="T76" fmla="*/ 320 w 429"/>
                <a:gd name="T77" fmla="*/ 1036 h 1416"/>
                <a:gd name="T78" fmla="*/ 328 w 429"/>
                <a:gd name="T79" fmla="*/ 898 h 1416"/>
                <a:gd name="T80" fmla="*/ 336 w 429"/>
                <a:gd name="T81" fmla="*/ 574 h 1416"/>
                <a:gd name="T82" fmla="*/ 345 w 429"/>
                <a:gd name="T83" fmla="*/ 729 h 1416"/>
                <a:gd name="T84" fmla="*/ 353 w 429"/>
                <a:gd name="T85" fmla="*/ 1169 h 1416"/>
                <a:gd name="T86" fmla="*/ 361 w 429"/>
                <a:gd name="T87" fmla="*/ 446 h 1416"/>
                <a:gd name="T88" fmla="*/ 370 w 429"/>
                <a:gd name="T89" fmla="*/ 310 h 1416"/>
                <a:gd name="T90" fmla="*/ 378 w 429"/>
                <a:gd name="T91" fmla="*/ 1416 h 1416"/>
                <a:gd name="T92" fmla="*/ 387 w 429"/>
                <a:gd name="T93" fmla="*/ 856 h 1416"/>
                <a:gd name="T94" fmla="*/ 395 w 429"/>
                <a:gd name="T95" fmla="*/ 1023 h 1416"/>
                <a:gd name="T96" fmla="*/ 404 w 429"/>
                <a:gd name="T97" fmla="*/ 763 h 1416"/>
                <a:gd name="T98" fmla="*/ 412 w 429"/>
                <a:gd name="T99" fmla="*/ 796 h 1416"/>
                <a:gd name="T100" fmla="*/ 420 w 429"/>
                <a:gd name="T101" fmla="*/ 656 h 1416"/>
                <a:gd name="T102" fmla="*/ 429 w 429"/>
                <a:gd name="T103" fmla="*/ 621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416">
                  <a:moveTo>
                    <a:pt x="0" y="870"/>
                  </a:moveTo>
                  <a:lnTo>
                    <a:pt x="8" y="897"/>
                  </a:lnTo>
                  <a:lnTo>
                    <a:pt x="17" y="1005"/>
                  </a:lnTo>
                  <a:lnTo>
                    <a:pt x="25" y="0"/>
                  </a:lnTo>
                  <a:lnTo>
                    <a:pt x="33" y="142"/>
                  </a:lnTo>
                  <a:lnTo>
                    <a:pt x="42" y="783"/>
                  </a:lnTo>
                  <a:lnTo>
                    <a:pt x="50" y="782"/>
                  </a:lnTo>
                  <a:lnTo>
                    <a:pt x="59" y="256"/>
                  </a:lnTo>
                  <a:lnTo>
                    <a:pt x="67" y="1097"/>
                  </a:lnTo>
                  <a:lnTo>
                    <a:pt x="75" y="193"/>
                  </a:lnTo>
                  <a:lnTo>
                    <a:pt x="84" y="701"/>
                  </a:lnTo>
                  <a:lnTo>
                    <a:pt x="92" y="551"/>
                  </a:lnTo>
                  <a:lnTo>
                    <a:pt x="100" y="604"/>
                  </a:lnTo>
                  <a:lnTo>
                    <a:pt x="109" y="761"/>
                  </a:lnTo>
                  <a:lnTo>
                    <a:pt x="117" y="768"/>
                  </a:lnTo>
                  <a:lnTo>
                    <a:pt x="126" y="471"/>
                  </a:lnTo>
                  <a:lnTo>
                    <a:pt x="134" y="1005"/>
                  </a:lnTo>
                  <a:lnTo>
                    <a:pt x="143" y="309"/>
                  </a:lnTo>
                  <a:lnTo>
                    <a:pt x="151" y="560"/>
                  </a:lnTo>
                  <a:lnTo>
                    <a:pt x="160" y="243"/>
                  </a:lnTo>
                  <a:lnTo>
                    <a:pt x="168" y="448"/>
                  </a:lnTo>
                  <a:lnTo>
                    <a:pt x="176" y="1410"/>
                  </a:lnTo>
                  <a:lnTo>
                    <a:pt x="185" y="580"/>
                  </a:lnTo>
                  <a:lnTo>
                    <a:pt x="193" y="388"/>
                  </a:lnTo>
                  <a:lnTo>
                    <a:pt x="202" y="344"/>
                  </a:lnTo>
                  <a:lnTo>
                    <a:pt x="210" y="1031"/>
                  </a:lnTo>
                  <a:lnTo>
                    <a:pt x="218" y="901"/>
                  </a:lnTo>
                  <a:lnTo>
                    <a:pt x="227" y="644"/>
                  </a:lnTo>
                  <a:lnTo>
                    <a:pt x="235" y="1177"/>
                  </a:lnTo>
                  <a:lnTo>
                    <a:pt x="244" y="969"/>
                  </a:lnTo>
                  <a:lnTo>
                    <a:pt x="252" y="82"/>
                  </a:lnTo>
                  <a:lnTo>
                    <a:pt x="260" y="828"/>
                  </a:lnTo>
                  <a:lnTo>
                    <a:pt x="269" y="391"/>
                  </a:lnTo>
                  <a:lnTo>
                    <a:pt x="277" y="938"/>
                  </a:lnTo>
                  <a:lnTo>
                    <a:pt x="286" y="627"/>
                  </a:lnTo>
                  <a:lnTo>
                    <a:pt x="294" y="293"/>
                  </a:lnTo>
                  <a:lnTo>
                    <a:pt x="303" y="587"/>
                  </a:lnTo>
                  <a:lnTo>
                    <a:pt x="311" y="266"/>
                  </a:lnTo>
                  <a:lnTo>
                    <a:pt x="320" y="1036"/>
                  </a:lnTo>
                  <a:lnTo>
                    <a:pt x="328" y="898"/>
                  </a:lnTo>
                  <a:lnTo>
                    <a:pt x="336" y="574"/>
                  </a:lnTo>
                  <a:lnTo>
                    <a:pt x="345" y="729"/>
                  </a:lnTo>
                  <a:lnTo>
                    <a:pt x="353" y="1169"/>
                  </a:lnTo>
                  <a:lnTo>
                    <a:pt x="361" y="446"/>
                  </a:lnTo>
                  <a:lnTo>
                    <a:pt x="370" y="310"/>
                  </a:lnTo>
                  <a:lnTo>
                    <a:pt x="378" y="1416"/>
                  </a:lnTo>
                  <a:lnTo>
                    <a:pt x="387" y="856"/>
                  </a:lnTo>
                  <a:lnTo>
                    <a:pt x="395" y="1023"/>
                  </a:lnTo>
                  <a:lnTo>
                    <a:pt x="404" y="763"/>
                  </a:lnTo>
                  <a:lnTo>
                    <a:pt x="412" y="796"/>
                  </a:lnTo>
                  <a:lnTo>
                    <a:pt x="420" y="656"/>
                  </a:lnTo>
                  <a:lnTo>
                    <a:pt x="429" y="6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7" name="Freeform 56"/>
            <p:cNvSpPr>
              <a:spLocks/>
            </p:cNvSpPr>
            <p:nvPr/>
          </p:nvSpPr>
          <p:spPr bwMode="auto">
            <a:xfrm>
              <a:off x="4080693" y="3180411"/>
              <a:ext cx="498856" cy="1623456"/>
            </a:xfrm>
            <a:custGeom>
              <a:avLst/>
              <a:gdLst>
                <a:gd name="T0" fmla="*/ 0 w 430"/>
                <a:gd name="T1" fmla="*/ 628 h 1426"/>
                <a:gd name="T2" fmla="*/ 9 w 430"/>
                <a:gd name="T3" fmla="*/ 593 h 1426"/>
                <a:gd name="T4" fmla="*/ 17 w 430"/>
                <a:gd name="T5" fmla="*/ 671 h 1426"/>
                <a:gd name="T6" fmla="*/ 26 w 430"/>
                <a:gd name="T7" fmla="*/ 640 h 1426"/>
                <a:gd name="T8" fmla="*/ 34 w 430"/>
                <a:gd name="T9" fmla="*/ 205 h 1426"/>
                <a:gd name="T10" fmla="*/ 43 w 430"/>
                <a:gd name="T11" fmla="*/ 482 h 1426"/>
                <a:gd name="T12" fmla="*/ 51 w 430"/>
                <a:gd name="T13" fmla="*/ 274 h 1426"/>
                <a:gd name="T14" fmla="*/ 59 w 430"/>
                <a:gd name="T15" fmla="*/ 70 h 1426"/>
                <a:gd name="T16" fmla="*/ 68 w 430"/>
                <a:gd name="T17" fmla="*/ 477 h 1426"/>
                <a:gd name="T18" fmla="*/ 76 w 430"/>
                <a:gd name="T19" fmla="*/ 624 h 1426"/>
                <a:gd name="T20" fmla="*/ 84 w 430"/>
                <a:gd name="T21" fmla="*/ 1198 h 1426"/>
                <a:gd name="T22" fmla="*/ 93 w 430"/>
                <a:gd name="T23" fmla="*/ 1296 h 1426"/>
                <a:gd name="T24" fmla="*/ 101 w 430"/>
                <a:gd name="T25" fmla="*/ 278 h 1426"/>
                <a:gd name="T26" fmla="*/ 110 w 430"/>
                <a:gd name="T27" fmla="*/ 242 h 1426"/>
                <a:gd name="T28" fmla="*/ 118 w 430"/>
                <a:gd name="T29" fmla="*/ 1174 h 1426"/>
                <a:gd name="T30" fmla="*/ 127 w 430"/>
                <a:gd name="T31" fmla="*/ 668 h 1426"/>
                <a:gd name="T32" fmla="*/ 135 w 430"/>
                <a:gd name="T33" fmla="*/ 542 h 1426"/>
                <a:gd name="T34" fmla="*/ 144 w 430"/>
                <a:gd name="T35" fmla="*/ 132 h 1426"/>
                <a:gd name="T36" fmla="*/ 152 w 430"/>
                <a:gd name="T37" fmla="*/ 541 h 1426"/>
                <a:gd name="T38" fmla="*/ 160 w 430"/>
                <a:gd name="T39" fmla="*/ 490 h 1426"/>
                <a:gd name="T40" fmla="*/ 169 w 430"/>
                <a:gd name="T41" fmla="*/ 290 h 1426"/>
                <a:gd name="T42" fmla="*/ 177 w 430"/>
                <a:gd name="T43" fmla="*/ 263 h 1426"/>
                <a:gd name="T44" fmla="*/ 186 w 430"/>
                <a:gd name="T45" fmla="*/ 919 h 1426"/>
                <a:gd name="T46" fmla="*/ 194 w 430"/>
                <a:gd name="T47" fmla="*/ 0 h 1426"/>
                <a:gd name="T48" fmla="*/ 202 w 430"/>
                <a:gd name="T49" fmla="*/ 614 h 1426"/>
                <a:gd name="T50" fmla="*/ 211 w 430"/>
                <a:gd name="T51" fmla="*/ 849 h 1426"/>
                <a:gd name="T52" fmla="*/ 219 w 430"/>
                <a:gd name="T53" fmla="*/ 496 h 1426"/>
                <a:gd name="T54" fmla="*/ 228 w 430"/>
                <a:gd name="T55" fmla="*/ 240 h 1426"/>
                <a:gd name="T56" fmla="*/ 236 w 430"/>
                <a:gd name="T57" fmla="*/ 644 h 1426"/>
                <a:gd name="T58" fmla="*/ 244 w 430"/>
                <a:gd name="T59" fmla="*/ 1426 h 1426"/>
                <a:gd name="T60" fmla="*/ 253 w 430"/>
                <a:gd name="T61" fmla="*/ 1189 h 1426"/>
                <a:gd name="T62" fmla="*/ 261 w 430"/>
                <a:gd name="T63" fmla="*/ 1127 h 1426"/>
                <a:gd name="T64" fmla="*/ 270 w 430"/>
                <a:gd name="T65" fmla="*/ 401 h 1426"/>
                <a:gd name="T66" fmla="*/ 278 w 430"/>
                <a:gd name="T67" fmla="*/ 998 h 1426"/>
                <a:gd name="T68" fmla="*/ 287 w 430"/>
                <a:gd name="T69" fmla="*/ 432 h 1426"/>
                <a:gd name="T70" fmla="*/ 295 w 430"/>
                <a:gd name="T71" fmla="*/ 381 h 1426"/>
                <a:gd name="T72" fmla="*/ 304 w 430"/>
                <a:gd name="T73" fmla="*/ 616 h 1426"/>
                <a:gd name="T74" fmla="*/ 312 w 430"/>
                <a:gd name="T75" fmla="*/ 945 h 1426"/>
                <a:gd name="T76" fmla="*/ 320 w 430"/>
                <a:gd name="T77" fmla="*/ 861 h 1426"/>
                <a:gd name="T78" fmla="*/ 329 w 430"/>
                <a:gd name="T79" fmla="*/ 410 h 1426"/>
                <a:gd name="T80" fmla="*/ 337 w 430"/>
                <a:gd name="T81" fmla="*/ 898 h 1426"/>
                <a:gd name="T82" fmla="*/ 345 w 430"/>
                <a:gd name="T83" fmla="*/ 730 h 1426"/>
                <a:gd name="T84" fmla="*/ 354 w 430"/>
                <a:gd name="T85" fmla="*/ 1186 h 1426"/>
                <a:gd name="T86" fmla="*/ 362 w 430"/>
                <a:gd name="T87" fmla="*/ 918 h 1426"/>
                <a:gd name="T88" fmla="*/ 371 w 430"/>
                <a:gd name="T89" fmla="*/ 1103 h 1426"/>
                <a:gd name="T90" fmla="*/ 379 w 430"/>
                <a:gd name="T91" fmla="*/ 726 h 1426"/>
                <a:gd name="T92" fmla="*/ 388 w 430"/>
                <a:gd name="T93" fmla="*/ 532 h 1426"/>
                <a:gd name="T94" fmla="*/ 396 w 430"/>
                <a:gd name="T95" fmla="*/ 875 h 1426"/>
                <a:gd name="T96" fmla="*/ 404 w 430"/>
                <a:gd name="T97" fmla="*/ 927 h 1426"/>
                <a:gd name="T98" fmla="*/ 413 w 430"/>
                <a:gd name="T99" fmla="*/ 741 h 1426"/>
                <a:gd name="T100" fmla="*/ 421 w 430"/>
                <a:gd name="T101" fmla="*/ 599 h 1426"/>
                <a:gd name="T102" fmla="*/ 430 w 430"/>
                <a:gd name="T103" fmla="*/ 567 h 1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426">
                  <a:moveTo>
                    <a:pt x="0" y="628"/>
                  </a:moveTo>
                  <a:lnTo>
                    <a:pt x="9" y="593"/>
                  </a:lnTo>
                  <a:lnTo>
                    <a:pt x="17" y="671"/>
                  </a:lnTo>
                  <a:lnTo>
                    <a:pt x="26" y="640"/>
                  </a:lnTo>
                  <a:lnTo>
                    <a:pt x="34" y="205"/>
                  </a:lnTo>
                  <a:lnTo>
                    <a:pt x="43" y="482"/>
                  </a:lnTo>
                  <a:lnTo>
                    <a:pt x="51" y="274"/>
                  </a:lnTo>
                  <a:lnTo>
                    <a:pt x="59" y="70"/>
                  </a:lnTo>
                  <a:lnTo>
                    <a:pt x="68" y="477"/>
                  </a:lnTo>
                  <a:lnTo>
                    <a:pt x="76" y="624"/>
                  </a:lnTo>
                  <a:lnTo>
                    <a:pt x="84" y="1198"/>
                  </a:lnTo>
                  <a:lnTo>
                    <a:pt x="93" y="1296"/>
                  </a:lnTo>
                  <a:lnTo>
                    <a:pt x="101" y="278"/>
                  </a:lnTo>
                  <a:lnTo>
                    <a:pt x="110" y="242"/>
                  </a:lnTo>
                  <a:lnTo>
                    <a:pt x="118" y="1174"/>
                  </a:lnTo>
                  <a:lnTo>
                    <a:pt x="127" y="668"/>
                  </a:lnTo>
                  <a:lnTo>
                    <a:pt x="135" y="542"/>
                  </a:lnTo>
                  <a:lnTo>
                    <a:pt x="144" y="132"/>
                  </a:lnTo>
                  <a:lnTo>
                    <a:pt x="152" y="541"/>
                  </a:lnTo>
                  <a:lnTo>
                    <a:pt x="160" y="490"/>
                  </a:lnTo>
                  <a:lnTo>
                    <a:pt x="169" y="290"/>
                  </a:lnTo>
                  <a:lnTo>
                    <a:pt x="177" y="263"/>
                  </a:lnTo>
                  <a:lnTo>
                    <a:pt x="186" y="919"/>
                  </a:lnTo>
                  <a:lnTo>
                    <a:pt x="194" y="0"/>
                  </a:lnTo>
                  <a:lnTo>
                    <a:pt x="202" y="614"/>
                  </a:lnTo>
                  <a:lnTo>
                    <a:pt x="211" y="849"/>
                  </a:lnTo>
                  <a:lnTo>
                    <a:pt x="219" y="496"/>
                  </a:lnTo>
                  <a:lnTo>
                    <a:pt x="228" y="240"/>
                  </a:lnTo>
                  <a:lnTo>
                    <a:pt x="236" y="644"/>
                  </a:lnTo>
                  <a:lnTo>
                    <a:pt x="244" y="1426"/>
                  </a:lnTo>
                  <a:lnTo>
                    <a:pt x="253" y="1189"/>
                  </a:lnTo>
                  <a:lnTo>
                    <a:pt x="261" y="1127"/>
                  </a:lnTo>
                  <a:lnTo>
                    <a:pt x="270" y="401"/>
                  </a:lnTo>
                  <a:lnTo>
                    <a:pt x="278" y="998"/>
                  </a:lnTo>
                  <a:lnTo>
                    <a:pt x="287" y="432"/>
                  </a:lnTo>
                  <a:lnTo>
                    <a:pt x="295" y="381"/>
                  </a:lnTo>
                  <a:lnTo>
                    <a:pt x="304" y="616"/>
                  </a:lnTo>
                  <a:lnTo>
                    <a:pt x="312" y="945"/>
                  </a:lnTo>
                  <a:lnTo>
                    <a:pt x="320" y="861"/>
                  </a:lnTo>
                  <a:lnTo>
                    <a:pt x="329" y="410"/>
                  </a:lnTo>
                  <a:lnTo>
                    <a:pt x="337" y="898"/>
                  </a:lnTo>
                  <a:lnTo>
                    <a:pt x="345" y="730"/>
                  </a:lnTo>
                  <a:lnTo>
                    <a:pt x="354" y="1186"/>
                  </a:lnTo>
                  <a:lnTo>
                    <a:pt x="362" y="918"/>
                  </a:lnTo>
                  <a:lnTo>
                    <a:pt x="371" y="1103"/>
                  </a:lnTo>
                  <a:lnTo>
                    <a:pt x="379" y="726"/>
                  </a:lnTo>
                  <a:lnTo>
                    <a:pt x="388" y="532"/>
                  </a:lnTo>
                  <a:lnTo>
                    <a:pt x="396" y="875"/>
                  </a:lnTo>
                  <a:lnTo>
                    <a:pt x="404" y="927"/>
                  </a:lnTo>
                  <a:lnTo>
                    <a:pt x="413" y="741"/>
                  </a:lnTo>
                  <a:lnTo>
                    <a:pt x="421" y="599"/>
                  </a:lnTo>
                  <a:lnTo>
                    <a:pt x="430" y="56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8" name="Freeform 57"/>
            <p:cNvSpPr>
              <a:spLocks/>
            </p:cNvSpPr>
            <p:nvPr/>
          </p:nvSpPr>
          <p:spPr bwMode="auto">
            <a:xfrm>
              <a:off x="4569106" y="3081364"/>
              <a:ext cx="498856" cy="1867088"/>
            </a:xfrm>
            <a:custGeom>
              <a:avLst/>
              <a:gdLst>
                <a:gd name="T0" fmla="*/ 0 w 430"/>
                <a:gd name="T1" fmla="*/ 686 h 1640"/>
                <a:gd name="T2" fmla="*/ 9 w 430"/>
                <a:gd name="T3" fmla="*/ 654 h 1640"/>
                <a:gd name="T4" fmla="*/ 17 w 430"/>
                <a:gd name="T5" fmla="*/ 791 h 1640"/>
                <a:gd name="T6" fmla="*/ 26 w 430"/>
                <a:gd name="T7" fmla="*/ 715 h 1640"/>
                <a:gd name="T8" fmla="*/ 34 w 430"/>
                <a:gd name="T9" fmla="*/ 133 h 1640"/>
                <a:gd name="T10" fmla="*/ 42 w 430"/>
                <a:gd name="T11" fmla="*/ 463 h 1640"/>
                <a:gd name="T12" fmla="*/ 51 w 430"/>
                <a:gd name="T13" fmla="*/ 476 h 1640"/>
                <a:gd name="T14" fmla="*/ 59 w 430"/>
                <a:gd name="T15" fmla="*/ 737 h 1640"/>
                <a:gd name="T16" fmla="*/ 68 w 430"/>
                <a:gd name="T17" fmla="*/ 309 h 1640"/>
                <a:gd name="T18" fmla="*/ 76 w 430"/>
                <a:gd name="T19" fmla="*/ 828 h 1640"/>
                <a:gd name="T20" fmla="*/ 84 w 430"/>
                <a:gd name="T21" fmla="*/ 495 h 1640"/>
                <a:gd name="T22" fmla="*/ 93 w 430"/>
                <a:gd name="T23" fmla="*/ 664 h 1640"/>
                <a:gd name="T24" fmla="*/ 101 w 430"/>
                <a:gd name="T25" fmla="*/ 437 h 1640"/>
                <a:gd name="T26" fmla="*/ 110 w 430"/>
                <a:gd name="T27" fmla="*/ 1247 h 1640"/>
                <a:gd name="T28" fmla="*/ 118 w 430"/>
                <a:gd name="T29" fmla="*/ 1113 h 1640"/>
                <a:gd name="T30" fmla="*/ 127 w 430"/>
                <a:gd name="T31" fmla="*/ 87 h 1640"/>
                <a:gd name="T32" fmla="*/ 135 w 430"/>
                <a:gd name="T33" fmla="*/ 324 h 1640"/>
                <a:gd name="T34" fmla="*/ 143 w 430"/>
                <a:gd name="T35" fmla="*/ 1027 h 1640"/>
                <a:gd name="T36" fmla="*/ 152 w 430"/>
                <a:gd name="T37" fmla="*/ 1114 h 1640"/>
                <a:gd name="T38" fmla="*/ 160 w 430"/>
                <a:gd name="T39" fmla="*/ 426 h 1640"/>
                <a:gd name="T40" fmla="*/ 169 w 430"/>
                <a:gd name="T41" fmla="*/ 466 h 1640"/>
                <a:gd name="T42" fmla="*/ 177 w 430"/>
                <a:gd name="T43" fmla="*/ 859 h 1640"/>
                <a:gd name="T44" fmla="*/ 186 w 430"/>
                <a:gd name="T45" fmla="*/ 1011 h 1640"/>
                <a:gd name="T46" fmla="*/ 194 w 430"/>
                <a:gd name="T47" fmla="*/ 1071 h 1640"/>
                <a:gd name="T48" fmla="*/ 202 w 430"/>
                <a:gd name="T49" fmla="*/ 870 h 1640"/>
                <a:gd name="T50" fmla="*/ 211 w 430"/>
                <a:gd name="T51" fmla="*/ 1173 h 1640"/>
                <a:gd name="T52" fmla="*/ 219 w 430"/>
                <a:gd name="T53" fmla="*/ 1640 h 1640"/>
                <a:gd name="T54" fmla="*/ 227 w 430"/>
                <a:gd name="T55" fmla="*/ 766 h 1640"/>
                <a:gd name="T56" fmla="*/ 236 w 430"/>
                <a:gd name="T57" fmla="*/ 116 h 1640"/>
                <a:gd name="T58" fmla="*/ 244 w 430"/>
                <a:gd name="T59" fmla="*/ 453 h 1640"/>
                <a:gd name="T60" fmla="*/ 253 w 430"/>
                <a:gd name="T61" fmla="*/ 508 h 1640"/>
                <a:gd name="T62" fmla="*/ 261 w 430"/>
                <a:gd name="T63" fmla="*/ 442 h 1640"/>
                <a:gd name="T64" fmla="*/ 270 w 430"/>
                <a:gd name="T65" fmla="*/ 376 h 1640"/>
                <a:gd name="T66" fmla="*/ 278 w 430"/>
                <a:gd name="T67" fmla="*/ 594 h 1640"/>
                <a:gd name="T68" fmla="*/ 287 w 430"/>
                <a:gd name="T69" fmla="*/ 564 h 1640"/>
                <a:gd name="T70" fmla="*/ 295 w 430"/>
                <a:gd name="T71" fmla="*/ 797 h 1640"/>
                <a:gd name="T72" fmla="*/ 303 w 430"/>
                <a:gd name="T73" fmla="*/ 1003 h 1640"/>
                <a:gd name="T74" fmla="*/ 312 w 430"/>
                <a:gd name="T75" fmla="*/ 440 h 1640"/>
                <a:gd name="T76" fmla="*/ 320 w 430"/>
                <a:gd name="T77" fmla="*/ 897 h 1640"/>
                <a:gd name="T78" fmla="*/ 329 w 430"/>
                <a:gd name="T79" fmla="*/ 403 h 1640"/>
                <a:gd name="T80" fmla="*/ 337 w 430"/>
                <a:gd name="T81" fmla="*/ 1523 h 1640"/>
                <a:gd name="T82" fmla="*/ 345 w 430"/>
                <a:gd name="T83" fmla="*/ 1630 h 1640"/>
                <a:gd name="T84" fmla="*/ 354 w 430"/>
                <a:gd name="T85" fmla="*/ 674 h 1640"/>
                <a:gd name="T86" fmla="*/ 362 w 430"/>
                <a:gd name="T87" fmla="*/ 192 h 1640"/>
                <a:gd name="T88" fmla="*/ 371 w 430"/>
                <a:gd name="T89" fmla="*/ 1465 h 1640"/>
                <a:gd name="T90" fmla="*/ 379 w 430"/>
                <a:gd name="T91" fmla="*/ 482 h 1640"/>
                <a:gd name="T92" fmla="*/ 387 w 430"/>
                <a:gd name="T93" fmla="*/ 0 h 1640"/>
                <a:gd name="T94" fmla="*/ 396 w 430"/>
                <a:gd name="T95" fmla="*/ 1556 h 1640"/>
                <a:gd name="T96" fmla="*/ 404 w 430"/>
                <a:gd name="T97" fmla="*/ 401 h 1640"/>
                <a:gd name="T98" fmla="*/ 413 w 430"/>
                <a:gd name="T99" fmla="*/ 1086 h 1640"/>
                <a:gd name="T100" fmla="*/ 421 w 430"/>
                <a:gd name="T101" fmla="*/ 646 h 1640"/>
                <a:gd name="T102" fmla="*/ 430 w 430"/>
                <a:gd name="T103" fmla="*/ 890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640">
                  <a:moveTo>
                    <a:pt x="0" y="686"/>
                  </a:moveTo>
                  <a:lnTo>
                    <a:pt x="9" y="654"/>
                  </a:lnTo>
                  <a:lnTo>
                    <a:pt x="17" y="791"/>
                  </a:lnTo>
                  <a:lnTo>
                    <a:pt x="26" y="715"/>
                  </a:lnTo>
                  <a:lnTo>
                    <a:pt x="34" y="133"/>
                  </a:lnTo>
                  <a:lnTo>
                    <a:pt x="42" y="463"/>
                  </a:lnTo>
                  <a:lnTo>
                    <a:pt x="51" y="476"/>
                  </a:lnTo>
                  <a:lnTo>
                    <a:pt x="59" y="737"/>
                  </a:lnTo>
                  <a:lnTo>
                    <a:pt x="68" y="309"/>
                  </a:lnTo>
                  <a:lnTo>
                    <a:pt x="76" y="828"/>
                  </a:lnTo>
                  <a:lnTo>
                    <a:pt x="84" y="495"/>
                  </a:lnTo>
                  <a:lnTo>
                    <a:pt x="93" y="664"/>
                  </a:lnTo>
                  <a:lnTo>
                    <a:pt x="101" y="437"/>
                  </a:lnTo>
                  <a:lnTo>
                    <a:pt x="110" y="1247"/>
                  </a:lnTo>
                  <a:lnTo>
                    <a:pt x="118" y="1113"/>
                  </a:lnTo>
                  <a:lnTo>
                    <a:pt x="127" y="87"/>
                  </a:lnTo>
                  <a:lnTo>
                    <a:pt x="135" y="324"/>
                  </a:lnTo>
                  <a:lnTo>
                    <a:pt x="143" y="1027"/>
                  </a:lnTo>
                  <a:lnTo>
                    <a:pt x="152" y="1114"/>
                  </a:lnTo>
                  <a:lnTo>
                    <a:pt x="160" y="426"/>
                  </a:lnTo>
                  <a:lnTo>
                    <a:pt x="169" y="466"/>
                  </a:lnTo>
                  <a:lnTo>
                    <a:pt x="177" y="859"/>
                  </a:lnTo>
                  <a:lnTo>
                    <a:pt x="186" y="1011"/>
                  </a:lnTo>
                  <a:lnTo>
                    <a:pt x="194" y="1071"/>
                  </a:lnTo>
                  <a:lnTo>
                    <a:pt x="202" y="870"/>
                  </a:lnTo>
                  <a:lnTo>
                    <a:pt x="211" y="1173"/>
                  </a:lnTo>
                  <a:lnTo>
                    <a:pt x="219" y="1640"/>
                  </a:lnTo>
                  <a:lnTo>
                    <a:pt x="227" y="766"/>
                  </a:lnTo>
                  <a:lnTo>
                    <a:pt x="236" y="116"/>
                  </a:lnTo>
                  <a:lnTo>
                    <a:pt x="244" y="453"/>
                  </a:lnTo>
                  <a:lnTo>
                    <a:pt x="253" y="508"/>
                  </a:lnTo>
                  <a:lnTo>
                    <a:pt x="261" y="442"/>
                  </a:lnTo>
                  <a:lnTo>
                    <a:pt x="270" y="376"/>
                  </a:lnTo>
                  <a:lnTo>
                    <a:pt x="278" y="594"/>
                  </a:lnTo>
                  <a:lnTo>
                    <a:pt x="287" y="564"/>
                  </a:lnTo>
                  <a:lnTo>
                    <a:pt x="295" y="797"/>
                  </a:lnTo>
                  <a:lnTo>
                    <a:pt x="303" y="1003"/>
                  </a:lnTo>
                  <a:lnTo>
                    <a:pt x="312" y="440"/>
                  </a:lnTo>
                  <a:lnTo>
                    <a:pt x="320" y="897"/>
                  </a:lnTo>
                  <a:lnTo>
                    <a:pt x="329" y="403"/>
                  </a:lnTo>
                  <a:lnTo>
                    <a:pt x="337" y="1523"/>
                  </a:lnTo>
                  <a:lnTo>
                    <a:pt x="345" y="1630"/>
                  </a:lnTo>
                  <a:lnTo>
                    <a:pt x="354" y="674"/>
                  </a:lnTo>
                  <a:lnTo>
                    <a:pt x="362" y="192"/>
                  </a:lnTo>
                  <a:lnTo>
                    <a:pt x="371" y="1465"/>
                  </a:lnTo>
                  <a:lnTo>
                    <a:pt x="379" y="482"/>
                  </a:lnTo>
                  <a:lnTo>
                    <a:pt x="387" y="0"/>
                  </a:lnTo>
                  <a:lnTo>
                    <a:pt x="396" y="1556"/>
                  </a:lnTo>
                  <a:lnTo>
                    <a:pt x="404" y="401"/>
                  </a:lnTo>
                  <a:lnTo>
                    <a:pt x="413" y="1086"/>
                  </a:lnTo>
                  <a:lnTo>
                    <a:pt x="421" y="646"/>
                  </a:lnTo>
                  <a:lnTo>
                    <a:pt x="430" y="89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9" name="Freeform 58"/>
            <p:cNvSpPr>
              <a:spLocks/>
            </p:cNvSpPr>
            <p:nvPr/>
          </p:nvSpPr>
          <p:spPr bwMode="auto">
            <a:xfrm>
              <a:off x="5057522" y="2719332"/>
              <a:ext cx="497696" cy="2081120"/>
            </a:xfrm>
            <a:custGeom>
              <a:avLst/>
              <a:gdLst>
                <a:gd name="T0" fmla="*/ 0 w 429"/>
                <a:gd name="T1" fmla="*/ 964 h 1828"/>
                <a:gd name="T2" fmla="*/ 9 w 429"/>
                <a:gd name="T3" fmla="*/ 1208 h 1828"/>
                <a:gd name="T4" fmla="*/ 17 w 429"/>
                <a:gd name="T5" fmla="*/ 1261 h 1828"/>
                <a:gd name="T6" fmla="*/ 26 w 429"/>
                <a:gd name="T7" fmla="*/ 0 h 1828"/>
                <a:gd name="T8" fmla="*/ 34 w 429"/>
                <a:gd name="T9" fmla="*/ 876 h 1828"/>
                <a:gd name="T10" fmla="*/ 42 w 429"/>
                <a:gd name="T11" fmla="*/ 687 h 1828"/>
                <a:gd name="T12" fmla="*/ 51 w 429"/>
                <a:gd name="T13" fmla="*/ 1654 h 1828"/>
                <a:gd name="T14" fmla="*/ 59 w 429"/>
                <a:gd name="T15" fmla="*/ 1181 h 1828"/>
                <a:gd name="T16" fmla="*/ 67 w 429"/>
                <a:gd name="T17" fmla="*/ 744 h 1828"/>
                <a:gd name="T18" fmla="*/ 76 w 429"/>
                <a:gd name="T19" fmla="*/ 1353 h 1828"/>
                <a:gd name="T20" fmla="*/ 84 w 429"/>
                <a:gd name="T21" fmla="*/ 1013 h 1828"/>
                <a:gd name="T22" fmla="*/ 93 w 429"/>
                <a:gd name="T23" fmla="*/ 1012 h 1828"/>
                <a:gd name="T24" fmla="*/ 101 w 429"/>
                <a:gd name="T25" fmla="*/ 272 h 1828"/>
                <a:gd name="T26" fmla="*/ 110 w 429"/>
                <a:gd name="T27" fmla="*/ 475 h 1828"/>
                <a:gd name="T28" fmla="*/ 118 w 429"/>
                <a:gd name="T29" fmla="*/ 896 h 1828"/>
                <a:gd name="T30" fmla="*/ 126 w 429"/>
                <a:gd name="T31" fmla="*/ 525 h 1828"/>
                <a:gd name="T32" fmla="*/ 135 w 429"/>
                <a:gd name="T33" fmla="*/ 1502 h 1828"/>
                <a:gd name="T34" fmla="*/ 143 w 429"/>
                <a:gd name="T35" fmla="*/ 409 h 1828"/>
                <a:gd name="T36" fmla="*/ 152 w 429"/>
                <a:gd name="T37" fmla="*/ 1187 h 1828"/>
                <a:gd name="T38" fmla="*/ 160 w 429"/>
                <a:gd name="T39" fmla="*/ 830 h 1828"/>
                <a:gd name="T40" fmla="*/ 169 w 429"/>
                <a:gd name="T41" fmla="*/ 858 h 1828"/>
                <a:gd name="T42" fmla="*/ 177 w 429"/>
                <a:gd name="T43" fmla="*/ 933 h 1828"/>
                <a:gd name="T44" fmla="*/ 185 w 429"/>
                <a:gd name="T45" fmla="*/ 564 h 1828"/>
                <a:gd name="T46" fmla="*/ 194 w 429"/>
                <a:gd name="T47" fmla="*/ 1515 h 1828"/>
                <a:gd name="T48" fmla="*/ 202 w 429"/>
                <a:gd name="T49" fmla="*/ 1194 h 1828"/>
                <a:gd name="T50" fmla="*/ 210 w 429"/>
                <a:gd name="T51" fmla="*/ 1381 h 1828"/>
                <a:gd name="T52" fmla="*/ 219 w 429"/>
                <a:gd name="T53" fmla="*/ 1210 h 1828"/>
                <a:gd name="T54" fmla="*/ 227 w 429"/>
                <a:gd name="T55" fmla="*/ 907 h 1828"/>
                <a:gd name="T56" fmla="*/ 236 w 429"/>
                <a:gd name="T57" fmla="*/ 1252 h 1828"/>
                <a:gd name="T58" fmla="*/ 244 w 429"/>
                <a:gd name="T59" fmla="*/ 743 h 1828"/>
                <a:gd name="T60" fmla="*/ 253 w 429"/>
                <a:gd name="T61" fmla="*/ 1828 h 1828"/>
                <a:gd name="T62" fmla="*/ 261 w 429"/>
                <a:gd name="T63" fmla="*/ 708 h 1828"/>
                <a:gd name="T64" fmla="*/ 269 w 429"/>
                <a:gd name="T65" fmla="*/ 1182 h 1828"/>
                <a:gd name="T66" fmla="*/ 278 w 429"/>
                <a:gd name="T67" fmla="*/ 1472 h 1828"/>
                <a:gd name="T68" fmla="*/ 286 w 429"/>
                <a:gd name="T69" fmla="*/ 639 h 1828"/>
                <a:gd name="T70" fmla="*/ 295 w 429"/>
                <a:gd name="T71" fmla="*/ 1228 h 1828"/>
                <a:gd name="T72" fmla="*/ 303 w 429"/>
                <a:gd name="T73" fmla="*/ 1191 h 1828"/>
                <a:gd name="T74" fmla="*/ 312 w 429"/>
                <a:gd name="T75" fmla="*/ 1053 h 1828"/>
                <a:gd name="T76" fmla="*/ 320 w 429"/>
                <a:gd name="T77" fmla="*/ 1123 h 1828"/>
                <a:gd name="T78" fmla="*/ 328 w 429"/>
                <a:gd name="T79" fmla="*/ 1617 h 1828"/>
                <a:gd name="T80" fmla="*/ 337 w 429"/>
                <a:gd name="T81" fmla="*/ 1035 h 1828"/>
                <a:gd name="T82" fmla="*/ 345 w 429"/>
                <a:gd name="T83" fmla="*/ 1629 h 1828"/>
                <a:gd name="T84" fmla="*/ 354 w 429"/>
                <a:gd name="T85" fmla="*/ 1252 h 1828"/>
                <a:gd name="T86" fmla="*/ 362 w 429"/>
                <a:gd name="T87" fmla="*/ 1475 h 1828"/>
                <a:gd name="T88" fmla="*/ 370 w 429"/>
                <a:gd name="T89" fmla="*/ 114 h 1828"/>
                <a:gd name="T90" fmla="*/ 379 w 429"/>
                <a:gd name="T91" fmla="*/ 1393 h 1828"/>
                <a:gd name="T92" fmla="*/ 387 w 429"/>
                <a:gd name="T93" fmla="*/ 1164 h 1828"/>
                <a:gd name="T94" fmla="*/ 396 w 429"/>
                <a:gd name="T95" fmla="*/ 923 h 1828"/>
                <a:gd name="T96" fmla="*/ 404 w 429"/>
                <a:gd name="T97" fmla="*/ 959 h 1828"/>
                <a:gd name="T98" fmla="*/ 413 w 429"/>
                <a:gd name="T99" fmla="*/ 1196 h 1828"/>
                <a:gd name="T100" fmla="*/ 421 w 429"/>
                <a:gd name="T101" fmla="*/ 1519 h 1828"/>
                <a:gd name="T102" fmla="*/ 429 w 429"/>
                <a:gd name="T103" fmla="*/ 82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828">
                  <a:moveTo>
                    <a:pt x="0" y="964"/>
                  </a:moveTo>
                  <a:lnTo>
                    <a:pt x="9" y="1208"/>
                  </a:lnTo>
                  <a:lnTo>
                    <a:pt x="17" y="1261"/>
                  </a:lnTo>
                  <a:lnTo>
                    <a:pt x="26" y="0"/>
                  </a:lnTo>
                  <a:lnTo>
                    <a:pt x="34" y="876"/>
                  </a:lnTo>
                  <a:lnTo>
                    <a:pt x="42" y="687"/>
                  </a:lnTo>
                  <a:lnTo>
                    <a:pt x="51" y="1654"/>
                  </a:lnTo>
                  <a:lnTo>
                    <a:pt x="59" y="1181"/>
                  </a:lnTo>
                  <a:lnTo>
                    <a:pt x="67" y="744"/>
                  </a:lnTo>
                  <a:lnTo>
                    <a:pt x="76" y="1353"/>
                  </a:lnTo>
                  <a:lnTo>
                    <a:pt x="84" y="1013"/>
                  </a:lnTo>
                  <a:lnTo>
                    <a:pt x="93" y="1012"/>
                  </a:lnTo>
                  <a:lnTo>
                    <a:pt x="101" y="272"/>
                  </a:lnTo>
                  <a:lnTo>
                    <a:pt x="110" y="475"/>
                  </a:lnTo>
                  <a:lnTo>
                    <a:pt x="118" y="896"/>
                  </a:lnTo>
                  <a:lnTo>
                    <a:pt x="126" y="525"/>
                  </a:lnTo>
                  <a:lnTo>
                    <a:pt x="135" y="1502"/>
                  </a:lnTo>
                  <a:lnTo>
                    <a:pt x="143" y="409"/>
                  </a:lnTo>
                  <a:lnTo>
                    <a:pt x="152" y="1187"/>
                  </a:lnTo>
                  <a:lnTo>
                    <a:pt x="160" y="830"/>
                  </a:lnTo>
                  <a:lnTo>
                    <a:pt x="169" y="858"/>
                  </a:lnTo>
                  <a:lnTo>
                    <a:pt x="177" y="933"/>
                  </a:lnTo>
                  <a:lnTo>
                    <a:pt x="185" y="564"/>
                  </a:lnTo>
                  <a:lnTo>
                    <a:pt x="194" y="1515"/>
                  </a:lnTo>
                  <a:lnTo>
                    <a:pt x="202" y="1194"/>
                  </a:lnTo>
                  <a:lnTo>
                    <a:pt x="210" y="1381"/>
                  </a:lnTo>
                  <a:lnTo>
                    <a:pt x="219" y="1210"/>
                  </a:lnTo>
                  <a:lnTo>
                    <a:pt x="227" y="907"/>
                  </a:lnTo>
                  <a:lnTo>
                    <a:pt x="236" y="1252"/>
                  </a:lnTo>
                  <a:lnTo>
                    <a:pt x="244" y="743"/>
                  </a:lnTo>
                  <a:lnTo>
                    <a:pt x="253" y="1828"/>
                  </a:lnTo>
                  <a:lnTo>
                    <a:pt x="261" y="708"/>
                  </a:lnTo>
                  <a:lnTo>
                    <a:pt x="269" y="1182"/>
                  </a:lnTo>
                  <a:lnTo>
                    <a:pt x="278" y="1472"/>
                  </a:lnTo>
                  <a:lnTo>
                    <a:pt x="286" y="639"/>
                  </a:lnTo>
                  <a:lnTo>
                    <a:pt x="295" y="1228"/>
                  </a:lnTo>
                  <a:lnTo>
                    <a:pt x="303" y="1191"/>
                  </a:lnTo>
                  <a:lnTo>
                    <a:pt x="312" y="1053"/>
                  </a:lnTo>
                  <a:lnTo>
                    <a:pt x="320" y="1123"/>
                  </a:lnTo>
                  <a:lnTo>
                    <a:pt x="328" y="1617"/>
                  </a:lnTo>
                  <a:lnTo>
                    <a:pt x="337" y="1035"/>
                  </a:lnTo>
                  <a:lnTo>
                    <a:pt x="345" y="1629"/>
                  </a:lnTo>
                  <a:lnTo>
                    <a:pt x="354" y="1252"/>
                  </a:lnTo>
                  <a:lnTo>
                    <a:pt x="362" y="1475"/>
                  </a:lnTo>
                  <a:lnTo>
                    <a:pt x="370" y="114"/>
                  </a:lnTo>
                  <a:lnTo>
                    <a:pt x="379" y="1393"/>
                  </a:lnTo>
                  <a:lnTo>
                    <a:pt x="387" y="1164"/>
                  </a:lnTo>
                  <a:lnTo>
                    <a:pt x="396" y="923"/>
                  </a:lnTo>
                  <a:lnTo>
                    <a:pt x="404" y="959"/>
                  </a:lnTo>
                  <a:lnTo>
                    <a:pt x="413" y="1196"/>
                  </a:lnTo>
                  <a:lnTo>
                    <a:pt x="421" y="1519"/>
                  </a:lnTo>
                  <a:lnTo>
                    <a:pt x="429" y="8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Freeform 59"/>
            <p:cNvSpPr>
              <a:spLocks/>
            </p:cNvSpPr>
            <p:nvPr/>
          </p:nvSpPr>
          <p:spPr bwMode="auto">
            <a:xfrm>
              <a:off x="5545935" y="2846840"/>
              <a:ext cx="497696" cy="1950198"/>
            </a:xfrm>
            <a:custGeom>
              <a:avLst/>
              <a:gdLst>
                <a:gd name="T0" fmla="*/ 0 w 429"/>
                <a:gd name="T1" fmla="*/ 1407 h 1713"/>
                <a:gd name="T2" fmla="*/ 8 w 429"/>
                <a:gd name="T3" fmla="*/ 709 h 1713"/>
                <a:gd name="T4" fmla="*/ 17 w 429"/>
                <a:gd name="T5" fmla="*/ 873 h 1713"/>
                <a:gd name="T6" fmla="*/ 25 w 429"/>
                <a:gd name="T7" fmla="*/ 574 h 1713"/>
                <a:gd name="T8" fmla="*/ 34 w 429"/>
                <a:gd name="T9" fmla="*/ 976 h 1713"/>
                <a:gd name="T10" fmla="*/ 42 w 429"/>
                <a:gd name="T11" fmla="*/ 815 h 1713"/>
                <a:gd name="T12" fmla="*/ 50 w 429"/>
                <a:gd name="T13" fmla="*/ 1713 h 1713"/>
                <a:gd name="T14" fmla="*/ 59 w 429"/>
                <a:gd name="T15" fmla="*/ 450 h 1713"/>
                <a:gd name="T16" fmla="*/ 67 w 429"/>
                <a:gd name="T17" fmla="*/ 0 h 1713"/>
                <a:gd name="T18" fmla="*/ 76 w 429"/>
                <a:gd name="T19" fmla="*/ 358 h 1713"/>
                <a:gd name="T20" fmla="*/ 84 w 429"/>
                <a:gd name="T21" fmla="*/ 1471 h 1713"/>
                <a:gd name="T22" fmla="*/ 92 w 429"/>
                <a:gd name="T23" fmla="*/ 688 h 1713"/>
                <a:gd name="T24" fmla="*/ 101 w 429"/>
                <a:gd name="T25" fmla="*/ 918 h 1713"/>
                <a:gd name="T26" fmla="*/ 109 w 429"/>
                <a:gd name="T27" fmla="*/ 1004 h 1713"/>
                <a:gd name="T28" fmla="*/ 118 w 429"/>
                <a:gd name="T29" fmla="*/ 1470 h 1713"/>
                <a:gd name="T30" fmla="*/ 126 w 429"/>
                <a:gd name="T31" fmla="*/ 384 h 1713"/>
                <a:gd name="T32" fmla="*/ 135 w 429"/>
                <a:gd name="T33" fmla="*/ 1331 h 1713"/>
                <a:gd name="T34" fmla="*/ 143 w 429"/>
                <a:gd name="T35" fmla="*/ 1288 h 1713"/>
                <a:gd name="T36" fmla="*/ 152 w 429"/>
                <a:gd name="T37" fmla="*/ 1006 h 1713"/>
                <a:gd name="T38" fmla="*/ 160 w 429"/>
                <a:gd name="T39" fmla="*/ 642 h 1713"/>
                <a:gd name="T40" fmla="*/ 168 w 429"/>
                <a:gd name="T41" fmla="*/ 943 h 1713"/>
                <a:gd name="T42" fmla="*/ 177 w 429"/>
                <a:gd name="T43" fmla="*/ 1182 h 1713"/>
                <a:gd name="T44" fmla="*/ 185 w 429"/>
                <a:gd name="T45" fmla="*/ 1056 h 1713"/>
                <a:gd name="T46" fmla="*/ 194 w 429"/>
                <a:gd name="T47" fmla="*/ 1370 h 1713"/>
                <a:gd name="T48" fmla="*/ 202 w 429"/>
                <a:gd name="T49" fmla="*/ 924 h 1713"/>
                <a:gd name="T50" fmla="*/ 210 w 429"/>
                <a:gd name="T51" fmla="*/ 650 h 1713"/>
                <a:gd name="T52" fmla="*/ 219 w 429"/>
                <a:gd name="T53" fmla="*/ 1022 h 1713"/>
                <a:gd name="T54" fmla="*/ 227 w 429"/>
                <a:gd name="T55" fmla="*/ 488 h 1713"/>
                <a:gd name="T56" fmla="*/ 236 w 429"/>
                <a:gd name="T57" fmla="*/ 932 h 1713"/>
                <a:gd name="T58" fmla="*/ 244 w 429"/>
                <a:gd name="T59" fmla="*/ 147 h 1713"/>
                <a:gd name="T60" fmla="*/ 252 w 429"/>
                <a:gd name="T61" fmla="*/ 952 h 1713"/>
                <a:gd name="T62" fmla="*/ 261 w 429"/>
                <a:gd name="T63" fmla="*/ 1033 h 1713"/>
                <a:gd name="T64" fmla="*/ 269 w 429"/>
                <a:gd name="T65" fmla="*/ 1223 h 1713"/>
                <a:gd name="T66" fmla="*/ 278 w 429"/>
                <a:gd name="T67" fmla="*/ 1064 h 1713"/>
                <a:gd name="T68" fmla="*/ 286 w 429"/>
                <a:gd name="T69" fmla="*/ 843 h 1713"/>
                <a:gd name="T70" fmla="*/ 295 w 429"/>
                <a:gd name="T71" fmla="*/ 1074 h 1713"/>
                <a:gd name="T72" fmla="*/ 303 w 429"/>
                <a:gd name="T73" fmla="*/ 1242 h 1713"/>
                <a:gd name="T74" fmla="*/ 311 w 429"/>
                <a:gd name="T75" fmla="*/ 1508 h 1713"/>
                <a:gd name="T76" fmla="*/ 320 w 429"/>
                <a:gd name="T77" fmla="*/ 1520 h 1713"/>
                <a:gd name="T78" fmla="*/ 328 w 429"/>
                <a:gd name="T79" fmla="*/ 1140 h 1713"/>
                <a:gd name="T80" fmla="*/ 337 w 429"/>
                <a:gd name="T81" fmla="*/ 1422 h 1713"/>
                <a:gd name="T82" fmla="*/ 345 w 429"/>
                <a:gd name="T83" fmla="*/ 941 h 1713"/>
                <a:gd name="T84" fmla="*/ 353 w 429"/>
                <a:gd name="T85" fmla="*/ 1154 h 1713"/>
                <a:gd name="T86" fmla="*/ 362 w 429"/>
                <a:gd name="T87" fmla="*/ 1621 h 1713"/>
                <a:gd name="T88" fmla="*/ 370 w 429"/>
                <a:gd name="T89" fmla="*/ 465 h 1713"/>
                <a:gd name="T90" fmla="*/ 379 w 429"/>
                <a:gd name="T91" fmla="*/ 1122 h 1713"/>
                <a:gd name="T92" fmla="*/ 387 w 429"/>
                <a:gd name="T93" fmla="*/ 466 h 1713"/>
                <a:gd name="T94" fmla="*/ 396 w 429"/>
                <a:gd name="T95" fmla="*/ 1164 h 1713"/>
                <a:gd name="T96" fmla="*/ 404 w 429"/>
                <a:gd name="T97" fmla="*/ 1395 h 1713"/>
                <a:gd name="T98" fmla="*/ 412 w 429"/>
                <a:gd name="T99" fmla="*/ 480 h 1713"/>
                <a:gd name="T100" fmla="*/ 421 w 429"/>
                <a:gd name="T101" fmla="*/ 1366 h 1713"/>
                <a:gd name="T102" fmla="*/ 429 w 429"/>
                <a:gd name="T103" fmla="*/ 1455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713">
                  <a:moveTo>
                    <a:pt x="0" y="1407"/>
                  </a:moveTo>
                  <a:lnTo>
                    <a:pt x="8" y="709"/>
                  </a:lnTo>
                  <a:lnTo>
                    <a:pt x="17" y="873"/>
                  </a:lnTo>
                  <a:lnTo>
                    <a:pt x="25" y="574"/>
                  </a:lnTo>
                  <a:lnTo>
                    <a:pt x="34" y="976"/>
                  </a:lnTo>
                  <a:lnTo>
                    <a:pt x="42" y="815"/>
                  </a:lnTo>
                  <a:lnTo>
                    <a:pt x="50" y="1713"/>
                  </a:lnTo>
                  <a:lnTo>
                    <a:pt x="59" y="450"/>
                  </a:lnTo>
                  <a:lnTo>
                    <a:pt x="67" y="0"/>
                  </a:lnTo>
                  <a:lnTo>
                    <a:pt x="76" y="358"/>
                  </a:lnTo>
                  <a:lnTo>
                    <a:pt x="84" y="1471"/>
                  </a:lnTo>
                  <a:lnTo>
                    <a:pt x="92" y="688"/>
                  </a:lnTo>
                  <a:lnTo>
                    <a:pt x="101" y="918"/>
                  </a:lnTo>
                  <a:lnTo>
                    <a:pt x="109" y="1004"/>
                  </a:lnTo>
                  <a:lnTo>
                    <a:pt x="118" y="1470"/>
                  </a:lnTo>
                  <a:lnTo>
                    <a:pt x="126" y="384"/>
                  </a:lnTo>
                  <a:lnTo>
                    <a:pt x="135" y="1331"/>
                  </a:lnTo>
                  <a:lnTo>
                    <a:pt x="143" y="1288"/>
                  </a:lnTo>
                  <a:lnTo>
                    <a:pt x="152" y="1006"/>
                  </a:lnTo>
                  <a:lnTo>
                    <a:pt x="160" y="642"/>
                  </a:lnTo>
                  <a:lnTo>
                    <a:pt x="168" y="943"/>
                  </a:lnTo>
                  <a:lnTo>
                    <a:pt x="177" y="1182"/>
                  </a:lnTo>
                  <a:lnTo>
                    <a:pt x="185" y="1056"/>
                  </a:lnTo>
                  <a:lnTo>
                    <a:pt x="194" y="1370"/>
                  </a:lnTo>
                  <a:lnTo>
                    <a:pt x="202" y="924"/>
                  </a:lnTo>
                  <a:lnTo>
                    <a:pt x="210" y="650"/>
                  </a:lnTo>
                  <a:lnTo>
                    <a:pt x="219" y="1022"/>
                  </a:lnTo>
                  <a:lnTo>
                    <a:pt x="227" y="488"/>
                  </a:lnTo>
                  <a:lnTo>
                    <a:pt x="236" y="932"/>
                  </a:lnTo>
                  <a:lnTo>
                    <a:pt x="244" y="147"/>
                  </a:lnTo>
                  <a:lnTo>
                    <a:pt x="252" y="952"/>
                  </a:lnTo>
                  <a:lnTo>
                    <a:pt x="261" y="1033"/>
                  </a:lnTo>
                  <a:lnTo>
                    <a:pt x="269" y="1223"/>
                  </a:lnTo>
                  <a:lnTo>
                    <a:pt x="278" y="1064"/>
                  </a:lnTo>
                  <a:lnTo>
                    <a:pt x="286" y="843"/>
                  </a:lnTo>
                  <a:lnTo>
                    <a:pt x="295" y="1074"/>
                  </a:lnTo>
                  <a:lnTo>
                    <a:pt x="303" y="1242"/>
                  </a:lnTo>
                  <a:lnTo>
                    <a:pt x="311" y="1508"/>
                  </a:lnTo>
                  <a:lnTo>
                    <a:pt x="320" y="1520"/>
                  </a:lnTo>
                  <a:lnTo>
                    <a:pt x="328" y="1140"/>
                  </a:lnTo>
                  <a:lnTo>
                    <a:pt x="337" y="1422"/>
                  </a:lnTo>
                  <a:lnTo>
                    <a:pt x="345" y="941"/>
                  </a:lnTo>
                  <a:lnTo>
                    <a:pt x="353" y="1154"/>
                  </a:lnTo>
                  <a:lnTo>
                    <a:pt x="362" y="1621"/>
                  </a:lnTo>
                  <a:lnTo>
                    <a:pt x="370" y="465"/>
                  </a:lnTo>
                  <a:lnTo>
                    <a:pt x="379" y="1122"/>
                  </a:lnTo>
                  <a:lnTo>
                    <a:pt x="387" y="466"/>
                  </a:lnTo>
                  <a:lnTo>
                    <a:pt x="396" y="1164"/>
                  </a:lnTo>
                  <a:lnTo>
                    <a:pt x="404" y="1395"/>
                  </a:lnTo>
                  <a:lnTo>
                    <a:pt x="412" y="480"/>
                  </a:lnTo>
                  <a:lnTo>
                    <a:pt x="421" y="1366"/>
                  </a:lnTo>
                  <a:lnTo>
                    <a:pt x="429" y="145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Freeform 60"/>
            <p:cNvSpPr>
              <a:spLocks/>
            </p:cNvSpPr>
            <p:nvPr/>
          </p:nvSpPr>
          <p:spPr bwMode="auto">
            <a:xfrm>
              <a:off x="6034349" y="2925394"/>
              <a:ext cx="497696" cy="2363461"/>
            </a:xfrm>
            <a:custGeom>
              <a:avLst/>
              <a:gdLst>
                <a:gd name="T0" fmla="*/ 0 w 429"/>
                <a:gd name="T1" fmla="*/ 1297 h 2076"/>
                <a:gd name="T2" fmla="*/ 8 w 429"/>
                <a:gd name="T3" fmla="*/ 1386 h 2076"/>
                <a:gd name="T4" fmla="*/ 17 w 429"/>
                <a:gd name="T5" fmla="*/ 902 h 2076"/>
                <a:gd name="T6" fmla="*/ 25 w 429"/>
                <a:gd name="T7" fmla="*/ 1099 h 2076"/>
                <a:gd name="T8" fmla="*/ 34 w 429"/>
                <a:gd name="T9" fmla="*/ 1424 h 2076"/>
                <a:gd name="T10" fmla="*/ 42 w 429"/>
                <a:gd name="T11" fmla="*/ 1383 h 2076"/>
                <a:gd name="T12" fmla="*/ 50 w 429"/>
                <a:gd name="T13" fmla="*/ 1 h 2076"/>
                <a:gd name="T14" fmla="*/ 59 w 429"/>
                <a:gd name="T15" fmla="*/ 650 h 2076"/>
                <a:gd name="T16" fmla="*/ 67 w 429"/>
                <a:gd name="T17" fmla="*/ 938 h 2076"/>
                <a:gd name="T18" fmla="*/ 75 w 429"/>
                <a:gd name="T19" fmla="*/ 704 h 2076"/>
                <a:gd name="T20" fmla="*/ 84 w 429"/>
                <a:gd name="T21" fmla="*/ 1035 h 2076"/>
                <a:gd name="T22" fmla="*/ 92 w 429"/>
                <a:gd name="T23" fmla="*/ 1910 h 2076"/>
                <a:gd name="T24" fmla="*/ 101 w 429"/>
                <a:gd name="T25" fmla="*/ 1232 h 2076"/>
                <a:gd name="T26" fmla="*/ 109 w 429"/>
                <a:gd name="T27" fmla="*/ 1333 h 2076"/>
                <a:gd name="T28" fmla="*/ 118 w 429"/>
                <a:gd name="T29" fmla="*/ 572 h 2076"/>
                <a:gd name="T30" fmla="*/ 126 w 429"/>
                <a:gd name="T31" fmla="*/ 659 h 2076"/>
                <a:gd name="T32" fmla="*/ 135 w 429"/>
                <a:gd name="T33" fmla="*/ 1204 h 2076"/>
                <a:gd name="T34" fmla="*/ 143 w 429"/>
                <a:gd name="T35" fmla="*/ 1445 h 2076"/>
                <a:gd name="T36" fmla="*/ 151 w 429"/>
                <a:gd name="T37" fmla="*/ 119 h 2076"/>
                <a:gd name="T38" fmla="*/ 160 w 429"/>
                <a:gd name="T39" fmla="*/ 210 h 2076"/>
                <a:gd name="T40" fmla="*/ 168 w 429"/>
                <a:gd name="T41" fmla="*/ 131 h 2076"/>
                <a:gd name="T42" fmla="*/ 177 w 429"/>
                <a:gd name="T43" fmla="*/ 790 h 2076"/>
                <a:gd name="T44" fmla="*/ 185 w 429"/>
                <a:gd name="T45" fmla="*/ 1183 h 2076"/>
                <a:gd name="T46" fmla="*/ 193 w 429"/>
                <a:gd name="T47" fmla="*/ 863 h 2076"/>
                <a:gd name="T48" fmla="*/ 202 w 429"/>
                <a:gd name="T49" fmla="*/ 724 h 2076"/>
                <a:gd name="T50" fmla="*/ 210 w 429"/>
                <a:gd name="T51" fmla="*/ 1419 h 2076"/>
                <a:gd name="T52" fmla="*/ 219 w 429"/>
                <a:gd name="T53" fmla="*/ 1609 h 2076"/>
                <a:gd name="T54" fmla="*/ 227 w 429"/>
                <a:gd name="T55" fmla="*/ 511 h 2076"/>
                <a:gd name="T56" fmla="*/ 235 w 429"/>
                <a:gd name="T57" fmla="*/ 74 h 2076"/>
                <a:gd name="T58" fmla="*/ 244 w 429"/>
                <a:gd name="T59" fmla="*/ 1023 h 2076"/>
                <a:gd name="T60" fmla="*/ 252 w 429"/>
                <a:gd name="T61" fmla="*/ 349 h 2076"/>
                <a:gd name="T62" fmla="*/ 261 w 429"/>
                <a:gd name="T63" fmla="*/ 828 h 2076"/>
                <a:gd name="T64" fmla="*/ 269 w 429"/>
                <a:gd name="T65" fmla="*/ 1411 h 2076"/>
                <a:gd name="T66" fmla="*/ 278 w 429"/>
                <a:gd name="T67" fmla="*/ 1301 h 2076"/>
                <a:gd name="T68" fmla="*/ 286 w 429"/>
                <a:gd name="T69" fmla="*/ 14 h 2076"/>
                <a:gd name="T70" fmla="*/ 295 w 429"/>
                <a:gd name="T71" fmla="*/ 1212 h 2076"/>
                <a:gd name="T72" fmla="*/ 303 w 429"/>
                <a:gd name="T73" fmla="*/ 453 h 2076"/>
                <a:gd name="T74" fmla="*/ 311 w 429"/>
                <a:gd name="T75" fmla="*/ 0 h 2076"/>
                <a:gd name="T76" fmla="*/ 320 w 429"/>
                <a:gd name="T77" fmla="*/ 541 h 2076"/>
                <a:gd name="T78" fmla="*/ 328 w 429"/>
                <a:gd name="T79" fmla="*/ 916 h 2076"/>
                <a:gd name="T80" fmla="*/ 336 w 429"/>
                <a:gd name="T81" fmla="*/ 123 h 2076"/>
                <a:gd name="T82" fmla="*/ 345 w 429"/>
                <a:gd name="T83" fmla="*/ 264 h 2076"/>
                <a:gd name="T84" fmla="*/ 353 w 429"/>
                <a:gd name="T85" fmla="*/ 1388 h 2076"/>
                <a:gd name="T86" fmla="*/ 362 w 429"/>
                <a:gd name="T87" fmla="*/ 874 h 2076"/>
                <a:gd name="T88" fmla="*/ 370 w 429"/>
                <a:gd name="T89" fmla="*/ 554 h 2076"/>
                <a:gd name="T90" fmla="*/ 379 w 429"/>
                <a:gd name="T91" fmla="*/ 1477 h 2076"/>
                <a:gd name="T92" fmla="*/ 387 w 429"/>
                <a:gd name="T93" fmla="*/ 1200 h 2076"/>
                <a:gd name="T94" fmla="*/ 395 w 429"/>
                <a:gd name="T95" fmla="*/ 2076 h 2076"/>
                <a:gd name="T96" fmla="*/ 404 w 429"/>
                <a:gd name="T97" fmla="*/ 1527 h 2076"/>
                <a:gd name="T98" fmla="*/ 412 w 429"/>
                <a:gd name="T99" fmla="*/ 222 h 2076"/>
                <a:gd name="T100" fmla="*/ 421 w 429"/>
                <a:gd name="T101" fmla="*/ 507 h 2076"/>
                <a:gd name="T102" fmla="*/ 429 w 429"/>
                <a:gd name="T103" fmla="*/ 929 h 2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076">
                  <a:moveTo>
                    <a:pt x="0" y="1297"/>
                  </a:moveTo>
                  <a:lnTo>
                    <a:pt x="8" y="1386"/>
                  </a:lnTo>
                  <a:lnTo>
                    <a:pt x="17" y="902"/>
                  </a:lnTo>
                  <a:lnTo>
                    <a:pt x="25" y="1099"/>
                  </a:lnTo>
                  <a:lnTo>
                    <a:pt x="34" y="1424"/>
                  </a:lnTo>
                  <a:lnTo>
                    <a:pt x="42" y="1383"/>
                  </a:lnTo>
                  <a:lnTo>
                    <a:pt x="50" y="1"/>
                  </a:lnTo>
                  <a:lnTo>
                    <a:pt x="59" y="650"/>
                  </a:lnTo>
                  <a:lnTo>
                    <a:pt x="67" y="938"/>
                  </a:lnTo>
                  <a:lnTo>
                    <a:pt x="75" y="704"/>
                  </a:lnTo>
                  <a:lnTo>
                    <a:pt x="84" y="1035"/>
                  </a:lnTo>
                  <a:lnTo>
                    <a:pt x="92" y="1910"/>
                  </a:lnTo>
                  <a:lnTo>
                    <a:pt x="101" y="1232"/>
                  </a:lnTo>
                  <a:lnTo>
                    <a:pt x="109" y="1333"/>
                  </a:lnTo>
                  <a:lnTo>
                    <a:pt x="118" y="572"/>
                  </a:lnTo>
                  <a:lnTo>
                    <a:pt x="126" y="659"/>
                  </a:lnTo>
                  <a:lnTo>
                    <a:pt x="135" y="1204"/>
                  </a:lnTo>
                  <a:lnTo>
                    <a:pt x="143" y="1445"/>
                  </a:lnTo>
                  <a:lnTo>
                    <a:pt x="151" y="119"/>
                  </a:lnTo>
                  <a:lnTo>
                    <a:pt x="160" y="210"/>
                  </a:lnTo>
                  <a:lnTo>
                    <a:pt x="168" y="131"/>
                  </a:lnTo>
                  <a:lnTo>
                    <a:pt x="177" y="790"/>
                  </a:lnTo>
                  <a:lnTo>
                    <a:pt x="185" y="1183"/>
                  </a:lnTo>
                  <a:lnTo>
                    <a:pt x="193" y="863"/>
                  </a:lnTo>
                  <a:lnTo>
                    <a:pt x="202" y="724"/>
                  </a:lnTo>
                  <a:lnTo>
                    <a:pt x="210" y="1419"/>
                  </a:lnTo>
                  <a:lnTo>
                    <a:pt x="219" y="1609"/>
                  </a:lnTo>
                  <a:lnTo>
                    <a:pt x="227" y="511"/>
                  </a:lnTo>
                  <a:lnTo>
                    <a:pt x="235" y="74"/>
                  </a:lnTo>
                  <a:lnTo>
                    <a:pt x="244" y="1023"/>
                  </a:lnTo>
                  <a:lnTo>
                    <a:pt x="252" y="349"/>
                  </a:lnTo>
                  <a:lnTo>
                    <a:pt x="261" y="828"/>
                  </a:lnTo>
                  <a:lnTo>
                    <a:pt x="269" y="1411"/>
                  </a:lnTo>
                  <a:lnTo>
                    <a:pt x="278" y="1301"/>
                  </a:lnTo>
                  <a:lnTo>
                    <a:pt x="286" y="14"/>
                  </a:lnTo>
                  <a:lnTo>
                    <a:pt x="295" y="1212"/>
                  </a:lnTo>
                  <a:lnTo>
                    <a:pt x="303" y="453"/>
                  </a:lnTo>
                  <a:lnTo>
                    <a:pt x="311" y="0"/>
                  </a:lnTo>
                  <a:lnTo>
                    <a:pt x="320" y="541"/>
                  </a:lnTo>
                  <a:lnTo>
                    <a:pt x="328" y="916"/>
                  </a:lnTo>
                  <a:lnTo>
                    <a:pt x="336" y="123"/>
                  </a:lnTo>
                  <a:lnTo>
                    <a:pt x="345" y="264"/>
                  </a:lnTo>
                  <a:lnTo>
                    <a:pt x="353" y="1388"/>
                  </a:lnTo>
                  <a:lnTo>
                    <a:pt x="362" y="874"/>
                  </a:lnTo>
                  <a:lnTo>
                    <a:pt x="370" y="554"/>
                  </a:lnTo>
                  <a:lnTo>
                    <a:pt x="379" y="1477"/>
                  </a:lnTo>
                  <a:lnTo>
                    <a:pt x="387" y="1200"/>
                  </a:lnTo>
                  <a:lnTo>
                    <a:pt x="395" y="2076"/>
                  </a:lnTo>
                  <a:lnTo>
                    <a:pt x="404" y="1527"/>
                  </a:lnTo>
                  <a:lnTo>
                    <a:pt x="412" y="222"/>
                  </a:lnTo>
                  <a:lnTo>
                    <a:pt x="421" y="507"/>
                  </a:lnTo>
                  <a:lnTo>
                    <a:pt x="429" y="92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Freeform 61"/>
            <p:cNvSpPr>
              <a:spLocks/>
            </p:cNvSpPr>
            <p:nvPr/>
          </p:nvSpPr>
          <p:spPr bwMode="auto">
            <a:xfrm>
              <a:off x="6522763" y="2257114"/>
              <a:ext cx="497696" cy="3072727"/>
            </a:xfrm>
            <a:custGeom>
              <a:avLst/>
              <a:gdLst>
                <a:gd name="T0" fmla="*/ 0 w 429"/>
                <a:gd name="T1" fmla="*/ 1094 h 2699"/>
                <a:gd name="T2" fmla="*/ 8 w 429"/>
                <a:gd name="T3" fmla="*/ 1516 h 2699"/>
                <a:gd name="T4" fmla="*/ 17 w 429"/>
                <a:gd name="T5" fmla="*/ 1439 h 2699"/>
                <a:gd name="T6" fmla="*/ 25 w 429"/>
                <a:gd name="T7" fmla="*/ 351 h 2699"/>
                <a:gd name="T8" fmla="*/ 33 w 429"/>
                <a:gd name="T9" fmla="*/ 903 h 2699"/>
                <a:gd name="T10" fmla="*/ 42 w 429"/>
                <a:gd name="T11" fmla="*/ 1212 h 2699"/>
                <a:gd name="T12" fmla="*/ 50 w 429"/>
                <a:gd name="T13" fmla="*/ 0 h 2699"/>
                <a:gd name="T14" fmla="*/ 58 w 429"/>
                <a:gd name="T15" fmla="*/ 1039 h 2699"/>
                <a:gd name="T16" fmla="*/ 67 w 429"/>
                <a:gd name="T17" fmla="*/ 742 h 2699"/>
                <a:gd name="T18" fmla="*/ 75 w 429"/>
                <a:gd name="T19" fmla="*/ 1976 h 2699"/>
                <a:gd name="T20" fmla="*/ 84 w 429"/>
                <a:gd name="T21" fmla="*/ 572 h 2699"/>
                <a:gd name="T22" fmla="*/ 92 w 429"/>
                <a:gd name="T23" fmla="*/ 819 h 2699"/>
                <a:gd name="T24" fmla="*/ 101 w 429"/>
                <a:gd name="T25" fmla="*/ 1370 h 2699"/>
                <a:gd name="T26" fmla="*/ 109 w 429"/>
                <a:gd name="T27" fmla="*/ 2580 h 2699"/>
                <a:gd name="T28" fmla="*/ 118 w 429"/>
                <a:gd name="T29" fmla="*/ 1481 h 2699"/>
                <a:gd name="T30" fmla="*/ 126 w 429"/>
                <a:gd name="T31" fmla="*/ 1300 h 2699"/>
                <a:gd name="T32" fmla="*/ 134 w 429"/>
                <a:gd name="T33" fmla="*/ 1629 h 2699"/>
                <a:gd name="T34" fmla="*/ 143 w 429"/>
                <a:gd name="T35" fmla="*/ 1976 h 2699"/>
                <a:gd name="T36" fmla="*/ 151 w 429"/>
                <a:gd name="T37" fmla="*/ 1813 h 2699"/>
                <a:gd name="T38" fmla="*/ 160 w 429"/>
                <a:gd name="T39" fmla="*/ 889 h 2699"/>
                <a:gd name="T40" fmla="*/ 168 w 429"/>
                <a:gd name="T41" fmla="*/ 1745 h 2699"/>
                <a:gd name="T42" fmla="*/ 176 w 429"/>
                <a:gd name="T43" fmla="*/ 1620 h 2699"/>
                <a:gd name="T44" fmla="*/ 185 w 429"/>
                <a:gd name="T45" fmla="*/ 1532 h 2699"/>
                <a:gd name="T46" fmla="*/ 193 w 429"/>
                <a:gd name="T47" fmla="*/ 1499 h 2699"/>
                <a:gd name="T48" fmla="*/ 202 w 429"/>
                <a:gd name="T49" fmla="*/ 2099 h 2699"/>
                <a:gd name="T50" fmla="*/ 210 w 429"/>
                <a:gd name="T51" fmla="*/ 1744 h 2699"/>
                <a:gd name="T52" fmla="*/ 218 w 429"/>
                <a:gd name="T53" fmla="*/ 1905 h 2699"/>
                <a:gd name="T54" fmla="*/ 227 w 429"/>
                <a:gd name="T55" fmla="*/ 2061 h 2699"/>
                <a:gd name="T56" fmla="*/ 235 w 429"/>
                <a:gd name="T57" fmla="*/ 719 h 2699"/>
                <a:gd name="T58" fmla="*/ 244 w 429"/>
                <a:gd name="T59" fmla="*/ 2116 h 2699"/>
                <a:gd name="T60" fmla="*/ 252 w 429"/>
                <a:gd name="T61" fmla="*/ 1021 h 2699"/>
                <a:gd name="T62" fmla="*/ 261 w 429"/>
                <a:gd name="T63" fmla="*/ 1066 h 2699"/>
                <a:gd name="T64" fmla="*/ 269 w 429"/>
                <a:gd name="T65" fmla="*/ 2699 h 2699"/>
                <a:gd name="T66" fmla="*/ 278 w 429"/>
                <a:gd name="T67" fmla="*/ 1859 h 2699"/>
                <a:gd name="T68" fmla="*/ 286 w 429"/>
                <a:gd name="T69" fmla="*/ 1938 h 2699"/>
                <a:gd name="T70" fmla="*/ 294 w 429"/>
                <a:gd name="T71" fmla="*/ 567 h 2699"/>
                <a:gd name="T72" fmla="*/ 303 w 429"/>
                <a:gd name="T73" fmla="*/ 1900 h 2699"/>
                <a:gd name="T74" fmla="*/ 311 w 429"/>
                <a:gd name="T75" fmla="*/ 2071 h 2699"/>
                <a:gd name="T76" fmla="*/ 320 w 429"/>
                <a:gd name="T77" fmla="*/ 1433 h 2699"/>
                <a:gd name="T78" fmla="*/ 328 w 429"/>
                <a:gd name="T79" fmla="*/ 1438 h 2699"/>
                <a:gd name="T80" fmla="*/ 336 w 429"/>
                <a:gd name="T81" fmla="*/ 1107 h 2699"/>
                <a:gd name="T82" fmla="*/ 345 w 429"/>
                <a:gd name="T83" fmla="*/ 2378 h 2699"/>
                <a:gd name="T84" fmla="*/ 353 w 429"/>
                <a:gd name="T85" fmla="*/ 804 h 2699"/>
                <a:gd name="T86" fmla="*/ 361 w 429"/>
                <a:gd name="T87" fmla="*/ 1573 h 2699"/>
                <a:gd name="T88" fmla="*/ 370 w 429"/>
                <a:gd name="T89" fmla="*/ 1201 h 2699"/>
                <a:gd name="T90" fmla="*/ 378 w 429"/>
                <a:gd name="T91" fmla="*/ 61 h 2699"/>
                <a:gd name="T92" fmla="*/ 387 w 429"/>
                <a:gd name="T93" fmla="*/ 1737 h 2699"/>
                <a:gd name="T94" fmla="*/ 395 w 429"/>
                <a:gd name="T95" fmla="*/ 2117 h 2699"/>
                <a:gd name="T96" fmla="*/ 404 w 429"/>
                <a:gd name="T97" fmla="*/ 2331 h 2699"/>
                <a:gd name="T98" fmla="*/ 412 w 429"/>
                <a:gd name="T99" fmla="*/ 1124 h 2699"/>
                <a:gd name="T100" fmla="*/ 421 w 429"/>
                <a:gd name="T101" fmla="*/ 1610 h 2699"/>
                <a:gd name="T102" fmla="*/ 429 w 429"/>
                <a:gd name="T103" fmla="*/ 917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699">
                  <a:moveTo>
                    <a:pt x="0" y="1094"/>
                  </a:moveTo>
                  <a:lnTo>
                    <a:pt x="8" y="1516"/>
                  </a:lnTo>
                  <a:lnTo>
                    <a:pt x="17" y="1439"/>
                  </a:lnTo>
                  <a:lnTo>
                    <a:pt x="25" y="351"/>
                  </a:lnTo>
                  <a:lnTo>
                    <a:pt x="33" y="903"/>
                  </a:lnTo>
                  <a:lnTo>
                    <a:pt x="42" y="1212"/>
                  </a:lnTo>
                  <a:lnTo>
                    <a:pt x="50" y="0"/>
                  </a:lnTo>
                  <a:lnTo>
                    <a:pt x="58" y="1039"/>
                  </a:lnTo>
                  <a:lnTo>
                    <a:pt x="67" y="742"/>
                  </a:lnTo>
                  <a:lnTo>
                    <a:pt x="75" y="1976"/>
                  </a:lnTo>
                  <a:lnTo>
                    <a:pt x="84" y="572"/>
                  </a:lnTo>
                  <a:lnTo>
                    <a:pt x="92" y="819"/>
                  </a:lnTo>
                  <a:lnTo>
                    <a:pt x="101" y="1370"/>
                  </a:lnTo>
                  <a:lnTo>
                    <a:pt x="109" y="2580"/>
                  </a:lnTo>
                  <a:lnTo>
                    <a:pt x="118" y="1481"/>
                  </a:lnTo>
                  <a:lnTo>
                    <a:pt x="126" y="1300"/>
                  </a:lnTo>
                  <a:lnTo>
                    <a:pt x="134" y="1629"/>
                  </a:lnTo>
                  <a:lnTo>
                    <a:pt x="143" y="1976"/>
                  </a:lnTo>
                  <a:lnTo>
                    <a:pt x="151" y="1813"/>
                  </a:lnTo>
                  <a:lnTo>
                    <a:pt x="160" y="889"/>
                  </a:lnTo>
                  <a:lnTo>
                    <a:pt x="168" y="1745"/>
                  </a:lnTo>
                  <a:lnTo>
                    <a:pt x="176" y="1620"/>
                  </a:lnTo>
                  <a:lnTo>
                    <a:pt x="185" y="1532"/>
                  </a:lnTo>
                  <a:lnTo>
                    <a:pt x="193" y="1499"/>
                  </a:lnTo>
                  <a:lnTo>
                    <a:pt x="202" y="2099"/>
                  </a:lnTo>
                  <a:lnTo>
                    <a:pt x="210" y="1744"/>
                  </a:lnTo>
                  <a:lnTo>
                    <a:pt x="218" y="1905"/>
                  </a:lnTo>
                  <a:lnTo>
                    <a:pt x="227" y="2061"/>
                  </a:lnTo>
                  <a:lnTo>
                    <a:pt x="235" y="719"/>
                  </a:lnTo>
                  <a:lnTo>
                    <a:pt x="244" y="2116"/>
                  </a:lnTo>
                  <a:lnTo>
                    <a:pt x="252" y="1021"/>
                  </a:lnTo>
                  <a:lnTo>
                    <a:pt x="261" y="1066"/>
                  </a:lnTo>
                  <a:lnTo>
                    <a:pt x="269" y="2699"/>
                  </a:lnTo>
                  <a:lnTo>
                    <a:pt x="278" y="1859"/>
                  </a:lnTo>
                  <a:lnTo>
                    <a:pt x="286" y="1938"/>
                  </a:lnTo>
                  <a:lnTo>
                    <a:pt x="294" y="567"/>
                  </a:lnTo>
                  <a:lnTo>
                    <a:pt x="303" y="1900"/>
                  </a:lnTo>
                  <a:lnTo>
                    <a:pt x="311" y="2071"/>
                  </a:lnTo>
                  <a:lnTo>
                    <a:pt x="320" y="1433"/>
                  </a:lnTo>
                  <a:lnTo>
                    <a:pt x="328" y="1438"/>
                  </a:lnTo>
                  <a:lnTo>
                    <a:pt x="336" y="1107"/>
                  </a:lnTo>
                  <a:lnTo>
                    <a:pt x="345" y="2378"/>
                  </a:lnTo>
                  <a:lnTo>
                    <a:pt x="353" y="804"/>
                  </a:lnTo>
                  <a:lnTo>
                    <a:pt x="361" y="1573"/>
                  </a:lnTo>
                  <a:lnTo>
                    <a:pt x="370" y="1201"/>
                  </a:lnTo>
                  <a:lnTo>
                    <a:pt x="378" y="61"/>
                  </a:lnTo>
                  <a:lnTo>
                    <a:pt x="387" y="1737"/>
                  </a:lnTo>
                  <a:lnTo>
                    <a:pt x="395" y="2117"/>
                  </a:lnTo>
                  <a:lnTo>
                    <a:pt x="404" y="2331"/>
                  </a:lnTo>
                  <a:lnTo>
                    <a:pt x="412" y="1124"/>
                  </a:lnTo>
                  <a:lnTo>
                    <a:pt x="421" y="1610"/>
                  </a:lnTo>
                  <a:lnTo>
                    <a:pt x="429" y="91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62"/>
            <p:cNvSpPr>
              <a:spLocks/>
            </p:cNvSpPr>
            <p:nvPr/>
          </p:nvSpPr>
          <p:spPr bwMode="auto">
            <a:xfrm>
              <a:off x="7011178" y="2694286"/>
              <a:ext cx="204182" cy="2706139"/>
            </a:xfrm>
            <a:custGeom>
              <a:avLst/>
              <a:gdLst>
                <a:gd name="T0" fmla="*/ 0 w 176"/>
                <a:gd name="T1" fmla="*/ 1226 h 2377"/>
                <a:gd name="T2" fmla="*/ 8 w 176"/>
                <a:gd name="T3" fmla="*/ 533 h 2377"/>
                <a:gd name="T4" fmla="*/ 16 w 176"/>
                <a:gd name="T5" fmla="*/ 1213 h 2377"/>
                <a:gd name="T6" fmla="*/ 25 w 176"/>
                <a:gd name="T7" fmla="*/ 245 h 2377"/>
                <a:gd name="T8" fmla="*/ 33 w 176"/>
                <a:gd name="T9" fmla="*/ 823 h 2377"/>
                <a:gd name="T10" fmla="*/ 42 w 176"/>
                <a:gd name="T11" fmla="*/ 942 h 2377"/>
                <a:gd name="T12" fmla="*/ 50 w 176"/>
                <a:gd name="T13" fmla="*/ 1643 h 2377"/>
                <a:gd name="T14" fmla="*/ 58 w 176"/>
                <a:gd name="T15" fmla="*/ 1574 h 2377"/>
                <a:gd name="T16" fmla="*/ 67 w 176"/>
                <a:gd name="T17" fmla="*/ 1091 h 2377"/>
                <a:gd name="T18" fmla="*/ 75 w 176"/>
                <a:gd name="T19" fmla="*/ 1834 h 2377"/>
                <a:gd name="T20" fmla="*/ 84 w 176"/>
                <a:gd name="T21" fmla="*/ 1312 h 2377"/>
                <a:gd name="T22" fmla="*/ 92 w 176"/>
                <a:gd name="T23" fmla="*/ 1442 h 2377"/>
                <a:gd name="T24" fmla="*/ 100 w 176"/>
                <a:gd name="T25" fmla="*/ 792 h 2377"/>
                <a:gd name="T26" fmla="*/ 109 w 176"/>
                <a:gd name="T27" fmla="*/ 2194 h 2377"/>
                <a:gd name="T28" fmla="*/ 117 w 176"/>
                <a:gd name="T29" fmla="*/ 998 h 2377"/>
                <a:gd name="T30" fmla="*/ 126 w 176"/>
                <a:gd name="T31" fmla="*/ 1382 h 2377"/>
                <a:gd name="T32" fmla="*/ 134 w 176"/>
                <a:gd name="T33" fmla="*/ 2377 h 2377"/>
                <a:gd name="T34" fmla="*/ 143 w 176"/>
                <a:gd name="T35" fmla="*/ 373 h 2377"/>
                <a:gd name="T36" fmla="*/ 151 w 176"/>
                <a:gd name="T37" fmla="*/ 541 h 2377"/>
                <a:gd name="T38" fmla="*/ 160 w 176"/>
                <a:gd name="T39" fmla="*/ 545 h 2377"/>
                <a:gd name="T40" fmla="*/ 168 w 176"/>
                <a:gd name="T41" fmla="*/ 669 h 2377"/>
                <a:gd name="T42" fmla="*/ 176 w 176"/>
                <a:gd name="T43" fmla="*/ 0 h 2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2377">
                  <a:moveTo>
                    <a:pt x="0" y="1226"/>
                  </a:moveTo>
                  <a:lnTo>
                    <a:pt x="8" y="533"/>
                  </a:lnTo>
                  <a:lnTo>
                    <a:pt x="16" y="1213"/>
                  </a:lnTo>
                  <a:lnTo>
                    <a:pt x="25" y="245"/>
                  </a:lnTo>
                  <a:lnTo>
                    <a:pt x="33" y="823"/>
                  </a:lnTo>
                  <a:lnTo>
                    <a:pt x="42" y="942"/>
                  </a:lnTo>
                  <a:lnTo>
                    <a:pt x="50" y="1643"/>
                  </a:lnTo>
                  <a:lnTo>
                    <a:pt x="58" y="1574"/>
                  </a:lnTo>
                  <a:lnTo>
                    <a:pt x="67" y="1091"/>
                  </a:lnTo>
                  <a:lnTo>
                    <a:pt x="75" y="1834"/>
                  </a:lnTo>
                  <a:lnTo>
                    <a:pt x="84" y="1312"/>
                  </a:lnTo>
                  <a:lnTo>
                    <a:pt x="92" y="1442"/>
                  </a:lnTo>
                  <a:lnTo>
                    <a:pt x="100" y="792"/>
                  </a:lnTo>
                  <a:lnTo>
                    <a:pt x="109" y="2194"/>
                  </a:lnTo>
                  <a:lnTo>
                    <a:pt x="117" y="998"/>
                  </a:lnTo>
                  <a:lnTo>
                    <a:pt x="126" y="1382"/>
                  </a:lnTo>
                  <a:lnTo>
                    <a:pt x="134" y="2377"/>
                  </a:lnTo>
                  <a:lnTo>
                    <a:pt x="143" y="373"/>
                  </a:lnTo>
                  <a:lnTo>
                    <a:pt x="151" y="541"/>
                  </a:lnTo>
                  <a:lnTo>
                    <a:pt x="160" y="545"/>
                  </a:lnTo>
                  <a:lnTo>
                    <a:pt x="168" y="669"/>
                  </a:lnTo>
                  <a:lnTo>
                    <a:pt x="17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 name="Group 4"/>
          <p:cNvGrpSpPr/>
          <p:nvPr/>
        </p:nvGrpSpPr>
        <p:grpSpPr>
          <a:xfrm>
            <a:off x="2384555" y="2952479"/>
            <a:ext cx="5067442" cy="3138758"/>
            <a:chOff x="2147918" y="2980041"/>
            <a:chExt cx="5067442" cy="3138758"/>
          </a:xfrm>
        </p:grpSpPr>
        <p:sp>
          <p:nvSpPr>
            <p:cNvPr id="384" name="Freeform 63"/>
            <p:cNvSpPr>
              <a:spLocks/>
            </p:cNvSpPr>
            <p:nvPr/>
          </p:nvSpPr>
          <p:spPr bwMode="auto">
            <a:xfrm>
              <a:off x="2147918" y="3542445"/>
              <a:ext cx="477974" cy="2576354"/>
            </a:xfrm>
            <a:custGeom>
              <a:avLst/>
              <a:gdLst>
                <a:gd name="T0" fmla="*/ 0 w 412"/>
                <a:gd name="T1" fmla="*/ 745 h 2263"/>
                <a:gd name="T2" fmla="*/ 8 w 412"/>
                <a:gd name="T3" fmla="*/ 508 h 2263"/>
                <a:gd name="T4" fmla="*/ 17 w 412"/>
                <a:gd name="T5" fmla="*/ 369 h 2263"/>
                <a:gd name="T6" fmla="*/ 25 w 412"/>
                <a:gd name="T7" fmla="*/ 445 h 2263"/>
                <a:gd name="T8" fmla="*/ 34 w 412"/>
                <a:gd name="T9" fmla="*/ 412 h 2263"/>
                <a:gd name="T10" fmla="*/ 42 w 412"/>
                <a:gd name="T11" fmla="*/ 317 h 2263"/>
                <a:gd name="T12" fmla="*/ 50 w 412"/>
                <a:gd name="T13" fmla="*/ 138 h 2263"/>
                <a:gd name="T14" fmla="*/ 59 w 412"/>
                <a:gd name="T15" fmla="*/ 258 h 2263"/>
                <a:gd name="T16" fmla="*/ 67 w 412"/>
                <a:gd name="T17" fmla="*/ 621 h 2263"/>
                <a:gd name="T18" fmla="*/ 76 w 412"/>
                <a:gd name="T19" fmla="*/ 335 h 2263"/>
                <a:gd name="T20" fmla="*/ 84 w 412"/>
                <a:gd name="T21" fmla="*/ 361 h 2263"/>
                <a:gd name="T22" fmla="*/ 92 w 412"/>
                <a:gd name="T23" fmla="*/ 342 h 2263"/>
                <a:gd name="T24" fmla="*/ 101 w 412"/>
                <a:gd name="T25" fmla="*/ 346 h 2263"/>
                <a:gd name="T26" fmla="*/ 109 w 412"/>
                <a:gd name="T27" fmla="*/ 37 h 2263"/>
                <a:gd name="T28" fmla="*/ 118 w 412"/>
                <a:gd name="T29" fmla="*/ 285 h 2263"/>
                <a:gd name="T30" fmla="*/ 126 w 412"/>
                <a:gd name="T31" fmla="*/ 744 h 2263"/>
                <a:gd name="T32" fmla="*/ 135 w 412"/>
                <a:gd name="T33" fmla="*/ 2263 h 2263"/>
                <a:gd name="T34" fmla="*/ 143 w 412"/>
                <a:gd name="T35" fmla="*/ 672 h 2263"/>
                <a:gd name="T36" fmla="*/ 151 w 412"/>
                <a:gd name="T37" fmla="*/ 285 h 2263"/>
                <a:gd name="T38" fmla="*/ 160 w 412"/>
                <a:gd name="T39" fmla="*/ 333 h 2263"/>
                <a:gd name="T40" fmla="*/ 168 w 412"/>
                <a:gd name="T41" fmla="*/ 105 h 2263"/>
                <a:gd name="T42" fmla="*/ 177 w 412"/>
                <a:gd name="T43" fmla="*/ 307 h 2263"/>
                <a:gd name="T44" fmla="*/ 185 w 412"/>
                <a:gd name="T45" fmla="*/ 293 h 2263"/>
                <a:gd name="T46" fmla="*/ 193 w 412"/>
                <a:gd name="T47" fmla="*/ 448 h 2263"/>
                <a:gd name="T48" fmla="*/ 202 w 412"/>
                <a:gd name="T49" fmla="*/ 511 h 2263"/>
                <a:gd name="T50" fmla="*/ 210 w 412"/>
                <a:gd name="T51" fmla="*/ 281 h 2263"/>
                <a:gd name="T52" fmla="*/ 219 w 412"/>
                <a:gd name="T53" fmla="*/ 362 h 2263"/>
                <a:gd name="T54" fmla="*/ 227 w 412"/>
                <a:gd name="T55" fmla="*/ 730 h 2263"/>
                <a:gd name="T56" fmla="*/ 235 w 412"/>
                <a:gd name="T57" fmla="*/ 545 h 2263"/>
                <a:gd name="T58" fmla="*/ 244 w 412"/>
                <a:gd name="T59" fmla="*/ 445 h 2263"/>
                <a:gd name="T60" fmla="*/ 252 w 412"/>
                <a:gd name="T61" fmla="*/ 182 h 2263"/>
                <a:gd name="T62" fmla="*/ 261 w 412"/>
                <a:gd name="T63" fmla="*/ 189 h 2263"/>
                <a:gd name="T64" fmla="*/ 269 w 412"/>
                <a:gd name="T65" fmla="*/ 165 h 2263"/>
                <a:gd name="T66" fmla="*/ 278 w 412"/>
                <a:gd name="T67" fmla="*/ 288 h 2263"/>
                <a:gd name="T68" fmla="*/ 286 w 412"/>
                <a:gd name="T69" fmla="*/ 297 h 2263"/>
                <a:gd name="T70" fmla="*/ 295 w 412"/>
                <a:gd name="T71" fmla="*/ 360 h 2263"/>
                <a:gd name="T72" fmla="*/ 303 w 412"/>
                <a:gd name="T73" fmla="*/ 408 h 2263"/>
                <a:gd name="T74" fmla="*/ 311 w 412"/>
                <a:gd name="T75" fmla="*/ 466 h 2263"/>
                <a:gd name="T76" fmla="*/ 320 w 412"/>
                <a:gd name="T77" fmla="*/ 544 h 2263"/>
                <a:gd name="T78" fmla="*/ 328 w 412"/>
                <a:gd name="T79" fmla="*/ 596 h 2263"/>
                <a:gd name="T80" fmla="*/ 337 w 412"/>
                <a:gd name="T81" fmla="*/ 0 h 2263"/>
                <a:gd name="T82" fmla="*/ 345 w 412"/>
                <a:gd name="T83" fmla="*/ 465 h 2263"/>
                <a:gd name="T84" fmla="*/ 353 w 412"/>
                <a:gd name="T85" fmla="*/ 410 h 2263"/>
                <a:gd name="T86" fmla="*/ 362 w 412"/>
                <a:gd name="T87" fmla="*/ 320 h 2263"/>
                <a:gd name="T88" fmla="*/ 370 w 412"/>
                <a:gd name="T89" fmla="*/ 384 h 2263"/>
                <a:gd name="T90" fmla="*/ 379 w 412"/>
                <a:gd name="T91" fmla="*/ 311 h 2263"/>
                <a:gd name="T92" fmla="*/ 387 w 412"/>
                <a:gd name="T93" fmla="*/ 108 h 2263"/>
                <a:gd name="T94" fmla="*/ 395 w 412"/>
                <a:gd name="T95" fmla="*/ 370 h 2263"/>
                <a:gd name="T96" fmla="*/ 404 w 412"/>
                <a:gd name="T97" fmla="*/ 420 h 2263"/>
                <a:gd name="T98" fmla="*/ 412 w 412"/>
                <a:gd name="T99" fmla="*/ 290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2263">
                  <a:moveTo>
                    <a:pt x="0" y="745"/>
                  </a:moveTo>
                  <a:lnTo>
                    <a:pt x="8" y="508"/>
                  </a:lnTo>
                  <a:lnTo>
                    <a:pt x="17" y="369"/>
                  </a:lnTo>
                  <a:lnTo>
                    <a:pt x="25" y="445"/>
                  </a:lnTo>
                  <a:lnTo>
                    <a:pt x="34" y="412"/>
                  </a:lnTo>
                  <a:lnTo>
                    <a:pt x="42" y="317"/>
                  </a:lnTo>
                  <a:lnTo>
                    <a:pt x="50" y="138"/>
                  </a:lnTo>
                  <a:lnTo>
                    <a:pt x="59" y="258"/>
                  </a:lnTo>
                  <a:lnTo>
                    <a:pt x="67" y="621"/>
                  </a:lnTo>
                  <a:lnTo>
                    <a:pt x="76" y="335"/>
                  </a:lnTo>
                  <a:lnTo>
                    <a:pt x="84" y="361"/>
                  </a:lnTo>
                  <a:lnTo>
                    <a:pt x="92" y="342"/>
                  </a:lnTo>
                  <a:lnTo>
                    <a:pt x="101" y="346"/>
                  </a:lnTo>
                  <a:lnTo>
                    <a:pt x="109" y="37"/>
                  </a:lnTo>
                  <a:lnTo>
                    <a:pt x="118" y="285"/>
                  </a:lnTo>
                  <a:lnTo>
                    <a:pt x="126" y="744"/>
                  </a:lnTo>
                  <a:lnTo>
                    <a:pt x="135" y="2263"/>
                  </a:lnTo>
                  <a:lnTo>
                    <a:pt x="143" y="672"/>
                  </a:lnTo>
                  <a:lnTo>
                    <a:pt x="151" y="285"/>
                  </a:lnTo>
                  <a:lnTo>
                    <a:pt x="160" y="333"/>
                  </a:lnTo>
                  <a:lnTo>
                    <a:pt x="168" y="105"/>
                  </a:lnTo>
                  <a:lnTo>
                    <a:pt x="177" y="307"/>
                  </a:lnTo>
                  <a:lnTo>
                    <a:pt x="185" y="293"/>
                  </a:lnTo>
                  <a:lnTo>
                    <a:pt x="193" y="448"/>
                  </a:lnTo>
                  <a:lnTo>
                    <a:pt x="202" y="511"/>
                  </a:lnTo>
                  <a:lnTo>
                    <a:pt x="210" y="281"/>
                  </a:lnTo>
                  <a:lnTo>
                    <a:pt x="219" y="362"/>
                  </a:lnTo>
                  <a:lnTo>
                    <a:pt x="227" y="730"/>
                  </a:lnTo>
                  <a:lnTo>
                    <a:pt x="235" y="545"/>
                  </a:lnTo>
                  <a:lnTo>
                    <a:pt x="244" y="445"/>
                  </a:lnTo>
                  <a:lnTo>
                    <a:pt x="252" y="182"/>
                  </a:lnTo>
                  <a:lnTo>
                    <a:pt x="261" y="189"/>
                  </a:lnTo>
                  <a:lnTo>
                    <a:pt x="269" y="165"/>
                  </a:lnTo>
                  <a:lnTo>
                    <a:pt x="278" y="288"/>
                  </a:lnTo>
                  <a:lnTo>
                    <a:pt x="286" y="297"/>
                  </a:lnTo>
                  <a:lnTo>
                    <a:pt x="295" y="360"/>
                  </a:lnTo>
                  <a:lnTo>
                    <a:pt x="303" y="408"/>
                  </a:lnTo>
                  <a:lnTo>
                    <a:pt x="311" y="466"/>
                  </a:lnTo>
                  <a:lnTo>
                    <a:pt x="320" y="544"/>
                  </a:lnTo>
                  <a:lnTo>
                    <a:pt x="328" y="596"/>
                  </a:lnTo>
                  <a:lnTo>
                    <a:pt x="337" y="0"/>
                  </a:lnTo>
                  <a:lnTo>
                    <a:pt x="345" y="465"/>
                  </a:lnTo>
                  <a:lnTo>
                    <a:pt x="353" y="410"/>
                  </a:lnTo>
                  <a:lnTo>
                    <a:pt x="362" y="320"/>
                  </a:lnTo>
                  <a:lnTo>
                    <a:pt x="370" y="384"/>
                  </a:lnTo>
                  <a:lnTo>
                    <a:pt x="379" y="311"/>
                  </a:lnTo>
                  <a:lnTo>
                    <a:pt x="387" y="108"/>
                  </a:lnTo>
                  <a:lnTo>
                    <a:pt x="395" y="370"/>
                  </a:lnTo>
                  <a:lnTo>
                    <a:pt x="404" y="420"/>
                  </a:lnTo>
                  <a:lnTo>
                    <a:pt x="412" y="29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5" name="Freeform 64"/>
            <p:cNvSpPr>
              <a:spLocks/>
            </p:cNvSpPr>
            <p:nvPr/>
          </p:nvSpPr>
          <p:spPr bwMode="auto">
            <a:xfrm>
              <a:off x="2616609" y="3527645"/>
              <a:ext cx="497696" cy="825391"/>
            </a:xfrm>
            <a:custGeom>
              <a:avLst/>
              <a:gdLst>
                <a:gd name="T0" fmla="*/ 0 w 429"/>
                <a:gd name="T1" fmla="*/ 433 h 725"/>
                <a:gd name="T2" fmla="*/ 8 w 429"/>
                <a:gd name="T3" fmla="*/ 303 h 725"/>
                <a:gd name="T4" fmla="*/ 17 w 429"/>
                <a:gd name="T5" fmla="*/ 54 h 725"/>
                <a:gd name="T6" fmla="*/ 25 w 429"/>
                <a:gd name="T7" fmla="*/ 334 h 725"/>
                <a:gd name="T8" fmla="*/ 34 w 429"/>
                <a:gd name="T9" fmla="*/ 236 h 725"/>
                <a:gd name="T10" fmla="*/ 42 w 429"/>
                <a:gd name="T11" fmla="*/ 526 h 725"/>
                <a:gd name="T12" fmla="*/ 50 w 429"/>
                <a:gd name="T13" fmla="*/ 216 h 725"/>
                <a:gd name="T14" fmla="*/ 59 w 429"/>
                <a:gd name="T15" fmla="*/ 64 h 725"/>
                <a:gd name="T16" fmla="*/ 67 w 429"/>
                <a:gd name="T17" fmla="*/ 195 h 725"/>
                <a:gd name="T18" fmla="*/ 76 w 429"/>
                <a:gd name="T19" fmla="*/ 366 h 725"/>
                <a:gd name="T20" fmla="*/ 84 w 429"/>
                <a:gd name="T21" fmla="*/ 357 h 725"/>
                <a:gd name="T22" fmla="*/ 92 w 429"/>
                <a:gd name="T23" fmla="*/ 221 h 725"/>
                <a:gd name="T24" fmla="*/ 101 w 429"/>
                <a:gd name="T25" fmla="*/ 183 h 725"/>
                <a:gd name="T26" fmla="*/ 109 w 429"/>
                <a:gd name="T27" fmla="*/ 444 h 725"/>
                <a:gd name="T28" fmla="*/ 118 w 429"/>
                <a:gd name="T29" fmla="*/ 581 h 725"/>
                <a:gd name="T30" fmla="*/ 126 w 429"/>
                <a:gd name="T31" fmla="*/ 251 h 725"/>
                <a:gd name="T32" fmla="*/ 135 w 429"/>
                <a:gd name="T33" fmla="*/ 252 h 725"/>
                <a:gd name="T34" fmla="*/ 143 w 429"/>
                <a:gd name="T35" fmla="*/ 387 h 725"/>
                <a:gd name="T36" fmla="*/ 151 w 429"/>
                <a:gd name="T37" fmla="*/ 172 h 725"/>
                <a:gd name="T38" fmla="*/ 160 w 429"/>
                <a:gd name="T39" fmla="*/ 407 h 725"/>
                <a:gd name="T40" fmla="*/ 168 w 429"/>
                <a:gd name="T41" fmla="*/ 163 h 725"/>
                <a:gd name="T42" fmla="*/ 177 w 429"/>
                <a:gd name="T43" fmla="*/ 262 h 725"/>
                <a:gd name="T44" fmla="*/ 185 w 429"/>
                <a:gd name="T45" fmla="*/ 0 h 725"/>
                <a:gd name="T46" fmla="*/ 194 w 429"/>
                <a:gd name="T47" fmla="*/ 561 h 725"/>
                <a:gd name="T48" fmla="*/ 202 w 429"/>
                <a:gd name="T49" fmla="*/ 430 h 725"/>
                <a:gd name="T50" fmla="*/ 210 w 429"/>
                <a:gd name="T51" fmla="*/ 276 h 725"/>
                <a:gd name="T52" fmla="*/ 219 w 429"/>
                <a:gd name="T53" fmla="*/ 410 h 725"/>
                <a:gd name="T54" fmla="*/ 227 w 429"/>
                <a:gd name="T55" fmla="*/ 292 h 725"/>
                <a:gd name="T56" fmla="*/ 235 w 429"/>
                <a:gd name="T57" fmla="*/ 174 h 725"/>
                <a:gd name="T58" fmla="*/ 244 w 429"/>
                <a:gd name="T59" fmla="*/ 225 h 725"/>
                <a:gd name="T60" fmla="*/ 252 w 429"/>
                <a:gd name="T61" fmla="*/ 313 h 725"/>
                <a:gd name="T62" fmla="*/ 261 w 429"/>
                <a:gd name="T63" fmla="*/ 411 h 725"/>
                <a:gd name="T64" fmla="*/ 269 w 429"/>
                <a:gd name="T65" fmla="*/ 259 h 725"/>
                <a:gd name="T66" fmla="*/ 278 w 429"/>
                <a:gd name="T67" fmla="*/ 264 h 725"/>
                <a:gd name="T68" fmla="*/ 286 w 429"/>
                <a:gd name="T69" fmla="*/ 556 h 725"/>
                <a:gd name="T70" fmla="*/ 295 w 429"/>
                <a:gd name="T71" fmla="*/ 328 h 725"/>
                <a:gd name="T72" fmla="*/ 303 w 429"/>
                <a:gd name="T73" fmla="*/ 349 h 725"/>
                <a:gd name="T74" fmla="*/ 311 w 429"/>
                <a:gd name="T75" fmla="*/ 172 h 725"/>
                <a:gd name="T76" fmla="*/ 320 w 429"/>
                <a:gd name="T77" fmla="*/ 512 h 725"/>
                <a:gd name="T78" fmla="*/ 328 w 429"/>
                <a:gd name="T79" fmla="*/ 316 h 725"/>
                <a:gd name="T80" fmla="*/ 337 w 429"/>
                <a:gd name="T81" fmla="*/ 312 h 725"/>
                <a:gd name="T82" fmla="*/ 345 w 429"/>
                <a:gd name="T83" fmla="*/ 412 h 725"/>
                <a:gd name="T84" fmla="*/ 353 w 429"/>
                <a:gd name="T85" fmla="*/ 504 h 725"/>
                <a:gd name="T86" fmla="*/ 362 w 429"/>
                <a:gd name="T87" fmla="*/ 725 h 725"/>
                <a:gd name="T88" fmla="*/ 370 w 429"/>
                <a:gd name="T89" fmla="*/ 302 h 725"/>
                <a:gd name="T90" fmla="*/ 379 w 429"/>
                <a:gd name="T91" fmla="*/ 104 h 725"/>
                <a:gd name="T92" fmla="*/ 387 w 429"/>
                <a:gd name="T93" fmla="*/ 288 h 725"/>
                <a:gd name="T94" fmla="*/ 395 w 429"/>
                <a:gd name="T95" fmla="*/ 9 h 725"/>
                <a:gd name="T96" fmla="*/ 404 w 429"/>
                <a:gd name="T97" fmla="*/ 194 h 725"/>
                <a:gd name="T98" fmla="*/ 412 w 429"/>
                <a:gd name="T99" fmla="*/ 193 h 725"/>
                <a:gd name="T100" fmla="*/ 421 w 429"/>
                <a:gd name="T101" fmla="*/ 269 h 725"/>
                <a:gd name="T102" fmla="*/ 429 w 429"/>
                <a:gd name="T103" fmla="*/ 484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725">
                  <a:moveTo>
                    <a:pt x="0" y="433"/>
                  </a:moveTo>
                  <a:lnTo>
                    <a:pt x="8" y="303"/>
                  </a:lnTo>
                  <a:lnTo>
                    <a:pt x="17" y="54"/>
                  </a:lnTo>
                  <a:lnTo>
                    <a:pt x="25" y="334"/>
                  </a:lnTo>
                  <a:lnTo>
                    <a:pt x="34" y="236"/>
                  </a:lnTo>
                  <a:lnTo>
                    <a:pt x="42" y="526"/>
                  </a:lnTo>
                  <a:lnTo>
                    <a:pt x="50" y="216"/>
                  </a:lnTo>
                  <a:lnTo>
                    <a:pt x="59" y="64"/>
                  </a:lnTo>
                  <a:lnTo>
                    <a:pt x="67" y="195"/>
                  </a:lnTo>
                  <a:lnTo>
                    <a:pt x="76" y="366"/>
                  </a:lnTo>
                  <a:lnTo>
                    <a:pt x="84" y="357"/>
                  </a:lnTo>
                  <a:lnTo>
                    <a:pt x="92" y="221"/>
                  </a:lnTo>
                  <a:lnTo>
                    <a:pt x="101" y="183"/>
                  </a:lnTo>
                  <a:lnTo>
                    <a:pt x="109" y="444"/>
                  </a:lnTo>
                  <a:lnTo>
                    <a:pt x="118" y="581"/>
                  </a:lnTo>
                  <a:lnTo>
                    <a:pt x="126" y="251"/>
                  </a:lnTo>
                  <a:lnTo>
                    <a:pt x="135" y="252"/>
                  </a:lnTo>
                  <a:lnTo>
                    <a:pt x="143" y="387"/>
                  </a:lnTo>
                  <a:lnTo>
                    <a:pt x="151" y="172"/>
                  </a:lnTo>
                  <a:lnTo>
                    <a:pt x="160" y="407"/>
                  </a:lnTo>
                  <a:lnTo>
                    <a:pt x="168" y="163"/>
                  </a:lnTo>
                  <a:lnTo>
                    <a:pt x="177" y="262"/>
                  </a:lnTo>
                  <a:lnTo>
                    <a:pt x="185" y="0"/>
                  </a:lnTo>
                  <a:lnTo>
                    <a:pt x="194" y="561"/>
                  </a:lnTo>
                  <a:lnTo>
                    <a:pt x="202" y="430"/>
                  </a:lnTo>
                  <a:lnTo>
                    <a:pt x="210" y="276"/>
                  </a:lnTo>
                  <a:lnTo>
                    <a:pt x="219" y="410"/>
                  </a:lnTo>
                  <a:lnTo>
                    <a:pt x="227" y="292"/>
                  </a:lnTo>
                  <a:lnTo>
                    <a:pt x="235" y="174"/>
                  </a:lnTo>
                  <a:lnTo>
                    <a:pt x="244" y="225"/>
                  </a:lnTo>
                  <a:lnTo>
                    <a:pt x="252" y="313"/>
                  </a:lnTo>
                  <a:lnTo>
                    <a:pt x="261" y="411"/>
                  </a:lnTo>
                  <a:lnTo>
                    <a:pt x="269" y="259"/>
                  </a:lnTo>
                  <a:lnTo>
                    <a:pt x="278" y="264"/>
                  </a:lnTo>
                  <a:lnTo>
                    <a:pt x="286" y="556"/>
                  </a:lnTo>
                  <a:lnTo>
                    <a:pt x="295" y="328"/>
                  </a:lnTo>
                  <a:lnTo>
                    <a:pt x="303" y="349"/>
                  </a:lnTo>
                  <a:lnTo>
                    <a:pt x="311" y="172"/>
                  </a:lnTo>
                  <a:lnTo>
                    <a:pt x="320" y="512"/>
                  </a:lnTo>
                  <a:lnTo>
                    <a:pt x="328" y="316"/>
                  </a:lnTo>
                  <a:lnTo>
                    <a:pt x="337" y="312"/>
                  </a:lnTo>
                  <a:lnTo>
                    <a:pt x="345" y="412"/>
                  </a:lnTo>
                  <a:lnTo>
                    <a:pt x="353" y="504"/>
                  </a:lnTo>
                  <a:lnTo>
                    <a:pt x="362" y="725"/>
                  </a:lnTo>
                  <a:lnTo>
                    <a:pt x="370" y="302"/>
                  </a:lnTo>
                  <a:lnTo>
                    <a:pt x="379" y="104"/>
                  </a:lnTo>
                  <a:lnTo>
                    <a:pt x="387" y="288"/>
                  </a:lnTo>
                  <a:lnTo>
                    <a:pt x="395" y="9"/>
                  </a:lnTo>
                  <a:lnTo>
                    <a:pt x="404" y="194"/>
                  </a:lnTo>
                  <a:lnTo>
                    <a:pt x="412" y="193"/>
                  </a:lnTo>
                  <a:lnTo>
                    <a:pt x="421" y="269"/>
                  </a:lnTo>
                  <a:lnTo>
                    <a:pt x="429" y="48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Freeform 65"/>
            <p:cNvSpPr>
              <a:spLocks/>
            </p:cNvSpPr>
            <p:nvPr/>
          </p:nvSpPr>
          <p:spPr bwMode="auto">
            <a:xfrm>
              <a:off x="3105023" y="3476413"/>
              <a:ext cx="497696" cy="1129361"/>
            </a:xfrm>
            <a:custGeom>
              <a:avLst/>
              <a:gdLst>
                <a:gd name="T0" fmla="*/ 0 w 429"/>
                <a:gd name="T1" fmla="*/ 314 h 992"/>
                <a:gd name="T2" fmla="*/ 8 w 429"/>
                <a:gd name="T3" fmla="*/ 529 h 992"/>
                <a:gd name="T4" fmla="*/ 17 w 429"/>
                <a:gd name="T5" fmla="*/ 305 h 992"/>
                <a:gd name="T6" fmla="*/ 25 w 429"/>
                <a:gd name="T7" fmla="*/ 432 h 992"/>
                <a:gd name="T8" fmla="*/ 34 w 429"/>
                <a:gd name="T9" fmla="*/ 241 h 992"/>
                <a:gd name="T10" fmla="*/ 42 w 429"/>
                <a:gd name="T11" fmla="*/ 289 h 992"/>
                <a:gd name="T12" fmla="*/ 50 w 429"/>
                <a:gd name="T13" fmla="*/ 149 h 992"/>
                <a:gd name="T14" fmla="*/ 59 w 429"/>
                <a:gd name="T15" fmla="*/ 282 h 992"/>
                <a:gd name="T16" fmla="*/ 67 w 429"/>
                <a:gd name="T17" fmla="*/ 194 h 992"/>
                <a:gd name="T18" fmla="*/ 75 w 429"/>
                <a:gd name="T19" fmla="*/ 471 h 992"/>
                <a:gd name="T20" fmla="*/ 84 w 429"/>
                <a:gd name="T21" fmla="*/ 520 h 992"/>
                <a:gd name="T22" fmla="*/ 92 w 429"/>
                <a:gd name="T23" fmla="*/ 189 h 992"/>
                <a:gd name="T24" fmla="*/ 101 w 429"/>
                <a:gd name="T25" fmla="*/ 204 h 992"/>
                <a:gd name="T26" fmla="*/ 109 w 429"/>
                <a:gd name="T27" fmla="*/ 144 h 992"/>
                <a:gd name="T28" fmla="*/ 118 w 429"/>
                <a:gd name="T29" fmla="*/ 590 h 992"/>
                <a:gd name="T30" fmla="*/ 126 w 429"/>
                <a:gd name="T31" fmla="*/ 194 h 992"/>
                <a:gd name="T32" fmla="*/ 134 w 429"/>
                <a:gd name="T33" fmla="*/ 992 h 992"/>
                <a:gd name="T34" fmla="*/ 143 w 429"/>
                <a:gd name="T35" fmla="*/ 503 h 992"/>
                <a:gd name="T36" fmla="*/ 151 w 429"/>
                <a:gd name="T37" fmla="*/ 213 h 992"/>
                <a:gd name="T38" fmla="*/ 160 w 429"/>
                <a:gd name="T39" fmla="*/ 254 h 992"/>
                <a:gd name="T40" fmla="*/ 168 w 429"/>
                <a:gd name="T41" fmla="*/ 483 h 992"/>
                <a:gd name="T42" fmla="*/ 177 w 429"/>
                <a:gd name="T43" fmla="*/ 160 h 992"/>
                <a:gd name="T44" fmla="*/ 185 w 429"/>
                <a:gd name="T45" fmla="*/ 56 h 992"/>
                <a:gd name="T46" fmla="*/ 193 w 429"/>
                <a:gd name="T47" fmla="*/ 360 h 992"/>
                <a:gd name="T48" fmla="*/ 202 w 429"/>
                <a:gd name="T49" fmla="*/ 527 h 992"/>
                <a:gd name="T50" fmla="*/ 210 w 429"/>
                <a:gd name="T51" fmla="*/ 63 h 992"/>
                <a:gd name="T52" fmla="*/ 219 w 429"/>
                <a:gd name="T53" fmla="*/ 409 h 992"/>
                <a:gd name="T54" fmla="*/ 227 w 429"/>
                <a:gd name="T55" fmla="*/ 446 h 992"/>
                <a:gd name="T56" fmla="*/ 235 w 429"/>
                <a:gd name="T57" fmla="*/ 0 h 992"/>
                <a:gd name="T58" fmla="*/ 244 w 429"/>
                <a:gd name="T59" fmla="*/ 279 h 992"/>
                <a:gd name="T60" fmla="*/ 252 w 429"/>
                <a:gd name="T61" fmla="*/ 250 h 992"/>
                <a:gd name="T62" fmla="*/ 261 w 429"/>
                <a:gd name="T63" fmla="*/ 114 h 992"/>
                <a:gd name="T64" fmla="*/ 269 w 429"/>
                <a:gd name="T65" fmla="*/ 339 h 992"/>
                <a:gd name="T66" fmla="*/ 278 w 429"/>
                <a:gd name="T67" fmla="*/ 224 h 992"/>
                <a:gd name="T68" fmla="*/ 286 w 429"/>
                <a:gd name="T69" fmla="*/ 194 h 992"/>
                <a:gd name="T70" fmla="*/ 294 w 429"/>
                <a:gd name="T71" fmla="*/ 366 h 992"/>
                <a:gd name="T72" fmla="*/ 303 w 429"/>
                <a:gd name="T73" fmla="*/ 419 h 992"/>
                <a:gd name="T74" fmla="*/ 311 w 429"/>
                <a:gd name="T75" fmla="*/ 552 h 992"/>
                <a:gd name="T76" fmla="*/ 320 w 429"/>
                <a:gd name="T77" fmla="*/ 313 h 992"/>
                <a:gd name="T78" fmla="*/ 328 w 429"/>
                <a:gd name="T79" fmla="*/ 174 h 992"/>
                <a:gd name="T80" fmla="*/ 336 w 429"/>
                <a:gd name="T81" fmla="*/ 339 h 992"/>
                <a:gd name="T82" fmla="*/ 345 w 429"/>
                <a:gd name="T83" fmla="*/ 374 h 992"/>
                <a:gd name="T84" fmla="*/ 353 w 429"/>
                <a:gd name="T85" fmla="*/ 291 h 992"/>
                <a:gd name="T86" fmla="*/ 362 w 429"/>
                <a:gd name="T87" fmla="*/ 494 h 992"/>
                <a:gd name="T88" fmla="*/ 370 w 429"/>
                <a:gd name="T89" fmla="*/ 838 h 992"/>
                <a:gd name="T90" fmla="*/ 378 w 429"/>
                <a:gd name="T91" fmla="*/ 833 h 992"/>
                <a:gd name="T92" fmla="*/ 387 w 429"/>
                <a:gd name="T93" fmla="*/ 459 h 992"/>
                <a:gd name="T94" fmla="*/ 395 w 429"/>
                <a:gd name="T95" fmla="*/ 410 h 992"/>
                <a:gd name="T96" fmla="*/ 404 w 429"/>
                <a:gd name="T97" fmla="*/ 542 h 992"/>
                <a:gd name="T98" fmla="*/ 412 w 429"/>
                <a:gd name="T99" fmla="*/ 420 h 992"/>
                <a:gd name="T100" fmla="*/ 421 w 429"/>
                <a:gd name="T101" fmla="*/ 520 h 992"/>
                <a:gd name="T102" fmla="*/ 429 w 429"/>
                <a:gd name="T103" fmla="*/ 185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92">
                  <a:moveTo>
                    <a:pt x="0" y="314"/>
                  </a:moveTo>
                  <a:lnTo>
                    <a:pt x="8" y="529"/>
                  </a:lnTo>
                  <a:lnTo>
                    <a:pt x="17" y="305"/>
                  </a:lnTo>
                  <a:lnTo>
                    <a:pt x="25" y="432"/>
                  </a:lnTo>
                  <a:lnTo>
                    <a:pt x="34" y="241"/>
                  </a:lnTo>
                  <a:lnTo>
                    <a:pt x="42" y="289"/>
                  </a:lnTo>
                  <a:lnTo>
                    <a:pt x="50" y="149"/>
                  </a:lnTo>
                  <a:lnTo>
                    <a:pt x="59" y="282"/>
                  </a:lnTo>
                  <a:lnTo>
                    <a:pt x="67" y="194"/>
                  </a:lnTo>
                  <a:lnTo>
                    <a:pt x="75" y="471"/>
                  </a:lnTo>
                  <a:lnTo>
                    <a:pt x="84" y="520"/>
                  </a:lnTo>
                  <a:lnTo>
                    <a:pt x="92" y="189"/>
                  </a:lnTo>
                  <a:lnTo>
                    <a:pt x="101" y="204"/>
                  </a:lnTo>
                  <a:lnTo>
                    <a:pt x="109" y="144"/>
                  </a:lnTo>
                  <a:lnTo>
                    <a:pt x="118" y="590"/>
                  </a:lnTo>
                  <a:lnTo>
                    <a:pt x="126" y="194"/>
                  </a:lnTo>
                  <a:lnTo>
                    <a:pt x="134" y="992"/>
                  </a:lnTo>
                  <a:lnTo>
                    <a:pt x="143" y="503"/>
                  </a:lnTo>
                  <a:lnTo>
                    <a:pt x="151" y="213"/>
                  </a:lnTo>
                  <a:lnTo>
                    <a:pt x="160" y="254"/>
                  </a:lnTo>
                  <a:lnTo>
                    <a:pt x="168" y="483"/>
                  </a:lnTo>
                  <a:lnTo>
                    <a:pt x="177" y="160"/>
                  </a:lnTo>
                  <a:lnTo>
                    <a:pt x="185" y="56"/>
                  </a:lnTo>
                  <a:lnTo>
                    <a:pt x="193" y="360"/>
                  </a:lnTo>
                  <a:lnTo>
                    <a:pt x="202" y="527"/>
                  </a:lnTo>
                  <a:lnTo>
                    <a:pt x="210" y="63"/>
                  </a:lnTo>
                  <a:lnTo>
                    <a:pt x="219" y="409"/>
                  </a:lnTo>
                  <a:lnTo>
                    <a:pt x="227" y="446"/>
                  </a:lnTo>
                  <a:lnTo>
                    <a:pt x="235" y="0"/>
                  </a:lnTo>
                  <a:lnTo>
                    <a:pt x="244" y="279"/>
                  </a:lnTo>
                  <a:lnTo>
                    <a:pt x="252" y="250"/>
                  </a:lnTo>
                  <a:lnTo>
                    <a:pt x="261" y="114"/>
                  </a:lnTo>
                  <a:lnTo>
                    <a:pt x="269" y="339"/>
                  </a:lnTo>
                  <a:lnTo>
                    <a:pt x="278" y="224"/>
                  </a:lnTo>
                  <a:lnTo>
                    <a:pt x="286" y="194"/>
                  </a:lnTo>
                  <a:lnTo>
                    <a:pt x="294" y="366"/>
                  </a:lnTo>
                  <a:lnTo>
                    <a:pt x="303" y="419"/>
                  </a:lnTo>
                  <a:lnTo>
                    <a:pt x="311" y="552"/>
                  </a:lnTo>
                  <a:lnTo>
                    <a:pt x="320" y="313"/>
                  </a:lnTo>
                  <a:lnTo>
                    <a:pt x="328" y="174"/>
                  </a:lnTo>
                  <a:lnTo>
                    <a:pt x="336" y="339"/>
                  </a:lnTo>
                  <a:lnTo>
                    <a:pt x="345" y="374"/>
                  </a:lnTo>
                  <a:lnTo>
                    <a:pt x="353" y="291"/>
                  </a:lnTo>
                  <a:lnTo>
                    <a:pt x="362" y="494"/>
                  </a:lnTo>
                  <a:lnTo>
                    <a:pt x="370" y="838"/>
                  </a:lnTo>
                  <a:lnTo>
                    <a:pt x="378" y="833"/>
                  </a:lnTo>
                  <a:lnTo>
                    <a:pt x="387" y="459"/>
                  </a:lnTo>
                  <a:lnTo>
                    <a:pt x="395" y="410"/>
                  </a:lnTo>
                  <a:lnTo>
                    <a:pt x="404" y="542"/>
                  </a:lnTo>
                  <a:lnTo>
                    <a:pt x="412" y="420"/>
                  </a:lnTo>
                  <a:lnTo>
                    <a:pt x="421" y="520"/>
                  </a:lnTo>
                  <a:lnTo>
                    <a:pt x="429" y="185"/>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7" name="Freeform 66"/>
            <p:cNvSpPr>
              <a:spLocks/>
            </p:cNvSpPr>
            <p:nvPr/>
          </p:nvSpPr>
          <p:spPr bwMode="auto">
            <a:xfrm>
              <a:off x="3593438" y="3433152"/>
              <a:ext cx="497696" cy="951759"/>
            </a:xfrm>
            <a:custGeom>
              <a:avLst/>
              <a:gdLst>
                <a:gd name="T0" fmla="*/ 0 w 429"/>
                <a:gd name="T1" fmla="*/ 558 h 836"/>
                <a:gd name="T2" fmla="*/ 8 w 429"/>
                <a:gd name="T3" fmla="*/ 223 h 836"/>
                <a:gd name="T4" fmla="*/ 17 w 429"/>
                <a:gd name="T5" fmla="*/ 836 h 836"/>
                <a:gd name="T6" fmla="*/ 25 w 429"/>
                <a:gd name="T7" fmla="*/ 352 h 836"/>
                <a:gd name="T8" fmla="*/ 33 w 429"/>
                <a:gd name="T9" fmla="*/ 826 h 836"/>
                <a:gd name="T10" fmla="*/ 42 w 429"/>
                <a:gd name="T11" fmla="*/ 20 h 836"/>
                <a:gd name="T12" fmla="*/ 50 w 429"/>
                <a:gd name="T13" fmla="*/ 234 h 836"/>
                <a:gd name="T14" fmla="*/ 59 w 429"/>
                <a:gd name="T15" fmla="*/ 290 h 836"/>
                <a:gd name="T16" fmla="*/ 67 w 429"/>
                <a:gd name="T17" fmla="*/ 336 h 836"/>
                <a:gd name="T18" fmla="*/ 75 w 429"/>
                <a:gd name="T19" fmla="*/ 357 h 836"/>
                <a:gd name="T20" fmla="*/ 84 w 429"/>
                <a:gd name="T21" fmla="*/ 342 h 836"/>
                <a:gd name="T22" fmla="*/ 92 w 429"/>
                <a:gd name="T23" fmla="*/ 411 h 836"/>
                <a:gd name="T24" fmla="*/ 100 w 429"/>
                <a:gd name="T25" fmla="*/ 335 h 836"/>
                <a:gd name="T26" fmla="*/ 109 w 429"/>
                <a:gd name="T27" fmla="*/ 506 h 836"/>
                <a:gd name="T28" fmla="*/ 117 w 429"/>
                <a:gd name="T29" fmla="*/ 322 h 836"/>
                <a:gd name="T30" fmla="*/ 126 w 429"/>
                <a:gd name="T31" fmla="*/ 298 h 836"/>
                <a:gd name="T32" fmla="*/ 134 w 429"/>
                <a:gd name="T33" fmla="*/ 451 h 836"/>
                <a:gd name="T34" fmla="*/ 143 w 429"/>
                <a:gd name="T35" fmla="*/ 405 h 836"/>
                <a:gd name="T36" fmla="*/ 151 w 429"/>
                <a:gd name="T37" fmla="*/ 49 h 836"/>
                <a:gd name="T38" fmla="*/ 160 w 429"/>
                <a:gd name="T39" fmla="*/ 236 h 836"/>
                <a:gd name="T40" fmla="*/ 168 w 429"/>
                <a:gd name="T41" fmla="*/ 559 h 836"/>
                <a:gd name="T42" fmla="*/ 176 w 429"/>
                <a:gd name="T43" fmla="*/ 747 h 836"/>
                <a:gd name="T44" fmla="*/ 185 w 429"/>
                <a:gd name="T45" fmla="*/ 260 h 836"/>
                <a:gd name="T46" fmla="*/ 193 w 429"/>
                <a:gd name="T47" fmla="*/ 553 h 836"/>
                <a:gd name="T48" fmla="*/ 202 w 429"/>
                <a:gd name="T49" fmla="*/ 408 h 836"/>
                <a:gd name="T50" fmla="*/ 210 w 429"/>
                <a:gd name="T51" fmla="*/ 347 h 836"/>
                <a:gd name="T52" fmla="*/ 218 w 429"/>
                <a:gd name="T53" fmla="*/ 0 h 836"/>
                <a:gd name="T54" fmla="*/ 227 w 429"/>
                <a:gd name="T55" fmla="*/ 513 h 836"/>
                <a:gd name="T56" fmla="*/ 235 w 429"/>
                <a:gd name="T57" fmla="*/ 716 h 836"/>
                <a:gd name="T58" fmla="*/ 244 w 429"/>
                <a:gd name="T59" fmla="*/ 567 h 836"/>
                <a:gd name="T60" fmla="*/ 252 w 429"/>
                <a:gd name="T61" fmla="*/ 201 h 836"/>
                <a:gd name="T62" fmla="*/ 260 w 429"/>
                <a:gd name="T63" fmla="*/ 323 h 836"/>
                <a:gd name="T64" fmla="*/ 269 w 429"/>
                <a:gd name="T65" fmla="*/ 355 h 836"/>
                <a:gd name="T66" fmla="*/ 277 w 429"/>
                <a:gd name="T67" fmla="*/ 439 h 836"/>
                <a:gd name="T68" fmla="*/ 286 w 429"/>
                <a:gd name="T69" fmla="*/ 380 h 836"/>
                <a:gd name="T70" fmla="*/ 294 w 429"/>
                <a:gd name="T71" fmla="*/ 134 h 836"/>
                <a:gd name="T72" fmla="*/ 303 w 429"/>
                <a:gd name="T73" fmla="*/ 437 h 836"/>
                <a:gd name="T74" fmla="*/ 311 w 429"/>
                <a:gd name="T75" fmla="*/ 454 h 836"/>
                <a:gd name="T76" fmla="*/ 320 w 429"/>
                <a:gd name="T77" fmla="*/ 131 h 836"/>
                <a:gd name="T78" fmla="*/ 328 w 429"/>
                <a:gd name="T79" fmla="*/ 671 h 836"/>
                <a:gd name="T80" fmla="*/ 336 w 429"/>
                <a:gd name="T81" fmla="*/ 544 h 836"/>
                <a:gd name="T82" fmla="*/ 345 w 429"/>
                <a:gd name="T83" fmla="*/ 318 h 836"/>
                <a:gd name="T84" fmla="*/ 353 w 429"/>
                <a:gd name="T85" fmla="*/ 54 h 836"/>
                <a:gd name="T86" fmla="*/ 361 w 429"/>
                <a:gd name="T87" fmla="*/ 230 h 836"/>
                <a:gd name="T88" fmla="*/ 370 w 429"/>
                <a:gd name="T89" fmla="*/ 651 h 836"/>
                <a:gd name="T90" fmla="*/ 378 w 429"/>
                <a:gd name="T91" fmla="*/ 125 h 836"/>
                <a:gd name="T92" fmla="*/ 387 w 429"/>
                <a:gd name="T93" fmla="*/ 560 h 836"/>
                <a:gd name="T94" fmla="*/ 395 w 429"/>
                <a:gd name="T95" fmla="*/ 369 h 836"/>
                <a:gd name="T96" fmla="*/ 404 w 429"/>
                <a:gd name="T97" fmla="*/ 255 h 836"/>
                <a:gd name="T98" fmla="*/ 412 w 429"/>
                <a:gd name="T99" fmla="*/ 468 h 836"/>
                <a:gd name="T100" fmla="*/ 420 w 429"/>
                <a:gd name="T101" fmla="*/ 641 h 836"/>
                <a:gd name="T102" fmla="*/ 429 w 429"/>
                <a:gd name="T103" fmla="*/ 231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836">
                  <a:moveTo>
                    <a:pt x="0" y="558"/>
                  </a:moveTo>
                  <a:lnTo>
                    <a:pt x="8" y="223"/>
                  </a:lnTo>
                  <a:lnTo>
                    <a:pt x="17" y="836"/>
                  </a:lnTo>
                  <a:lnTo>
                    <a:pt x="25" y="352"/>
                  </a:lnTo>
                  <a:lnTo>
                    <a:pt x="33" y="826"/>
                  </a:lnTo>
                  <a:lnTo>
                    <a:pt x="42" y="20"/>
                  </a:lnTo>
                  <a:lnTo>
                    <a:pt x="50" y="234"/>
                  </a:lnTo>
                  <a:lnTo>
                    <a:pt x="59" y="290"/>
                  </a:lnTo>
                  <a:lnTo>
                    <a:pt x="67" y="336"/>
                  </a:lnTo>
                  <a:lnTo>
                    <a:pt x="75" y="357"/>
                  </a:lnTo>
                  <a:lnTo>
                    <a:pt x="84" y="342"/>
                  </a:lnTo>
                  <a:lnTo>
                    <a:pt x="92" y="411"/>
                  </a:lnTo>
                  <a:lnTo>
                    <a:pt x="100" y="335"/>
                  </a:lnTo>
                  <a:lnTo>
                    <a:pt x="109" y="506"/>
                  </a:lnTo>
                  <a:lnTo>
                    <a:pt x="117" y="322"/>
                  </a:lnTo>
                  <a:lnTo>
                    <a:pt x="126" y="298"/>
                  </a:lnTo>
                  <a:lnTo>
                    <a:pt x="134" y="451"/>
                  </a:lnTo>
                  <a:lnTo>
                    <a:pt x="143" y="405"/>
                  </a:lnTo>
                  <a:lnTo>
                    <a:pt x="151" y="49"/>
                  </a:lnTo>
                  <a:lnTo>
                    <a:pt x="160" y="236"/>
                  </a:lnTo>
                  <a:lnTo>
                    <a:pt x="168" y="559"/>
                  </a:lnTo>
                  <a:lnTo>
                    <a:pt x="176" y="747"/>
                  </a:lnTo>
                  <a:lnTo>
                    <a:pt x="185" y="260"/>
                  </a:lnTo>
                  <a:lnTo>
                    <a:pt x="193" y="553"/>
                  </a:lnTo>
                  <a:lnTo>
                    <a:pt x="202" y="408"/>
                  </a:lnTo>
                  <a:lnTo>
                    <a:pt x="210" y="347"/>
                  </a:lnTo>
                  <a:lnTo>
                    <a:pt x="218" y="0"/>
                  </a:lnTo>
                  <a:lnTo>
                    <a:pt x="227" y="513"/>
                  </a:lnTo>
                  <a:lnTo>
                    <a:pt x="235" y="716"/>
                  </a:lnTo>
                  <a:lnTo>
                    <a:pt x="244" y="567"/>
                  </a:lnTo>
                  <a:lnTo>
                    <a:pt x="252" y="201"/>
                  </a:lnTo>
                  <a:lnTo>
                    <a:pt x="260" y="323"/>
                  </a:lnTo>
                  <a:lnTo>
                    <a:pt x="269" y="355"/>
                  </a:lnTo>
                  <a:lnTo>
                    <a:pt x="277" y="439"/>
                  </a:lnTo>
                  <a:lnTo>
                    <a:pt x="286" y="380"/>
                  </a:lnTo>
                  <a:lnTo>
                    <a:pt x="294" y="134"/>
                  </a:lnTo>
                  <a:lnTo>
                    <a:pt x="303" y="437"/>
                  </a:lnTo>
                  <a:lnTo>
                    <a:pt x="311" y="454"/>
                  </a:lnTo>
                  <a:lnTo>
                    <a:pt x="320" y="131"/>
                  </a:lnTo>
                  <a:lnTo>
                    <a:pt x="328" y="671"/>
                  </a:lnTo>
                  <a:lnTo>
                    <a:pt x="336" y="544"/>
                  </a:lnTo>
                  <a:lnTo>
                    <a:pt x="345" y="318"/>
                  </a:lnTo>
                  <a:lnTo>
                    <a:pt x="353" y="54"/>
                  </a:lnTo>
                  <a:lnTo>
                    <a:pt x="361" y="230"/>
                  </a:lnTo>
                  <a:lnTo>
                    <a:pt x="370" y="651"/>
                  </a:lnTo>
                  <a:lnTo>
                    <a:pt x="378" y="125"/>
                  </a:lnTo>
                  <a:lnTo>
                    <a:pt x="387" y="560"/>
                  </a:lnTo>
                  <a:lnTo>
                    <a:pt x="395" y="369"/>
                  </a:lnTo>
                  <a:lnTo>
                    <a:pt x="404" y="255"/>
                  </a:lnTo>
                  <a:lnTo>
                    <a:pt x="412" y="468"/>
                  </a:lnTo>
                  <a:lnTo>
                    <a:pt x="420" y="641"/>
                  </a:lnTo>
                  <a:lnTo>
                    <a:pt x="429" y="23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Freeform 67"/>
            <p:cNvSpPr>
              <a:spLocks/>
            </p:cNvSpPr>
            <p:nvPr/>
          </p:nvSpPr>
          <p:spPr bwMode="auto">
            <a:xfrm>
              <a:off x="4080693" y="3457059"/>
              <a:ext cx="498856" cy="1057638"/>
            </a:xfrm>
            <a:custGeom>
              <a:avLst/>
              <a:gdLst>
                <a:gd name="T0" fmla="*/ 0 w 430"/>
                <a:gd name="T1" fmla="*/ 620 h 929"/>
                <a:gd name="T2" fmla="*/ 9 w 430"/>
                <a:gd name="T3" fmla="*/ 210 h 929"/>
                <a:gd name="T4" fmla="*/ 17 w 430"/>
                <a:gd name="T5" fmla="*/ 600 h 929"/>
                <a:gd name="T6" fmla="*/ 26 w 430"/>
                <a:gd name="T7" fmla="*/ 304 h 929"/>
                <a:gd name="T8" fmla="*/ 34 w 430"/>
                <a:gd name="T9" fmla="*/ 627 h 929"/>
                <a:gd name="T10" fmla="*/ 43 w 430"/>
                <a:gd name="T11" fmla="*/ 206 h 929"/>
                <a:gd name="T12" fmla="*/ 51 w 430"/>
                <a:gd name="T13" fmla="*/ 347 h 929"/>
                <a:gd name="T14" fmla="*/ 59 w 430"/>
                <a:gd name="T15" fmla="*/ 437 h 929"/>
                <a:gd name="T16" fmla="*/ 68 w 430"/>
                <a:gd name="T17" fmla="*/ 579 h 929"/>
                <a:gd name="T18" fmla="*/ 76 w 430"/>
                <a:gd name="T19" fmla="*/ 192 h 929"/>
                <a:gd name="T20" fmla="*/ 84 w 430"/>
                <a:gd name="T21" fmla="*/ 401 h 929"/>
                <a:gd name="T22" fmla="*/ 93 w 430"/>
                <a:gd name="T23" fmla="*/ 634 h 929"/>
                <a:gd name="T24" fmla="*/ 101 w 430"/>
                <a:gd name="T25" fmla="*/ 282 h 929"/>
                <a:gd name="T26" fmla="*/ 110 w 430"/>
                <a:gd name="T27" fmla="*/ 153 h 929"/>
                <a:gd name="T28" fmla="*/ 118 w 430"/>
                <a:gd name="T29" fmla="*/ 271 h 929"/>
                <a:gd name="T30" fmla="*/ 127 w 430"/>
                <a:gd name="T31" fmla="*/ 556 h 929"/>
                <a:gd name="T32" fmla="*/ 135 w 430"/>
                <a:gd name="T33" fmla="*/ 691 h 929"/>
                <a:gd name="T34" fmla="*/ 144 w 430"/>
                <a:gd name="T35" fmla="*/ 367 h 929"/>
                <a:gd name="T36" fmla="*/ 152 w 430"/>
                <a:gd name="T37" fmla="*/ 440 h 929"/>
                <a:gd name="T38" fmla="*/ 160 w 430"/>
                <a:gd name="T39" fmla="*/ 825 h 929"/>
                <a:gd name="T40" fmla="*/ 169 w 430"/>
                <a:gd name="T41" fmla="*/ 199 h 929"/>
                <a:gd name="T42" fmla="*/ 177 w 430"/>
                <a:gd name="T43" fmla="*/ 536 h 929"/>
                <a:gd name="T44" fmla="*/ 186 w 430"/>
                <a:gd name="T45" fmla="*/ 544 h 929"/>
                <a:gd name="T46" fmla="*/ 194 w 430"/>
                <a:gd name="T47" fmla="*/ 684 h 929"/>
                <a:gd name="T48" fmla="*/ 202 w 430"/>
                <a:gd name="T49" fmla="*/ 168 h 929"/>
                <a:gd name="T50" fmla="*/ 211 w 430"/>
                <a:gd name="T51" fmla="*/ 163 h 929"/>
                <a:gd name="T52" fmla="*/ 219 w 430"/>
                <a:gd name="T53" fmla="*/ 127 h 929"/>
                <a:gd name="T54" fmla="*/ 228 w 430"/>
                <a:gd name="T55" fmla="*/ 389 h 929"/>
                <a:gd name="T56" fmla="*/ 236 w 430"/>
                <a:gd name="T57" fmla="*/ 483 h 929"/>
                <a:gd name="T58" fmla="*/ 244 w 430"/>
                <a:gd name="T59" fmla="*/ 513 h 929"/>
                <a:gd name="T60" fmla="*/ 253 w 430"/>
                <a:gd name="T61" fmla="*/ 403 h 929"/>
                <a:gd name="T62" fmla="*/ 261 w 430"/>
                <a:gd name="T63" fmla="*/ 653 h 929"/>
                <a:gd name="T64" fmla="*/ 270 w 430"/>
                <a:gd name="T65" fmla="*/ 414 h 929"/>
                <a:gd name="T66" fmla="*/ 278 w 430"/>
                <a:gd name="T67" fmla="*/ 516 h 929"/>
                <a:gd name="T68" fmla="*/ 287 w 430"/>
                <a:gd name="T69" fmla="*/ 587 h 929"/>
                <a:gd name="T70" fmla="*/ 295 w 430"/>
                <a:gd name="T71" fmla="*/ 496 h 929"/>
                <a:gd name="T72" fmla="*/ 304 w 430"/>
                <a:gd name="T73" fmla="*/ 268 h 929"/>
                <a:gd name="T74" fmla="*/ 312 w 430"/>
                <a:gd name="T75" fmla="*/ 308 h 929"/>
                <a:gd name="T76" fmla="*/ 320 w 430"/>
                <a:gd name="T77" fmla="*/ 135 h 929"/>
                <a:gd name="T78" fmla="*/ 329 w 430"/>
                <a:gd name="T79" fmla="*/ 160 h 929"/>
                <a:gd name="T80" fmla="*/ 337 w 430"/>
                <a:gd name="T81" fmla="*/ 309 h 929"/>
                <a:gd name="T82" fmla="*/ 345 w 430"/>
                <a:gd name="T83" fmla="*/ 481 h 929"/>
                <a:gd name="T84" fmla="*/ 354 w 430"/>
                <a:gd name="T85" fmla="*/ 329 h 929"/>
                <a:gd name="T86" fmla="*/ 362 w 430"/>
                <a:gd name="T87" fmla="*/ 929 h 929"/>
                <a:gd name="T88" fmla="*/ 371 w 430"/>
                <a:gd name="T89" fmla="*/ 473 h 929"/>
                <a:gd name="T90" fmla="*/ 379 w 430"/>
                <a:gd name="T91" fmla="*/ 625 h 929"/>
                <a:gd name="T92" fmla="*/ 388 w 430"/>
                <a:gd name="T93" fmla="*/ 324 h 929"/>
                <a:gd name="T94" fmla="*/ 396 w 430"/>
                <a:gd name="T95" fmla="*/ 252 h 929"/>
                <a:gd name="T96" fmla="*/ 404 w 430"/>
                <a:gd name="T97" fmla="*/ 464 h 929"/>
                <a:gd name="T98" fmla="*/ 413 w 430"/>
                <a:gd name="T99" fmla="*/ 564 h 929"/>
                <a:gd name="T100" fmla="*/ 421 w 430"/>
                <a:gd name="T101" fmla="*/ 251 h 929"/>
                <a:gd name="T102" fmla="*/ 430 w 430"/>
                <a:gd name="T103" fmla="*/ 0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929">
                  <a:moveTo>
                    <a:pt x="0" y="620"/>
                  </a:moveTo>
                  <a:lnTo>
                    <a:pt x="9" y="210"/>
                  </a:lnTo>
                  <a:lnTo>
                    <a:pt x="17" y="600"/>
                  </a:lnTo>
                  <a:lnTo>
                    <a:pt x="26" y="304"/>
                  </a:lnTo>
                  <a:lnTo>
                    <a:pt x="34" y="627"/>
                  </a:lnTo>
                  <a:lnTo>
                    <a:pt x="43" y="206"/>
                  </a:lnTo>
                  <a:lnTo>
                    <a:pt x="51" y="347"/>
                  </a:lnTo>
                  <a:lnTo>
                    <a:pt x="59" y="437"/>
                  </a:lnTo>
                  <a:lnTo>
                    <a:pt x="68" y="579"/>
                  </a:lnTo>
                  <a:lnTo>
                    <a:pt x="76" y="192"/>
                  </a:lnTo>
                  <a:lnTo>
                    <a:pt x="84" y="401"/>
                  </a:lnTo>
                  <a:lnTo>
                    <a:pt x="93" y="634"/>
                  </a:lnTo>
                  <a:lnTo>
                    <a:pt x="101" y="282"/>
                  </a:lnTo>
                  <a:lnTo>
                    <a:pt x="110" y="153"/>
                  </a:lnTo>
                  <a:lnTo>
                    <a:pt x="118" y="271"/>
                  </a:lnTo>
                  <a:lnTo>
                    <a:pt x="127" y="556"/>
                  </a:lnTo>
                  <a:lnTo>
                    <a:pt x="135" y="691"/>
                  </a:lnTo>
                  <a:lnTo>
                    <a:pt x="144" y="367"/>
                  </a:lnTo>
                  <a:lnTo>
                    <a:pt x="152" y="440"/>
                  </a:lnTo>
                  <a:lnTo>
                    <a:pt x="160" y="825"/>
                  </a:lnTo>
                  <a:lnTo>
                    <a:pt x="169" y="199"/>
                  </a:lnTo>
                  <a:lnTo>
                    <a:pt x="177" y="536"/>
                  </a:lnTo>
                  <a:lnTo>
                    <a:pt x="186" y="544"/>
                  </a:lnTo>
                  <a:lnTo>
                    <a:pt x="194" y="684"/>
                  </a:lnTo>
                  <a:lnTo>
                    <a:pt x="202" y="168"/>
                  </a:lnTo>
                  <a:lnTo>
                    <a:pt x="211" y="163"/>
                  </a:lnTo>
                  <a:lnTo>
                    <a:pt x="219" y="127"/>
                  </a:lnTo>
                  <a:lnTo>
                    <a:pt x="228" y="389"/>
                  </a:lnTo>
                  <a:lnTo>
                    <a:pt x="236" y="483"/>
                  </a:lnTo>
                  <a:lnTo>
                    <a:pt x="244" y="513"/>
                  </a:lnTo>
                  <a:lnTo>
                    <a:pt x="253" y="403"/>
                  </a:lnTo>
                  <a:lnTo>
                    <a:pt x="261" y="653"/>
                  </a:lnTo>
                  <a:lnTo>
                    <a:pt x="270" y="414"/>
                  </a:lnTo>
                  <a:lnTo>
                    <a:pt x="278" y="516"/>
                  </a:lnTo>
                  <a:lnTo>
                    <a:pt x="287" y="587"/>
                  </a:lnTo>
                  <a:lnTo>
                    <a:pt x="295" y="496"/>
                  </a:lnTo>
                  <a:lnTo>
                    <a:pt x="304" y="268"/>
                  </a:lnTo>
                  <a:lnTo>
                    <a:pt x="312" y="308"/>
                  </a:lnTo>
                  <a:lnTo>
                    <a:pt x="320" y="135"/>
                  </a:lnTo>
                  <a:lnTo>
                    <a:pt x="329" y="160"/>
                  </a:lnTo>
                  <a:lnTo>
                    <a:pt x="337" y="309"/>
                  </a:lnTo>
                  <a:lnTo>
                    <a:pt x="345" y="481"/>
                  </a:lnTo>
                  <a:lnTo>
                    <a:pt x="354" y="329"/>
                  </a:lnTo>
                  <a:lnTo>
                    <a:pt x="362" y="929"/>
                  </a:lnTo>
                  <a:lnTo>
                    <a:pt x="371" y="473"/>
                  </a:lnTo>
                  <a:lnTo>
                    <a:pt x="379" y="625"/>
                  </a:lnTo>
                  <a:lnTo>
                    <a:pt x="388" y="324"/>
                  </a:lnTo>
                  <a:lnTo>
                    <a:pt x="396" y="252"/>
                  </a:lnTo>
                  <a:lnTo>
                    <a:pt x="404" y="464"/>
                  </a:lnTo>
                  <a:lnTo>
                    <a:pt x="413" y="564"/>
                  </a:lnTo>
                  <a:lnTo>
                    <a:pt x="421" y="251"/>
                  </a:lnTo>
                  <a:lnTo>
                    <a:pt x="430"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Freeform 68"/>
            <p:cNvSpPr>
              <a:spLocks/>
            </p:cNvSpPr>
            <p:nvPr/>
          </p:nvSpPr>
          <p:spPr bwMode="auto">
            <a:xfrm>
              <a:off x="4569106" y="3162196"/>
              <a:ext cx="498856" cy="1402594"/>
            </a:xfrm>
            <a:custGeom>
              <a:avLst/>
              <a:gdLst>
                <a:gd name="T0" fmla="*/ 0 w 430"/>
                <a:gd name="T1" fmla="*/ 510 h 1232"/>
                <a:gd name="T2" fmla="*/ 9 w 430"/>
                <a:gd name="T3" fmla="*/ 259 h 1232"/>
                <a:gd name="T4" fmla="*/ 17 w 430"/>
                <a:gd name="T5" fmla="*/ 714 h 1232"/>
                <a:gd name="T6" fmla="*/ 26 w 430"/>
                <a:gd name="T7" fmla="*/ 738 h 1232"/>
                <a:gd name="T8" fmla="*/ 34 w 430"/>
                <a:gd name="T9" fmla="*/ 810 h 1232"/>
                <a:gd name="T10" fmla="*/ 42 w 430"/>
                <a:gd name="T11" fmla="*/ 1126 h 1232"/>
                <a:gd name="T12" fmla="*/ 51 w 430"/>
                <a:gd name="T13" fmla="*/ 575 h 1232"/>
                <a:gd name="T14" fmla="*/ 59 w 430"/>
                <a:gd name="T15" fmla="*/ 704 h 1232"/>
                <a:gd name="T16" fmla="*/ 68 w 430"/>
                <a:gd name="T17" fmla="*/ 702 h 1232"/>
                <a:gd name="T18" fmla="*/ 76 w 430"/>
                <a:gd name="T19" fmla="*/ 722 h 1232"/>
                <a:gd name="T20" fmla="*/ 84 w 430"/>
                <a:gd name="T21" fmla="*/ 865 h 1232"/>
                <a:gd name="T22" fmla="*/ 93 w 430"/>
                <a:gd name="T23" fmla="*/ 396 h 1232"/>
                <a:gd name="T24" fmla="*/ 101 w 430"/>
                <a:gd name="T25" fmla="*/ 914 h 1232"/>
                <a:gd name="T26" fmla="*/ 110 w 430"/>
                <a:gd name="T27" fmla="*/ 0 h 1232"/>
                <a:gd name="T28" fmla="*/ 118 w 430"/>
                <a:gd name="T29" fmla="*/ 690 h 1232"/>
                <a:gd name="T30" fmla="*/ 127 w 430"/>
                <a:gd name="T31" fmla="*/ 801 h 1232"/>
                <a:gd name="T32" fmla="*/ 135 w 430"/>
                <a:gd name="T33" fmla="*/ 509 h 1232"/>
                <a:gd name="T34" fmla="*/ 143 w 430"/>
                <a:gd name="T35" fmla="*/ 614 h 1232"/>
                <a:gd name="T36" fmla="*/ 152 w 430"/>
                <a:gd name="T37" fmla="*/ 683 h 1232"/>
                <a:gd name="T38" fmla="*/ 160 w 430"/>
                <a:gd name="T39" fmla="*/ 773 h 1232"/>
                <a:gd name="T40" fmla="*/ 169 w 430"/>
                <a:gd name="T41" fmla="*/ 680 h 1232"/>
                <a:gd name="T42" fmla="*/ 177 w 430"/>
                <a:gd name="T43" fmla="*/ 631 h 1232"/>
                <a:gd name="T44" fmla="*/ 186 w 430"/>
                <a:gd name="T45" fmla="*/ 677 h 1232"/>
                <a:gd name="T46" fmla="*/ 194 w 430"/>
                <a:gd name="T47" fmla="*/ 398 h 1232"/>
                <a:gd name="T48" fmla="*/ 202 w 430"/>
                <a:gd name="T49" fmla="*/ 674 h 1232"/>
                <a:gd name="T50" fmla="*/ 211 w 430"/>
                <a:gd name="T51" fmla="*/ 1216 h 1232"/>
                <a:gd name="T52" fmla="*/ 219 w 430"/>
                <a:gd name="T53" fmla="*/ 791 h 1232"/>
                <a:gd name="T54" fmla="*/ 227 w 430"/>
                <a:gd name="T55" fmla="*/ 342 h 1232"/>
                <a:gd name="T56" fmla="*/ 236 w 430"/>
                <a:gd name="T57" fmla="*/ 754 h 1232"/>
                <a:gd name="T58" fmla="*/ 244 w 430"/>
                <a:gd name="T59" fmla="*/ 1232 h 1232"/>
                <a:gd name="T60" fmla="*/ 253 w 430"/>
                <a:gd name="T61" fmla="*/ 564 h 1232"/>
                <a:gd name="T62" fmla="*/ 261 w 430"/>
                <a:gd name="T63" fmla="*/ 622 h 1232"/>
                <a:gd name="T64" fmla="*/ 270 w 430"/>
                <a:gd name="T65" fmla="*/ 663 h 1232"/>
                <a:gd name="T66" fmla="*/ 278 w 430"/>
                <a:gd name="T67" fmla="*/ 862 h 1232"/>
                <a:gd name="T68" fmla="*/ 287 w 430"/>
                <a:gd name="T69" fmla="*/ 557 h 1232"/>
                <a:gd name="T70" fmla="*/ 295 w 430"/>
                <a:gd name="T71" fmla="*/ 801 h 1232"/>
                <a:gd name="T72" fmla="*/ 303 w 430"/>
                <a:gd name="T73" fmla="*/ 537 h 1232"/>
                <a:gd name="T74" fmla="*/ 312 w 430"/>
                <a:gd name="T75" fmla="*/ 103 h 1232"/>
                <a:gd name="T76" fmla="*/ 320 w 430"/>
                <a:gd name="T77" fmla="*/ 656 h 1232"/>
                <a:gd name="T78" fmla="*/ 329 w 430"/>
                <a:gd name="T79" fmla="*/ 1213 h 1232"/>
                <a:gd name="T80" fmla="*/ 337 w 430"/>
                <a:gd name="T81" fmla="*/ 747 h 1232"/>
                <a:gd name="T82" fmla="*/ 345 w 430"/>
                <a:gd name="T83" fmla="*/ 782 h 1232"/>
                <a:gd name="T84" fmla="*/ 354 w 430"/>
                <a:gd name="T85" fmla="*/ 757 h 1232"/>
                <a:gd name="T86" fmla="*/ 362 w 430"/>
                <a:gd name="T87" fmla="*/ 992 h 1232"/>
                <a:gd name="T88" fmla="*/ 371 w 430"/>
                <a:gd name="T89" fmla="*/ 692 h 1232"/>
                <a:gd name="T90" fmla="*/ 379 w 430"/>
                <a:gd name="T91" fmla="*/ 827 h 1232"/>
                <a:gd name="T92" fmla="*/ 387 w 430"/>
                <a:gd name="T93" fmla="*/ 871 h 1232"/>
                <a:gd name="T94" fmla="*/ 396 w 430"/>
                <a:gd name="T95" fmla="*/ 647 h 1232"/>
                <a:gd name="T96" fmla="*/ 404 w 430"/>
                <a:gd name="T97" fmla="*/ 711 h 1232"/>
                <a:gd name="T98" fmla="*/ 413 w 430"/>
                <a:gd name="T99" fmla="*/ 416 h 1232"/>
                <a:gd name="T100" fmla="*/ 421 w 430"/>
                <a:gd name="T101" fmla="*/ 432 h 1232"/>
                <a:gd name="T102" fmla="*/ 430 w 430"/>
                <a:gd name="T103" fmla="*/ 613 h 1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1232">
                  <a:moveTo>
                    <a:pt x="0" y="510"/>
                  </a:moveTo>
                  <a:lnTo>
                    <a:pt x="9" y="259"/>
                  </a:lnTo>
                  <a:lnTo>
                    <a:pt x="17" y="714"/>
                  </a:lnTo>
                  <a:lnTo>
                    <a:pt x="26" y="738"/>
                  </a:lnTo>
                  <a:lnTo>
                    <a:pt x="34" y="810"/>
                  </a:lnTo>
                  <a:lnTo>
                    <a:pt x="42" y="1126"/>
                  </a:lnTo>
                  <a:lnTo>
                    <a:pt x="51" y="575"/>
                  </a:lnTo>
                  <a:lnTo>
                    <a:pt x="59" y="704"/>
                  </a:lnTo>
                  <a:lnTo>
                    <a:pt x="68" y="702"/>
                  </a:lnTo>
                  <a:lnTo>
                    <a:pt x="76" y="722"/>
                  </a:lnTo>
                  <a:lnTo>
                    <a:pt x="84" y="865"/>
                  </a:lnTo>
                  <a:lnTo>
                    <a:pt x="93" y="396"/>
                  </a:lnTo>
                  <a:lnTo>
                    <a:pt x="101" y="914"/>
                  </a:lnTo>
                  <a:lnTo>
                    <a:pt x="110" y="0"/>
                  </a:lnTo>
                  <a:lnTo>
                    <a:pt x="118" y="690"/>
                  </a:lnTo>
                  <a:lnTo>
                    <a:pt x="127" y="801"/>
                  </a:lnTo>
                  <a:lnTo>
                    <a:pt x="135" y="509"/>
                  </a:lnTo>
                  <a:lnTo>
                    <a:pt x="143" y="614"/>
                  </a:lnTo>
                  <a:lnTo>
                    <a:pt x="152" y="683"/>
                  </a:lnTo>
                  <a:lnTo>
                    <a:pt x="160" y="773"/>
                  </a:lnTo>
                  <a:lnTo>
                    <a:pt x="169" y="680"/>
                  </a:lnTo>
                  <a:lnTo>
                    <a:pt x="177" y="631"/>
                  </a:lnTo>
                  <a:lnTo>
                    <a:pt x="186" y="677"/>
                  </a:lnTo>
                  <a:lnTo>
                    <a:pt x="194" y="398"/>
                  </a:lnTo>
                  <a:lnTo>
                    <a:pt x="202" y="674"/>
                  </a:lnTo>
                  <a:lnTo>
                    <a:pt x="211" y="1216"/>
                  </a:lnTo>
                  <a:lnTo>
                    <a:pt x="219" y="791"/>
                  </a:lnTo>
                  <a:lnTo>
                    <a:pt x="227" y="342"/>
                  </a:lnTo>
                  <a:lnTo>
                    <a:pt x="236" y="754"/>
                  </a:lnTo>
                  <a:lnTo>
                    <a:pt x="244" y="1232"/>
                  </a:lnTo>
                  <a:lnTo>
                    <a:pt x="253" y="564"/>
                  </a:lnTo>
                  <a:lnTo>
                    <a:pt x="261" y="622"/>
                  </a:lnTo>
                  <a:lnTo>
                    <a:pt x="270" y="663"/>
                  </a:lnTo>
                  <a:lnTo>
                    <a:pt x="278" y="862"/>
                  </a:lnTo>
                  <a:lnTo>
                    <a:pt x="287" y="557"/>
                  </a:lnTo>
                  <a:lnTo>
                    <a:pt x="295" y="801"/>
                  </a:lnTo>
                  <a:lnTo>
                    <a:pt x="303" y="537"/>
                  </a:lnTo>
                  <a:lnTo>
                    <a:pt x="312" y="103"/>
                  </a:lnTo>
                  <a:lnTo>
                    <a:pt x="320" y="656"/>
                  </a:lnTo>
                  <a:lnTo>
                    <a:pt x="329" y="1213"/>
                  </a:lnTo>
                  <a:lnTo>
                    <a:pt x="337" y="747"/>
                  </a:lnTo>
                  <a:lnTo>
                    <a:pt x="345" y="782"/>
                  </a:lnTo>
                  <a:lnTo>
                    <a:pt x="354" y="757"/>
                  </a:lnTo>
                  <a:lnTo>
                    <a:pt x="362" y="992"/>
                  </a:lnTo>
                  <a:lnTo>
                    <a:pt x="371" y="692"/>
                  </a:lnTo>
                  <a:lnTo>
                    <a:pt x="379" y="827"/>
                  </a:lnTo>
                  <a:lnTo>
                    <a:pt x="387" y="871"/>
                  </a:lnTo>
                  <a:lnTo>
                    <a:pt x="396" y="647"/>
                  </a:lnTo>
                  <a:lnTo>
                    <a:pt x="404" y="711"/>
                  </a:lnTo>
                  <a:lnTo>
                    <a:pt x="413" y="416"/>
                  </a:lnTo>
                  <a:lnTo>
                    <a:pt x="421" y="432"/>
                  </a:lnTo>
                  <a:lnTo>
                    <a:pt x="430" y="61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Freeform 69"/>
            <p:cNvSpPr>
              <a:spLocks/>
            </p:cNvSpPr>
            <p:nvPr/>
          </p:nvSpPr>
          <p:spPr bwMode="auto">
            <a:xfrm>
              <a:off x="5057522" y="3359151"/>
              <a:ext cx="497696" cy="1082684"/>
            </a:xfrm>
            <a:custGeom>
              <a:avLst/>
              <a:gdLst>
                <a:gd name="T0" fmla="*/ 0 w 429"/>
                <a:gd name="T1" fmla="*/ 259 h 951"/>
                <a:gd name="T2" fmla="*/ 9 w 429"/>
                <a:gd name="T3" fmla="*/ 440 h 951"/>
                <a:gd name="T4" fmla="*/ 17 w 429"/>
                <a:gd name="T5" fmla="*/ 471 h 951"/>
                <a:gd name="T6" fmla="*/ 26 w 429"/>
                <a:gd name="T7" fmla="*/ 470 h 951"/>
                <a:gd name="T8" fmla="*/ 34 w 429"/>
                <a:gd name="T9" fmla="*/ 385 h 951"/>
                <a:gd name="T10" fmla="*/ 42 w 429"/>
                <a:gd name="T11" fmla="*/ 116 h 951"/>
                <a:gd name="T12" fmla="*/ 51 w 429"/>
                <a:gd name="T13" fmla="*/ 69 h 951"/>
                <a:gd name="T14" fmla="*/ 59 w 429"/>
                <a:gd name="T15" fmla="*/ 468 h 951"/>
                <a:gd name="T16" fmla="*/ 67 w 429"/>
                <a:gd name="T17" fmla="*/ 468 h 951"/>
                <a:gd name="T18" fmla="*/ 76 w 429"/>
                <a:gd name="T19" fmla="*/ 697 h 951"/>
                <a:gd name="T20" fmla="*/ 84 w 429"/>
                <a:gd name="T21" fmla="*/ 806 h 951"/>
                <a:gd name="T22" fmla="*/ 93 w 429"/>
                <a:gd name="T23" fmla="*/ 687 h 951"/>
                <a:gd name="T24" fmla="*/ 101 w 429"/>
                <a:gd name="T25" fmla="*/ 523 h 951"/>
                <a:gd name="T26" fmla="*/ 110 w 429"/>
                <a:gd name="T27" fmla="*/ 831 h 951"/>
                <a:gd name="T28" fmla="*/ 118 w 429"/>
                <a:gd name="T29" fmla="*/ 466 h 951"/>
                <a:gd name="T30" fmla="*/ 126 w 429"/>
                <a:gd name="T31" fmla="*/ 536 h 951"/>
                <a:gd name="T32" fmla="*/ 135 w 429"/>
                <a:gd name="T33" fmla="*/ 479 h 951"/>
                <a:gd name="T34" fmla="*/ 143 w 429"/>
                <a:gd name="T35" fmla="*/ 561 h 951"/>
                <a:gd name="T36" fmla="*/ 152 w 429"/>
                <a:gd name="T37" fmla="*/ 716 h 951"/>
                <a:gd name="T38" fmla="*/ 160 w 429"/>
                <a:gd name="T39" fmla="*/ 465 h 951"/>
                <a:gd name="T40" fmla="*/ 169 w 429"/>
                <a:gd name="T41" fmla="*/ 372 h 951"/>
                <a:gd name="T42" fmla="*/ 177 w 429"/>
                <a:gd name="T43" fmla="*/ 951 h 951"/>
                <a:gd name="T44" fmla="*/ 185 w 429"/>
                <a:gd name="T45" fmla="*/ 717 h 951"/>
                <a:gd name="T46" fmla="*/ 194 w 429"/>
                <a:gd name="T47" fmla="*/ 676 h 951"/>
                <a:gd name="T48" fmla="*/ 202 w 429"/>
                <a:gd name="T49" fmla="*/ 465 h 951"/>
                <a:gd name="T50" fmla="*/ 210 w 429"/>
                <a:gd name="T51" fmla="*/ 520 h 951"/>
                <a:gd name="T52" fmla="*/ 219 w 429"/>
                <a:gd name="T53" fmla="*/ 465 h 951"/>
                <a:gd name="T54" fmla="*/ 227 w 429"/>
                <a:gd name="T55" fmla="*/ 879 h 951"/>
                <a:gd name="T56" fmla="*/ 236 w 429"/>
                <a:gd name="T57" fmla="*/ 924 h 951"/>
                <a:gd name="T58" fmla="*/ 244 w 429"/>
                <a:gd name="T59" fmla="*/ 465 h 951"/>
                <a:gd name="T60" fmla="*/ 253 w 429"/>
                <a:gd name="T61" fmla="*/ 0 h 951"/>
                <a:gd name="T62" fmla="*/ 261 w 429"/>
                <a:gd name="T63" fmla="*/ 560 h 951"/>
                <a:gd name="T64" fmla="*/ 269 w 429"/>
                <a:gd name="T65" fmla="*/ 130 h 951"/>
                <a:gd name="T66" fmla="*/ 278 w 429"/>
                <a:gd name="T67" fmla="*/ 377 h 951"/>
                <a:gd name="T68" fmla="*/ 286 w 429"/>
                <a:gd name="T69" fmla="*/ 467 h 951"/>
                <a:gd name="T70" fmla="*/ 295 w 429"/>
                <a:gd name="T71" fmla="*/ 545 h 951"/>
                <a:gd name="T72" fmla="*/ 303 w 429"/>
                <a:gd name="T73" fmla="*/ 767 h 951"/>
                <a:gd name="T74" fmla="*/ 312 w 429"/>
                <a:gd name="T75" fmla="*/ 524 h 951"/>
                <a:gd name="T76" fmla="*/ 320 w 429"/>
                <a:gd name="T77" fmla="*/ 469 h 951"/>
                <a:gd name="T78" fmla="*/ 328 w 429"/>
                <a:gd name="T79" fmla="*/ 562 h 951"/>
                <a:gd name="T80" fmla="*/ 337 w 429"/>
                <a:gd name="T81" fmla="*/ 470 h 951"/>
                <a:gd name="T82" fmla="*/ 345 w 429"/>
                <a:gd name="T83" fmla="*/ 170 h 951"/>
                <a:gd name="T84" fmla="*/ 354 w 429"/>
                <a:gd name="T85" fmla="*/ 155 h 951"/>
                <a:gd name="T86" fmla="*/ 362 w 429"/>
                <a:gd name="T87" fmla="*/ 471 h 951"/>
                <a:gd name="T88" fmla="*/ 370 w 429"/>
                <a:gd name="T89" fmla="*/ 881 h 951"/>
                <a:gd name="T90" fmla="*/ 379 w 429"/>
                <a:gd name="T91" fmla="*/ 643 h 951"/>
                <a:gd name="T92" fmla="*/ 387 w 429"/>
                <a:gd name="T93" fmla="*/ 901 h 951"/>
                <a:gd name="T94" fmla="*/ 396 w 429"/>
                <a:gd name="T95" fmla="*/ 618 h 951"/>
                <a:gd name="T96" fmla="*/ 404 w 429"/>
                <a:gd name="T97" fmla="*/ 636 h 951"/>
                <a:gd name="T98" fmla="*/ 413 w 429"/>
                <a:gd name="T99" fmla="*/ 525 h 951"/>
                <a:gd name="T100" fmla="*/ 421 w 429"/>
                <a:gd name="T101" fmla="*/ 477 h 951"/>
                <a:gd name="T102" fmla="*/ 429 w 429"/>
                <a:gd name="T103" fmla="*/ 96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51">
                  <a:moveTo>
                    <a:pt x="0" y="259"/>
                  </a:moveTo>
                  <a:lnTo>
                    <a:pt x="9" y="440"/>
                  </a:lnTo>
                  <a:lnTo>
                    <a:pt x="17" y="471"/>
                  </a:lnTo>
                  <a:lnTo>
                    <a:pt x="26" y="470"/>
                  </a:lnTo>
                  <a:lnTo>
                    <a:pt x="34" y="385"/>
                  </a:lnTo>
                  <a:lnTo>
                    <a:pt x="42" y="116"/>
                  </a:lnTo>
                  <a:lnTo>
                    <a:pt x="51" y="69"/>
                  </a:lnTo>
                  <a:lnTo>
                    <a:pt x="59" y="468"/>
                  </a:lnTo>
                  <a:lnTo>
                    <a:pt x="67" y="468"/>
                  </a:lnTo>
                  <a:lnTo>
                    <a:pt x="76" y="697"/>
                  </a:lnTo>
                  <a:lnTo>
                    <a:pt x="84" y="806"/>
                  </a:lnTo>
                  <a:lnTo>
                    <a:pt x="93" y="687"/>
                  </a:lnTo>
                  <a:lnTo>
                    <a:pt x="101" y="523"/>
                  </a:lnTo>
                  <a:lnTo>
                    <a:pt x="110" y="831"/>
                  </a:lnTo>
                  <a:lnTo>
                    <a:pt x="118" y="466"/>
                  </a:lnTo>
                  <a:lnTo>
                    <a:pt x="126" y="536"/>
                  </a:lnTo>
                  <a:lnTo>
                    <a:pt x="135" y="479"/>
                  </a:lnTo>
                  <a:lnTo>
                    <a:pt x="143" y="561"/>
                  </a:lnTo>
                  <a:lnTo>
                    <a:pt x="152" y="716"/>
                  </a:lnTo>
                  <a:lnTo>
                    <a:pt x="160" y="465"/>
                  </a:lnTo>
                  <a:lnTo>
                    <a:pt x="169" y="372"/>
                  </a:lnTo>
                  <a:lnTo>
                    <a:pt x="177" y="951"/>
                  </a:lnTo>
                  <a:lnTo>
                    <a:pt x="185" y="717"/>
                  </a:lnTo>
                  <a:lnTo>
                    <a:pt x="194" y="676"/>
                  </a:lnTo>
                  <a:lnTo>
                    <a:pt x="202" y="465"/>
                  </a:lnTo>
                  <a:lnTo>
                    <a:pt x="210" y="520"/>
                  </a:lnTo>
                  <a:lnTo>
                    <a:pt x="219" y="465"/>
                  </a:lnTo>
                  <a:lnTo>
                    <a:pt x="227" y="879"/>
                  </a:lnTo>
                  <a:lnTo>
                    <a:pt x="236" y="924"/>
                  </a:lnTo>
                  <a:lnTo>
                    <a:pt x="244" y="465"/>
                  </a:lnTo>
                  <a:lnTo>
                    <a:pt x="253" y="0"/>
                  </a:lnTo>
                  <a:lnTo>
                    <a:pt x="261" y="560"/>
                  </a:lnTo>
                  <a:lnTo>
                    <a:pt x="269" y="130"/>
                  </a:lnTo>
                  <a:lnTo>
                    <a:pt x="278" y="377"/>
                  </a:lnTo>
                  <a:lnTo>
                    <a:pt x="286" y="467"/>
                  </a:lnTo>
                  <a:lnTo>
                    <a:pt x="295" y="545"/>
                  </a:lnTo>
                  <a:lnTo>
                    <a:pt x="303" y="767"/>
                  </a:lnTo>
                  <a:lnTo>
                    <a:pt x="312" y="524"/>
                  </a:lnTo>
                  <a:lnTo>
                    <a:pt x="320" y="469"/>
                  </a:lnTo>
                  <a:lnTo>
                    <a:pt x="328" y="562"/>
                  </a:lnTo>
                  <a:lnTo>
                    <a:pt x="337" y="470"/>
                  </a:lnTo>
                  <a:lnTo>
                    <a:pt x="345" y="170"/>
                  </a:lnTo>
                  <a:lnTo>
                    <a:pt x="354" y="155"/>
                  </a:lnTo>
                  <a:lnTo>
                    <a:pt x="362" y="471"/>
                  </a:lnTo>
                  <a:lnTo>
                    <a:pt x="370" y="881"/>
                  </a:lnTo>
                  <a:lnTo>
                    <a:pt x="379" y="643"/>
                  </a:lnTo>
                  <a:lnTo>
                    <a:pt x="387" y="901"/>
                  </a:lnTo>
                  <a:lnTo>
                    <a:pt x="396" y="618"/>
                  </a:lnTo>
                  <a:lnTo>
                    <a:pt x="404" y="636"/>
                  </a:lnTo>
                  <a:lnTo>
                    <a:pt x="413" y="525"/>
                  </a:lnTo>
                  <a:lnTo>
                    <a:pt x="421" y="477"/>
                  </a:lnTo>
                  <a:lnTo>
                    <a:pt x="429" y="9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Freeform 70"/>
            <p:cNvSpPr>
              <a:spLocks/>
            </p:cNvSpPr>
            <p:nvPr/>
          </p:nvSpPr>
          <p:spPr bwMode="auto">
            <a:xfrm>
              <a:off x="5545935" y="3358012"/>
              <a:ext cx="497696" cy="1055362"/>
            </a:xfrm>
            <a:custGeom>
              <a:avLst/>
              <a:gdLst>
                <a:gd name="T0" fmla="*/ 0 w 429"/>
                <a:gd name="T1" fmla="*/ 478 h 927"/>
                <a:gd name="T2" fmla="*/ 8 w 429"/>
                <a:gd name="T3" fmla="*/ 97 h 927"/>
                <a:gd name="T4" fmla="*/ 17 w 429"/>
                <a:gd name="T5" fmla="*/ 624 h 927"/>
                <a:gd name="T6" fmla="*/ 25 w 429"/>
                <a:gd name="T7" fmla="*/ 589 h 927"/>
                <a:gd name="T8" fmla="*/ 34 w 429"/>
                <a:gd name="T9" fmla="*/ 105 h 927"/>
                <a:gd name="T10" fmla="*/ 42 w 429"/>
                <a:gd name="T11" fmla="*/ 631 h 927"/>
                <a:gd name="T12" fmla="*/ 50 w 429"/>
                <a:gd name="T13" fmla="*/ 716 h 927"/>
                <a:gd name="T14" fmla="*/ 59 w 429"/>
                <a:gd name="T15" fmla="*/ 485 h 927"/>
                <a:gd name="T16" fmla="*/ 67 w 429"/>
                <a:gd name="T17" fmla="*/ 697 h 927"/>
                <a:gd name="T18" fmla="*/ 76 w 429"/>
                <a:gd name="T19" fmla="*/ 366 h 927"/>
                <a:gd name="T20" fmla="*/ 84 w 429"/>
                <a:gd name="T21" fmla="*/ 640 h 927"/>
                <a:gd name="T22" fmla="*/ 92 w 429"/>
                <a:gd name="T23" fmla="*/ 495 h 927"/>
                <a:gd name="T24" fmla="*/ 101 w 429"/>
                <a:gd name="T25" fmla="*/ 452 h 927"/>
                <a:gd name="T26" fmla="*/ 109 w 429"/>
                <a:gd name="T27" fmla="*/ 492 h 927"/>
                <a:gd name="T28" fmla="*/ 118 w 429"/>
                <a:gd name="T29" fmla="*/ 493 h 927"/>
                <a:gd name="T30" fmla="*/ 126 w 429"/>
                <a:gd name="T31" fmla="*/ 495 h 927"/>
                <a:gd name="T32" fmla="*/ 135 w 429"/>
                <a:gd name="T33" fmla="*/ 905 h 927"/>
                <a:gd name="T34" fmla="*/ 143 w 429"/>
                <a:gd name="T35" fmla="*/ 497 h 927"/>
                <a:gd name="T36" fmla="*/ 152 w 429"/>
                <a:gd name="T37" fmla="*/ 314 h 927"/>
                <a:gd name="T38" fmla="*/ 160 w 429"/>
                <a:gd name="T39" fmla="*/ 500 h 927"/>
                <a:gd name="T40" fmla="*/ 168 w 429"/>
                <a:gd name="T41" fmla="*/ 502 h 927"/>
                <a:gd name="T42" fmla="*/ 177 w 429"/>
                <a:gd name="T43" fmla="*/ 503 h 927"/>
                <a:gd name="T44" fmla="*/ 185 w 429"/>
                <a:gd name="T45" fmla="*/ 583 h 927"/>
                <a:gd name="T46" fmla="*/ 194 w 429"/>
                <a:gd name="T47" fmla="*/ 844 h 927"/>
                <a:gd name="T48" fmla="*/ 202 w 429"/>
                <a:gd name="T49" fmla="*/ 508 h 927"/>
                <a:gd name="T50" fmla="*/ 210 w 429"/>
                <a:gd name="T51" fmla="*/ 768 h 927"/>
                <a:gd name="T52" fmla="*/ 219 w 429"/>
                <a:gd name="T53" fmla="*/ 511 h 927"/>
                <a:gd name="T54" fmla="*/ 227 w 429"/>
                <a:gd name="T55" fmla="*/ 903 h 927"/>
                <a:gd name="T56" fmla="*/ 236 w 429"/>
                <a:gd name="T57" fmla="*/ 623 h 927"/>
                <a:gd name="T58" fmla="*/ 244 w 429"/>
                <a:gd name="T59" fmla="*/ 586 h 927"/>
                <a:gd name="T60" fmla="*/ 252 w 429"/>
                <a:gd name="T61" fmla="*/ 278 h 927"/>
                <a:gd name="T62" fmla="*/ 261 w 429"/>
                <a:gd name="T63" fmla="*/ 520 h 927"/>
                <a:gd name="T64" fmla="*/ 269 w 429"/>
                <a:gd name="T65" fmla="*/ 200 h 927"/>
                <a:gd name="T66" fmla="*/ 278 w 429"/>
                <a:gd name="T67" fmla="*/ 689 h 927"/>
                <a:gd name="T68" fmla="*/ 286 w 429"/>
                <a:gd name="T69" fmla="*/ 243 h 927"/>
                <a:gd name="T70" fmla="*/ 295 w 429"/>
                <a:gd name="T71" fmla="*/ 262 h 927"/>
                <a:gd name="T72" fmla="*/ 303 w 429"/>
                <a:gd name="T73" fmla="*/ 402 h 927"/>
                <a:gd name="T74" fmla="*/ 311 w 429"/>
                <a:gd name="T75" fmla="*/ 863 h 927"/>
                <a:gd name="T76" fmla="*/ 320 w 429"/>
                <a:gd name="T77" fmla="*/ 214 h 927"/>
                <a:gd name="T78" fmla="*/ 328 w 429"/>
                <a:gd name="T79" fmla="*/ 536 h 927"/>
                <a:gd name="T80" fmla="*/ 337 w 429"/>
                <a:gd name="T81" fmla="*/ 104 h 927"/>
                <a:gd name="T82" fmla="*/ 345 w 429"/>
                <a:gd name="T83" fmla="*/ 889 h 927"/>
                <a:gd name="T84" fmla="*/ 353 w 429"/>
                <a:gd name="T85" fmla="*/ 546 h 927"/>
                <a:gd name="T86" fmla="*/ 362 w 429"/>
                <a:gd name="T87" fmla="*/ 0 h 927"/>
                <a:gd name="T88" fmla="*/ 370 w 429"/>
                <a:gd name="T89" fmla="*/ 492 h 927"/>
                <a:gd name="T90" fmla="*/ 379 w 429"/>
                <a:gd name="T91" fmla="*/ 177 h 927"/>
                <a:gd name="T92" fmla="*/ 387 w 429"/>
                <a:gd name="T93" fmla="*/ 282 h 927"/>
                <a:gd name="T94" fmla="*/ 396 w 429"/>
                <a:gd name="T95" fmla="*/ 142 h 927"/>
                <a:gd name="T96" fmla="*/ 404 w 429"/>
                <a:gd name="T97" fmla="*/ 816 h 927"/>
                <a:gd name="T98" fmla="*/ 412 w 429"/>
                <a:gd name="T99" fmla="*/ 927 h 927"/>
                <a:gd name="T100" fmla="*/ 421 w 429"/>
                <a:gd name="T101" fmla="*/ 194 h 927"/>
                <a:gd name="T102" fmla="*/ 429 w 429"/>
                <a:gd name="T103" fmla="*/ 74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927">
                  <a:moveTo>
                    <a:pt x="0" y="478"/>
                  </a:moveTo>
                  <a:lnTo>
                    <a:pt x="8" y="97"/>
                  </a:lnTo>
                  <a:lnTo>
                    <a:pt x="17" y="624"/>
                  </a:lnTo>
                  <a:lnTo>
                    <a:pt x="25" y="589"/>
                  </a:lnTo>
                  <a:lnTo>
                    <a:pt x="34" y="105"/>
                  </a:lnTo>
                  <a:lnTo>
                    <a:pt x="42" y="631"/>
                  </a:lnTo>
                  <a:lnTo>
                    <a:pt x="50" y="716"/>
                  </a:lnTo>
                  <a:lnTo>
                    <a:pt x="59" y="485"/>
                  </a:lnTo>
                  <a:lnTo>
                    <a:pt x="67" y="697"/>
                  </a:lnTo>
                  <a:lnTo>
                    <a:pt x="76" y="366"/>
                  </a:lnTo>
                  <a:lnTo>
                    <a:pt x="84" y="640"/>
                  </a:lnTo>
                  <a:lnTo>
                    <a:pt x="92" y="495"/>
                  </a:lnTo>
                  <a:lnTo>
                    <a:pt x="101" y="452"/>
                  </a:lnTo>
                  <a:lnTo>
                    <a:pt x="109" y="492"/>
                  </a:lnTo>
                  <a:lnTo>
                    <a:pt x="118" y="493"/>
                  </a:lnTo>
                  <a:lnTo>
                    <a:pt x="126" y="495"/>
                  </a:lnTo>
                  <a:lnTo>
                    <a:pt x="135" y="905"/>
                  </a:lnTo>
                  <a:lnTo>
                    <a:pt x="143" y="497"/>
                  </a:lnTo>
                  <a:lnTo>
                    <a:pt x="152" y="314"/>
                  </a:lnTo>
                  <a:lnTo>
                    <a:pt x="160" y="500"/>
                  </a:lnTo>
                  <a:lnTo>
                    <a:pt x="168" y="502"/>
                  </a:lnTo>
                  <a:lnTo>
                    <a:pt x="177" y="503"/>
                  </a:lnTo>
                  <a:lnTo>
                    <a:pt x="185" y="583"/>
                  </a:lnTo>
                  <a:lnTo>
                    <a:pt x="194" y="844"/>
                  </a:lnTo>
                  <a:lnTo>
                    <a:pt x="202" y="508"/>
                  </a:lnTo>
                  <a:lnTo>
                    <a:pt x="210" y="768"/>
                  </a:lnTo>
                  <a:lnTo>
                    <a:pt x="219" y="511"/>
                  </a:lnTo>
                  <a:lnTo>
                    <a:pt x="227" y="903"/>
                  </a:lnTo>
                  <a:lnTo>
                    <a:pt x="236" y="623"/>
                  </a:lnTo>
                  <a:lnTo>
                    <a:pt x="244" y="586"/>
                  </a:lnTo>
                  <a:lnTo>
                    <a:pt x="252" y="278"/>
                  </a:lnTo>
                  <a:lnTo>
                    <a:pt x="261" y="520"/>
                  </a:lnTo>
                  <a:lnTo>
                    <a:pt x="269" y="200"/>
                  </a:lnTo>
                  <a:lnTo>
                    <a:pt x="278" y="689"/>
                  </a:lnTo>
                  <a:lnTo>
                    <a:pt x="286" y="243"/>
                  </a:lnTo>
                  <a:lnTo>
                    <a:pt x="295" y="262"/>
                  </a:lnTo>
                  <a:lnTo>
                    <a:pt x="303" y="402"/>
                  </a:lnTo>
                  <a:lnTo>
                    <a:pt x="311" y="863"/>
                  </a:lnTo>
                  <a:lnTo>
                    <a:pt x="320" y="214"/>
                  </a:lnTo>
                  <a:lnTo>
                    <a:pt x="328" y="536"/>
                  </a:lnTo>
                  <a:lnTo>
                    <a:pt x="337" y="104"/>
                  </a:lnTo>
                  <a:lnTo>
                    <a:pt x="345" y="889"/>
                  </a:lnTo>
                  <a:lnTo>
                    <a:pt x="353" y="546"/>
                  </a:lnTo>
                  <a:lnTo>
                    <a:pt x="362" y="0"/>
                  </a:lnTo>
                  <a:lnTo>
                    <a:pt x="370" y="492"/>
                  </a:lnTo>
                  <a:lnTo>
                    <a:pt x="379" y="177"/>
                  </a:lnTo>
                  <a:lnTo>
                    <a:pt x="387" y="282"/>
                  </a:lnTo>
                  <a:lnTo>
                    <a:pt x="396" y="142"/>
                  </a:lnTo>
                  <a:lnTo>
                    <a:pt x="404" y="816"/>
                  </a:lnTo>
                  <a:lnTo>
                    <a:pt x="412" y="927"/>
                  </a:lnTo>
                  <a:lnTo>
                    <a:pt x="421" y="194"/>
                  </a:lnTo>
                  <a:lnTo>
                    <a:pt x="429" y="74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2" name="Freeform 71"/>
            <p:cNvSpPr>
              <a:spLocks/>
            </p:cNvSpPr>
            <p:nvPr/>
          </p:nvSpPr>
          <p:spPr bwMode="auto">
            <a:xfrm>
              <a:off x="6034349" y="2980041"/>
              <a:ext cx="497696" cy="1850012"/>
            </a:xfrm>
            <a:custGeom>
              <a:avLst/>
              <a:gdLst>
                <a:gd name="T0" fmla="*/ 0 w 429"/>
                <a:gd name="T1" fmla="*/ 526 h 1625"/>
                <a:gd name="T2" fmla="*/ 8 w 429"/>
                <a:gd name="T3" fmla="*/ 1076 h 1625"/>
                <a:gd name="T4" fmla="*/ 17 w 429"/>
                <a:gd name="T5" fmla="*/ 105 h 1625"/>
                <a:gd name="T6" fmla="*/ 25 w 429"/>
                <a:gd name="T7" fmla="*/ 1520 h 1625"/>
                <a:gd name="T8" fmla="*/ 34 w 429"/>
                <a:gd name="T9" fmla="*/ 902 h 1625"/>
                <a:gd name="T10" fmla="*/ 42 w 429"/>
                <a:gd name="T11" fmla="*/ 63 h 1625"/>
                <a:gd name="T12" fmla="*/ 50 w 429"/>
                <a:gd name="T13" fmla="*/ 1100 h 1625"/>
                <a:gd name="T14" fmla="*/ 59 w 429"/>
                <a:gd name="T15" fmla="*/ 535 h 1625"/>
                <a:gd name="T16" fmla="*/ 67 w 429"/>
                <a:gd name="T17" fmla="*/ 998 h 1625"/>
                <a:gd name="T18" fmla="*/ 75 w 429"/>
                <a:gd name="T19" fmla="*/ 915 h 1625"/>
                <a:gd name="T20" fmla="*/ 84 w 429"/>
                <a:gd name="T21" fmla="*/ 1356 h 1625"/>
                <a:gd name="T22" fmla="*/ 92 w 429"/>
                <a:gd name="T23" fmla="*/ 1625 h 1625"/>
                <a:gd name="T24" fmla="*/ 101 w 429"/>
                <a:gd name="T25" fmla="*/ 941 h 1625"/>
                <a:gd name="T26" fmla="*/ 109 w 429"/>
                <a:gd name="T27" fmla="*/ 926 h 1625"/>
                <a:gd name="T28" fmla="*/ 118 w 429"/>
                <a:gd name="T29" fmla="*/ 929 h 1625"/>
                <a:gd name="T30" fmla="*/ 126 w 429"/>
                <a:gd name="T31" fmla="*/ 721 h 1625"/>
                <a:gd name="T32" fmla="*/ 135 w 429"/>
                <a:gd name="T33" fmla="*/ 480 h 1625"/>
                <a:gd name="T34" fmla="*/ 143 w 429"/>
                <a:gd name="T35" fmla="*/ 938 h 1625"/>
                <a:gd name="T36" fmla="*/ 151 w 429"/>
                <a:gd name="T37" fmla="*/ 1245 h 1625"/>
                <a:gd name="T38" fmla="*/ 160 w 429"/>
                <a:gd name="T39" fmla="*/ 492 h 1625"/>
                <a:gd name="T40" fmla="*/ 168 w 429"/>
                <a:gd name="T41" fmla="*/ 564 h 1625"/>
                <a:gd name="T42" fmla="*/ 177 w 429"/>
                <a:gd name="T43" fmla="*/ 783 h 1625"/>
                <a:gd name="T44" fmla="*/ 185 w 429"/>
                <a:gd name="T45" fmla="*/ 952 h 1625"/>
                <a:gd name="T46" fmla="*/ 193 w 429"/>
                <a:gd name="T47" fmla="*/ 1137 h 1625"/>
                <a:gd name="T48" fmla="*/ 202 w 429"/>
                <a:gd name="T49" fmla="*/ 1139 h 1625"/>
                <a:gd name="T50" fmla="*/ 210 w 429"/>
                <a:gd name="T51" fmla="*/ 0 h 1625"/>
                <a:gd name="T52" fmla="*/ 219 w 429"/>
                <a:gd name="T53" fmla="*/ 541 h 1625"/>
                <a:gd name="T54" fmla="*/ 227 w 429"/>
                <a:gd name="T55" fmla="*/ 983 h 1625"/>
                <a:gd name="T56" fmla="*/ 235 w 429"/>
                <a:gd name="T57" fmla="*/ 971 h 1625"/>
                <a:gd name="T58" fmla="*/ 244 w 429"/>
                <a:gd name="T59" fmla="*/ 975 h 1625"/>
                <a:gd name="T60" fmla="*/ 252 w 429"/>
                <a:gd name="T61" fmla="*/ 1337 h 1625"/>
                <a:gd name="T62" fmla="*/ 261 w 429"/>
                <a:gd name="T63" fmla="*/ 1099 h 1625"/>
                <a:gd name="T64" fmla="*/ 269 w 429"/>
                <a:gd name="T65" fmla="*/ 984 h 1625"/>
                <a:gd name="T66" fmla="*/ 278 w 429"/>
                <a:gd name="T67" fmla="*/ 988 h 1625"/>
                <a:gd name="T68" fmla="*/ 286 w 429"/>
                <a:gd name="T69" fmla="*/ 703 h 1625"/>
                <a:gd name="T70" fmla="*/ 295 w 429"/>
                <a:gd name="T71" fmla="*/ 994 h 1625"/>
                <a:gd name="T72" fmla="*/ 303 w 429"/>
                <a:gd name="T73" fmla="*/ 529 h 1625"/>
                <a:gd name="T74" fmla="*/ 311 w 429"/>
                <a:gd name="T75" fmla="*/ 1177 h 1625"/>
                <a:gd name="T76" fmla="*/ 320 w 429"/>
                <a:gd name="T77" fmla="*/ 1073 h 1625"/>
                <a:gd name="T78" fmla="*/ 328 w 429"/>
                <a:gd name="T79" fmla="*/ 339 h 1625"/>
                <a:gd name="T80" fmla="*/ 336 w 429"/>
                <a:gd name="T81" fmla="*/ 437 h 1625"/>
                <a:gd name="T82" fmla="*/ 345 w 429"/>
                <a:gd name="T83" fmla="*/ 239 h 1625"/>
                <a:gd name="T84" fmla="*/ 353 w 429"/>
                <a:gd name="T85" fmla="*/ 604 h 1625"/>
                <a:gd name="T86" fmla="*/ 362 w 429"/>
                <a:gd name="T87" fmla="*/ 1023 h 1625"/>
                <a:gd name="T88" fmla="*/ 370 w 429"/>
                <a:gd name="T89" fmla="*/ 651 h 1625"/>
                <a:gd name="T90" fmla="*/ 379 w 429"/>
                <a:gd name="T91" fmla="*/ 533 h 1625"/>
                <a:gd name="T92" fmla="*/ 387 w 429"/>
                <a:gd name="T93" fmla="*/ 541 h 1625"/>
                <a:gd name="T94" fmla="*/ 395 w 429"/>
                <a:gd name="T95" fmla="*/ 347 h 1625"/>
                <a:gd name="T96" fmla="*/ 404 w 429"/>
                <a:gd name="T97" fmla="*/ 1042 h 1625"/>
                <a:gd name="T98" fmla="*/ 412 w 429"/>
                <a:gd name="T99" fmla="*/ 570 h 1625"/>
                <a:gd name="T100" fmla="*/ 421 w 429"/>
                <a:gd name="T101" fmla="*/ 1559 h 1625"/>
                <a:gd name="T102" fmla="*/ 429 w 429"/>
                <a:gd name="T103" fmla="*/ 677 h 1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625">
                  <a:moveTo>
                    <a:pt x="0" y="526"/>
                  </a:moveTo>
                  <a:lnTo>
                    <a:pt x="8" y="1076"/>
                  </a:lnTo>
                  <a:lnTo>
                    <a:pt x="17" y="105"/>
                  </a:lnTo>
                  <a:lnTo>
                    <a:pt x="25" y="1520"/>
                  </a:lnTo>
                  <a:lnTo>
                    <a:pt x="34" y="902"/>
                  </a:lnTo>
                  <a:lnTo>
                    <a:pt x="42" y="63"/>
                  </a:lnTo>
                  <a:lnTo>
                    <a:pt x="50" y="1100"/>
                  </a:lnTo>
                  <a:lnTo>
                    <a:pt x="59" y="535"/>
                  </a:lnTo>
                  <a:lnTo>
                    <a:pt x="67" y="998"/>
                  </a:lnTo>
                  <a:lnTo>
                    <a:pt x="75" y="915"/>
                  </a:lnTo>
                  <a:lnTo>
                    <a:pt x="84" y="1356"/>
                  </a:lnTo>
                  <a:lnTo>
                    <a:pt x="92" y="1625"/>
                  </a:lnTo>
                  <a:lnTo>
                    <a:pt x="101" y="941"/>
                  </a:lnTo>
                  <a:lnTo>
                    <a:pt x="109" y="926"/>
                  </a:lnTo>
                  <a:lnTo>
                    <a:pt x="118" y="929"/>
                  </a:lnTo>
                  <a:lnTo>
                    <a:pt x="126" y="721"/>
                  </a:lnTo>
                  <a:lnTo>
                    <a:pt x="135" y="480"/>
                  </a:lnTo>
                  <a:lnTo>
                    <a:pt x="143" y="938"/>
                  </a:lnTo>
                  <a:lnTo>
                    <a:pt x="151" y="1245"/>
                  </a:lnTo>
                  <a:lnTo>
                    <a:pt x="160" y="492"/>
                  </a:lnTo>
                  <a:lnTo>
                    <a:pt x="168" y="564"/>
                  </a:lnTo>
                  <a:lnTo>
                    <a:pt x="177" y="783"/>
                  </a:lnTo>
                  <a:lnTo>
                    <a:pt x="185" y="952"/>
                  </a:lnTo>
                  <a:lnTo>
                    <a:pt x="193" y="1137"/>
                  </a:lnTo>
                  <a:lnTo>
                    <a:pt x="202" y="1139"/>
                  </a:lnTo>
                  <a:lnTo>
                    <a:pt x="210" y="0"/>
                  </a:lnTo>
                  <a:lnTo>
                    <a:pt x="219" y="541"/>
                  </a:lnTo>
                  <a:lnTo>
                    <a:pt x="227" y="983"/>
                  </a:lnTo>
                  <a:lnTo>
                    <a:pt x="235" y="971"/>
                  </a:lnTo>
                  <a:lnTo>
                    <a:pt x="244" y="975"/>
                  </a:lnTo>
                  <a:lnTo>
                    <a:pt x="252" y="1337"/>
                  </a:lnTo>
                  <a:lnTo>
                    <a:pt x="261" y="1099"/>
                  </a:lnTo>
                  <a:lnTo>
                    <a:pt x="269" y="984"/>
                  </a:lnTo>
                  <a:lnTo>
                    <a:pt x="278" y="988"/>
                  </a:lnTo>
                  <a:lnTo>
                    <a:pt x="286" y="703"/>
                  </a:lnTo>
                  <a:lnTo>
                    <a:pt x="295" y="994"/>
                  </a:lnTo>
                  <a:lnTo>
                    <a:pt x="303" y="529"/>
                  </a:lnTo>
                  <a:lnTo>
                    <a:pt x="311" y="1177"/>
                  </a:lnTo>
                  <a:lnTo>
                    <a:pt x="320" y="1073"/>
                  </a:lnTo>
                  <a:lnTo>
                    <a:pt x="328" y="339"/>
                  </a:lnTo>
                  <a:lnTo>
                    <a:pt x="336" y="437"/>
                  </a:lnTo>
                  <a:lnTo>
                    <a:pt x="345" y="239"/>
                  </a:lnTo>
                  <a:lnTo>
                    <a:pt x="353" y="604"/>
                  </a:lnTo>
                  <a:lnTo>
                    <a:pt x="362" y="1023"/>
                  </a:lnTo>
                  <a:lnTo>
                    <a:pt x="370" y="651"/>
                  </a:lnTo>
                  <a:lnTo>
                    <a:pt x="379" y="533"/>
                  </a:lnTo>
                  <a:lnTo>
                    <a:pt x="387" y="541"/>
                  </a:lnTo>
                  <a:lnTo>
                    <a:pt x="395" y="347"/>
                  </a:lnTo>
                  <a:lnTo>
                    <a:pt x="404" y="1042"/>
                  </a:lnTo>
                  <a:lnTo>
                    <a:pt x="412" y="570"/>
                  </a:lnTo>
                  <a:lnTo>
                    <a:pt x="421" y="1559"/>
                  </a:lnTo>
                  <a:lnTo>
                    <a:pt x="429" y="677"/>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3" name="Freeform 72"/>
            <p:cNvSpPr>
              <a:spLocks/>
            </p:cNvSpPr>
            <p:nvPr/>
          </p:nvSpPr>
          <p:spPr bwMode="auto">
            <a:xfrm>
              <a:off x="6522763" y="3236197"/>
              <a:ext cx="497696" cy="1518717"/>
            </a:xfrm>
            <a:custGeom>
              <a:avLst/>
              <a:gdLst>
                <a:gd name="T0" fmla="*/ 0 w 429"/>
                <a:gd name="T1" fmla="*/ 1334 h 1334"/>
                <a:gd name="T2" fmla="*/ 8 w 429"/>
                <a:gd name="T3" fmla="*/ 452 h 1334"/>
                <a:gd name="T4" fmla="*/ 17 w 429"/>
                <a:gd name="T5" fmla="*/ 923 h 1334"/>
                <a:gd name="T6" fmla="*/ 25 w 429"/>
                <a:gd name="T7" fmla="*/ 1026 h 1334"/>
                <a:gd name="T8" fmla="*/ 33 w 429"/>
                <a:gd name="T9" fmla="*/ 1018 h 1334"/>
                <a:gd name="T10" fmla="*/ 42 w 429"/>
                <a:gd name="T11" fmla="*/ 0 h 1334"/>
                <a:gd name="T12" fmla="*/ 50 w 429"/>
                <a:gd name="T13" fmla="*/ 523 h 1334"/>
                <a:gd name="T14" fmla="*/ 58 w 429"/>
                <a:gd name="T15" fmla="*/ 527 h 1334"/>
                <a:gd name="T16" fmla="*/ 67 w 429"/>
                <a:gd name="T17" fmla="*/ 517 h 1334"/>
                <a:gd name="T18" fmla="*/ 75 w 429"/>
                <a:gd name="T19" fmla="*/ 442 h 1334"/>
                <a:gd name="T20" fmla="*/ 84 w 429"/>
                <a:gd name="T21" fmla="*/ 1270 h 1334"/>
                <a:gd name="T22" fmla="*/ 92 w 429"/>
                <a:gd name="T23" fmla="*/ 164 h 1334"/>
                <a:gd name="T24" fmla="*/ 101 w 429"/>
                <a:gd name="T25" fmla="*/ 872 h 1334"/>
                <a:gd name="T26" fmla="*/ 109 w 429"/>
                <a:gd name="T27" fmla="*/ 1257 h 1334"/>
                <a:gd name="T28" fmla="*/ 118 w 429"/>
                <a:gd name="T29" fmla="*/ 394 h 1334"/>
                <a:gd name="T30" fmla="*/ 126 w 429"/>
                <a:gd name="T31" fmla="*/ 268 h 1334"/>
                <a:gd name="T32" fmla="*/ 134 w 429"/>
                <a:gd name="T33" fmla="*/ 364 h 1334"/>
                <a:gd name="T34" fmla="*/ 143 w 429"/>
                <a:gd name="T35" fmla="*/ 1303 h 1334"/>
                <a:gd name="T36" fmla="*/ 151 w 429"/>
                <a:gd name="T37" fmla="*/ 485 h 1334"/>
                <a:gd name="T38" fmla="*/ 160 w 429"/>
                <a:gd name="T39" fmla="*/ 1037 h 1334"/>
                <a:gd name="T40" fmla="*/ 168 w 429"/>
                <a:gd name="T41" fmla="*/ 4 h 1334"/>
                <a:gd name="T42" fmla="*/ 176 w 429"/>
                <a:gd name="T43" fmla="*/ 291 h 1334"/>
                <a:gd name="T44" fmla="*/ 185 w 429"/>
                <a:gd name="T45" fmla="*/ 915 h 1334"/>
                <a:gd name="T46" fmla="*/ 193 w 429"/>
                <a:gd name="T47" fmla="*/ 920 h 1334"/>
                <a:gd name="T48" fmla="*/ 202 w 429"/>
                <a:gd name="T49" fmla="*/ 924 h 1334"/>
                <a:gd name="T50" fmla="*/ 210 w 429"/>
                <a:gd name="T51" fmla="*/ 929 h 1334"/>
                <a:gd name="T52" fmla="*/ 218 w 429"/>
                <a:gd name="T53" fmla="*/ 933 h 1334"/>
                <a:gd name="T54" fmla="*/ 227 w 429"/>
                <a:gd name="T55" fmla="*/ 1077 h 1334"/>
                <a:gd name="T56" fmla="*/ 235 w 429"/>
                <a:gd name="T57" fmla="*/ 934 h 1334"/>
                <a:gd name="T58" fmla="*/ 244 w 429"/>
                <a:gd name="T59" fmla="*/ 947 h 1334"/>
                <a:gd name="T60" fmla="*/ 252 w 429"/>
                <a:gd name="T61" fmla="*/ 719 h 1334"/>
                <a:gd name="T62" fmla="*/ 261 w 429"/>
                <a:gd name="T63" fmla="*/ 440 h 1334"/>
                <a:gd name="T64" fmla="*/ 269 w 429"/>
                <a:gd name="T65" fmla="*/ 533 h 1334"/>
                <a:gd name="T66" fmla="*/ 278 w 429"/>
                <a:gd name="T67" fmla="*/ 241 h 1334"/>
                <a:gd name="T68" fmla="*/ 286 w 429"/>
                <a:gd name="T69" fmla="*/ 669 h 1334"/>
                <a:gd name="T70" fmla="*/ 294 w 429"/>
                <a:gd name="T71" fmla="*/ 757 h 1334"/>
                <a:gd name="T72" fmla="*/ 303 w 429"/>
                <a:gd name="T73" fmla="*/ 566 h 1334"/>
                <a:gd name="T74" fmla="*/ 311 w 429"/>
                <a:gd name="T75" fmla="*/ 990 h 1334"/>
                <a:gd name="T76" fmla="*/ 320 w 429"/>
                <a:gd name="T77" fmla="*/ 994 h 1334"/>
                <a:gd name="T78" fmla="*/ 328 w 429"/>
                <a:gd name="T79" fmla="*/ 999 h 1334"/>
                <a:gd name="T80" fmla="*/ 336 w 429"/>
                <a:gd name="T81" fmla="*/ 137 h 1334"/>
                <a:gd name="T82" fmla="*/ 345 w 429"/>
                <a:gd name="T83" fmla="*/ 372 h 1334"/>
                <a:gd name="T84" fmla="*/ 353 w 429"/>
                <a:gd name="T85" fmla="*/ 666 h 1334"/>
                <a:gd name="T86" fmla="*/ 361 w 429"/>
                <a:gd name="T87" fmla="*/ 1019 h 1334"/>
                <a:gd name="T88" fmla="*/ 370 w 429"/>
                <a:gd name="T89" fmla="*/ 1024 h 1334"/>
                <a:gd name="T90" fmla="*/ 378 w 429"/>
                <a:gd name="T91" fmla="*/ 798 h 1334"/>
                <a:gd name="T92" fmla="*/ 387 w 429"/>
                <a:gd name="T93" fmla="*/ 483 h 1334"/>
                <a:gd name="T94" fmla="*/ 395 w 429"/>
                <a:gd name="T95" fmla="*/ 663 h 1334"/>
                <a:gd name="T96" fmla="*/ 404 w 429"/>
                <a:gd name="T97" fmla="*/ 1044 h 1334"/>
                <a:gd name="T98" fmla="*/ 412 w 429"/>
                <a:gd name="T99" fmla="*/ 1049 h 1334"/>
                <a:gd name="T100" fmla="*/ 421 w 429"/>
                <a:gd name="T101" fmla="*/ 517 h 1334"/>
                <a:gd name="T102" fmla="*/ 429 w 429"/>
                <a:gd name="T103" fmla="*/ 554 h 1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334">
                  <a:moveTo>
                    <a:pt x="0" y="1334"/>
                  </a:moveTo>
                  <a:lnTo>
                    <a:pt x="8" y="452"/>
                  </a:lnTo>
                  <a:lnTo>
                    <a:pt x="17" y="923"/>
                  </a:lnTo>
                  <a:lnTo>
                    <a:pt x="25" y="1026"/>
                  </a:lnTo>
                  <a:lnTo>
                    <a:pt x="33" y="1018"/>
                  </a:lnTo>
                  <a:lnTo>
                    <a:pt x="42" y="0"/>
                  </a:lnTo>
                  <a:lnTo>
                    <a:pt x="50" y="523"/>
                  </a:lnTo>
                  <a:lnTo>
                    <a:pt x="58" y="527"/>
                  </a:lnTo>
                  <a:lnTo>
                    <a:pt x="67" y="517"/>
                  </a:lnTo>
                  <a:lnTo>
                    <a:pt x="75" y="442"/>
                  </a:lnTo>
                  <a:lnTo>
                    <a:pt x="84" y="1270"/>
                  </a:lnTo>
                  <a:lnTo>
                    <a:pt x="92" y="164"/>
                  </a:lnTo>
                  <a:lnTo>
                    <a:pt x="101" y="872"/>
                  </a:lnTo>
                  <a:lnTo>
                    <a:pt x="109" y="1257"/>
                  </a:lnTo>
                  <a:lnTo>
                    <a:pt x="118" y="394"/>
                  </a:lnTo>
                  <a:lnTo>
                    <a:pt x="126" y="268"/>
                  </a:lnTo>
                  <a:lnTo>
                    <a:pt x="134" y="364"/>
                  </a:lnTo>
                  <a:lnTo>
                    <a:pt x="143" y="1303"/>
                  </a:lnTo>
                  <a:lnTo>
                    <a:pt x="151" y="485"/>
                  </a:lnTo>
                  <a:lnTo>
                    <a:pt x="160" y="1037"/>
                  </a:lnTo>
                  <a:lnTo>
                    <a:pt x="168" y="4"/>
                  </a:lnTo>
                  <a:lnTo>
                    <a:pt x="176" y="291"/>
                  </a:lnTo>
                  <a:lnTo>
                    <a:pt x="185" y="915"/>
                  </a:lnTo>
                  <a:lnTo>
                    <a:pt x="193" y="920"/>
                  </a:lnTo>
                  <a:lnTo>
                    <a:pt x="202" y="924"/>
                  </a:lnTo>
                  <a:lnTo>
                    <a:pt x="210" y="929"/>
                  </a:lnTo>
                  <a:lnTo>
                    <a:pt x="218" y="933"/>
                  </a:lnTo>
                  <a:lnTo>
                    <a:pt x="227" y="1077"/>
                  </a:lnTo>
                  <a:lnTo>
                    <a:pt x="235" y="934"/>
                  </a:lnTo>
                  <a:lnTo>
                    <a:pt x="244" y="947"/>
                  </a:lnTo>
                  <a:lnTo>
                    <a:pt x="252" y="719"/>
                  </a:lnTo>
                  <a:lnTo>
                    <a:pt x="261" y="440"/>
                  </a:lnTo>
                  <a:lnTo>
                    <a:pt x="269" y="533"/>
                  </a:lnTo>
                  <a:lnTo>
                    <a:pt x="278" y="241"/>
                  </a:lnTo>
                  <a:lnTo>
                    <a:pt x="286" y="669"/>
                  </a:lnTo>
                  <a:lnTo>
                    <a:pt x="294" y="757"/>
                  </a:lnTo>
                  <a:lnTo>
                    <a:pt x="303" y="566"/>
                  </a:lnTo>
                  <a:lnTo>
                    <a:pt x="311" y="990"/>
                  </a:lnTo>
                  <a:lnTo>
                    <a:pt x="320" y="994"/>
                  </a:lnTo>
                  <a:lnTo>
                    <a:pt x="328" y="999"/>
                  </a:lnTo>
                  <a:lnTo>
                    <a:pt x="336" y="137"/>
                  </a:lnTo>
                  <a:lnTo>
                    <a:pt x="345" y="372"/>
                  </a:lnTo>
                  <a:lnTo>
                    <a:pt x="353" y="666"/>
                  </a:lnTo>
                  <a:lnTo>
                    <a:pt x="361" y="1019"/>
                  </a:lnTo>
                  <a:lnTo>
                    <a:pt x="370" y="1024"/>
                  </a:lnTo>
                  <a:lnTo>
                    <a:pt x="378" y="798"/>
                  </a:lnTo>
                  <a:lnTo>
                    <a:pt x="387" y="483"/>
                  </a:lnTo>
                  <a:lnTo>
                    <a:pt x="395" y="663"/>
                  </a:lnTo>
                  <a:lnTo>
                    <a:pt x="404" y="1044"/>
                  </a:lnTo>
                  <a:lnTo>
                    <a:pt x="412" y="1049"/>
                  </a:lnTo>
                  <a:lnTo>
                    <a:pt x="421" y="517"/>
                  </a:lnTo>
                  <a:lnTo>
                    <a:pt x="429" y="55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Freeform 73"/>
            <p:cNvSpPr>
              <a:spLocks/>
            </p:cNvSpPr>
            <p:nvPr/>
          </p:nvSpPr>
          <p:spPr bwMode="auto">
            <a:xfrm>
              <a:off x="7011178" y="3164472"/>
              <a:ext cx="204182" cy="1395763"/>
            </a:xfrm>
            <a:custGeom>
              <a:avLst/>
              <a:gdLst>
                <a:gd name="T0" fmla="*/ 0 w 176"/>
                <a:gd name="T1" fmla="*/ 580 h 1226"/>
                <a:gd name="T2" fmla="*/ 8 w 176"/>
                <a:gd name="T3" fmla="*/ 617 h 1226"/>
                <a:gd name="T4" fmla="*/ 16 w 176"/>
                <a:gd name="T5" fmla="*/ 356 h 1226"/>
                <a:gd name="T6" fmla="*/ 25 w 176"/>
                <a:gd name="T7" fmla="*/ 162 h 1226"/>
                <a:gd name="T8" fmla="*/ 33 w 176"/>
                <a:gd name="T9" fmla="*/ 451 h 1226"/>
                <a:gd name="T10" fmla="*/ 42 w 176"/>
                <a:gd name="T11" fmla="*/ 852 h 1226"/>
                <a:gd name="T12" fmla="*/ 50 w 176"/>
                <a:gd name="T13" fmla="*/ 594 h 1226"/>
                <a:gd name="T14" fmla="*/ 58 w 176"/>
                <a:gd name="T15" fmla="*/ 719 h 1226"/>
                <a:gd name="T16" fmla="*/ 67 w 176"/>
                <a:gd name="T17" fmla="*/ 331 h 1226"/>
                <a:gd name="T18" fmla="*/ 75 w 176"/>
                <a:gd name="T19" fmla="*/ 730 h 1226"/>
                <a:gd name="T20" fmla="*/ 84 w 176"/>
                <a:gd name="T21" fmla="*/ 1170 h 1226"/>
                <a:gd name="T22" fmla="*/ 92 w 176"/>
                <a:gd name="T23" fmla="*/ 0 h 1226"/>
                <a:gd name="T24" fmla="*/ 100 w 176"/>
                <a:gd name="T25" fmla="*/ 541 h 1226"/>
                <a:gd name="T26" fmla="*/ 109 w 176"/>
                <a:gd name="T27" fmla="*/ 247 h 1226"/>
                <a:gd name="T28" fmla="*/ 117 w 176"/>
                <a:gd name="T29" fmla="*/ 1192 h 1226"/>
                <a:gd name="T30" fmla="*/ 126 w 176"/>
                <a:gd name="T31" fmla="*/ 478 h 1226"/>
                <a:gd name="T32" fmla="*/ 134 w 176"/>
                <a:gd name="T33" fmla="*/ 1203 h 1226"/>
                <a:gd name="T34" fmla="*/ 143 w 176"/>
                <a:gd name="T35" fmla="*/ 940 h 1226"/>
                <a:gd name="T36" fmla="*/ 151 w 176"/>
                <a:gd name="T37" fmla="*/ 879 h 1226"/>
                <a:gd name="T38" fmla="*/ 160 w 176"/>
                <a:gd name="T39" fmla="*/ 212 h 1226"/>
                <a:gd name="T40" fmla="*/ 168 w 176"/>
                <a:gd name="T41" fmla="*/ 1226 h 1226"/>
                <a:gd name="T42" fmla="*/ 176 w 176"/>
                <a:gd name="T43" fmla="*/ 412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1226">
                  <a:moveTo>
                    <a:pt x="0" y="580"/>
                  </a:moveTo>
                  <a:lnTo>
                    <a:pt x="8" y="617"/>
                  </a:lnTo>
                  <a:lnTo>
                    <a:pt x="16" y="356"/>
                  </a:lnTo>
                  <a:lnTo>
                    <a:pt x="25" y="162"/>
                  </a:lnTo>
                  <a:lnTo>
                    <a:pt x="33" y="451"/>
                  </a:lnTo>
                  <a:lnTo>
                    <a:pt x="42" y="852"/>
                  </a:lnTo>
                  <a:lnTo>
                    <a:pt x="50" y="594"/>
                  </a:lnTo>
                  <a:lnTo>
                    <a:pt x="58" y="719"/>
                  </a:lnTo>
                  <a:lnTo>
                    <a:pt x="67" y="331"/>
                  </a:lnTo>
                  <a:lnTo>
                    <a:pt x="75" y="730"/>
                  </a:lnTo>
                  <a:lnTo>
                    <a:pt x="84" y="1170"/>
                  </a:lnTo>
                  <a:lnTo>
                    <a:pt x="92" y="0"/>
                  </a:lnTo>
                  <a:lnTo>
                    <a:pt x="100" y="541"/>
                  </a:lnTo>
                  <a:lnTo>
                    <a:pt x="109" y="247"/>
                  </a:lnTo>
                  <a:lnTo>
                    <a:pt x="117" y="1192"/>
                  </a:lnTo>
                  <a:lnTo>
                    <a:pt x="126" y="478"/>
                  </a:lnTo>
                  <a:lnTo>
                    <a:pt x="134" y="1203"/>
                  </a:lnTo>
                  <a:lnTo>
                    <a:pt x="143" y="940"/>
                  </a:lnTo>
                  <a:lnTo>
                    <a:pt x="151" y="879"/>
                  </a:lnTo>
                  <a:lnTo>
                    <a:pt x="160" y="212"/>
                  </a:lnTo>
                  <a:lnTo>
                    <a:pt x="168" y="1226"/>
                  </a:lnTo>
                  <a:lnTo>
                    <a:pt x="176" y="412"/>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06" name="Freeform 85"/>
          <p:cNvSpPr>
            <a:spLocks noEditPoints="1"/>
          </p:cNvSpPr>
          <p:nvPr/>
        </p:nvSpPr>
        <p:spPr bwMode="auto">
          <a:xfrm>
            <a:off x="2384555" y="3851869"/>
            <a:ext cx="5067444" cy="18216"/>
          </a:xfrm>
          <a:custGeom>
            <a:avLst/>
            <a:gdLst>
              <a:gd name="T0" fmla="*/ 151 w 4368"/>
              <a:gd name="T1" fmla="*/ 16 h 16"/>
              <a:gd name="T2" fmla="*/ 217 w 4368"/>
              <a:gd name="T3" fmla="*/ 0 h 16"/>
              <a:gd name="T4" fmla="*/ 261 w 4368"/>
              <a:gd name="T5" fmla="*/ 0 h 16"/>
              <a:gd name="T6" fmla="*/ 362 w 4368"/>
              <a:gd name="T7" fmla="*/ 16 h 16"/>
              <a:gd name="T8" fmla="*/ 429 w 4368"/>
              <a:gd name="T9" fmla="*/ 16 h 16"/>
              <a:gd name="T10" fmla="*/ 521 w 4368"/>
              <a:gd name="T11" fmla="*/ 0 h 16"/>
              <a:gd name="T12" fmla="*/ 539 w 4368"/>
              <a:gd name="T13" fmla="*/ 0 h 16"/>
              <a:gd name="T14" fmla="*/ 581 w 4368"/>
              <a:gd name="T15" fmla="*/ 0 h 16"/>
              <a:gd name="T16" fmla="*/ 732 w 4368"/>
              <a:gd name="T17" fmla="*/ 16 h 16"/>
              <a:gd name="T18" fmla="*/ 796 w 4368"/>
              <a:gd name="T19" fmla="*/ 0 h 16"/>
              <a:gd name="T20" fmla="*/ 842 w 4368"/>
              <a:gd name="T21" fmla="*/ 0 h 16"/>
              <a:gd name="T22" fmla="*/ 927 w 4368"/>
              <a:gd name="T23" fmla="*/ 16 h 16"/>
              <a:gd name="T24" fmla="*/ 1010 w 4368"/>
              <a:gd name="T25" fmla="*/ 16 h 16"/>
              <a:gd name="T26" fmla="*/ 1101 w 4368"/>
              <a:gd name="T27" fmla="*/ 16 h 16"/>
              <a:gd name="T28" fmla="*/ 1119 w 4368"/>
              <a:gd name="T29" fmla="*/ 0 h 16"/>
              <a:gd name="T30" fmla="*/ 1161 w 4368"/>
              <a:gd name="T31" fmla="*/ 0 h 16"/>
              <a:gd name="T32" fmla="*/ 1313 w 4368"/>
              <a:gd name="T33" fmla="*/ 16 h 16"/>
              <a:gd name="T34" fmla="*/ 1376 w 4368"/>
              <a:gd name="T35" fmla="*/ 0 h 16"/>
              <a:gd name="T36" fmla="*/ 1422 w 4368"/>
              <a:gd name="T37" fmla="*/ 0 h 16"/>
              <a:gd name="T38" fmla="*/ 1506 w 4368"/>
              <a:gd name="T39" fmla="*/ 16 h 16"/>
              <a:gd name="T40" fmla="*/ 1578 w 4368"/>
              <a:gd name="T41" fmla="*/ 16 h 16"/>
              <a:gd name="T42" fmla="*/ 1680 w 4368"/>
              <a:gd name="T43" fmla="*/ 16 h 16"/>
              <a:gd name="T44" fmla="*/ 1700 w 4368"/>
              <a:gd name="T45" fmla="*/ 0 h 16"/>
              <a:gd name="T46" fmla="*/ 1742 w 4368"/>
              <a:gd name="T47" fmla="*/ 0 h 16"/>
              <a:gd name="T48" fmla="*/ 1894 w 4368"/>
              <a:gd name="T49" fmla="*/ 16 h 16"/>
              <a:gd name="T50" fmla="*/ 1955 w 4368"/>
              <a:gd name="T51" fmla="*/ 16 h 16"/>
              <a:gd name="T52" fmla="*/ 2003 w 4368"/>
              <a:gd name="T53" fmla="*/ 0 h 16"/>
              <a:gd name="T54" fmla="*/ 2085 w 4368"/>
              <a:gd name="T55" fmla="*/ 16 h 16"/>
              <a:gd name="T56" fmla="*/ 2158 w 4368"/>
              <a:gd name="T57" fmla="*/ 16 h 16"/>
              <a:gd name="T58" fmla="*/ 2259 w 4368"/>
              <a:gd name="T59" fmla="*/ 16 h 16"/>
              <a:gd name="T60" fmla="*/ 2281 w 4368"/>
              <a:gd name="T61" fmla="*/ 0 h 16"/>
              <a:gd name="T62" fmla="*/ 2323 w 4368"/>
              <a:gd name="T63" fmla="*/ 0 h 16"/>
              <a:gd name="T64" fmla="*/ 2458 w 4368"/>
              <a:gd name="T65" fmla="*/ 16 h 16"/>
              <a:gd name="T66" fmla="*/ 2534 w 4368"/>
              <a:gd name="T67" fmla="*/ 16 h 16"/>
              <a:gd name="T68" fmla="*/ 2592 w 4368"/>
              <a:gd name="T69" fmla="*/ 0 h 16"/>
              <a:gd name="T70" fmla="*/ 2665 w 4368"/>
              <a:gd name="T71" fmla="*/ 16 h 16"/>
              <a:gd name="T72" fmla="*/ 2737 w 4368"/>
              <a:gd name="T73" fmla="*/ 16 h 16"/>
              <a:gd name="T74" fmla="*/ 2839 w 4368"/>
              <a:gd name="T75" fmla="*/ 16 h 16"/>
              <a:gd name="T76" fmla="*/ 2862 w 4368"/>
              <a:gd name="T77" fmla="*/ 0 h 16"/>
              <a:gd name="T78" fmla="*/ 2904 w 4368"/>
              <a:gd name="T79" fmla="*/ 0 h 16"/>
              <a:gd name="T80" fmla="*/ 3030 w 4368"/>
              <a:gd name="T81" fmla="*/ 16 h 16"/>
              <a:gd name="T82" fmla="*/ 3106 w 4368"/>
              <a:gd name="T83" fmla="*/ 16 h 16"/>
              <a:gd name="T84" fmla="*/ 3173 w 4368"/>
              <a:gd name="T85" fmla="*/ 0 h 16"/>
              <a:gd name="T86" fmla="*/ 3244 w 4368"/>
              <a:gd name="T87" fmla="*/ 16 h 16"/>
              <a:gd name="T88" fmla="*/ 3317 w 4368"/>
              <a:gd name="T89" fmla="*/ 16 h 16"/>
              <a:gd name="T90" fmla="*/ 3418 w 4368"/>
              <a:gd name="T91" fmla="*/ 16 h 16"/>
              <a:gd name="T92" fmla="*/ 3451 w 4368"/>
              <a:gd name="T93" fmla="*/ 0 h 16"/>
              <a:gd name="T94" fmla="*/ 3485 w 4368"/>
              <a:gd name="T95" fmla="*/ 0 h 16"/>
              <a:gd name="T96" fmla="*/ 3611 w 4368"/>
              <a:gd name="T97" fmla="*/ 16 h 16"/>
              <a:gd name="T98" fmla="*/ 3686 w 4368"/>
              <a:gd name="T99" fmla="*/ 16 h 16"/>
              <a:gd name="T100" fmla="*/ 3754 w 4368"/>
              <a:gd name="T101" fmla="*/ 0 h 16"/>
              <a:gd name="T102" fmla="*/ 3823 w 4368"/>
              <a:gd name="T103" fmla="*/ 16 h 16"/>
              <a:gd name="T104" fmla="*/ 3896 w 4368"/>
              <a:gd name="T105" fmla="*/ 16 h 16"/>
              <a:gd name="T106" fmla="*/ 3989 w 4368"/>
              <a:gd name="T107" fmla="*/ 16 h 16"/>
              <a:gd name="T108" fmla="*/ 4032 w 4368"/>
              <a:gd name="T109" fmla="*/ 0 h 16"/>
              <a:gd name="T110" fmla="*/ 4074 w 4368"/>
              <a:gd name="T111" fmla="*/ 0 h 16"/>
              <a:gd name="T112" fmla="*/ 4192 w 4368"/>
              <a:gd name="T113" fmla="*/ 16 h 16"/>
              <a:gd name="T114" fmla="*/ 4267 w 4368"/>
              <a:gd name="T115" fmla="*/ 16 h 16"/>
              <a:gd name="T116" fmla="*/ 4335 w 4368"/>
              <a:gd name="T117" fmla="*/ 0 h 16"/>
              <a:gd name="T118" fmla="*/ 34 w 4368"/>
              <a:gd name="T1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68" h="16">
                <a:moveTo>
                  <a:pt x="72" y="16"/>
                </a:moveTo>
                <a:lnTo>
                  <a:pt x="76" y="16"/>
                </a:lnTo>
                <a:lnTo>
                  <a:pt x="84" y="16"/>
                </a:lnTo>
                <a:lnTo>
                  <a:pt x="92" y="16"/>
                </a:lnTo>
                <a:lnTo>
                  <a:pt x="101" y="16"/>
                </a:lnTo>
                <a:lnTo>
                  <a:pt x="101" y="16"/>
                </a:lnTo>
                <a:lnTo>
                  <a:pt x="101" y="0"/>
                </a:lnTo>
                <a:lnTo>
                  <a:pt x="101" y="0"/>
                </a:lnTo>
                <a:lnTo>
                  <a:pt x="92" y="0"/>
                </a:lnTo>
                <a:lnTo>
                  <a:pt x="84" y="0"/>
                </a:lnTo>
                <a:lnTo>
                  <a:pt x="76" y="0"/>
                </a:lnTo>
                <a:lnTo>
                  <a:pt x="72" y="0"/>
                </a:lnTo>
                <a:lnTo>
                  <a:pt x="72" y="16"/>
                </a:lnTo>
                <a:close/>
                <a:moveTo>
                  <a:pt x="116" y="16"/>
                </a:moveTo>
                <a:lnTo>
                  <a:pt x="118" y="16"/>
                </a:lnTo>
                <a:lnTo>
                  <a:pt x="126" y="16"/>
                </a:lnTo>
                <a:lnTo>
                  <a:pt x="135" y="16"/>
                </a:lnTo>
                <a:lnTo>
                  <a:pt x="143" y="16"/>
                </a:lnTo>
                <a:lnTo>
                  <a:pt x="151" y="16"/>
                </a:lnTo>
                <a:lnTo>
                  <a:pt x="160" y="16"/>
                </a:lnTo>
                <a:lnTo>
                  <a:pt x="168" y="16"/>
                </a:lnTo>
                <a:lnTo>
                  <a:pt x="174" y="16"/>
                </a:lnTo>
                <a:lnTo>
                  <a:pt x="174" y="0"/>
                </a:lnTo>
                <a:lnTo>
                  <a:pt x="168" y="0"/>
                </a:lnTo>
                <a:lnTo>
                  <a:pt x="160" y="0"/>
                </a:lnTo>
                <a:lnTo>
                  <a:pt x="151" y="0"/>
                </a:lnTo>
                <a:lnTo>
                  <a:pt x="143" y="0"/>
                </a:lnTo>
                <a:lnTo>
                  <a:pt x="135" y="0"/>
                </a:lnTo>
                <a:lnTo>
                  <a:pt x="126" y="0"/>
                </a:lnTo>
                <a:lnTo>
                  <a:pt x="118" y="0"/>
                </a:lnTo>
                <a:lnTo>
                  <a:pt x="116" y="0"/>
                </a:lnTo>
                <a:lnTo>
                  <a:pt x="116" y="16"/>
                </a:lnTo>
                <a:close/>
                <a:moveTo>
                  <a:pt x="188" y="16"/>
                </a:moveTo>
                <a:lnTo>
                  <a:pt x="193" y="16"/>
                </a:lnTo>
                <a:lnTo>
                  <a:pt x="202" y="16"/>
                </a:lnTo>
                <a:lnTo>
                  <a:pt x="210" y="16"/>
                </a:lnTo>
                <a:lnTo>
                  <a:pt x="217" y="16"/>
                </a:lnTo>
                <a:lnTo>
                  <a:pt x="217" y="0"/>
                </a:lnTo>
                <a:lnTo>
                  <a:pt x="210" y="0"/>
                </a:lnTo>
                <a:lnTo>
                  <a:pt x="202" y="0"/>
                </a:lnTo>
                <a:lnTo>
                  <a:pt x="193" y="0"/>
                </a:lnTo>
                <a:lnTo>
                  <a:pt x="188" y="0"/>
                </a:lnTo>
                <a:lnTo>
                  <a:pt x="188" y="16"/>
                </a:lnTo>
                <a:close/>
                <a:moveTo>
                  <a:pt x="232" y="16"/>
                </a:moveTo>
                <a:lnTo>
                  <a:pt x="235" y="16"/>
                </a:lnTo>
                <a:lnTo>
                  <a:pt x="244" y="16"/>
                </a:lnTo>
                <a:lnTo>
                  <a:pt x="252" y="16"/>
                </a:lnTo>
                <a:lnTo>
                  <a:pt x="261" y="16"/>
                </a:lnTo>
                <a:lnTo>
                  <a:pt x="269" y="16"/>
                </a:lnTo>
                <a:lnTo>
                  <a:pt x="278" y="16"/>
                </a:lnTo>
                <a:lnTo>
                  <a:pt x="286" y="16"/>
                </a:lnTo>
                <a:lnTo>
                  <a:pt x="289" y="16"/>
                </a:lnTo>
                <a:lnTo>
                  <a:pt x="289" y="0"/>
                </a:lnTo>
                <a:lnTo>
                  <a:pt x="286" y="0"/>
                </a:lnTo>
                <a:lnTo>
                  <a:pt x="278" y="0"/>
                </a:lnTo>
                <a:lnTo>
                  <a:pt x="269" y="0"/>
                </a:lnTo>
                <a:lnTo>
                  <a:pt x="261" y="0"/>
                </a:lnTo>
                <a:lnTo>
                  <a:pt x="252" y="0"/>
                </a:lnTo>
                <a:lnTo>
                  <a:pt x="244" y="0"/>
                </a:lnTo>
                <a:lnTo>
                  <a:pt x="235" y="0"/>
                </a:lnTo>
                <a:lnTo>
                  <a:pt x="232" y="0"/>
                </a:lnTo>
                <a:lnTo>
                  <a:pt x="232" y="16"/>
                </a:lnTo>
                <a:close/>
                <a:moveTo>
                  <a:pt x="304" y="16"/>
                </a:moveTo>
                <a:lnTo>
                  <a:pt x="311" y="16"/>
                </a:lnTo>
                <a:lnTo>
                  <a:pt x="320" y="16"/>
                </a:lnTo>
                <a:lnTo>
                  <a:pt x="328" y="16"/>
                </a:lnTo>
                <a:lnTo>
                  <a:pt x="333" y="16"/>
                </a:lnTo>
                <a:lnTo>
                  <a:pt x="333" y="0"/>
                </a:lnTo>
                <a:lnTo>
                  <a:pt x="328" y="0"/>
                </a:lnTo>
                <a:lnTo>
                  <a:pt x="320" y="0"/>
                </a:lnTo>
                <a:lnTo>
                  <a:pt x="311" y="0"/>
                </a:lnTo>
                <a:lnTo>
                  <a:pt x="304" y="0"/>
                </a:lnTo>
                <a:lnTo>
                  <a:pt x="304" y="16"/>
                </a:lnTo>
                <a:close/>
                <a:moveTo>
                  <a:pt x="347" y="16"/>
                </a:moveTo>
                <a:lnTo>
                  <a:pt x="353" y="16"/>
                </a:lnTo>
                <a:lnTo>
                  <a:pt x="362" y="16"/>
                </a:lnTo>
                <a:lnTo>
                  <a:pt x="370" y="16"/>
                </a:lnTo>
                <a:lnTo>
                  <a:pt x="379" y="16"/>
                </a:lnTo>
                <a:lnTo>
                  <a:pt x="387" y="16"/>
                </a:lnTo>
                <a:lnTo>
                  <a:pt x="395" y="16"/>
                </a:lnTo>
                <a:lnTo>
                  <a:pt x="404" y="16"/>
                </a:lnTo>
                <a:lnTo>
                  <a:pt x="405" y="16"/>
                </a:lnTo>
                <a:lnTo>
                  <a:pt x="405" y="0"/>
                </a:lnTo>
                <a:lnTo>
                  <a:pt x="404" y="0"/>
                </a:lnTo>
                <a:lnTo>
                  <a:pt x="395" y="0"/>
                </a:lnTo>
                <a:lnTo>
                  <a:pt x="387" y="0"/>
                </a:lnTo>
                <a:lnTo>
                  <a:pt x="379" y="0"/>
                </a:lnTo>
                <a:lnTo>
                  <a:pt x="370" y="0"/>
                </a:lnTo>
                <a:lnTo>
                  <a:pt x="362" y="0"/>
                </a:lnTo>
                <a:lnTo>
                  <a:pt x="353" y="0"/>
                </a:lnTo>
                <a:lnTo>
                  <a:pt x="347" y="0"/>
                </a:lnTo>
                <a:lnTo>
                  <a:pt x="347" y="16"/>
                </a:lnTo>
                <a:close/>
                <a:moveTo>
                  <a:pt x="420" y="16"/>
                </a:moveTo>
                <a:lnTo>
                  <a:pt x="421" y="16"/>
                </a:lnTo>
                <a:lnTo>
                  <a:pt x="429" y="16"/>
                </a:lnTo>
                <a:lnTo>
                  <a:pt x="438" y="16"/>
                </a:lnTo>
                <a:lnTo>
                  <a:pt x="446" y="16"/>
                </a:lnTo>
                <a:lnTo>
                  <a:pt x="449" y="16"/>
                </a:lnTo>
                <a:lnTo>
                  <a:pt x="449" y="0"/>
                </a:lnTo>
                <a:lnTo>
                  <a:pt x="446" y="0"/>
                </a:lnTo>
                <a:lnTo>
                  <a:pt x="438" y="0"/>
                </a:lnTo>
                <a:lnTo>
                  <a:pt x="429" y="0"/>
                </a:lnTo>
                <a:lnTo>
                  <a:pt x="421" y="0"/>
                </a:lnTo>
                <a:lnTo>
                  <a:pt x="420" y="0"/>
                </a:lnTo>
                <a:lnTo>
                  <a:pt x="420" y="16"/>
                </a:lnTo>
                <a:close/>
                <a:moveTo>
                  <a:pt x="463" y="16"/>
                </a:moveTo>
                <a:lnTo>
                  <a:pt x="471" y="16"/>
                </a:lnTo>
                <a:lnTo>
                  <a:pt x="480" y="16"/>
                </a:lnTo>
                <a:lnTo>
                  <a:pt x="488" y="16"/>
                </a:lnTo>
                <a:lnTo>
                  <a:pt x="496" y="16"/>
                </a:lnTo>
                <a:lnTo>
                  <a:pt x="505" y="16"/>
                </a:lnTo>
                <a:lnTo>
                  <a:pt x="513" y="16"/>
                </a:lnTo>
                <a:lnTo>
                  <a:pt x="521" y="16"/>
                </a:lnTo>
                <a:lnTo>
                  <a:pt x="521" y="0"/>
                </a:lnTo>
                <a:lnTo>
                  <a:pt x="513" y="0"/>
                </a:lnTo>
                <a:lnTo>
                  <a:pt x="505" y="0"/>
                </a:lnTo>
                <a:lnTo>
                  <a:pt x="496" y="0"/>
                </a:lnTo>
                <a:lnTo>
                  <a:pt x="488" y="0"/>
                </a:lnTo>
                <a:lnTo>
                  <a:pt x="480" y="0"/>
                </a:lnTo>
                <a:lnTo>
                  <a:pt x="471" y="0"/>
                </a:lnTo>
                <a:lnTo>
                  <a:pt x="463" y="0"/>
                </a:lnTo>
                <a:lnTo>
                  <a:pt x="463" y="16"/>
                </a:lnTo>
                <a:close/>
                <a:moveTo>
                  <a:pt x="536" y="16"/>
                </a:moveTo>
                <a:lnTo>
                  <a:pt x="539" y="16"/>
                </a:lnTo>
                <a:lnTo>
                  <a:pt x="547" y="16"/>
                </a:lnTo>
                <a:lnTo>
                  <a:pt x="555" y="16"/>
                </a:lnTo>
                <a:lnTo>
                  <a:pt x="564" y="16"/>
                </a:lnTo>
                <a:lnTo>
                  <a:pt x="565" y="16"/>
                </a:lnTo>
                <a:lnTo>
                  <a:pt x="565" y="0"/>
                </a:lnTo>
                <a:lnTo>
                  <a:pt x="564" y="0"/>
                </a:lnTo>
                <a:lnTo>
                  <a:pt x="555" y="0"/>
                </a:lnTo>
                <a:lnTo>
                  <a:pt x="547" y="0"/>
                </a:lnTo>
                <a:lnTo>
                  <a:pt x="539" y="0"/>
                </a:lnTo>
                <a:lnTo>
                  <a:pt x="536" y="0"/>
                </a:lnTo>
                <a:lnTo>
                  <a:pt x="536" y="16"/>
                </a:lnTo>
                <a:close/>
                <a:moveTo>
                  <a:pt x="579" y="16"/>
                </a:moveTo>
                <a:lnTo>
                  <a:pt x="581" y="16"/>
                </a:lnTo>
                <a:lnTo>
                  <a:pt x="589" y="16"/>
                </a:lnTo>
                <a:lnTo>
                  <a:pt x="598" y="16"/>
                </a:lnTo>
                <a:lnTo>
                  <a:pt x="606" y="16"/>
                </a:lnTo>
                <a:lnTo>
                  <a:pt x="614" y="16"/>
                </a:lnTo>
                <a:lnTo>
                  <a:pt x="623" y="16"/>
                </a:lnTo>
                <a:lnTo>
                  <a:pt x="631" y="16"/>
                </a:lnTo>
                <a:lnTo>
                  <a:pt x="637" y="16"/>
                </a:lnTo>
                <a:lnTo>
                  <a:pt x="637" y="0"/>
                </a:lnTo>
                <a:lnTo>
                  <a:pt x="631" y="0"/>
                </a:lnTo>
                <a:lnTo>
                  <a:pt x="623" y="0"/>
                </a:lnTo>
                <a:lnTo>
                  <a:pt x="614" y="0"/>
                </a:lnTo>
                <a:lnTo>
                  <a:pt x="606" y="0"/>
                </a:lnTo>
                <a:lnTo>
                  <a:pt x="598" y="0"/>
                </a:lnTo>
                <a:lnTo>
                  <a:pt x="589" y="0"/>
                </a:lnTo>
                <a:lnTo>
                  <a:pt x="581" y="0"/>
                </a:lnTo>
                <a:lnTo>
                  <a:pt x="579" y="0"/>
                </a:lnTo>
                <a:lnTo>
                  <a:pt x="579" y="16"/>
                </a:lnTo>
                <a:close/>
                <a:moveTo>
                  <a:pt x="652" y="16"/>
                </a:moveTo>
                <a:lnTo>
                  <a:pt x="656" y="16"/>
                </a:lnTo>
                <a:lnTo>
                  <a:pt x="665" y="16"/>
                </a:lnTo>
                <a:lnTo>
                  <a:pt x="673" y="16"/>
                </a:lnTo>
                <a:lnTo>
                  <a:pt x="681" y="16"/>
                </a:lnTo>
                <a:lnTo>
                  <a:pt x="681" y="0"/>
                </a:lnTo>
                <a:lnTo>
                  <a:pt x="673" y="0"/>
                </a:lnTo>
                <a:lnTo>
                  <a:pt x="665" y="0"/>
                </a:lnTo>
                <a:lnTo>
                  <a:pt x="656" y="0"/>
                </a:lnTo>
                <a:lnTo>
                  <a:pt x="652" y="0"/>
                </a:lnTo>
                <a:lnTo>
                  <a:pt x="652" y="16"/>
                </a:lnTo>
                <a:close/>
                <a:moveTo>
                  <a:pt x="695" y="16"/>
                </a:moveTo>
                <a:lnTo>
                  <a:pt x="699" y="16"/>
                </a:lnTo>
                <a:lnTo>
                  <a:pt x="707" y="16"/>
                </a:lnTo>
                <a:lnTo>
                  <a:pt x="715" y="16"/>
                </a:lnTo>
                <a:lnTo>
                  <a:pt x="724" y="16"/>
                </a:lnTo>
                <a:lnTo>
                  <a:pt x="732" y="16"/>
                </a:lnTo>
                <a:lnTo>
                  <a:pt x="741" y="16"/>
                </a:lnTo>
                <a:lnTo>
                  <a:pt x="749" y="16"/>
                </a:lnTo>
                <a:lnTo>
                  <a:pt x="753" y="16"/>
                </a:lnTo>
                <a:lnTo>
                  <a:pt x="753" y="0"/>
                </a:lnTo>
                <a:lnTo>
                  <a:pt x="749" y="0"/>
                </a:lnTo>
                <a:lnTo>
                  <a:pt x="741" y="0"/>
                </a:lnTo>
                <a:lnTo>
                  <a:pt x="732" y="0"/>
                </a:lnTo>
                <a:lnTo>
                  <a:pt x="724" y="0"/>
                </a:lnTo>
                <a:lnTo>
                  <a:pt x="715" y="0"/>
                </a:lnTo>
                <a:lnTo>
                  <a:pt x="707" y="0"/>
                </a:lnTo>
                <a:lnTo>
                  <a:pt x="699" y="0"/>
                </a:lnTo>
                <a:lnTo>
                  <a:pt x="695" y="0"/>
                </a:lnTo>
                <a:lnTo>
                  <a:pt x="695" y="16"/>
                </a:lnTo>
                <a:close/>
                <a:moveTo>
                  <a:pt x="767" y="16"/>
                </a:moveTo>
                <a:lnTo>
                  <a:pt x="774" y="16"/>
                </a:lnTo>
                <a:lnTo>
                  <a:pt x="783" y="16"/>
                </a:lnTo>
                <a:lnTo>
                  <a:pt x="791" y="16"/>
                </a:lnTo>
                <a:lnTo>
                  <a:pt x="796" y="16"/>
                </a:lnTo>
                <a:lnTo>
                  <a:pt x="796" y="0"/>
                </a:lnTo>
                <a:lnTo>
                  <a:pt x="791" y="0"/>
                </a:lnTo>
                <a:lnTo>
                  <a:pt x="783" y="0"/>
                </a:lnTo>
                <a:lnTo>
                  <a:pt x="774" y="0"/>
                </a:lnTo>
                <a:lnTo>
                  <a:pt x="767" y="0"/>
                </a:lnTo>
                <a:lnTo>
                  <a:pt x="767" y="16"/>
                </a:lnTo>
                <a:close/>
                <a:moveTo>
                  <a:pt x="811" y="16"/>
                </a:moveTo>
                <a:lnTo>
                  <a:pt x="816" y="16"/>
                </a:lnTo>
                <a:lnTo>
                  <a:pt x="825" y="16"/>
                </a:lnTo>
                <a:lnTo>
                  <a:pt x="833" y="16"/>
                </a:lnTo>
                <a:lnTo>
                  <a:pt x="842" y="16"/>
                </a:lnTo>
                <a:lnTo>
                  <a:pt x="850" y="16"/>
                </a:lnTo>
                <a:lnTo>
                  <a:pt x="859" y="16"/>
                </a:lnTo>
                <a:lnTo>
                  <a:pt x="867" y="16"/>
                </a:lnTo>
                <a:lnTo>
                  <a:pt x="869" y="16"/>
                </a:lnTo>
                <a:lnTo>
                  <a:pt x="869" y="0"/>
                </a:lnTo>
                <a:lnTo>
                  <a:pt x="867" y="0"/>
                </a:lnTo>
                <a:lnTo>
                  <a:pt x="859" y="0"/>
                </a:lnTo>
                <a:lnTo>
                  <a:pt x="850" y="0"/>
                </a:lnTo>
                <a:lnTo>
                  <a:pt x="842" y="0"/>
                </a:lnTo>
                <a:lnTo>
                  <a:pt x="833" y="0"/>
                </a:lnTo>
                <a:lnTo>
                  <a:pt x="825" y="0"/>
                </a:lnTo>
                <a:lnTo>
                  <a:pt x="816" y="0"/>
                </a:lnTo>
                <a:lnTo>
                  <a:pt x="811" y="0"/>
                </a:lnTo>
                <a:lnTo>
                  <a:pt x="811" y="16"/>
                </a:lnTo>
                <a:close/>
                <a:moveTo>
                  <a:pt x="883" y="16"/>
                </a:moveTo>
                <a:lnTo>
                  <a:pt x="884" y="16"/>
                </a:lnTo>
                <a:lnTo>
                  <a:pt x="892" y="16"/>
                </a:lnTo>
                <a:lnTo>
                  <a:pt x="900" y="16"/>
                </a:lnTo>
                <a:lnTo>
                  <a:pt x="909" y="16"/>
                </a:lnTo>
                <a:lnTo>
                  <a:pt x="912" y="16"/>
                </a:lnTo>
                <a:lnTo>
                  <a:pt x="912" y="0"/>
                </a:lnTo>
                <a:lnTo>
                  <a:pt x="909" y="0"/>
                </a:lnTo>
                <a:lnTo>
                  <a:pt x="900" y="0"/>
                </a:lnTo>
                <a:lnTo>
                  <a:pt x="892" y="0"/>
                </a:lnTo>
                <a:lnTo>
                  <a:pt x="884" y="0"/>
                </a:lnTo>
                <a:lnTo>
                  <a:pt x="883" y="0"/>
                </a:lnTo>
                <a:lnTo>
                  <a:pt x="883" y="16"/>
                </a:lnTo>
                <a:close/>
                <a:moveTo>
                  <a:pt x="927" y="16"/>
                </a:moveTo>
                <a:lnTo>
                  <a:pt x="934" y="16"/>
                </a:lnTo>
                <a:lnTo>
                  <a:pt x="943" y="16"/>
                </a:lnTo>
                <a:lnTo>
                  <a:pt x="951" y="16"/>
                </a:lnTo>
                <a:lnTo>
                  <a:pt x="959" y="16"/>
                </a:lnTo>
                <a:lnTo>
                  <a:pt x="968" y="16"/>
                </a:lnTo>
                <a:lnTo>
                  <a:pt x="976" y="16"/>
                </a:lnTo>
                <a:lnTo>
                  <a:pt x="985" y="16"/>
                </a:lnTo>
                <a:lnTo>
                  <a:pt x="985" y="0"/>
                </a:lnTo>
                <a:lnTo>
                  <a:pt x="976" y="0"/>
                </a:lnTo>
                <a:lnTo>
                  <a:pt x="968" y="0"/>
                </a:lnTo>
                <a:lnTo>
                  <a:pt x="959" y="0"/>
                </a:lnTo>
                <a:lnTo>
                  <a:pt x="951" y="0"/>
                </a:lnTo>
                <a:lnTo>
                  <a:pt x="943" y="0"/>
                </a:lnTo>
                <a:lnTo>
                  <a:pt x="934" y="0"/>
                </a:lnTo>
                <a:lnTo>
                  <a:pt x="927" y="0"/>
                </a:lnTo>
                <a:lnTo>
                  <a:pt x="927" y="16"/>
                </a:lnTo>
                <a:close/>
                <a:moveTo>
                  <a:pt x="999" y="16"/>
                </a:moveTo>
                <a:lnTo>
                  <a:pt x="1002" y="16"/>
                </a:lnTo>
                <a:lnTo>
                  <a:pt x="1010" y="16"/>
                </a:lnTo>
                <a:lnTo>
                  <a:pt x="1018" y="16"/>
                </a:lnTo>
                <a:lnTo>
                  <a:pt x="1027" y="16"/>
                </a:lnTo>
                <a:lnTo>
                  <a:pt x="1028" y="16"/>
                </a:lnTo>
                <a:lnTo>
                  <a:pt x="1028" y="0"/>
                </a:lnTo>
                <a:lnTo>
                  <a:pt x="1027" y="0"/>
                </a:lnTo>
                <a:lnTo>
                  <a:pt x="1018" y="0"/>
                </a:lnTo>
                <a:lnTo>
                  <a:pt x="1010" y="0"/>
                </a:lnTo>
                <a:lnTo>
                  <a:pt x="1002" y="0"/>
                </a:lnTo>
                <a:lnTo>
                  <a:pt x="999" y="0"/>
                </a:lnTo>
                <a:lnTo>
                  <a:pt x="999" y="16"/>
                </a:lnTo>
                <a:close/>
                <a:moveTo>
                  <a:pt x="1043" y="16"/>
                </a:moveTo>
                <a:lnTo>
                  <a:pt x="1044" y="16"/>
                </a:lnTo>
                <a:lnTo>
                  <a:pt x="1052" y="16"/>
                </a:lnTo>
                <a:lnTo>
                  <a:pt x="1060" y="16"/>
                </a:lnTo>
                <a:lnTo>
                  <a:pt x="1069" y="16"/>
                </a:lnTo>
                <a:lnTo>
                  <a:pt x="1077" y="16"/>
                </a:lnTo>
                <a:lnTo>
                  <a:pt x="1086" y="16"/>
                </a:lnTo>
                <a:lnTo>
                  <a:pt x="1094" y="16"/>
                </a:lnTo>
                <a:lnTo>
                  <a:pt x="1101" y="16"/>
                </a:lnTo>
                <a:lnTo>
                  <a:pt x="1101" y="0"/>
                </a:lnTo>
                <a:lnTo>
                  <a:pt x="1094" y="0"/>
                </a:lnTo>
                <a:lnTo>
                  <a:pt x="1086" y="0"/>
                </a:lnTo>
                <a:lnTo>
                  <a:pt x="1077" y="0"/>
                </a:lnTo>
                <a:lnTo>
                  <a:pt x="1069" y="0"/>
                </a:lnTo>
                <a:lnTo>
                  <a:pt x="1060" y="0"/>
                </a:lnTo>
                <a:lnTo>
                  <a:pt x="1052" y="0"/>
                </a:lnTo>
                <a:lnTo>
                  <a:pt x="1044" y="0"/>
                </a:lnTo>
                <a:lnTo>
                  <a:pt x="1043" y="0"/>
                </a:lnTo>
                <a:lnTo>
                  <a:pt x="1043" y="16"/>
                </a:lnTo>
                <a:close/>
                <a:moveTo>
                  <a:pt x="1115" y="16"/>
                </a:moveTo>
                <a:lnTo>
                  <a:pt x="1119" y="16"/>
                </a:lnTo>
                <a:lnTo>
                  <a:pt x="1128" y="16"/>
                </a:lnTo>
                <a:lnTo>
                  <a:pt x="1136" y="16"/>
                </a:lnTo>
                <a:lnTo>
                  <a:pt x="1144" y="16"/>
                </a:lnTo>
                <a:lnTo>
                  <a:pt x="1144" y="0"/>
                </a:lnTo>
                <a:lnTo>
                  <a:pt x="1136" y="0"/>
                </a:lnTo>
                <a:lnTo>
                  <a:pt x="1128" y="0"/>
                </a:lnTo>
                <a:lnTo>
                  <a:pt x="1119" y="0"/>
                </a:lnTo>
                <a:lnTo>
                  <a:pt x="1115" y="0"/>
                </a:lnTo>
                <a:lnTo>
                  <a:pt x="1115" y="16"/>
                </a:lnTo>
                <a:close/>
                <a:moveTo>
                  <a:pt x="1158" y="16"/>
                </a:moveTo>
                <a:lnTo>
                  <a:pt x="1161" y="16"/>
                </a:lnTo>
                <a:lnTo>
                  <a:pt x="1170" y="16"/>
                </a:lnTo>
                <a:lnTo>
                  <a:pt x="1178" y="16"/>
                </a:lnTo>
                <a:lnTo>
                  <a:pt x="1187" y="16"/>
                </a:lnTo>
                <a:lnTo>
                  <a:pt x="1195" y="16"/>
                </a:lnTo>
                <a:lnTo>
                  <a:pt x="1203" y="16"/>
                </a:lnTo>
                <a:lnTo>
                  <a:pt x="1212" y="16"/>
                </a:lnTo>
                <a:lnTo>
                  <a:pt x="1216" y="16"/>
                </a:lnTo>
                <a:lnTo>
                  <a:pt x="1216" y="0"/>
                </a:lnTo>
                <a:lnTo>
                  <a:pt x="1212" y="0"/>
                </a:lnTo>
                <a:lnTo>
                  <a:pt x="1203" y="0"/>
                </a:lnTo>
                <a:lnTo>
                  <a:pt x="1195" y="0"/>
                </a:lnTo>
                <a:lnTo>
                  <a:pt x="1187" y="0"/>
                </a:lnTo>
                <a:lnTo>
                  <a:pt x="1178" y="0"/>
                </a:lnTo>
                <a:lnTo>
                  <a:pt x="1170" y="0"/>
                </a:lnTo>
                <a:lnTo>
                  <a:pt x="1161" y="0"/>
                </a:lnTo>
                <a:lnTo>
                  <a:pt x="1158" y="0"/>
                </a:lnTo>
                <a:lnTo>
                  <a:pt x="1158" y="16"/>
                </a:lnTo>
                <a:close/>
                <a:moveTo>
                  <a:pt x="1231" y="16"/>
                </a:moveTo>
                <a:lnTo>
                  <a:pt x="1237" y="16"/>
                </a:lnTo>
                <a:lnTo>
                  <a:pt x="1246" y="16"/>
                </a:lnTo>
                <a:lnTo>
                  <a:pt x="1254" y="16"/>
                </a:lnTo>
                <a:lnTo>
                  <a:pt x="1260" y="16"/>
                </a:lnTo>
                <a:lnTo>
                  <a:pt x="1260" y="0"/>
                </a:lnTo>
                <a:lnTo>
                  <a:pt x="1254" y="0"/>
                </a:lnTo>
                <a:lnTo>
                  <a:pt x="1246" y="0"/>
                </a:lnTo>
                <a:lnTo>
                  <a:pt x="1237" y="0"/>
                </a:lnTo>
                <a:lnTo>
                  <a:pt x="1231" y="0"/>
                </a:lnTo>
                <a:lnTo>
                  <a:pt x="1231" y="16"/>
                </a:lnTo>
                <a:close/>
                <a:moveTo>
                  <a:pt x="1274" y="16"/>
                </a:moveTo>
                <a:lnTo>
                  <a:pt x="1279" y="16"/>
                </a:lnTo>
                <a:lnTo>
                  <a:pt x="1288" y="16"/>
                </a:lnTo>
                <a:lnTo>
                  <a:pt x="1296" y="16"/>
                </a:lnTo>
                <a:lnTo>
                  <a:pt x="1305" y="16"/>
                </a:lnTo>
                <a:lnTo>
                  <a:pt x="1313" y="16"/>
                </a:lnTo>
                <a:lnTo>
                  <a:pt x="1321" y="16"/>
                </a:lnTo>
                <a:lnTo>
                  <a:pt x="1330" y="16"/>
                </a:lnTo>
                <a:lnTo>
                  <a:pt x="1332" y="16"/>
                </a:lnTo>
                <a:lnTo>
                  <a:pt x="1332" y="0"/>
                </a:lnTo>
                <a:lnTo>
                  <a:pt x="1330" y="0"/>
                </a:lnTo>
                <a:lnTo>
                  <a:pt x="1321" y="0"/>
                </a:lnTo>
                <a:lnTo>
                  <a:pt x="1313" y="0"/>
                </a:lnTo>
                <a:lnTo>
                  <a:pt x="1305" y="0"/>
                </a:lnTo>
                <a:lnTo>
                  <a:pt x="1296" y="0"/>
                </a:lnTo>
                <a:lnTo>
                  <a:pt x="1288" y="0"/>
                </a:lnTo>
                <a:lnTo>
                  <a:pt x="1279" y="0"/>
                </a:lnTo>
                <a:lnTo>
                  <a:pt x="1274" y="0"/>
                </a:lnTo>
                <a:lnTo>
                  <a:pt x="1274" y="16"/>
                </a:lnTo>
                <a:close/>
                <a:moveTo>
                  <a:pt x="1347" y="16"/>
                </a:moveTo>
                <a:lnTo>
                  <a:pt x="1355" y="16"/>
                </a:lnTo>
                <a:lnTo>
                  <a:pt x="1363" y="16"/>
                </a:lnTo>
                <a:lnTo>
                  <a:pt x="1372" y="16"/>
                </a:lnTo>
                <a:lnTo>
                  <a:pt x="1376" y="16"/>
                </a:lnTo>
                <a:lnTo>
                  <a:pt x="1376" y="0"/>
                </a:lnTo>
                <a:lnTo>
                  <a:pt x="1372" y="0"/>
                </a:lnTo>
                <a:lnTo>
                  <a:pt x="1363" y="0"/>
                </a:lnTo>
                <a:lnTo>
                  <a:pt x="1355" y="0"/>
                </a:lnTo>
                <a:lnTo>
                  <a:pt x="1347" y="0"/>
                </a:lnTo>
                <a:lnTo>
                  <a:pt x="1347" y="16"/>
                </a:lnTo>
                <a:close/>
                <a:moveTo>
                  <a:pt x="1390" y="16"/>
                </a:moveTo>
                <a:lnTo>
                  <a:pt x="1397" y="16"/>
                </a:lnTo>
                <a:lnTo>
                  <a:pt x="1406" y="16"/>
                </a:lnTo>
                <a:lnTo>
                  <a:pt x="1414" y="16"/>
                </a:lnTo>
                <a:lnTo>
                  <a:pt x="1422" y="16"/>
                </a:lnTo>
                <a:lnTo>
                  <a:pt x="1431" y="16"/>
                </a:lnTo>
                <a:lnTo>
                  <a:pt x="1439" y="16"/>
                </a:lnTo>
                <a:lnTo>
                  <a:pt x="1448" y="16"/>
                </a:lnTo>
                <a:lnTo>
                  <a:pt x="1448" y="16"/>
                </a:lnTo>
                <a:lnTo>
                  <a:pt x="1448" y="0"/>
                </a:lnTo>
                <a:lnTo>
                  <a:pt x="1448" y="0"/>
                </a:lnTo>
                <a:lnTo>
                  <a:pt x="1439" y="0"/>
                </a:lnTo>
                <a:lnTo>
                  <a:pt x="1431" y="0"/>
                </a:lnTo>
                <a:lnTo>
                  <a:pt x="1422" y="0"/>
                </a:lnTo>
                <a:lnTo>
                  <a:pt x="1414" y="0"/>
                </a:lnTo>
                <a:lnTo>
                  <a:pt x="1406" y="0"/>
                </a:lnTo>
                <a:lnTo>
                  <a:pt x="1397" y="0"/>
                </a:lnTo>
                <a:lnTo>
                  <a:pt x="1390" y="0"/>
                </a:lnTo>
                <a:lnTo>
                  <a:pt x="1390" y="16"/>
                </a:lnTo>
                <a:close/>
                <a:moveTo>
                  <a:pt x="1463" y="16"/>
                </a:moveTo>
                <a:lnTo>
                  <a:pt x="1464" y="16"/>
                </a:lnTo>
                <a:lnTo>
                  <a:pt x="1473" y="16"/>
                </a:lnTo>
                <a:lnTo>
                  <a:pt x="1481" y="16"/>
                </a:lnTo>
                <a:lnTo>
                  <a:pt x="1490" y="16"/>
                </a:lnTo>
                <a:lnTo>
                  <a:pt x="1492" y="16"/>
                </a:lnTo>
                <a:lnTo>
                  <a:pt x="1492" y="0"/>
                </a:lnTo>
                <a:lnTo>
                  <a:pt x="1490" y="0"/>
                </a:lnTo>
                <a:lnTo>
                  <a:pt x="1481" y="0"/>
                </a:lnTo>
                <a:lnTo>
                  <a:pt x="1473" y="0"/>
                </a:lnTo>
                <a:lnTo>
                  <a:pt x="1464" y="0"/>
                </a:lnTo>
                <a:lnTo>
                  <a:pt x="1463" y="0"/>
                </a:lnTo>
                <a:lnTo>
                  <a:pt x="1463" y="16"/>
                </a:lnTo>
                <a:close/>
                <a:moveTo>
                  <a:pt x="1506" y="16"/>
                </a:moveTo>
                <a:lnTo>
                  <a:pt x="1506" y="16"/>
                </a:lnTo>
                <a:lnTo>
                  <a:pt x="1515" y="16"/>
                </a:lnTo>
                <a:lnTo>
                  <a:pt x="1523" y="16"/>
                </a:lnTo>
                <a:lnTo>
                  <a:pt x="1532" y="16"/>
                </a:lnTo>
                <a:lnTo>
                  <a:pt x="1540" y="16"/>
                </a:lnTo>
                <a:lnTo>
                  <a:pt x="1549" y="16"/>
                </a:lnTo>
                <a:lnTo>
                  <a:pt x="1557" y="16"/>
                </a:lnTo>
                <a:lnTo>
                  <a:pt x="1564" y="16"/>
                </a:lnTo>
                <a:lnTo>
                  <a:pt x="1564" y="0"/>
                </a:lnTo>
                <a:lnTo>
                  <a:pt x="1557" y="0"/>
                </a:lnTo>
                <a:lnTo>
                  <a:pt x="1549" y="0"/>
                </a:lnTo>
                <a:lnTo>
                  <a:pt x="1540" y="0"/>
                </a:lnTo>
                <a:lnTo>
                  <a:pt x="1532" y="0"/>
                </a:lnTo>
                <a:lnTo>
                  <a:pt x="1523" y="0"/>
                </a:lnTo>
                <a:lnTo>
                  <a:pt x="1515" y="0"/>
                </a:lnTo>
                <a:lnTo>
                  <a:pt x="1506" y="0"/>
                </a:lnTo>
                <a:lnTo>
                  <a:pt x="1506" y="0"/>
                </a:lnTo>
                <a:lnTo>
                  <a:pt x="1506" y="16"/>
                </a:lnTo>
                <a:close/>
                <a:moveTo>
                  <a:pt x="1578" y="16"/>
                </a:moveTo>
                <a:lnTo>
                  <a:pt x="1582" y="16"/>
                </a:lnTo>
                <a:lnTo>
                  <a:pt x="1591" y="16"/>
                </a:lnTo>
                <a:lnTo>
                  <a:pt x="1599" y="16"/>
                </a:lnTo>
                <a:lnTo>
                  <a:pt x="1607" y="16"/>
                </a:lnTo>
                <a:lnTo>
                  <a:pt x="1607" y="0"/>
                </a:lnTo>
                <a:lnTo>
                  <a:pt x="1599" y="0"/>
                </a:lnTo>
                <a:lnTo>
                  <a:pt x="1591" y="0"/>
                </a:lnTo>
                <a:lnTo>
                  <a:pt x="1582" y="0"/>
                </a:lnTo>
                <a:lnTo>
                  <a:pt x="1578" y="0"/>
                </a:lnTo>
                <a:lnTo>
                  <a:pt x="1578" y="16"/>
                </a:lnTo>
                <a:close/>
                <a:moveTo>
                  <a:pt x="1622" y="16"/>
                </a:moveTo>
                <a:lnTo>
                  <a:pt x="1624" y="16"/>
                </a:lnTo>
                <a:lnTo>
                  <a:pt x="1633" y="16"/>
                </a:lnTo>
                <a:lnTo>
                  <a:pt x="1641" y="16"/>
                </a:lnTo>
                <a:lnTo>
                  <a:pt x="1650" y="16"/>
                </a:lnTo>
                <a:lnTo>
                  <a:pt x="1658" y="16"/>
                </a:lnTo>
                <a:lnTo>
                  <a:pt x="1666" y="16"/>
                </a:lnTo>
                <a:lnTo>
                  <a:pt x="1675" y="16"/>
                </a:lnTo>
                <a:lnTo>
                  <a:pt x="1680" y="16"/>
                </a:lnTo>
                <a:lnTo>
                  <a:pt x="1680" y="0"/>
                </a:lnTo>
                <a:lnTo>
                  <a:pt x="1675" y="0"/>
                </a:lnTo>
                <a:lnTo>
                  <a:pt x="1666" y="0"/>
                </a:lnTo>
                <a:lnTo>
                  <a:pt x="1658" y="0"/>
                </a:lnTo>
                <a:lnTo>
                  <a:pt x="1650" y="0"/>
                </a:lnTo>
                <a:lnTo>
                  <a:pt x="1641" y="0"/>
                </a:lnTo>
                <a:lnTo>
                  <a:pt x="1633" y="0"/>
                </a:lnTo>
                <a:lnTo>
                  <a:pt x="1624" y="0"/>
                </a:lnTo>
                <a:lnTo>
                  <a:pt x="1622" y="0"/>
                </a:lnTo>
                <a:lnTo>
                  <a:pt x="1622" y="16"/>
                </a:lnTo>
                <a:close/>
                <a:moveTo>
                  <a:pt x="1694" y="16"/>
                </a:moveTo>
                <a:lnTo>
                  <a:pt x="1700" y="16"/>
                </a:lnTo>
                <a:lnTo>
                  <a:pt x="1709" y="16"/>
                </a:lnTo>
                <a:lnTo>
                  <a:pt x="1717" y="16"/>
                </a:lnTo>
                <a:lnTo>
                  <a:pt x="1723" y="16"/>
                </a:lnTo>
                <a:lnTo>
                  <a:pt x="1723" y="0"/>
                </a:lnTo>
                <a:lnTo>
                  <a:pt x="1717" y="0"/>
                </a:lnTo>
                <a:lnTo>
                  <a:pt x="1709" y="0"/>
                </a:lnTo>
                <a:lnTo>
                  <a:pt x="1700" y="0"/>
                </a:lnTo>
                <a:lnTo>
                  <a:pt x="1694" y="0"/>
                </a:lnTo>
                <a:lnTo>
                  <a:pt x="1694" y="16"/>
                </a:lnTo>
                <a:close/>
                <a:moveTo>
                  <a:pt x="1738" y="16"/>
                </a:moveTo>
                <a:lnTo>
                  <a:pt x="1742" y="16"/>
                </a:lnTo>
                <a:lnTo>
                  <a:pt x="1750" y="16"/>
                </a:lnTo>
                <a:lnTo>
                  <a:pt x="1759" y="16"/>
                </a:lnTo>
                <a:lnTo>
                  <a:pt x="1767" y="16"/>
                </a:lnTo>
                <a:lnTo>
                  <a:pt x="1776" y="16"/>
                </a:lnTo>
                <a:lnTo>
                  <a:pt x="1784" y="16"/>
                </a:lnTo>
                <a:lnTo>
                  <a:pt x="1793" y="16"/>
                </a:lnTo>
                <a:lnTo>
                  <a:pt x="1796" y="16"/>
                </a:lnTo>
                <a:lnTo>
                  <a:pt x="1796" y="0"/>
                </a:lnTo>
                <a:lnTo>
                  <a:pt x="1793" y="0"/>
                </a:lnTo>
                <a:lnTo>
                  <a:pt x="1784" y="0"/>
                </a:lnTo>
                <a:lnTo>
                  <a:pt x="1776" y="0"/>
                </a:lnTo>
                <a:lnTo>
                  <a:pt x="1767" y="0"/>
                </a:lnTo>
                <a:lnTo>
                  <a:pt x="1759" y="0"/>
                </a:lnTo>
                <a:lnTo>
                  <a:pt x="1750" y="0"/>
                </a:lnTo>
                <a:lnTo>
                  <a:pt x="1742" y="0"/>
                </a:lnTo>
                <a:lnTo>
                  <a:pt x="1738" y="0"/>
                </a:lnTo>
                <a:lnTo>
                  <a:pt x="1738" y="16"/>
                </a:lnTo>
                <a:close/>
                <a:moveTo>
                  <a:pt x="1810" y="16"/>
                </a:moveTo>
                <a:lnTo>
                  <a:pt x="1818" y="16"/>
                </a:lnTo>
                <a:lnTo>
                  <a:pt x="1826" y="16"/>
                </a:lnTo>
                <a:lnTo>
                  <a:pt x="1835" y="16"/>
                </a:lnTo>
                <a:lnTo>
                  <a:pt x="1839" y="16"/>
                </a:lnTo>
                <a:lnTo>
                  <a:pt x="1839" y="0"/>
                </a:lnTo>
                <a:lnTo>
                  <a:pt x="1835" y="0"/>
                </a:lnTo>
                <a:lnTo>
                  <a:pt x="1826" y="0"/>
                </a:lnTo>
                <a:lnTo>
                  <a:pt x="1818" y="0"/>
                </a:lnTo>
                <a:lnTo>
                  <a:pt x="1810" y="0"/>
                </a:lnTo>
                <a:lnTo>
                  <a:pt x="1810" y="16"/>
                </a:lnTo>
                <a:close/>
                <a:moveTo>
                  <a:pt x="1854" y="16"/>
                </a:moveTo>
                <a:lnTo>
                  <a:pt x="1860" y="16"/>
                </a:lnTo>
                <a:lnTo>
                  <a:pt x="1868" y="16"/>
                </a:lnTo>
                <a:lnTo>
                  <a:pt x="1877" y="16"/>
                </a:lnTo>
                <a:lnTo>
                  <a:pt x="1885" y="16"/>
                </a:lnTo>
                <a:lnTo>
                  <a:pt x="1894" y="16"/>
                </a:lnTo>
                <a:lnTo>
                  <a:pt x="1902" y="16"/>
                </a:lnTo>
                <a:lnTo>
                  <a:pt x="1910" y="16"/>
                </a:lnTo>
                <a:lnTo>
                  <a:pt x="1912" y="16"/>
                </a:lnTo>
                <a:lnTo>
                  <a:pt x="1912" y="0"/>
                </a:lnTo>
                <a:lnTo>
                  <a:pt x="1910" y="0"/>
                </a:lnTo>
                <a:lnTo>
                  <a:pt x="1902" y="0"/>
                </a:lnTo>
                <a:lnTo>
                  <a:pt x="1894" y="0"/>
                </a:lnTo>
                <a:lnTo>
                  <a:pt x="1885" y="0"/>
                </a:lnTo>
                <a:lnTo>
                  <a:pt x="1877" y="0"/>
                </a:lnTo>
                <a:lnTo>
                  <a:pt x="1868" y="0"/>
                </a:lnTo>
                <a:lnTo>
                  <a:pt x="1860" y="0"/>
                </a:lnTo>
                <a:lnTo>
                  <a:pt x="1854" y="0"/>
                </a:lnTo>
                <a:lnTo>
                  <a:pt x="1854" y="16"/>
                </a:lnTo>
                <a:close/>
                <a:moveTo>
                  <a:pt x="1926" y="16"/>
                </a:moveTo>
                <a:lnTo>
                  <a:pt x="1927" y="16"/>
                </a:lnTo>
                <a:lnTo>
                  <a:pt x="1936" y="16"/>
                </a:lnTo>
                <a:lnTo>
                  <a:pt x="1944" y="16"/>
                </a:lnTo>
                <a:lnTo>
                  <a:pt x="1953" y="16"/>
                </a:lnTo>
                <a:lnTo>
                  <a:pt x="1955" y="16"/>
                </a:lnTo>
                <a:lnTo>
                  <a:pt x="1955" y="0"/>
                </a:lnTo>
                <a:lnTo>
                  <a:pt x="1953" y="0"/>
                </a:lnTo>
                <a:lnTo>
                  <a:pt x="1944" y="0"/>
                </a:lnTo>
                <a:lnTo>
                  <a:pt x="1936" y="0"/>
                </a:lnTo>
                <a:lnTo>
                  <a:pt x="1927" y="0"/>
                </a:lnTo>
                <a:lnTo>
                  <a:pt x="1926" y="0"/>
                </a:lnTo>
                <a:lnTo>
                  <a:pt x="1926" y="16"/>
                </a:lnTo>
                <a:close/>
                <a:moveTo>
                  <a:pt x="1970" y="16"/>
                </a:moveTo>
                <a:lnTo>
                  <a:pt x="1978" y="16"/>
                </a:lnTo>
                <a:lnTo>
                  <a:pt x="1986" y="16"/>
                </a:lnTo>
                <a:lnTo>
                  <a:pt x="1995" y="16"/>
                </a:lnTo>
                <a:lnTo>
                  <a:pt x="2003" y="16"/>
                </a:lnTo>
                <a:lnTo>
                  <a:pt x="2011" y="16"/>
                </a:lnTo>
                <a:lnTo>
                  <a:pt x="2020" y="16"/>
                </a:lnTo>
                <a:lnTo>
                  <a:pt x="2027" y="16"/>
                </a:lnTo>
                <a:lnTo>
                  <a:pt x="2027" y="0"/>
                </a:lnTo>
                <a:lnTo>
                  <a:pt x="2020" y="0"/>
                </a:lnTo>
                <a:lnTo>
                  <a:pt x="2011" y="0"/>
                </a:lnTo>
                <a:lnTo>
                  <a:pt x="2003" y="0"/>
                </a:lnTo>
                <a:lnTo>
                  <a:pt x="1995" y="0"/>
                </a:lnTo>
                <a:lnTo>
                  <a:pt x="1986" y="0"/>
                </a:lnTo>
                <a:lnTo>
                  <a:pt x="1978" y="0"/>
                </a:lnTo>
                <a:lnTo>
                  <a:pt x="1970" y="0"/>
                </a:lnTo>
                <a:lnTo>
                  <a:pt x="1970" y="16"/>
                </a:lnTo>
                <a:close/>
                <a:moveTo>
                  <a:pt x="2042" y="16"/>
                </a:moveTo>
                <a:lnTo>
                  <a:pt x="2045" y="16"/>
                </a:lnTo>
                <a:lnTo>
                  <a:pt x="2054" y="16"/>
                </a:lnTo>
                <a:lnTo>
                  <a:pt x="2062" y="16"/>
                </a:lnTo>
                <a:lnTo>
                  <a:pt x="2070" y="16"/>
                </a:lnTo>
                <a:lnTo>
                  <a:pt x="2071" y="16"/>
                </a:lnTo>
                <a:lnTo>
                  <a:pt x="2071" y="0"/>
                </a:lnTo>
                <a:lnTo>
                  <a:pt x="2070" y="0"/>
                </a:lnTo>
                <a:lnTo>
                  <a:pt x="2062" y="0"/>
                </a:lnTo>
                <a:lnTo>
                  <a:pt x="2054" y="0"/>
                </a:lnTo>
                <a:lnTo>
                  <a:pt x="2045" y="0"/>
                </a:lnTo>
                <a:lnTo>
                  <a:pt x="2042" y="0"/>
                </a:lnTo>
                <a:lnTo>
                  <a:pt x="2042" y="16"/>
                </a:lnTo>
                <a:close/>
                <a:moveTo>
                  <a:pt x="2085" y="16"/>
                </a:moveTo>
                <a:lnTo>
                  <a:pt x="2087" y="16"/>
                </a:lnTo>
                <a:lnTo>
                  <a:pt x="2096" y="16"/>
                </a:lnTo>
                <a:lnTo>
                  <a:pt x="2104" y="16"/>
                </a:lnTo>
                <a:lnTo>
                  <a:pt x="2113" y="16"/>
                </a:lnTo>
                <a:lnTo>
                  <a:pt x="2121" y="16"/>
                </a:lnTo>
                <a:lnTo>
                  <a:pt x="2129" y="16"/>
                </a:lnTo>
                <a:lnTo>
                  <a:pt x="2138" y="16"/>
                </a:lnTo>
                <a:lnTo>
                  <a:pt x="2143" y="16"/>
                </a:lnTo>
                <a:lnTo>
                  <a:pt x="2143" y="0"/>
                </a:lnTo>
                <a:lnTo>
                  <a:pt x="2138" y="0"/>
                </a:lnTo>
                <a:lnTo>
                  <a:pt x="2129" y="0"/>
                </a:lnTo>
                <a:lnTo>
                  <a:pt x="2121" y="0"/>
                </a:lnTo>
                <a:lnTo>
                  <a:pt x="2113" y="0"/>
                </a:lnTo>
                <a:lnTo>
                  <a:pt x="2104" y="0"/>
                </a:lnTo>
                <a:lnTo>
                  <a:pt x="2096" y="0"/>
                </a:lnTo>
                <a:lnTo>
                  <a:pt x="2087" y="0"/>
                </a:lnTo>
                <a:lnTo>
                  <a:pt x="2085" y="0"/>
                </a:lnTo>
                <a:lnTo>
                  <a:pt x="2085" y="16"/>
                </a:lnTo>
                <a:close/>
                <a:moveTo>
                  <a:pt x="2158" y="16"/>
                </a:moveTo>
                <a:lnTo>
                  <a:pt x="2163" y="16"/>
                </a:lnTo>
                <a:lnTo>
                  <a:pt x="2171" y="16"/>
                </a:lnTo>
                <a:lnTo>
                  <a:pt x="2180" y="16"/>
                </a:lnTo>
                <a:lnTo>
                  <a:pt x="2187" y="16"/>
                </a:lnTo>
                <a:lnTo>
                  <a:pt x="2187" y="0"/>
                </a:lnTo>
                <a:lnTo>
                  <a:pt x="2180" y="0"/>
                </a:lnTo>
                <a:lnTo>
                  <a:pt x="2171" y="0"/>
                </a:lnTo>
                <a:lnTo>
                  <a:pt x="2163" y="0"/>
                </a:lnTo>
                <a:lnTo>
                  <a:pt x="2158" y="0"/>
                </a:lnTo>
                <a:lnTo>
                  <a:pt x="2158" y="16"/>
                </a:lnTo>
                <a:close/>
                <a:moveTo>
                  <a:pt x="2201" y="16"/>
                </a:moveTo>
                <a:lnTo>
                  <a:pt x="2205" y="16"/>
                </a:lnTo>
                <a:lnTo>
                  <a:pt x="2214" y="16"/>
                </a:lnTo>
                <a:lnTo>
                  <a:pt x="2222" y="16"/>
                </a:lnTo>
                <a:lnTo>
                  <a:pt x="2230" y="16"/>
                </a:lnTo>
                <a:lnTo>
                  <a:pt x="2239" y="16"/>
                </a:lnTo>
                <a:lnTo>
                  <a:pt x="2247" y="16"/>
                </a:lnTo>
                <a:lnTo>
                  <a:pt x="2256" y="16"/>
                </a:lnTo>
                <a:lnTo>
                  <a:pt x="2259" y="16"/>
                </a:lnTo>
                <a:lnTo>
                  <a:pt x="2259" y="0"/>
                </a:lnTo>
                <a:lnTo>
                  <a:pt x="2256" y="0"/>
                </a:lnTo>
                <a:lnTo>
                  <a:pt x="2247" y="0"/>
                </a:lnTo>
                <a:lnTo>
                  <a:pt x="2239" y="0"/>
                </a:lnTo>
                <a:lnTo>
                  <a:pt x="2230" y="0"/>
                </a:lnTo>
                <a:lnTo>
                  <a:pt x="2222" y="0"/>
                </a:lnTo>
                <a:lnTo>
                  <a:pt x="2214" y="0"/>
                </a:lnTo>
                <a:lnTo>
                  <a:pt x="2205" y="0"/>
                </a:lnTo>
                <a:lnTo>
                  <a:pt x="2201" y="0"/>
                </a:lnTo>
                <a:lnTo>
                  <a:pt x="2201" y="16"/>
                </a:lnTo>
                <a:close/>
                <a:moveTo>
                  <a:pt x="2274" y="16"/>
                </a:moveTo>
                <a:lnTo>
                  <a:pt x="2281" y="16"/>
                </a:lnTo>
                <a:lnTo>
                  <a:pt x="2289" y="16"/>
                </a:lnTo>
                <a:lnTo>
                  <a:pt x="2298" y="16"/>
                </a:lnTo>
                <a:lnTo>
                  <a:pt x="2303" y="16"/>
                </a:lnTo>
                <a:lnTo>
                  <a:pt x="2303" y="0"/>
                </a:lnTo>
                <a:lnTo>
                  <a:pt x="2298" y="0"/>
                </a:lnTo>
                <a:lnTo>
                  <a:pt x="2289" y="0"/>
                </a:lnTo>
                <a:lnTo>
                  <a:pt x="2281" y="0"/>
                </a:lnTo>
                <a:lnTo>
                  <a:pt x="2274" y="0"/>
                </a:lnTo>
                <a:lnTo>
                  <a:pt x="2274" y="16"/>
                </a:lnTo>
                <a:close/>
                <a:moveTo>
                  <a:pt x="2317" y="16"/>
                </a:moveTo>
                <a:lnTo>
                  <a:pt x="2323" y="16"/>
                </a:lnTo>
                <a:lnTo>
                  <a:pt x="2331" y="16"/>
                </a:lnTo>
                <a:lnTo>
                  <a:pt x="2340" y="16"/>
                </a:lnTo>
                <a:lnTo>
                  <a:pt x="2348" y="16"/>
                </a:lnTo>
                <a:lnTo>
                  <a:pt x="2357" y="16"/>
                </a:lnTo>
                <a:lnTo>
                  <a:pt x="2365" y="16"/>
                </a:lnTo>
                <a:lnTo>
                  <a:pt x="2374" y="16"/>
                </a:lnTo>
                <a:lnTo>
                  <a:pt x="2375" y="16"/>
                </a:lnTo>
                <a:lnTo>
                  <a:pt x="2375" y="0"/>
                </a:lnTo>
                <a:lnTo>
                  <a:pt x="2374" y="0"/>
                </a:lnTo>
                <a:lnTo>
                  <a:pt x="2365" y="0"/>
                </a:lnTo>
                <a:lnTo>
                  <a:pt x="2357" y="0"/>
                </a:lnTo>
                <a:lnTo>
                  <a:pt x="2348" y="0"/>
                </a:lnTo>
                <a:lnTo>
                  <a:pt x="2340" y="0"/>
                </a:lnTo>
                <a:lnTo>
                  <a:pt x="2331" y="0"/>
                </a:lnTo>
                <a:lnTo>
                  <a:pt x="2323" y="0"/>
                </a:lnTo>
                <a:lnTo>
                  <a:pt x="2317" y="0"/>
                </a:lnTo>
                <a:lnTo>
                  <a:pt x="2317" y="16"/>
                </a:lnTo>
                <a:close/>
                <a:moveTo>
                  <a:pt x="2390" y="16"/>
                </a:moveTo>
                <a:lnTo>
                  <a:pt x="2390" y="16"/>
                </a:lnTo>
                <a:lnTo>
                  <a:pt x="2399" y="16"/>
                </a:lnTo>
                <a:lnTo>
                  <a:pt x="2407" y="16"/>
                </a:lnTo>
                <a:lnTo>
                  <a:pt x="2416" y="16"/>
                </a:lnTo>
                <a:lnTo>
                  <a:pt x="2419" y="16"/>
                </a:lnTo>
                <a:lnTo>
                  <a:pt x="2419" y="0"/>
                </a:lnTo>
                <a:lnTo>
                  <a:pt x="2416" y="0"/>
                </a:lnTo>
                <a:lnTo>
                  <a:pt x="2407" y="0"/>
                </a:lnTo>
                <a:lnTo>
                  <a:pt x="2399" y="0"/>
                </a:lnTo>
                <a:lnTo>
                  <a:pt x="2390" y="0"/>
                </a:lnTo>
                <a:lnTo>
                  <a:pt x="2390" y="0"/>
                </a:lnTo>
                <a:lnTo>
                  <a:pt x="2390" y="16"/>
                </a:lnTo>
                <a:close/>
                <a:moveTo>
                  <a:pt x="2433" y="16"/>
                </a:moveTo>
                <a:lnTo>
                  <a:pt x="2441" y="16"/>
                </a:lnTo>
                <a:lnTo>
                  <a:pt x="2449" y="16"/>
                </a:lnTo>
                <a:lnTo>
                  <a:pt x="2458" y="16"/>
                </a:lnTo>
                <a:lnTo>
                  <a:pt x="2466" y="16"/>
                </a:lnTo>
                <a:lnTo>
                  <a:pt x="2474" y="16"/>
                </a:lnTo>
                <a:lnTo>
                  <a:pt x="2483" y="16"/>
                </a:lnTo>
                <a:lnTo>
                  <a:pt x="2491" y="16"/>
                </a:lnTo>
                <a:lnTo>
                  <a:pt x="2491" y="0"/>
                </a:lnTo>
                <a:lnTo>
                  <a:pt x="2483" y="0"/>
                </a:lnTo>
                <a:lnTo>
                  <a:pt x="2474" y="0"/>
                </a:lnTo>
                <a:lnTo>
                  <a:pt x="2466" y="0"/>
                </a:lnTo>
                <a:lnTo>
                  <a:pt x="2458" y="0"/>
                </a:lnTo>
                <a:lnTo>
                  <a:pt x="2449" y="0"/>
                </a:lnTo>
                <a:lnTo>
                  <a:pt x="2441" y="0"/>
                </a:lnTo>
                <a:lnTo>
                  <a:pt x="2433" y="0"/>
                </a:lnTo>
                <a:lnTo>
                  <a:pt x="2433" y="16"/>
                </a:lnTo>
                <a:close/>
                <a:moveTo>
                  <a:pt x="2505" y="16"/>
                </a:moveTo>
                <a:lnTo>
                  <a:pt x="2508" y="16"/>
                </a:lnTo>
                <a:lnTo>
                  <a:pt x="2517" y="16"/>
                </a:lnTo>
                <a:lnTo>
                  <a:pt x="2525" y="16"/>
                </a:lnTo>
                <a:lnTo>
                  <a:pt x="2534" y="16"/>
                </a:lnTo>
                <a:lnTo>
                  <a:pt x="2534" y="16"/>
                </a:lnTo>
                <a:lnTo>
                  <a:pt x="2534" y="0"/>
                </a:lnTo>
                <a:lnTo>
                  <a:pt x="2534" y="0"/>
                </a:lnTo>
                <a:lnTo>
                  <a:pt x="2525" y="0"/>
                </a:lnTo>
                <a:lnTo>
                  <a:pt x="2517" y="0"/>
                </a:lnTo>
                <a:lnTo>
                  <a:pt x="2508" y="0"/>
                </a:lnTo>
                <a:lnTo>
                  <a:pt x="2505" y="0"/>
                </a:lnTo>
                <a:lnTo>
                  <a:pt x="2505" y="16"/>
                </a:lnTo>
                <a:close/>
                <a:moveTo>
                  <a:pt x="2549" y="16"/>
                </a:moveTo>
                <a:lnTo>
                  <a:pt x="2550" y="16"/>
                </a:lnTo>
                <a:lnTo>
                  <a:pt x="2559" y="16"/>
                </a:lnTo>
                <a:lnTo>
                  <a:pt x="2567" y="16"/>
                </a:lnTo>
                <a:lnTo>
                  <a:pt x="2575" y="16"/>
                </a:lnTo>
                <a:lnTo>
                  <a:pt x="2584" y="16"/>
                </a:lnTo>
                <a:lnTo>
                  <a:pt x="2592" y="16"/>
                </a:lnTo>
                <a:lnTo>
                  <a:pt x="2601" y="16"/>
                </a:lnTo>
                <a:lnTo>
                  <a:pt x="2607" y="16"/>
                </a:lnTo>
                <a:lnTo>
                  <a:pt x="2607" y="0"/>
                </a:lnTo>
                <a:lnTo>
                  <a:pt x="2601" y="0"/>
                </a:lnTo>
                <a:lnTo>
                  <a:pt x="2592" y="0"/>
                </a:lnTo>
                <a:lnTo>
                  <a:pt x="2584" y="0"/>
                </a:lnTo>
                <a:lnTo>
                  <a:pt x="2575" y="0"/>
                </a:lnTo>
                <a:lnTo>
                  <a:pt x="2567" y="0"/>
                </a:lnTo>
                <a:lnTo>
                  <a:pt x="2559" y="0"/>
                </a:lnTo>
                <a:lnTo>
                  <a:pt x="2550" y="0"/>
                </a:lnTo>
                <a:lnTo>
                  <a:pt x="2549" y="0"/>
                </a:lnTo>
                <a:lnTo>
                  <a:pt x="2549" y="16"/>
                </a:lnTo>
                <a:close/>
                <a:moveTo>
                  <a:pt x="2621" y="16"/>
                </a:moveTo>
                <a:lnTo>
                  <a:pt x="2626" y="16"/>
                </a:lnTo>
                <a:lnTo>
                  <a:pt x="2634" y="16"/>
                </a:lnTo>
                <a:lnTo>
                  <a:pt x="2643" y="16"/>
                </a:lnTo>
                <a:lnTo>
                  <a:pt x="2650" y="16"/>
                </a:lnTo>
                <a:lnTo>
                  <a:pt x="2650" y="0"/>
                </a:lnTo>
                <a:lnTo>
                  <a:pt x="2643" y="0"/>
                </a:lnTo>
                <a:lnTo>
                  <a:pt x="2634" y="0"/>
                </a:lnTo>
                <a:lnTo>
                  <a:pt x="2626" y="0"/>
                </a:lnTo>
                <a:lnTo>
                  <a:pt x="2621" y="0"/>
                </a:lnTo>
                <a:lnTo>
                  <a:pt x="2621" y="16"/>
                </a:lnTo>
                <a:close/>
                <a:moveTo>
                  <a:pt x="2665" y="16"/>
                </a:moveTo>
                <a:lnTo>
                  <a:pt x="2668" y="16"/>
                </a:lnTo>
                <a:lnTo>
                  <a:pt x="2677" y="16"/>
                </a:lnTo>
                <a:lnTo>
                  <a:pt x="2685" y="16"/>
                </a:lnTo>
                <a:lnTo>
                  <a:pt x="2693" y="16"/>
                </a:lnTo>
                <a:lnTo>
                  <a:pt x="2702" y="16"/>
                </a:lnTo>
                <a:lnTo>
                  <a:pt x="2710" y="16"/>
                </a:lnTo>
                <a:lnTo>
                  <a:pt x="2718" y="16"/>
                </a:lnTo>
                <a:lnTo>
                  <a:pt x="2723" y="16"/>
                </a:lnTo>
                <a:lnTo>
                  <a:pt x="2723" y="0"/>
                </a:lnTo>
                <a:lnTo>
                  <a:pt x="2718" y="0"/>
                </a:lnTo>
                <a:lnTo>
                  <a:pt x="2710" y="0"/>
                </a:lnTo>
                <a:lnTo>
                  <a:pt x="2702" y="0"/>
                </a:lnTo>
                <a:lnTo>
                  <a:pt x="2693" y="0"/>
                </a:lnTo>
                <a:lnTo>
                  <a:pt x="2685" y="0"/>
                </a:lnTo>
                <a:lnTo>
                  <a:pt x="2677" y="0"/>
                </a:lnTo>
                <a:lnTo>
                  <a:pt x="2668" y="0"/>
                </a:lnTo>
                <a:lnTo>
                  <a:pt x="2665" y="0"/>
                </a:lnTo>
                <a:lnTo>
                  <a:pt x="2665" y="16"/>
                </a:lnTo>
                <a:close/>
                <a:moveTo>
                  <a:pt x="2737" y="16"/>
                </a:moveTo>
                <a:lnTo>
                  <a:pt x="2744" y="16"/>
                </a:lnTo>
                <a:lnTo>
                  <a:pt x="2752" y="16"/>
                </a:lnTo>
                <a:lnTo>
                  <a:pt x="2761" y="16"/>
                </a:lnTo>
                <a:lnTo>
                  <a:pt x="2766" y="16"/>
                </a:lnTo>
                <a:lnTo>
                  <a:pt x="2766" y="0"/>
                </a:lnTo>
                <a:lnTo>
                  <a:pt x="2761" y="0"/>
                </a:lnTo>
                <a:lnTo>
                  <a:pt x="2752" y="0"/>
                </a:lnTo>
                <a:lnTo>
                  <a:pt x="2744" y="0"/>
                </a:lnTo>
                <a:lnTo>
                  <a:pt x="2737" y="0"/>
                </a:lnTo>
                <a:lnTo>
                  <a:pt x="2737" y="16"/>
                </a:lnTo>
                <a:close/>
                <a:moveTo>
                  <a:pt x="2781" y="16"/>
                </a:moveTo>
                <a:lnTo>
                  <a:pt x="2786" y="16"/>
                </a:lnTo>
                <a:lnTo>
                  <a:pt x="2794" y="16"/>
                </a:lnTo>
                <a:lnTo>
                  <a:pt x="2803" y="16"/>
                </a:lnTo>
                <a:lnTo>
                  <a:pt x="2811" y="16"/>
                </a:lnTo>
                <a:lnTo>
                  <a:pt x="2820" y="16"/>
                </a:lnTo>
                <a:lnTo>
                  <a:pt x="2828" y="16"/>
                </a:lnTo>
                <a:lnTo>
                  <a:pt x="2836" y="16"/>
                </a:lnTo>
                <a:lnTo>
                  <a:pt x="2839" y="16"/>
                </a:lnTo>
                <a:lnTo>
                  <a:pt x="2839" y="0"/>
                </a:lnTo>
                <a:lnTo>
                  <a:pt x="2836" y="0"/>
                </a:lnTo>
                <a:lnTo>
                  <a:pt x="2828" y="0"/>
                </a:lnTo>
                <a:lnTo>
                  <a:pt x="2820" y="0"/>
                </a:lnTo>
                <a:lnTo>
                  <a:pt x="2811" y="0"/>
                </a:lnTo>
                <a:lnTo>
                  <a:pt x="2803" y="0"/>
                </a:lnTo>
                <a:lnTo>
                  <a:pt x="2794" y="0"/>
                </a:lnTo>
                <a:lnTo>
                  <a:pt x="2786" y="0"/>
                </a:lnTo>
                <a:lnTo>
                  <a:pt x="2781" y="0"/>
                </a:lnTo>
                <a:lnTo>
                  <a:pt x="2781" y="16"/>
                </a:lnTo>
                <a:close/>
                <a:moveTo>
                  <a:pt x="2853" y="16"/>
                </a:moveTo>
                <a:lnTo>
                  <a:pt x="2862" y="16"/>
                </a:lnTo>
                <a:lnTo>
                  <a:pt x="2870" y="16"/>
                </a:lnTo>
                <a:lnTo>
                  <a:pt x="2878" y="16"/>
                </a:lnTo>
                <a:lnTo>
                  <a:pt x="2882" y="16"/>
                </a:lnTo>
                <a:lnTo>
                  <a:pt x="2882" y="0"/>
                </a:lnTo>
                <a:lnTo>
                  <a:pt x="2878" y="0"/>
                </a:lnTo>
                <a:lnTo>
                  <a:pt x="2870" y="0"/>
                </a:lnTo>
                <a:lnTo>
                  <a:pt x="2862" y="0"/>
                </a:lnTo>
                <a:lnTo>
                  <a:pt x="2853" y="0"/>
                </a:lnTo>
                <a:lnTo>
                  <a:pt x="2853" y="16"/>
                </a:lnTo>
                <a:close/>
                <a:moveTo>
                  <a:pt x="2897" y="16"/>
                </a:moveTo>
                <a:lnTo>
                  <a:pt x="2904" y="16"/>
                </a:lnTo>
                <a:lnTo>
                  <a:pt x="2912" y="16"/>
                </a:lnTo>
                <a:lnTo>
                  <a:pt x="2921" y="16"/>
                </a:lnTo>
                <a:lnTo>
                  <a:pt x="2929" y="16"/>
                </a:lnTo>
                <a:lnTo>
                  <a:pt x="2937" y="16"/>
                </a:lnTo>
                <a:lnTo>
                  <a:pt x="2946" y="16"/>
                </a:lnTo>
                <a:lnTo>
                  <a:pt x="2954" y="16"/>
                </a:lnTo>
                <a:lnTo>
                  <a:pt x="2954" y="16"/>
                </a:lnTo>
                <a:lnTo>
                  <a:pt x="2954" y="0"/>
                </a:lnTo>
                <a:lnTo>
                  <a:pt x="2954" y="0"/>
                </a:lnTo>
                <a:lnTo>
                  <a:pt x="2946" y="0"/>
                </a:lnTo>
                <a:lnTo>
                  <a:pt x="2937" y="0"/>
                </a:lnTo>
                <a:lnTo>
                  <a:pt x="2929" y="0"/>
                </a:lnTo>
                <a:lnTo>
                  <a:pt x="2921" y="0"/>
                </a:lnTo>
                <a:lnTo>
                  <a:pt x="2912" y="0"/>
                </a:lnTo>
                <a:lnTo>
                  <a:pt x="2904" y="0"/>
                </a:lnTo>
                <a:lnTo>
                  <a:pt x="2897" y="0"/>
                </a:lnTo>
                <a:lnTo>
                  <a:pt x="2897" y="16"/>
                </a:lnTo>
                <a:close/>
                <a:moveTo>
                  <a:pt x="2969" y="16"/>
                </a:moveTo>
                <a:lnTo>
                  <a:pt x="2971" y="16"/>
                </a:lnTo>
                <a:lnTo>
                  <a:pt x="2979" y="16"/>
                </a:lnTo>
                <a:lnTo>
                  <a:pt x="2988" y="16"/>
                </a:lnTo>
                <a:lnTo>
                  <a:pt x="2996" y="16"/>
                </a:lnTo>
                <a:lnTo>
                  <a:pt x="2998" y="16"/>
                </a:lnTo>
                <a:lnTo>
                  <a:pt x="2998" y="0"/>
                </a:lnTo>
                <a:lnTo>
                  <a:pt x="2996" y="0"/>
                </a:lnTo>
                <a:lnTo>
                  <a:pt x="2988" y="0"/>
                </a:lnTo>
                <a:lnTo>
                  <a:pt x="2979" y="0"/>
                </a:lnTo>
                <a:lnTo>
                  <a:pt x="2971" y="0"/>
                </a:lnTo>
                <a:lnTo>
                  <a:pt x="2969" y="0"/>
                </a:lnTo>
                <a:lnTo>
                  <a:pt x="2969" y="16"/>
                </a:lnTo>
                <a:close/>
                <a:moveTo>
                  <a:pt x="3012" y="16"/>
                </a:moveTo>
                <a:lnTo>
                  <a:pt x="3013" y="16"/>
                </a:lnTo>
                <a:lnTo>
                  <a:pt x="3021" y="16"/>
                </a:lnTo>
                <a:lnTo>
                  <a:pt x="3030" y="16"/>
                </a:lnTo>
                <a:lnTo>
                  <a:pt x="3038" y="16"/>
                </a:lnTo>
                <a:lnTo>
                  <a:pt x="3047" y="16"/>
                </a:lnTo>
                <a:lnTo>
                  <a:pt x="3055" y="16"/>
                </a:lnTo>
                <a:lnTo>
                  <a:pt x="3064" y="16"/>
                </a:lnTo>
                <a:lnTo>
                  <a:pt x="3070" y="16"/>
                </a:lnTo>
                <a:lnTo>
                  <a:pt x="3070" y="0"/>
                </a:lnTo>
                <a:lnTo>
                  <a:pt x="3064" y="0"/>
                </a:lnTo>
                <a:lnTo>
                  <a:pt x="3055" y="0"/>
                </a:lnTo>
                <a:lnTo>
                  <a:pt x="3047" y="0"/>
                </a:lnTo>
                <a:lnTo>
                  <a:pt x="3038" y="0"/>
                </a:lnTo>
                <a:lnTo>
                  <a:pt x="3030" y="0"/>
                </a:lnTo>
                <a:lnTo>
                  <a:pt x="3021" y="0"/>
                </a:lnTo>
                <a:lnTo>
                  <a:pt x="3013" y="0"/>
                </a:lnTo>
                <a:lnTo>
                  <a:pt x="3012" y="0"/>
                </a:lnTo>
                <a:lnTo>
                  <a:pt x="3012" y="16"/>
                </a:lnTo>
                <a:close/>
                <a:moveTo>
                  <a:pt x="3085" y="16"/>
                </a:moveTo>
                <a:lnTo>
                  <a:pt x="3089" y="16"/>
                </a:lnTo>
                <a:lnTo>
                  <a:pt x="3097" y="16"/>
                </a:lnTo>
                <a:lnTo>
                  <a:pt x="3106" y="16"/>
                </a:lnTo>
                <a:lnTo>
                  <a:pt x="3114" y="16"/>
                </a:lnTo>
                <a:lnTo>
                  <a:pt x="3114" y="0"/>
                </a:lnTo>
                <a:lnTo>
                  <a:pt x="3106" y="0"/>
                </a:lnTo>
                <a:lnTo>
                  <a:pt x="3097" y="0"/>
                </a:lnTo>
                <a:lnTo>
                  <a:pt x="3089" y="0"/>
                </a:lnTo>
                <a:lnTo>
                  <a:pt x="3085" y="0"/>
                </a:lnTo>
                <a:lnTo>
                  <a:pt x="3085" y="16"/>
                </a:lnTo>
                <a:close/>
                <a:moveTo>
                  <a:pt x="3128" y="16"/>
                </a:moveTo>
                <a:lnTo>
                  <a:pt x="3131" y="16"/>
                </a:lnTo>
                <a:lnTo>
                  <a:pt x="3139" y="16"/>
                </a:lnTo>
                <a:lnTo>
                  <a:pt x="3148" y="16"/>
                </a:lnTo>
                <a:lnTo>
                  <a:pt x="3156" y="16"/>
                </a:lnTo>
                <a:lnTo>
                  <a:pt x="3165" y="16"/>
                </a:lnTo>
                <a:lnTo>
                  <a:pt x="3173" y="16"/>
                </a:lnTo>
                <a:lnTo>
                  <a:pt x="3181" y="16"/>
                </a:lnTo>
                <a:lnTo>
                  <a:pt x="3186" y="16"/>
                </a:lnTo>
                <a:lnTo>
                  <a:pt x="3186" y="0"/>
                </a:lnTo>
                <a:lnTo>
                  <a:pt x="3181" y="0"/>
                </a:lnTo>
                <a:lnTo>
                  <a:pt x="3173" y="0"/>
                </a:lnTo>
                <a:lnTo>
                  <a:pt x="3165" y="0"/>
                </a:lnTo>
                <a:lnTo>
                  <a:pt x="3156" y="0"/>
                </a:lnTo>
                <a:lnTo>
                  <a:pt x="3148" y="0"/>
                </a:lnTo>
                <a:lnTo>
                  <a:pt x="3139" y="0"/>
                </a:lnTo>
                <a:lnTo>
                  <a:pt x="3131" y="0"/>
                </a:lnTo>
                <a:lnTo>
                  <a:pt x="3128" y="0"/>
                </a:lnTo>
                <a:lnTo>
                  <a:pt x="3128" y="16"/>
                </a:lnTo>
                <a:close/>
                <a:moveTo>
                  <a:pt x="3201" y="16"/>
                </a:moveTo>
                <a:lnTo>
                  <a:pt x="3207" y="16"/>
                </a:lnTo>
                <a:lnTo>
                  <a:pt x="3215" y="16"/>
                </a:lnTo>
                <a:lnTo>
                  <a:pt x="3224" y="16"/>
                </a:lnTo>
                <a:lnTo>
                  <a:pt x="3230" y="16"/>
                </a:lnTo>
                <a:lnTo>
                  <a:pt x="3230" y="0"/>
                </a:lnTo>
                <a:lnTo>
                  <a:pt x="3224" y="0"/>
                </a:lnTo>
                <a:lnTo>
                  <a:pt x="3215" y="0"/>
                </a:lnTo>
                <a:lnTo>
                  <a:pt x="3207" y="0"/>
                </a:lnTo>
                <a:lnTo>
                  <a:pt x="3201" y="0"/>
                </a:lnTo>
                <a:lnTo>
                  <a:pt x="3201" y="16"/>
                </a:lnTo>
                <a:close/>
                <a:moveTo>
                  <a:pt x="3244" y="16"/>
                </a:moveTo>
                <a:lnTo>
                  <a:pt x="3249" y="16"/>
                </a:lnTo>
                <a:lnTo>
                  <a:pt x="3257" y="16"/>
                </a:lnTo>
                <a:lnTo>
                  <a:pt x="3266" y="16"/>
                </a:lnTo>
                <a:lnTo>
                  <a:pt x="3274" y="16"/>
                </a:lnTo>
                <a:lnTo>
                  <a:pt x="3282" y="16"/>
                </a:lnTo>
                <a:lnTo>
                  <a:pt x="3291" y="16"/>
                </a:lnTo>
                <a:lnTo>
                  <a:pt x="3299" y="16"/>
                </a:lnTo>
                <a:lnTo>
                  <a:pt x="3302" y="16"/>
                </a:lnTo>
                <a:lnTo>
                  <a:pt x="3302" y="0"/>
                </a:lnTo>
                <a:lnTo>
                  <a:pt x="3299" y="0"/>
                </a:lnTo>
                <a:lnTo>
                  <a:pt x="3291" y="0"/>
                </a:lnTo>
                <a:lnTo>
                  <a:pt x="3282" y="0"/>
                </a:lnTo>
                <a:lnTo>
                  <a:pt x="3274" y="0"/>
                </a:lnTo>
                <a:lnTo>
                  <a:pt x="3266" y="0"/>
                </a:lnTo>
                <a:lnTo>
                  <a:pt x="3257" y="0"/>
                </a:lnTo>
                <a:lnTo>
                  <a:pt x="3249" y="0"/>
                </a:lnTo>
                <a:lnTo>
                  <a:pt x="3244" y="0"/>
                </a:lnTo>
                <a:lnTo>
                  <a:pt x="3244" y="16"/>
                </a:lnTo>
                <a:close/>
                <a:moveTo>
                  <a:pt x="3317" y="16"/>
                </a:moveTo>
                <a:lnTo>
                  <a:pt x="3325" y="16"/>
                </a:lnTo>
                <a:lnTo>
                  <a:pt x="3333" y="16"/>
                </a:lnTo>
                <a:lnTo>
                  <a:pt x="3341" y="16"/>
                </a:lnTo>
                <a:lnTo>
                  <a:pt x="3346" y="16"/>
                </a:lnTo>
                <a:lnTo>
                  <a:pt x="3346" y="0"/>
                </a:lnTo>
                <a:lnTo>
                  <a:pt x="3341" y="0"/>
                </a:lnTo>
                <a:lnTo>
                  <a:pt x="3333" y="0"/>
                </a:lnTo>
                <a:lnTo>
                  <a:pt x="3325" y="0"/>
                </a:lnTo>
                <a:lnTo>
                  <a:pt x="3317" y="0"/>
                </a:lnTo>
                <a:lnTo>
                  <a:pt x="3317" y="16"/>
                </a:lnTo>
                <a:close/>
                <a:moveTo>
                  <a:pt x="3360" y="16"/>
                </a:moveTo>
                <a:lnTo>
                  <a:pt x="3367" y="16"/>
                </a:lnTo>
                <a:lnTo>
                  <a:pt x="3375" y="16"/>
                </a:lnTo>
                <a:lnTo>
                  <a:pt x="3384" y="16"/>
                </a:lnTo>
                <a:lnTo>
                  <a:pt x="3392" y="16"/>
                </a:lnTo>
                <a:lnTo>
                  <a:pt x="3400" y="16"/>
                </a:lnTo>
                <a:lnTo>
                  <a:pt x="3409" y="16"/>
                </a:lnTo>
                <a:lnTo>
                  <a:pt x="3417" y="16"/>
                </a:lnTo>
                <a:lnTo>
                  <a:pt x="3418" y="16"/>
                </a:lnTo>
                <a:lnTo>
                  <a:pt x="3418" y="0"/>
                </a:lnTo>
                <a:lnTo>
                  <a:pt x="3417" y="0"/>
                </a:lnTo>
                <a:lnTo>
                  <a:pt x="3409" y="0"/>
                </a:lnTo>
                <a:lnTo>
                  <a:pt x="3400" y="0"/>
                </a:lnTo>
                <a:lnTo>
                  <a:pt x="3392" y="0"/>
                </a:lnTo>
                <a:lnTo>
                  <a:pt x="3384" y="0"/>
                </a:lnTo>
                <a:lnTo>
                  <a:pt x="3375" y="0"/>
                </a:lnTo>
                <a:lnTo>
                  <a:pt x="3367" y="0"/>
                </a:lnTo>
                <a:lnTo>
                  <a:pt x="3360" y="0"/>
                </a:lnTo>
                <a:lnTo>
                  <a:pt x="3360" y="16"/>
                </a:lnTo>
                <a:close/>
                <a:moveTo>
                  <a:pt x="3432" y="16"/>
                </a:moveTo>
                <a:lnTo>
                  <a:pt x="3434" y="16"/>
                </a:lnTo>
                <a:lnTo>
                  <a:pt x="3442" y="16"/>
                </a:lnTo>
                <a:lnTo>
                  <a:pt x="3451" y="16"/>
                </a:lnTo>
                <a:lnTo>
                  <a:pt x="3459" y="16"/>
                </a:lnTo>
                <a:lnTo>
                  <a:pt x="3461" y="16"/>
                </a:lnTo>
                <a:lnTo>
                  <a:pt x="3461" y="0"/>
                </a:lnTo>
                <a:lnTo>
                  <a:pt x="3459" y="0"/>
                </a:lnTo>
                <a:lnTo>
                  <a:pt x="3451" y="0"/>
                </a:lnTo>
                <a:lnTo>
                  <a:pt x="3442" y="0"/>
                </a:lnTo>
                <a:lnTo>
                  <a:pt x="3434" y="0"/>
                </a:lnTo>
                <a:lnTo>
                  <a:pt x="3432" y="0"/>
                </a:lnTo>
                <a:lnTo>
                  <a:pt x="3432" y="16"/>
                </a:lnTo>
                <a:close/>
                <a:moveTo>
                  <a:pt x="3476" y="16"/>
                </a:moveTo>
                <a:lnTo>
                  <a:pt x="3485" y="16"/>
                </a:lnTo>
                <a:lnTo>
                  <a:pt x="3493" y="16"/>
                </a:lnTo>
                <a:lnTo>
                  <a:pt x="3501" y="16"/>
                </a:lnTo>
                <a:lnTo>
                  <a:pt x="3510" y="16"/>
                </a:lnTo>
                <a:lnTo>
                  <a:pt x="3518" y="16"/>
                </a:lnTo>
                <a:lnTo>
                  <a:pt x="3527" y="16"/>
                </a:lnTo>
                <a:lnTo>
                  <a:pt x="3534" y="16"/>
                </a:lnTo>
                <a:lnTo>
                  <a:pt x="3534" y="0"/>
                </a:lnTo>
                <a:lnTo>
                  <a:pt x="3527" y="0"/>
                </a:lnTo>
                <a:lnTo>
                  <a:pt x="3518" y="0"/>
                </a:lnTo>
                <a:lnTo>
                  <a:pt x="3510" y="0"/>
                </a:lnTo>
                <a:lnTo>
                  <a:pt x="3501" y="0"/>
                </a:lnTo>
                <a:lnTo>
                  <a:pt x="3493" y="0"/>
                </a:lnTo>
                <a:lnTo>
                  <a:pt x="3485" y="0"/>
                </a:lnTo>
                <a:lnTo>
                  <a:pt x="3476" y="0"/>
                </a:lnTo>
                <a:lnTo>
                  <a:pt x="3476" y="16"/>
                </a:lnTo>
                <a:close/>
                <a:moveTo>
                  <a:pt x="3548" y="16"/>
                </a:moveTo>
                <a:lnTo>
                  <a:pt x="3552" y="16"/>
                </a:lnTo>
                <a:lnTo>
                  <a:pt x="3560" y="16"/>
                </a:lnTo>
                <a:lnTo>
                  <a:pt x="3569" y="16"/>
                </a:lnTo>
                <a:lnTo>
                  <a:pt x="3577" y="16"/>
                </a:lnTo>
                <a:lnTo>
                  <a:pt x="3577" y="16"/>
                </a:lnTo>
                <a:lnTo>
                  <a:pt x="3577" y="0"/>
                </a:lnTo>
                <a:lnTo>
                  <a:pt x="3577" y="0"/>
                </a:lnTo>
                <a:lnTo>
                  <a:pt x="3569" y="0"/>
                </a:lnTo>
                <a:lnTo>
                  <a:pt x="3560" y="0"/>
                </a:lnTo>
                <a:lnTo>
                  <a:pt x="3552" y="0"/>
                </a:lnTo>
                <a:lnTo>
                  <a:pt x="3548" y="0"/>
                </a:lnTo>
                <a:lnTo>
                  <a:pt x="3548" y="16"/>
                </a:lnTo>
                <a:close/>
                <a:moveTo>
                  <a:pt x="3592" y="16"/>
                </a:moveTo>
                <a:lnTo>
                  <a:pt x="3594" y="16"/>
                </a:lnTo>
                <a:lnTo>
                  <a:pt x="3602" y="16"/>
                </a:lnTo>
                <a:lnTo>
                  <a:pt x="3611" y="16"/>
                </a:lnTo>
                <a:lnTo>
                  <a:pt x="3619" y="16"/>
                </a:lnTo>
                <a:lnTo>
                  <a:pt x="3628" y="16"/>
                </a:lnTo>
                <a:lnTo>
                  <a:pt x="3636" y="16"/>
                </a:lnTo>
                <a:lnTo>
                  <a:pt x="3645" y="16"/>
                </a:lnTo>
                <a:lnTo>
                  <a:pt x="3650" y="16"/>
                </a:lnTo>
                <a:lnTo>
                  <a:pt x="3650" y="0"/>
                </a:lnTo>
                <a:lnTo>
                  <a:pt x="3645" y="0"/>
                </a:lnTo>
                <a:lnTo>
                  <a:pt x="3636" y="0"/>
                </a:lnTo>
                <a:lnTo>
                  <a:pt x="3628" y="0"/>
                </a:lnTo>
                <a:lnTo>
                  <a:pt x="3619" y="0"/>
                </a:lnTo>
                <a:lnTo>
                  <a:pt x="3611" y="0"/>
                </a:lnTo>
                <a:lnTo>
                  <a:pt x="3602" y="0"/>
                </a:lnTo>
                <a:lnTo>
                  <a:pt x="3594" y="0"/>
                </a:lnTo>
                <a:lnTo>
                  <a:pt x="3592" y="0"/>
                </a:lnTo>
                <a:lnTo>
                  <a:pt x="3592" y="16"/>
                </a:lnTo>
                <a:close/>
                <a:moveTo>
                  <a:pt x="3664" y="16"/>
                </a:moveTo>
                <a:lnTo>
                  <a:pt x="3670" y="16"/>
                </a:lnTo>
                <a:lnTo>
                  <a:pt x="3678" y="16"/>
                </a:lnTo>
                <a:lnTo>
                  <a:pt x="3686" y="16"/>
                </a:lnTo>
                <a:lnTo>
                  <a:pt x="3693" y="16"/>
                </a:lnTo>
                <a:lnTo>
                  <a:pt x="3693" y="0"/>
                </a:lnTo>
                <a:lnTo>
                  <a:pt x="3686" y="0"/>
                </a:lnTo>
                <a:lnTo>
                  <a:pt x="3678" y="0"/>
                </a:lnTo>
                <a:lnTo>
                  <a:pt x="3670" y="0"/>
                </a:lnTo>
                <a:lnTo>
                  <a:pt x="3664" y="0"/>
                </a:lnTo>
                <a:lnTo>
                  <a:pt x="3664" y="16"/>
                </a:lnTo>
                <a:close/>
                <a:moveTo>
                  <a:pt x="3708" y="16"/>
                </a:moveTo>
                <a:lnTo>
                  <a:pt x="3712" y="16"/>
                </a:lnTo>
                <a:lnTo>
                  <a:pt x="3720" y="16"/>
                </a:lnTo>
                <a:lnTo>
                  <a:pt x="3729" y="16"/>
                </a:lnTo>
                <a:lnTo>
                  <a:pt x="3737" y="16"/>
                </a:lnTo>
                <a:lnTo>
                  <a:pt x="3745" y="16"/>
                </a:lnTo>
                <a:lnTo>
                  <a:pt x="3754" y="16"/>
                </a:lnTo>
                <a:lnTo>
                  <a:pt x="3762" y="16"/>
                </a:lnTo>
                <a:lnTo>
                  <a:pt x="3766" y="16"/>
                </a:lnTo>
                <a:lnTo>
                  <a:pt x="3766" y="0"/>
                </a:lnTo>
                <a:lnTo>
                  <a:pt x="3762" y="0"/>
                </a:lnTo>
                <a:lnTo>
                  <a:pt x="3754" y="0"/>
                </a:lnTo>
                <a:lnTo>
                  <a:pt x="3745" y="0"/>
                </a:lnTo>
                <a:lnTo>
                  <a:pt x="3737" y="0"/>
                </a:lnTo>
                <a:lnTo>
                  <a:pt x="3729" y="0"/>
                </a:lnTo>
                <a:lnTo>
                  <a:pt x="3720" y="0"/>
                </a:lnTo>
                <a:lnTo>
                  <a:pt x="3712" y="0"/>
                </a:lnTo>
                <a:lnTo>
                  <a:pt x="3708" y="0"/>
                </a:lnTo>
                <a:lnTo>
                  <a:pt x="3708" y="16"/>
                </a:lnTo>
                <a:close/>
                <a:moveTo>
                  <a:pt x="3780" y="16"/>
                </a:moveTo>
                <a:lnTo>
                  <a:pt x="3788" y="16"/>
                </a:lnTo>
                <a:lnTo>
                  <a:pt x="3796" y="16"/>
                </a:lnTo>
                <a:lnTo>
                  <a:pt x="3804" y="16"/>
                </a:lnTo>
                <a:lnTo>
                  <a:pt x="3809" y="16"/>
                </a:lnTo>
                <a:lnTo>
                  <a:pt x="3809" y="0"/>
                </a:lnTo>
                <a:lnTo>
                  <a:pt x="3804" y="0"/>
                </a:lnTo>
                <a:lnTo>
                  <a:pt x="3796" y="0"/>
                </a:lnTo>
                <a:lnTo>
                  <a:pt x="3788" y="0"/>
                </a:lnTo>
                <a:lnTo>
                  <a:pt x="3780" y="0"/>
                </a:lnTo>
                <a:lnTo>
                  <a:pt x="3780" y="16"/>
                </a:lnTo>
                <a:close/>
                <a:moveTo>
                  <a:pt x="3823" y="16"/>
                </a:moveTo>
                <a:lnTo>
                  <a:pt x="3829" y="16"/>
                </a:lnTo>
                <a:lnTo>
                  <a:pt x="3838" y="16"/>
                </a:lnTo>
                <a:lnTo>
                  <a:pt x="3846" y="16"/>
                </a:lnTo>
                <a:lnTo>
                  <a:pt x="3855" y="16"/>
                </a:lnTo>
                <a:lnTo>
                  <a:pt x="3863" y="16"/>
                </a:lnTo>
                <a:lnTo>
                  <a:pt x="3872" y="16"/>
                </a:lnTo>
                <a:lnTo>
                  <a:pt x="3880" y="16"/>
                </a:lnTo>
                <a:lnTo>
                  <a:pt x="3881" y="16"/>
                </a:lnTo>
                <a:lnTo>
                  <a:pt x="3881" y="0"/>
                </a:lnTo>
                <a:lnTo>
                  <a:pt x="3880" y="0"/>
                </a:lnTo>
                <a:lnTo>
                  <a:pt x="3872" y="0"/>
                </a:lnTo>
                <a:lnTo>
                  <a:pt x="3863" y="0"/>
                </a:lnTo>
                <a:lnTo>
                  <a:pt x="3855" y="0"/>
                </a:lnTo>
                <a:lnTo>
                  <a:pt x="3846" y="0"/>
                </a:lnTo>
                <a:lnTo>
                  <a:pt x="3838" y="0"/>
                </a:lnTo>
                <a:lnTo>
                  <a:pt x="3829" y="0"/>
                </a:lnTo>
                <a:lnTo>
                  <a:pt x="3823" y="0"/>
                </a:lnTo>
                <a:lnTo>
                  <a:pt x="3823" y="16"/>
                </a:lnTo>
                <a:close/>
                <a:moveTo>
                  <a:pt x="3896" y="16"/>
                </a:moveTo>
                <a:lnTo>
                  <a:pt x="3897" y="16"/>
                </a:lnTo>
                <a:lnTo>
                  <a:pt x="3905" y="16"/>
                </a:lnTo>
                <a:lnTo>
                  <a:pt x="3914" y="16"/>
                </a:lnTo>
                <a:lnTo>
                  <a:pt x="3922" y="16"/>
                </a:lnTo>
                <a:lnTo>
                  <a:pt x="3925" y="16"/>
                </a:lnTo>
                <a:lnTo>
                  <a:pt x="3925" y="0"/>
                </a:lnTo>
                <a:lnTo>
                  <a:pt x="3922" y="0"/>
                </a:lnTo>
                <a:lnTo>
                  <a:pt x="3914" y="0"/>
                </a:lnTo>
                <a:lnTo>
                  <a:pt x="3905" y="0"/>
                </a:lnTo>
                <a:lnTo>
                  <a:pt x="3897" y="0"/>
                </a:lnTo>
                <a:lnTo>
                  <a:pt x="3896" y="0"/>
                </a:lnTo>
                <a:lnTo>
                  <a:pt x="3896" y="16"/>
                </a:lnTo>
                <a:close/>
                <a:moveTo>
                  <a:pt x="3939" y="16"/>
                </a:moveTo>
                <a:lnTo>
                  <a:pt x="3947" y="16"/>
                </a:lnTo>
                <a:lnTo>
                  <a:pt x="3956" y="16"/>
                </a:lnTo>
                <a:lnTo>
                  <a:pt x="3964" y="16"/>
                </a:lnTo>
                <a:lnTo>
                  <a:pt x="3973" y="16"/>
                </a:lnTo>
                <a:lnTo>
                  <a:pt x="3981" y="16"/>
                </a:lnTo>
                <a:lnTo>
                  <a:pt x="3989" y="16"/>
                </a:lnTo>
                <a:lnTo>
                  <a:pt x="3997" y="16"/>
                </a:lnTo>
                <a:lnTo>
                  <a:pt x="3997" y="0"/>
                </a:lnTo>
                <a:lnTo>
                  <a:pt x="3989" y="0"/>
                </a:lnTo>
                <a:lnTo>
                  <a:pt x="3981" y="0"/>
                </a:lnTo>
                <a:lnTo>
                  <a:pt x="3973" y="0"/>
                </a:lnTo>
                <a:lnTo>
                  <a:pt x="3964" y="0"/>
                </a:lnTo>
                <a:lnTo>
                  <a:pt x="3956" y="0"/>
                </a:lnTo>
                <a:lnTo>
                  <a:pt x="3947" y="0"/>
                </a:lnTo>
                <a:lnTo>
                  <a:pt x="3939" y="0"/>
                </a:lnTo>
                <a:lnTo>
                  <a:pt x="3939" y="16"/>
                </a:lnTo>
                <a:close/>
                <a:moveTo>
                  <a:pt x="4012" y="16"/>
                </a:moveTo>
                <a:lnTo>
                  <a:pt x="4015" y="16"/>
                </a:lnTo>
                <a:lnTo>
                  <a:pt x="4023" y="16"/>
                </a:lnTo>
                <a:lnTo>
                  <a:pt x="4032" y="16"/>
                </a:lnTo>
                <a:lnTo>
                  <a:pt x="4040" y="16"/>
                </a:lnTo>
                <a:lnTo>
                  <a:pt x="4041" y="16"/>
                </a:lnTo>
                <a:lnTo>
                  <a:pt x="4041" y="0"/>
                </a:lnTo>
                <a:lnTo>
                  <a:pt x="4040" y="0"/>
                </a:lnTo>
                <a:lnTo>
                  <a:pt x="4032" y="0"/>
                </a:lnTo>
                <a:lnTo>
                  <a:pt x="4023" y="0"/>
                </a:lnTo>
                <a:lnTo>
                  <a:pt x="4015" y="0"/>
                </a:lnTo>
                <a:lnTo>
                  <a:pt x="4012" y="0"/>
                </a:lnTo>
                <a:lnTo>
                  <a:pt x="4012" y="16"/>
                </a:lnTo>
                <a:close/>
                <a:moveTo>
                  <a:pt x="4055" y="16"/>
                </a:moveTo>
                <a:lnTo>
                  <a:pt x="4057" y="16"/>
                </a:lnTo>
                <a:lnTo>
                  <a:pt x="4065" y="16"/>
                </a:lnTo>
                <a:lnTo>
                  <a:pt x="4074" y="16"/>
                </a:lnTo>
                <a:lnTo>
                  <a:pt x="4082" y="16"/>
                </a:lnTo>
                <a:lnTo>
                  <a:pt x="4091" y="16"/>
                </a:lnTo>
                <a:lnTo>
                  <a:pt x="4099" y="16"/>
                </a:lnTo>
                <a:lnTo>
                  <a:pt x="4107" y="16"/>
                </a:lnTo>
                <a:lnTo>
                  <a:pt x="4113" y="16"/>
                </a:lnTo>
                <a:lnTo>
                  <a:pt x="4113" y="0"/>
                </a:lnTo>
                <a:lnTo>
                  <a:pt x="4107" y="0"/>
                </a:lnTo>
                <a:lnTo>
                  <a:pt x="4099" y="0"/>
                </a:lnTo>
                <a:lnTo>
                  <a:pt x="4091" y="0"/>
                </a:lnTo>
                <a:lnTo>
                  <a:pt x="4082" y="0"/>
                </a:lnTo>
                <a:lnTo>
                  <a:pt x="4074" y="0"/>
                </a:lnTo>
                <a:lnTo>
                  <a:pt x="4065" y="0"/>
                </a:lnTo>
                <a:lnTo>
                  <a:pt x="4057" y="0"/>
                </a:lnTo>
                <a:lnTo>
                  <a:pt x="4055" y="0"/>
                </a:lnTo>
                <a:lnTo>
                  <a:pt x="4055" y="16"/>
                </a:lnTo>
                <a:close/>
                <a:moveTo>
                  <a:pt x="4128" y="16"/>
                </a:moveTo>
                <a:lnTo>
                  <a:pt x="4132" y="16"/>
                </a:lnTo>
                <a:lnTo>
                  <a:pt x="4141" y="16"/>
                </a:lnTo>
                <a:lnTo>
                  <a:pt x="4149" y="16"/>
                </a:lnTo>
                <a:lnTo>
                  <a:pt x="4157" y="16"/>
                </a:lnTo>
                <a:lnTo>
                  <a:pt x="4157" y="0"/>
                </a:lnTo>
                <a:lnTo>
                  <a:pt x="4149" y="0"/>
                </a:lnTo>
                <a:lnTo>
                  <a:pt x="4141" y="0"/>
                </a:lnTo>
                <a:lnTo>
                  <a:pt x="4132" y="0"/>
                </a:lnTo>
                <a:lnTo>
                  <a:pt x="4128" y="0"/>
                </a:lnTo>
                <a:lnTo>
                  <a:pt x="4128" y="16"/>
                </a:lnTo>
                <a:close/>
                <a:moveTo>
                  <a:pt x="4171" y="16"/>
                </a:moveTo>
                <a:lnTo>
                  <a:pt x="4175" y="16"/>
                </a:lnTo>
                <a:lnTo>
                  <a:pt x="4183" y="16"/>
                </a:lnTo>
                <a:lnTo>
                  <a:pt x="4192" y="16"/>
                </a:lnTo>
                <a:lnTo>
                  <a:pt x="4200" y="16"/>
                </a:lnTo>
                <a:lnTo>
                  <a:pt x="4208" y="16"/>
                </a:lnTo>
                <a:lnTo>
                  <a:pt x="4217" y="16"/>
                </a:lnTo>
                <a:lnTo>
                  <a:pt x="4225" y="16"/>
                </a:lnTo>
                <a:lnTo>
                  <a:pt x="4229" y="16"/>
                </a:lnTo>
                <a:lnTo>
                  <a:pt x="4229" y="0"/>
                </a:lnTo>
                <a:lnTo>
                  <a:pt x="4225" y="0"/>
                </a:lnTo>
                <a:lnTo>
                  <a:pt x="4217" y="0"/>
                </a:lnTo>
                <a:lnTo>
                  <a:pt x="4208" y="0"/>
                </a:lnTo>
                <a:lnTo>
                  <a:pt x="4200" y="0"/>
                </a:lnTo>
                <a:lnTo>
                  <a:pt x="4192" y="0"/>
                </a:lnTo>
                <a:lnTo>
                  <a:pt x="4183" y="0"/>
                </a:lnTo>
                <a:lnTo>
                  <a:pt x="4175" y="0"/>
                </a:lnTo>
                <a:lnTo>
                  <a:pt x="4171" y="0"/>
                </a:lnTo>
                <a:lnTo>
                  <a:pt x="4171" y="16"/>
                </a:lnTo>
                <a:close/>
                <a:moveTo>
                  <a:pt x="4243" y="16"/>
                </a:moveTo>
                <a:lnTo>
                  <a:pt x="4250" y="16"/>
                </a:lnTo>
                <a:lnTo>
                  <a:pt x="4259" y="16"/>
                </a:lnTo>
                <a:lnTo>
                  <a:pt x="4267" y="16"/>
                </a:lnTo>
                <a:lnTo>
                  <a:pt x="4272" y="16"/>
                </a:lnTo>
                <a:lnTo>
                  <a:pt x="4272" y="0"/>
                </a:lnTo>
                <a:lnTo>
                  <a:pt x="4267" y="0"/>
                </a:lnTo>
                <a:lnTo>
                  <a:pt x="4259" y="0"/>
                </a:lnTo>
                <a:lnTo>
                  <a:pt x="4250" y="0"/>
                </a:lnTo>
                <a:lnTo>
                  <a:pt x="4243" y="0"/>
                </a:lnTo>
                <a:lnTo>
                  <a:pt x="4243" y="16"/>
                </a:lnTo>
                <a:close/>
                <a:moveTo>
                  <a:pt x="4287" y="16"/>
                </a:moveTo>
                <a:lnTo>
                  <a:pt x="4292" y="16"/>
                </a:lnTo>
                <a:lnTo>
                  <a:pt x="4301" y="16"/>
                </a:lnTo>
                <a:lnTo>
                  <a:pt x="4309" y="16"/>
                </a:lnTo>
                <a:lnTo>
                  <a:pt x="4318" y="16"/>
                </a:lnTo>
                <a:lnTo>
                  <a:pt x="4326" y="16"/>
                </a:lnTo>
                <a:lnTo>
                  <a:pt x="4335" y="16"/>
                </a:lnTo>
                <a:lnTo>
                  <a:pt x="4343" y="16"/>
                </a:lnTo>
                <a:lnTo>
                  <a:pt x="4345" y="16"/>
                </a:lnTo>
                <a:lnTo>
                  <a:pt x="4345" y="0"/>
                </a:lnTo>
                <a:lnTo>
                  <a:pt x="4343" y="0"/>
                </a:lnTo>
                <a:lnTo>
                  <a:pt x="4335" y="0"/>
                </a:lnTo>
                <a:lnTo>
                  <a:pt x="4326" y="0"/>
                </a:lnTo>
                <a:lnTo>
                  <a:pt x="4318" y="0"/>
                </a:lnTo>
                <a:lnTo>
                  <a:pt x="4309" y="0"/>
                </a:lnTo>
                <a:lnTo>
                  <a:pt x="4301" y="0"/>
                </a:lnTo>
                <a:lnTo>
                  <a:pt x="4292" y="0"/>
                </a:lnTo>
                <a:lnTo>
                  <a:pt x="4287" y="0"/>
                </a:lnTo>
                <a:lnTo>
                  <a:pt x="4287" y="16"/>
                </a:lnTo>
                <a:close/>
                <a:moveTo>
                  <a:pt x="4359" y="16"/>
                </a:moveTo>
                <a:lnTo>
                  <a:pt x="4360" y="16"/>
                </a:lnTo>
                <a:lnTo>
                  <a:pt x="4368" y="16"/>
                </a:lnTo>
                <a:lnTo>
                  <a:pt x="4368" y="0"/>
                </a:lnTo>
                <a:lnTo>
                  <a:pt x="4360" y="0"/>
                </a:lnTo>
                <a:lnTo>
                  <a:pt x="4359" y="0"/>
                </a:lnTo>
                <a:lnTo>
                  <a:pt x="4359" y="16"/>
                </a:lnTo>
                <a:close/>
                <a:moveTo>
                  <a:pt x="0" y="16"/>
                </a:moveTo>
                <a:lnTo>
                  <a:pt x="8" y="16"/>
                </a:lnTo>
                <a:lnTo>
                  <a:pt x="17" y="16"/>
                </a:lnTo>
                <a:lnTo>
                  <a:pt x="25" y="16"/>
                </a:lnTo>
                <a:lnTo>
                  <a:pt x="34" y="16"/>
                </a:lnTo>
                <a:lnTo>
                  <a:pt x="42" y="16"/>
                </a:lnTo>
                <a:lnTo>
                  <a:pt x="50" y="16"/>
                </a:lnTo>
                <a:lnTo>
                  <a:pt x="58" y="16"/>
                </a:lnTo>
                <a:lnTo>
                  <a:pt x="58" y="0"/>
                </a:lnTo>
                <a:lnTo>
                  <a:pt x="50" y="0"/>
                </a:lnTo>
                <a:lnTo>
                  <a:pt x="42" y="0"/>
                </a:lnTo>
                <a:lnTo>
                  <a:pt x="34" y="0"/>
                </a:lnTo>
                <a:lnTo>
                  <a:pt x="25" y="0"/>
                </a:lnTo>
                <a:lnTo>
                  <a:pt x="17" y="0"/>
                </a:lnTo>
                <a:lnTo>
                  <a:pt x="8" y="0"/>
                </a:lnTo>
                <a:lnTo>
                  <a:pt x="0" y="0"/>
                </a:lnTo>
                <a:lnTo>
                  <a:pt x="0" y="16"/>
                </a:lnTo>
                <a:close/>
              </a:path>
            </a:pathLst>
          </a:custGeom>
          <a:solidFill>
            <a:srgbClr val="000000"/>
          </a:solidFill>
          <a:ln w="22225">
            <a:solidFill>
              <a:schemeClr val="bg1"/>
            </a:solidFill>
            <a:round/>
            <a:headEnd/>
            <a:tailEnd/>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7" name="Line 114"/>
          <p:cNvSpPr>
            <a:spLocks noChangeShapeType="1"/>
          </p:cNvSpPr>
          <p:nvPr/>
        </p:nvSpPr>
        <p:spPr bwMode="auto">
          <a:xfrm>
            <a:off x="2341155" y="3856763"/>
            <a:ext cx="52205"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TextBox 258"/>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Comparisons (K=5, Strong Noise)</a:t>
            </a:r>
          </a:p>
        </p:txBody>
      </p:sp>
      <p:cxnSp>
        <p:nvCxnSpPr>
          <p:cNvPr id="260" name="Straight Connector 2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31844" y="1214467"/>
            <a:ext cx="326822"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07745" y="1014640"/>
            <a:ext cx="19460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sinusoid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206.7 mm)</a:t>
            </a:r>
          </a:p>
        </p:txBody>
      </p:sp>
      <p:sp>
        <p:nvSpPr>
          <p:cNvPr id="263" name="TextBox 262"/>
          <p:cNvSpPr txBox="1"/>
          <p:nvPr/>
        </p:nvSpPr>
        <p:spPr>
          <a:xfrm>
            <a:off x="2885901" y="1020577"/>
            <a:ext cx="19460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square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136.1 mm)</a:t>
            </a:r>
          </a:p>
        </p:txBody>
      </p:sp>
      <p:sp>
        <p:nvSpPr>
          <p:cNvPr id="264" name="TextBox 263"/>
          <p:cNvSpPr txBox="1"/>
          <p:nvPr/>
        </p:nvSpPr>
        <p:spPr>
          <a:xfrm>
            <a:off x="5023585" y="1017395"/>
            <a:ext cx="228958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Hamiltonian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23.4 mm)</a:t>
            </a:r>
          </a:p>
        </p:txBody>
      </p:sp>
      <p:cxnSp>
        <p:nvCxnSpPr>
          <p:cNvPr id="265" name="Straight Connector 264"/>
          <p:cNvCxnSpPr/>
          <p:nvPr/>
        </p:nvCxnSpPr>
        <p:spPr>
          <a:xfrm>
            <a:off x="2505762" y="1214467"/>
            <a:ext cx="329184"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37112" y="1214467"/>
            <a:ext cx="329184"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7258322" y="1214467"/>
            <a:ext cx="329184" cy="0"/>
          </a:xfrm>
          <a:prstGeom prst="line">
            <a:avLst/>
          </a:prstGeom>
          <a:ln w="349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35237" y="1033256"/>
            <a:ext cx="22895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Ground truth</a:t>
            </a:r>
          </a:p>
        </p:txBody>
      </p:sp>
      <p:grpSp>
        <p:nvGrpSpPr>
          <p:cNvPr id="3" name="Group 2"/>
          <p:cNvGrpSpPr/>
          <p:nvPr/>
        </p:nvGrpSpPr>
        <p:grpSpPr>
          <a:xfrm>
            <a:off x="2384555" y="3644668"/>
            <a:ext cx="5067442" cy="421232"/>
            <a:chOff x="2147918" y="3672230"/>
            <a:chExt cx="5067442" cy="421232"/>
          </a:xfrm>
        </p:grpSpPr>
        <p:sp>
          <p:nvSpPr>
            <p:cNvPr id="395" name="Freeform 74"/>
            <p:cNvSpPr>
              <a:spLocks/>
            </p:cNvSpPr>
            <p:nvPr/>
          </p:nvSpPr>
          <p:spPr bwMode="auto">
            <a:xfrm>
              <a:off x="2147918" y="3787216"/>
              <a:ext cx="477974" cy="224278"/>
            </a:xfrm>
            <a:custGeom>
              <a:avLst/>
              <a:gdLst>
                <a:gd name="T0" fmla="*/ 0 w 412"/>
                <a:gd name="T1" fmla="*/ 102 h 197"/>
                <a:gd name="T2" fmla="*/ 8 w 412"/>
                <a:gd name="T3" fmla="*/ 75 h 197"/>
                <a:gd name="T4" fmla="*/ 17 w 412"/>
                <a:gd name="T5" fmla="*/ 79 h 197"/>
                <a:gd name="T6" fmla="*/ 25 w 412"/>
                <a:gd name="T7" fmla="*/ 127 h 197"/>
                <a:gd name="T8" fmla="*/ 34 w 412"/>
                <a:gd name="T9" fmla="*/ 197 h 197"/>
                <a:gd name="T10" fmla="*/ 42 w 412"/>
                <a:gd name="T11" fmla="*/ 123 h 197"/>
                <a:gd name="T12" fmla="*/ 50 w 412"/>
                <a:gd name="T13" fmla="*/ 120 h 197"/>
                <a:gd name="T14" fmla="*/ 59 w 412"/>
                <a:gd name="T15" fmla="*/ 111 h 197"/>
                <a:gd name="T16" fmla="*/ 67 w 412"/>
                <a:gd name="T17" fmla="*/ 167 h 197"/>
                <a:gd name="T18" fmla="*/ 76 w 412"/>
                <a:gd name="T19" fmla="*/ 123 h 197"/>
                <a:gd name="T20" fmla="*/ 84 w 412"/>
                <a:gd name="T21" fmla="*/ 105 h 197"/>
                <a:gd name="T22" fmla="*/ 92 w 412"/>
                <a:gd name="T23" fmla="*/ 66 h 197"/>
                <a:gd name="T24" fmla="*/ 101 w 412"/>
                <a:gd name="T25" fmla="*/ 95 h 197"/>
                <a:gd name="T26" fmla="*/ 109 w 412"/>
                <a:gd name="T27" fmla="*/ 48 h 197"/>
                <a:gd name="T28" fmla="*/ 118 w 412"/>
                <a:gd name="T29" fmla="*/ 107 h 197"/>
                <a:gd name="T30" fmla="*/ 126 w 412"/>
                <a:gd name="T31" fmla="*/ 113 h 197"/>
                <a:gd name="T32" fmla="*/ 135 w 412"/>
                <a:gd name="T33" fmla="*/ 51 h 197"/>
                <a:gd name="T34" fmla="*/ 143 w 412"/>
                <a:gd name="T35" fmla="*/ 52 h 197"/>
                <a:gd name="T36" fmla="*/ 151 w 412"/>
                <a:gd name="T37" fmla="*/ 120 h 197"/>
                <a:gd name="T38" fmla="*/ 160 w 412"/>
                <a:gd name="T39" fmla="*/ 110 h 197"/>
                <a:gd name="T40" fmla="*/ 168 w 412"/>
                <a:gd name="T41" fmla="*/ 134 h 197"/>
                <a:gd name="T42" fmla="*/ 177 w 412"/>
                <a:gd name="T43" fmla="*/ 96 h 197"/>
                <a:gd name="T44" fmla="*/ 185 w 412"/>
                <a:gd name="T45" fmla="*/ 83 h 197"/>
                <a:gd name="T46" fmla="*/ 193 w 412"/>
                <a:gd name="T47" fmla="*/ 79 h 197"/>
                <a:gd name="T48" fmla="*/ 202 w 412"/>
                <a:gd name="T49" fmla="*/ 121 h 197"/>
                <a:gd name="T50" fmla="*/ 210 w 412"/>
                <a:gd name="T51" fmla="*/ 144 h 197"/>
                <a:gd name="T52" fmla="*/ 219 w 412"/>
                <a:gd name="T53" fmla="*/ 86 h 197"/>
                <a:gd name="T54" fmla="*/ 227 w 412"/>
                <a:gd name="T55" fmla="*/ 41 h 197"/>
                <a:gd name="T56" fmla="*/ 235 w 412"/>
                <a:gd name="T57" fmla="*/ 82 h 197"/>
                <a:gd name="T58" fmla="*/ 244 w 412"/>
                <a:gd name="T59" fmla="*/ 31 h 197"/>
                <a:gd name="T60" fmla="*/ 252 w 412"/>
                <a:gd name="T61" fmla="*/ 24 h 197"/>
                <a:gd name="T62" fmla="*/ 261 w 412"/>
                <a:gd name="T63" fmla="*/ 93 h 197"/>
                <a:gd name="T64" fmla="*/ 269 w 412"/>
                <a:gd name="T65" fmla="*/ 98 h 197"/>
                <a:gd name="T66" fmla="*/ 278 w 412"/>
                <a:gd name="T67" fmla="*/ 0 h 197"/>
                <a:gd name="T68" fmla="*/ 286 w 412"/>
                <a:gd name="T69" fmla="*/ 99 h 197"/>
                <a:gd name="T70" fmla="*/ 295 w 412"/>
                <a:gd name="T71" fmla="*/ 138 h 197"/>
                <a:gd name="T72" fmla="*/ 303 w 412"/>
                <a:gd name="T73" fmla="*/ 53 h 197"/>
                <a:gd name="T74" fmla="*/ 311 w 412"/>
                <a:gd name="T75" fmla="*/ 103 h 197"/>
                <a:gd name="T76" fmla="*/ 320 w 412"/>
                <a:gd name="T77" fmla="*/ 82 h 197"/>
                <a:gd name="T78" fmla="*/ 328 w 412"/>
                <a:gd name="T79" fmla="*/ 137 h 197"/>
                <a:gd name="T80" fmla="*/ 337 w 412"/>
                <a:gd name="T81" fmla="*/ 120 h 197"/>
                <a:gd name="T82" fmla="*/ 345 w 412"/>
                <a:gd name="T83" fmla="*/ 80 h 197"/>
                <a:gd name="T84" fmla="*/ 353 w 412"/>
                <a:gd name="T85" fmla="*/ 118 h 197"/>
                <a:gd name="T86" fmla="*/ 362 w 412"/>
                <a:gd name="T87" fmla="*/ 66 h 197"/>
                <a:gd name="T88" fmla="*/ 370 w 412"/>
                <a:gd name="T89" fmla="*/ 36 h 197"/>
                <a:gd name="T90" fmla="*/ 379 w 412"/>
                <a:gd name="T91" fmla="*/ 77 h 197"/>
                <a:gd name="T92" fmla="*/ 387 w 412"/>
                <a:gd name="T93" fmla="*/ 112 h 197"/>
                <a:gd name="T94" fmla="*/ 395 w 412"/>
                <a:gd name="T95" fmla="*/ 17 h 197"/>
                <a:gd name="T96" fmla="*/ 404 w 412"/>
                <a:gd name="T97" fmla="*/ 129 h 197"/>
                <a:gd name="T98" fmla="*/ 412 w 412"/>
                <a:gd name="T99" fmla="*/ 9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2" h="197">
                  <a:moveTo>
                    <a:pt x="0" y="102"/>
                  </a:moveTo>
                  <a:lnTo>
                    <a:pt x="8" y="75"/>
                  </a:lnTo>
                  <a:lnTo>
                    <a:pt x="17" y="79"/>
                  </a:lnTo>
                  <a:lnTo>
                    <a:pt x="25" y="127"/>
                  </a:lnTo>
                  <a:lnTo>
                    <a:pt x="34" y="197"/>
                  </a:lnTo>
                  <a:lnTo>
                    <a:pt x="42" y="123"/>
                  </a:lnTo>
                  <a:lnTo>
                    <a:pt x="50" y="120"/>
                  </a:lnTo>
                  <a:lnTo>
                    <a:pt x="59" y="111"/>
                  </a:lnTo>
                  <a:lnTo>
                    <a:pt x="67" y="167"/>
                  </a:lnTo>
                  <a:lnTo>
                    <a:pt x="76" y="123"/>
                  </a:lnTo>
                  <a:lnTo>
                    <a:pt x="84" y="105"/>
                  </a:lnTo>
                  <a:lnTo>
                    <a:pt x="92" y="66"/>
                  </a:lnTo>
                  <a:lnTo>
                    <a:pt x="101" y="95"/>
                  </a:lnTo>
                  <a:lnTo>
                    <a:pt x="109" y="48"/>
                  </a:lnTo>
                  <a:lnTo>
                    <a:pt x="118" y="107"/>
                  </a:lnTo>
                  <a:lnTo>
                    <a:pt x="126" y="113"/>
                  </a:lnTo>
                  <a:lnTo>
                    <a:pt x="135" y="51"/>
                  </a:lnTo>
                  <a:lnTo>
                    <a:pt x="143" y="52"/>
                  </a:lnTo>
                  <a:lnTo>
                    <a:pt x="151" y="120"/>
                  </a:lnTo>
                  <a:lnTo>
                    <a:pt x="160" y="110"/>
                  </a:lnTo>
                  <a:lnTo>
                    <a:pt x="168" y="134"/>
                  </a:lnTo>
                  <a:lnTo>
                    <a:pt x="177" y="96"/>
                  </a:lnTo>
                  <a:lnTo>
                    <a:pt x="185" y="83"/>
                  </a:lnTo>
                  <a:lnTo>
                    <a:pt x="193" y="79"/>
                  </a:lnTo>
                  <a:lnTo>
                    <a:pt x="202" y="121"/>
                  </a:lnTo>
                  <a:lnTo>
                    <a:pt x="210" y="144"/>
                  </a:lnTo>
                  <a:lnTo>
                    <a:pt x="219" y="86"/>
                  </a:lnTo>
                  <a:lnTo>
                    <a:pt x="227" y="41"/>
                  </a:lnTo>
                  <a:lnTo>
                    <a:pt x="235" y="82"/>
                  </a:lnTo>
                  <a:lnTo>
                    <a:pt x="244" y="31"/>
                  </a:lnTo>
                  <a:lnTo>
                    <a:pt x="252" y="24"/>
                  </a:lnTo>
                  <a:lnTo>
                    <a:pt x="261" y="93"/>
                  </a:lnTo>
                  <a:lnTo>
                    <a:pt x="269" y="98"/>
                  </a:lnTo>
                  <a:lnTo>
                    <a:pt x="278" y="0"/>
                  </a:lnTo>
                  <a:lnTo>
                    <a:pt x="286" y="99"/>
                  </a:lnTo>
                  <a:lnTo>
                    <a:pt x="295" y="138"/>
                  </a:lnTo>
                  <a:lnTo>
                    <a:pt x="303" y="53"/>
                  </a:lnTo>
                  <a:lnTo>
                    <a:pt x="311" y="103"/>
                  </a:lnTo>
                  <a:lnTo>
                    <a:pt x="320" y="82"/>
                  </a:lnTo>
                  <a:lnTo>
                    <a:pt x="328" y="137"/>
                  </a:lnTo>
                  <a:lnTo>
                    <a:pt x="337" y="120"/>
                  </a:lnTo>
                  <a:lnTo>
                    <a:pt x="345" y="80"/>
                  </a:lnTo>
                  <a:lnTo>
                    <a:pt x="353" y="118"/>
                  </a:lnTo>
                  <a:lnTo>
                    <a:pt x="362" y="66"/>
                  </a:lnTo>
                  <a:lnTo>
                    <a:pt x="370" y="36"/>
                  </a:lnTo>
                  <a:lnTo>
                    <a:pt x="379" y="77"/>
                  </a:lnTo>
                  <a:lnTo>
                    <a:pt x="387" y="112"/>
                  </a:lnTo>
                  <a:lnTo>
                    <a:pt x="395" y="17"/>
                  </a:lnTo>
                  <a:lnTo>
                    <a:pt x="404" y="129"/>
                  </a:lnTo>
                  <a:lnTo>
                    <a:pt x="412" y="98"/>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Freeform 75"/>
            <p:cNvSpPr>
              <a:spLocks/>
            </p:cNvSpPr>
            <p:nvPr/>
          </p:nvSpPr>
          <p:spPr bwMode="auto">
            <a:xfrm>
              <a:off x="2616609" y="3824784"/>
              <a:ext cx="497696" cy="134339"/>
            </a:xfrm>
            <a:custGeom>
              <a:avLst/>
              <a:gdLst>
                <a:gd name="T0" fmla="*/ 0 w 429"/>
                <a:gd name="T1" fmla="*/ 96 h 118"/>
                <a:gd name="T2" fmla="*/ 8 w 429"/>
                <a:gd name="T3" fmla="*/ 65 h 118"/>
                <a:gd name="T4" fmla="*/ 17 w 429"/>
                <a:gd name="T5" fmla="*/ 54 h 118"/>
                <a:gd name="T6" fmla="*/ 25 w 429"/>
                <a:gd name="T7" fmla="*/ 84 h 118"/>
                <a:gd name="T8" fmla="*/ 34 w 429"/>
                <a:gd name="T9" fmla="*/ 84 h 118"/>
                <a:gd name="T10" fmla="*/ 42 w 429"/>
                <a:gd name="T11" fmla="*/ 104 h 118"/>
                <a:gd name="T12" fmla="*/ 50 w 429"/>
                <a:gd name="T13" fmla="*/ 91 h 118"/>
                <a:gd name="T14" fmla="*/ 59 w 429"/>
                <a:gd name="T15" fmla="*/ 91 h 118"/>
                <a:gd name="T16" fmla="*/ 67 w 429"/>
                <a:gd name="T17" fmla="*/ 56 h 118"/>
                <a:gd name="T18" fmla="*/ 76 w 429"/>
                <a:gd name="T19" fmla="*/ 39 h 118"/>
                <a:gd name="T20" fmla="*/ 84 w 429"/>
                <a:gd name="T21" fmla="*/ 56 h 118"/>
                <a:gd name="T22" fmla="*/ 92 w 429"/>
                <a:gd name="T23" fmla="*/ 88 h 118"/>
                <a:gd name="T24" fmla="*/ 101 w 429"/>
                <a:gd name="T25" fmla="*/ 62 h 118"/>
                <a:gd name="T26" fmla="*/ 109 w 429"/>
                <a:gd name="T27" fmla="*/ 118 h 118"/>
                <a:gd name="T28" fmla="*/ 118 w 429"/>
                <a:gd name="T29" fmla="*/ 58 h 118"/>
                <a:gd name="T30" fmla="*/ 126 w 429"/>
                <a:gd name="T31" fmla="*/ 52 h 118"/>
                <a:gd name="T32" fmla="*/ 135 w 429"/>
                <a:gd name="T33" fmla="*/ 68 h 118"/>
                <a:gd name="T34" fmla="*/ 143 w 429"/>
                <a:gd name="T35" fmla="*/ 56 h 118"/>
                <a:gd name="T36" fmla="*/ 151 w 429"/>
                <a:gd name="T37" fmla="*/ 59 h 118"/>
                <a:gd name="T38" fmla="*/ 160 w 429"/>
                <a:gd name="T39" fmla="*/ 39 h 118"/>
                <a:gd name="T40" fmla="*/ 168 w 429"/>
                <a:gd name="T41" fmla="*/ 72 h 118"/>
                <a:gd name="T42" fmla="*/ 177 w 429"/>
                <a:gd name="T43" fmla="*/ 84 h 118"/>
                <a:gd name="T44" fmla="*/ 185 w 429"/>
                <a:gd name="T45" fmla="*/ 55 h 118"/>
                <a:gd name="T46" fmla="*/ 194 w 429"/>
                <a:gd name="T47" fmla="*/ 55 h 118"/>
                <a:gd name="T48" fmla="*/ 202 w 429"/>
                <a:gd name="T49" fmla="*/ 67 h 118"/>
                <a:gd name="T50" fmla="*/ 210 w 429"/>
                <a:gd name="T51" fmla="*/ 52 h 118"/>
                <a:gd name="T52" fmla="*/ 219 w 429"/>
                <a:gd name="T53" fmla="*/ 49 h 118"/>
                <a:gd name="T54" fmla="*/ 227 w 429"/>
                <a:gd name="T55" fmla="*/ 27 h 118"/>
                <a:gd name="T56" fmla="*/ 235 w 429"/>
                <a:gd name="T57" fmla="*/ 51 h 118"/>
                <a:gd name="T58" fmla="*/ 244 w 429"/>
                <a:gd name="T59" fmla="*/ 39 h 118"/>
                <a:gd name="T60" fmla="*/ 252 w 429"/>
                <a:gd name="T61" fmla="*/ 81 h 118"/>
                <a:gd name="T62" fmla="*/ 261 w 429"/>
                <a:gd name="T63" fmla="*/ 73 h 118"/>
                <a:gd name="T64" fmla="*/ 269 w 429"/>
                <a:gd name="T65" fmla="*/ 72 h 118"/>
                <a:gd name="T66" fmla="*/ 278 w 429"/>
                <a:gd name="T67" fmla="*/ 72 h 118"/>
                <a:gd name="T68" fmla="*/ 286 w 429"/>
                <a:gd name="T69" fmla="*/ 61 h 118"/>
                <a:gd name="T70" fmla="*/ 295 w 429"/>
                <a:gd name="T71" fmla="*/ 52 h 118"/>
                <a:gd name="T72" fmla="*/ 303 w 429"/>
                <a:gd name="T73" fmla="*/ 75 h 118"/>
                <a:gd name="T74" fmla="*/ 311 w 429"/>
                <a:gd name="T75" fmla="*/ 105 h 118"/>
                <a:gd name="T76" fmla="*/ 320 w 429"/>
                <a:gd name="T77" fmla="*/ 93 h 118"/>
                <a:gd name="T78" fmla="*/ 328 w 429"/>
                <a:gd name="T79" fmla="*/ 40 h 118"/>
                <a:gd name="T80" fmla="*/ 337 w 429"/>
                <a:gd name="T81" fmla="*/ 56 h 118"/>
                <a:gd name="T82" fmla="*/ 345 w 429"/>
                <a:gd name="T83" fmla="*/ 78 h 118"/>
                <a:gd name="T84" fmla="*/ 353 w 429"/>
                <a:gd name="T85" fmla="*/ 79 h 118"/>
                <a:gd name="T86" fmla="*/ 362 w 429"/>
                <a:gd name="T87" fmla="*/ 47 h 118"/>
                <a:gd name="T88" fmla="*/ 370 w 429"/>
                <a:gd name="T89" fmla="*/ 28 h 118"/>
                <a:gd name="T90" fmla="*/ 379 w 429"/>
                <a:gd name="T91" fmla="*/ 81 h 118"/>
                <a:gd name="T92" fmla="*/ 387 w 429"/>
                <a:gd name="T93" fmla="*/ 50 h 118"/>
                <a:gd name="T94" fmla="*/ 395 w 429"/>
                <a:gd name="T95" fmla="*/ 8 h 118"/>
                <a:gd name="T96" fmla="*/ 404 w 429"/>
                <a:gd name="T97" fmla="*/ 0 h 118"/>
                <a:gd name="T98" fmla="*/ 412 w 429"/>
                <a:gd name="T99" fmla="*/ 35 h 118"/>
                <a:gd name="T100" fmla="*/ 421 w 429"/>
                <a:gd name="T101" fmla="*/ 42 h 118"/>
                <a:gd name="T102" fmla="*/ 429 w 429"/>
                <a:gd name="T10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8">
                  <a:moveTo>
                    <a:pt x="0" y="96"/>
                  </a:moveTo>
                  <a:lnTo>
                    <a:pt x="8" y="65"/>
                  </a:lnTo>
                  <a:lnTo>
                    <a:pt x="17" y="54"/>
                  </a:lnTo>
                  <a:lnTo>
                    <a:pt x="25" y="84"/>
                  </a:lnTo>
                  <a:lnTo>
                    <a:pt x="34" y="84"/>
                  </a:lnTo>
                  <a:lnTo>
                    <a:pt x="42" y="104"/>
                  </a:lnTo>
                  <a:lnTo>
                    <a:pt x="50" y="91"/>
                  </a:lnTo>
                  <a:lnTo>
                    <a:pt x="59" y="91"/>
                  </a:lnTo>
                  <a:lnTo>
                    <a:pt x="67" y="56"/>
                  </a:lnTo>
                  <a:lnTo>
                    <a:pt x="76" y="39"/>
                  </a:lnTo>
                  <a:lnTo>
                    <a:pt x="84" y="56"/>
                  </a:lnTo>
                  <a:lnTo>
                    <a:pt x="92" y="88"/>
                  </a:lnTo>
                  <a:lnTo>
                    <a:pt x="101" y="62"/>
                  </a:lnTo>
                  <a:lnTo>
                    <a:pt x="109" y="118"/>
                  </a:lnTo>
                  <a:lnTo>
                    <a:pt x="118" y="58"/>
                  </a:lnTo>
                  <a:lnTo>
                    <a:pt x="126" y="52"/>
                  </a:lnTo>
                  <a:lnTo>
                    <a:pt x="135" y="68"/>
                  </a:lnTo>
                  <a:lnTo>
                    <a:pt x="143" y="56"/>
                  </a:lnTo>
                  <a:lnTo>
                    <a:pt x="151" y="59"/>
                  </a:lnTo>
                  <a:lnTo>
                    <a:pt x="160" y="39"/>
                  </a:lnTo>
                  <a:lnTo>
                    <a:pt x="168" y="72"/>
                  </a:lnTo>
                  <a:lnTo>
                    <a:pt x="177" y="84"/>
                  </a:lnTo>
                  <a:lnTo>
                    <a:pt x="185" y="55"/>
                  </a:lnTo>
                  <a:lnTo>
                    <a:pt x="194" y="55"/>
                  </a:lnTo>
                  <a:lnTo>
                    <a:pt x="202" y="67"/>
                  </a:lnTo>
                  <a:lnTo>
                    <a:pt x="210" y="52"/>
                  </a:lnTo>
                  <a:lnTo>
                    <a:pt x="219" y="49"/>
                  </a:lnTo>
                  <a:lnTo>
                    <a:pt x="227" y="27"/>
                  </a:lnTo>
                  <a:lnTo>
                    <a:pt x="235" y="51"/>
                  </a:lnTo>
                  <a:lnTo>
                    <a:pt x="244" y="39"/>
                  </a:lnTo>
                  <a:lnTo>
                    <a:pt x="252" y="81"/>
                  </a:lnTo>
                  <a:lnTo>
                    <a:pt x="261" y="73"/>
                  </a:lnTo>
                  <a:lnTo>
                    <a:pt x="269" y="72"/>
                  </a:lnTo>
                  <a:lnTo>
                    <a:pt x="278" y="72"/>
                  </a:lnTo>
                  <a:lnTo>
                    <a:pt x="286" y="61"/>
                  </a:lnTo>
                  <a:lnTo>
                    <a:pt x="295" y="52"/>
                  </a:lnTo>
                  <a:lnTo>
                    <a:pt x="303" y="75"/>
                  </a:lnTo>
                  <a:lnTo>
                    <a:pt x="311" y="105"/>
                  </a:lnTo>
                  <a:lnTo>
                    <a:pt x="320" y="93"/>
                  </a:lnTo>
                  <a:lnTo>
                    <a:pt x="328" y="40"/>
                  </a:lnTo>
                  <a:lnTo>
                    <a:pt x="337" y="56"/>
                  </a:lnTo>
                  <a:lnTo>
                    <a:pt x="345" y="78"/>
                  </a:lnTo>
                  <a:lnTo>
                    <a:pt x="353" y="79"/>
                  </a:lnTo>
                  <a:lnTo>
                    <a:pt x="362" y="47"/>
                  </a:lnTo>
                  <a:lnTo>
                    <a:pt x="370" y="28"/>
                  </a:lnTo>
                  <a:lnTo>
                    <a:pt x="379" y="81"/>
                  </a:lnTo>
                  <a:lnTo>
                    <a:pt x="387" y="50"/>
                  </a:lnTo>
                  <a:lnTo>
                    <a:pt x="395" y="8"/>
                  </a:lnTo>
                  <a:lnTo>
                    <a:pt x="404" y="0"/>
                  </a:lnTo>
                  <a:lnTo>
                    <a:pt x="412" y="35"/>
                  </a:lnTo>
                  <a:lnTo>
                    <a:pt x="421" y="42"/>
                  </a:lnTo>
                  <a:lnTo>
                    <a:pt x="429" y="110"/>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Freeform 76"/>
            <p:cNvSpPr>
              <a:spLocks/>
            </p:cNvSpPr>
            <p:nvPr/>
          </p:nvSpPr>
          <p:spPr bwMode="auto">
            <a:xfrm>
              <a:off x="3105023" y="3822508"/>
              <a:ext cx="497696" cy="135478"/>
            </a:xfrm>
            <a:custGeom>
              <a:avLst/>
              <a:gdLst>
                <a:gd name="T0" fmla="*/ 0 w 429"/>
                <a:gd name="T1" fmla="*/ 44 h 119"/>
                <a:gd name="T2" fmla="*/ 8 w 429"/>
                <a:gd name="T3" fmla="*/ 112 h 119"/>
                <a:gd name="T4" fmla="*/ 17 w 429"/>
                <a:gd name="T5" fmla="*/ 70 h 119"/>
                <a:gd name="T6" fmla="*/ 25 w 429"/>
                <a:gd name="T7" fmla="*/ 44 h 119"/>
                <a:gd name="T8" fmla="*/ 34 w 429"/>
                <a:gd name="T9" fmla="*/ 54 h 119"/>
                <a:gd name="T10" fmla="*/ 42 w 429"/>
                <a:gd name="T11" fmla="*/ 48 h 119"/>
                <a:gd name="T12" fmla="*/ 50 w 429"/>
                <a:gd name="T13" fmla="*/ 56 h 119"/>
                <a:gd name="T14" fmla="*/ 59 w 429"/>
                <a:gd name="T15" fmla="*/ 63 h 119"/>
                <a:gd name="T16" fmla="*/ 67 w 429"/>
                <a:gd name="T17" fmla="*/ 73 h 119"/>
                <a:gd name="T18" fmla="*/ 75 w 429"/>
                <a:gd name="T19" fmla="*/ 67 h 119"/>
                <a:gd name="T20" fmla="*/ 84 w 429"/>
                <a:gd name="T21" fmla="*/ 53 h 119"/>
                <a:gd name="T22" fmla="*/ 92 w 429"/>
                <a:gd name="T23" fmla="*/ 55 h 119"/>
                <a:gd name="T24" fmla="*/ 101 w 429"/>
                <a:gd name="T25" fmla="*/ 48 h 119"/>
                <a:gd name="T26" fmla="*/ 109 w 429"/>
                <a:gd name="T27" fmla="*/ 78 h 119"/>
                <a:gd name="T28" fmla="*/ 118 w 429"/>
                <a:gd name="T29" fmla="*/ 74 h 119"/>
                <a:gd name="T30" fmla="*/ 126 w 429"/>
                <a:gd name="T31" fmla="*/ 58 h 119"/>
                <a:gd name="T32" fmla="*/ 134 w 429"/>
                <a:gd name="T33" fmla="*/ 24 h 119"/>
                <a:gd name="T34" fmla="*/ 143 w 429"/>
                <a:gd name="T35" fmla="*/ 66 h 119"/>
                <a:gd name="T36" fmla="*/ 151 w 429"/>
                <a:gd name="T37" fmla="*/ 41 h 119"/>
                <a:gd name="T38" fmla="*/ 160 w 429"/>
                <a:gd name="T39" fmla="*/ 119 h 119"/>
                <a:gd name="T40" fmla="*/ 168 w 429"/>
                <a:gd name="T41" fmla="*/ 60 h 119"/>
                <a:gd name="T42" fmla="*/ 177 w 429"/>
                <a:gd name="T43" fmla="*/ 78 h 119"/>
                <a:gd name="T44" fmla="*/ 185 w 429"/>
                <a:gd name="T45" fmla="*/ 64 h 119"/>
                <a:gd name="T46" fmla="*/ 193 w 429"/>
                <a:gd name="T47" fmla="*/ 73 h 119"/>
                <a:gd name="T48" fmla="*/ 202 w 429"/>
                <a:gd name="T49" fmla="*/ 51 h 119"/>
                <a:gd name="T50" fmla="*/ 210 w 429"/>
                <a:gd name="T51" fmla="*/ 74 h 119"/>
                <a:gd name="T52" fmla="*/ 219 w 429"/>
                <a:gd name="T53" fmla="*/ 65 h 119"/>
                <a:gd name="T54" fmla="*/ 227 w 429"/>
                <a:gd name="T55" fmla="*/ 56 h 119"/>
                <a:gd name="T56" fmla="*/ 235 w 429"/>
                <a:gd name="T57" fmla="*/ 67 h 119"/>
                <a:gd name="T58" fmla="*/ 244 w 429"/>
                <a:gd name="T59" fmla="*/ 78 h 119"/>
                <a:gd name="T60" fmla="*/ 252 w 429"/>
                <a:gd name="T61" fmla="*/ 62 h 119"/>
                <a:gd name="T62" fmla="*/ 261 w 429"/>
                <a:gd name="T63" fmla="*/ 51 h 119"/>
                <a:gd name="T64" fmla="*/ 269 w 429"/>
                <a:gd name="T65" fmla="*/ 47 h 119"/>
                <a:gd name="T66" fmla="*/ 278 w 429"/>
                <a:gd name="T67" fmla="*/ 12 h 119"/>
                <a:gd name="T68" fmla="*/ 286 w 429"/>
                <a:gd name="T69" fmla="*/ 57 h 119"/>
                <a:gd name="T70" fmla="*/ 294 w 429"/>
                <a:gd name="T71" fmla="*/ 0 h 119"/>
                <a:gd name="T72" fmla="*/ 303 w 429"/>
                <a:gd name="T73" fmla="*/ 49 h 119"/>
                <a:gd name="T74" fmla="*/ 311 w 429"/>
                <a:gd name="T75" fmla="*/ 60 h 119"/>
                <a:gd name="T76" fmla="*/ 320 w 429"/>
                <a:gd name="T77" fmla="*/ 78 h 119"/>
                <a:gd name="T78" fmla="*/ 328 w 429"/>
                <a:gd name="T79" fmla="*/ 92 h 119"/>
                <a:gd name="T80" fmla="*/ 336 w 429"/>
                <a:gd name="T81" fmla="*/ 17 h 119"/>
                <a:gd name="T82" fmla="*/ 345 w 429"/>
                <a:gd name="T83" fmla="*/ 75 h 119"/>
                <a:gd name="T84" fmla="*/ 353 w 429"/>
                <a:gd name="T85" fmla="*/ 48 h 119"/>
                <a:gd name="T86" fmla="*/ 362 w 429"/>
                <a:gd name="T87" fmla="*/ 37 h 119"/>
                <a:gd name="T88" fmla="*/ 370 w 429"/>
                <a:gd name="T89" fmla="*/ 66 h 119"/>
                <a:gd name="T90" fmla="*/ 378 w 429"/>
                <a:gd name="T91" fmla="*/ 82 h 119"/>
                <a:gd name="T92" fmla="*/ 387 w 429"/>
                <a:gd name="T93" fmla="*/ 51 h 119"/>
                <a:gd name="T94" fmla="*/ 395 w 429"/>
                <a:gd name="T95" fmla="*/ 66 h 119"/>
                <a:gd name="T96" fmla="*/ 404 w 429"/>
                <a:gd name="T97" fmla="*/ 33 h 119"/>
                <a:gd name="T98" fmla="*/ 412 w 429"/>
                <a:gd name="T99" fmla="*/ 43 h 119"/>
                <a:gd name="T100" fmla="*/ 421 w 429"/>
                <a:gd name="T101" fmla="*/ 57 h 119"/>
                <a:gd name="T102" fmla="*/ 429 w 429"/>
                <a:gd name="T103" fmla="*/ 4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19">
                  <a:moveTo>
                    <a:pt x="0" y="44"/>
                  </a:moveTo>
                  <a:lnTo>
                    <a:pt x="8" y="112"/>
                  </a:lnTo>
                  <a:lnTo>
                    <a:pt x="17" y="70"/>
                  </a:lnTo>
                  <a:lnTo>
                    <a:pt x="25" y="44"/>
                  </a:lnTo>
                  <a:lnTo>
                    <a:pt x="34" y="54"/>
                  </a:lnTo>
                  <a:lnTo>
                    <a:pt x="42" y="48"/>
                  </a:lnTo>
                  <a:lnTo>
                    <a:pt x="50" y="56"/>
                  </a:lnTo>
                  <a:lnTo>
                    <a:pt x="59" y="63"/>
                  </a:lnTo>
                  <a:lnTo>
                    <a:pt x="67" y="73"/>
                  </a:lnTo>
                  <a:lnTo>
                    <a:pt x="75" y="67"/>
                  </a:lnTo>
                  <a:lnTo>
                    <a:pt x="84" y="53"/>
                  </a:lnTo>
                  <a:lnTo>
                    <a:pt x="92" y="55"/>
                  </a:lnTo>
                  <a:lnTo>
                    <a:pt x="101" y="48"/>
                  </a:lnTo>
                  <a:lnTo>
                    <a:pt x="109" y="78"/>
                  </a:lnTo>
                  <a:lnTo>
                    <a:pt x="118" y="74"/>
                  </a:lnTo>
                  <a:lnTo>
                    <a:pt x="126" y="58"/>
                  </a:lnTo>
                  <a:lnTo>
                    <a:pt x="134" y="24"/>
                  </a:lnTo>
                  <a:lnTo>
                    <a:pt x="143" y="66"/>
                  </a:lnTo>
                  <a:lnTo>
                    <a:pt x="151" y="41"/>
                  </a:lnTo>
                  <a:lnTo>
                    <a:pt x="160" y="119"/>
                  </a:lnTo>
                  <a:lnTo>
                    <a:pt x="168" y="60"/>
                  </a:lnTo>
                  <a:lnTo>
                    <a:pt x="177" y="78"/>
                  </a:lnTo>
                  <a:lnTo>
                    <a:pt x="185" y="64"/>
                  </a:lnTo>
                  <a:lnTo>
                    <a:pt x="193" y="73"/>
                  </a:lnTo>
                  <a:lnTo>
                    <a:pt x="202" y="51"/>
                  </a:lnTo>
                  <a:lnTo>
                    <a:pt x="210" y="74"/>
                  </a:lnTo>
                  <a:lnTo>
                    <a:pt x="219" y="65"/>
                  </a:lnTo>
                  <a:lnTo>
                    <a:pt x="227" y="56"/>
                  </a:lnTo>
                  <a:lnTo>
                    <a:pt x="235" y="67"/>
                  </a:lnTo>
                  <a:lnTo>
                    <a:pt x="244" y="78"/>
                  </a:lnTo>
                  <a:lnTo>
                    <a:pt x="252" y="62"/>
                  </a:lnTo>
                  <a:lnTo>
                    <a:pt x="261" y="51"/>
                  </a:lnTo>
                  <a:lnTo>
                    <a:pt x="269" y="47"/>
                  </a:lnTo>
                  <a:lnTo>
                    <a:pt x="278" y="12"/>
                  </a:lnTo>
                  <a:lnTo>
                    <a:pt x="286" y="57"/>
                  </a:lnTo>
                  <a:lnTo>
                    <a:pt x="294" y="0"/>
                  </a:lnTo>
                  <a:lnTo>
                    <a:pt x="303" y="49"/>
                  </a:lnTo>
                  <a:lnTo>
                    <a:pt x="311" y="60"/>
                  </a:lnTo>
                  <a:lnTo>
                    <a:pt x="320" y="78"/>
                  </a:lnTo>
                  <a:lnTo>
                    <a:pt x="328" y="92"/>
                  </a:lnTo>
                  <a:lnTo>
                    <a:pt x="336" y="17"/>
                  </a:lnTo>
                  <a:lnTo>
                    <a:pt x="345" y="75"/>
                  </a:lnTo>
                  <a:lnTo>
                    <a:pt x="353" y="48"/>
                  </a:lnTo>
                  <a:lnTo>
                    <a:pt x="362" y="37"/>
                  </a:lnTo>
                  <a:lnTo>
                    <a:pt x="370" y="66"/>
                  </a:lnTo>
                  <a:lnTo>
                    <a:pt x="378" y="82"/>
                  </a:lnTo>
                  <a:lnTo>
                    <a:pt x="387" y="51"/>
                  </a:lnTo>
                  <a:lnTo>
                    <a:pt x="395" y="66"/>
                  </a:lnTo>
                  <a:lnTo>
                    <a:pt x="404" y="33"/>
                  </a:lnTo>
                  <a:lnTo>
                    <a:pt x="412" y="43"/>
                  </a:lnTo>
                  <a:lnTo>
                    <a:pt x="421" y="57"/>
                  </a:lnTo>
                  <a:lnTo>
                    <a:pt x="429" y="43"/>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8" name="Freeform 77"/>
            <p:cNvSpPr>
              <a:spLocks/>
            </p:cNvSpPr>
            <p:nvPr/>
          </p:nvSpPr>
          <p:spPr bwMode="auto">
            <a:xfrm>
              <a:off x="3593438" y="3798601"/>
              <a:ext cx="497696" cy="203786"/>
            </a:xfrm>
            <a:custGeom>
              <a:avLst/>
              <a:gdLst>
                <a:gd name="T0" fmla="*/ 0 w 429"/>
                <a:gd name="T1" fmla="*/ 78 h 179"/>
                <a:gd name="T2" fmla="*/ 8 w 429"/>
                <a:gd name="T3" fmla="*/ 64 h 179"/>
                <a:gd name="T4" fmla="*/ 17 w 429"/>
                <a:gd name="T5" fmla="*/ 29 h 179"/>
                <a:gd name="T6" fmla="*/ 25 w 429"/>
                <a:gd name="T7" fmla="*/ 56 h 179"/>
                <a:gd name="T8" fmla="*/ 33 w 429"/>
                <a:gd name="T9" fmla="*/ 102 h 179"/>
                <a:gd name="T10" fmla="*/ 42 w 429"/>
                <a:gd name="T11" fmla="*/ 70 h 179"/>
                <a:gd name="T12" fmla="*/ 50 w 429"/>
                <a:gd name="T13" fmla="*/ 95 h 179"/>
                <a:gd name="T14" fmla="*/ 59 w 429"/>
                <a:gd name="T15" fmla="*/ 71 h 179"/>
                <a:gd name="T16" fmla="*/ 67 w 429"/>
                <a:gd name="T17" fmla="*/ 90 h 179"/>
                <a:gd name="T18" fmla="*/ 75 w 429"/>
                <a:gd name="T19" fmla="*/ 88 h 179"/>
                <a:gd name="T20" fmla="*/ 84 w 429"/>
                <a:gd name="T21" fmla="*/ 91 h 179"/>
                <a:gd name="T22" fmla="*/ 92 w 429"/>
                <a:gd name="T23" fmla="*/ 51 h 179"/>
                <a:gd name="T24" fmla="*/ 100 w 429"/>
                <a:gd name="T25" fmla="*/ 52 h 179"/>
                <a:gd name="T26" fmla="*/ 109 w 429"/>
                <a:gd name="T27" fmla="*/ 71 h 179"/>
                <a:gd name="T28" fmla="*/ 117 w 429"/>
                <a:gd name="T29" fmla="*/ 87 h 179"/>
                <a:gd name="T30" fmla="*/ 126 w 429"/>
                <a:gd name="T31" fmla="*/ 47 h 179"/>
                <a:gd name="T32" fmla="*/ 134 w 429"/>
                <a:gd name="T33" fmla="*/ 64 h 179"/>
                <a:gd name="T34" fmla="*/ 143 w 429"/>
                <a:gd name="T35" fmla="*/ 71 h 179"/>
                <a:gd name="T36" fmla="*/ 151 w 429"/>
                <a:gd name="T37" fmla="*/ 179 h 179"/>
                <a:gd name="T38" fmla="*/ 160 w 429"/>
                <a:gd name="T39" fmla="*/ 102 h 179"/>
                <a:gd name="T40" fmla="*/ 168 w 429"/>
                <a:gd name="T41" fmla="*/ 47 h 179"/>
                <a:gd name="T42" fmla="*/ 176 w 429"/>
                <a:gd name="T43" fmla="*/ 28 h 179"/>
                <a:gd name="T44" fmla="*/ 185 w 429"/>
                <a:gd name="T45" fmla="*/ 136 h 179"/>
                <a:gd name="T46" fmla="*/ 193 w 429"/>
                <a:gd name="T47" fmla="*/ 26 h 179"/>
                <a:gd name="T48" fmla="*/ 202 w 429"/>
                <a:gd name="T49" fmla="*/ 89 h 179"/>
                <a:gd name="T50" fmla="*/ 210 w 429"/>
                <a:gd name="T51" fmla="*/ 52 h 179"/>
                <a:gd name="T52" fmla="*/ 218 w 429"/>
                <a:gd name="T53" fmla="*/ 52 h 179"/>
                <a:gd name="T54" fmla="*/ 227 w 429"/>
                <a:gd name="T55" fmla="*/ 56 h 179"/>
                <a:gd name="T56" fmla="*/ 235 w 429"/>
                <a:gd name="T57" fmla="*/ 91 h 179"/>
                <a:gd name="T58" fmla="*/ 244 w 429"/>
                <a:gd name="T59" fmla="*/ 42 h 179"/>
                <a:gd name="T60" fmla="*/ 252 w 429"/>
                <a:gd name="T61" fmla="*/ 82 h 179"/>
                <a:gd name="T62" fmla="*/ 260 w 429"/>
                <a:gd name="T63" fmla="*/ 136 h 179"/>
                <a:gd name="T64" fmla="*/ 269 w 429"/>
                <a:gd name="T65" fmla="*/ 96 h 179"/>
                <a:gd name="T66" fmla="*/ 277 w 429"/>
                <a:gd name="T67" fmla="*/ 81 h 179"/>
                <a:gd name="T68" fmla="*/ 286 w 429"/>
                <a:gd name="T69" fmla="*/ 62 h 179"/>
                <a:gd name="T70" fmla="*/ 294 w 429"/>
                <a:gd name="T71" fmla="*/ 134 h 179"/>
                <a:gd name="T72" fmla="*/ 303 w 429"/>
                <a:gd name="T73" fmla="*/ 74 h 179"/>
                <a:gd name="T74" fmla="*/ 311 w 429"/>
                <a:gd name="T75" fmla="*/ 55 h 179"/>
                <a:gd name="T76" fmla="*/ 320 w 429"/>
                <a:gd name="T77" fmla="*/ 103 h 179"/>
                <a:gd name="T78" fmla="*/ 328 w 429"/>
                <a:gd name="T79" fmla="*/ 141 h 179"/>
                <a:gd name="T80" fmla="*/ 336 w 429"/>
                <a:gd name="T81" fmla="*/ 75 h 179"/>
                <a:gd name="T82" fmla="*/ 345 w 429"/>
                <a:gd name="T83" fmla="*/ 82 h 179"/>
                <a:gd name="T84" fmla="*/ 353 w 429"/>
                <a:gd name="T85" fmla="*/ 0 h 179"/>
                <a:gd name="T86" fmla="*/ 361 w 429"/>
                <a:gd name="T87" fmla="*/ 109 h 179"/>
                <a:gd name="T88" fmla="*/ 370 w 429"/>
                <a:gd name="T89" fmla="*/ 70 h 179"/>
                <a:gd name="T90" fmla="*/ 378 w 429"/>
                <a:gd name="T91" fmla="*/ 89 h 179"/>
                <a:gd name="T92" fmla="*/ 387 w 429"/>
                <a:gd name="T93" fmla="*/ 116 h 179"/>
                <a:gd name="T94" fmla="*/ 395 w 429"/>
                <a:gd name="T95" fmla="*/ 145 h 179"/>
                <a:gd name="T96" fmla="*/ 404 w 429"/>
                <a:gd name="T97" fmla="*/ 60 h 179"/>
                <a:gd name="T98" fmla="*/ 412 w 429"/>
                <a:gd name="T99" fmla="*/ 94 h 179"/>
                <a:gd name="T100" fmla="*/ 420 w 429"/>
                <a:gd name="T101" fmla="*/ 68 h 179"/>
                <a:gd name="T102" fmla="*/ 429 w 429"/>
                <a:gd name="T103" fmla="*/ 2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179">
                  <a:moveTo>
                    <a:pt x="0" y="78"/>
                  </a:moveTo>
                  <a:lnTo>
                    <a:pt x="8" y="64"/>
                  </a:lnTo>
                  <a:lnTo>
                    <a:pt x="17" y="29"/>
                  </a:lnTo>
                  <a:lnTo>
                    <a:pt x="25" y="56"/>
                  </a:lnTo>
                  <a:lnTo>
                    <a:pt x="33" y="102"/>
                  </a:lnTo>
                  <a:lnTo>
                    <a:pt x="42" y="70"/>
                  </a:lnTo>
                  <a:lnTo>
                    <a:pt x="50" y="95"/>
                  </a:lnTo>
                  <a:lnTo>
                    <a:pt x="59" y="71"/>
                  </a:lnTo>
                  <a:lnTo>
                    <a:pt x="67" y="90"/>
                  </a:lnTo>
                  <a:lnTo>
                    <a:pt x="75" y="88"/>
                  </a:lnTo>
                  <a:lnTo>
                    <a:pt x="84" y="91"/>
                  </a:lnTo>
                  <a:lnTo>
                    <a:pt x="92" y="51"/>
                  </a:lnTo>
                  <a:lnTo>
                    <a:pt x="100" y="52"/>
                  </a:lnTo>
                  <a:lnTo>
                    <a:pt x="109" y="71"/>
                  </a:lnTo>
                  <a:lnTo>
                    <a:pt x="117" y="87"/>
                  </a:lnTo>
                  <a:lnTo>
                    <a:pt x="126" y="47"/>
                  </a:lnTo>
                  <a:lnTo>
                    <a:pt x="134" y="64"/>
                  </a:lnTo>
                  <a:lnTo>
                    <a:pt x="143" y="71"/>
                  </a:lnTo>
                  <a:lnTo>
                    <a:pt x="151" y="179"/>
                  </a:lnTo>
                  <a:lnTo>
                    <a:pt x="160" y="102"/>
                  </a:lnTo>
                  <a:lnTo>
                    <a:pt x="168" y="47"/>
                  </a:lnTo>
                  <a:lnTo>
                    <a:pt x="176" y="28"/>
                  </a:lnTo>
                  <a:lnTo>
                    <a:pt x="185" y="136"/>
                  </a:lnTo>
                  <a:lnTo>
                    <a:pt x="193" y="26"/>
                  </a:lnTo>
                  <a:lnTo>
                    <a:pt x="202" y="89"/>
                  </a:lnTo>
                  <a:lnTo>
                    <a:pt x="210" y="52"/>
                  </a:lnTo>
                  <a:lnTo>
                    <a:pt x="218" y="52"/>
                  </a:lnTo>
                  <a:lnTo>
                    <a:pt x="227" y="56"/>
                  </a:lnTo>
                  <a:lnTo>
                    <a:pt x="235" y="91"/>
                  </a:lnTo>
                  <a:lnTo>
                    <a:pt x="244" y="42"/>
                  </a:lnTo>
                  <a:lnTo>
                    <a:pt x="252" y="82"/>
                  </a:lnTo>
                  <a:lnTo>
                    <a:pt x="260" y="136"/>
                  </a:lnTo>
                  <a:lnTo>
                    <a:pt x="269" y="96"/>
                  </a:lnTo>
                  <a:lnTo>
                    <a:pt x="277" y="81"/>
                  </a:lnTo>
                  <a:lnTo>
                    <a:pt x="286" y="62"/>
                  </a:lnTo>
                  <a:lnTo>
                    <a:pt x="294" y="134"/>
                  </a:lnTo>
                  <a:lnTo>
                    <a:pt x="303" y="74"/>
                  </a:lnTo>
                  <a:lnTo>
                    <a:pt x="311" y="55"/>
                  </a:lnTo>
                  <a:lnTo>
                    <a:pt x="320" y="103"/>
                  </a:lnTo>
                  <a:lnTo>
                    <a:pt x="328" y="141"/>
                  </a:lnTo>
                  <a:lnTo>
                    <a:pt x="336" y="75"/>
                  </a:lnTo>
                  <a:lnTo>
                    <a:pt x="345" y="82"/>
                  </a:lnTo>
                  <a:lnTo>
                    <a:pt x="353" y="0"/>
                  </a:lnTo>
                  <a:lnTo>
                    <a:pt x="361" y="109"/>
                  </a:lnTo>
                  <a:lnTo>
                    <a:pt x="370" y="70"/>
                  </a:lnTo>
                  <a:lnTo>
                    <a:pt x="378" y="89"/>
                  </a:lnTo>
                  <a:lnTo>
                    <a:pt x="387" y="116"/>
                  </a:lnTo>
                  <a:lnTo>
                    <a:pt x="395" y="145"/>
                  </a:lnTo>
                  <a:lnTo>
                    <a:pt x="404" y="60"/>
                  </a:lnTo>
                  <a:lnTo>
                    <a:pt x="412" y="94"/>
                  </a:lnTo>
                  <a:lnTo>
                    <a:pt x="420" y="68"/>
                  </a:lnTo>
                  <a:lnTo>
                    <a:pt x="429" y="27"/>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Freeform 78"/>
            <p:cNvSpPr>
              <a:spLocks/>
            </p:cNvSpPr>
            <p:nvPr/>
          </p:nvSpPr>
          <p:spPr bwMode="auto">
            <a:xfrm>
              <a:off x="4080693" y="3814539"/>
              <a:ext cx="498856" cy="241356"/>
            </a:xfrm>
            <a:custGeom>
              <a:avLst/>
              <a:gdLst>
                <a:gd name="T0" fmla="*/ 0 w 430"/>
                <a:gd name="T1" fmla="*/ 54 h 212"/>
                <a:gd name="T2" fmla="*/ 9 w 430"/>
                <a:gd name="T3" fmla="*/ 13 h 212"/>
                <a:gd name="T4" fmla="*/ 17 w 430"/>
                <a:gd name="T5" fmla="*/ 94 h 212"/>
                <a:gd name="T6" fmla="*/ 26 w 430"/>
                <a:gd name="T7" fmla="*/ 94 h 212"/>
                <a:gd name="T8" fmla="*/ 34 w 430"/>
                <a:gd name="T9" fmla="*/ 65 h 212"/>
                <a:gd name="T10" fmla="*/ 43 w 430"/>
                <a:gd name="T11" fmla="*/ 51 h 212"/>
                <a:gd name="T12" fmla="*/ 51 w 430"/>
                <a:gd name="T13" fmla="*/ 53 h 212"/>
                <a:gd name="T14" fmla="*/ 59 w 430"/>
                <a:gd name="T15" fmla="*/ 93 h 212"/>
                <a:gd name="T16" fmla="*/ 68 w 430"/>
                <a:gd name="T17" fmla="*/ 115 h 212"/>
                <a:gd name="T18" fmla="*/ 76 w 430"/>
                <a:gd name="T19" fmla="*/ 46 h 212"/>
                <a:gd name="T20" fmla="*/ 84 w 430"/>
                <a:gd name="T21" fmla="*/ 51 h 212"/>
                <a:gd name="T22" fmla="*/ 93 w 430"/>
                <a:gd name="T23" fmla="*/ 48 h 212"/>
                <a:gd name="T24" fmla="*/ 101 w 430"/>
                <a:gd name="T25" fmla="*/ 68 h 212"/>
                <a:gd name="T26" fmla="*/ 110 w 430"/>
                <a:gd name="T27" fmla="*/ 12 h 212"/>
                <a:gd name="T28" fmla="*/ 118 w 430"/>
                <a:gd name="T29" fmla="*/ 97 h 212"/>
                <a:gd name="T30" fmla="*/ 127 w 430"/>
                <a:gd name="T31" fmla="*/ 70 h 212"/>
                <a:gd name="T32" fmla="*/ 135 w 430"/>
                <a:gd name="T33" fmla="*/ 4 h 212"/>
                <a:gd name="T34" fmla="*/ 144 w 430"/>
                <a:gd name="T35" fmla="*/ 78 h 212"/>
                <a:gd name="T36" fmla="*/ 152 w 430"/>
                <a:gd name="T37" fmla="*/ 47 h 212"/>
                <a:gd name="T38" fmla="*/ 160 w 430"/>
                <a:gd name="T39" fmla="*/ 145 h 212"/>
                <a:gd name="T40" fmla="*/ 169 w 430"/>
                <a:gd name="T41" fmla="*/ 82 h 212"/>
                <a:gd name="T42" fmla="*/ 177 w 430"/>
                <a:gd name="T43" fmla="*/ 29 h 212"/>
                <a:gd name="T44" fmla="*/ 186 w 430"/>
                <a:gd name="T45" fmla="*/ 132 h 212"/>
                <a:gd name="T46" fmla="*/ 194 w 430"/>
                <a:gd name="T47" fmla="*/ 66 h 212"/>
                <a:gd name="T48" fmla="*/ 202 w 430"/>
                <a:gd name="T49" fmla="*/ 36 h 212"/>
                <a:gd name="T50" fmla="*/ 211 w 430"/>
                <a:gd name="T51" fmla="*/ 71 h 212"/>
                <a:gd name="T52" fmla="*/ 219 w 430"/>
                <a:gd name="T53" fmla="*/ 49 h 212"/>
                <a:gd name="T54" fmla="*/ 228 w 430"/>
                <a:gd name="T55" fmla="*/ 34 h 212"/>
                <a:gd name="T56" fmla="*/ 236 w 430"/>
                <a:gd name="T57" fmla="*/ 68 h 212"/>
                <a:gd name="T58" fmla="*/ 244 w 430"/>
                <a:gd name="T59" fmla="*/ 55 h 212"/>
                <a:gd name="T60" fmla="*/ 253 w 430"/>
                <a:gd name="T61" fmla="*/ 58 h 212"/>
                <a:gd name="T62" fmla="*/ 261 w 430"/>
                <a:gd name="T63" fmla="*/ 65 h 212"/>
                <a:gd name="T64" fmla="*/ 270 w 430"/>
                <a:gd name="T65" fmla="*/ 0 h 212"/>
                <a:gd name="T66" fmla="*/ 278 w 430"/>
                <a:gd name="T67" fmla="*/ 46 h 212"/>
                <a:gd name="T68" fmla="*/ 287 w 430"/>
                <a:gd name="T69" fmla="*/ 38 h 212"/>
                <a:gd name="T70" fmla="*/ 295 w 430"/>
                <a:gd name="T71" fmla="*/ 212 h 212"/>
                <a:gd name="T72" fmla="*/ 304 w 430"/>
                <a:gd name="T73" fmla="*/ 41 h 212"/>
                <a:gd name="T74" fmla="*/ 312 w 430"/>
                <a:gd name="T75" fmla="*/ 80 h 212"/>
                <a:gd name="T76" fmla="*/ 320 w 430"/>
                <a:gd name="T77" fmla="*/ 72 h 212"/>
                <a:gd name="T78" fmla="*/ 329 w 430"/>
                <a:gd name="T79" fmla="*/ 118 h 212"/>
                <a:gd name="T80" fmla="*/ 337 w 430"/>
                <a:gd name="T81" fmla="*/ 17 h 212"/>
                <a:gd name="T82" fmla="*/ 345 w 430"/>
                <a:gd name="T83" fmla="*/ 21 h 212"/>
                <a:gd name="T84" fmla="*/ 354 w 430"/>
                <a:gd name="T85" fmla="*/ 39 h 212"/>
                <a:gd name="T86" fmla="*/ 362 w 430"/>
                <a:gd name="T87" fmla="*/ 64 h 212"/>
                <a:gd name="T88" fmla="*/ 371 w 430"/>
                <a:gd name="T89" fmla="*/ 89 h 212"/>
                <a:gd name="T90" fmla="*/ 379 w 430"/>
                <a:gd name="T91" fmla="*/ 155 h 212"/>
                <a:gd name="T92" fmla="*/ 388 w 430"/>
                <a:gd name="T93" fmla="*/ 79 h 212"/>
                <a:gd name="T94" fmla="*/ 396 w 430"/>
                <a:gd name="T95" fmla="*/ 174 h 212"/>
                <a:gd name="T96" fmla="*/ 404 w 430"/>
                <a:gd name="T97" fmla="*/ 17 h 212"/>
                <a:gd name="T98" fmla="*/ 413 w 430"/>
                <a:gd name="T99" fmla="*/ 98 h 212"/>
                <a:gd name="T100" fmla="*/ 421 w 430"/>
                <a:gd name="T101" fmla="*/ 8 h 212"/>
                <a:gd name="T102" fmla="*/ 430 w 430"/>
                <a:gd name="T103" fmla="*/ 9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12">
                  <a:moveTo>
                    <a:pt x="0" y="54"/>
                  </a:moveTo>
                  <a:lnTo>
                    <a:pt x="9" y="13"/>
                  </a:lnTo>
                  <a:lnTo>
                    <a:pt x="17" y="94"/>
                  </a:lnTo>
                  <a:lnTo>
                    <a:pt x="26" y="94"/>
                  </a:lnTo>
                  <a:lnTo>
                    <a:pt x="34" y="65"/>
                  </a:lnTo>
                  <a:lnTo>
                    <a:pt x="43" y="51"/>
                  </a:lnTo>
                  <a:lnTo>
                    <a:pt x="51" y="53"/>
                  </a:lnTo>
                  <a:lnTo>
                    <a:pt x="59" y="93"/>
                  </a:lnTo>
                  <a:lnTo>
                    <a:pt x="68" y="115"/>
                  </a:lnTo>
                  <a:lnTo>
                    <a:pt x="76" y="46"/>
                  </a:lnTo>
                  <a:lnTo>
                    <a:pt x="84" y="51"/>
                  </a:lnTo>
                  <a:lnTo>
                    <a:pt x="93" y="48"/>
                  </a:lnTo>
                  <a:lnTo>
                    <a:pt x="101" y="68"/>
                  </a:lnTo>
                  <a:lnTo>
                    <a:pt x="110" y="12"/>
                  </a:lnTo>
                  <a:lnTo>
                    <a:pt x="118" y="97"/>
                  </a:lnTo>
                  <a:lnTo>
                    <a:pt x="127" y="70"/>
                  </a:lnTo>
                  <a:lnTo>
                    <a:pt x="135" y="4"/>
                  </a:lnTo>
                  <a:lnTo>
                    <a:pt x="144" y="78"/>
                  </a:lnTo>
                  <a:lnTo>
                    <a:pt x="152" y="47"/>
                  </a:lnTo>
                  <a:lnTo>
                    <a:pt x="160" y="145"/>
                  </a:lnTo>
                  <a:lnTo>
                    <a:pt x="169" y="82"/>
                  </a:lnTo>
                  <a:lnTo>
                    <a:pt x="177" y="29"/>
                  </a:lnTo>
                  <a:lnTo>
                    <a:pt x="186" y="132"/>
                  </a:lnTo>
                  <a:lnTo>
                    <a:pt x="194" y="66"/>
                  </a:lnTo>
                  <a:lnTo>
                    <a:pt x="202" y="36"/>
                  </a:lnTo>
                  <a:lnTo>
                    <a:pt x="211" y="71"/>
                  </a:lnTo>
                  <a:lnTo>
                    <a:pt x="219" y="49"/>
                  </a:lnTo>
                  <a:lnTo>
                    <a:pt x="228" y="34"/>
                  </a:lnTo>
                  <a:lnTo>
                    <a:pt x="236" y="68"/>
                  </a:lnTo>
                  <a:lnTo>
                    <a:pt x="244" y="55"/>
                  </a:lnTo>
                  <a:lnTo>
                    <a:pt x="253" y="58"/>
                  </a:lnTo>
                  <a:lnTo>
                    <a:pt x="261" y="65"/>
                  </a:lnTo>
                  <a:lnTo>
                    <a:pt x="270" y="0"/>
                  </a:lnTo>
                  <a:lnTo>
                    <a:pt x="278" y="46"/>
                  </a:lnTo>
                  <a:lnTo>
                    <a:pt x="287" y="38"/>
                  </a:lnTo>
                  <a:lnTo>
                    <a:pt x="295" y="212"/>
                  </a:lnTo>
                  <a:lnTo>
                    <a:pt x="304" y="41"/>
                  </a:lnTo>
                  <a:lnTo>
                    <a:pt x="312" y="80"/>
                  </a:lnTo>
                  <a:lnTo>
                    <a:pt x="320" y="72"/>
                  </a:lnTo>
                  <a:lnTo>
                    <a:pt x="329" y="118"/>
                  </a:lnTo>
                  <a:lnTo>
                    <a:pt x="337" y="17"/>
                  </a:lnTo>
                  <a:lnTo>
                    <a:pt x="345" y="21"/>
                  </a:lnTo>
                  <a:lnTo>
                    <a:pt x="354" y="39"/>
                  </a:lnTo>
                  <a:lnTo>
                    <a:pt x="362" y="64"/>
                  </a:lnTo>
                  <a:lnTo>
                    <a:pt x="371" y="89"/>
                  </a:lnTo>
                  <a:lnTo>
                    <a:pt x="379" y="155"/>
                  </a:lnTo>
                  <a:lnTo>
                    <a:pt x="388" y="79"/>
                  </a:lnTo>
                  <a:lnTo>
                    <a:pt x="396" y="174"/>
                  </a:lnTo>
                  <a:lnTo>
                    <a:pt x="404" y="17"/>
                  </a:lnTo>
                  <a:lnTo>
                    <a:pt x="413" y="98"/>
                  </a:lnTo>
                  <a:lnTo>
                    <a:pt x="421" y="8"/>
                  </a:lnTo>
                  <a:lnTo>
                    <a:pt x="430" y="92"/>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79"/>
            <p:cNvSpPr>
              <a:spLocks/>
            </p:cNvSpPr>
            <p:nvPr/>
          </p:nvSpPr>
          <p:spPr bwMode="auto">
            <a:xfrm>
              <a:off x="4569106" y="3763307"/>
              <a:ext cx="498856" cy="227693"/>
            </a:xfrm>
            <a:custGeom>
              <a:avLst/>
              <a:gdLst>
                <a:gd name="T0" fmla="*/ 0 w 430"/>
                <a:gd name="T1" fmla="*/ 53 h 200"/>
                <a:gd name="T2" fmla="*/ 9 w 430"/>
                <a:gd name="T3" fmla="*/ 137 h 200"/>
                <a:gd name="T4" fmla="*/ 17 w 430"/>
                <a:gd name="T5" fmla="*/ 75 h 200"/>
                <a:gd name="T6" fmla="*/ 26 w 430"/>
                <a:gd name="T7" fmla="*/ 200 h 200"/>
                <a:gd name="T8" fmla="*/ 34 w 430"/>
                <a:gd name="T9" fmla="*/ 73 h 200"/>
                <a:gd name="T10" fmla="*/ 42 w 430"/>
                <a:gd name="T11" fmla="*/ 85 h 200"/>
                <a:gd name="T12" fmla="*/ 51 w 430"/>
                <a:gd name="T13" fmla="*/ 120 h 200"/>
                <a:gd name="T14" fmla="*/ 59 w 430"/>
                <a:gd name="T15" fmla="*/ 95 h 200"/>
                <a:gd name="T16" fmla="*/ 68 w 430"/>
                <a:gd name="T17" fmla="*/ 140 h 200"/>
                <a:gd name="T18" fmla="*/ 76 w 430"/>
                <a:gd name="T19" fmla="*/ 57 h 200"/>
                <a:gd name="T20" fmla="*/ 84 w 430"/>
                <a:gd name="T21" fmla="*/ 136 h 200"/>
                <a:gd name="T22" fmla="*/ 93 w 430"/>
                <a:gd name="T23" fmla="*/ 58 h 200"/>
                <a:gd name="T24" fmla="*/ 101 w 430"/>
                <a:gd name="T25" fmla="*/ 132 h 200"/>
                <a:gd name="T26" fmla="*/ 110 w 430"/>
                <a:gd name="T27" fmla="*/ 94 h 200"/>
                <a:gd name="T28" fmla="*/ 118 w 430"/>
                <a:gd name="T29" fmla="*/ 129 h 200"/>
                <a:gd name="T30" fmla="*/ 127 w 430"/>
                <a:gd name="T31" fmla="*/ 127 h 200"/>
                <a:gd name="T32" fmla="*/ 135 w 430"/>
                <a:gd name="T33" fmla="*/ 125 h 200"/>
                <a:gd name="T34" fmla="*/ 143 w 430"/>
                <a:gd name="T35" fmla="*/ 171 h 200"/>
                <a:gd name="T36" fmla="*/ 152 w 430"/>
                <a:gd name="T37" fmla="*/ 122 h 200"/>
                <a:gd name="T38" fmla="*/ 160 w 430"/>
                <a:gd name="T39" fmla="*/ 68 h 200"/>
                <a:gd name="T40" fmla="*/ 169 w 430"/>
                <a:gd name="T41" fmla="*/ 34 h 200"/>
                <a:gd name="T42" fmla="*/ 177 w 430"/>
                <a:gd name="T43" fmla="*/ 103 h 200"/>
                <a:gd name="T44" fmla="*/ 186 w 430"/>
                <a:gd name="T45" fmla="*/ 49 h 200"/>
                <a:gd name="T46" fmla="*/ 194 w 430"/>
                <a:gd name="T47" fmla="*/ 114 h 200"/>
                <a:gd name="T48" fmla="*/ 202 w 430"/>
                <a:gd name="T49" fmla="*/ 45 h 200"/>
                <a:gd name="T50" fmla="*/ 211 w 430"/>
                <a:gd name="T51" fmla="*/ 111 h 200"/>
                <a:gd name="T52" fmla="*/ 219 w 430"/>
                <a:gd name="T53" fmla="*/ 109 h 200"/>
                <a:gd name="T54" fmla="*/ 227 w 430"/>
                <a:gd name="T55" fmla="*/ 108 h 200"/>
                <a:gd name="T56" fmla="*/ 236 w 430"/>
                <a:gd name="T57" fmla="*/ 5 h 200"/>
                <a:gd name="T58" fmla="*/ 244 w 430"/>
                <a:gd name="T59" fmla="*/ 105 h 200"/>
                <a:gd name="T60" fmla="*/ 253 w 430"/>
                <a:gd name="T61" fmla="*/ 104 h 200"/>
                <a:gd name="T62" fmla="*/ 261 w 430"/>
                <a:gd name="T63" fmla="*/ 81 h 200"/>
                <a:gd name="T64" fmla="*/ 270 w 430"/>
                <a:gd name="T65" fmla="*/ 94 h 200"/>
                <a:gd name="T66" fmla="*/ 278 w 430"/>
                <a:gd name="T67" fmla="*/ 141 h 200"/>
                <a:gd name="T68" fmla="*/ 287 w 430"/>
                <a:gd name="T69" fmla="*/ 39 h 200"/>
                <a:gd name="T70" fmla="*/ 295 w 430"/>
                <a:gd name="T71" fmla="*/ 178 h 200"/>
                <a:gd name="T72" fmla="*/ 303 w 430"/>
                <a:gd name="T73" fmla="*/ 123 h 200"/>
                <a:gd name="T74" fmla="*/ 312 w 430"/>
                <a:gd name="T75" fmla="*/ 117 h 200"/>
                <a:gd name="T76" fmla="*/ 320 w 430"/>
                <a:gd name="T77" fmla="*/ 7 h 200"/>
                <a:gd name="T78" fmla="*/ 329 w 430"/>
                <a:gd name="T79" fmla="*/ 93 h 200"/>
                <a:gd name="T80" fmla="*/ 337 w 430"/>
                <a:gd name="T81" fmla="*/ 88 h 200"/>
                <a:gd name="T82" fmla="*/ 345 w 430"/>
                <a:gd name="T83" fmla="*/ 91 h 200"/>
                <a:gd name="T84" fmla="*/ 354 w 430"/>
                <a:gd name="T85" fmla="*/ 173 h 200"/>
                <a:gd name="T86" fmla="*/ 362 w 430"/>
                <a:gd name="T87" fmla="*/ 162 h 200"/>
                <a:gd name="T88" fmla="*/ 371 w 430"/>
                <a:gd name="T89" fmla="*/ 88 h 200"/>
                <a:gd name="T90" fmla="*/ 379 w 430"/>
                <a:gd name="T91" fmla="*/ 153 h 200"/>
                <a:gd name="T92" fmla="*/ 387 w 430"/>
                <a:gd name="T93" fmla="*/ 0 h 200"/>
                <a:gd name="T94" fmla="*/ 396 w 430"/>
                <a:gd name="T95" fmla="*/ 25 h 200"/>
                <a:gd name="T96" fmla="*/ 404 w 430"/>
                <a:gd name="T97" fmla="*/ 198 h 200"/>
                <a:gd name="T98" fmla="*/ 413 w 430"/>
                <a:gd name="T99" fmla="*/ 21 h 200"/>
                <a:gd name="T100" fmla="*/ 421 w 430"/>
                <a:gd name="T101" fmla="*/ 61 h 200"/>
                <a:gd name="T102" fmla="*/ 430 w 430"/>
                <a:gd name="T103" fmla="*/ 2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 h="200">
                  <a:moveTo>
                    <a:pt x="0" y="53"/>
                  </a:moveTo>
                  <a:lnTo>
                    <a:pt x="9" y="137"/>
                  </a:lnTo>
                  <a:lnTo>
                    <a:pt x="17" y="75"/>
                  </a:lnTo>
                  <a:lnTo>
                    <a:pt x="26" y="200"/>
                  </a:lnTo>
                  <a:lnTo>
                    <a:pt x="34" y="73"/>
                  </a:lnTo>
                  <a:lnTo>
                    <a:pt x="42" y="85"/>
                  </a:lnTo>
                  <a:lnTo>
                    <a:pt x="51" y="120"/>
                  </a:lnTo>
                  <a:lnTo>
                    <a:pt x="59" y="95"/>
                  </a:lnTo>
                  <a:lnTo>
                    <a:pt x="68" y="140"/>
                  </a:lnTo>
                  <a:lnTo>
                    <a:pt x="76" y="57"/>
                  </a:lnTo>
                  <a:lnTo>
                    <a:pt x="84" y="136"/>
                  </a:lnTo>
                  <a:lnTo>
                    <a:pt x="93" y="58"/>
                  </a:lnTo>
                  <a:lnTo>
                    <a:pt x="101" y="132"/>
                  </a:lnTo>
                  <a:lnTo>
                    <a:pt x="110" y="94"/>
                  </a:lnTo>
                  <a:lnTo>
                    <a:pt x="118" y="129"/>
                  </a:lnTo>
                  <a:lnTo>
                    <a:pt x="127" y="127"/>
                  </a:lnTo>
                  <a:lnTo>
                    <a:pt x="135" y="125"/>
                  </a:lnTo>
                  <a:lnTo>
                    <a:pt x="143" y="171"/>
                  </a:lnTo>
                  <a:lnTo>
                    <a:pt x="152" y="122"/>
                  </a:lnTo>
                  <a:lnTo>
                    <a:pt x="160" y="68"/>
                  </a:lnTo>
                  <a:lnTo>
                    <a:pt x="169" y="34"/>
                  </a:lnTo>
                  <a:lnTo>
                    <a:pt x="177" y="103"/>
                  </a:lnTo>
                  <a:lnTo>
                    <a:pt x="186" y="49"/>
                  </a:lnTo>
                  <a:lnTo>
                    <a:pt x="194" y="114"/>
                  </a:lnTo>
                  <a:lnTo>
                    <a:pt x="202" y="45"/>
                  </a:lnTo>
                  <a:lnTo>
                    <a:pt x="211" y="111"/>
                  </a:lnTo>
                  <a:lnTo>
                    <a:pt x="219" y="109"/>
                  </a:lnTo>
                  <a:lnTo>
                    <a:pt x="227" y="108"/>
                  </a:lnTo>
                  <a:lnTo>
                    <a:pt x="236" y="5"/>
                  </a:lnTo>
                  <a:lnTo>
                    <a:pt x="244" y="105"/>
                  </a:lnTo>
                  <a:lnTo>
                    <a:pt x="253" y="104"/>
                  </a:lnTo>
                  <a:lnTo>
                    <a:pt x="261" y="81"/>
                  </a:lnTo>
                  <a:lnTo>
                    <a:pt x="270" y="94"/>
                  </a:lnTo>
                  <a:lnTo>
                    <a:pt x="278" y="141"/>
                  </a:lnTo>
                  <a:lnTo>
                    <a:pt x="287" y="39"/>
                  </a:lnTo>
                  <a:lnTo>
                    <a:pt x="295" y="178"/>
                  </a:lnTo>
                  <a:lnTo>
                    <a:pt x="303" y="123"/>
                  </a:lnTo>
                  <a:lnTo>
                    <a:pt x="312" y="117"/>
                  </a:lnTo>
                  <a:lnTo>
                    <a:pt x="320" y="7"/>
                  </a:lnTo>
                  <a:lnTo>
                    <a:pt x="329" y="93"/>
                  </a:lnTo>
                  <a:lnTo>
                    <a:pt x="337" y="88"/>
                  </a:lnTo>
                  <a:lnTo>
                    <a:pt x="345" y="91"/>
                  </a:lnTo>
                  <a:lnTo>
                    <a:pt x="354" y="173"/>
                  </a:lnTo>
                  <a:lnTo>
                    <a:pt x="362" y="162"/>
                  </a:lnTo>
                  <a:lnTo>
                    <a:pt x="371" y="88"/>
                  </a:lnTo>
                  <a:lnTo>
                    <a:pt x="379" y="153"/>
                  </a:lnTo>
                  <a:lnTo>
                    <a:pt x="387" y="0"/>
                  </a:lnTo>
                  <a:lnTo>
                    <a:pt x="396" y="25"/>
                  </a:lnTo>
                  <a:lnTo>
                    <a:pt x="404" y="198"/>
                  </a:lnTo>
                  <a:lnTo>
                    <a:pt x="413" y="21"/>
                  </a:lnTo>
                  <a:lnTo>
                    <a:pt x="421" y="61"/>
                  </a:lnTo>
                  <a:lnTo>
                    <a:pt x="430" y="26"/>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Freeform 80"/>
            <p:cNvSpPr>
              <a:spLocks/>
            </p:cNvSpPr>
            <p:nvPr/>
          </p:nvSpPr>
          <p:spPr bwMode="auto">
            <a:xfrm>
              <a:off x="5057522" y="3715491"/>
              <a:ext cx="497696" cy="242495"/>
            </a:xfrm>
            <a:custGeom>
              <a:avLst/>
              <a:gdLst>
                <a:gd name="T0" fmla="*/ 0 w 429"/>
                <a:gd name="T1" fmla="*/ 103 h 213"/>
                <a:gd name="T2" fmla="*/ 9 w 429"/>
                <a:gd name="T3" fmla="*/ 68 h 213"/>
                <a:gd name="T4" fmla="*/ 17 w 429"/>
                <a:gd name="T5" fmla="*/ 168 h 213"/>
                <a:gd name="T6" fmla="*/ 26 w 429"/>
                <a:gd name="T7" fmla="*/ 147 h 213"/>
                <a:gd name="T8" fmla="*/ 34 w 429"/>
                <a:gd name="T9" fmla="*/ 123 h 213"/>
                <a:gd name="T10" fmla="*/ 42 w 429"/>
                <a:gd name="T11" fmla="*/ 107 h 213"/>
                <a:gd name="T12" fmla="*/ 51 w 429"/>
                <a:gd name="T13" fmla="*/ 175 h 213"/>
                <a:gd name="T14" fmla="*/ 59 w 429"/>
                <a:gd name="T15" fmla="*/ 76 h 213"/>
                <a:gd name="T16" fmla="*/ 67 w 429"/>
                <a:gd name="T17" fmla="*/ 159 h 213"/>
                <a:gd name="T18" fmla="*/ 76 w 429"/>
                <a:gd name="T19" fmla="*/ 187 h 213"/>
                <a:gd name="T20" fmla="*/ 84 w 429"/>
                <a:gd name="T21" fmla="*/ 195 h 213"/>
                <a:gd name="T22" fmla="*/ 93 w 429"/>
                <a:gd name="T23" fmla="*/ 187 h 213"/>
                <a:gd name="T24" fmla="*/ 101 w 429"/>
                <a:gd name="T25" fmla="*/ 108 h 213"/>
                <a:gd name="T26" fmla="*/ 110 w 429"/>
                <a:gd name="T27" fmla="*/ 210 h 213"/>
                <a:gd name="T28" fmla="*/ 118 w 429"/>
                <a:gd name="T29" fmla="*/ 185 h 213"/>
                <a:gd name="T30" fmla="*/ 126 w 429"/>
                <a:gd name="T31" fmla="*/ 60 h 213"/>
                <a:gd name="T32" fmla="*/ 135 w 429"/>
                <a:gd name="T33" fmla="*/ 168 h 213"/>
                <a:gd name="T34" fmla="*/ 143 w 429"/>
                <a:gd name="T35" fmla="*/ 119 h 213"/>
                <a:gd name="T36" fmla="*/ 152 w 429"/>
                <a:gd name="T37" fmla="*/ 118 h 213"/>
                <a:gd name="T38" fmla="*/ 160 w 429"/>
                <a:gd name="T39" fmla="*/ 213 h 213"/>
                <a:gd name="T40" fmla="*/ 169 w 429"/>
                <a:gd name="T41" fmla="*/ 165 h 213"/>
                <a:gd name="T42" fmla="*/ 177 w 429"/>
                <a:gd name="T43" fmla="*/ 111 h 213"/>
                <a:gd name="T44" fmla="*/ 185 w 429"/>
                <a:gd name="T45" fmla="*/ 118 h 213"/>
                <a:gd name="T46" fmla="*/ 194 w 429"/>
                <a:gd name="T47" fmla="*/ 118 h 213"/>
                <a:gd name="T48" fmla="*/ 202 w 429"/>
                <a:gd name="T49" fmla="*/ 184 h 213"/>
                <a:gd name="T50" fmla="*/ 210 w 429"/>
                <a:gd name="T51" fmla="*/ 25 h 213"/>
                <a:gd name="T52" fmla="*/ 219 w 429"/>
                <a:gd name="T53" fmla="*/ 80 h 213"/>
                <a:gd name="T54" fmla="*/ 227 w 429"/>
                <a:gd name="T55" fmla="*/ 148 h 213"/>
                <a:gd name="T56" fmla="*/ 236 w 429"/>
                <a:gd name="T57" fmla="*/ 167 h 213"/>
                <a:gd name="T58" fmla="*/ 244 w 429"/>
                <a:gd name="T59" fmla="*/ 177 h 213"/>
                <a:gd name="T60" fmla="*/ 253 w 429"/>
                <a:gd name="T61" fmla="*/ 140 h 213"/>
                <a:gd name="T62" fmla="*/ 261 w 429"/>
                <a:gd name="T63" fmla="*/ 106 h 213"/>
                <a:gd name="T64" fmla="*/ 269 w 429"/>
                <a:gd name="T65" fmla="*/ 192 h 213"/>
                <a:gd name="T66" fmla="*/ 278 w 429"/>
                <a:gd name="T67" fmla="*/ 69 h 213"/>
                <a:gd name="T68" fmla="*/ 286 w 429"/>
                <a:gd name="T69" fmla="*/ 174 h 213"/>
                <a:gd name="T70" fmla="*/ 295 w 429"/>
                <a:gd name="T71" fmla="*/ 151 h 213"/>
                <a:gd name="T72" fmla="*/ 303 w 429"/>
                <a:gd name="T73" fmla="*/ 121 h 213"/>
                <a:gd name="T74" fmla="*/ 312 w 429"/>
                <a:gd name="T75" fmla="*/ 172 h 213"/>
                <a:gd name="T76" fmla="*/ 320 w 429"/>
                <a:gd name="T77" fmla="*/ 122 h 213"/>
                <a:gd name="T78" fmla="*/ 328 w 429"/>
                <a:gd name="T79" fmla="*/ 123 h 213"/>
                <a:gd name="T80" fmla="*/ 337 w 429"/>
                <a:gd name="T81" fmla="*/ 184 h 213"/>
                <a:gd name="T82" fmla="*/ 345 w 429"/>
                <a:gd name="T83" fmla="*/ 156 h 213"/>
                <a:gd name="T84" fmla="*/ 354 w 429"/>
                <a:gd name="T85" fmla="*/ 178 h 213"/>
                <a:gd name="T86" fmla="*/ 362 w 429"/>
                <a:gd name="T87" fmla="*/ 174 h 213"/>
                <a:gd name="T88" fmla="*/ 370 w 429"/>
                <a:gd name="T89" fmla="*/ 126 h 213"/>
                <a:gd name="T90" fmla="*/ 379 w 429"/>
                <a:gd name="T91" fmla="*/ 0 h 213"/>
                <a:gd name="T92" fmla="*/ 387 w 429"/>
                <a:gd name="T93" fmla="*/ 192 h 213"/>
                <a:gd name="T94" fmla="*/ 396 w 429"/>
                <a:gd name="T95" fmla="*/ 89 h 213"/>
                <a:gd name="T96" fmla="*/ 404 w 429"/>
                <a:gd name="T97" fmla="*/ 68 h 213"/>
                <a:gd name="T98" fmla="*/ 413 w 429"/>
                <a:gd name="T99" fmla="*/ 115 h 213"/>
                <a:gd name="T100" fmla="*/ 421 w 429"/>
                <a:gd name="T101" fmla="*/ 130 h 213"/>
                <a:gd name="T102" fmla="*/ 429 w 429"/>
                <a:gd name="T103" fmla="*/ 1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13">
                  <a:moveTo>
                    <a:pt x="0" y="103"/>
                  </a:moveTo>
                  <a:lnTo>
                    <a:pt x="9" y="68"/>
                  </a:lnTo>
                  <a:lnTo>
                    <a:pt x="17" y="168"/>
                  </a:lnTo>
                  <a:lnTo>
                    <a:pt x="26" y="147"/>
                  </a:lnTo>
                  <a:lnTo>
                    <a:pt x="34" y="123"/>
                  </a:lnTo>
                  <a:lnTo>
                    <a:pt x="42" y="107"/>
                  </a:lnTo>
                  <a:lnTo>
                    <a:pt x="51" y="175"/>
                  </a:lnTo>
                  <a:lnTo>
                    <a:pt x="59" y="76"/>
                  </a:lnTo>
                  <a:lnTo>
                    <a:pt x="67" y="159"/>
                  </a:lnTo>
                  <a:lnTo>
                    <a:pt x="76" y="187"/>
                  </a:lnTo>
                  <a:lnTo>
                    <a:pt x="84" y="195"/>
                  </a:lnTo>
                  <a:lnTo>
                    <a:pt x="93" y="187"/>
                  </a:lnTo>
                  <a:lnTo>
                    <a:pt x="101" y="108"/>
                  </a:lnTo>
                  <a:lnTo>
                    <a:pt x="110" y="210"/>
                  </a:lnTo>
                  <a:lnTo>
                    <a:pt x="118" y="185"/>
                  </a:lnTo>
                  <a:lnTo>
                    <a:pt x="126" y="60"/>
                  </a:lnTo>
                  <a:lnTo>
                    <a:pt x="135" y="168"/>
                  </a:lnTo>
                  <a:lnTo>
                    <a:pt x="143" y="119"/>
                  </a:lnTo>
                  <a:lnTo>
                    <a:pt x="152" y="118"/>
                  </a:lnTo>
                  <a:lnTo>
                    <a:pt x="160" y="213"/>
                  </a:lnTo>
                  <a:lnTo>
                    <a:pt x="169" y="165"/>
                  </a:lnTo>
                  <a:lnTo>
                    <a:pt x="177" y="111"/>
                  </a:lnTo>
                  <a:lnTo>
                    <a:pt x="185" y="118"/>
                  </a:lnTo>
                  <a:lnTo>
                    <a:pt x="194" y="118"/>
                  </a:lnTo>
                  <a:lnTo>
                    <a:pt x="202" y="184"/>
                  </a:lnTo>
                  <a:lnTo>
                    <a:pt x="210" y="25"/>
                  </a:lnTo>
                  <a:lnTo>
                    <a:pt x="219" y="80"/>
                  </a:lnTo>
                  <a:lnTo>
                    <a:pt x="227" y="148"/>
                  </a:lnTo>
                  <a:lnTo>
                    <a:pt x="236" y="167"/>
                  </a:lnTo>
                  <a:lnTo>
                    <a:pt x="244" y="177"/>
                  </a:lnTo>
                  <a:lnTo>
                    <a:pt x="253" y="140"/>
                  </a:lnTo>
                  <a:lnTo>
                    <a:pt x="261" y="106"/>
                  </a:lnTo>
                  <a:lnTo>
                    <a:pt x="269" y="192"/>
                  </a:lnTo>
                  <a:lnTo>
                    <a:pt x="278" y="69"/>
                  </a:lnTo>
                  <a:lnTo>
                    <a:pt x="286" y="174"/>
                  </a:lnTo>
                  <a:lnTo>
                    <a:pt x="295" y="151"/>
                  </a:lnTo>
                  <a:lnTo>
                    <a:pt x="303" y="121"/>
                  </a:lnTo>
                  <a:lnTo>
                    <a:pt x="312" y="172"/>
                  </a:lnTo>
                  <a:lnTo>
                    <a:pt x="320" y="122"/>
                  </a:lnTo>
                  <a:lnTo>
                    <a:pt x="328" y="123"/>
                  </a:lnTo>
                  <a:lnTo>
                    <a:pt x="337" y="184"/>
                  </a:lnTo>
                  <a:lnTo>
                    <a:pt x="345" y="156"/>
                  </a:lnTo>
                  <a:lnTo>
                    <a:pt x="354" y="178"/>
                  </a:lnTo>
                  <a:lnTo>
                    <a:pt x="362" y="174"/>
                  </a:lnTo>
                  <a:lnTo>
                    <a:pt x="370" y="126"/>
                  </a:lnTo>
                  <a:lnTo>
                    <a:pt x="379" y="0"/>
                  </a:lnTo>
                  <a:lnTo>
                    <a:pt x="387" y="192"/>
                  </a:lnTo>
                  <a:lnTo>
                    <a:pt x="396" y="89"/>
                  </a:lnTo>
                  <a:lnTo>
                    <a:pt x="404" y="68"/>
                  </a:lnTo>
                  <a:lnTo>
                    <a:pt x="413" y="115"/>
                  </a:lnTo>
                  <a:lnTo>
                    <a:pt x="421" y="130"/>
                  </a:lnTo>
                  <a:lnTo>
                    <a:pt x="429" y="101"/>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Freeform 81"/>
            <p:cNvSpPr>
              <a:spLocks/>
            </p:cNvSpPr>
            <p:nvPr/>
          </p:nvSpPr>
          <p:spPr bwMode="auto">
            <a:xfrm>
              <a:off x="5545935" y="3672230"/>
              <a:ext cx="497696" cy="291448"/>
            </a:xfrm>
            <a:custGeom>
              <a:avLst/>
              <a:gdLst>
                <a:gd name="T0" fmla="*/ 0 w 429"/>
                <a:gd name="T1" fmla="*/ 168 h 256"/>
                <a:gd name="T2" fmla="*/ 8 w 429"/>
                <a:gd name="T3" fmla="*/ 139 h 256"/>
                <a:gd name="T4" fmla="*/ 17 w 429"/>
                <a:gd name="T5" fmla="*/ 170 h 256"/>
                <a:gd name="T6" fmla="*/ 25 w 429"/>
                <a:gd name="T7" fmla="*/ 150 h 256"/>
                <a:gd name="T8" fmla="*/ 34 w 429"/>
                <a:gd name="T9" fmla="*/ 82 h 256"/>
                <a:gd name="T10" fmla="*/ 42 w 429"/>
                <a:gd name="T11" fmla="*/ 205 h 256"/>
                <a:gd name="T12" fmla="*/ 50 w 429"/>
                <a:gd name="T13" fmla="*/ 223 h 256"/>
                <a:gd name="T14" fmla="*/ 59 w 429"/>
                <a:gd name="T15" fmla="*/ 229 h 256"/>
                <a:gd name="T16" fmla="*/ 67 w 429"/>
                <a:gd name="T17" fmla="*/ 177 h 256"/>
                <a:gd name="T18" fmla="*/ 76 w 429"/>
                <a:gd name="T19" fmla="*/ 178 h 256"/>
                <a:gd name="T20" fmla="*/ 84 w 429"/>
                <a:gd name="T21" fmla="*/ 235 h 256"/>
                <a:gd name="T22" fmla="*/ 92 w 429"/>
                <a:gd name="T23" fmla="*/ 204 h 256"/>
                <a:gd name="T24" fmla="*/ 101 w 429"/>
                <a:gd name="T25" fmla="*/ 225 h 256"/>
                <a:gd name="T26" fmla="*/ 109 w 429"/>
                <a:gd name="T27" fmla="*/ 183 h 256"/>
                <a:gd name="T28" fmla="*/ 118 w 429"/>
                <a:gd name="T29" fmla="*/ 230 h 256"/>
                <a:gd name="T30" fmla="*/ 126 w 429"/>
                <a:gd name="T31" fmla="*/ 167 h 256"/>
                <a:gd name="T32" fmla="*/ 135 w 429"/>
                <a:gd name="T33" fmla="*/ 187 h 256"/>
                <a:gd name="T34" fmla="*/ 143 w 429"/>
                <a:gd name="T35" fmla="*/ 188 h 256"/>
                <a:gd name="T36" fmla="*/ 152 w 429"/>
                <a:gd name="T37" fmla="*/ 179 h 256"/>
                <a:gd name="T38" fmla="*/ 160 w 429"/>
                <a:gd name="T39" fmla="*/ 180 h 256"/>
                <a:gd name="T40" fmla="*/ 168 w 429"/>
                <a:gd name="T41" fmla="*/ 151 h 256"/>
                <a:gd name="T42" fmla="*/ 177 w 429"/>
                <a:gd name="T43" fmla="*/ 194 h 256"/>
                <a:gd name="T44" fmla="*/ 185 w 429"/>
                <a:gd name="T45" fmla="*/ 233 h 256"/>
                <a:gd name="T46" fmla="*/ 194 w 429"/>
                <a:gd name="T47" fmla="*/ 197 h 256"/>
                <a:gd name="T48" fmla="*/ 202 w 429"/>
                <a:gd name="T49" fmla="*/ 199 h 256"/>
                <a:gd name="T50" fmla="*/ 210 w 429"/>
                <a:gd name="T51" fmla="*/ 200 h 256"/>
                <a:gd name="T52" fmla="*/ 219 w 429"/>
                <a:gd name="T53" fmla="*/ 101 h 256"/>
                <a:gd name="T54" fmla="*/ 227 w 429"/>
                <a:gd name="T55" fmla="*/ 203 h 256"/>
                <a:gd name="T56" fmla="*/ 236 w 429"/>
                <a:gd name="T57" fmla="*/ 187 h 256"/>
                <a:gd name="T58" fmla="*/ 244 w 429"/>
                <a:gd name="T59" fmla="*/ 196 h 256"/>
                <a:gd name="T60" fmla="*/ 252 w 429"/>
                <a:gd name="T61" fmla="*/ 164 h 256"/>
                <a:gd name="T62" fmla="*/ 261 w 429"/>
                <a:gd name="T63" fmla="*/ 174 h 256"/>
                <a:gd name="T64" fmla="*/ 269 w 429"/>
                <a:gd name="T65" fmla="*/ 212 h 256"/>
                <a:gd name="T66" fmla="*/ 278 w 429"/>
                <a:gd name="T67" fmla="*/ 201 h 256"/>
                <a:gd name="T68" fmla="*/ 286 w 429"/>
                <a:gd name="T69" fmla="*/ 246 h 256"/>
                <a:gd name="T70" fmla="*/ 295 w 429"/>
                <a:gd name="T71" fmla="*/ 109 h 256"/>
                <a:gd name="T72" fmla="*/ 303 w 429"/>
                <a:gd name="T73" fmla="*/ 145 h 256"/>
                <a:gd name="T74" fmla="*/ 311 w 429"/>
                <a:gd name="T75" fmla="*/ 163 h 256"/>
                <a:gd name="T76" fmla="*/ 320 w 429"/>
                <a:gd name="T77" fmla="*/ 181 h 256"/>
                <a:gd name="T78" fmla="*/ 328 w 429"/>
                <a:gd name="T79" fmla="*/ 190 h 256"/>
                <a:gd name="T80" fmla="*/ 337 w 429"/>
                <a:gd name="T81" fmla="*/ 228 h 256"/>
                <a:gd name="T82" fmla="*/ 345 w 429"/>
                <a:gd name="T83" fmla="*/ 256 h 256"/>
                <a:gd name="T84" fmla="*/ 353 w 429"/>
                <a:gd name="T85" fmla="*/ 196 h 256"/>
                <a:gd name="T86" fmla="*/ 362 w 429"/>
                <a:gd name="T87" fmla="*/ 142 h 256"/>
                <a:gd name="T88" fmla="*/ 370 w 429"/>
                <a:gd name="T89" fmla="*/ 140 h 256"/>
                <a:gd name="T90" fmla="*/ 379 w 429"/>
                <a:gd name="T91" fmla="*/ 167 h 256"/>
                <a:gd name="T92" fmla="*/ 387 w 429"/>
                <a:gd name="T93" fmla="*/ 167 h 256"/>
                <a:gd name="T94" fmla="*/ 396 w 429"/>
                <a:gd name="T95" fmla="*/ 129 h 256"/>
                <a:gd name="T96" fmla="*/ 404 w 429"/>
                <a:gd name="T97" fmla="*/ 0 h 256"/>
                <a:gd name="T98" fmla="*/ 412 w 429"/>
                <a:gd name="T99" fmla="*/ 131 h 256"/>
                <a:gd name="T100" fmla="*/ 421 w 429"/>
                <a:gd name="T101" fmla="*/ 116 h 256"/>
                <a:gd name="T102" fmla="*/ 429 w 429"/>
                <a:gd name="T103" fmla="*/ 15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56">
                  <a:moveTo>
                    <a:pt x="0" y="168"/>
                  </a:moveTo>
                  <a:lnTo>
                    <a:pt x="8" y="139"/>
                  </a:lnTo>
                  <a:lnTo>
                    <a:pt x="17" y="170"/>
                  </a:lnTo>
                  <a:lnTo>
                    <a:pt x="25" y="150"/>
                  </a:lnTo>
                  <a:lnTo>
                    <a:pt x="34" y="82"/>
                  </a:lnTo>
                  <a:lnTo>
                    <a:pt x="42" y="205"/>
                  </a:lnTo>
                  <a:lnTo>
                    <a:pt x="50" y="223"/>
                  </a:lnTo>
                  <a:lnTo>
                    <a:pt x="59" y="229"/>
                  </a:lnTo>
                  <a:lnTo>
                    <a:pt x="67" y="177"/>
                  </a:lnTo>
                  <a:lnTo>
                    <a:pt x="76" y="178"/>
                  </a:lnTo>
                  <a:lnTo>
                    <a:pt x="84" y="235"/>
                  </a:lnTo>
                  <a:lnTo>
                    <a:pt x="92" y="204"/>
                  </a:lnTo>
                  <a:lnTo>
                    <a:pt x="101" y="225"/>
                  </a:lnTo>
                  <a:lnTo>
                    <a:pt x="109" y="183"/>
                  </a:lnTo>
                  <a:lnTo>
                    <a:pt x="118" y="230"/>
                  </a:lnTo>
                  <a:lnTo>
                    <a:pt x="126" y="167"/>
                  </a:lnTo>
                  <a:lnTo>
                    <a:pt x="135" y="187"/>
                  </a:lnTo>
                  <a:lnTo>
                    <a:pt x="143" y="188"/>
                  </a:lnTo>
                  <a:lnTo>
                    <a:pt x="152" y="179"/>
                  </a:lnTo>
                  <a:lnTo>
                    <a:pt x="160" y="180"/>
                  </a:lnTo>
                  <a:lnTo>
                    <a:pt x="168" y="151"/>
                  </a:lnTo>
                  <a:lnTo>
                    <a:pt x="177" y="194"/>
                  </a:lnTo>
                  <a:lnTo>
                    <a:pt x="185" y="233"/>
                  </a:lnTo>
                  <a:lnTo>
                    <a:pt x="194" y="197"/>
                  </a:lnTo>
                  <a:lnTo>
                    <a:pt x="202" y="199"/>
                  </a:lnTo>
                  <a:lnTo>
                    <a:pt x="210" y="200"/>
                  </a:lnTo>
                  <a:lnTo>
                    <a:pt x="219" y="101"/>
                  </a:lnTo>
                  <a:lnTo>
                    <a:pt x="227" y="203"/>
                  </a:lnTo>
                  <a:lnTo>
                    <a:pt x="236" y="187"/>
                  </a:lnTo>
                  <a:lnTo>
                    <a:pt x="244" y="196"/>
                  </a:lnTo>
                  <a:lnTo>
                    <a:pt x="252" y="164"/>
                  </a:lnTo>
                  <a:lnTo>
                    <a:pt x="261" y="174"/>
                  </a:lnTo>
                  <a:lnTo>
                    <a:pt x="269" y="212"/>
                  </a:lnTo>
                  <a:lnTo>
                    <a:pt x="278" y="201"/>
                  </a:lnTo>
                  <a:lnTo>
                    <a:pt x="286" y="246"/>
                  </a:lnTo>
                  <a:lnTo>
                    <a:pt x="295" y="109"/>
                  </a:lnTo>
                  <a:lnTo>
                    <a:pt x="303" y="145"/>
                  </a:lnTo>
                  <a:lnTo>
                    <a:pt x="311" y="163"/>
                  </a:lnTo>
                  <a:lnTo>
                    <a:pt x="320" y="181"/>
                  </a:lnTo>
                  <a:lnTo>
                    <a:pt x="328" y="190"/>
                  </a:lnTo>
                  <a:lnTo>
                    <a:pt x="337" y="228"/>
                  </a:lnTo>
                  <a:lnTo>
                    <a:pt x="345" y="256"/>
                  </a:lnTo>
                  <a:lnTo>
                    <a:pt x="353" y="196"/>
                  </a:lnTo>
                  <a:lnTo>
                    <a:pt x="362" y="142"/>
                  </a:lnTo>
                  <a:lnTo>
                    <a:pt x="370" y="140"/>
                  </a:lnTo>
                  <a:lnTo>
                    <a:pt x="379" y="167"/>
                  </a:lnTo>
                  <a:lnTo>
                    <a:pt x="387" y="167"/>
                  </a:lnTo>
                  <a:lnTo>
                    <a:pt x="396" y="129"/>
                  </a:lnTo>
                  <a:lnTo>
                    <a:pt x="404" y="0"/>
                  </a:lnTo>
                  <a:lnTo>
                    <a:pt x="412" y="131"/>
                  </a:lnTo>
                  <a:lnTo>
                    <a:pt x="421" y="116"/>
                  </a:lnTo>
                  <a:lnTo>
                    <a:pt x="429" y="158"/>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Freeform 82"/>
            <p:cNvSpPr>
              <a:spLocks/>
            </p:cNvSpPr>
            <p:nvPr/>
          </p:nvSpPr>
          <p:spPr bwMode="auto">
            <a:xfrm>
              <a:off x="6034349" y="3720045"/>
              <a:ext cx="497696" cy="373417"/>
            </a:xfrm>
            <a:custGeom>
              <a:avLst/>
              <a:gdLst>
                <a:gd name="T0" fmla="*/ 0 w 429"/>
                <a:gd name="T1" fmla="*/ 74 h 328"/>
                <a:gd name="T2" fmla="*/ 8 w 429"/>
                <a:gd name="T3" fmla="*/ 116 h 328"/>
                <a:gd name="T4" fmla="*/ 17 w 429"/>
                <a:gd name="T5" fmla="*/ 156 h 328"/>
                <a:gd name="T6" fmla="*/ 25 w 429"/>
                <a:gd name="T7" fmla="*/ 154 h 328"/>
                <a:gd name="T8" fmla="*/ 34 w 429"/>
                <a:gd name="T9" fmla="*/ 157 h 328"/>
                <a:gd name="T10" fmla="*/ 42 w 429"/>
                <a:gd name="T11" fmla="*/ 213 h 328"/>
                <a:gd name="T12" fmla="*/ 50 w 429"/>
                <a:gd name="T13" fmla="*/ 224 h 328"/>
                <a:gd name="T14" fmla="*/ 59 w 429"/>
                <a:gd name="T15" fmla="*/ 163 h 328"/>
                <a:gd name="T16" fmla="*/ 67 w 429"/>
                <a:gd name="T17" fmla="*/ 92 h 328"/>
                <a:gd name="T18" fmla="*/ 75 w 429"/>
                <a:gd name="T19" fmla="*/ 48 h 328"/>
                <a:gd name="T20" fmla="*/ 84 w 429"/>
                <a:gd name="T21" fmla="*/ 0 h 328"/>
                <a:gd name="T22" fmla="*/ 92 w 429"/>
                <a:gd name="T23" fmla="*/ 151 h 328"/>
                <a:gd name="T24" fmla="*/ 101 w 429"/>
                <a:gd name="T25" fmla="*/ 188 h 328"/>
                <a:gd name="T26" fmla="*/ 109 w 429"/>
                <a:gd name="T27" fmla="*/ 243 h 328"/>
                <a:gd name="T28" fmla="*/ 118 w 429"/>
                <a:gd name="T29" fmla="*/ 221 h 328"/>
                <a:gd name="T30" fmla="*/ 126 w 429"/>
                <a:gd name="T31" fmla="*/ 93 h 328"/>
                <a:gd name="T32" fmla="*/ 135 w 429"/>
                <a:gd name="T33" fmla="*/ 62 h 328"/>
                <a:gd name="T34" fmla="*/ 143 w 429"/>
                <a:gd name="T35" fmla="*/ 84 h 328"/>
                <a:gd name="T36" fmla="*/ 151 w 429"/>
                <a:gd name="T37" fmla="*/ 141 h 328"/>
                <a:gd name="T38" fmla="*/ 160 w 429"/>
                <a:gd name="T39" fmla="*/ 162 h 328"/>
                <a:gd name="T40" fmla="*/ 168 w 429"/>
                <a:gd name="T41" fmla="*/ 186 h 328"/>
                <a:gd name="T42" fmla="*/ 177 w 429"/>
                <a:gd name="T43" fmla="*/ 183 h 328"/>
                <a:gd name="T44" fmla="*/ 185 w 429"/>
                <a:gd name="T45" fmla="*/ 183 h 328"/>
                <a:gd name="T46" fmla="*/ 193 w 429"/>
                <a:gd name="T47" fmla="*/ 160 h 328"/>
                <a:gd name="T48" fmla="*/ 202 w 429"/>
                <a:gd name="T49" fmla="*/ 177 h 328"/>
                <a:gd name="T50" fmla="*/ 210 w 429"/>
                <a:gd name="T51" fmla="*/ 183 h 328"/>
                <a:gd name="T52" fmla="*/ 219 w 429"/>
                <a:gd name="T53" fmla="*/ 109 h 328"/>
                <a:gd name="T54" fmla="*/ 227 w 429"/>
                <a:gd name="T55" fmla="*/ 285 h 328"/>
                <a:gd name="T56" fmla="*/ 235 w 429"/>
                <a:gd name="T57" fmla="*/ 134 h 328"/>
                <a:gd name="T58" fmla="*/ 244 w 429"/>
                <a:gd name="T59" fmla="*/ 148 h 328"/>
                <a:gd name="T60" fmla="*/ 252 w 429"/>
                <a:gd name="T61" fmla="*/ 328 h 328"/>
                <a:gd name="T62" fmla="*/ 261 w 429"/>
                <a:gd name="T63" fmla="*/ 155 h 328"/>
                <a:gd name="T64" fmla="*/ 269 w 429"/>
                <a:gd name="T65" fmla="*/ 33 h 328"/>
                <a:gd name="T66" fmla="*/ 278 w 429"/>
                <a:gd name="T67" fmla="*/ 200 h 328"/>
                <a:gd name="T68" fmla="*/ 286 w 429"/>
                <a:gd name="T69" fmla="*/ 149 h 328"/>
                <a:gd name="T70" fmla="*/ 295 w 429"/>
                <a:gd name="T71" fmla="*/ 232 h 328"/>
                <a:gd name="T72" fmla="*/ 303 w 429"/>
                <a:gd name="T73" fmla="*/ 83 h 328"/>
                <a:gd name="T74" fmla="*/ 311 w 429"/>
                <a:gd name="T75" fmla="*/ 64 h 328"/>
                <a:gd name="T76" fmla="*/ 320 w 429"/>
                <a:gd name="T77" fmla="*/ 174 h 328"/>
                <a:gd name="T78" fmla="*/ 328 w 429"/>
                <a:gd name="T79" fmla="*/ 74 h 328"/>
                <a:gd name="T80" fmla="*/ 336 w 429"/>
                <a:gd name="T81" fmla="*/ 203 h 328"/>
                <a:gd name="T82" fmla="*/ 345 w 429"/>
                <a:gd name="T83" fmla="*/ 71 h 328"/>
                <a:gd name="T84" fmla="*/ 353 w 429"/>
                <a:gd name="T85" fmla="*/ 138 h 328"/>
                <a:gd name="T86" fmla="*/ 362 w 429"/>
                <a:gd name="T87" fmla="*/ 76 h 328"/>
                <a:gd name="T88" fmla="*/ 370 w 429"/>
                <a:gd name="T89" fmla="*/ 111 h 328"/>
                <a:gd name="T90" fmla="*/ 379 w 429"/>
                <a:gd name="T91" fmla="*/ 103 h 328"/>
                <a:gd name="T92" fmla="*/ 387 w 429"/>
                <a:gd name="T93" fmla="*/ 132 h 328"/>
                <a:gd name="T94" fmla="*/ 395 w 429"/>
                <a:gd name="T95" fmla="*/ 175 h 328"/>
                <a:gd name="T96" fmla="*/ 404 w 429"/>
                <a:gd name="T97" fmla="*/ 224 h 328"/>
                <a:gd name="T98" fmla="*/ 412 w 429"/>
                <a:gd name="T99" fmla="*/ 128 h 328"/>
                <a:gd name="T100" fmla="*/ 421 w 429"/>
                <a:gd name="T101" fmla="*/ 115 h 328"/>
                <a:gd name="T102" fmla="*/ 429 w 429"/>
                <a:gd name="T103" fmla="*/ 17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328">
                  <a:moveTo>
                    <a:pt x="0" y="74"/>
                  </a:moveTo>
                  <a:lnTo>
                    <a:pt x="8" y="116"/>
                  </a:lnTo>
                  <a:lnTo>
                    <a:pt x="17" y="156"/>
                  </a:lnTo>
                  <a:lnTo>
                    <a:pt x="25" y="154"/>
                  </a:lnTo>
                  <a:lnTo>
                    <a:pt x="34" y="157"/>
                  </a:lnTo>
                  <a:lnTo>
                    <a:pt x="42" y="213"/>
                  </a:lnTo>
                  <a:lnTo>
                    <a:pt x="50" y="224"/>
                  </a:lnTo>
                  <a:lnTo>
                    <a:pt x="59" y="163"/>
                  </a:lnTo>
                  <a:lnTo>
                    <a:pt x="67" y="92"/>
                  </a:lnTo>
                  <a:lnTo>
                    <a:pt x="75" y="48"/>
                  </a:lnTo>
                  <a:lnTo>
                    <a:pt x="84" y="0"/>
                  </a:lnTo>
                  <a:lnTo>
                    <a:pt x="92" y="151"/>
                  </a:lnTo>
                  <a:lnTo>
                    <a:pt x="101" y="188"/>
                  </a:lnTo>
                  <a:lnTo>
                    <a:pt x="109" y="243"/>
                  </a:lnTo>
                  <a:lnTo>
                    <a:pt x="118" y="221"/>
                  </a:lnTo>
                  <a:lnTo>
                    <a:pt x="126" y="93"/>
                  </a:lnTo>
                  <a:lnTo>
                    <a:pt x="135" y="62"/>
                  </a:lnTo>
                  <a:lnTo>
                    <a:pt x="143" y="84"/>
                  </a:lnTo>
                  <a:lnTo>
                    <a:pt x="151" y="141"/>
                  </a:lnTo>
                  <a:lnTo>
                    <a:pt x="160" y="162"/>
                  </a:lnTo>
                  <a:lnTo>
                    <a:pt x="168" y="186"/>
                  </a:lnTo>
                  <a:lnTo>
                    <a:pt x="177" y="183"/>
                  </a:lnTo>
                  <a:lnTo>
                    <a:pt x="185" y="183"/>
                  </a:lnTo>
                  <a:lnTo>
                    <a:pt x="193" y="160"/>
                  </a:lnTo>
                  <a:lnTo>
                    <a:pt x="202" y="177"/>
                  </a:lnTo>
                  <a:lnTo>
                    <a:pt x="210" y="183"/>
                  </a:lnTo>
                  <a:lnTo>
                    <a:pt x="219" y="109"/>
                  </a:lnTo>
                  <a:lnTo>
                    <a:pt x="227" y="285"/>
                  </a:lnTo>
                  <a:lnTo>
                    <a:pt x="235" y="134"/>
                  </a:lnTo>
                  <a:lnTo>
                    <a:pt x="244" y="148"/>
                  </a:lnTo>
                  <a:lnTo>
                    <a:pt x="252" y="328"/>
                  </a:lnTo>
                  <a:lnTo>
                    <a:pt x="261" y="155"/>
                  </a:lnTo>
                  <a:lnTo>
                    <a:pt x="269" y="33"/>
                  </a:lnTo>
                  <a:lnTo>
                    <a:pt x="278" y="200"/>
                  </a:lnTo>
                  <a:lnTo>
                    <a:pt x="286" y="149"/>
                  </a:lnTo>
                  <a:lnTo>
                    <a:pt x="295" y="232"/>
                  </a:lnTo>
                  <a:lnTo>
                    <a:pt x="303" y="83"/>
                  </a:lnTo>
                  <a:lnTo>
                    <a:pt x="311" y="64"/>
                  </a:lnTo>
                  <a:lnTo>
                    <a:pt x="320" y="174"/>
                  </a:lnTo>
                  <a:lnTo>
                    <a:pt x="328" y="74"/>
                  </a:lnTo>
                  <a:lnTo>
                    <a:pt x="336" y="203"/>
                  </a:lnTo>
                  <a:lnTo>
                    <a:pt x="345" y="71"/>
                  </a:lnTo>
                  <a:lnTo>
                    <a:pt x="353" y="138"/>
                  </a:lnTo>
                  <a:lnTo>
                    <a:pt x="362" y="76"/>
                  </a:lnTo>
                  <a:lnTo>
                    <a:pt x="370" y="111"/>
                  </a:lnTo>
                  <a:lnTo>
                    <a:pt x="379" y="103"/>
                  </a:lnTo>
                  <a:lnTo>
                    <a:pt x="387" y="132"/>
                  </a:lnTo>
                  <a:lnTo>
                    <a:pt x="395" y="175"/>
                  </a:lnTo>
                  <a:lnTo>
                    <a:pt x="404" y="224"/>
                  </a:lnTo>
                  <a:lnTo>
                    <a:pt x="412" y="128"/>
                  </a:lnTo>
                  <a:lnTo>
                    <a:pt x="421" y="115"/>
                  </a:lnTo>
                  <a:lnTo>
                    <a:pt x="429" y="172"/>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4" name="Freeform 83"/>
            <p:cNvSpPr>
              <a:spLocks/>
            </p:cNvSpPr>
            <p:nvPr/>
          </p:nvSpPr>
          <p:spPr bwMode="auto">
            <a:xfrm>
              <a:off x="6522763" y="3768999"/>
              <a:ext cx="497696" cy="255017"/>
            </a:xfrm>
            <a:custGeom>
              <a:avLst/>
              <a:gdLst>
                <a:gd name="T0" fmla="*/ 0 w 429"/>
                <a:gd name="T1" fmla="*/ 72 h 224"/>
                <a:gd name="T2" fmla="*/ 8 w 429"/>
                <a:gd name="T3" fmla="*/ 129 h 224"/>
                <a:gd name="T4" fmla="*/ 17 w 429"/>
                <a:gd name="T5" fmla="*/ 95 h 224"/>
                <a:gd name="T6" fmla="*/ 25 w 429"/>
                <a:gd name="T7" fmla="*/ 224 h 224"/>
                <a:gd name="T8" fmla="*/ 33 w 429"/>
                <a:gd name="T9" fmla="*/ 100 h 224"/>
                <a:gd name="T10" fmla="*/ 42 w 429"/>
                <a:gd name="T11" fmla="*/ 47 h 224"/>
                <a:gd name="T12" fmla="*/ 50 w 429"/>
                <a:gd name="T13" fmla="*/ 101 h 224"/>
                <a:gd name="T14" fmla="*/ 58 w 429"/>
                <a:gd name="T15" fmla="*/ 114 h 224"/>
                <a:gd name="T16" fmla="*/ 67 w 429"/>
                <a:gd name="T17" fmla="*/ 173 h 224"/>
                <a:gd name="T18" fmla="*/ 75 w 429"/>
                <a:gd name="T19" fmla="*/ 3 h 224"/>
                <a:gd name="T20" fmla="*/ 84 w 429"/>
                <a:gd name="T21" fmla="*/ 16 h 224"/>
                <a:gd name="T22" fmla="*/ 92 w 429"/>
                <a:gd name="T23" fmla="*/ 203 h 224"/>
                <a:gd name="T24" fmla="*/ 101 w 429"/>
                <a:gd name="T25" fmla="*/ 29 h 224"/>
                <a:gd name="T26" fmla="*/ 109 w 429"/>
                <a:gd name="T27" fmla="*/ 111 h 224"/>
                <a:gd name="T28" fmla="*/ 118 w 429"/>
                <a:gd name="T29" fmla="*/ 97 h 224"/>
                <a:gd name="T30" fmla="*/ 126 w 429"/>
                <a:gd name="T31" fmla="*/ 74 h 224"/>
                <a:gd name="T32" fmla="*/ 134 w 429"/>
                <a:gd name="T33" fmla="*/ 152 h 224"/>
                <a:gd name="T34" fmla="*/ 143 w 429"/>
                <a:gd name="T35" fmla="*/ 55 h 224"/>
                <a:gd name="T36" fmla="*/ 151 w 429"/>
                <a:gd name="T37" fmla="*/ 52 h 224"/>
                <a:gd name="T38" fmla="*/ 160 w 429"/>
                <a:gd name="T39" fmla="*/ 152 h 224"/>
                <a:gd name="T40" fmla="*/ 168 w 429"/>
                <a:gd name="T41" fmla="*/ 161 h 224"/>
                <a:gd name="T42" fmla="*/ 176 w 429"/>
                <a:gd name="T43" fmla="*/ 81 h 224"/>
                <a:gd name="T44" fmla="*/ 185 w 429"/>
                <a:gd name="T45" fmla="*/ 158 h 224"/>
                <a:gd name="T46" fmla="*/ 193 w 429"/>
                <a:gd name="T47" fmla="*/ 34 h 224"/>
                <a:gd name="T48" fmla="*/ 202 w 429"/>
                <a:gd name="T49" fmla="*/ 154 h 224"/>
                <a:gd name="T50" fmla="*/ 210 w 429"/>
                <a:gd name="T51" fmla="*/ 107 h 224"/>
                <a:gd name="T52" fmla="*/ 218 w 429"/>
                <a:gd name="T53" fmla="*/ 117 h 224"/>
                <a:gd name="T54" fmla="*/ 227 w 429"/>
                <a:gd name="T55" fmla="*/ 115 h 224"/>
                <a:gd name="T56" fmla="*/ 235 w 429"/>
                <a:gd name="T57" fmla="*/ 95 h 224"/>
                <a:gd name="T58" fmla="*/ 244 w 429"/>
                <a:gd name="T59" fmla="*/ 89 h 224"/>
                <a:gd name="T60" fmla="*/ 252 w 429"/>
                <a:gd name="T61" fmla="*/ 103 h 224"/>
                <a:gd name="T62" fmla="*/ 261 w 429"/>
                <a:gd name="T63" fmla="*/ 71 h 224"/>
                <a:gd name="T64" fmla="*/ 269 w 429"/>
                <a:gd name="T65" fmla="*/ 102 h 224"/>
                <a:gd name="T66" fmla="*/ 278 w 429"/>
                <a:gd name="T67" fmla="*/ 38 h 224"/>
                <a:gd name="T68" fmla="*/ 286 w 429"/>
                <a:gd name="T69" fmla="*/ 106 h 224"/>
                <a:gd name="T70" fmla="*/ 294 w 429"/>
                <a:gd name="T71" fmla="*/ 124 h 224"/>
                <a:gd name="T72" fmla="*/ 303 w 429"/>
                <a:gd name="T73" fmla="*/ 96 h 224"/>
                <a:gd name="T74" fmla="*/ 311 w 429"/>
                <a:gd name="T75" fmla="*/ 112 h 224"/>
                <a:gd name="T76" fmla="*/ 320 w 429"/>
                <a:gd name="T77" fmla="*/ 76 h 224"/>
                <a:gd name="T78" fmla="*/ 328 w 429"/>
                <a:gd name="T79" fmla="*/ 161 h 224"/>
                <a:gd name="T80" fmla="*/ 336 w 429"/>
                <a:gd name="T81" fmla="*/ 99 h 224"/>
                <a:gd name="T82" fmla="*/ 345 w 429"/>
                <a:gd name="T83" fmla="*/ 53 h 224"/>
                <a:gd name="T84" fmla="*/ 353 w 429"/>
                <a:gd name="T85" fmla="*/ 217 h 224"/>
                <a:gd name="T86" fmla="*/ 361 w 429"/>
                <a:gd name="T87" fmla="*/ 147 h 224"/>
                <a:gd name="T88" fmla="*/ 370 w 429"/>
                <a:gd name="T89" fmla="*/ 162 h 224"/>
                <a:gd name="T90" fmla="*/ 378 w 429"/>
                <a:gd name="T91" fmla="*/ 167 h 224"/>
                <a:gd name="T92" fmla="*/ 387 w 429"/>
                <a:gd name="T93" fmla="*/ 177 h 224"/>
                <a:gd name="T94" fmla="*/ 395 w 429"/>
                <a:gd name="T95" fmla="*/ 0 h 224"/>
                <a:gd name="T96" fmla="*/ 404 w 429"/>
                <a:gd name="T97" fmla="*/ 198 h 224"/>
                <a:gd name="T98" fmla="*/ 412 w 429"/>
                <a:gd name="T99" fmla="*/ 124 h 224"/>
                <a:gd name="T100" fmla="*/ 421 w 429"/>
                <a:gd name="T101" fmla="*/ 65 h 224"/>
                <a:gd name="T102" fmla="*/ 429 w 429"/>
                <a:gd name="T103" fmla="*/ 1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9" h="224">
                  <a:moveTo>
                    <a:pt x="0" y="72"/>
                  </a:moveTo>
                  <a:lnTo>
                    <a:pt x="8" y="129"/>
                  </a:lnTo>
                  <a:lnTo>
                    <a:pt x="17" y="95"/>
                  </a:lnTo>
                  <a:lnTo>
                    <a:pt x="25" y="224"/>
                  </a:lnTo>
                  <a:lnTo>
                    <a:pt x="33" y="100"/>
                  </a:lnTo>
                  <a:lnTo>
                    <a:pt x="42" y="47"/>
                  </a:lnTo>
                  <a:lnTo>
                    <a:pt x="50" y="101"/>
                  </a:lnTo>
                  <a:lnTo>
                    <a:pt x="58" y="114"/>
                  </a:lnTo>
                  <a:lnTo>
                    <a:pt x="67" y="173"/>
                  </a:lnTo>
                  <a:lnTo>
                    <a:pt x="75" y="3"/>
                  </a:lnTo>
                  <a:lnTo>
                    <a:pt x="84" y="16"/>
                  </a:lnTo>
                  <a:lnTo>
                    <a:pt x="92" y="203"/>
                  </a:lnTo>
                  <a:lnTo>
                    <a:pt x="101" y="29"/>
                  </a:lnTo>
                  <a:lnTo>
                    <a:pt x="109" y="111"/>
                  </a:lnTo>
                  <a:lnTo>
                    <a:pt x="118" y="97"/>
                  </a:lnTo>
                  <a:lnTo>
                    <a:pt x="126" y="74"/>
                  </a:lnTo>
                  <a:lnTo>
                    <a:pt x="134" y="152"/>
                  </a:lnTo>
                  <a:lnTo>
                    <a:pt x="143" y="55"/>
                  </a:lnTo>
                  <a:lnTo>
                    <a:pt x="151" y="52"/>
                  </a:lnTo>
                  <a:lnTo>
                    <a:pt x="160" y="152"/>
                  </a:lnTo>
                  <a:lnTo>
                    <a:pt x="168" y="161"/>
                  </a:lnTo>
                  <a:lnTo>
                    <a:pt x="176" y="81"/>
                  </a:lnTo>
                  <a:lnTo>
                    <a:pt x="185" y="158"/>
                  </a:lnTo>
                  <a:lnTo>
                    <a:pt x="193" y="34"/>
                  </a:lnTo>
                  <a:lnTo>
                    <a:pt x="202" y="154"/>
                  </a:lnTo>
                  <a:lnTo>
                    <a:pt x="210" y="107"/>
                  </a:lnTo>
                  <a:lnTo>
                    <a:pt x="218" y="117"/>
                  </a:lnTo>
                  <a:lnTo>
                    <a:pt x="227" y="115"/>
                  </a:lnTo>
                  <a:lnTo>
                    <a:pt x="235" y="95"/>
                  </a:lnTo>
                  <a:lnTo>
                    <a:pt x="244" y="89"/>
                  </a:lnTo>
                  <a:lnTo>
                    <a:pt x="252" y="103"/>
                  </a:lnTo>
                  <a:lnTo>
                    <a:pt x="261" y="71"/>
                  </a:lnTo>
                  <a:lnTo>
                    <a:pt x="269" y="102"/>
                  </a:lnTo>
                  <a:lnTo>
                    <a:pt x="278" y="38"/>
                  </a:lnTo>
                  <a:lnTo>
                    <a:pt x="286" y="106"/>
                  </a:lnTo>
                  <a:lnTo>
                    <a:pt x="294" y="124"/>
                  </a:lnTo>
                  <a:lnTo>
                    <a:pt x="303" y="96"/>
                  </a:lnTo>
                  <a:lnTo>
                    <a:pt x="311" y="112"/>
                  </a:lnTo>
                  <a:lnTo>
                    <a:pt x="320" y="76"/>
                  </a:lnTo>
                  <a:lnTo>
                    <a:pt x="328" y="161"/>
                  </a:lnTo>
                  <a:lnTo>
                    <a:pt x="336" y="99"/>
                  </a:lnTo>
                  <a:lnTo>
                    <a:pt x="345" y="53"/>
                  </a:lnTo>
                  <a:lnTo>
                    <a:pt x="353" y="217"/>
                  </a:lnTo>
                  <a:lnTo>
                    <a:pt x="361" y="147"/>
                  </a:lnTo>
                  <a:lnTo>
                    <a:pt x="370" y="162"/>
                  </a:lnTo>
                  <a:lnTo>
                    <a:pt x="378" y="167"/>
                  </a:lnTo>
                  <a:lnTo>
                    <a:pt x="387" y="177"/>
                  </a:lnTo>
                  <a:lnTo>
                    <a:pt x="395" y="0"/>
                  </a:lnTo>
                  <a:lnTo>
                    <a:pt x="404" y="198"/>
                  </a:lnTo>
                  <a:lnTo>
                    <a:pt x="412" y="124"/>
                  </a:lnTo>
                  <a:lnTo>
                    <a:pt x="421" y="65"/>
                  </a:lnTo>
                  <a:lnTo>
                    <a:pt x="429" y="11"/>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5" name="Freeform 84"/>
            <p:cNvSpPr>
              <a:spLocks/>
            </p:cNvSpPr>
            <p:nvPr/>
          </p:nvSpPr>
          <p:spPr bwMode="auto">
            <a:xfrm>
              <a:off x="7011178" y="3694999"/>
              <a:ext cx="204182" cy="313079"/>
            </a:xfrm>
            <a:custGeom>
              <a:avLst/>
              <a:gdLst>
                <a:gd name="T0" fmla="*/ 0 w 176"/>
                <a:gd name="T1" fmla="*/ 130 h 275"/>
                <a:gd name="T2" fmla="*/ 8 w 176"/>
                <a:gd name="T3" fmla="*/ 76 h 275"/>
                <a:gd name="T4" fmla="*/ 16 w 176"/>
                <a:gd name="T5" fmla="*/ 182 h 275"/>
                <a:gd name="T6" fmla="*/ 25 w 176"/>
                <a:gd name="T7" fmla="*/ 127 h 275"/>
                <a:gd name="T8" fmla="*/ 33 w 176"/>
                <a:gd name="T9" fmla="*/ 266 h 275"/>
                <a:gd name="T10" fmla="*/ 42 w 176"/>
                <a:gd name="T11" fmla="*/ 109 h 275"/>
                <a:gd name="T12" fmla="*/ 50 w 176"/>
                <a:gd name="T13" fmla="*/ 155 h 275"/>
                <a:gd name="T14" fmla="*/ 58 w 176"/>
                <a:gd name="T15" fmla="*/ 204 h 275"/>
                <a:gd name="T16" fmla="*/ 67 w 176"/>
                <a:gd name="T17" fmla="*/ 158 h 275"/>
                <a:gd name="T18" fmla="*/ 75 w 176"/>
                <a:gd name="T19" fmla="*/ 0 h 275"/>
                <a:gd name="T20" fmla="*/ 84 w 176"/>
                <a:gd name="T21" fmla="*/ 190 h 275"/>
                <a:gd name="T22" fmla="*/ 92 w 176"/>
                <a:gd name="T23" fmla="*/ 224 h 275"/>
                <a:gd name="T24" fmla="*/ 100 w 176"/>
                <a:gd name="T25" fmla="*/ 189 h 275"/>
                <a:gd name="T26" fmla="*/ 109 w 176"/>
                <a:gd name="T27" fmla="*/ 245 h 275"/>
                <a:gd name="T28" fmla="*/ 117 w 176"/>
                <a:gd name="T29" fmla="*/ 60 h 275"/>
                <a:gd name="T30" fmla="*/ 126 w 176"/>
                <a:gd name="T31" fmla="*/ 275 h 275"/>
                <a:gd name="T32" fmla="*/ 134 w 176"/>
                <a:gd name="T33" fmla="*/ 172 h 275"/>
                <a:gd name="T34" fmla="*/ 143 w 176"/>
                <a:gd name="T35" fmla="*/ 174 h 275"/>
                <a:gd name="T36" fmla="*/ 151 w 176"/>
                <a:gd name="T37" fmla="*/ 195 h 275"/>
                <a:gd name="T38" fmla="*/ 160 w 176"/>
                <a:gd name="T39" fmla="*/ 89 h 275"/>
                <a:gd name="T40" fmla="*/ 168 w 176"/>
                <a:gd name="T41" fmla="*/ 34 h 275"/>
                <a:gd name="T42" fmla="*/ 176 w 176"/>
                <a:gd name="T43" fmla="*/ 15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 h="275">
                  <a:moveTo>
                    <a:pt x="0" y="130"/>
                  </a:moveTo>
                  <a:lnTo>
                    <a:pt x="8" y="76"/>
                  </a:lnTo>
                  <a:lnTo>
                    <a:pt x="16" y="182"/>
                  </a:lnTo>
                  <a:lnTo>
                    <a:pt x="25" y="127"/>
                  </a:lnTo>
                  <a:lnTo>
                    <a:pt x="33" y="266"/>
                  </a:lnTo>
                  <a:lnTo>
                    <a:pt x="42" y="109"/>
                  </a:lnTo>
                  <a:lnTo>
                    <a:pt x="50" y="155"/>
                  </a:lnTo>
                  <a:lnTo>
                    <a:pt x="58" y="204"/>
                  </a:lnTo>
                  <a:lnTo>
                    <a:pt x="67" y="158"/>
                  </a:lnTo>
                  <a:lnTo>
                    <a:pt x="75" y="0"/>
                  </a:lnTo>
                  <a:lnTo>
                    <a:pt x="84" y="190"/>
                  </a:lnTo>
                  <a:lnTo>
                    <a:pt x="92" y="224"/>
                  </a:lnTo>
                  <a:lnTo>
                    <a:pt x="100" y="189"/>
                  </a:lnTo>
                  <a:lnTo>
                    <a:pt x="109" y="245"/>
                  </a:lnTo>
                  <a:lnTo>
                    <a:pt x="117" y="60"/>
                  </a:lnTo>
                  <a:lnTo>
                    <a:pt x="126" y="275"/>
                  </a:lnTo>
                  <a:lnTo>
                    <a:pt x="134" y="172"/>
                  </a:lnTo>
                  <a:lnTo>
                    <a:pt x="143" y="174"/>
                  </a:lnTo>
                  <a:lnTo>
                    <a:pt x="151" y="195"/>
                  </a:lnTo>
                  <a:lnTo>
                    <a:pt x="160" y="89"/>
                  </a:lnTo>
                  <a:lnTo>
                    <a:pt x="168" y="34"/>
                  </a:lnTo>
                  <a:lnTo>
                    <a:pt x="176" y="159"/>
                  </a:lnTo>
                </a:path>
              </a:pathLst>
            </a:custGeom>
            <a:noFill/>
            <a:ln w="508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 name="TextBox 268"/>
          <p:cNvSpPr txBox="1"/>
          <p:nvPr/>
        </p:nvSpPr>
        <p:spPr>
          <a:xfrm>
            <a:off x="2368466" y="6097737"/>
            <a:ext cx="5175334" cy="523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pixel coordinate</a:t>
            </a:r>
          </a:p>
        </p:txBody>
      </p:sp>
    </p:spTree>
    <p:extLst>
      <p:ext uri="{BB962C8B-B14F-4D97-AF65-F5344CB8AC3E}">
        <p14:creationId xmlns:p14="http://schemas.microsoft.com/office/powerpoint/2010/main" val="124234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p:bldP spid="26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extBox 258"/>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Comparisons (K=5, Strong Noise)</a:t>
            </a:r>
          </a:p>
        </p:txBody>
      </p:sp>
      <p:cxnSp>
        <p:nvCxnSpPr>
          <p:cNvPr id="260" name="Straight Connector 2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131844" y="1214467"/>
            <a:ext cx="326822"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262" name="TextBox 261"/>
          <p:cNvSpPr txBox="1"/>
          <p:nvPr/>
        </p:nvSpPr>
        <p:spPr>
          <a:xfrm>
            <a:off x="507745" y="1014640"/>
            <a:ext cx="19460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sinusoid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202.9 mm)</a:t>
            </a:r>
          </a:p>
        </p:txBody>
      </p:sp>
      <p:sp>
        <p:nvSpPr>
          <p:cNvPr id="263" name="TextBox 262"/>
          <p:cNvSpPr txBox="1"/>
          <p:nvPr/>
        </p:nvSpPr>
        <p:spPr>
          <a:xfrm>
            <a:off x="2885901" y="1020577"/>
            <a:ext cx="194607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square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128.8 mm)</a:t>
            </a:r>
          </a:p>
        </p:txBody>
      </p:sp>
      <p:sp>
        <p:nvSpPr>
          <p:cNvPr id="264" name="TextBox 263"/>
          <p:cNvSpPr txBox="1"/>
          <p:nvPr/>
        </p:nvSpPr>
        <p:spPr>
          <a:xfrm>
            <a:off x="5023585" y="1017395"/>
            <a:ext cx="228958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Hamiltonian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 = 24.4 mm)</a:t>
            </a:r>
          </a:p>
        </p:txBody>
      </p:sp>
      <p:cxnSp>
        <p:nvCxnSpPr>
          <p:cNvPr id="265" name="Straight Connector 264"/>
          <p:cNvCxnSpPr/>
          <p:nvPr/>
        </p:nvCxnSpPr>
        <p:spPr>
          <a:xfrm>
            <a:off x="2505762" y="1214467"/>
            <a:ext cx="329184"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4637112" y="1214467"/>
            <a:ext cx="329184"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7258322" y="1214467"/>
            <a:ext cx="329184" cy="0"/>
          </a:xfrm>
          <a:prstGeom prst="line">
            <a:avLst/>
          </a:prstGeom>
          <a:ln w="34925">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268" name="TextBox 267"/>
          <p:cNvSpPr txBox="1"/>
          <p:nvPr/>
        </p:nvSpPr>
        <p:spPr>
          <a:xfrm>
            <a:off x="7635237" y="1033256"/>
            <a:ext cx="228958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Ground truth</a:t>
            </a:r>
          </a:p>
        </p:txBody>
      </p:sp>
      <p:sp>
        <p:nvSpPr>
          <p:cNvPr id="134" name="Line 8"/>
          <p:cNvSpPr>
            <a:spLocks noChangeShapeType="1"/>
          </p:cNvSpPr>
          <p:nvPr/>
        </p:nvSpPr>
        <p:spPr bwMode="auto">
          <a:xfrm>
            <a:off x="2620369" y="5813778"/>
            <a:ext cx="4643780"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Line 25"/>
          <p:cNvSpPr>
            <a:spLocks noChangeShapeType="1"/>
          </p:cNvSpPr>
          <p:nvPr/>
        </p:nvSpPr>
        <p:spPr bwMode="auto">
          <a:xfrm>
            <a:off x="2607611" y="4895640"/>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Line 26"/>
          <p:cNvSpPr>
            <a:spLocks noChangeShapeType="1"/>
          </p:cNvSpPr>
          <p:nvPr/>
        </p:nvSpPr>
        <p:spPr bwMode="auto">
          <a:xfrm>
            <a:off x="2623568" y="3978543"/>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Line 27"/>
          <p:cNvSpPr>
            <a:spLocks noChangeShapeType="1"/>
          </p:cNvSpPr>
          <p:nvPr/>
        </p:nvSpPr>
        <p:spPr bwMode="auto">
          <a:xfrm>
            <a:off x="2623568" y="3060407"/>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Line 28"/>
          <p:cNvSpPr>
            <a:spLocks noChangeShapeType="1"/>
          </p:cNvSpPr>
          <p:nvPr/>
        </p:nvSpPr>
        <p:spPr bwMode="auto">
          <a:xfrm>
            <a:off x="2607611" y="2142268"/>
            <a:ext cx="46844"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29"/>
          <p:cNvSpPr>
            <a:spLocks noChangeArrowheads="1"/>
          </p:cNvSpPr>
          <p:nvPr/>
        </p:nvSpPr>
        <p:spPr bwMode="auto">
          <a:xfrm>
            <a:off x="2259500" y="565780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45</a:t>
            </a:r>
          </a:p>
        </p:txBody>
      </p:sp>
      <p:sp>
        <p:nvSpPr>
          <p:cNvPr id="148" name="Rectangle 30"/>
          <p:cNvSpPr>
            <a:spLocks noChangeArrowheads="1"/>
          </p:cNvSpPr>
          <p:nvPr/>
        </p:nvSpPr>
        <p:spPr bwMode="auto">
          <a:xfrm>
            <a:off x="2259500" y="474279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50</a:t>
            </a:r>
          </a:p>
        </p:txBody>
      </p:sp>
      <p:sp>
        <p:nvSpPr>
          <p:cNvPr id="149" name="Rectangle 31"/>
          <p:cNvSpPr>
            <a:spLocks noChangeArrowheads="1"/>
          </p:cNvSpPr>
          <p:nvPr/>
        </p:nvSpPr>
        <p:spPr bwMode="auto">
          <a:xfrm>
            <a:off x="2259500" y="3821533"/>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55</a:t>
            </a:r>
          </a:p>
        </p:txBody>
      </p:sp>
      <p:sp>
        <p:nvSpPr>
          <p:cNvPr id="150" name="Rectangle 32"/>
          <p:cNvSpPr>
            <a:spLocks noChangeArrowheads="1"/>
          </p:cNvSpPr>
          <p:nvPr/>
        </p:nvSpPr>
        <p:spPr bwMode="auto">
          <a:xfrm>
            <a:off x="2259500" y="2906518"/>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60</a:t>
            </a:r>
          </a:p>
        </p:txBody>
      </p:sp>
      <p:sp>
        <p:nvSpPr>
          <p:cNvPr id="151" name="Rectangle 33"/>
          <p:cNvSpPr>
            <a:spLocks noChangeArrowheads="1"/>
          </p:cNvSpPr>
          <p:nvPr/>
        </p:nvSpPr>
        <p:spPr bwMode="auto">
          <a:xfrm>
            <a:off x="2259500" y="1986300"/>
            <a:ext cx="2596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65</a:t>
            </a:r>
          </a:p>
        </p:txBody>
      </p:sp>
      <p:sp>
        <p:nvSpPr>
          <p:cNvPr id="154" name="Line 27"/>
          <p:cNvSpPr>
            <a:spLocks noChangeShapeType="1"/>
          </p:cNvSpPr>
          <p:nvPr/>
        </p:nvSpPr>
        <p:spPr bwMode="auto">
          <a:xfrm>
            <a:off x="2642733" y="3085800"/>
            <a:ext cx="4696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Line 28"/>
          <p:cNvSpPr>
            <a:spLocks noChangeShapeType="1"/>
          </p:cNvSpPr>
          <p:nvPr/>
        </p:nvSpPr>
        <p:spPr bwMode="auto">
          <a:xfrm>
            <a:off x="2642733" y="2180071"/>
            <a:ext cx="46962" cy="0"/>
          </a:xfrm>
          <a:prstGeom prst="line">
            <a:avLst/>
          </a:prstGeom>
          <a:noFill/>
          <a:ln w="635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Line 34"/>
          <p:cNvSpPr>
            <a:spLocks noChangeShapeType="1"/>
          </p:cNvSpPr>
          <p:nvPr/>
        </p:nvSpPr>
        <p:spPr bwMode="auto">
          <a:xfrm flipV="1">
            <a:off x="2650038" y="2179045"/>
            <a:ext cx="4174" cy="918052"/>
          </a:xfrm>
          <a:prstGeom prst="line">
            <a:avLst/>
          </a:prstGeom>
          <a:noFill/>
          <a:ln w="38100" cap="flat">
            <a:solidFill>
              <a:srgbClr val="EF419C"/>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Freeform 35"/>
          <p:cNvSpPr>
            <a:spLocks/>
          </p:cNvSpPr>
          <p:nvPr/>
        </p:nvSpPr>
        <p:spPr bwMode="auto">
          <a:xfrm>
            <a:off x="2659429" y="2179045"/>
            <a:ext cx="180542" cy="2719239"/>
          </a:xfrm>
          <a:custGeom>
            <a:avLst/>
            <a:gdLst>
              <a:gd name="T0" fmla="*/ 0 w 173"/>
              <a:gd name="T1" fmla="*/ 0 h 2648"/>
              <a:gd name="T2" fmla="*/ 4 w 173"/>
              <a:gd name="T3" fmla="*/ 858 h 2648"/>
              <a:gd name="T4" fmla="*/ 11 w 173"/>
              <a:gd name="T5" fmla="*/ 937 h 2648"/>
              <a:gd name="T6" fmla="*/ 17 w 173"/>
              <a:gd name="T7" fmla="*/ 626 h 2648"/>
              <a:gd name="T8" fmla="*/ 24 w 173"/>
              <a:gd name="T9" fmla="*/ 465 h 2648"/>
              <a:gd name="T10" fmla="*/ 30 w 173"/>
              <a:gd name="T11" fmla="*/ 838 h 2648"/>
              <a:gd name="T12" fmla="*/ 37 w 173"/>
              <a:gd name="T13" fmla="*/ 823 h 2648"/>
              <a:gd name="T14" fmla="*/ 43 w 173"/>
              <a:gd name="T15" fmla="*/ 264 h 2648"/>
              <a:gd name="T16" fmla="*/ 50 w 173"/>
              <a:gd name="T17" fmla="*/ 1462 h 2648"/>
              <a:gd name="T18" fmla="*/ 57 w 173"/>
              <a:gd name="T19" fmla="*/ 1821 h 2648"/>
              <a:gd name="T20" fmla="*/ 63 w 173"/>
              <a:gd name="T21" fmla="*/ 1135 h 2648"/>
              <a:gd name="T22" fmla="*/ 70 w 173"/>
              <a:gd name="T23" fmla="*/ 809 h 2648"/>
              <a:gd name="T24" fmla="*/ 76 w 173"/>
              <a:gd name="T25" fmla="*/ 432 h 2648"/>
              <a:gd name="T26" fmla="*/ 83 w 173"/>
              <a:gd name="T27" fmla="*/ 2648 h 2648"/>
              <a:gd name="T28" fmla="*/ 89 w 173"/>
              <a:gd name="T29" fmla="*/ 958 h 2648"/>
              <a:gd name="T30" fmla="*/ 96 w 173"/>
              <a:gd name="T31" fmla="*/ 1352 h 2648"/>
              <a:gd name="T32" fmla="*/ 103 w 173"/>
              <a:gd name="T33" fmla="*/ 955 h 2648"/>
              <a:gd name="T34" fmla="*/ 109 w 173"/>
              <a:gd name="T35" fmla="*/ 1164 h 2648"/>
              <a:gd name="T36" fmla="*/ 116 w 173"/>
              <a:gd name="T37" fmla="*/ 1470 h 2648"/>
              <a:gd name="T38" fmla="*/ 122 w 173"/>
              <a:gd name="T39" fmla="*/ 954 h 2648"/>
              <a:gd name="T40" fmla="*/ 129 w 173"/>
              <a:gd name="T41" fmla="*/ 932 h 2648"/>
              <a:gd name="T42" fmla="*/ 135 w 173"/>
              <a:gd name="T43" fmla="*/ 1151 h 2648"/>
              <a:gd name="T44" fmla="*/ 142 w 173"/>
              <a:gd name="T45" fmla="*/ 1383 h 2648"/>
              <a:gd name="T46" fmla="*/ 148 w 173"/>
              <a:gd name="T47" fmla="*/ 602 h 2648"/>
              <a:gd name="T48" fmla="*/ 155 w 173"/>
              <a:gd name="T49" fmla="*/ 1713 h 2648"/>
              <a:gd name="T50" fmla="*/ 161 w 173"/>
              <a:gd name="T51" fmla="*/ 1532 h 2648"/>
              <a:gd name="T52" fmla="*/ 168 w 173"/>
              <a:gd name="T53" fmla="*/ 409 h 2648"/>
              <a:gd name="T54" fmla="*/ 173 w 173"/>
              <a:gd name="T55" fmla="*/ 0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3" h="2648">
                <a:moveTo>
                  <a:pt x="0" y="0"/>
                </a:moveTo>
                <a:lnTo>
                  <a:pt x="4" y="858"/>
                </a:lnTo>
                <a:lnTo>
                  <a:pt x="11" y="937"/>
                </a:lnTo>
                <a:lnTo>
                  <a:pt x="17" y="626"/>
                </a:lnTo>
                <a:lnTo>
                  <a:pt x="24" y="465"/>
                </a:lnTo>
                <a:lnTo>
                  <a:pt x="30" y="838"/>
                </a:lnTo>
                <a:lnTo>
                  <a:pt x="37" y="823"/>
                </a:lnTo>
                <a:lnTo>
                  <a:pt x="43" y="264"/>
                </a:lnTo>
                <a:lnTo>
                  <a:pt x="50" y="1462"/>
                </a:lnTo>
                <a:lnTo>
                  <a:pt x="57" y="1821"/>
                </a:lnTo>
                <a:lnTo>
                  <a:pt x="63" y="1135"/>
                </a:lnTo>
                <a:lnTo>
                  <a:pt x="70" y="809"/>
                </a:lnTo>
                <a:lnTo>
                  <a:pt x="76" y="432"/>
                </a:lnTo>
                <a:lnTo>
                  <a:pt x="83" y="2648"/>
                </a:lnTo>
                <a:lnTo>
                  <a:pt x="89" y="958"/>
                </a:lnTo>
                <a:lnTo>
                  <a:pt x="96" y="1352"/>
                </a:lnTo>
                <a:lnTo>
                  <a:pt x="103" y="955"/>
                </a:lnTo>
                <a:lnTo>
                  <a:pt x="109" y="1164"/>
                </a:lnTo>
                <a:lnTo>
                  <a:pt x="116" y="1470"/>
                </a:lnTo>
                <a:lnTo>
                  <a:pt x="122" y="954"/>
                </a:lnTo>
                <a:lnTo>
                  <a:pt x="129" y="932"/>
                </a:lnTo>
                <a:lnTo>
                  <a:pt x="135" y="1151"/>
                </a:lnTo>
                <a:lnTo>
                  <a:pt x="142" y="1383"/>
                </a:lnTo>
                <a:lnTo>
                  <a:pt x="148" y="602"/>
                </a:lnTo>
                <a:lnTo>
                  <a:pt x="155" y="1713"/>
                </a:lnTo>
                <a:lnTo>
                  <a:pt x="161" y="1532"/>
                </a:lnTo>
                <a:lnTo>
                  <a:pt x="168" y="409"/>
                </a:lnTo>
                <a:lnTo>
                  <a:pt x="173"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36"/>
          <p:cNvSpPr>
            <a:spLocks/>
          </p:cNvSpPr>
          <p:nvPr/>
        </p:nvSpPr>
        <p:spPr bwMode="auto">
          <a:xfrm>
            <a:off x="2843104" y="2179045"/>
            <a:ext cx="333952" cy="2559041"/>
          </a:xfrm>
          <a:custGeom>
            <a:avLst/>
            <a:gdLst>
              <a:gd name="T0" fmla="*/ 0 w 320"/>
              <a:gd name="T1" fmla="*/ 0 h 2492"/>
              <a:gd name="T2" fmla="*/ 5 w 320"/>
              <a:gd name="T3" fmla="*/ 731 h 2492"/>
              <a:gd name="T4" fmla="*/ 12 w 320"/>
              <a:gd name="T5" fmla="*/ 754 h 2492"/>
              <a:gd name="T6" fmla="*/ 18 w 320"/>
              <a:gd name="T7" fmla="*/ 1164 h 2492"/>
              <a:gd name="T8" fmla="*/ 25 w 320"/>
              <a:gd name="T9" fmla="*/ 1581 h 2492"/>
              <a:gd name="T10" fmla="*/ 32 w 320"/>
              <a:gd name="T11" fmla="*/ 1448 h 2492"/>
              <a:gd name="T12" fmla="*/ 38 w 320"/>
              <a:gd name="T13" fmla="*/ 1955 h 2492"/>
              <a:gd name="T14" fmla="*/ 45 w 320"/>
              <a:gd name="T15" fmla="*/ 1124 h 2492"/>
              <a:gd name="T16" fmla="*/ 51 w 320"/>
              <a:gd name="T17" fmla="*/ 974 h 2492"/>
              <a:gd name="T18" fmla="*/ 58 w 320"/>
              <a:gd name="T19" fmla="*/ 543 h 2492"/>
              <a:gd name="T20" fmla="*/ 64 w 320"/>
              <a:gd name="T21" fmla="*/ 1292 h 2492"/>
              <a:gd name="T22" fmla="*/ 71 w 320"/>
              <a:gd name="T23" fmla="*/ 2009 h 2492"/>
              <a:gd name="T24" fmla="*/ 77 w 320"/>
              <a:gd name="T25" fmla="*/ 1450 h 2492"/>
              <a:gd name="T26" fmla="*/ 84 w 320"/>
              <a:gd name="T27" fmla="*/ 1121 h 2492"/>
              <a:gd name="T28" fmla="*/ 90 w 320"/>
              <a:gd name="T29" fmla="*/ 1996 h 2492"/>
              <a:gd name="T30" fmla="*/ 97 w 320"/>
              <a:gd name="T31" fmla="*/ 369 h 2492"/>
              <a:gd name="T32" fmla="*/ 104 w 320"/>
              <a:gd name="T33" fmla="*/ 1073 h 2492"/>
              <a:gd name="T34" fmla="*/ 110 w 320"/>
              <a:gd name="T35" fmla="*/ 1533 h 2492"/>
              <a:gd name="T36" fmla="*/ 117 w 320"/>
              <a:gd name="T37" fmla="*/ 1286 h 2492"/>
              <a:gd name="T38" fmla="*/ 123 w 320"/>
              <a:gd name="T39" fmla="*/ 277 h 2492"/>
              <a:gd name="T40" fmla="*/ 130 w 320"/>
              <a:gd name="T41" fmla="*/ 1762 h 2492"/>
              <a:gd name="T42" fmla="*/ 137 w 320"/>
              <a:gd name="T43" fmla="*/ 1611 h 2492"/>
              <a:gd name="T44" fmla="*/ 143 w 320"/>
              <a:gd name="T45" fmla="*/ 1585 h 2492"/>
              <a:gd name="T46" fmla="*/ 150 w 320"/>
              <a:gd name="T47" fmla="*/ 1488 h 2492"/>
              <a:gd name="T48" fmla="*/ 156 w 320"/>
              <a:gd name="T49" fmla="*/ 2170 h 2492"/>
              <a:gd name="T50" fmla="*/ 163 w 320"/>
              <a:gd name="T51" fmla="*/ 1747 h 2492"/>
              <a:gd name="T52" fmla="*/ 169 w 320"/>
              <a:gd name="T53" fmla="*/ 1551 h 2492"/>
              <a:gd name="T54" fmla="*/ 176 w 320"/>
              <a:gd name="T55" fmla="*/ 1808 h 2492"/>
              <a:gd name="T56" fmla="*/ 182 w 320"/>
              <a:gd name="T57" fmla="*/ 1818 h 2492"/>
              <a:gd name="T58" fmla="*/ 189 w 320"/>
              <a:gd name="T59" fmla="*/ 734 h 2492"/>
              <a:gd name="T60" fmla="*/ 195 w 320"/>
              <a:gd name="T61" fmla="*/ 801 h 2492"/>
              <a:gd name="T62" fmla="*/ 202 w 320"/>
              <a:gd name="T63" fmla="*/ 1622 h 2492"/>
              <a:gd name="T64" fmla="*/ 209 w 320"/>
              <a:gd name="T65" fmla="*/ 1156 h 2492"/>
              <a:gd name="T66" fmla="*/ 215 w 320"/>
              <a:gd name="T67" fmla="*/ 1803 h 2492"/>
              <a:gd name="T68" fmla="*/ 222 w 320"/>
              <a:gd name="T69" fmla="*/ 2492 h 2492"/>
              <a:gd name="T70" fmla="*/ 228 w 320"/>
              <a:gd name="T71" fmla="*/ 1857 h 2492"/>
              <a:gd name="T72" fmla="*/ 235 w 320"/>
              <a:gd name="T73" fmla="*/ 2233 h 2492"/>
              <a:gd name="T74" fmla="*/ 241 w 320"/>
              <a:gd name="T75" fmla="*/ 1537 h 2492"/>
              <a:gd name="T76" fmla="*/ 248 w 320"/>
              <a:gd name="T77" fmla="*/ 1346 h 2492"/>
              <a:gd name="T78" fmla="*/ 255 w 320"/>
              <a:gd name="T79" fmla="*/ 1904 h 2492"/>
              <a:gd name="T80" fmla="*/ 261 w 320"/>
              <a:gd name="T81" fmla="*/ 2068 h 2492"/>
              <a:gd name="T82" fmla="*/ 268 w 320"/>
              <a:gd name="T83" fmla="*/ 1619 h 2492"/>
              <a:gd name="T84" fmla="*/ 274 w 320"/>
              <a:gd name="T85" fmla="*/ 2226 h 2492"/>
              <a:gd name="T86" fmla="*/ 281 w 320"/>
              <a:gd name="T87" fmla="*/ 2052 h 2492"/>
              <a:gd name="T88" fmla="*/ 287 w 320"/>
              <a:gd name="T89" fmla="*/ 1774 h 2492"/>
              <a:gd name="T90" fmla="*/ 294 w 320"/>
              <a:gd name="T91" fmla="*/ 1762 h 2492"/>
              <a:gd name="T92" fmla="*/ 300 w 320"/>
              <a:gd name="T93" fmla="*/ 1887 h 2492"/>
              <a:gd name="T94" fmla="*/ 307 w 320"/>
              <a:gd name="T95" fmla="*/ 1884 h 2492"/>
              <a:gd name="T96" fmla="*/ 314 w 320"/>
              <a:gd name="T97" fmla="*/ 1911 h 2492"/>
              <a:gd name="T98" fmla="*/ 320 w 320"/>
              <a:gd name="T99" fmla="*/ 1667 h 2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0" h="2492">
                <a:moveTo>
                  <a:pt x="0" y="0"/>
                </a:moveTo>
                <a:lnTo>
                  <a:pt x="5" y="731"/>
                </a:lnTo>
                <a:lnTo>
                  <a:pt x="12" y="754"/>
                </a:lnTo>
                <a:lnTo>
                  <a:pt x="18" y="1164"/>
                </a:lnTo>
                <a:lnTo>
                  <a:pt x="25" y="1581"/>
                </a:lnTo>
                <a:lnTo>
                  <a:pt x="32" y="1448"/>
                </a:lnTo>
                <a:lnTo>
                  <a:pt x="38" y="1955"/>
                </a:lnTo>
                <a:lnTo>
                  <a:pt x="45" y="1124"/>
                </a:lnTo>
                <a:lnTo>
                  <a:pt x="51" y="974"/>
                </a:lnTo>
                <a:lnTo>
                  <a:pt x="58" y="543"/>
                </a:lnTo>
                <a:lnTo>
                  <a:pt x="64" y="1292"/>
                </a:lnTo>
                <a:lnTo>
                  <a:pt x="71" y="2009"/>
                </a:lnTo>
                <a:lnTo>
                  <a:pt x="77" y="1450"/>
                </a:lnTo>
                <a:lnTo>
                  <a:pt x="84" y="1121"/>
                </a:lnTo>
                <a:lnTo>
                  <a:pt x="90" y="1996"/>
                </a:lnTo>
                <a:lnTo>
                  <a:pt x="97" y="369"/>
                </a:lnTo>
                <a:lnTo>
                  <a:pt x="104" y="1073"/>
                </a:lnTo>
                <a:lnTo>
                  <a:pt x="110" y="1533"/>
                </a:lnTo>
                <a:lnTo>
                  <a:pt x="117" y="1286"/>
                </a:lnTo>
                <a:lnTo>
                  <a:pt x="123" y="277"/>
                </a:lnTo>
                <a:lnTo>
                  <a:pt x="130" y="1762"/>
                </a:lnTo>
                <a:lnTo>
                  <a:pt x="137" y="1611"/>
                </a:lnTo>
                <a:lnTo>
                  <a:pt x="143" y="1585"/>
                </a:lnTo>
                <a:lnTo>
                  <a:pt x="150" y="1488"/>
                </a:lnTo>
                <a:lnTo>
                  <a:pt x="156" y="2170"/>
                </a:lnTo>
                <a:lnTo>
                  <a:pt x="163" y="1747"/>
                </a:lnTo>
                <a:lnTo>
                  <a:pt x="169" y="1551"/>
                </a:lnTo>
                <a:lnTo>
                  <a:pt x="176" y="1808"/>
                </a:lnTo>
                <a:lnTo>
                  <a:pt x="182" y="1818"/>
                </a:lnTo>
                <a:lnTo>
                  <a:pt x="189" y="734"/>
                </a:lnTo>
                <a:lnTo>
                  <a:pt x="195" y="801"/>
                </a:lnTo>
                <a:lnTo>
                  <a:pt x="202" y="1622"/>
                </a:lnTo>
                <a:lnTo>
                  <a:pt x="209" y="1156"/>
                </a:lnTo>
                <a:lnTo>
                  <a:pt x="215" y="1803"/>
                </a:lnTo>
                <a:lnTo>
                  <a:pt x="222" y="2492"/>
                </a:lnTo>
                <a:lnTo>
                  <a:pt x="228" y="1857"/>
                </a:lnTo>
                <a:lnTo>
                  <a:pt x="235" y="2233"/>
                </a:lnTo>
                <a:lnTo>
                  <a:pt x="241" y="1537"/>
                </a:lnTo>
                <a:lnTo>
                  <a:pt x="248" y="1346"/>
                </a:lnTo>
                <a:lnTo>
                  <a:pt x="255" y="1904"/>
                </a:lnTo>
                <a:lnTo>
                  <a:pt x="261" y="2068"/>
                </a:lnTo>
                <a:lnTo>
                  <a:pt x="268" y="1619"/>
                </a:lnTo>
                <a:lnTo>
                  <a:pt x="274" y="2226"/>
                </a:lnTo>
                <a:lnTo>
                  <a:pt x="281" y="2052"/>
                </a:lnTo>
                <a:lnTo>
                  <a:pt x="287" y="1774"/>
                </a:lnTo>
                <a:lnTo>
                  <a:pt x="294" y="1762"/>
                </a:lnTo>
                <a:lnTo>
                  <a:pt x="300" y="1887"/>
                </a:lnTo>
                <a:lnTo>
                  <a:pt x="307" y="1884"/>
                </a:lnTo>
                <a:lnTo>
                  <a:pt x="314" y="1911"/>
                </a:lnTo>
                <a:lnTo>
                  <a:pt x="320" y="166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37"/>
          <p:cNvSpPr>
            <a:spLocks/>
          </p:cNvSpPr>
          <p:nvPr/>
        </p:nvSpPr>
        <p:spPr bwMode="auto">
          <a:xfrm>
            <a:off x="3170793" y="3445216"/>
            <a:ext cx="348561" cy="1651260"/>
          </a:xfrm>
          <a:custGeom>
            <a:avLst/>
            <a:gdLst>
              <a:gd name="T0" fmla="*/ 0 w 334"/>
              <a:gd name="T1" fmla="*/ 678 h 1608"/>
              <a:gd name="T2" fmla="*/ 6 w 334"/>
              <a:gd name="T3" fmla="*/ 434 h 1608"/>
              <a:gd name="T4" fmla="*/ 13 w 334"/>
              <a:gd name="T5" fmla="*/ 126 h 1608"/>
              <a:gd name="T6" fmla="*/ 19 w 334"/>
              <a:gd name="T7" fmla="*/ 62 h 1608"/>
              <a:gd name="T8" fmla="*/ 26 w 334"/>
              <a:gd name="T9" fmla="*/ 501 h 1608"/>
              <a:gd name="T10" fmla="*/ 32 w 334"/>
              <a:gd name="T11" fmla="*/ 1013 h 1608"/>
              <a:gd name="T12" fmla="*/ 39 w 334"/>
              <a:gd name="T13" fmla="*/ 644 h 1608"/>
              <a:gd name="T14" fmla="*/ 46 w 334"/>
              <a:gd name="T15" fmla="*/ 0 h 1608"/>
              <a:gd name="T16" fmla="*/ 52 w 334"/>
              <a:gd name="T17" fmla="*/ 573 h 1608"/>
              <a:gd name="T18" fmla="*/ 59 w 334"/>
              <a:gd name="T19" fmla="*/ 941 h 1608"/>
              <a:gd name="T20" fmla="*/ 65 w 334"/>
              <a:gd name="T21" fmla="*/ 170 h 1608"/>
              <a:gd name="T22" fmla="*/ 72 w 334"/>
              <a:gd name="T23" fmla="*/ 464 h 1608"/>
              <a:gd name="T24" fmla="*/ 78 w 334"/>
              <a:gd name="T25" fmla="*/ 1139 h 1608"/>
              <a:gd name="T26" fmla="*/ 85 w 334"/>
              <a:gd name="T27" fmla="*/ 1022 h 1608"/>
              <a:gd name="T28" fmla="*/ 91 w 334"/>
              <a:gd name="T29" fmla="*/ 853 h 1608"/>
              <a:gd name="T30" fmla="*/ 98 w 334"/>
              <a:gd name="T31" fmla="*/ 822 h 1608"/>
              <a:gd name="T32" fmla="*/ 104 w 334"/>
              <a:gd name="T33" fmla="*/ 886 h 1608"/>
              <a:gd name="T34" fmla="*/ 111 w 334"/>
              <a:gd name="T35" fmla="*/ 1604 h 1608"/>
              <a:gd name="T36" fmla="*/ 118 w 334"/>
              <a:gd name="T37" fmla="*/ 536 h 1608"/>
              <a:gd name="T38" fmla="*/ 124 w 334"/>
              <a:gd name="T39" fmla="*/ 407 h 1608"/>
              <a:gd name="T40" fmla="*/ 131 w 334"/>
              <a:gd name="T41" fmla="*/ 387 h 1608"/>
              <a:gd name="T42" fmla="*/ 137 w 334"/>
              <a:gd name="T43" fmla="*/ 646 h 1608"/>
              <a:gd name="T44" fmla="*/ 144 w 334"/>
              <a:gd name="T45" fmla="*/ 1330 h 1608"/>
              <a:gd name="T46" fmla="*/ 151 w 334"/>
              <a:gd name="T47" fmla="*/ 881 h 1608"/>
              <a:gd name="T48" fmla="*/ 157 w 334"/>
              <a:gd name="T49" fmla="*/ 1608 h 1608"/>
              <a:gd name="T50" fmla="*/ 164 w 334"/>
              <a:gd name="T51" fmla="*/ 287 h 1608"/>
              <a:gd name="T52" fmla="*/ 170 w 334"/>
              <a:gd name="T53" fmla="*/ 46 h 1608"/>
              <a:gd name="T54" fmla="*/ 177 w 334"/>
              <a:gd name="T55" fmla="*/ 963 h 1608"/>
              <a:gd name="T56" fmla="*/ 183 w 334"/>
              <a:gd name="T57" fmla="*/ 422 h 1608"/>
              <a:gd name="T58" fmla="*/ 190 w 334"/>
              <a:gd name="T59" fmla="*/ 610 h 1608"/>
              <a:gd name="T60" fmla="*/ 196 w 334"/>
              <a:gd name="T61" fmla="*/ 434 h 1608"/>
              <a:gd name="T62" fmla="*/ 203 w 334"/>
              <a:gd name="T63" fmla="*/ 1156 h 1608"/>
              <a:gd name="T64" fmla="*/ 209 w 334"/>
              <a:gd name="T65" fmla="*/ 496 h 1608"/>
              <a:gd name="T66" fmla="*/ 216 w 334"/>
              <a:gd name="T67" fmla="*/ 376 h 1608"/>
              <a:gd name="T68" fmla="*/ 223 w 334"/>
              <a:gd name="T69" fmla="*/ 1201 h 1608"/>
              <a:gd name="T70" fmla="*/ 229 w 334"/>
              <a:gd name="T71" fmla="*/ 10 h 1608"/>
              <a:gd name="T72" fmla="*/ 236 w 334"/>
              <a:gd name="T73" fmla="*/ 816 h 1608"/>
              <a:gd name="T74" fmla="*/ 242 w 334"/>
              <a:gd name="T75" fmla="*/ 751 h 1608"/>
              <a:gd name="T76" fmla="*/ 249 w 334"/>
              <a:gd name="T77" fmla="*/ 1010 h 1608"/>
              <a:gd name="T78" fmla="*/ 255 w 334"/>
              <a:gd name="T79" fmla="*/ 324 h 1608"/>
              <a:gd name="T80" fmla="*/ 262 w 334"/>
              <a:gd name="T81" fmla="*/ 1512 h 1608"/>
              <a:gd name="T82" fmla="*/ 269 w 334"/>
              <a:gd name="T83" fmla="*/ 1427 h 1608"/>
              <a:gd name="T84" fmla="*/ 275 w 334"/>
              <a:gd name="T85" fmla="*/ 1003 h 1608"/>
              <a:gd name="T86" fmla="*/ 282 w 334"/>
              <a:gd name="T87" fmla="*/ 365 h 1608"/>
              <a:gd name="T88" fmla="*/ 288 w 334"/>
              <a:gd name="T89" fmla="*/ 289 h 1608"/>
              <a:gd name="T90" fmla="*/ 295 w 334"/>
              <a:gd name="T91" fmla="*/ 905 h 1608"/>
              <a:gd name="T92" fmla="*/ 301 w 334"/>
              <a:gd name="T93" fmla="*/ 762 h 1608"/>
              <a:gd name="T94" fmla="*/ 308 w 334"/>
              <a:gd name="T95" fmla="*/ 631 h 1608"/>
              <a:gd name="T96" fmla="*/ 314 w 334"/>
              <a:gd name="T97" fmla="*/ 1132 h 1608"/>
              <a:gd name="T98" fmla="*/ 321 w 334"/>
              <a:gd name="T99" fmla="*/ 1015 h 1608"/>
              <a:gd name="T100" fmla="*/ 328 w 334"/>
              <a:gd name="T101" fmla="*/ 810 h 1608"/>
              <a:gd name="T102" fmla="*/ 334 w 334"/>
              <a:gd name="T103" fmla="*/ 881 h 1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608">
                <a:moveTo>
                  <a:pt x="0" y="678"/>
                </a:moveTo>
                <a:lnTo>
                  <a:pt x="6" y="434"/>
                </a:lnTo>
                <a:lnTo>
                  <a:pt x="13" y="126"/>
                </a:lnTo>
                <a:lnTo>
                  <a:pt x="19" y="62"/>
                </a:lnTo>
                <a:lnTo>
                  <a:pt x="26" y="501"/>
                </a:lnTo>
                <a:lnTo>
                  <a:pt x="32" y="1013"/>
                </a:lnTo>
                <a:lnTo>
                  <a:pt x="39" y="644"/>
                </a:lnTo>
                <a:lnTo>
                  <a:pt x="46" y="0"/>
                </a:lnTo>
                <a:lnTo>
                  <a:pt x="52" y="573"/>
                </a:lnTo>
                <a:lnTo>
                  <a:pt x="59" y="941"/>
                </a:lnTo>
                <a:lnTo>
                  <a:pt x="65" y="170"/>
                </a:lnTo>
                <a:lnTo>
                  <a:pt x="72" y="464"/>
                </a:lnTo>
                <a:lnTo>
                  <a:pt x="78" y="1139"/>
                </a:lnTo>
                <a:lnTo>
                  <a:pt x="85" y="1022"/>
                </a:lnTo>
                <a:lnTo>
                  <a:pt x="91" y="853"/>
                </a:lnTo>
                <a:lnTo>
                  <a:pt x="98" y="822"/>
                </a:lnTo>
                <a:lnTo>
                  <a:pt x="104" y="886"/>
                </a:lnTo>
                <a:lnTo>
                  <a:pt x="111" y="1604"/>
                </a:lnTo>
                <a:lnTo>
                  <a:pt x="118" y="536"/>
                </a:lnTo>
                <a:lnTo>
                  <a:pt x="124" y="407"/>
                </a:lnTo>
                <a:lnTo>
                  <a:pt x="131" y="387"/>
                </a:lnTo>
                <a:lnTo>
                  <a:pt x="137" y="646"/>
                </a:lnTo>
                <a:lnTo>
                  <a:pt x="144" y="1330"/>
                </a:lnTo>
                <a:lnTo>
                  <a:pt x="151" y="881"/>
                </a:lnTo>
                <a:lnTo>
                  <a:pt x="157" y="1608"/>
                </a:lnTo>
                <a:lnTo>
                  <a:pt x="164" y="287"/>
                </a:lnTo>
                <a:lnTo>
                  <a:pt x="170" y="46"/>
                </a:lnTo>
                <a:lnTo>
                  <a:pt x="177" y="963"/>
                </a:lnTo>
                <a:lnTo>
                  <a:pt x="183" y="422"/>
                </a:lnTo>
                <a:lnTo>
                  <a:pt x="190" y="610"/>
                </a:lnTo>
                <a:lnTo>
                  <a:pt x="196" y="434"/>
                </a:lnTo>
                <a:lnTo>
                  <a:pt x="203" y="1156"/>
                </a:lnTo>
                <a:lnTo>
                  <a:pt x="209" y="496"/>
                </a:lnTo>
                <a:lnTo>
                  <a:pt x="216" y="376"/>
                </a:lnTo>
                <a:lnTo>
                  <a:pt x="223" y="1201"/>
                </a:lnTo>
                <a:lnTo>
                  <a:pt x="229" y="10"/>
                </a:lnTo>
                <a:lnTo>
                  <a:pt x="236" y="816"/>
                </a:lnTo>
                <a:lnTo>
                  <a:pt x="242" y="751"/>
                </a:lnTo>
                <a:lnTo>
                  <a:pt x="249" y="1010"/>
                </a:lnTo>
                <a:lnTo>
                  <a:pt x="255" y="324"/>
                </a:lnTo>
                <a:lnTo>
                  <a:pt x="262" y="1512"/>
                </a:lnTo>
                <a:lnTo>
                  <a:pt x="269" y="1427"/>
                </a:lnTo>
                <a:lnTo>
                  <a:pt x="275" y="1003"/>
                </a:lnTo>
                <a:lnTo>
                  <a:pt x="282" y="365"/>
                </a:lnTo>
                <a:lnTo>
                  <a:pt x="288" y="289"/>
                </a:lnTo>
                <a:lnTo>
                  <a:pt x="295" y="905"/>
                </a:lnTo>
                <a:lnTo>
                  <a:pt x="301" y="762"/>
                </a:lnTo>
                <a:lnTo>
                  <a:pt x="308" y="631"/>
                </a:lnTo>
                <a:lnTo>
                  <a:pt x="314" y="1132"/>
                </a:lnTo>
                <a:lnTo>
                  <a:pt x="321" y="1015"/>
                </a:lnTo>
                <a:lnTo>
                  <a:pt x="328" y="810"/>
                </a:lnTo>
                <a:lnTo>
                  <a:pt x="334" y="88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38"/>
          <p:cNvSpPr>
            <a:spLocks/>
          </p:cNvSpPr>
          <p:nvPr/>
        </p:nvSpPr>
        <p:spPr bwMode="auto">
          <a:xfrm>
            <a:off x="3513094" y="3469861"/>
            <a:ext cx="348561" cy="1883339"/>
          </a:xfrm>
          <a:custGeom>
            <a:avLst/>
            <a:gdLst>
              <a:gd name="T0" fmla="*/ 0 w 334"/>
              <a:gd name="T1" fmla="*/ 786 h 1834"/>
              <a:gd name="T2" fmla="*/ 6 w 334"/>
              <a:gd name="T3" fmla="*/ 857 h 1834"/>
              <a:gd name="T4" fmla="*/ 13 w 334"/>
              <a:gd name="T5" fmla="*/ 610 h 1834"/>
              <a:gd name="T6" fmla="*/ 19 w 334"/>
              <a:gd name="T7" fmla="*/ 841 h 1834"/>
              <a:gd name="T8" fmla="*/ 26 w 334"/>
              <a:gd name="T9" fmla="*/ 1646 h 1834"/>
              <a:gd name="T10" fmla="*/ 32 w 334"/>
              <a:gd name="T11" fmla="*/ 634 h 1834"/>
              <a:gd name="T12" fmla="*/ 39 w 334"/>
              <a:gd name="T13" fmla="*/ 599 h 1834"/>
              <a:gd name="T14" fmla="*/ 46 w 334"/>
              <a:gd name="T15" fmla="*/ 926 h 1834"/>
              <a:gd name="T16" fmla="*/ 52 w 334"/>
              <a:gd name="T17" fmla="*/ 439 h 1834"/>
              <a:gd name="T18" fmla="*/ 59 w 334"/>
              <a:gd name="T19" fmla="*/ 752 h 1834"/>
              <a:gd name="T20" fmla="*/ 65 w 334"/>
              <a:gd name="T21" fmla="*/ 1133 h 1834"/>
              <a:gd name="T22" fmla="*/ 72 w 334"/>
              <a:gd name="T23" fmla="*/ 1590 h 1834"/>
              <a:gd name="T24" fmla="*/ 78 w 334"/>
              <a:gd name="T25" fmla="*/ 1655 h 1834"/>
              <a:gd name="T26" fmla="*/ 85 w 334"/>
              <a:gd name="T27" fmla="*/ 1142 h 1834"/>
              <a:gd name="T28" fmla="*/ 91 w 334"/>
              <a:gd name="T29" fmla="*/ 1311 h 1834"/>
              <a:gd name="T30" fmla="*/ 98 w 334"/>
              <a:gd name="T31" fmla="*/ 0 h 1834"/>
              <a:gd name="T32" fmla="*/ 104 w 334"/>
              <a:gd name="T33" fmla="*/ 1418 h 1834"/>
              <a:gd name="T34" fmla="*/ 111 w 334"/>
              <a:gd name="T35" fmla="*/ 1834 h 1834"/>
              <a:gd name="T36" fmla="*/ 118 w 334"/>
              <a:gd name="T37" fmla="*/ 1057 h 1834"/>
              <a:gd name="T38" fmla="*/ 124 w 334"/>
              <a:gd name="T39" fmla="*/ 1449 h 1834"/>
              <a:gd name="T40" fmla="*/ 131 w 334"/>
              <a:gd name="T41" fmla="*/ 1316 h 1834"/>
              <a:gd name="T42" fmla="*/ 137 w 334"/>
              <a:gd name="T43" fmla="*/ 903 h 1834"/>
              <a:gd name="T44" fmla="*/ 144 w 334"/>
              <a:gd name="T45" fmla="*/ 968 h 1834"/>
              <a:gd name="T46" fmla="*/ 151 w 334"/>
              <a:gd name="T47" fmla="*/ 949 h 1834"/>
              <a:gd name="T48" fmla="*/ 157 w 334"/>
              <a:gd name="T49" fmla="*/ 660 h 1834"/>
              <a:gd name="T50" fmla="*/ 164 w 334"/>
              <a:gd name="T51" fmla="*/ 1182 h 1834"/>
              <a:gd name="T52" fmla="*/ 170 w 334"/>
              <a:gd name="T53" fmla="*/ 465 h 1834"/>
              <a:gd name="T54" fmla="*/ 177 w 334"/>
              <a:gd name="T55" fmla="*/ 1054 h 1834"/>
              <a:gd name="T56" fmla="*/ 183 w 334"/>
              <a:gd name="T57" fmla="*/ 658 h 1834"/>
              <a:gd name="T58" fmla="*/ 190 w 334"/>
              <a:gd name="T59" fmla="*/ 1583 h 1834"/>
              <a:gd name="T60" fmla="*/ 196 w 334"/>
              <a:gd name="T61" fmla="*/ 1012 h 1834"/>
              <a:gd name="T62" fmla="*/ 203 w 334"/>
              <a:gd name="T63" fmla="*/ 981 h 1834"/>
              <a:gd name="T64" fmla="*/ 209 w 334"/>
              <a:gd name="T65" fmla="*/ 794 h 1834"/>
              <a:gd name="T66" fmla="*/ 216 w 334"/>
              <a:gd name="T67" fmla="*/ 1810 h 1834"/>
              <a:gd name="T68" fmla="*/ 223 w 334"/>
              <a:gd name="T69" fmla="*/ 726 h 1834"/>
              <a:gd name="T70" fmla="*/ 229 w 334"/>
              <a:gd name="T71" fmla="*/ 1278 h 1834"/>
              <a:gd name="T72" fmla="*/ 236 w 334"/>
              <a:gd name="T73" fmla="*/ 953 h 1834"/>
              <a:gd name="T74" fmla="*/ 242 w 334"/>
              <a:gd name="T75" fmla="*/ 1114 h 1834"/>
              <a:gd name="T76" fmla="*/ 249 w 334"/>
              <a:gd name="T77" fmla="*/ 690 h 1834"/>
              <a:gd name="T78" fmla="*/ 256 w 334"/>
              <a:gd name="T79" fmla="*/ 1701 h 1834"/>
              <a:gd name="T80" fmla="*/ 262 w 334"/>
              <a:gd name="T81" fmla="*/ 1293 h 1834"/>
              <a:gd name="T82" fmla="*/ 269 w 334"/>
              <a:gd name="T83" fmla="*/ 784 h 1834"/>
              <a:gd name="T84" fmla="*/ 275 w 334"/>
              <a:gd name="T85" fmla="*/ 1199 h 1834"/>
              <a:gd name="T86" fmla="*/ 282 w 334"/>
              <a:gd name="T87" fmla="*/ 1024 h 1834"/>
              <a:gd name="T88" fmla="*/ 288 w 334"/>
              <a:gd name="T89" fmla="*/ 991 h 1834"/>
              <a:gd name="T90" fmla="*/ 295 w 334"/>
              <a:gd name="T91" fmla="*/ 1042 h 1834"/>
              <a:gd name="T92" fmla="*/ 301 w 334"/>
              <a:gd name="T93" fmla="*/ 1122 h 1834"/>
              <a:gd name="T94" fmla="*/ 308 w 334"/>
              <a:gd name="T95" fmla="*/ 842 h 1834"/>
              <a:gd name="T96" fmla="*/ 314 w 334"/>
              <a:gd name="T97" fmla="*/ 1183 h 1834"/>
              <a:gd name="T98" fmla="*/ 321 w 334"/>
              <a:gd name="T99" fmla="*/ 728 h 1834"/>
              <a:gd name="T100" fmla="*/ 328 w 334"/>
              <a:gd name="T101" fmla="*/ 873 h 1834"/>
              <a:gd name="T102" fmla="*/ 334 w 334"/>
              <a:gd name="T103" fmla="*/ 1407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834">
                <a:moveTo>
                  <a:pt x="0" y="786"/>
                </a:moveTo>
                <a:lnTo>
                  <a:pt x="6" y="857"/>
                </a:lnTo>
                <a:lnTo>
                  <a:pt x="13" y="610"/>
                </a:lnTo>
                <a:lnTo>
                  <a:pt x="19" y="841"/>
                </a:lnTo>
                <a:lnTo>
                  <a:pt x="26" y="1646"/>
                </a:lnTo>
                <a:lnTo>
                  <a:pt x="32" y="634"/>
                </a:lnTo>
                <a:lnTo>
                  <a:pt x="39" y="599"/>
                </a:lnTo>
                <a:lnTo>
                  <a:pt x="46" y="926"/>
                </a:lnTo>
                <a:lnTo>
                  <a:pt x="52" y="439"/>
                </a:lnTo>
                <a:lnTo>
                  <a:pt x="59" y="752"/>
                </a:lnTo>
                <a:lnTo>
                  <a:pt x="65" y="1133"/>
                </a:lnTo>
                <a:lnTo>
                  <a:pt x="72" y="1590"/>
                </a:lnTo>
                <a:lnTo>
                  <a:pt x="78" y="1655"/>
                </a:lnTo>
                <a:lnTo>
                  <a:pt x="85" y="1142"/>
                </a:lnTo>
                <a:lnTo>
                  <a:pt x="91" y="1311"/>
                </a:lnTo>
                <a:lnTo>
                  <a:pt x="98" y="0"/>
                </a:lnTo>
                <a:lnTo>
                  <a:pt x="104" y="1418"/>
                </a:lnTo>
                <a:lnTo>
                  <a:pt x="111" y="1834"/>
                </a:lnTo>
                <a:lnTo>
                  <a:pt x="118" y="1057"/>
                </a:lnTo>
                <a:lnTo>
                  <a:pt x="124" y="1449"/>
                </a:lnTo>
                <a:lnTo>
                  <a:pt x="131" y="1316"/>
                </a:lnTo>
                <a:lnTo>
                  <a:pt x="137" y="903"/>
                </a:lnTo>
                <a:lnTo>
                  <a:pt x="144" y="968"/>
                </a:lnTo>
                <a:lnTo>
                  <a:pt x="151" y="949"/>
                </a:lnTo>
                <a:lnTo>
                  <a:pt x="157" y="660"/>
                </a:lnTo>
                <a:lnTo>
                  <a:pt x="164" y="1182"/>
                </a:lnTo>
                <a:lnTo>
                  <a:pt x="170" y="465"/>
                </a:lnTo>
                <a:lnTo>
                  <a:pt x="177" y="1054"/>
                </a:lnTo>
                <a:lnTo>
                  <a:pt x="183" y="658"/>
                </a:lnTo>
                <a:lnTo>
                  <a:pt x="190" y="1583"/>
                </a:lnTo>
                <a:lnTo>
                  <a:pt x="196" y="1012"/>
                </a:lnTo>
                <a:lnTo>
                  <a:pt x="203" y="981"/>
                </a:lnTo>
                <a:lnTo>
                  <a:pt x="209" y="794"/>
                </a:lnTo>
                <a:lnTo>
                  <a:pt x="216" y="1810"/>
                </a:lnTo>
                <a:lnTo>
                  <a:pt x="223" y="726"/>
                </a:lnTo>
                <a:lnTo>
                  <a:pt x="229" y="1278"/>
                </a:lnTo>
                <a:lnTo>
                  <a:pt x="236" y="953"/>
                </a:lnTo>
                <a:lnTo>
                  <a:pt x="242" y="1114"/>
                </a:lnTo>
                <a:lnTo>
                  <a:pt x="249" y="690"/>
                </a:lnTo>
                <a:lnTo>
                  <a:pt x="256" y="1701"/>
                </a:lnTo>
                <a:lnTo>
                  <a:pt x="262" y="1293"/>
                </a:lnTo>
                <a:lnTo>
                  <a:pt x="269" y="784"/>
                </a:lnTo>
                <a:lnTo>
                  <a:pt x="275" y="1199"/>
                </a:lnTo>
                <a:lnTo>
                  <a:pt x="282" y="1024"/>
                </a:lnTo>
                <a:lnTo>
                  <a:pt x="288" y="991"/>
                </a:lnTo>
                <a:lnTo>
                  <a:pt x="295" y="1042"/>
                </a:lnTo>
                <a:lnTo>
                  <a:pt x="301" y="1122"/>
                </a:lnTo>
                <a:lnTo>
                  <a:pt x="308" y="842"/>
                </a:lnTo>
                <a:lnTo>
                  <a:pt x="314" y="1183"/>
                </a:lnTo>
                <a:lnTo>
                  <a:pt x="321" y="728"/>
                </a:lnTo>
                <a:lnTo>
                  <a:pt x="328" y="873"/>
                </a:lnTo>
                <a:lnTo>
                  <a:pt x="334" y="140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Freeform 39"/>
          <p:cNvSpPr>
            <a:spLocks/>
          </p:cNvSpPr>
          <p:nvPr/>
        </p:nvSpPr>
        <p:spPr bwMode="auto">
          <a:xfrm>
            <a:off x="3855394" y="4181505"/>
            <a:ext cx="348561" cy="1195316"/>
          </a:xfrm>
          <a:custGeom>
            <a:avLst/>
            <a:gdLst>
              <a:gd name="T0" fmla="*/ 0 w 334"/>
              <a:gd name="T1" fmla="*/ 180 h 1164"/>
              <a:gd name="T2" fmla="*/ 6 w 334"/>
              <a:gd name="T3" fmla="*/ 714 h 1164"/>
              <a:gd name="T4" fmla="*/ 13 w 334"/>
              <a:gd name="T5" fmla="*/ 312 h 1164"/>
              <a:gd name="T6" fmla="*/ 19 w 334"/>
              <a:gd name="T7" fmla="*/ 478 h 1164"/>
              <a:gd name="T8" fmla="*/ 26 w 334"/>
              <a:gd name="T9" fmla="*/ 405 h 1164"/>
              <a:gd name="T10" fmla="*/ 32 w 334"/>
              <a:gd name="T11" fmla="*/ 760 h 1164"/>
              <a:gd name="T12" fmla="*/ 39 w 334"/>
              <a:gd name="T13" fmla="*/ 831 h 1164"/>
              <a:gd name="T14" fmla="*/ 46 w 334"/>
              <a:gd name="T15" fmla="*/ 457 h 1164"/>
              <a:gd name="T16" fmla="*/ 52 w 334"/>
              <a:gd name="T17" fmla="*/ 272 h 1164"/>
              <a:gd name="T18" fmla="*/ 59 w 334"/>
              <a:gd name="T19" fmla="*/ 66 h 1164"/>
              <a:gd name="T20" fmla="*/ 65 w 334"/>
              <a:gd name="T21" fmla="*/ 613 h 1164"/>
              <a:gd name="T22" fmla="*/ 72 w 334"/>
              <a:gd name="T23" fmla="*/ 646 h 1164"/>
              <a:gd name="T24" fmla="*/ 78 w 334"/>
              <a:gd name="T25" fmla="*/ 257 h 1164"/>
              <a:gd name="T26" fmla="*/ 85 w 334"/>
              <a:gd name="T27" fmla="*/ 898 h 1164"/>
              <a:gd name="T28" fmla="*/ 91 w 334"/>
              <a:gd name="T29" fmla="*/ 225 h 1164"/>
              <a:gd name="T30" fmla="*/ 98 w 334"/>
              <a:gd name="T31" fmla="*/ 614 h 1164"/>
              <a:gd name="T32" fmla="*/ 105 w 334"/>
              <a:gd name="T33" fmla="*/ 776 h 1164"/>
              <a:gd name="T34" fmla="*/ 111 w 334"/>
              <a:gd name="T35" fmla="*/ 638 h 1164"/>
              <a:gd name="T36" fmla="*/ 118 w 334"/>
              <a:gd name="T37" fmla="*/ 680 h 1164"/>
              <a:gd name="T38" fmla="*/ 124 w 334"/>
              <a:gd name="T39" fmla="*/ 593 h 1164"/>
              <a:gd name="T40" fmla="*/ 131 w 334"/>
              <a:gd name="T41" fmla="*/ 882 h 1164"/>
              <a:gd name="T42" fmla="*/ 137 w 334"/>
              <a:gd name="T43" fmla="*/ 644 h 1164"/>
              <a:gd name="T44" fmla="*/ 144 w 334"/>
              <a:gd name="T45" fmla="*/ 0 h 1164"/>
              <a:gd name="T46" fmla="*/ 151 w 334"/>
              <a:gd name="T47" fmla="*/ 137 h 1164"/>
              <a:gd name="T48" fmla="*/ 157 w 334"/>
              <a:gd name="T49" fmla="*/ 1098 h 1164"/>
              <a:gd name="T50" fmla="*/ 164 w 334"/>
              <a:gd name="T51" fmla="*/ 1164 h 1164"/>
              <a:gd name="T52" fmla="*/ 170 w 334"/>
              <a:gd name="T53" fmla="*/ 469 h 1164"/>
              <a:gd name="T54" fmla="*/ 177 w 334"/>
              <a:gd name="T55" fmla="*/ 55 h 1164"/>
              <a:gd name="T56" fmla="*/ 183 w 334"/>
              <a:gd name="T57" fmla="*/ 1127 h 1164"/>
              <a:gd name="T58" fmla="*/ 190 w 334"/>
              <a:gd name="T59" fmla="*/ 475 h 1164"/>
              <a:gd name="T60" fmla="*/ 196 w 334"/>
              <a:gd name="T61" fmla="*/ 613 h 1164"/>
              <a:gd name="T62" fmla="*/ 203 w 334"/>
              <a:gd name="T63" fmla="*/ 490 h 1164"/>
              <a:gd name="T64" fmla="*/ 209 w 334"/>
              <a:gd name="T65" fmla="*/ 47 h 1164"/>
              <a:gd name="T66" fmla="*/ 216 w 334"/>
              <a:gd name="T67" fmla="*/ 916 h 1164"/>
              <a:gd name="T68" fmla="*/ 223 w 334"/>
              <a:gd name="T69" fmla="*/ 232 h 1164"/>
              <a:gd name="T70" fmla="*/ 229 w 334"/>
              <a:gd name="T71" fmla="*/ 343 h 1164"/>
              <a:gd name="T72" fmla="*/ 236 w 334"/>
              <a:gd name="T73" fmla="*/ 1095 h 1164"/>
              <a:gd name="T74" fmla="*/ 242 w 334"/>
              <a:gd name="T75" fmla="*/ 656 h 1164"/>
              <a:gd name="T76" fmla="*/ 249 w 334"/>
              <a:gd name="T77" fmla="*/ 1041 h 1164"/>
              <a:gd name="T78" fmla="*/ 256 w 334"/>
              <a:gd name="T79" fmla="*/ 853 h 1164"/>
              <a:gd name="T80" fmla="*/ 262 w 334"/>
              <a:gd name="T81" fmla="*/ 877 h 1164"/>
              <a:gd name="T82" fmla="*/ 269 w 334"/>
              <a:gd name="T83" fmla="*/ 461 h 1164"/>
              <a:gd name="T84" fmla="*/ 275 w 334"/>
              <a:gd name="T85" fmla="*/ 901 h 1164"/>
              <a:gd name="T86" fmla="*/ 282 w 334"/>
              <a:gd name="T87" fmla="*/ 607 h 1164"/>
              <a:gd name="T88" fmla="*/ 288 w 334"/>
              <a:gd name="T89" fmla="*/ 426 h 1164"/>
              <a:gd name="T90" fmla="*/ 295 w 334"/>
              <a:gd name="T91" fmla="*/ 973 h 1164"/>
              <a:gd name="T92" fmla="*/ 301 w 334"/>
              <a:gd name="T93" fmla="*/ 765 h 1164"/>
              <a:gd name="T94" fmla="*/ 308 w 334"/>
              <a:gd name="T95" fmla="*/ 302 h 1164"/>
              <a:gd name="T96" fmla="*/ 314 w 334"/>
              <a:gd name="T97" fmla="*/ 819 h 1164"/>
              <a:gd name="T98" fmla="*/ 321 w 334"/>
              <a:gd name="T99" fmla="*/ 279 h 1164"/>
              <a:gd name="T100" fmla="*/ 328 w 334"/>
              <a:gd name="T101" fmla="*/ 278 h 1164"/>
              <a:gd name="T102" fmla="*/ 334 w 334"/>
              <a:gd name="T103" fmla="*/ 20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164">
                <a:moveTo>
                  <a:pt x="0" y="180"/>
                </a:moveTo>
                <a:lnTo>
                  <a:pt x="6" y="714"/>
                </a:lnTo>
                <a:lnTo>
                  <a:pt x="13" y="312"/>
                </a:lnTo>
                <a:lnTo>
                  <a:pt x="19" y="478"/>
                </a:lnTo>
                <a:lnTo>
                  <a:pt x="26" y="405"/>
                </a:lnTo>
                <a:lnTo>
                  <a:pt x="32" y="760"/>
                </a:lnTo>
                <a:lnTo>
                  <a:pt x="39" y="831"/>
                </a:lnTo>
                <a:lnTo>
                  <a:pt x="46" y="457"/>
                </a:lnTo>
                <a:lnTo>
                  <a:pt x="52" y="272"/>
                </a:lnTo>
                <a:lnTo>
                  <a:pt x="59" y="66"/>
                </a:lnTo>
                <a:lnTo>
                  <a:pt x="65" y="613"/>
                </a:lnTo>
                <a:lnTo>
                  <a:pt x="72" y="646"/>
                </a:lnTo>
                <a:lnTo>
                  <a:pt x="78" y="257"/>
                </a:lnTo>
                <a:lnTo>
                  <a:pt x="85" y="898"/>
                </a:lnTo>
                <a:lnTo>
                  <a:pt x="91" y="225"/>
                </a:lnTo>
                <a:lnTo>
                  <a:pt x="98" y="614"/>
                </a:lnTo>
                <a:lnTo>
                  <a:pt x="105" y="776"/>
                </a:lnTo>
                <a:lnTo>
                  <a:pt x="111" y="638"/>
                </a:lnTo>
                <a:lnTo>
                  <a:pt x="118" y="680"/>
                </a:lnTo>
                <a:lnTo>
                  <a:pt x="124" y="593"/>
                </a:lnTo>
                <a:lnTo>
                  <a:pt x="131" y="882"/>
                </a:lnTo>
                <a:lnTo>
                  <a:pt x="137" y="644"/>
                </a:lnTo>
                <a:lnTo>
                  <a:pt x="144" y="0"/>
                </a:lnTo>
                <a:lnTo>
                  <a:pt x="151" y="137"/>
                </a:lnTo>
                <a:lnTo>
                  <a:pt x="157" y="1098"/>
                </a:lnTo>
                <a:lnTo>
                  <a:pt x="164" y="1164"/>
                </a:lnTo>
                <a:lnTo>
                  <a:pt x="170" y="469"/>
                </a:lnTo>
                <a:lnTo>
                  <a:pt x="177" y="55"/>
                </a:lnTo>
                <a:lnTo>
                  <a:pt x="183" y="1127"/>
                </a:lnTo>
                <a:lnTo>
                  <a:pt x="190" y="475"/>
                </a:lnTo>
                <a:lnTo>
                  <a:pt x="196" y="613"/>
                </a:lnTo>
                <a:lnTo>
                  <a:pt x="203" y="490"/>
                </a:lnTo>
                <a:lnTo>
                  <a:pt x="209" y="47"/>
                </a:lnTo>
                <a:lnTo>
                  <a:pt x="216" y="916"/>
                </a:lnTo>
                <a:lnTo>
                  <a:pt x="223" y="232"/>
                </a:lnTo>
                <a:lnTo>
                  <a:pt x="229" y="343"/>
                </a:lnTo>
                <a:lnTo>
                  <a:pt x="236" y="1095"/>
                </a:lnTo>
                <a:lnTo>
                  <a:pt x="242" y="656"/>
                </a:lnTo>
                <a:lnTo>
                  <a:pt x="249" y="1041"/>
                </a:lnTo>
                <a:lnTo>
                  <a:pt x="256" y="853"/>
                </a:lnTo>
                <a:lnTo>
                  <a:pt x="262" y="877"/>
                </a:lnTo>
                <a:lnTo>
                  <a:pt x="269" y="461"/>
                </a:lnTo>
                <a:lnTo>
                  <a:pt x="275" y="901"/>
                </a:lnTo>
                <a:lnTo>
                  <a:pt x="282" y="607"/>
                </a:lnTo>
                <a:lnTo>
                  <a:pt x="288" y="426"/>
                </a:lnTo>
                <a:lnTo>
                  <a:pt x="295" y="973"/>
                </a:lnTo>
                <a:lnTo>
                  <a:pt x="301" y="765"/>
                </a:lnTo>
                <a:lnTo>
                  <a:pt x="308" y="302"/>
                </a:lnTo>
                <a:lnTo>
                  <a:pt x="314" y="819"/>
                </a:lnTo>
                <a:lnTo>
                  <a:pt x="321" y="279"/>
                </a:lnTo>
                <a:lnTo>
                  <a:pt x="328" y="278"/>
                </a:lnTo>
                <a:lnTo>
                  <a:pt x="334" y="20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Freeform 40"/>
          <p:cNvSpPr>
            <a:spLocks/>
          </p:cNvSpPr>
          <p:nvPr/>
        </p:nvSpPr>
        <p:spPr bwMode="auto">
          <a:xfrm>
            <a:off x="4197695" y="4166102"/>
            <a:ext cx="348561" cy="1267198"/>
          </a:xfrm>
          <a:custGeom>
            <a:avLst/>
            <a:gdLst>
              <a:gd name="T0" fmla="*/ 0 w 334"/>
              <a:gd name="T1" fmla="*/ 293 h 1234"/>
              <a:gd name="T2" fmla="*/ 6 w 334"/>
              <a:gd name="T3" fmla="*/ 215 h 1234"/>
              <a:gd name="T4" fmla="*/ 13 w 334"/>
              <a:gd name="T5" fmla="*/ 1098 h 1234"/>
              <a:gd name="T6" fmla="*/ 19 w 334"/>
              <a:gd name="T7" fmla="*/ 763 h 1234"/>
              <a:gd name="T8" fmla="*/ 26 w 334"/>
              <a:gd name="T9" fmla="*/ 830 h 1234"/>
              <a:gd name="T10" fmla="*/ 32 w 334"/>
              <a:gd name="T11" fmla="*/ 1133 h 1234"/>
              <a:gd name="T12" fmla="*/ 39 w 334"/>
              <a:gd name="T13" fmla="*/ 467 h 1234"/>
              <a:gd name="T14" fmla="*/ 46 w 334"/>
              <a:gd name="T15" fmla="*/ 881 h 1234"/>
              <a:gd name="T16" fmla="*/ 52 w 334"/>
              <a:gd name="T17" fmla="*/ 571 h 1234"/>
              <a:gd name="T18" fmla="*/ 59 w 334"/>
              <a:gd name="T19" fmla="*/ 489 h 1234"/>
              <a:gd name="T20" fmla="*/ 65 w 334"/>
              <a:gd name="T21" fmla="*/ 367 h 1234"/>
              <a:gd name="T22" fmla="*/ 72 w 334"/>
              <a:gd name="T23" fmla="*/ 719 h 1234"/>
              <a:gd name="T24" fmla="*/ 78 w 334"/>
              <a:gd name="T25" fmla="*/ 217 h 1234"/>
              <a:gd name="T26" fmla="*/ 85 w 334"/>
              <a:gd name="T27" fmla="*/ 652 h 1234"/>
              <a:gd name="T28" fmla="*/ 91 w 334"/>
              <a:gd name="T29" fmla="*/ 947 h 1234"/>
              <a:gd name="T30" fmla="*/ 98 w 334"/>
              <a:gd name="T31" fmla="*/ 544 h 1234"/>
              <a:gd name="T32" fmla="*/ 105 w 334"/>
              <a:gd name="T33" fmla="*/ 915 h 1234"/>
              <a:gd name="T34" fmla="*/ 111 w 334"/>
              <a:gd name="T35" fmla="*/ 521 h 1234"/>
              <a:gd name="T36" fmla="*/ 118 w 334"/>
              <a:gd name="T37" fmla="*/ 659 h 1234"/>
              <a:gd name="T38" fmla="*/ 124 w 334"/>
              <a:gd name="T39" fmla="*/ 468 h 1234"/>
              <a:gd name="T40" fmla="*/ 131 w 334"/>
              <a:gd name="T41" fmla="*/ 409 h 1234"/>
              <a:gd name="T42" fmla="*/ 137 w 334"/>
              <a:gd name="T43" fmla="*/ 268 h 1234"/>
              <a:gd name="T44" fmla="*/ 144 w 334"/>
              <a:gd name="T45" fmla="*/ 448 h 1234"/>
              <a:gd name="T46" fmla="*/ 151 w 334"/>
              <a:gd name="T47" fmla="*/ 661 h 1234"/>
              <a:gd name="T48" fmla="*/ 157 w 334"/>
              <a:gd name="T49" fmla="*/ 454 h 1234"/>
              <a:gd name="T50" fmla="*/ 164 w 334"/>
              <a:gd name="T51" fmla="*/ 396 h 1234"/>
              <a:gd name="T52" fmla="*/ 170 w 334"/>
              <a:gd name="T53" fmla="*/ 929 h 1234"/>
              <a:gd name="T54" fmla="*/ 177 w 334"/>
              <a:gd name="T55" fmla="*/ 89 h 1234"/>
              <a:gd name="T56" fmla="*/ 183 w 334"/>
              <a:gd name="T57" fmla="*/ 476 h 1234"/>
              <a:gd name="T58" fmla="*/ 190 w 334"/>
              <a:gd name="T59" fmla="*/ 730 h 1234"/>
              <a:gd name="T60" fmla="*/ 196 w 334"/>
              <a:gd name="T61" fmla="*/ 877 h 1234"/>
              <a:gd name="T62" fmla="*/ 203 w 334"/>
              <a:gd name="T63" fmla="*/ 1041 h 1234"/>
              <a:gd name="T64" fmla="*/ 209 w 334"/>
              <a:gd name="T65" fmla="*/ 691 h 1234"/>
              <a:gd name="T66" fmla="*/ 216 w 334"/>
              <a:gd name="T67" fmla="*/ 704 h 1234"/>
              <a:gd name="T68" fmla="*/ 223 w 334"/>
              <a:gd name="T69" fmla="*/ 546 h 1234"/>
              <a:gd name="T70" fmla="*/ 229 w 334"/>
              <a:gd name="T71" fmla="*/ 606 h 1234"/>
              <a:gd name="T72" fmla="*/ 236 w 334"/>
              <a:gd name="T73" fmla="*/ 690 h 1234"/>
              <a:gd name="T74" fmla="*/ 242 w 334"/>
              <a:gd name="T75" fmla="*/ 767 h 1234"/>
              <a:gd name="T76" fmla="*/ 249 w 334"/>
              <a:gd name="T77" fmla="*/ 660 h 1234"/>
              <a:gd name="T78" fmla="*/ 256 w 334"/>
              <a:gd name="T79" fmla="*/ 624 h 1234"/>
              <a:gd name="T80" fmla="*/ 262 w 334"/>
              <a:gd name="T81" fmla="*/ 339 h 1234"/>
              <a:gd name="T82" fmla="*/ 269 w 334"/>
              <a:gd name="T83" fmla="*/ 1234 h 1234"/>
              <a:gd name="T84" fmla="*/ 275 w 334"/>
              <a:gd name="T85" fmla="*/ 616 h 1234"/>
              <a:gd name="T86" fmla="*/ 282 w 334"/>
              <a:gd name="T87" fmla="*/ 285 h 1234"/>
              <a:gd name="T88" fmla="*/ 288 w 334"/>
              <a:gd name="T89" fmla="*/ 174 h 1234"/>
              <a:gd name="T90" fmla="*/ 295 w 334"/>
              <a:gd name="T91" fmla="*/ 1120 h 1234"/>
              <a:gd name="T92" fmla="*/ 301 w 334"/>
              <a:gd name="T93" fmla="*/ 565 h 1234"/>
              <a:gd name="T94" fmla="*/ 308 w 334"/>
              <a:gd name="T95" fmla="*/ 571 h 1234"/>
              <a:gd name="T96" fmla="*/ 314 w 334"/>
              <a:gd name="T97" fmla="*/ 814 h 1234"/>
              <a:gd name="T98" fmla="*/ 321 w 334"/>
              <a:gd name="T99" fmla="*/ 0 h 1234"/>
              <a:gd name="T100" fmla="*/ 328 w 334"/>
              <a:gd name="T101" fmla="*/ 570 h 1234"/>
              <a:gd name="T102" fmla="*/ 334 w 334"/>
              <a:gd name="T103" fmla="*/ 172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234">
                <a:moveTo>
                  <a:pt x="0" y="293"/>
                </a:moveTo>
                <a:lnTo>
                  <a:pt x="6" y="215"/>
                </a:lnTo>
                <a:lnTo>
                  <a:pt x="13" y="1098"/>
                </a:lnTo>
                <a:lnTo>
                  <a:pt x="19" y="763"/>
                </a:lnTo>
                <a:lnTo>
                  <a:pt x="26" y="830"/>
                </a:lnTo>
                <a:lnTo>
                  <a:pt x="32" y="1133"/>
                </a:lnTo>
                <a:lnTo>
                  <a:pt x="39" y="467"/>
                </a:lnTo>
                <a:lnTo>
                  <a:pt x="46" y="881"/>
                </a:lnTo>
                <a:lnTo>
                  <a:pt x="52" y="571"/>
                </a:lnTo>
                <a:lnTo>
                  <a:pt x="59" y="489"/>
                </a:lnTo>
                <a:lnTo>
                  <a:pt x="65" y="367"/>
                </a:lnTo>
                <a:lnTo>
                  <a:pt x="72" y="719"/>
                </a:lnTo>
                <a:lnTo>
                  <a:pt x="78" y="217"/>
                </a:lnTo>
                <a:lnTo>
                  <a:pt x="85" y="652"/>
                </a:lnTo>
                <a:lnTo>
                  <a:pt x="91" y="947"/>
                </a:lnTo>
                <a:lnTo>
                  <a:pt x="98" y="544"/>
                </a:lnTo>
                <a:lnTo>
                  <a:pt x="105" y="915"/>
                </a:lnTo>
                <a:lnTo>
                  <a:pt x="111" y="521"/>
                </a:lnTo>
                <a:lnTo>
                  <a:pt x="118" y="659"/>
                </a:lnTo>
                <a:lnTo>
                  <a:pt x="124" y="468"/>
                </a:lnTo>
                <a:lnTo>
                  <a:pt x="131" y="409"/>
                </a:lnTo>
                <a:lnTo>
                  <a:pt x="137" y="268"/>
                </a:lnTo>
                <a:lnTo>
                  <a:pt x="144" y="448"/>
                </a:lnTo>
                <a:lnTo>
                  <a:pt x="151" y="661"/>
                </a:lnTo>
                <a:lnTo>
                  <a:pt x="157" y="454"/>
                </a:lnTo>
                <a:lnTo>
                  <a:pt x="164" y="396"/>
                </a:lnTo>
                <a:lnTo>
                  <a:pt x="170" y="929"/>
                </a:lnTo>
                <a:lnTo>
                  <a:pt x="177" y="89"/>
                </a:lnTo>
                <a:lnTo>
                  <a:pt x="183" y="476"/>
                </a:lnTo>
                <a:lnTo>
                  <a:pt x="190" y="730"/>
                </a:lnTo>
                <a:lnTo>
                  <a:pt x="196" y="877"/>
                </a:lnTo>
                <a:lnTo>
                  <a:pt x="203" y="1041"/>
                </a:lnTo>
                <a:lnTo>
                  <a:pt x="209" y="691"/>
                </a:lnTo>
                <a:lnTo>
                  <a:pt x="216" y="704"/>
                </a:lnTo>
                <a:lnTo>
                  <a:pt x="223" y="546"/>
                </a:lnTo>
                <a:lnTo>
                  <a:pt x="229" y="606"/>
                </a:lnTo>
                <a:lnTo>
                  <a:pt x="236" y="690"/>
                </a:lnTo>
                <a:lnTo>
                  <a:pt x="242" y="767"/>
                </a:lnTo>
                <a:lnTo>
                  <a:pt x="249" y="660"/>
                </a:lnTo>
                <a:lnTo>
                  <a:pt x="256" y="624"/>
                </a:lnTo>
                <a:lnTo>
                  <a:pt x="262" y="339"/>
                </a:lnTo>
                <a:lnTo>
                  <a:pt x="269" y="1234"/>
                </a:lnTo>
                <a:lnTo>
                  <a:pt x="275" y="616"/>
                </a:lnTo>
                <a:lnTo>
                  <a:pt x="282" y="285"/>
                </a:lnTo>
                <a:lnTo>
                  <a:pt x="288" y="174"/>
                </a:lnTo>
                <a:lnTo>
                  <a:pt x="295" y="1120"/>
                </a:lnTo>
                <a:lnTo>
                  <a:pt x="301" y="565"/>
                </a:lnTo>
                <a:lnTo>
                  <a:pt x="308" y="571"/>
                </a:lnTo>
                <a:lnTo>
                  <a:pt x="314" y="814"/>
                </a:lnTo>
                <a:lnTo>
                  <a:pt x="321" y="0"/>
                </a:lnTo>
                <a:lnTo>
                  <a:pt x="328" y="570"/>
                </a:lnTo>
                <a:lnTo>
                  <a:pt x="334" y="17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Freeform 41"/>
          <p:cNvSpPr>
            <a:spLocks/>
          </p:cNvSpPr>
          <p:nvPr/>
        </p:nvSpPr>
        <p:spPr bwMode="auto">
          <a:xfrm>
            <a:off x="4539996" y="4247227"/>
            <a:ext cx="348561" cy="1013554"/>
          </a:xfrm>
          <a:custGeom>
            <a:avLst/>
            <a:gdLst>
              <a:gd name="T0" fmla="*/ 0 w 334"/>
              <a:gd name="T1" fmla="*/ 491 h 987"/>
              <a:gd name="T2" fmla="*/ 6 w 334"/>
              <a:gd name="T3" fmla="*/ 93 h 987"/>
              <a:gd name="T4" fmla="*/ 13 w 334"/>
              <a:gd name="T5" fmla="*/ 686 h 987"/>
              <a:gd name="T6" fmla="*/ 19 w 334"/>
              <a:gd name="T7" fmla="*/ 924 h 987"/>
              <a:gd name="T8" fmla="*/ 26 w 334"/>
              <a:gd name="T9" fmla="*/ 454 h 987"/>
              <a:gd name="T10" fmla="*/ 32 w 334"/>
              <a:gd name="T11" fmla="*/ 0 h 987"/>
              <a:gd name="T12" fmla="*/ 39 w 334"/>
              <a:gd name="T13" fmla="*/ 411 h 987"/>
              <a:gd name="T14" fmla="*/ 46 w 334"/>
              <a:gd name="T15" fmla="*/ 338 h 987"/>
              <a:gd name="T16" fmla="*/ 52 w 334"/>
              <a:gd name="T17" fmla="*/ 650 h 987"/>
              <a:gd name="T18" fmla="*/ 59 w 334"/>
              <a:gd name="T19" fmla="*/ 606 h 987"/>
              <a:gd name="T20" fmla="*/ 65 w 334"/>
              <a:gd name="T21" fmla="*/ 987 h 987"/>
              <a:gd name="T22" fmla="*/ 72 w 334"/>
              <a:gd name="T23" fmla="*/ 445 h 987"/>
              <a:gd name="T24" fmla="*/ 78 w 334"/>
              <a:gd name="T25" fmla="*/ 436 h 987"/>
              <a:gd name="T26" fmla="*/ 85 w 334"/>
              <a:gd name="T27" fmla="*/ 661 h 987"/>
              <a:gd name="T28" fmla="*/ 91 w 334"/>
              <a:gd name="T29" fmla="*/ 88 h 987"/>
              <a:gd name="T30" fmla="*/ 98 w 334"/>
              <a:gd name="T31" fmla="*/ 767 h 987"/>
              <a:gd name="T32" fmla="*/ 105 w 334"/>
              <a:gd name="T33" fmla="*/ 409 h 987"/>
              <a:gd name="T34" fmla="*/ 111 w 334"/>
              <a:gd name="T35" fmla="*/ 792 h 987"/>
              <a:gd name="T36" fmla="*/ 118 w 334"/>
              <a:gd name="T37" fmla="*/ 794 h 987"/>
              <a:gd name="T38" fmla="*/ 124 w 334"/>
              <a:gd name="T39" fmla="*/ 385 h 987"/>
              <a:gd name="T40" fmla="*/ 131 w 334"/>
              <a:gd name="T41" fmla="*/ 604 h 987"/>
              <a:gd name="T42" fmla="*/ 137 w 334"/>
              <a:gd name="T43" fmla="*/ 627 h 987"/>
              <a:gd name="T44" fmla="*/ 144 w 334"/>
              <a:gd name="T45" fmla="*/ 330 h 987"/>
              <a:gd name="T46" fmla="*/ 151 w 334"/>
              <a:gd name="T47" fmla="*/ 330 h 987"/>
              <a:gd name="T48" fmla="*/ 157 w 334"/>
              <a:gd name="T49" fmla="*/ 753 h 987"/>
              <a:gd name="T50" fmla="*/ 164 w 334"/>
              <a:gd name="T51" fmla="*/ 687 h 987"/>
              <a:gd name="T52" fmla="*/ 170 w 334"/>
              <a:gd name="T53" fmla="*/ 623 h 987"/>
              <a:gd name="T54" fmla="*/ 177 w 334"/>
              <a:gd name="T55" fmla="*/ 372 h 987"/>
              <a:gd name="T56" fmla="*/ 183 w 334"/>
              <a:gd name="T57" fmla="*/ 248 h 987"/>
              <a:gd name="T58" fmla="*/ 190 w 334"/>
              <a:gd name="T59" fmla="*/ 751 h 987"/>
              <a:gd name="T60" fmla="*/ 196 w 334"/>
              <a:gd name="T61" fmla="*/ 891 h 987"/>
              <a:gd name="T62" fmla="*/ 203 w 334"/>
              <a:gd name="T63" fmla="*/ 937 h 987"/>
              <a:gd name="T64" fmla="*/ 209 w 334"/>
              <a:gd name="T65" fmla="*/ 413 h 987"/>
              <a:gd name="T66" fmla="*/ 216 w 334"/>
              <a:gd name="T67" fmla="*/ 361 h 987"/>
              <a:gd name="T68" fmla="*/ 223 w 334"/>
              <a:gd name="T69" fmla="*/ 735 h 987"/>
              <a:gd name="T70" fmla="*/ 229 w 334"/>
              <a:gd name="T71" fmla="*/ 723 h 987"/>
              <a:gd name="T72" fmla="*/ 236 w 334"/>
              <a:gd name="T73" fmla="*/ 673 h 987"/>
              <a:gd name="T74" fmla="*/ 242 w 334"/>
              <a:gd name="T75" fmla="*/ 207 h 987"/>
              <a:gd name="T76" fmla="*/ 249 w 334"/>
              <a:gd name="T77" fmla="*/ 723 h 987"/>
              <a:gd name="T78" fmla="*/ 256 w 334"/>
              <a:gd name="T79" fmla="*/ 493 h 987"/>
              <a:gd name="T80" fmla="*/ 262 w 334"/>
              <a:gd name="T81" fmla="*/ 856 h 987"/>
              <a:gd name="T82" fmla="*/ 269 w 334"/>
              <a:gd name="T83" fmla="*/ 736 h 987"/>
              <a:gd name="T84" fmla="*/ 275 w 334"/>
              <a:gd name="T85" fmla="*/ 860 h 987"/>
              <a:gd name="T86" fmla="*/ 282 w 334"/>
              <a:gd name="T87" fmla="*/ 298 h 987"/>
              <a:gd name="T88" fmla="*/ 288 w 334"/>
              <a:gd name="T89" fmla="*/ 270 h 987"/>
              <a:gd name="T90" fmla="*/ 295 w 334"/>
              <a:gd name="T91" fmla="*/ 563 h 987"/>
              <a:gd name="T92" fmla="*/ 301 w 334"/>
              <a:gd name="T93" fmla="*/ 678 h 987"/>
              <a:gd name="T94" fmla="*/ 308 w 334"/>
              <a:gd name="T95" fmla="*/ 338 h 987"/>
              <a:gd name="T96" fmla="*/ 314 w 334"/>
              <a:gd name="T97" fmla="*/ 508 h 987"/>
              <a:gd name="T98" fmla="*/ 321 w 334"/>
              <a:gd name="T99" fmla="*/ 566 h 987"/>
              <a:gd name="T100" fmla="*/ 328 w 334"/>
              <a:gd name="T101" fmla="*/ 872 h 987"/>
              <a:gd name="T102" fmla="*/ 334 w 334"/>
              <a:gd name="T103" fmla="*/ 462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987">
                <a:moveTo>
                  <a:pt x="0" y="491"/>
                </a:moveTo>
                <a:lnTo>
                  <a:pt x="6" y="93"/>
                </a:lnTo>
                <a:lnTo>
                  <a:pt x="13" y="686"/>
                </a:lnTo>
                <a:lnTo>
                  <a:pt x="19" y="924"/>
                </a:lnTo>
                <a:lnTo>
                  <a:pt x="26" y="454"/>
                </a:lnTo>
                <a:lnTo>
                  <a:pt x="32" y="0"/>
                </a:lnTo>
                <a:lnTo>
                  <a:pt x="39" y="411"/>
                </a:lnTo>
                <a:lnTo>
                  <a:pt x="46" y="338"/>
                </a:lnTo>
                <a:lnTo>
                  <a:pt x="52" y="650"/>
                </a:lnTo>
                <a:lnTo>
                  <a:pt x="59" y="606"/>
                </a:lnTo>
                <a:lnTo>
                  <a:pt x="65" y="987"/>
                </a:lnTo>
                <a:lnTo>
                  <a:pt x="72" y="445"/>
                </a:lnTo>
                <a:lnTo>
                  <a:pt x="78" y="436"/>
                </a:lnTo>
                <a:lnTo>
                  <a:pt x="85" y="661"/>
                </a:lnTo>
                <a:lnTo>
                  <a:pt x="91" y="88"/>
                </a:lnTo>
                <a:lnTo>
                  <a:pt x="98" y="767"/>
                </a:lnTo>
                <a:lnTo>
                  <a:pt x="105" y="409"/>
                </a:lnTo>
                <a:lnTo>
                  <a:pt x="111" y="792"/>
                </a:lnTo>
                <a:lnTo>
                  <a:pt x="118" y="794"/>
                </a:lnTo>
                <a:lnTo>
                  <a:pt x="124" y="385"/>
                </a:lnTo>
                <a:lnTo>
                  <a:pt x="131" y="604"/>
                </a:lnTo>
                <a:lnTo>
                  <a:pt x="137" y="627"/>
                </a:lnTo>
                <a:lnTo>
                  <a:pt x="144" y="330"/>
                </a:lnTo>
                <a:lnTo>
                  <a:pt x="151" y="330"/>
                </a:lnTo>
                <a:lnTo>
                  <a:pt x="157" y="753"/>
                </a:lnTo>
                <a:lnTo>
                  <a:pt x="164" y="687"/>
                </a:lnTo>
                <a:lnTo>
                  <a:pt x="170" y="623"/>
                </a:lnTo>
                <a:lnTo>
                  <a:pt x="177" y="372"/>
                </a:lnTo>
                <a:lnTo>
                  <a:pt x="183" y="248"/>
                </a:lnTo>
                <a:lnTo>
                  <a:pt x="190" y="751"/>
                </a:lnTo>
                <a:lnTo>
                  <a:pt x="196" y="891"/>
                </a:lnTo>
                <a:lnTo>
                  <a:pt x="203" y="937"/>
                </a:lnTo>
                <a:lnTo>
                  <a:pt x="209" y="413"/>
                </a:lnTo>
                <a:lnTo>
                  <a:pt x="216" y="361"/>
                </a:lnTo>
                <a:lnTo>
                  <a:pt x="223" y="735"/>
                </a:lnTo>
                <a:lnTo>
                  <a:pt x="229" y="723"/>
                </a:lnTo>
                <a:lnTo>
                  <a:pt x="236" y="673"/>
                </a:lnTo>
                <a:lnTo>
                  <a:pt x="242" y="207"/>
                </a:lnTo>
                <a:lnTo>
                  <a:pt x="249" y="723"/>
                </a:lnTo>
                <a:lnTo>
                  <a:pt x="256" y="493"/>
                </a:lnTo>
                <a:lnTo>
                  <a:pt x="262" y="856"/>
                </a:lnTo>
                <a:lnTo>
                  <a:pt x="269" y="736"/>
                </a:lnTo>
                <a:lnTo>
                  <a:pt x="275" y="860"/>
                </a:lnTo>
                <a:lnTo>
                  <a:pt x="282" y="298"/>
                </a:lnTo>
                <a:lnTo>
                  <a:pt x="288" y="270"/>
                </a:lnTo>
                <a:lnTo>
                  <a:pt x="295" y="563"/>
                </a:lnTo>
                <a:lnTo>
                  <a:pt x="301" y="678"/>
                </a:lnTo>
                <a:lnTo>
                  <a:pt x="308" y="338"/>
                </a:lnTo>
                <a:lnTo>
                  <a:pt x="314" y="508"/>
                </a:lnTo>
                <a:lnTo>
                  <a:pt x="321" y="566"/>
                </a:lnTo>
                <a:lnTo>
                  <a:pt x="328" y="872"/>
                </a:lnTo>
                <a:lnTo>
                  <a:pt x="334" y="46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Freeform 42"/>
          <p:cNvSpPr>
            <a:spLocks/>
          </p:cNvSpPr>
          <p:nvPr/>
        </p:nvSpPr>
        <p:spPr bwMode="auto">
          <a:xfrm>
            <a:off x="4882296" y="4288304"/>
            <a:ext cx="348561" cy="1158346"/>
          </a:xfrm>
          <a:custGeom>
            <a:avLst/>
            <a:gdLst>
              <a:gd name="T0" fmla="*/ 0 w 334"/>
              <a:gd name="T1" fmla="*/ 832 h 1128"/>
              <a:gd name="T2" fmla="*/ 6 w 334"/>
              <a:gd name="T3" fmla="*/ 422 h 1128"/>
              <a:gd name="T4" fmla="*/ 13 w 334"/>
              <a:gd name="T5" fmla="*/ 393 h 1128"/>
              <a:gd name="T6" fmla="*/ 19 w 334"/>
              <a:gd name="T7" fmla="*/ 831 h 1128"/>
              <a:gd name="T8" fmla="*/ 26 w 334"/>
              <a:gd name="T9" fmla="*/ 464 h 1128"/>
              <a:gd name="T10" fmla="*/ 33 w 334"/>
              <a:gd name="T11" fmla="*/ 349 h 1128"/>
              <a:gd name="T12" fmla="*/ 39 w 334"/>
              <a:gd name="T13" fmla="*/ 642 h 1128"/>
              <a:gd name="T14" fmla="*/ 46 w 334"/>
              <a:gd name="T15" fmla="*/ 466 h 1128"/>
              <a:gd name="T16" fmla="*/ 52 w 334"/>
              <a:gd name="T17" fmla="*/ 595 h 1128"/>
              <a:gd name="T18" fmla="*/ 59 w 334"/>
              <a:gd name="T19" fmla="*/ 730 h 1128"/>
              <a:gd name="T20" fmla="*/ 65 w 334"/>
              <a:gd name="T21" fmla="*/ 463 h 1128"/>
              <a:gd name="T22" fmla="*/ 72 w 334"/>
              <a:gd name="T23" fmla="*/ 638 h 1128"/>
              <a:gd name="T24" fmla="*/ 78 w 334"/>
              <a:gd name="T25" fmla="*/ 305 h 1128"/>
              <a:gd name="T26" fmla="*/ 85 w 334"/>
              <a:gd name="T27" fmla="*/ 603 h 1128"/>
              <a:gd name="T28" fmla="*/ 91 w 334"/>
              <a:gd name="T29" fmla="*/ 840 h 1128"/>
              <a:gd name="T30" fmla="*/ 98 w 334"/>
              <a:gd name="T31" fmla="*/ 616 h 1128"/>
              <a:gd name="T32" fmla="*/ 105 w 334"/>
              <a:gd name="T33" fmla="*/ 582 h 1128"/>
              <a:gd name="T34" fmla="*/ 111 w 334"/>
              <a:gd name="T35" fmla="*/ 539 h 1128"/>
              <a:gd name="T36" fmla="*/ 118 w 334"/>
              <a:gd name="T37" fmla="*/ 573 h 1128"/>
              <a:gd name="T38" fmla="*/ 124 w 334"/>
              <a:gd name="T39" fmla="*/ 837 h 1128"/>
              <a:gd name="T40" fmla="*/ 131 w 334"/>
              <a:gd name="T41" fmla="*/ 1067 h 1128"/>
              <a:gd name="T42" fmla="*/ 137 w 334"/>
              <a:gd name="T43" fmla="*/ 838 h 1128"/>
              <a:gd name="T44" fmla="*/ 144 w 334"/>
              <a:gd name="T45" fmla="*/ 341 h 1128"/>
              <a:gd name="T46" fmla="*/ 151 w 334"/>
              <a:gd name="T47" fmla="*/ 659 h 1128"/>
              <a:gd name="T48" fmla="*/ 157 w 334"/>
              <a:gd name="T49" fmla="*/ 947 h 1128"/>
              <a:gd name="T50" fmla="*/ 164 w 334"/>
              <a:gd name="T51" fmla="*/ 227 h 1128"/>
              <a:gd name="T52" fmla="*/ 170 w 334"/>
              <a:gd name="T53" fmla="*/ 969 h 1128"/>
              <a:gd name="T54" fmla="*/ 177 w 334"/>
              <a:gd name="T55" fmla="*/ 0 h 1128"/>
              <a:gd name="T56" fmla="*/ 183 w 334"/>
              <a:gd name="T57" fmla="*/ 624 h 1128"/>
              <a:gd name="T58" fmla="*/ 190 w 334"/>
              <a:gd name="T59" fmla="*/ 841 h 1128"/>
              <a:gd name="T60" fmla="*/ 196 w 334"/>
              <a:gd name="T61" fmla="*/ 411 h 1128"/>
              <a:gd name="T62" fmla="*/ 203 w 334"/>
              <a:gd name="T63" fmla="*/ 636 h 1128"/>
              <a:gd name="T64" fmla="*/ 210 w 334"/>
              <a:gd name="T65" fmla="*/ 474 h 1128"/>
              <a:gd name="T66" fmla="*/ 216 w 334"/>
              <a:gd name="T67" fmla="*/ 433 h 1128"/>
              <a:gd name="T68" fmla="*/ 223 w 334"/>
              <a:gd name="T69" fmla="*/ 754 h 1128"/>
              <a:gd name="T70" fmla="*/ 229 w 334"/>
              <a:gd name="T71" fmla="*/ 738 h 1128"/>
              <a:gd name="T72" fmla="*/ 236 w 334"/>
              <a:gd name="T73" fmla="*/ 497 h 1128"/>
              <a:gd name="T74" fmla="*/ 242 w 334"/>
              <a:gd name="T75" fmla="*/ 392 h 1128"/>
              <a:gd name="T76" fmla="*/ 249 w 334"/>
              <a:gd name="T77" fmla="*/ 507 h 1128"/>
              <a:gd name="T78" fmla="*/ 256 w 334"/>
              <a:gd name="T79" fmla="*/ 1128 h 1128"/>
              <a:gd name="T80" fmla="*/ 262 w 334"/>
              <a:gd name="T81" fmla="*/ 875 h 1128"/>
              <a:gd name="T82" fmla="*/ 269 w 334"/>
              <a:gd name="T83" fmla="*/ 696 h 1128"/>
              <a:gd name="T84" fmla="*/ 275 w 334"/>
              <a:gd name="T85" fmla="*/ 365 h 1128"/>
              <a:gd name="T86" fmla="*/ 282 w 334"/>
              <a:gd name="T87" fmla="*/ 773 h 1128"/>
              <a:gd name="T88" fmla="*/ 288 w 334"/>
              <a:gd name="T89" fmla="*/ 434 h 1128"/>
              <a:gd name="T90" fmla="*/ 295 w 334"/>
              <a:gd name="T91" fmla="*/ 329 h 1128"/>
              <a:gd name="T92" fmla="*/ 301 w 334"/>
              <a:gd name="T93" fmla="*/ 93 h 1128"/>
              <a:gd name="T94" fmla="*/ 308 w 334"/>
              <a:gd name="T95" fmla="*/ 687 h 1128"/>
              <a:gd name="T96" fmla="*/ 314 w 334"/>
              <a:gd name="T97" fmla="*/ 525 h 1128"/>
              <a:gd name="T98" fmla="*/ 321 w 334"/>
              <a:gd name="T99" fmla="*/ 902 h 1128"/>
              <a:gd name="T100" fmla="*/ 328 w 334"/>
              <a:gd name="T101" fmla="*/ 658 h 1128"/>
              <a:gd name="T102" fmla="*/ 334 w 334"/>
              <a:gd name="T103" fmla="*/ 689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128">
                <a:moveTo>
                  <a:pt x="0" y="832"/>
                </a:moveTo>
                <a:lnTo>
                  <a:pt x="6" y="422"/>
                </a:lnTo>
                <a:lnTo>
                  <a:pt x="13" y="393"/>
                </a:lnTo>
                <a:lnTo>
                  <a:pt x="19" y="831"/>
                </a:lnTo>
                <a:lnTo>
                  <a:pt x="26" y="464"/>
                </a:lnTo>
                <a:lnTo>
                  <a:pt x="33" y="349"/>
                </a:lnTo>
                <a:lnTo>
                  <a:pt x="39" y="642"/>
                </a:lnTo>
                <a:lnTo>
                  <a:pt x="46" y="466"/>
                </a:lnTo>
                <a:lnTo>
                  <a:pt x="52" y="595"/>
                </a:lnTo>
                <a:lnTo>
                  <a:pt x="59" y="730"/>
                </a:lnTo>
                <a:lnTo>
                  <a:pt x="65" y="463"/>
                </a:lnTo>
                <a:lnTo>
                  <a:pt x="72" y="638"/>
                </a:lnTo>
                <a:lnTo>
                  <a:pt x="78" y="305"/>
                </a:lnTo>
                <a:lnTo>
                  <a:pt x="85" y="603"/>
                </a:lnTo>
                <a:lnTo>
                  <a:pt x="91" y="840"/>
                </a:lnTo>
                <a:lnTo>
                  <a:pt x="98" y="616"/>
                </a:lnTo>
                <a:lnTo>
                  <a:pt x="105" y="582"/>
                </a:lnTo>
                <a:lnTo>
                  <a:pt x="111" y="539"/>
                </a:lnTo>
                <a:lnTo>
                  <a:pt x="118" y="573"/>
                </a:lnTo>
                <a:lnTo>
                  <a:pt x="124" y="837"/>
                </a:lnTo>
                <a:lnTo>
                  <a:pt x="131" y="1067"/>
                </a:lnTo>
                <a:lnTo>
                  <a:pt x="137" y="838"/>
                </a:lnTo>
                <a:lnTo>
                  <a:pt x="144" y="341"/>
                </a:lnTo>
                <a:lnTo>
                  <a:pt x="151" y="659"/>
                </a:lnTo>
                <a:lnTo>
                  <a:pt x="157" y="947"/>
                </a:lnTo>
                <a:lnTo>
                  <a:pt x="164" y="227"/>
                </a:lnTo>
                <a:lnTo>
                  <a:pt x="170" y="969"/>
                </a:lnTo>
                <a:lnTo>
                  <a:pt x="177" y="0"/>
                </a:lnTo>
                <a:lnTo>
                  <a:pt x="183" y="624"/>
                </a:lnTo>
                <a:lnTo>
                  <a:pt x="190" y="841"/>
                </a:lnTo>
                <a:lnTo>
                  <a:pt x="196" y="411"/>
                </a:lnTo>
                <a:lnTo>
                  <a:pt x="203" y="636"/>
                </a:lnTo>
                <a:lnTo>
                  <a:pt x="210" y="474"/>
                </a:lnTo>
                <a:lnTo>
                  <a:pt x="216" y="433"/>
                </a:lnTo>
                <a:lnTo>
                  <a:pt x="223" y="754"/>
                </a:lnTo>
                <a:lnTo>
                  <a:pt x="229" y="738"/>
                </a:lnTo>
                <a:lnTo>
                  <a:pt x="236" y="497"/>
                </a:lnTo>
                <a:lnTo>
                  <a:pt x="242" y="392"/>
                </a:lnTo>
                <a:lnTo>
                  <a:pt x="249" y="507"/>
                </a:lnTo>
                <a:lnTo>
                  <a:pt x="256" y="1128"/>
                </a:lnTo>
                <a:lnTo>
                  <a:pt x="262" y="875"/>
                </a:lnTo>
                <a:lnTo>
                  <a:pt x="269" y="696"/>
                </a:lnTo>
                <a:lnTo>
                  <a:pt x="275" y="365"/>
                </a:lnTo>
                <a:lnTo>
                  <a:pt x="282" y="773"/>
                </a:lnTo>
                <a:lnTo>
                  <a:pt x="288" y="434"/>
                </a:lnTo>
                <a:lnTo>
                  <a:pt x="295" y="329"/>
                </a:lnTo>
                <a:lnTo>
                  <a:pt x="301" y="93"/>
                </a:lnTo>
                <a:lnTo>
                  <a:pt x="308" y="687"/>
                </a:lnTo>
                <a:lnTo>
                  <a:pt x="314" y="525"/>
                </a:lnTo>
                <a:lnTo>
                  <a:pt x="321" y="902"/>
                </a:lnTo>
                <a:lnTo>
                  <a:pt x="328" y="658"/>
                </a:lnTo>
                <a:lnTo>
                  <a:pt x="334" y="68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Freeform 43"/>
          <p:cNvSpPr>
            <a:spLocks/>
          </p:cNvSpPr>
          <p:nvPr/>
        </p:nvSpPr>
        <p:spPr bwMode="auto">
          <a:xfrm>
            <a:off x="5224597" y="4285223"/>
            <a:ext cx="348561" cy="1356539"/>
          </a:xfrm>
          <a:custGeom>
            <a:avLst/>
            <a:gdLst>
              <a:gd name="T0" fmla="*/ 0 w 334"/>
              <a:gd name="T1" fmla="*/ 661 h 1321"/>
              <a:gd name="T2" fmla="*/ 6 w 334"/>
              <a:gd name="T3" fmla="*/ 692 h 1321"/>
              <a:gd name="T4" fmla="*/ 13 w 334"/>
              <a:gd name="T5" fmla="*/ 839 h 1321"/>
              <a:gd name="T6" fmla="*/ 19 w 334"/>
              <a:gd name="T7" fmla="*/ 181 h 1321"/>
              <a:gd name="T8" fmla="*/ 26 w 334"/>
              <a:gd name="T9" fmla="*/ 617 h 1321"/>
              <a:gd name="T10" fmla="*/ 33 w 334"/>
              <a:gd name="T11" fmla="*/ 846 h 1321"/>
              <a:gd name="T12" fmla="*/ 39 w 334"/>
              <a:gd name="T13" fmla="*/ 308 h 1321"/>
              <a:gd name="T14" fmla="*/ 46 w 334"/>
              <a:gd name="T15" fmla="*/ 744 h 1321"/>
              <a:gd name="T16" fmla="*/ 52 w 334"/>
              <a:gd name="T17" fmla="*/ 534 h 1321"/>
              <a:gd name="T18" fmla="*/ 59 w 334"/>
              <a:gd name="T19" fmla="*/ 408 h 1321"/>
              <a:gd name="T20" fmla="*/ 65 w 334"/>
              <a:gd name="T21" fmla="*/ 133 h 1321"/>
              <a:gd name="T22" fmla="*/ 72 w 334"/>
              <a:gd name="T23" fmla="*/ 838 h 1321"/>
              <a:gd name="T24" fmla="*/ 78 w 334"/>
              <a:gd name="T25" fmla="*/ 757 h 1321"/>
              <a:gd name="T26" fmla="*/ 85 w 334"/>
              <a:gd name="T27" fmla="*/ 709 h 1321"/>
              <a:gd name="T28" fmla="*/ 91 w 334"/>
              <a:gd name="T29" fmla="*/ 1321 h 1321"/>
              <a:gd name="T30" fmla="*/ 98 w 334"/>
              <a:gd name="T31" fmla="*/ 592 h 1321"/>
              <a:gd name="T32" fmla="*/ 105 w 334"/>
              <a:gd name="T33" fmla="*/ 920 h 1321"/>
              <a:gd name="T34" fmla="*/ 111 w 334"/>
              <a:gd name="T35" fmla="*/ 651 h 1321"/>
              <a:gd name="T36" fmla="*/ 118 w 334"/>
              <a:gd name="T37" fmla="*/ 272 h 1321"/>
              <a:gd name="T38" fmla="*/ 124 w 334"/>
              <a:gd name="T39" fmla="*/ 565 h 1321"/>
              <a:gd name="T40" fmla="*/ 131 w 334"/>
              <a:gd name="T41" fmla="*/ 726 h 1321"/>
              <a:gd name="T42" fmla="*/ 137 w 334"/>
              <a:gd name="T43" fmla="*/ 398 h 1321"/>
              <a:gd name="T44" fmla="*/ 144 w 334"/>
              <a:gd name="T45" fmla="*/ 594 h 1321"/>
              <a:gd name="T46" fmla="*/ 151 w 334"/>
              <a:gd name="T47" fmla="*/ 644 h 1321"/>
              <a:gd name="T48" fmla="*/ 157 w 334"/>
              <a:gd name="T49" fmla="*/ 787 h 1321"/>
              <a:gd name="T50" fmla="*/ 164 w 334"/>
              <a:gd name="T51" fmla="*/ 719 h 1321"/>
              <a:gd name="T52" fmla="*/ 170 w 334"/>
              <a:gd name="T53" fmla="*/ 131 h 1321"/>
              <a:gd name="T54" fmla="*/ 177 w 334"/>
              <a:gd name="T55" fmla="*/ 547 h 1321"/>
              <a:gd name="T56" fmla="*/ 183 w 334"/>
              <a:gd name="T57" fmla="*/ 769 h 1321"/>
              <a:gd name="T58" fmla="*/ 190 w 334"/>
              <a:gd name="T59" fmla="*/ 366 h 1321"/>
              <a:gd name="T60" fmla="*/ 196 w 334"/>
              <a:gd name="T61" fmla="*/ 835 h 1321"/>
              <a:gd name="T62" fmla="*/ 203 w 334"/>
              <a:gd name="T63" fmla="*/ 312 h 1321"/>
              <a:gd name="T64" fmla="*/ 210 w 334"/>
              <a:gd name="T65" fmla="*/ 624 h 1321"/>
              <a:gd name="T66" fmla="*/ 216 w 334"/>
              <a:gd name="T67" fmla="*/ 463 h 1321"/>
              <a:gd name="T68" fmla="*/ 223 w 334"/>
              <a:gd name="T69" fmla="*/ 504 h 1321"/>
              <a:gd name="T70" fmla="*/ 229 w 334"/>
              <a:gd name="T71" fmla="*/ 160 h 1321"/>
              <a:gd name="T72" fmla="*/ 236 w 334"/>
              <a:gd name="T73" fmla="*/ 509 h 1321"/>
              <a:gd name="T74" fmla="*/ 242 w 334"/>
              <a:gd name="T75" fmla="*/ 507 h 1321"/>
              <a:gd name="T76" fmla="*/ 249 w 334"/>
              <a:gd name="T77" fmla="*/ 638 h 1321"/>
              <a:gd name="T78" fmla="*/ 256 w 334"/>
              <a:gd name="T79" fmla="*/ 774 h 1321"/>
              <a:gd name="T80" fmla="*/ 262 w 334"/>
              <a:gd name="T81" fmla="*/ 1164 h 1321"/>
              <a:gd name="T82" fmla="*/ 269 w 334"/>
              <a:gd name="T83" fmla="*/ 526 h 1321"/>
              <a:gd name="T84" fmla="*/ 275 w 334"/>
              <a:gd name="T85" fmla="*/ 156 h 1321"/>
              <a:gd name="T86" fmla="*/ 282 w 334"/>
              <a:gd name="T87" fmla="*/ 241 h 1321"/>
              <a:gd name="T88" fmla="*/ 288 w 334"/>
              <a:gd name="T89" fmla="*/ 606 h 1321"/>
              <a:gd name="T90" fmla="*/ 295 w 334"/>
              <a:gd name="T91" fmla="*/ 860 h 1321"/>
              <a:gd name="T92" fmla="*/ 301 w 334"/>
              <a:gd name="T93" fmla="*/ 703 h 1321"/>
              <a:gd name="T94" fmla="*/ 308 w 334"/>
              <a:gd name="T95" fmla="*/ 836 h 1321"/>
              <a:gd name="T96" fmla="*/ 314 w 334"/>
              <a:gd name="T97" fmla="*/ 0 h 1321"/>
              <a:gd name="T98" fmla="*/ 321 w 334"/>
              <a:gd name="T99" fmla="*/ 804 h 1321"/>
              <a:gd name="T100" fmla="*/ 328 w 334"/>
              <a:gd name="T101" fmla="*/ 544 h 1321"/>
              <a:gd name="T102" fmla="*/ 334 w 334"/>
              <a:gd name="T103" fmla="*/ 576 h 1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321">
                <a:moveTo>
                  <a:pt x="0" y="661"/>
                </a:moveTo>
                <a:lnTo>
                  <a:pt x="6" y="692"/>
                </a:lnTo>
                <a:lnTo>
                  <a:pt x="13" y="839"/>
                </a:lnTo>
                <a:lnTo>
                  <a:pt x="19" y="181"/>
                </a:lnTo>
                <a:lnTo>
                  <a:pt x="26" y="617"/>
                </a:lnTo>
                <a:lnTo>
                  <a:pt x="33" y="846"/>
                </a:lnTo>
                <a:lnTo>
                  <a:pt x="39" y="308"/>
                </a:lnTo>
                <a:lnTo>
                  <a:pt x="46" y="744"/>
                </a:lnTo>
                <a:lnTo>
                  <a:pt x="52" y="534"/>
                </a:lnTo>
                <a:lnTo>
                  <a:pt x="59" y="408"/>
                </a:lnTo>
                <a:lnTo>
                  <a:pt x="65" y="133"/>
                </a:lnTo>
                <a:lnTo>
                  <a:pt x="72" y="838"/>
                </a:lnTo>
                <a:lnTo>
                  <a:pt x="78" y="757"/>
                </a:lnTo>
                <a:lnTo>
                  <a:pt x="85" y="709"/>
                </a:lnTo>
                <a:lnTo>
                  <a:pt x="91" y="1321"/>
                </a:lnTo>
                <a:lnTo>
                  <a:pt x="98" y="592"/>
                </a:lnTo>
                <a:lnTo>
                  <a:pt x="105" y="920"/>
                </a:lnTo>
                <a:lnTo>
                  <a:pt x="111" y="651"/>
                </a:lnTo>
                <a:lnTo>
                  <a:pt x="118" y="272"/>
                </a:lnTo>
                <a:lnTo>
                  <a:pt x="124" y="565"/>
                </a:lnTo>
                <a:lnTo>
                  <a:pt x="131" y="726"/>
                </a:lnTo>
                <a:lnTo>
                  <a:pt x="137" y="398"/>
                </a:lnTo>
                <a:lnTo>
                  <a:pt x="144" y="594"/>
                </a:lnTo>
                <a:lnTo>
                  <a:pt x="151" y="644"/>
                </a:lnTo>
                <a:lnTo>
                  <a:pt x="157" y="787"/>
                </a:lnTo>
                <a:lnTo>
                  <a:pt x="164" y="719"/>
                </a:lnTo>
                <a:lnTo>
                  <a:pt x="170" y="131"/>
                </a:lnTo>
                <a:lnTo>
                  <a:pt x="177" y="547"/>
                </a:lnTo>
                <a:lnTo>
                  <a:pt x="183" y="769"/>
                </a:lnTo>
                <a:lnTo>
                  <a:pt x="190" y="366"/>
                </a:lnTo>
                <a:lnTo>
                  <a:pt x="196" y="835"/>
                </a:lnTo>
                <a:lnTo>
                  <a:pt x="203" y="312"/>
                </a:lnTo>
                <a:lnTo>
                  <a:pt x="210" y="624"/>
                </a:lnTo>
                <a:lnTo>
                  <a:pt x="216" y="463"/>
                </a:lnTo>
                <a:lnTo>
                  <a:pt x="223" y="504"/>
                </a:lnTo>
                <a:lnTo>
                  <a:pt x="229" y="160"/>
                </a:lnTo>
                <a:lnTo>
                  <a:pt x="236" y="509"/>
                </a:lnTo>
                <a:lnTo>
                  <a:pt x="242" y="507"/>
                </a:lnTo>
                <a:lnTo>
                  <a:pt x="249" y="638"/>
                </a:lnTo>
                <a:lnTo>
                  <a:pt x="256" y="774"/>
                </a:lnTo>
                <a:lnTo>
                  <a:pt x="262" y="1164"/>
                </a:lnTo>
                <a:lnTo>
                  <a:pt x="269" y="526"/>
                </a:lnTo>
                <a:lnTo>
                  <a:pt x="275" y="156"/>
                </a:lnTo>
                <a:lnTo>
                  <a:pt x="282" y="241"/>
                </a:lnTo>
                <a:lnTo>
                  <a:pt x="288" y="606"/>
                </a:lnTo>
                <a:lnTo>
                  <a:pt x="295" y="860"/>
                </a:lnTo>
                <a:lnTo>
                  <a:pt x="301" y="703"/>
                </a:lnTo>
                <a:lnTo>
                  <a:pt x="308" y="836"/>
                </a:lnTo>
                <a:lnTo>
                  <a:pt x="314" y="0"/>
                </a:lnTo>
                <a:lnTo>
                  <a:pt x="321" y="804"/>
                </a:lnTo>
                <a:lnTo>
                  <a:pt x="328" y="544"/>
                </a:lnTo>
                <a:lnTo>
                  <a:pt x="334" y="57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44"/>
          <p:cNvSpPr>
            <a:spLocks/>
          </p:cNvSpPr>
          <p:nvPr/>
        </p:nvSpPr>
        <p:spPr bwMode="auto">
          <a:xfrm>
            <a:off x="5566896" y="4233877"/>
            <a:ext cx="348561" cy="1388373"/>
          </a:xfrm>
          <a:custGeom>
            <a:avLst/>
            <a:gdLst>
              <a:gd name="T0" fmla="*/ 0 w 334"/>
              <a:gd name="T1" fmla="*/ 594 h 1352"/>
              <a:gd name="T2" fmla="*/ 6 w 334"/>
              <a:gd name="T3" fmla="*/ 626 h 1352"/>
              <a:gd name="T4" fmla="*/ 13 w 334"/>
              <a:gd name="T5" fmla="*/ 234 h 1352"/>
              <a:gd name="T6" fmla="*/ 19 w 334"/>
              <a:gd name="T7" fmla="*/ 141 h 1352"/>
              <a:gd name="T8" fmla="*/ 26 w 334"/>
              <a:gd name="T9" fmla="*/ 611 h 1352"/>
              <a:gd name="T10" fmla="*/ 33 w 334"/>
              <a:gd name="T11" fmla="*/ 971 h 1352"/>
              <a:gd name="T12" fmla="*/ 39 w 334"/>
              <a:gd name="T13" fmla="*/ 593 h 1352"/>
              <a:gd name="T14" fmla="*/ 46 w 334"/>
              <a:gd name="T15" fmla="*/ 566 h 1352"/>
              <a:gd name="T16" fmla="*/ 52 w 334"/>
              <a:gd name="T17" fmla="*/ 812 h 1352"/>
              <a:gd name="T18" fmla="*/ 59 w 334"/>
              <a:gd name="T19" fmla="*/ 299 h 1352"/>
              <a:gd name="T20" fmla="*/ 65 w 334"/>
              <a:gd name="T21" fmla="*/ 1058 h 1352"/>
              <a:gd name="T22" fmla="*/ 72 w 334"/>
              <a:gd name="T23" fmla="*/ 665 h 1352"/>
              <a:gd name="T24" fmla="*/ 78 w 334"/>
              <a:gd name="T25" fmla="*/ 1352 h 1352"/>
              <a:gd name="T26" fmla="*/ 85 w 334"/>
              <a:gd name="T27" fmla="*/ 383 h 1352"/>
              <a:gd name="T28" fmla="*/ 91 w 334"/>
              <a:gd name="T29" fmla="*/ 133 h 1352"/>
              <a:gd name="T30" fmla="*/ 98 w 334"/>
              <a:gd name="T31" fmla="*/ 449 h 1352"/>
              <a:gd name="T32" fmla="*/ 105 w 334"/>
              <a:gd name="T33" fmla="*/ 443 h 1352"/>
              <a:gd name="T34" fmla="*/ 111 w 334"/>
              <a:gd name="T35" fmla="*/ 275 h 1352"/>
              <a:gd name="T36" fmla="*/ 118 w 334"/>
              <a:gd name="T37" fmla="*/ 279 h 1352"/>
              <a:gd name="T38" fmla="*/ 124 w 334"/>
              <a:gd name="T39" fmla="*/ 872 h 1352"/>
              <a:gd name="T40" fmla="*/ 131 w 334"/>
              <a:gd name="T41" fmla="*/ 568 h 1352"/>
              <a:gd name="T42" fmla="*/ 138 w 334"/>
              <a:gd name="T43" fmla="*/ 457 h 1352"/>
              <a:gd name="T44" fmla="*/ 144 w 334"/>
              <a:gd name="T45" fmla="*/ 744 h 1352"/>
              <a:gd name="T46" fmla="*/ 151 w 334"/>
              <a:gd name="T47" fmla="*/ 526 h 1352"/>
              <a:gd name="T48" fmla="*/ 157 w 334"/>
              <a:gd name="T49" fmla="*/ 210 h 1352"/>
              <a:gd name="T50" fmla="*/ 164 w 334"/>
              <a:gd name="T51" fmla="*/ 191 h 1352"/>
              <a:gd name="T52" fmla="*/ 170 w 334"/>
              <a:gd name="T53" fmla="*/ 602 h 1352"/>
              <a:gd name="T54" fmla="*/ 177 w 334"/>
              <a:gd name="T55" fmla="*/ 230 h 1352"/>
              <a:gd name="T56" fmla="*/ 183 w 334"/>
              <a:gd name="T57" fmla="*/ 567 h 1352"/>
              <a:gd name="T58" fmla="*/ 190 w 334"/>
              <a:gd name="T59" fmla="*/ 523 h 1352"/>
              <a:gd name="T60" fmla="*/ 196 w 334"/>
              <a:gd name="T61" fmla="*/ 585 h 1352"/>
              <a:gd name="T62" fmla="*/ 203 w 334"/>
              <a:gd name="T63" fmla="*/ 192 h 1352"/>
              <a:gd name="T64" fmla="*/ 210 w 334"/>
              <a:gd name="T65" fmla="*/ 684 h 1352"/>
              <a:gd name="T66" fmla="*/ 216 w 334"/>
              <a:gd name="T67" fmla="*/ 567 h 1352"/>
              <a:gd name="T68" fmla="*/ 223 w 334"/>
              <a:gd name="T69" fmla="*/ 827 h 1352"/>
              <a:gd name="T70" fmla="*/ 229 w 334"/>
              <a:gd name="T71" fmla="*/ 362 h 1352"/>
              <a:gd name="T72" fmla="*/ 236 w 334"/>
              <a:gd name="T73" fmla="*/ 245 h 1352"/>
              <a:gd name="T74" fmla="*/ 242 w 334"/>
              <a:gd name="T75" fmla="*/ 398 h 1352"/>
              <a:gd name="T76" fmla="*/ 249 w 334"/>
              <a:gd name="T77" fmla="*/ 1134 h 1352"/>
              <a:gd name="T78" fmla="*/ 256 w 334"/>
              <a:gd name="T79" fmla="*/ 104 h 1352"/>
              <a:gd name="T80" fmla="*/ 262 w 334"/>
              <a:gd name="T81" fmla="*/ 442 h 1352"/>
              <a:gd name="T82" fmla="*/ 269 w 334"/>
              <a:gd name="T83" fmla="*/ 239 h 1352"/>
              <a:gd name="T84" fmla="*/ 275 w 334"/>
              <a:gd name="T85" fmla="*/ 160 h 1352"/>
              <a:gd name="T86" fmla="*/ 282 w 334"/>
              <a:gd name="T87" fmla="*/ 264 h 1352"/>
              <a:gd name="T88" fmla="*/ 288 w 334"/>
              <a:gd name="T89" fmla="*/ 866 h 1352"/>
              <a:gd name="T90" fmla="*/ 295 w 334"/>
              <a:gd name="T91" fmla="*/ 30 h 1352"/>
              <a:gd name="T92" fmla="*/ 301 w 334"/>
              <a:gd name="T93" fmla="*/ 422 h 1352"/>
              <a:gd name="T94" fmla="*/ 308 w 334"/>
              <a:gd name="T95" fmla="*/ 68 h 1352"/>
              <a:gd name="T96" fmla="*/ 315 w 334"/>
              <a:gd name="T97" fmla="*/ 402 h 1352"/>
              <a:gd name="T98" fmla="*/ 321 w 334"/>
              <a:gd name="T99" fmla="*/ 166 h 1352"/>
              <a:gd name="T100" fmla="*/ 328 w 334"/>
              <a:gd name="T101" fmla="*/ 0 h 1352"/>
              <a:gd name="T102" fmla="*/ 334 w 334"/>
              <a:gd name="T103" fmla="*/ 474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352">
                <a:moveTo>
                  <a:pt x="0" y="594"/>
                </a:moveTo>
                <a:lnTo>
                  <a:pt x="6" y="626"/>
                </a:lnTo>
                <a:lnTo>
                  <a:pt x="13" y="234"/>
                </a:lnTo>
                <a:lnTo>
                  <a:pt x="19" y="141"/>
                </a:lnTo>
                <a:lnTo>
                  <a:pt x="26" y="611"/>
                </a:lnTo>
                <a:lnTo>
                  <a:pt x="33" y="971"/>
                </a:lnTo>
                <a:lnTo>
                  <a:pt x="39" y="593"/>
                </a:lnTo>
                <a:lnTo>
                  <a:pt x="46" y="566"/>
                </a:lnTo>
                <a:lnTo>
                  <a:pt x="52" y="812"/>
                </a:lnTo>
                <a:lnTo>
                  <a:pt x="59" y="299"/>
                </a:lnTo>
                <a:lnTo>
                  <a:pt x="65" y="1058"/>
                </a:lnTo>
                <a:lnTo>
                  <a:pt x="72" y="665"/>
                </a:lnTo>
                <a:lnTo>
                  <a:pt x="78" y="1352"/>
                </a:lnTo>
                <a:lnTo>
                  <a:pt x="85" y="383"/>
                </a:lnTo>
                <a:lnTo>
                  <a:pt x="91" y="133"/>
                </a:lnTo>
                <a:lnTo>
                  <a:pt x="98" y="449"/>
                </a:lnTo>
                <a:lnTo>
                  <a:pt x="105" y="443"/>
                </a:lnTo>
                <a:lnTo>
                  <a:pt x="111" y="275"/>
                </a:lnTo>
                <a:lnTo>
                  <a:pt x="118" y="279"/>
                </a:lnTo>
                <a:lnTo>
                  <a:pt x="124" y="872"/>
                </a:lnTo>
                <a:lnTo>
                  <a:pt x="131" y="568"/>
                </a:lnTo>
                <a:lnTo>
                  <a:pt x="138" y="457"/>
                </a:lnTo>
                <a:lnTo>
                  <a:pt x="144" y="744"/>
                </a:lnTo>
                <a:lnTo>
                  <a:pt x="151" y="526"/>
                </a:lnTo>
                <a:lnTo>
                  <a:pt x="157" y="210"/>
                </a:lnTo>
                <a:lnTo>
                  <a:pt x="164" y="191"/>
                </a:lnTo>
                <a:lnTo>
                  <a:pt x="170" y="602"/>
                </a:lnTo>
                <a:lnTo>
                  <a:pt x="177" y="230"/>
                </a:lnTo>
                <a:lnTo>
                  <a:pt x="183" y="567"/>
                </a:lnTo>
                <a:lnTo>
                  <a:pt x="190" y="523"/>
                </a:lnTo>
                <a:lnTo>
                  <a:pt x="196" y="585"/>
                </a:lnTo>
                <a:lnTo>
                  <a:pt x="203" y="192"/>
                </a:lnTo>
                <a:lnTo>
                  <a:pt x="210" y="684"/>
                </a:lnTo>
                <a:lnTo>
                  <a:pt x="216" y="567"/>
                </a:lnTo>
                <a:lnTo>
                  <a:pt x="223" y="827"/>
                </a:lnTo>
                <a:lnTo>
                  <a:pt x="229" y="362"/>
                </a:lnTo>
                <a:lnTo>
                  <a:pt x="236" y="245"/>
                </a:lnTo>
                <a:lnTo>
                  <a:pt x="242" y="398"/>
                </a:lnTo>
                <a:lnTo>
                  <a:pt x="249" y="1134"/>
                </a:lnTo>
                <a:lnTo>
                  <a:pt x="256" y="104"/>
                </a:lnTo>
                <a:lnTo>
                  <a:pt x="262" y="442"/>
                </a:lnTo>
                <a:lnTo>
                  <a:pt x="269" y="239"/>
                </a:lnTo>
                <a:lnTo>
                  <a:pt x="275" y="160"/>
                </a:lnTo>
                <a:lnTo>
                  <a:pt x="282" y="264"/>
                </a:lnTo>
                <a:lnTo>
                  <a:pt x="288" y="866"/>
                </a:lnTo>
                <a:lnTo>
                  <a:pt x="295" y="30"/>
                </a:lnTo>
                <a:lnTo>
                  <a:pt x="301" y="422"/>
                </a:lnTo>
                <a:lnTo>
                  <a:pt x="308" y="68"/>
                </a:lnTo>
                <a:lnTo>
                  <a:pt x="315" y="402"/>
                </a:lnTo>
                <a:lnTo>
                  <a:pt x="321" y="166"/>
                </a:lnTo>
                <a:lnTo>
                  <a:pt x="328" y="0"/>
                </a:lnTo>
                <a:lnTo>
                  <a:pt x="334" y="47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45"/>
          <p:cNvSpPr>
            <a:spLocks/>
          </p:cNvSpPr>
          <p:nvPr/>
        </p:nvSpPr>
        <p:spPr bwMode="auto">
          <a:xfrm>
            <a:off x="5909198" y="4116811"/>
            <a:ext cx="348561" cy="1299033"/>
          </a:xfrm>
          <a:custGeom>
            <a:avLst/>
            <a:gdLst>
              <a:gd name="T0" fmla="*/ 0 w 334"/>
              <a:gd name="T1" fmla="*/ 114 h 1265"/>
              <a:gd name="T2" fmla="*/ 6 w 334"/>
              <a:gd name="T3" fmla="*/ 588 h 1265"/>
              <a:gd name="T4" fmla="*/ 13 w 334"/>
              <a:gd name="T5" fmla="*/ 406 h 1265"/>
              <a:gd name="T6" fmla="*/ 19 w 334"/>
              <a:gd name="T7" fmla="*/ 589 h 1265"/>
              <a:gd name="T8" fmla="*/ 26 w 334"/>
              <a:gd name="T9" fmla="*/ 628 h 1265"/>
              <a:gd name="T10" fmla="*/ 33 w 334"/>
              <a:gd name="T11" fmla="*/ 676 h 1265"/>
              <a:gd name="T12" fmla="*/ 39 w 334"/>
              <a:gd name="T13" fmla="*/ 384 h 1265"/>
              <a:gd name="T14" fmla="*/ 46 w 334"/>
              <a:gd name="T15" fmla="*/ 68 h 1265"/>
              <a:gd name="T16" fmla="*/ 52 w 334"/>
              <a:gd name="T17" fmla="*/ 400 h 1265"/>
              <a:gd name="T18" fmla="*/ 59 w 334"/>
              <a:gd name="T19" fmla="*/ 308 h 1265"/>
              <a:gd name="T20" fmla="*/ 65 w 334"/>
              <a:gd name="T21" fmla="*/ 817 h 1265"/>
              <a:gd name="T22" fmla="*/ 72 w 334"/>
              <a:gd name="T23" fmla="*/ 0 h 1265"/>
              <a:gd name="T24" fmla="*/ 78 w 334"/>
              <a:gd name="T25" fmla="*/ 125 h 1265"/>
              <a:gd name="T26" fmla="*/ 85 w 334"/>
              <a:gd name="T27" fmla="*/ 544 h 1265"/>
              <a:gd name="T28" fmla="*/ 91 w 334"/>
              <a:gd name="T29" fmla="*/ 1035 h 1265"/>
              <a:gd name="T30" fmla="*/ 98 w 334"/>
              <a:gd name="T31" fmla="*/ 424 h 1265"/>
              <a:gd name="T32" fmla="*/ 105 w 334"/>
              <a:gd name="T33" fmla="*/ 254 h 1265"/>
              <a:gd name="T34" fmla="*/ 111 w 334"/>
              <a:gd name="T35" fmla="*/ 462 h 1265"/>
              <a:gd name="T36" fmla="*/ 118 w 334"/>
              <a:gd name="T37" fmla="*/ 186 h 1265"/>
              <a:gd name="T38" fmla="*/ 124 w 334"/>
              <a:gd name="T39" fmla="*/ 677 h 1265"/>
              <a:gd name="T40" fmla="*/ 131 w 334"/>
              <a:gd name="T41" fmla="*/ 346 h 1265"/>
              <a:gd name="T42" fmla="*/ 138 w 334"/>
              <a:gd name="T43" fmla="*/ 827 h 1265"/>
              <a:gd name="T44" fmla="*/ 144 w 334"/>
              <a:gd name="T45" fmla="*/ 82 h 1265"/>
              <a:gd name="T46" fmla="*/ 151 w 334"/>
              <a:gd name="T47" fmla="*/ 712 h 1265"/>
              <a:gd name="T48" fmla="*/ 157 w 334"/>
              <a:gd name="T49" fmla="*/ 289 h 1265"/>
              <a:gd name="T50" fmla="*/ 164 w 334"/>
              <a:gd name="T51" fmla="*/ 123 h 1265"/>
              <a:gd name="T52" fmla="*/ 170 w 334"/>
              <a:gd name="T53" fmla="*/ 201 h 1265"/>
              <a:gd name="T54" fmla="*/ 177 w 334"/>
              <a:gd name="T55" fmla="*/ 220 h 1265"/>
              <a:gd name="T56" fmla="*/ 183 w 334"/>
              <a:gd name="T57" fmla="*/ 1265 h 1265"/>
              <a:gd name="T58" fmla="*/ 190 w 334"/>
              <a:gd name="T59" fmla="*/ 633 h 1265"/>
              <a:gd name="T60" fmla="*/ 196 w 334"/>
              <a:gd name="T61" fmla="*/ 461 h 1265"/>
              <a:gd name="T62" fmla="*/ 203 w 334"/>
              <a:gd name="T63" fmla="*/ 241 h 1265"/>
              <a:gd name="T64" fmla="*/ 210 w 334"/>
              <a:gd name="T65" fmla="*/ 492 h 1265"/>
              <a:gd name="T66" fmla="*/ 216 w 334"/>
              <a:gd name="T67" fmla="*/ 669 h 1265"/>
              <a:gd name="T68" fmla="*/ 223 w 334"/>
              <a:gd name="T69" fmla="*/ 831 h 1265"/>
              <a:gd name="T70" fmla="*/ 229 w 334"/>
              <a:gd name="T71" fmla="*/ 357 h 1265"/>
              <a:gd name="T72" fmla="*/ 236 w 334"/>
              <a:gd name="T73" fmla="*/ 425 h 1265"/>
              <a:gd name="T74" fmla="*/ 242 w 334"/>
              <a:gd name="T75" fmla="*/ 488 h 1265"/>
              <a:gd name="T76" fmla="*/ 249 w 334"/>
              <a:gd name="T77" fmla="*/ 606 h 1265"/>
              <a:gd name="T78" fmla="*/ 256 w 334"/>
              <a:gd name="T79" fmla="*/ 721 h 1265"/>
              <a:gd name="T80" fmla="*/ 262 w 334"/>
              <a:gd name="T81" fmla="*/ 807 h 1265"/>
              <a:gd name="T82" fmla="*/ 269 w 334"/>
              <a:gd name="T83" fmla="*/ 487 h 1265"/>
              <a:gd name="T84" fmla="*/ 275 w 334"/>
              <a:gd name="T85" fmla="*/ 187 h 1265"/>
              <a:gd name="T86" fmla="*/ 282 w 334"/>
              <a:gd name="T87" fmla="*/ 614 h 1265"/>
              <a:gd name="T88" fmla="*/ 288 w 334"/>
              <a:gd name="T89" fmla="*/ 394 h 1265"/>
              <a:gd name="T90" fmla="*/ 295 w 334"/>
              <a:gd name="T91" fmla="*/ 544 h 1265"/>
              <a:gd name="T92" fmla="*/ 301 w 334"/>
              <a:gd name="T93" fmla="*/ 697 h 1265"/>
              <a:gd name="T94" fmla="*/ 308 w 334"/>
              <a:gd name="T95" fmla="*/ 815 h 1265"/>
              <a:gd name="T96" fmla="*/ 315 w 334"/>
              <a:gd name="T97" fmla="*/ 605 h 1265"/>
              <a:gd name="T98" fmla="*/ 321 w 334"/>
              <a:gd name="T99" fmla="*/ 733 h 1265"/>
              <a:gd name="T100" fmla="*/ 328 w 334"/>
              <a:gd name="T101" fmla="*/ 378 h 1265"/>
              <a:gd name="T102" fmla="*/ 334 w 334"/>
              <a:gd name="T103" fmla="*/ 222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265">
                <a:moveTo>
                  <a:pt x="0" y="114"/>
                </a:moveTo>
                <a:lnTo>
                  <a:pt x="6" y="588"/>
                </a:lnTo>
                <a:lnTo>
                  <a:pt x="13" y="406"/>
                </a:lnTo>
                <a:lnTo>
                  <a:pt x="19" y="589"/>
                </a:lnTo>
                <a:lnTo>
                  <a:pt x="26" y="628"/>
                </a:lnTo>
                <a:lnTo>
                  <a:pt x="33" y="676"/>
                </a:lnTo>
                <a:lnTo>
                  <a:pt x="39" y="384"/>
                </a:lnTo>
                <a:lnTo>
                  <a:pt x="46" y="68"/>
                </a:lnTo>
                <a:lnTo>
                  <a:pt x="52" y="400"/>
                </a:lnTo>
                <a:lnTo>
                  <a:pt x="59" y="308"/>
                </a:lnTo>
                <a:lnTo>
                  <a:pt x="65" y="817"/>
                </a:lnTo>
                <a:lnTo>
                  <a:pt x="72" y="0"/>
                </a:lnTo>
                <a:lnTo>
                  <a:pt x="78" y="125"/>
                </a:lnTo>
                <a:lnTo>
                  <a:pt x="85" y="544"/>
                </a:lnTo>
                <a:lnTo>
                  <a:pt x="91" y="1035"/>
                </a:lnTo>
                <a:lnTo>
                  <a:pt x="98" y="424"/>
                </a:lnTo>
                <a:lnTo>
                  <a:pt x="105" y="254"/>
                </a:lnTo>
                <a:lnTo>
                  <a:pt x="111" y="462"/>
                </a:lnTo>
                <a:lnTo>
                  <a:pt x="118" y="186"/>
                </a:lnTo>
                <a:lnTo>
                  <a:pt x="124" y="677"/>
                </a:lnTo>
                <a:lnTo>
                  <a:pt x="131" y="346"/>
                </a:lnTo>
                <a:lnTo>
                  <a:pt x="138" y="827"/>
                </a:lnTo>
                <a:lnTo>
                  <a:pt x="144" y="82"/>
                </a:lnTo>
                <a:lnTo>
                  <a:pt x="151" y="712"/>
                </a:lnTo>
                <a:lnTo>
                  <a:pt x="157" y="289"/>
                </a:lnTo>
                <a:lnTo>
                  <a:pt x="164" y="123"/>
                </a:lnTo>
                <a:lnTo>
                  <a:pt x="170" y="201"/>
                </a:lnTo>
                <a:lnTo>
                  <a:pt x="177" y="220"/>
                </a:lnTo>
                <a:lnTo>
                  <a:pt x="183" y="1265"/>
                </a:lnTo>
                <a:lnTo>
                  <a:pt x="190" y="633"/>
                </a:lnTo>
                <a:lnTo>
                  <a:pt x="196" y="461"/>
                </a:lnTo>
                <a:lnTo>
                  <a:pt x="203" y="241"/>
                </a:lnTo>
                <a:lnTo>
                  <a:pt x="210" y="492"/>
                </a:lnTo>
                <a:lnTo>
                  <a:pt x="216" y="669"/>
                </a:lnTo>
                <a:lnTo>
                  <a:pt x="223" y="831"/>
                </a:lnTo>
                <a:lnTo>
                  <a:pt x="229" y="357"/>
                </a:lnTo>
                <a:lnTo>
                  <a:pt x="236" y="425"/>
                </a:lnTo>
                <a:lnTo>
                  <a:pt x="242" y="488"/>
                </a:lnTo>
                <a:lnTo>
                  <a:pt x="249" y="606"/>
                </a:lnTo>
                <a:lnTo>
                  <a:pt x="256" y="721"/>
                </a:lnTo>
                <a:lnTo>
                  <a:pt x="262" y="807"/>
                </a:lnTo>
                <a:lnTo>
                  <a:pt x="269" y="487"/>
                </a:lnTo>
                <a:lnTo>
                  <a:pt x="275" y="187"/>
                </a:lnTo>
                <a:lnTo>
                  <a:pt x="282" y="614"/>
                </a:lnTo>
                <a:lnTo>
                  <a:pt x="288" y="394"/>
                </a:lnTo>
                <a:lnTo>
                  <a:pt x="295" y="544"/>
                </a:lnTo>
                <a:lnTo>
                  <a:pt x="301" y="697"/>
                </a:lnTo>
                <a:lnTo>
                  <a:pt x="308" y="815"/>
                </a:lnTo>
                <a:lnTo>
                  <a:pt x="315" y="605"/>
                </a:lnTo>
                <a:lnTo>
                  <a:pt x="321" y="733"/>
                </a:lnTo>
                <a:lnTo>
                  <a:pt x="328" y="378"/>
                </a:lnTo>
                <a:lnTo>
                  <a:pt x="334" y="22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46"/>
          <p:cNvSpPr>
            <a:spLocks/>
          </p:cNvSpPr>
          <p:nvPr/>
        </p:nvSpPr>
        <p:spPr bwMode="auto">
          <a:xfrm>
            <a:off x="6251497" y="3440081"/>
            <a:ext cx="348561" cy="1628669"/>
          </a:xfrm>
          <a:custGeom>
            <a:avLst/>
            <a:gdLst>
              <a:gd name="T0" fmla="*/ 0 w 334"/>
              <a:gd name="T1" fmla="*/ 1037 h 1586"/>
              <a:gd name="T2" fmla="*/ 6 w 334"/>
              <a:gd name="T3" fmla="*/ 881 h 1586"/>
              <a:gd name="T4" fmla="*/ 13 w 334"/>
              <a:gd name="T5" fmla="*/ 630 h 1586"/>
              <a:gd name="T6" fmla="*/ 19 w 334"/>
              <a:gd name="T7" fmla="*/ 988 h 1586"/>
              <a:gd name="T8" fmla="*/ 26 w 334"/>
              <a:gd name="T9" fmla="*/ 840 h 1586"/>
              <a:gd name="T10" fmla="*/ 33 w 334"/>
              <a:gd name="T11" fmla="*/ 337 h 1586"/>
              <a:gd name="T12" fmla="*/ 39 w 334"/>
              <a:gd name="T13" fmla="*/ 1162 h 1586"/>
              <a:gd name="T14" fmla="*/ 46 w 334"/>
              <a:gd name="T15" fmla="*/ 824 h 1586"/>
              <a:gd name="T16" fmla="*/ 52 w 334"/>
              <a:gd name="T17" fmla="*/ 1199 h 1586"/>
              <a:gd name="T18" fmla="*/ 59 w 334"/>
              <a:gd name="T19" fmla="*/ 712 h 1586"/>
              <a:gd name="T20" fmla="*/ 65 w 334"/>
              <a:gd name="T21" fmla="*/ 1285 h 1586"/>
              <a:gd name="T22" fmla="*/ 72 w 334"/>
              <a:gd name="T23" fmla="*/ 518 h 1586"/>
              <a:gd name="T24" fmla="*/ 78 w 334"/>
              <a:gd name="T25" fmla="*/ 629 h 1586"/>
              <a:gd name="T26" fmla="*/ 85 w 334"/>
              <a:gd name="T27" fmla="*/ 1586 h 1586"/>
              <a:gd name="T28" fmla="*/ 91 w 334"/>
              <a:gd name="T29" fmla="*/ 940 h 1586"/>
              <a:gd name="T30" fmla="*/ 98 w 334"/>
              <a:gd name="T31" fmla="*/ 807 h 1586"/>
              <a:gd name="T32" fmla="*/ 105 w 334"/>
              <a:gd name="T33" fmla="*/ 685 h 1586"/>
              <a:gd name="T34" fmla="*/ 111 w 334"/>
              <a:gd name="T35" fmla="*/ 881 h 1586"/>
              <a:gd name="T36" fmla="*/ 118 w 334"/>
              <a:gd name="T37" fmla="*/ 1184 h 1586"/>
              <a:gd name="T38" fmla="*/ 124 w 334"/>
              <a:gd name="T39" fmla="*/ 1119 h 1586"/>
              <a:gd name="T40" fmla="*/ 131 w 334"/>
              <a:gd name="T41" fmla="*/ 791 h 1586"/>
              <a:gd name="T42" fmla="*/ 138 w 334"/>
              <a:gd name="T43" fmla="*/ 184 h 1586"/>
              <a:gd name="T44" fmla="*/ 144 w 334"/>
              <a:gd name="T45" fmla="*/ 948 h 1586"/>
              <a:gd name="T46" fmla="*/ 151 w 334"/>
              <a:gd name="T47" fmla="*/ 1122 h 1586"/>
              <a:gd name="T48" fmla="*/ 157 w 334"/>
              <a:gd name="T49" fmla="*/ 608 h 1586"/>
              <a:gd name="T50" fmla="*/ 164 w 334"/>
              <a:gd name="T51" fmla="*/ 1169 h 1586"/>
              <a:gd name="T52" fmla="*/ 170 w 334"/>
              <a:gd name="T53" fmla="*/ 874 h 1586"/>
              <a:gd name="T54" fmla="*/ 177 w 334"/>
              <a:gd name="T55" fmla="*/ 511 h 1586"/>
              <a:gd name="T56" fmla="*/ 183 w 334"/>
              <a:gd name="T57" fmla="*/ 1012 h 1586"/>
              <a:gd name="T58" fmla="*/ 190 w 334"/>
              <a:gd name="T59" fmla="*/ 888 h 1586"/>
              <a:gd name="T60" fmla="*/ 196 w 334"/>
              <a:gd name="T61" fmla="*/ 1350 h 1586"/>
              <a:gd name="T62" fmla="*/ 203 w 334"/>
              <a:gd name="T63" fmla="*/ 1077 h 1586"/>
              <a:gd name="T64" fmla="*/ 210 w 334"/>
              <a:gd name="T65" fmla="*/ 817 h 1586"/>
              <a:gd name="T66" fmla="*/ 216 w 334"/>
              <a:gd name="T67" fmla="*/ 1116 h 1586"/>
              <a:gd name="T68" fmla="*/ 223 w 334"/>
              <a:gd name="T69" fmla="*/ 1072 h 1586"/>
              <a:gd name="T70" fmla="*/ 229 w 334"/>
              <a:gd name="T71" fmla="*/ 973 h 1586"/>
              <a:gd name="T72" fmla="*/ 236 w 334"/>
              <a:gd name="T73" fmla="*/ 960 h 1586"/>
              <a:gd name="T74" fmla="*/ 242 w 334"/>
              <a:gd name="T75" fmla="*/ 1029 h 1586"/>
              <a:gd name="T76" fmla="*/ 249 w 334"/>
              <a:gd name="T77" fmla="*/ 974 h 1586"/>
              <a:gd name="T78" fmla="*/ 256 w 334"/>
              <a:gd name="T79" fmla="*/ 606 h 1586"/>
              <a:gd name="T80" fmla="*/ 262 w 334"/>
              <a:gd name="T81" fmla="*/ 1033 h 1586"/>
              <a:gd name="T82" fmla="*/ 269 w 334"/>
              <a:gd name="T83" fmla="*/ 668 h 1586"/>
              <a:gd name="T84" fmla="*/ 275 w 334"/>
              <a:gd name="T85" fmla="*/ 721 h 1586"/>
              <a:gd name="T86" fmla="*/ 282 w 334"/>
              <a:gd name="T87" fmla="*/ 588 h 1586"/>
              <a:gd name="T88" fmla="*/ 288 w 334"/>
              <a:gd name="T89" fmla="*/ 601 h 1586"/>
              <a:gd name="T90" fmla="*/ 295 w 334"/>
              <a:gd name="T91" fmla="*/ 822 h 1586"/>
              <a:gd name="T92" fmla="*/ 301 w 334"/>
              <a:gd name="T93" fmla="*/ 0 h 1586"/>
              <a:gd name="T94" fmla="*/ 308 w 334"/>
              <a:gd name="T95" fmla="*/ 1444 h 1586"/>
              <a:gd name="T96" fmla="*/ 315 w 334"/>
              <a:gd name="T97" fmla="*/ 815 h 1586"/>
              <a:gd name="T98" fmla="*/ 321 w 334"/>
              <a:gd name="T99" fmla="*/ 895 h 1586"/>
              <a:gd name="T100" fmla="*/ 328 w 334"/>
              <a:gd name="T101" fmla="*/ 354 h 1586"/>
              <a:gd name="T102" fmla="*/ 334 w 334"/>
              <a:gd name="T103" fmla="*/ 178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586">
                <a:moveTo>
                  <a:pt x="0" y="1037"/>
                </a:moveTo>
                <a:lnTo>
                  <a:pt x="6" y="881"/>
                </a:lnTo>
                <a:lnTo>
                  <a:pt x="13" y="630"/>
                </a:lnTo>
                <a:lnTo>
                  <a:pt x="19" y="988"/>
                </a:lnTo>
                <a:lnTo>
                  <a:pt x="26" y="840"/>
                </a:lnTo>
                <a:lnTo>
                  <a:pt x="33" y="337"/>
                </a:lnTo>
                <a:lnTo>
                  <a:pt x="39" y="1162"/>
                </a:lnTo>
                <a:lnTo>
                  <a:pt x="46" y="824"/>
                </a:lnTo>
                <a:lnTo>
                  <a:pt x="52" y="1199"/>
                </a:lnTo>
                <a:lnTo>
                  <a:pt x="59" y="712"/>
                </a:lnTo>
                <a:lnTo>
                  <a:pt x="65" y="1285"/>
                </a:lnTo>
                <a:lnTo>
                  <a:pt x="72" y="518"/>
                </a:lnTo>
                <a:lnTo>
                  <a:pt x="78" y="629"/>
                </a:lnTo>
                <a:lnTo>
                  <a:pt x="85" y="1586"/>
                </a:lnTo>
                <a:lnTo>
                  <a:pt x="91" y="940"/>
                </a:lnTo>
                <a:lnTo>
                  <a:pt x="98" y="807"/>
                </a:lnTo>
                <a:lnTo>
                  <a:pt x="105" y="685"/>
                </a:lnTo>
                <a:lnTo>
                  <a:pt x="111" y="881"/>
                </a:lnTo>
                <a:lnTo>
                  <a:pt x="118" y="1184"/>
                </a:lnTo>
                <a:lnTo>
                  <a:pt x="124" y="1119"/>
                </a:lnTo>
                <a:lnTo>
                  <a:pt x="131" y="791"/>
                </a:lnTo>
                <a:lnTo>
                  <a:pt x="138" y="184"/>
                </a:lnTo>
                <a:lnTo>
                  <a:pt x="144" y="948"/>
                </a:lnTo>
                <a:lnTo>
                  <a:pt x="151" y="1122"/>
                </a:lnTo>
                <a:lnTo>
                  <a:pt x="157" y="608"/>
                </a:lnTo>
                <a:lnTo>
                  <a:pt x="164" y="1169"/>
                </a:lnTo>
                <a:lnTo>
                  <a:pt x="170" y="874"/>
                </a:lnTo>
                <a:lnTo>
                  <a:pt x="177" y="511"/>
                </a:lnTo>
                <a:lnTo>
                  <a:pt x="183" y="1012"/>
                </a:lnTo>
                <a:lnTo>
                  <a:pt x="190" y="888"/>
                </a:lnTo>
                <a:lnTo>
                  <a:pt x="196" y="1350"/>
                </a:lnTo>
                <a:lnTo>
                  <a:pt x="203" y="1077"/>
                </a:lnTo>
                <a:lnTo>
                  <a:pt x="210" y="817"/>
                </a:lnTo>
                <a:lnTo>
                  <a:pt x="216" y="1116"/>
                </a:lnTo>
                <a:lnTo>
                  <a:pt x="223" y="1072"/>
                </a:lnTo>
                <a:lnTo>
                  <a:pt x="229" y="973"/>
                </a:lnTo>
                <a:lnTo>
                  <a:pt x="236" y="960"/>
                </a:lnTo>
                <a:lnTo>
                  <a:pt x="242" y="1029"/>
                </a:lnTo>
                <a:lnTo>
                  <a:pt x="249" y="974"/>
                </a:lnTo>
                <a:lnTo>
                  <a:pt x="256" y="606"/>
                </a:lnTo>
                <a:lnTo>
                  <a:pt x="262" y="1033"/>
                </a:lnTo>
                <a:lnTo>
                  <a:pt x="269" y="668"/>
                </a:lnTo>
                <a:lnTo>
                  <a:pt x="275" y="721"/>
                </a:lnTo>
                <a:lnTo>
                  <a:pt x="282" y="588"/>
                </a:lnTo>
                <a:lnTo>
                  <a:pt x="288" y="601"/>
                </a:lnTo>
                <a:lnTo>
                  <a:pt x="295" y="822"/>
                </a:lnTo>
                <a:lnTo>
                  <a:pt x="301" y="0"/>
                </a:lnTo>
                <a:lnTo>
                  <a:pt x="308" y="1444"/>
                </a:lnTo>
                <a:lnTo>
                  <a:pt x="315" y="815"/>
                </a:lnTo>
                <a:lnTo>
                  <a:pt x="321" y="895"/>
                </a:lnTo>
                <a:lnTo>
                  <a:pt x="328" y="354"/>
                </a:lnTo>
                <a:lnTo>
                  <a:pt x="334" y="17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Freeform 47"/>
          <p:cNvSpPr>
            <a:spLocks/>
          </p:cNvSpPr>
          <p:nvPr/>
        </p:nvSpPr>
        <p:spPr bwMode="auto">
          <a:xfrm>
            <a:off x="6593798" y="3009809"/>
            <a:ext cx="348561" cy="1826860"/>
          </a:xfrm>
          <a:custGeom>
            <a:avLst/>
            <a:gdLst>
              <a:gd name="T0" fmla="*/ 0 w 334"/>
              <a:gd name="T1" fmla="*/ 773 h 1779"/>
              <a:gd name="T2" fmla="*/ 6 w 334"/>
              <a:gd name="T3" fmla="*/ 597 h 1779"/>
              <a:gd name="T4" fmla="*/ 13 w 334"/>
              <a:gd name="T5" fmla="*/ 1297 h 1779"/>
              <a:gd name="T6" fmla="*/ 19 w 334"/>
              <a:gd name="T7" fmla="*/ 1314 h 1779"/>
              <a:gd name="T8" fmla="*/ 26 w 334"/>
              <a:gd name="T9" fmla="*/ 653 h 1779"/>
              <a:gd name="T10" fmla="*/ 33 w 334"/>
              <a:gd name="T11" fmla="*/ 980 h 1779"/>
              <a:gd name="T12" fmla="*/ 39 w 334"/>
              <a:gd name="T13" fmla="*/ 839 h 1779"/>
              <a:gd name="T14" fmla="*/ 46 w 334"/>
              <a:gd name="T15" fmla="*/ 919 h 1779"/>
              <a:gd name="T16" fmla="*/ 52 w 334"/>
              <a:gd name="T17" fmla="*/ 833 h 1779"/>
              <a:gd name="T18" fmla="*/ 59 w 334"/>
              <a:gd name="T19" fmla="*/ 548 h 1779"/>
              <a:gd name="T20" fmla="*/ 65 w 334"/>
              <a:gd name="T21" fmla="*/ 1480 h 1779"/>
              <a:gd name="T22" fmla="*/ 72 w 334"/>
              <a:gd name="T23" fmla="*/ 1577 h 1779"/>
              <a:gd name="T24" fmla="*/ 78 w 334"/>
              <a:gd name="T25" fmla="*/ 824 h 1779"/>
              <a:gd name="T26" fmla="*/ 85 w 334"/>
              <a:gd name="T27" fmla="*/ 1494 h 1779"/>
              <a:gd name="T28" fmla="*/ 92 w 334"/>
              <a:gd name="T29" fmla="*/ 700 h 1779"/>
              <a:gd name="T30" fmla="*/ 98 w 334"/>
              <a:gd name="T31" fmla="*/ 1169 h 1779"/>
              <a:gd name="T32" fmla="*/ 105 w 334"/>
              <a:gd name="T33" fmla="*/ 1102 h 1779"/>
              <a:gd name="T34" fmla="*/ 111 w 334"/>
              <a:gd name="T35" fmla="*/ 656 h 1779"/>
              <a:gd name="T36" fmla="*/ 118 w 334"/>
              <a:gd name="T37" fmla="*/ 1261 h 1779"/>
              <a:gd name="T38" fmla="*/ 124 w 334"/>
              <a:gd name="T39" fmla="*/ 1262 h 1779"/>
              <a:gd name="T40" fmla="*/ 131 w 334"/>
              <a:gd name="T41" fmla="*/ 305 h 1779"/>
              <a:gd name="T42" fmla="*/ 138 w 334"/>
              <a:gd name="T43" fmla="*/ 1046 h 1779"/>
              <a:gd name="T44" fmla="*/ 144 w 334"/>
              <a:gd name="T45" fmla="*/ 733 h 1779"/>
              <a:gd name="T46" fmla="*/ 151 w 334"/>
              <a:gd name="T47" fmla="*/ 755 h 1779"/>
              <a:gd name="T48" fmla="*/ 157 w 334"/>
              <a:gd name="T49" fmla="*/ 893 h 1779"/>
              <a:gd name="T50" fmla="*/ 164 w 334"/>
              <a:gd name="T51" fmla="*/ 294 h 1779"/>
              <a:gd name="T52" fmla="*/ 170 w 334"/>
              <a:gd name="T53" fmla="*/ 656 h 1779"/>
              <a:gd name="T54" fmla="*/ 177 w 334"/>
              <a:gd name="T55" fmla="*/ 386 h 1779"/>
              <a:gd name="T56" fmla="*/ 183 w 334"/>
              <a:gd name="T57" fmla="*/ 1779 h 1779"/>
              <a:gd name="T58" fmla="*/ 190 w 334"/>
              <a:gd name="T59" fmla="*/ 295 h 1779"/>
              <a:gd name="T60" fmla="*/ 196 w 334"/>
              <a:gd name="T61" fmla="*/ 669 h 1779"/>
              <a:gd name="T62" fmla="*/ 203 w 334"/>
              <a:gd name="T63" fmla="*/ 1327 h 1779"/>
              <a:gd name="T64" fmla="*/ 210 w 334"/>
              <a:gd name="T65" fmla="*/ 608 h 1779"/>
              <a:gd name="T66" fmla="*/ 216 w 334"/>
              <a:gd name="T67" fmla="*/ 546 h 1779"/>
              <a:gd name="T68" fmla="*/ 223 w 334"/>
              <a:gd name="T69" fmla="*/ 1297 h 1779"/>
              <a:gd name="T70" fmla="*/ 229 w 334"/>
              <a:gd name="T71" fmla="*/ 67 h 1779"/>
              <a:gd name="T72" fmla="*/ 236 w 334"/>
              <a:gd name="T73" fmla="*/ 389 h 1779"/>
              <a:gd name="T74" fmla="*/ 243 w 334"/>
              <a:gd name="T75" fmla="*/ 503 h 1779"/>
              <a:gd name="T76" fmla="*/ 249 w 334"/>
              <a:gd name="T77" fmla="*/ 1147 h 1779"/>
              <a:gd name="T78" fmla="*/ 256 w 334"/>
              <a:gd name="T79" fmla="*/ 560 h 1779"/>
              <a:gd name="T80" fmla="*/ 262 w 334"/>
              <a:gd name="T81" fmla="*/ 578 h 1779"/>
              <a:gd name="T82" fmla="*/ 269 w 334"/>
              <a:gd name="T83" fmla="*/ 595 h 1779"/>
              <a:gd name="T84" fmla="*/ 275 w 334"/>
              <a:gd name="T85" fmla="*/ 1381 h 1779"/>
              <a:gd name="T86" fmla="*/ 282 w 334"/>
              <a:gd name="T87" fmla="*/ 974 h 1779"/>
              <a:gd name="T88" fmla="*/ 288 w 334"/>
              <a:gd name="T89" fmla="*/ 435 h 1779"/>
              <a:gd name="T90" fmla="*/ 295 w 334"/>
              <a:gd name="T91" fmla="*/ 512 h 1779"/>
              <a:gd name="T92" fmla="*/ 301 w 334"/>
              <a:gd name="T93" fmla="*/ 0 h 1779"/>
              <a:gd name="T94" fmla="*/ 308 w 334"/>
              <a:gd name="T95" fmla="*/ 798 h 1779"/>
              <a:gd name="T96" fmla="*/ 315 w 334"/>
              <a:gd name="T97" fmla="*/ 487 h 1779"/>
              <a:gd name="T98" fmla="*/ 321 w 334"/>
              <a:gd name="T99" fmla="*/ 773 h 1779"/>
              <a:gd name="T100" fmla="*/ 328 w 334"/>
              <a:gd name="T101" fmla="*/ 1112 h 1779"/>
              <a:gd name="T102" fmla="*/ 334 w 334"/>
              <a:gd name="T103" fmla="*/ 190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4" h="1779">
                <a:moveTo>
                  <a:pt x="0" y="773"/>
                </a:moveTo>
                <a:lnTo>
                  <a:pt x="6" y="597"/>
                </a:lnTo>
                <a:lnTo>
                  <a:pt x="13" y="1297"/>
                </a:lnTo>
                <a:lnTo>
                  <a:pt x="19" y="1314"/>
                </a:lnTo>
                <a:lnTo>
                  <a:pt x="26" y="653"/>
                </a:lnTo>
                <a:lnTo>
                  <a:pt x="33" y="980"/>
                </a:lnTo>
                <a:lnTo>
                  <a:pt x="39" y="839"/>
                </a:lnTo>
                <a:lnTo>
                  <a:pt x="46" y="919"/>
                </a:lnTo>
                <a:lnTo>
                  <a:pt x="52" y="833"/>
                </a:lnTo>
                <a:lnTo>
                  <a:pt x="59" y="548"/>
                </a:lnTo>
                <a:lnTo>
                  <a:pt x="65" y="1480"/>
                </a:lnTo>
                <a:lnTo>
                  <a:pt x="72" y="1577"/>
                </a:lnTo>
                <a:lnTo>
                  <a:pt x="78" y="824"/>
                </a:lnTo>
                <a:lnTo>
                  <a:pt x="85" y="1494"/>
                </a:lnTo>
                <a:lnTo>
                  <a:pt x="92" y="700"/>
                </a:lnTo>
                <a:lnTo>
                  <a:pt x="98" y="1169"/>
                </a:lnTo>
                <a:lnTo>
                  <a:pt x="105" y="1102"/>
                </a:lnTo>
                <a:lnTo>
                  <a:pt x="111" y="656"/>
                </a:lnTo>
                <a:lnTo>
                  <a:pt x="118" y="1261"/>
                </a:lnTo>
                <a:lnTo>
                  <a:pt x="124" y="1262"/>
                </a:lnTo>
                <a:lnTo>
                  <a:pt x="131" y="305"/>
                </a:lnTo>
                <a:lnTo>
                  <a:pt x="138" y="1046"/>
                </a:lnTo>
                <a:lnTo>
                  <a:pt x="144" y="733"/>
                </a:lnTo>
                <a:lnTo>
                  <a:pt x="151" y="755"/>
                </a:lnTo>
                <a:lnTo>
                  <a:pt x="157" y="893"/>
                </a:lnTo>
                <a:lnTo>
                  <a:pt x="164" y="294"/>
                </a:lnTo>
                <a:lnTo>
                  <a:pt x="170" y="656"/>
                </a:lnTo>
                <a:lnTo>
                  <a:pt x="177" y="386"/>
                </a:lnTo>
                <a:lnTo>
                  <a:pt x="183" y="1779"/>
                </a:lnTo>
                <a:lnTo>
                  <a:pt x="190" y="295"/>
                </a:lnTo>
                <a:lnTo>
                  <a:pt x="196" y="669"/>
                </a:lnTo>
                <a:lnTo>
                  <a:pt x="203" y="1327"/>
                </a:lnTo>
                <a:lnTo>
                  <a:pt x="210" y="608"/>
                </a:lnTo>
                <a:lnTo>
                  <a:pt x="216" y="546"/>
                </a:lnTo>
                <a:lnTo>
                  <a:pt x="223" y="1297"/>
                </a:lnTo>
                <a:lnTo>
                  <a:pt x="229" y="67"/>
                </a:lnTo>
                <a:lnTo>
                  <a:pt x="236" y="389"/>
                </a:lnTo>
                <a:lnTo>
                  <a:pt x="243" y="503"/>
                </a:lnTo>
                <a:lnTo>
                  <a:pt x="249" y="1147"/>
                </a:lnTo>
                <a:lnTo>
                  <a:pt x="256" y="560"/>
                </a:lnTo>
                <a:lnTo>
                  <a:pt x="262" y="578"/>
                </a:lnTo>
                <a:lnTo>
                  <a:pt x="269" y="595"/>
                </a:lnTo>
                <a:lnTo>
                  <a:pt x="275" y="1381"/>
                </a:lnTo>
                <a:lnTo>
                  <a:pt x="282" y="974"/>
                </a:lnTo>
                <a:lnTo>
                  <a:pt x="288" y="435"/>
                </a:lnTo>
                <a:lnTo>
                  <a:pt x="295" y="512"/>
                </a:lnTo>
                <a:lnTo>
                  <a:pt x="301" y="0"/>
                </a:lnTo>
                <a:lnTo>
                  <a:pt x="308" y="798"/>
                </a:lnTo>
                <a:lnTo>
                  <a:pt x="315" y="487"/>
                </a:lnTo>
                <a:lnTo>
                  <a:pt x="321" y="773"/>
                </a:lnTo>
                <a:lnTo>
                  <a:pt x="328" y="1112"/>
                </a:lnTo>
                <a:lnTo>
                  <a:pt x="334" y="19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Freeform 48"/>
          <p:cNvSpPr>
            <a:spLocks/>
          </p:cNvSpPr>
          <p:nvPr/>
        </p:nvSpPr>
        <p:spPr bwMode="auto">
          <a:xfrm>
            <a:off x="6936099" y="2179045"/>
            <a:ext cx="220200" cy="2305397"/>
          </a:xfrm>
          <a:custGeom>
            <a:avLst/>
            <a:gdLst>
              <a:gd name="T0" fmla="*/ 0 w 211"/>
              <a:gd name="T1" fmla="*/ 1921 h 2245"/>
              <a:gd name="T2" fmla="*/ 6 w 211"/>
              <a:gd name="T3" fmla="*/ 999 h 2245"/>
              <a:gd name="T4" fmla="*/ 13 w 211"/>
              <a:gd name="T5" fmla="*/ 975 h 2245"/>
              <a:gd name="T6" fmla="*/ 19 w 211"/>
              <a:gd name="T7" fmla="*/ 2214 h 2245"/>
              <a:gd name="T8" fmla="*/ 26 w 211"/>
              <a:gd name="T9" fmla="*/ 2025 h 2245"/>
              <a:gd name="T10" fmla="*/ 33 w 211"/>
              <a:gd name="T11" fmla="*/ 1743 h 2245"/>
              <a:gd name="T12" fmla="*/ 39 w 211"/>
              <a:gd name="T13" fmla="*/ 1270 h 2245"/>
              <a:gd name="T14" fmla="*/ 46 w 211"/>
              <a:gd name="T15" fmla="*/ 777 h 2245"/>
              <a:gd name="T16" fmla="*/ 52 w 211"/>
              <a:gd name="T17" fmla="*/ 1074 h 2245"/>
              <a:gd name="T18" fmla="*/ 59 w 211"/>
              <a:gd name="T19" fmla="*/ 1854 h 2245"/>
              <a:gd name="T20" fmla="*/ 65 w 211"/>
              <a:gd name="T21" fmla="*/ 1666 h 2245"/>
              <a:gd name="T22" fmla="*/ 72 w 211"/>
              <a:gd name="T23" fmla="*/ 1456 h 2245"/>
              <a:gd name="T24" fmla="*/ 78 w 211"/>
              <a:gd name="T25" fmla="*/ 1058 h 2245"/>
              <a:gd name="T26" fmla="*/ 85 w 211"/>
              <a:gd name="T27" fmla="*/ 39 h 2245"/>
              <a:gd name="T28" fmla="*/ 92 w 211"/>
              <a:gd name="T29" fmla="*/ 1222 h 2245"/>
              <a:gd name="T30" fmla="*/ 98 w 211"/>
              <a:gd name="T31" fmla="*/ 1006 h 2245"/>
              <a:gd name="T32" fmla="*/ 105 w 211"/>
              <a:gd name="T33" fmla="*/ 759 h 2245"/>
              <a:gd name="T34" fmla="*/ 111 w 211"/>
              <a:gd name="T35" fmla="*/ 2245 h 2245"/>
              <a:gd name="T36" fmla="*/ 118 w 211"/>
              <a:gd name="T37" fmla="*/ 501 h 2245"/>
              <a:gd name="T38" fmla="*/ 124 w 211"/>
              <a:gd name="T39" fmla="*/ 1629 h 2245"/>
              <a:gd name="T40" fmla="*/ 131 w 211"/>
              <a:gd name="T41" fmla="*/ 1140 h 2245"/>
              <a:gd name="T42" fmla="*/ 138 w 211"/>
              <a:gd name="T43" fmla="*/ 1047 h 2245"/>
              <a:gd name="T44" fmla="*/ 144 w 211"/>
              <a:gd name="T45" fmla="*/ 902 h 2245"/>
              <a:gd name="T46" fmla="*/ 151 w 211"/>
              <a:gd name="T47" fmla="*/ 1739 h 2245"/>
              <a:gd name="T48" fmla="*/ 157 w 211"/>
              <a:gd name="T49" fmla="*/ 1117 h 2245"/>
              <a:gd name="T50" fmla="*/ 164 w 211"/>
              <a:gd name="T51" fmla="*/ 836 h 2245"/>
              <a:gd name="T52" fmla="*/ 170 w 211"/>
              <a:gd name="T53" fmla="*/ 688 h 2245"/>
              <a:gd name="T54" fmla="*/ 177 w 211"/>
              <a:gd name="T55" fmla="*/ 1240 h 2245"/>
              <a:gd name="T56" fmla="*/ 183 w 211"/>
              <a:gd name="T57" fmla="*/ 1848 h 2245"/>
              <a:gd name="T58" fmla="*/ 190 w 211"/>
              <a:gd name="T59" fmla="*/ 691 h 2245"/>
              <a:gd name="T60" fmla="*/ 196 w 211"/>
              <a:gd name="T61" fmla="*/ 894 h 2245"/>
              <a:gd name="T62" fmla="*/ 203 w 211"/>
              <a:gd name="T63" fmla="*/ 700 h 2245"/>
              <a:gd name="T64" fmla="*/ 210 w 211"/>
              <a:gd name="T65" fmla="*/ 45 h 2245"/>
              <a:gd name="T66" fmla="*/ 211 w 211"/>
              <a:gd name="T67" fmla="*/ 0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 h="2245">
                <a:moveTo>
                  <a:pt x="0" y="1921"/>
                </a:moveTo>
                <a:lnTo>
                  <a:pt x="6" y="999"/>
                </a:lnTo>
                <a:lnTo>
                  <a:pt x="13" y="975"/>
                </a:lnTo>
                <a:lnTo>
                  <a:pt x="19" y="2214"/>
                </a:lnTo>
                <a:lnTo>
                  <a:pt x="26" y="2025"/>
                </a:lnTo>
                <a:lnTo>
                  <a:pt x="33" y="1743"/>
                </a:lnTo>
                <a:lnTo>
                  <a:pt x="39" y="1270"/>
                </a:lnTo>
                <a:lnTo>
                  <a:pt x="46" y="777"/>
                </a:lnTo>
                <a:lnTo>
                  <a:pt x="52" y="1074"/>
                </a:lnTo>
                <a:lnTo>
                  <a:pt x="59" y="1854"/>
                </a:lnTo>
                <a:lnTo>
                  <a:pt x="65" y="1666"/>
                </a:lnTo>
                <a:lnTo>
                  <a:pt x="72" y="1456"/>
                </a:lnTo>
                <a:lnTo>
                  <a:pt x="78" y="1058"/>
                </a:lnTo>
                <a:lnTo>
                  <a:pt x="85" y="39"/>
                </a:lnTo>
                <a:lnTo>
                  <a:pt x="92" y="1222"/>
                </a:lnTo>
                <a:lnTo>
                  <a:pt x="98" y="1006"/>
                </a:lnTo>
                <a:lnTo>
                  <a:pt x="105" y="759"/>
                </a:lnTo>
                <a:lnTo>
                  <a:pt x="111" y="2245"/>
                </a:lnTo>
                <a:lnTo>
                  <a:pt x="118" y="501"/>
                </a:lnTo>
                <a:lnTo>
                  <a:pt x="124" y="1629"/>
                </a:lnTo>
                <a:lnTo>
                  <a:pt x="131" y="1140"/>
                </a:lnTo>
                <a:lnTo>
                  <a:pt x="138" y="1047"/>
                </a:lnTo>
                <a:lnTo>
                  <a:pt x="144" y="902"/>
                </a:lnTo>
                <a:lnTo>
                  <a:pt x="151" y="1739"/>
                </a:lnTo>
                <a:lnTo>
                  <a:pt x="157" y="1117"/>
                </a:lnTo>
                <a:lnTo>
                  <a:pt x="164" y="836"/>
                </a:lnTo>
                <a:lnTo>
                  <a:pt x="170" y="688"/>
                </a:lnTo>
                <a:lnTo>
                  <a:pt x="177" y="1240"/>
                </a:lnTo>
                <a:lnTo>
                  <a:pt x="183" y="1848"/>
                </a:lnTo>
                <a:lnTo>
                  <a:pt x="190" y="691"/>
                </a:lnTo>
                <a:lnTo>
                  <a:pt x="196" y="894"/>
                </a:lnTo>
                <a:lnTo>
                  <a:pt x="203" y="700"/>
                </a:lnTo>
                <a:lnTo>
                  <a:pt x="210" y="45"/>
                </a:lnTo>
                <a:lnTo>
                  <a:pt x="21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Freeform 49"/>
          <p:cNvSpPr>
            <a:spLocks/>
          </p:cNvSpPr>
          <p:nvPr/>
        </p:nvSpPr>
        <p:spPr bwMode="auto">
          <a:xfrm>
            <a:off x="7162560" y="2179045"/>
            <a:ext cx="58441" cy="1704658"/>
          </a:xfrm>
          <a:custGeom>
            <a:avLst/>
            <a:gdLst>
              <a:gd name="T0" fmla="*/ 0 w 56"/>
              <a:gd name="T1" fmla="*/ 0 h 1660"/>
              <a:gd name="T2" fmla="*/ 6 w 56"/>
              <a:gd name="T3" fmla="*/ 1069 h 1660"/>
              <a:gd name="T4" fmla="*/ 12 w 56"/>
              <a:gd name="T5" fmla="*/ 1162 h 1660"/>
              <a:gd name="T6" fmla="*/ 19 w 56"/>
              <a:gd name="T7" fmla="*/ 1660 h 1660"/>
              <a:gd name="T8" fmla="*/ 26 w 56"/>
              <a:gd name="T9" fmla="*/ 74 h 1660"/>
              <a:gd name="T10" fmla="*/ 32 w 56"/>
              <a:gd name="T11" fmla="*/ 1255 h 1660"/>
              <a:gd name="T12" fmla="*/ 39 w 56"/>
              <a:gd name="T13" fmla="*/ 398 h 1660"/>
              <a:gd name="T14" fmla="*/ 45 w 56"/>
              <a:gd name="T15" fmla="*/ 1263 h 1660"/>
              <a:gd name="T16" fmla="*/ 52 w 56"/>
              <a:gd name="T17" fmla="*/ 230 h 1660"/>
              <a:gd name="T18" fmla="*/ 56 w 56"/>
              <a:gd name="T19" fmla="*/ 0 h 1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1660">
                <a:moveTo>
                  <a:pt x="0" y="0"/>
                </a:moveTo>
                <a:lnTo>
                  <a:pt x="6" y="1069"/>
                </a:lnTo>
                <a:lnTo>
                  <a:pt x="12" y="1162"/>
                </a:lnTo>
                <a:lnTo>
                  <a:pt x="19" y="1660"/>
                </a:lnTo>
                <a:lnTo>
                  <a:pt x="26" y="74"/>
                </a:lnTo>
                <a:lnTo>
                  <a:pt x="32" y="1255"/>
                </a:lnTo>
                <a:lnTo>
                  <a:pt x="39" y="398"/>
                </a:lnTo>
                <a:lnTo>
                  <a:pt x="45" y="1263"/>
                </a:lnTo>
                <a:lnTo>
                  <a:pt x="52" y="230"/>
                </a:lnTo>
                <a:lnTo>
                  <a:pt x="5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50"/>
          <p:cNvSpPr>
            <a:spLocks/>
          </p:cNvSpPr>
          <p:nvPr/>
        </p:nvSpPr>
        <p:spPr bwMode="auto">
          <a:xfrm>
            <a:off x="7224132" y="2179045"/>
            <a:ext cx="19829" cy="1538300"/>
          </a:xfrm>
          <a:custGeom>
            <a:avLst/>
            <a:gdLst>
              <a:gd name="T0" fmla="*/ 0 w 19"/>
              <a:gd name="T1" fmla="*/ 0 h 1498"/>
              <a:gd name="T2" fmla="*/ 6 w 19"/>
              <a:gd name="T3" fmla="*/ 1127 h 1498"/>
              <a:gd name="T4" fmla="*/ 12 w 19"/>
              <a:gd name="T5" fmla="*/ 1498 h 1498"/>
              <a:gd name="T6" fmla="*/ 19 w 19"/>
              <a:gd name="T7" fmla="*/ 658 h 1498"/>
            </a:gdLst>
            <a:ahLst/>
            <a:cxnLst>
              <a:cxn ang="0">
                <a:pos x="T0" y="T1"/>
              </a:cxn>
              <a:cxn ang="0">
                <a:pos x="T2" y="T3"/>
              </a:cxn>
              <a:cxn ang="0">
                <a:pos x="T4" y="T5"/>
              </a:cxn>
              <a:cxn ang="0">
                <a:pos x="T6" y="T7"/>
              </a:cxn>
            </a:cxnLst>
            <a:rect l="0" t="0" r="r" b="b"/>
            <a:pathLst>
              <a:path w="19" h="1498">
                <a:moveTo>
                  <a:pt x="0" y="0"/>
                </a:moveTo>
                <a:lnTo>
                  <a:pt x="6" y="1127"/>
                </a:lnTo>
                <a:lnTo>
                  <a:pt x="12" y="1498"/>
                </a:lnTo>
                <a:lnTo>
                  <a:pt x="19" y="65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p:cNvGrpSpPr/>
          <p:nvPr/>
        </p:nvGrpSpPr>
        <p:grpSpPr>
          <a:xfrm>
            <a:off x="2650038" y="2347457"/>
            <a:ext cx="4593923" cy="3064278"/>
            <a:chOff x="2650038" y="2347457"/>
            <a:chExt cx="4593923" cy="3064278"/>
          </a:xfrm>
        </p:grpSpPr>
        <p:sp>
          <p:nvSpPr>
            <p:cNvPr id="175" name="Freeform 51"/>
            <p:cNvSpPr>
              <a:spLocks/>
            </p:cNvSpPr>
            <p:nvPr/>
          </p:nvSpPr>
          <p:spPr bwMode="auto">
            <a:xfrm>
              <a:off x="2650038" y="2347457"/>
              <a:ext cx="336039" cy="1841237"/>
            </a:xfrm>
            <a:custGeom>
              <a:avLst/>
              <a:gdLst>
                <a:gd name="T0" fmla="*/ 0 w 322"/>
                <a:gd name="T1" fmla="*/ 1088 h 1793"/>
                <a:gd name="T2" fmla="*/ 7 w 322"/>
                <a:gd name="T3" fmla="*/ 1103 h 1793"/>
                <a:gd name="T4" fmla="*/ 13 w 322"/>
                <a:gd name="T5" fmla="*/ 707 h 1793"/>
                <a:gd name="T6" fmla="*/ 20 w 322"/>
                <a:gd name="T7" fmla="*/ 974 h 1793"/>
                <a:gd name="T8" fmla="*/ 26 w 322"/>
                <a:gd name="T9" fmla="*/ 526 h 1793"/>
                <a:gd name="T10" fmla="*/ 33 w 322"/>
                <a:gd name="T11" fmla="*/ 78 h 1793"/>
                <a:gd name="T12" fmla="*/ 39 w 322"/>
                <a:gd name="T13" fmla="*/ 406 h 1793"/>
                <a:gd name="T14" fmla="*/ 46 w 322"/>
                <a:gd name="T15" fmla="*/ 568 h 1793"/>
                <a:gd name="T16" fmla="*/ 52 w 322"/>
                <a:gd name="T17" fmla="*/ 305 h 1793"/>
                <a:gd name="T18" fmla="*/ 59 w 322"/>
                <a:gd name="T19" fmla="*/ 1533 h 1793"/>
                <a:gd name="T20" fmla="*/ 66 w 322"/>
                <a:gd name="T21" fmla="*/ 0 h 1793"/>
                <a:gd name="T22" fmla="*/ 72 w 322"/>
                <a:gd name="T23" fmla="*/ 757 h 1793"/>
                <a:gd name="T24" fmla="*/ 79 w 322"/>
                <a:gd name="T25" fmla="*/ 399 h 1793"/>
                <a:gd name="T26" fmla="*/ 85 w 322"/>
                <a:gd name="T27" fmla="*/ 540 h 1793"/>
                <a:gd name="T28" fmla="*/ 92 w 322"/>
                <a:gd name="T29" fmla="*/ 425 h 1793"/>
                <a:gd name="T30" fmla="*/ 98 w 322"/>
                <a:gd name="T31" fmla="*/ 1014 h 1793"/>
                <a:gd name="T32" fmla="*/ 105 w 322"/>
                <a:gd name="T33" fmla="*/ 1651 h 1793"/>
                <a:gd name="T34" fmla="*/ 112 w 322"/>
                <a:gd name="T35" fmla="*/ 502 h 1793"/>
                <a:gd name="T36" fmla="*/ 118 w 322"/>
                <a:gd name="T37" fmla="*/ 758 h 1793"/>
                <a:gd name="T38" fmla="*/ 125 w 322"/>
                <a:gd name="T39" fmla="*/ 1104 h 1793"/>
                <a:gd name="T40" fmla="*/ 131 w 322"/>
                <a:gd name="T41" fmla="*/ 1250 h 1793"/>
                <a:gd name="T42" fmla="*/ 138 w 322"/>
                <a:gd name="T43" fmla="*/ 1128 h 1793"/>
                <a:gd name="T44" fmla="*/ 144 w 322"/>
                <a:gd name="T45" fmla="*/ 1038 h 1793"/>
                <a:gd name="T46" fmla="*/ 151 w 322"/>
                <a:gd name="T47" fmla="*/ 868 h 1793"/>
                <a:gd name="T48" fmla="*/ 157 w 322"/>
                <a:gd name="T49" fmla="*/ 965 h 1793"/>
                <a:gd name="T50" fmla="*/ 164 w 322"/>
                <a:gd name="T51" fmla="*/ 1793 h 1793"/>
                <a:gd name="T52" fmla="*/ 170 w 322"/>
                <a:gd name="T53" fmla="*/ 1540 h 1793"/>
                <a:gd name="T54" fmla="*/ 177 w 322"/>
                <a:gd name="T55" fmla="*/ 812 h 1793"/>
                <a:gd name="T56" fmla="*/ 184 w 322"/>
                <a:gd name="T57" fmla="*/ 1105 h 1793"/>
                <a:gd name="T58" fmla="*/ 190 w 322"/>
                <a:gd name="T59" fmla="*/ 696 h 1793"/>
                <a:gd name="T60" fmla="*/ 197 w 322"/>
                <a:gd name="T61" fmla="*/ 1523 h 1793"/>
                <a:gd name="T62" fmla="*/ 203 w 322"/>
                <a:gd name="T63" fmla="*/ 1780 h 1793"/>
                <a:gd name="T64" fmla="*/ 210 w 322"/>
                <a:gd name="T65" fmla="*/ 885 h 1793"/>
                <a:gd name="T66" fmla="*/ 217 w 322"/>
                <a:gd name="T67" fmla="*/ 995 h 1793"/>
                <a:gd name="T68" fmla="*/ 223 w 322"/>
                <a:gd name="T69" fmla="*/ 960 h 1793"/>
                <a:gd name="T70" fmla="*/ 230 w 322"/>
                <a:gd name="T71" fmla="*/ 1009 h 1793"/>
                <a:gd name="T72" fmla="*/ 236 w 322"/>
                <a:gd name="T73" fmla="*/ 957 h 1793"/>
                <a:gd name="T74" fmla="*/ 243 w 322"/>
                <a:gd name="T75" fmla="*/ 682 h 1793"/>
                <a:gd name="T76" fmla="*/ 249 w 322"/>
                <a:gd name="T77" fmla="*/ 1152 h 1793"/>
                <a:gd name="T78" fmla="*/ 256 w 322"/>
                <a:gd name="T79" fmla="*/ 1194 h 1793"/>
                <a:gd name="T80" fmla="*/ 262 w 322"/>
                <a:gd name="T81" fmla="*/ 978 h 1793"/>
                <a:gd name="T82" fmla="*/ 269 w 322"/>
                <a:gd name="T83" fmla="*/ 1552 h 1793"/>
                <a:gd name="T84" fmla="*/ 275 w 322"/>
                <a:gd name="T85" fmla="*/ 834 h 1793"/>
                <a:gd name="T86" fmla="*/ 282 w 322"/>
                <a:gd name="T87" fmla="*/ 1462 h 1793"/>
                <a:gd name="T88" fmla="*/ 289 w 322"/>
                <a:gd name="T89" fmla="*/ 979 h 1793"/>
                <a:gd name="T90" fmla="*/ 295 w 322"/>
                <a:gd name="T91" fmla="*/ 1453 h 1793"/>
                <a:gd name="T92" fmla="*/ 302 w 322"/>
                <a:gd name="T93" fmla="*/ 939 h 1793"/>
                <a:gd name="T94" fmla="*/ 308 w 322"/>
                <a:gd name="T95" fmla="*/ 1444 h 1793"/>
                <a:gd name="T96" fmla="*/ 315 w 322"/>
                <a:gd name="T97" fmla="*/ 1152 h 1793"/>
                <a:gd name="T98" fmla="*/ 322 w 322"/>
                <a:gd name="T99" fmla="*/ 1483 h 1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2" h="1793">
                  <a:moveTo>
                    <a:pt x="0" y="1088"/>
                  </a:moveTo>
                  <a:lnTo>
                    <a:pt x="7" y="1103"/>
                  </a:lnTo>
                  <a:lnTo>
                    <a:pt x="13" y="707"/>
                  </a:lnTo>
                  <a:lnTo>
                    <a:pt x="20" y="974"/>
                  </a:lnTo>
                  <a:lnTo>
                    <a:pt x="26" y="526"/>
                  </a:lnTo>
                  <a:lnTo>
                    <a:pt x="33" y="78"/>
                  </a:lnTo>
                  <a:lnTo>
                    <a:pt x="39" y="406"/>
                  </a:lnTo>
                  <a:lnTo>
                    <a:pt x="46" y="568"/>
                  </a:lnTo>
                  <a:lnTo>
                    <a:pt x="52" y="305"/>
                  </a:lnTo>
                  <a:lnTo>
                    <a:pt x="59" y="1533"/>
                  </a:lnTo>
                  <a:lnTo>
                    <a:pt x="66" y="0"/>
                  </a:lnTo>
                  <a:lnTo>
                    <a:pt x="72" y="757"/>
                  </a:lnTo>
                  <a:lnTo>
                    <a:pt x="79" y="399"/>
                  </a:lnTo>
                  <a:lnTo>
                    <a:pt x="85" y="540"/>
                  </a:lnTo>
                  <a:lnTo>
                    <a:pt x="92" y="425"/>
                  </a:lnTo>
                  <a:lnTo>
                    <a:pt x="98" y="1014"/>
                  </a:lnTo>
                  <a:lnTo>
                    <a:pt x="105" y="1651"/>
                  </a:lnTo>
                  <a:lnTo>
                    <a:pt x="112" y="502"/>
                  </a:lnTo>
                  <a:lnTo>
                    <a:pt x="118" y="758"/>
                  </a:lnTo>
                  <a:lnTo>
                    <a:pt x="125" y="1104"/>
                  </a:lnTo>
                  <a:lnTo>
                    <a:pt x="131" y="1250"/>
                  </a:lnTo>
                  <a:lnTo>
                    <a:pt x="138" y="1128"/>
                  </a:lnTo>
                  <a:lnTo>
                    <a:pt x="144" y="1038"/>
                  </a:lnTo>
                  <a:lnTo>
                    <a:pt x="151" y="868"/>
                  </a:lnTo>
                  <a:lnTo>
                    <a:pt x="157" y="965"/>
                  </a:lnTo>
                  <a:lnTo>
                    <a:pt x="164" y="1793"/>
                  </a:lnTo>
                  <a:lnTo>
                    <a:pt x="170" y="1540"/>
                  </a:lnTo>
                  <a:lnTo>
                    <a:pt x="177" y="812"/>
                  </a:lnTo>
                  <a:lnTo>
                    <a:pt x="184" y="1105"/>
                  </a:lnTo>
                  <a:lnTo>
                    <a:pt x="190" y="696"/>
                  </a:lnTo>
                  <a:lnTo>
                    <a:pt x="197" y="1523"/>
                  </a:lnTo>
                  <a:lnTo>
                    <a:pt x="203" y="1780"/>
                  </a:lnTo>
                  <a:lnTo>
                    <a:pt x="210" y="885"/>
                  </a:lnTo>
                  <a:lnTo>
                    <a:pt x="217" y="995"/>
                  </a:lnTo>
                  <a:lnTo>
                    <a:pt x="223" y="960"/>
                  </a:lnTo>
                  <a:lnTo>
                    <a:pt x="230" y="1009"/>
                  </a:lnTo>
                  <a:lnTo>
                    <a:pt x="236" y="957"/>
                  </a:lnTo>
                  <a:lnTo>
                    <a:pt x="243" y="682"/>
                  </a:lnTo>
                  <a:lnTo>
                    <a:pt x="249" y="1152"/>
                  </a:lnTo>
                  <a:lnTo>
                    <a:pt x="256" y="1194"/>
                  </a:lnTo>
                  <a:lnTo>
                    <a:pt x="262" y="978"/>
                  </a:lnTo>
                  <a:lnTo>
                    <a:pt x="269" y="1552"/>
                  </a:lnTo>
                  <a:lnTo>
                    <a:pt x="275" y="834"/>
                  </a:lnTo>
                  <a:lnTo>
                    <a:pt x="282" y="1462"/>
                  </a:lnTo>
                  <a:lnTo>
                    <a:pt x="289" y="979"/>
                  </a:lnTo>
                  <a:lnTo>
                    <a:pt x="295" y="1453"/>
                  </a:lnTo>
                  <a:lnTo>
                    <a:pt x="302" y="939"/>
                  </a:lnTo>
                  <a:lnTo>
                    <a:pt x="308" y="1444"/>
                  </a:lnTo>
                  <a:lnTo>
                    <a:pt x="315" y="1152"/>
                  </a:lnTo>
                  <a:lnTo>
                    <a:pt x="322" y="148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52"/>
            <p:cNvSpPr>
              <a:spLocks/>
            </p:cNvSpPr>
            <p:nvPr/>
          </p:nvSpPr>
          <p:spPr bwMode="auto">
            <a:xfrm>
              <a:off x="2978771" y="3081693"/>
              <a:ext cx="349606" cy="1440744"/>
            </a:xfrm>
            <a:custGeom>
              <a:avLst/>
              <a:gdLst>
                <a:gd name="T0" fmla="*/ 0 w 335"/>
                <a:gd name="T1" fmla="*/ 437 h 1403"/>
                <a:gd name="T2" fmla="*/ 7 w 335"/>
                <a:gd name="T3" fmla="*/ 768 h 1403"/>
                <a:gd name="T4" fmla="*/ 13 w 335"/>
                <a:gd name="T5" fmla="*/ 0 h 1403"/>
                <a:gd name="T6" fmla="*/ 20 w 335"/>
                <a:gd name="T7" fmla="*/ 152 h 1403"/>
                <a:gd name="T8" fmla="*/ 26 w 335"/>
                <a:gd name="T9" fmla="*/ 751 h 1403"/>
                <a:gd name="T10" fmla="*/ 33 w 335"/>
                <a:gd name="T11" fmla="*/ 574 h 1403"/>
                <a:gd name="T12" fmla="*/ 39 w 335"/>
                <a:gd name="T13" fmla="*/ 952 h 1403"/>
                <a:gd name="T14" fmla="*/ 46 w 335"/>
                <a:gd name="T15" fmla="*/ 954 h 1403"/>
                <a:gd name="T16" fmla="*/ 52 w 335"/>
                <a:gd name="T17" fmla="*/ 446 h 1403"/>
                <a:gd name="T18" fmla="*/ 59 w 335"/>
                <a:gd name="T19" fmla="*/ 932 h 1403"/>
                <a:gd name="T20" fmla="*/ 65 w 335"/>
                <a:gd name="T21" fmla="*/ 879 h 1403"/>
                <a:gd name="T22" fmla="*/ 72 w 335"/>
                <a:gd name="T23" fmla="*/ 812 h 1403"/>
                <a:gd name="T24" fmla="*/ 79 w 335"/>
                <a:gd name="T25" fmla="*/ 985 h 1403"/>
                <a:gd name="T26" fmla="*/ 85 w 335"/>
                <a:gd name="T27" fmla="*/ 858 h 1403"/>
                <a:gd name="T28" fmla="*/ 92 w 335"/>
                <a:gd name="T29" fmla="*/ 723 h 1403"/>
                <a:gd name="T30" fmla="*/ 98 w 335"/>
                <a:gd name="T31" fmla="*/ 453 h 1403"/>
                <a:gd name="T32" fmla="*/ 105 w 335"/>
                <a:gd name="T33" fmla="*/ 1149 h 1403"/>
                <a:gd name="T34" fmla="*/ 111 w 335"/>
                <a:gd name="T35" fmla="*/ 919 h 1403"/>
                <a:gd name="T36" fmla="*/ 118 w 335"/>
                <a:gd name="T37" fmla="*/ 920 h 1403"/>
                <a:gd name="T38" fmla="*/ 125 w 335"/>
                <a:gd name="T39" fmla="*/ 1309 h 1403"/>
                <a:gd name="T40" fmla="*/ 131 w 335"/>
                <a:gd name="T41" fmla="*/ 638 h 1403"/>
                <a:gd name="T42" fmla="*/ 138 w 335"/>
                <a:gd name="T43" fmla="*/ 961 h 1403"/>
                <a:gd name="T44" fmla="*/ 144 w 335"/>
                <a:gd name="T45" fmla="*/ 629 h 1403"/>
                <a:gd name="T46" fmla="*/ 151 w 335"/>
                <a:gd name="T47" fmla="*/ 1071 h 1403"/>
                <a:gd name="T48" fmla="*/ 157 w 335"/>
                <a:gd name="T49" fmla="*/ 862 h 1403"/>
                <a:gd name="T50" fmla="*/ 164 w 335"/>
                <a:gd name="T51" fmla="*/ 510 h 1403"/>
                <a:gd name="T52" fmla="*/ 170 w 335"/>
                <a:gd name="T53" fmla="*/ 876 h 1403"/>
                <a:gd name="T54" fmla="*/ 177 w 335"/>
                <a:gd name="T55" fmla="*/ 1071 h 1403"/>
                <a:gd name="T56" fmla="*/ 184 w 335"/>
                <a:gd name="T57" fmla="*/ 1063 h 1403"/>
                <a:gd name="T58" fmla="*/ 190 w 335"/>
                <a:gd name="T59" fmla="*/ 600 h 1403"/>
                <a:gd name="T60" fmla="*/ 197 w 335"/>
                <a:gd name="T61" fmla="*/ 596 h 1403"/>
                <a:gd name="T62" fmla="*/ 203 w 335"/>
                <a:gd name="T63" fmla="*/ 1162 h 1403"/>
                <a:gd name="T64" fmla="*/ 210 w 335"/>
                <a:gd name="T65" fmla="*/ 752 h 1403"/>
                <a:gd name="T66" fmla="*/ 216 w 335"/>
                <a:gd name="T67" fmla="*/ 1077 h 1403"/>
                <a:gd name="T68" fmla="*/ 223 w 335"/>
                <a:gd name="T69" fmla="*/ 988 h 1403"/>
                <a:gd name="T70" fmla="*/ 230 w 335"/>
                <a:gd name="T71" fmla="*/ 605 h 1403"/>
                <a:gd name="T72" fmla="*/ 236 w 335"/>
                <a:gd name="T73" fmla="*/ 730 h 1403"/>
                <a:gd name="T74" fmla="*/ 243 w 335"/>
                <a:gd name="T75" fmla="*/ 1102 h 1403"/>
                <a:gd name="T76" fmla="*/ 249 w 335"/>
                <a:gd name="T77" fmla="*/ 833 h 1403"/>
                <a:gd name="T78" fmla="*/ 256 w 335"/>
                <a:gd name="T79" fmla="*/ 705 h 1403"/>
                <a:gd name="T80" fmla="*/ 262 w 335"/>
                <a:gd name="T81" fmla="*/ 1205 h 1403"/>
                <a:gd name="T82" fmla="*/ 269 w 335"/>
                <a:gd name="T83" fmla="*/ 619 h 1403"/>
                <a:gd name="T84" fmla="*/ 275 w 335"/>
                <a:gd name="T85" fmla="*/ 1145 h 1403"/>
                <a:gd name="T86" fmla="*/ 282 w 335"/>
                <a:gd name="T87" fmla="*/ 943 h 1403"/>
                <a:gd name="T88" fmla="*/ 288 w 335"/>
                <a:gd name="T89" fmla="*/ 789 h 1403"/>
                <a:gd name="T90" fmla="*/ 295 w 335"/>
                <a:gd name="T91" fmla="*/ 957 h 1403"/>
                <a:gd name="T92" fmla="*/ 302 w 335"/>
                <a:gd name="T93" fmla="*/ 1024 h 1403"/>
                <a:gd name="T94" fmla="*/ 308 w 335"/>
                <a:gd name="T95" fmla="*/ 849 h 1403"/>
                <a:gd name="T96" fmla="*/ 315 w 335"/>
                <a:gd name="T97" fmla="*/ 1238 h 1403"/>
                <a:gd name="T98" fmla="*/ 321 w 335"/>
                <a:gd name="T99" fmla="*/ 1285 h 1403"/>
                <a:gd name="T100" fmla="*/ 328 w 335"/>
                <a:gd name="T101" fmla="*/ 1403 h 1403"/>
                <a:gd name="T102" fmla="*/ 335 w 335"/>
                <a:gd name="T103" fmla="*/ 1203 h 1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03">
                  <a:moveTo>
                    <a:pt x="0" y="437"/>
                  </a:moveTo>
                  <a:lnTo>
                    <a:pt x="7" y="768"/>
                  </a:lnTo>
                  <a:lnTo>
                    <a:pt x="13" y="0"/>
                  </a:lnTo>
                  <a:lnTo>
                    <a:pt x="20" y="152"/>
                  </a:lnTo>
                  <a:lnTo>
                    <a:pt x="26" y="751"/>
                  </a:lnTo>
                  <a:lnTo>
                    <a:pt x="33" y="574"/>
                  </a:lnTo>
                  <a:lnTo>
                    <a:pt x="39" y="952"/>
                  </a:lnTo>
                  <a:lnTo>
                    <a:pt x="46" y="954"/>
                  </a:lnTo>
                  <a:lnTo>
                    <a:pt x="52" y="446"/>
                  </a:lnTo>
                  <a:lnTo>
                    <a:pt x="59" y="932"/>
                  </a:lnTo>
                  <a:lnTo>
                    <a:pt x="65" y="879"/>
                  </a:lnTo>
                  <a:lnTo>
                    <a:pt x="72" y="812"/>
                  </a:lnTo>
                  <a:lnTo>
                    <a:pt x="79" y="985"/>
                  </a:lnTo>
                  <a:lnTo>
                    <a:pt x="85" y="858"/>
                  </a:lnTo>
                  <a:lnTo>
                    <a:pt x="92" y="723"/>
                  </a:lnTo>
                  <a:lnTo>
                    <a:pt x="98" y="453"/>
                  </a:lnTo>
                  <a:lnTo>
                    <a:pt x="105" y="1149"/>
                  </a:lnTo>
                  <a:lnTo>
                    <a:pt x="111" y="919"/>
                  </a:lnTo>
                  <a:lnTo>
                    <a:pt x="118" y="920"/>
                  </a:lnTo>
                  <a:lnTo>
                    <a:pt x="125" y="1309"/>
                  </a:lnTo>
                  <a:lnTo>
                    <a:pt x="131" y="638"/>
                  </a:lnTo>
                  <a:lnTo>
                    <a:pt x="138" y="961"/>
                  </a:lnTo>
                  <a:lnTo>
                    <a:pt x="144" y="629"/>
                  </a:lnTo>
                  <a:lnTo>
                    <a:pt x="151" y="1071"/>
                  </a:lnTo>
                  <a:lnTo>
                    <a:pt x="157" y="862"/>
                  </a:lnTo>
                  <a:lnTo>
                    <a:pt x="164" y="510"/>
                  </a:lnTo>
                  <a:lnTo>
                    <a:pt x="170" y="876"/>
                  </a:lnTo>
                  <a:lnTo>
                    <a:pt x="177" y="1071"/>
                  </a:lnTo>
                  <a:lnTo>
                    <a:pt x="184" y="1063"/>
                  </a:lnTo>
                  <a:lnTo>
                    <a:pt x="190" y="600"/>
                  </a:lnTo>
                  <a:lnTo>
                    <a:pt x="197" y="596"/>
                  </a:lnTo>
                  <a:lnTo>
                    <a:pt x="203" y="1162"/>
                  </a:lnTo>
                  <a:lnTo>
                    <a:pt x="210" y="752"/>
                  </a:lnTo>
                  <a:lnTo>
                    <a:pt x="216" y="1077"/>
                  </a:lnTo>
                  <a:lnTo>
                    <a:pt x="223" y="988"/>
                  </a:lnTo>
                  <a:lnTo>
                    <a:pt x="230" y="605"/>
                  </a:lnTo>
                  <a:lnTo>
                    <a:pt x="236" y="730"/>
                  </a:lnTo>
                  <a:lnTo>
                    <a:pt x="243" y="1102"/>
                  </a:lnTo>
                  <a:lnTo>
                    <a:pt x="249" y="833"/>
                  </a:lnTo>
                  <a:lnTo>
                    <a:pt x="256" y="705"/>
                  </a:lnTo>
                  <a:lnTo>
                    <a:pt x="262" y="1205"/>
                  </a:lnTo>
                  <a:lnTo>
                    <a:pt x="269" y="619"/>
                  </a:lnTo>
                  <a:lnTo>
                    <a:pt x="275" y="1145"/>
                  </a:lnTo>
                  <a:lnTo>
                    <a:pt x="282" y="943"/>
                  </a:lnTo>
                  <a:lnTo>
                    <a:pt x="288" y="789"/>
                  </a:lnTo>
                  <a:lnTo>
                    <a:pt x="295" y="957"/>
                  </a:lnTo>
                  <a:lnTo>
                    <a:pt x="302" y="1024"/>
                  </a:lnTo>
                  <a:lnTo>
                    <a:pt x="308" y="849"/>
                  </a:lnTo>
                  <a:lnTo>
                    <a:pt x="315" y="1238"/>
                  </a:lnTo>
                  <a:lnTo>
                    <a:pt x="321" y="1285"/>
                  </a:lnTo>
                  <a:lnTo>
                    <a:pt x="328" y="1403"/>
                  </a:lnTo>
                  <a:lnTo>
                    <a:pt x="335" y="120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53"/>
            <p:cNvSpPr>
              <a:spLocks/>
            </p:cNvSpPr>
            <p:nvPr/>
          </p:nvSpPr>
          <p:spPr bwMode="auto">
            <a:xfrm>
              <a:off x="3321072" y="3950453"/>
              <a:ext cx="349606" cy="945778"/>
            </a:xfrm>
            <a:custGeom>
              <a:avLst/>
              <a:gdLst>
                <a:gd name="T0" fmla="*/ 0 w 335"/>
                <a:gd name="T1" fmla="*/ 557 h 921"/>
                <a:gd name="T2" fmla="*/ 7 w 335"/>
                <a:gd name="T3" fmla="*/ 357 h 921"/>
                <a:gd name="T4" fmla="*/ 13 w 335"/>
                <a:gd name="T5" fmla="*/ 15 h 921"/>
                <a:gd name="T6" fmla="*/ 20 w 335"/>
                <a:gd name="T7" fmla="*/ 0 h 921"/>
                <a:gd name="T8" fmla="*/ 26 w 335"/>
                <a:gd name="T9" fmla="*/ 247 h 921"/>
                <a:gd name="T10" fmla="*/ 33 w 335"/>
                <a:gd name="T11" fmla="*/ 527 h 921"/>
                <a:gd name="T12" fmla="*/ 39 w 335"/>
                <a:gd name="T13" fmla="*/ 410 h 921"/>
                <a:gd name="T14" fmla="*/ 46 w 335"/>
                <a:gd name="T15" fmla="*/ 320 h 921"/>
                <a:gd name="T16" fmla="*/ 52 w 335"/>
                <a:gd name="T17" fmla="*/ 914 h 921"/>
                <a:gd name="T18" fmla="*/ 59 w 335"/>
                <a:gd name="T19" fmla="*/ 180 h 921"/>
                <a:gd name="T20" fmla="*/ 65 w 335"/>
                <a:gd name="T21" fmla="*/ 284 h 921"/>
                <a:gd name="T22" fmla="*/ 72 w 335"/>
                <a:gd name="T23" fmla="*/ 223 h 921"/>
                <a:gd name="T24" fmla="*/ 79 w 335"/>
                <a:gd name="T25" fmla="*/ 383 h 921"/>
                <a:gd name="T26" fmla="*/ 85 w 335"/>
                <a:gd name="T27" fmla="*/ 413 h 921"/>
                <a:gd name="T28" fmla="*/ 92 w 335"/>
                <a:gd name="T29" fmla="*/ 85 h 921"/>
                <a:gd name="T30" fmla="*/ 98 w 335"/>
                <a:gd name="T31" fmla="*/ 210 h 921"/>
                <a:gd name="T32" fmla="*/ 105 w 335"/>
                <a:gd name="T33" fmla="*/ 330 h 921"/>
                <a:gd name="T34" fmla="*/ 111 w 335"/>
                <a:gd name="T35" fmla="*/ 124 h 921"/>
                <a:gd name="T36" fmla="*/ 118 w 335"/>
                <a:gd name="T37" fmla="*/ 295 h 921"/>
                <a:gd name="T38" fmla="*/ 125 w 335"/>
                <a:gd name="T39" fmla="*/ 241 h 921"/>
                <a:gd name="T40" fmla="*/ 131 w 335"/>
                <a:gd name="T41" fmla="*/ 699 h 921"/>
                <a:gd name="T42" fmla="*/ 138 w 335"/>
                <a:gd name="T43" fmla="*/ 600 h 921"/>
                <a:gd name="T44" fmla="*/ 144 w 335"/>
                <a:gd name="T45" fmla="*/ 621 h 921"/>
                <a:gd name="T46" fmla="*/ 151 w 335"/>
                <a:gd name="T47" fmla="*/ 212 h 921"/>
                <a:gd name="T48" fmla="*/ 157 w 335"/>
                <a:gd name="T49" fmla="*/ 585 h 921"/>
                <a:gd name="T50" fmla="*/ 164 w 335"/>
                <a:gd name="T51" fmla="*/ 442 h 921"/>
                <a:gd name="T52" fmla="*/ 170 w 335"/>
                <a:gd name="T53" fmla="*/ 471 h 921"/>
                <a:gd name="T54" fmla="*/ 177 w 335"/>
                <a:gd name="T55" fmla="*/ 405 h 921"/>
                <a:gd name="T56" fmla="*/ 184 w 335"/>
                <a:gd name="T57" fmla="*/ 163 h 921"/>
                <a:gd name="T58" fmla="*/ 190 w 335"/>
                <a:gd name="T59" fmla="*/ 363 h 921"/>
                <a:gd name="T60" fmla="*/ 197 w 335"/>
                <a:gd name="T61" fmla="*/ 297 h 921"/>
                <a:gd name="T62" fmla="*/ 203 w 335"/>
                <a:gd name="T63" fmla="*/ 70 h 921"/>
                <a:gd name="T64" fmla="*/ 210 w 335"/>
                <a:gd name="T65" fmla="*/ 649 h 921"/>
                <a:gd name="T66" fmla="*/ 216 w 335"/>
                <a:gd name="T67" fmla="*/ 471 h 921"/>
                <a:gd name="T68" fmla="*/ 223 w 335"/>
                <a:gd name="T69" fmla="*/ 368 h 921"/>
                <a:gd name="T70" fmla="*/ 230 w 335"/>
                <a:gd name="T71" fmla="*/ 564 h 921"/>
                <a:gd name="T72" fmla="*/ 236 w 335"/>
                <a:gd name="T73" fmla="*/ 297 h 921"/>
                <a:gd name="T74" fmla="*/ 243 w 335"/>
                <a:gd name="T75" fmla="*/ 520 h 921"/>
                <a:gd name="T76" fmla="*/ 249 w 335"/>
                <a:gd name="T77" fmla="*/ 604 h 921"/>
                <a:gd name="T78" fmla="*/ 256 w 335"/>
                <a:gd name="T79" fmla="*/ 589 h 921"/>
                <a:gd name="T80" fmla="*/ 262 w 335"/>
                <a:gd name="T81" fmla="*/ 427 h 921"/>
                <a:gd name="T82" fmla="*/ 269 w 335"/>
                <a:gd name="T83" fmla="*/ 487 h 921"/>
                <a:gd name="T84" fmla="*/ 275 w 335"/>
                <a:gd name="T85" fmla="*/ 572 h 921"/>
                <a:gd name="T86" fmla="*/ 282 w 335"/>
                <a:gd name="T87" fmla="*/ 253 h 921"/>
                <a:gd name="T88" fmla="*/ 288 w 335"/>
                <a:gd name="T89" fmla="*/ 294 h 921"/>
                <a:gd name="T90" fmla="*/ 295 w 335"/>
                <a:gd name="T91" fmla="*/ 85 h 921"/>
                <a:gd name="T92" fmla="*/ 302 w 335"/>
                <a:gd name="T93" fmla="*/ 316 h 921"/>
                <a:gd name="T94" fmla="*/ 308 w 335"/>
                <a:gd name="T95" fmla="*/ 921 h 921"/>
                <a:gd name="T96" fmla="*/ 315 w 335"/>
                <a:gd name="T97" fmla="*/ 451 h 921"/>
                <a:gd name="T98" fmla="*/ 321 w 335"/>
                <a:gd name="T99" fmla="*/ 177 h 921"/>
                <a:gd name="T100" fmla="*/ 328 w 335"/>
                <a:gd name="T101" fmla="*/ 461 h 921"/>
                <a:gd name="T102" fmla="*/ 335 w 335"/>
                <a:gd name="T103" fmla="*/ 664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921">
                  <a:moveTo>
                    <a:pt x="0" y="557"/>
                  </a:moveTo>
                  <a:lnTo>
                    <a:pt x="7" y="357"/>
                  </a:lnTo>
                  <a:lnTo>
                    <a:pt x="13" y="15"/>
                  </a:lnTo>
                  <a:lnTo>
                    <a:pt x="20" y="0"/>
                  </a:lnTo>
                  <a:lnTo>
                    <a:pt x="26" y="247"/>
                  </a:lnTo>
                  <a:lnTo>
                    <a:pt x="33" y="527"/>
                  </a:lnTo>
                  <a:lnTo>
                    <a:pt x="39" y="410"/>
                  </a:lnTo>
                  <a:lnTo>
                    <a:pt x="46" y="320"/>
                  </a:lnTo>
                  <a:lnTo>
                    <a:pt x="52" y="914"/>
                  </a:lnTo>
                  <a:lnTo>
                    <a:pt x="59" y="180"/>
                  </a:lnTo>
                  <a:lnTo>
                    <a:pt x="65" y="284"/>
                  </a:lnTo>
                  <a:lnTo>
                    <a:pt x="72" y="223"/>
                  </a:lnTo>
                  <a:lnTo>
                    <a:pt x="79" y="383"/>
                  </a:lnTo>
                  <a:lnTo>
                    <a:pt x="85" y="413"/>
                  </a:lnTo>
                  <a:lnTo>
                    <a:pt x="92" y="85"/>
                  </a:lnTo>
                  <a:lnTo>
                    <a:pt x="98" y="210"/>
                  </a:lnTo>
                  <a:lnTo>
                    <a:pt x="105" y="330"/>
                  </a:lnTo>
                  <a:lnTo>
                    <a:pt x="111" y="124"/>
                  </a:lnTo>
                  <a:lnTo>
                    <a:pt x="118" y="295"/>
                  </a:lnTo>
                  <a:lnTo>
                    <a:pt x="125" y="241"/>
                  </a:lnTo>
                  <a:lnTo>
                    <a:pt x="131" y="699"/>
                  </a:lnTo>
                  <a:lnTo>
                    <a:pt x="138" y="600"/>
                  </a:lnTo>
                  <a:lnTo>
                    <a:pt x="144" y="621"/>
                  </a:lnTo>
                  <a:lnTo>
                    <a:pt x="151" y="212"/>
                  </a:lnTo>
                  <a:lnTo>
                    <a:pt x="157" y="585"/>
                  </a:lnTo>
                  <a:lnTo>
                    <a:pt x="164" y="442"/>
                  </a:lnTo>
                  <a:lnTo>
                    <a:pt x="170" y="471"/>
                  </a:lnTo>
                  <a:lnTo>
                    <a:pt x="177" y="405"/>
                  </a:lnTo>
                  <a:lnTo>
                    <a:pt x="184" y="163"/>
                  </a:lnTo>
                  <a:lnTo>
                    <a:pt x="190" y="363"/>
                  </a:lnTo>
                  <a:lnTo>
                    <a:pt x="197" y="297"/>
                  </a:lnTo>
                  <a:lnTo>
                    <a:pt x="203" y="70"/>
                  </a:lnTo>
                  <a:lnTo>
                    <a:pt x="210" y="649"/>
                  </a:lnTo>
                  <a:lnTo>
                    <a:pt x="216" y="471"/>
                  </a:lnTo>
                  <a:lnTo>
                    <a:pt x="223" y="368"/>
                  </a:lnTo>
                  <a:lnTo>
                    <a:pt x="230" y="564"/>
                  </a:lnTo>
                  <a:lnTo>
                    <a:pt x="236" y="297"/>
                  </a:lnTo>
                  <a:lnTo>
                    <a:pt x="243" y="520"/>
                  </a:lnTo>
                  <a:lnTo>
                    <a:pt x="249" y="604"/>
                  </a:lnTo>
                  <a:lnTo>
                    <a:pt x="256" y="589"/>
                  </a:lnTo>
                  <a:lnTo>
                    <a:pt x="262" y="427"/>
                  </a:lnTo>
                  <a:lnTo>
                    <a:pt x="269" y="487"/>
                  </a:lnTo>
                  <a:lnTo>
                    <a:pt x="275" y="572"/>
                  </a:lnTo>
                  <a:lnTo>
                    <a:pt x="282" y="253"/>
                  </a:lnTo>
                  <a:lnTo>
                    <a:pt x="288" y="294"/>
                  </a:lnTo>
                  <a:lnTo>
                    <a:pt x="295" y="85"/>
                  </a:lnTo>
                  <a:lnTo>
                    <a:pt x="302" y="316"/>
                  </a:lnTo>
                  <a:lnTo>
                    <a:pt x="308" y="921"/>
                  </a:lnTo>
                  <a:lnTo>
                    <a:pt x="315" y="451"/>
                  </a:lnTo>
                  <a:lnTo>
                    <a:pt x="321" y="177"/>
                  </a:lnTo>
                  <a:lnTo>
                    <a:pt x="328" y="461"/>
                  </a:lnTo>
                  <a:lnTo>
                    <a:pt x="335" y="66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Freeform 54"/>
            <p:cNvSpPr>
              <a:spLocks/>
            </p:cNvSpPr>
            <p:nvPr/>
          </p:nvSpPr>
          <p:spPr bwMode="auto">
            <a:xfrm>
              <a:off x="3663373" y="4196909"/>
              <a:ext cx="349606" cy="939616"/>
            </a:xfrm>
            <a:custGeom>
              <a:avLst/>
              <a:gdLst>
                <a:gd name="T0" fmla="*/ 0 w 335"/>
                <a:gd name="T1" fmla="*/ 221 h 915"/>
                <a:gd name="T2" fmla="*/ 7 w 335"/>
                <a:gd name="T3" fmla="*/ 424 h 915"/>
                <a:gd name="T4" fmla="*/ 13 w 335"/>
                <a:gd name="T5" fmla="*/ 255 h 915"/>
                <a:gd name="T6" fmla="*/ 20 w 335"/>
                <a:gd name="T7" fmla="*/ 74 h 915"/>
                <a:gd name="T8" fmla="*/ 26 w 335"/>
                <a:gd name="T9" fmla="*/ 280 h 915"/>
                <a:gd name="T10" fmla="*/ 33 w 335"/>
                <a:gd name="T11" fmla="*/ 445 h 915"/>
                <a:gd name="T12" fmla="*/ 39 w 335"/>
                <a:gd name="T13" fmla="*/ 71 h 915"/>
                <a:gd name="T14" fmla="*/ 46 w 335"/>
                <a:gd name="T15" fmla="*/ 433 h 915"/>
                <a:gd name="T16" fmla="*/ 52 w 335"/>
                <a:gd name="T17" fmla="*/ 108 h 915"/>
                <a:gd name="T18" fmla="*/ 59 w 335"/>
                <a:gd name="T19" fmla="*/ 468 h 915"/>
                <a:gd name="T20" fmla="*/ 65 w 335"/>
                <a:gd name="T21" fmla="*/ 0 h 915"/>
                <a:gd name="T22" fmla="*/ 72 w 335"/>
                <a:gd name="T23" fmla="*/ 369 h 915"/>
                <a:gd name="T24" fmla="*/ 79 w 335"/>
                <a:gd name="T25" fmla="*/ 475 h 915"/>
                <a:gd name="T26" fmla="*/ 85 w 335"/>
                <a:gd name="T27" fmla="*/ 208 h 915"/>
                <a:gd name="T28" fmla="*/ 92 w 335"/>
                <a:gd name="T29" fmla="*/ 477 h 915"/>
                <a:gd name="T30" fmla="*/ 98 w 335"/>
                <a:gd name="T31" fmla="*/ 131 h 915"/>
                <a:gd name="T32" fmla="*/ 105 w 335"/>
                <a:gd name="T33" fmla="*/ 915 h 915"/>
                <a:gd name="T34" fmla="*/ 112 w 335"/>
                <a:gd name="T35" fmla="*/ 432 h 915"/>
                <a:gd name="T36" fmla="*/ 118 w 335"/>
                <a:gd name="T37" fmla="*/ 346 h 915"/>
                <a:gd name="T38" fmla="*/ 125 w 335"/>
                <a:gd name="T39" fmla="*/ 94 h 915"/>
                <a:gd name="T40" fmla="*/ 131 w 335"/>
                <a:gd name="T41" fmla="*/ 189 h 915"/>
                <a:gd name="T42" fmla="*/ 138 w 335"/>
                <a:gd name="T43" fmla="*/ 200 h 915"/>
                <a:gd name="T44" fmla="*/ 144 w 335"/>
                <a:gd name="T45" fmla="*/ 217 h 915"/>
                <a:gd name="T46" fmla="*/ 151 w 335"/>
                <a:gd name="T47" fmla="*/ 176 h 915"/>
                <a:gd name="T48" fmla="*/ 157 w 335"/>
                <a:gd name="T49" fmla="*/ 387 h 915"/>
                <a:gd name="T50" fmla="*/ 164 w 335"/>
                <a:gd name="T51" fmla="*/ 408 h 915"/>
                <a:gd name="T52" fmla="*/ 170 w 335"/>
                <a:gd name="T53" fmla="*/ 337 h 915"/>
                <a:gd name="T54" fmla="*/ 177 w 335"/>
                <a:gd name="T55" fmla="*/ 396 h 915"/>
                <a:gd name="T56" fmla="*/ 184 w 335"/>
                <a:gd name="T57" fmla="*/ 370 h 915"/>
                <a:gd name="T58" fmla="*/ 190 w 335"/>
                <a:gd name="T59" fmla="*/ 210 h 915"/>
                <a:gd name="T60" fmla="*/ 197 w 335"/>
                <a:gd name="T61" fmla="*/ 245 h 915"/>
                <a:gd name="T62" fmla="*/ 203 w 335"/>
                <a:gd name="T63" fmla="*/ 549 h 915"/>
                <a:gd name="T64" fmla="*/ 210 w 335"/>
                <a:gd name="T65" fmla="*/ 338 h 915"/>
                <a:gd name="T66" fmla="*/ 216 w 335"/>
                <a:gd name="T67" fmla="*/ 47 h 915"/>
                <a:gd name="T68" fmla="*/ 223 w 335"/>
                <a:gd name="T69" fmla="*/ 229 h 915"/>
                <a:gd name="T70" fmla="*/ 230 w 335"/>
                <a:gd name="T71" fmla="*/ 510 h 915"/>
                <a:gd name="T72" fmla="*/ 236 w 335"/>
                <a:gd name="T73" fmla="*/ 289 h 915"/>
                <a:gd name="T74" fmla="*/ 243 w 335"/>
                <a:gd name="T75" fmla="*/ 301 h 915"/>
                <a:gd name="T76" fmla="*/ 249 w 335"/>
                <a:gd name="T77" fmla="*/ 327 h 915"/>
                <a:gd name="T78" fmla="*/ 256 w 335"/>
                <a:gd name="T79" fmla="*/ 323 h 915"/>
                <a:gd name="T80" fmla="*/ 262 w 335"/>
                <a:gd name="T81" fmla="*/ 378 h 915"/>
                <a:gd name="T82" fmla="*/ 269 w 335"/>
                <a:gd name="T83" fmla="*/ 198 h 915"/>
                <a:gd name="T84" fmla="*/ 275 w 335"/>
                <a:gd name="T85" fmla="*/ 529 h 915"/>
                <a:gd name="T86" fmla="*/ 282 w 335"/>
                <a:gd name="T87" fmla="*/ 266 h 915"/>
                <a:gd name="T88" fmla="*/ 289 w 335"/>
                <a:gd name="T89" fmla="*/ 484 h 915"/>
                <a:gd name="T90" fmla="*/ 295 w 335"/>
                <a:gd name="T91" fmla="*/ 542 h 915"/>
                <a:gd name="T92" fmla="*/ 302 w 335"/>
                <a:gd name="T93" fmla="*/ 350 h 915"/>
                <a:gd name="T94" fmla="*/ 308 w 335"/>
                <a:gd name="T95" fmla="*/ 497 h 915"/>
                <a:gd name="T96" fmla="*/ 315 w 335"/>
                <a:gd name="T97" fmla="*/ 294 h 915"/>
                <a:gd name="T98" fmla="*/ 321 w 335"/>
                <a:gd name="T99" fmla="*/ 370 h 915"/>
                <a:gd name="T100" fmla="*/ 328 w 335"/>
                <a:gd name="T101" fmla="*/ 421 h 915"/>
                <a:gd name="T102" fmla="*/ 335 w 335"/>
                <a:gd name="T103" fmla="*/ 414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915">
                  <a:moveTo>
                    <a:pt x="0" y="221"/>
                  </a:moveTo>
                  <a:lnTo>
                    <a:pt x="7" y="424"/>
                  </a:lnTo>
                  <a:lnTo>
                    <a:pt x="13" y="255"/>
                  </a:lnTo>
                  <a:lnTo>
                    <a:pt x="20" y="74"/>
                  </a:lnTo>
                  <a:lnTo>
                    <a:pt x="26" y="280"/>
                  </a:lnTo>
                  <a:lnTo>
                    <a:pt x="33" y="445"/>
                  </a:lnTo>
                  <a:lnTo>
                    <a:pt x="39" y="71"/>
                  </a:lnTo>
                  <a:lnTo>
                    <a:pt x="46" y="433"/>
                  </a:lnTo>
                  <a:lnTo>
                    <a:pt x="52" y="108"/>
                  </a:lnTo>
                  <a:lnTo>
                    <a:pt x="59" y="468"/>
                  </a:lnTo>
                  <a:lnTo>
                    <a:pt x="65" y="0"/>
                  </a:lnTo>
                  <a:lnTo>
                    <a:pt x="72" y="369"/>
                  </a:lnTo>
                  <a:lnTo>
                    <a:pt x="79" y="475"/>
                  </a:lnTo>
                  <a:lnTo>
                    <a:pt x="85" y="208"/>
                  </a:lnTo>
                  <a:lnTo>
                    <a:pt x="92" y="477"/>
                  </a:lnTo>
                  <a:lnTo>
                    <a:pt x="98" y="131"/>
                  </a:lnTo>
                  <a:lnTo>
                    <a:pt x="105" y="915"/>
                  </a:lnTo>
                  <a:lnTo>
                    <a:pt x="112" y="432"/>
                  </a:lnTo>
                  <a:lnTo>
                    <a:pt x="118" y="346"/>
                  </a:lnTo>
                  <a:lnTo>
                    <a:pt x="125" y="94"/>
                  </a:lnTo>
                  <a:lnTo>
                    <a:pt x="131" y="189"/>
                  </a:lnTo>
                  <a:lnTo>
                    <a:pt x="138" y="200"/>
                  </a:lnTo>
                  <a:lnTo>
                    <a:pt x="144" y="217"/>
                  </a:lnTo>
                  <a:lnTo>
                    <a:pt x="151" y="176"/>
                  </a:lnTo>
                  <a:lnTo>
                    <a:pt x="157" y="387"/>
                  </a:lnTo>
                  <a:lnTo>
                    <a:pt x="164" y="408"/>
                  </a:lnTo>
                  <a:lnTo>
                    <a:pt x="170" y="337"/>
                  </a:lnTo>
                  <a:lnTo>
                    <a:pt x="177" y="396"/>
                  </a:lnTo>
                  <a:lnTo>
                    <a:pt x="184" y="370"/>
                  </a:lnTo>
                  <a:lnTo>
                    <a:pt x="190" y="210"/>
                  </a:lnTo>
                  <a:lnTo>
                    <a:pt x="197" y="245"/>
                  </a:lnTo>
                  <a:lnTo>
                    <a:pt x="203" y="549"/>
                  </a:lnTo>
                  <a:lnTo>
                    <a:pt x="210" y="338"/>
                  </a:lnTo>
                  <a:lnTo>
                    <a:pt x="216" y="47"/>
                  </a:lnTo>
                  <a:lnTo>
                    <a:pt x="223" y="229"/>
                  </a:lnTo>
                  <a:lnTo>
                    <a:pt x="230" y="510"/>
                  </a:lnTo>
                  <a:lnTo>
                    <a:pt x="236" y="289"/>
                  </a:lnTo>
                  <a:lnTo>
                    <a:pt x="243" y="301"/>
                  </a:lnTo>
                  <a:lnTo>
                    <a:pt x="249" y="327"/>
                  </a:lnTo>
                  <a:lnTo>
                    <a:pt x="256" y="323"/>
                  </a:lnTo>
                  <a:lnTo>
                    <a:pt x="262" y="378"/>
                  </a:lnTo>
                  <a:lnTo>
                    <a:pt x="269" y="198"/>
                  </a:lnTo>
                  <a:lnTo>
                    <a:pt x="275" y="529"/>
                  </a:lnTo>
                  <a:lnTo>
                    <a:pt x="282" y="266"/>
                  </a:lnTo>
                  <a:lnTo>
                    <a:pt x="289" y="484"/>
                  </a:lnTo>
                  <a:lnTo>
                    <a:pt x="295" y="542"/>
                  </a:lnTo>
                  <a:lnTo>
                    <a:pt x="302" y="350"/>
                  </a:lnTo>
                  <a:lnTo>
                    <a:pt x="308" y="497"/>
                  </a:lnTo>
                  <a:lnTo>
                    <a:pt x="315" y="294"/>
                  </a:lnTo>
                  <a:lnTo>
                    <a:pt x="321" y="370"/>
                  </a:lnTo>
                  <a:lnTo>
                    <a:pt x="328" y="421"/>
                  </a:lnTo>
                  <a:lnTo>
                    <a:pt x="335" y="41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Freeform 55"/>
            <p:cNvSpPr>
              <a:spLocks/>
            </p:cNvSpPr>
            <p:nvPr/>
          </p:nvSpPr>
          <p:spPr bwMode="auto">
            <a:xfrm>
              <a:off x="4005672" y="4354026"/>
              <a:ext cx="349606" cy="795850"/>
            </a:xfrm>
            <a:custGeom>
              <a:avLst/>
              <a:gdLst>
                <a:gd name="T0" fmla="*/ 0 w 335"/>
                <a:gd name="T1" fmla="*/ 268 h 775"/>
                <a:gd name="T2" fmla="*/ 7 w 335"/>
                <a:gd name="T3" fmla="*/ 261 h 775"/>
                <a:gd name="T4" fmla="*/ 13 w 335"/>
                <a:gd name="T5" fmla="*/ 503 h 775"/>
                <a:gd name="T6" fmla="*/ 20 w 335"/>
                <a:gd name="T7" fmla="*/ 378 h 775"/>
                <a:gd name="T8" fmla="*/ 26 w 335"/>
                <a:gd name="T9" fmla="*/ 486 h 775"/>
                <a:gd name="T10" fmla="*/ 33 w 335"/>
                <a:gd name="T11" fmla="*/ 585 h 775"/>
                <a:gd name="T12" fmla="*/ 39 w 335"/>
                <a:gd name="T13" fmla="*/ 99 h 775"/>
                <a:gd name="T14" fmla="*/ 46 w 335"/>
                <a:gd name="T15" fmla="*/ 267 h 775"/>
                <a:gd name="T16" fmla="*/ 52 w 335"/>
                <a:gd name="T17" fmla="*/ 133 h 775"/>
                <a:gd name="T18" fmla="*/ 59 w 335"/>
                <a:gd name="T19" fmla="*/ 3 h 775"/>
                <a:gd name="T20" fmla="*/ 65 w 335"/>
                <a:gd name="T21" fmla="*/ 506 h 775"/>
                <a:gd name="T22" fmla="*/ 72 w 335"/>
                <a:gd name="T23" fmla="*/ 371 h 775"/>
                <a:gd name="T24" fmla="*/ 79 w 335"/>
                <a:gd name="T25" fmla="*/ 180 h 775"/>
                <a:gd name="T26" fmla="*/ 85 w 335"/>
                <a:gd name="T27" fmla="*/ 345 h 775"/>
                <a:gd name="T28" fmla="*/ 92 w 335"/>
                <a:gd name="T29" fmla="*/ 654 h 775"/>
                <a:gd name="T30" fmla="*/ 98 w 335"/>
                <a:gd name="T31" fmla="*/ 136 h 775"/>
                <a:gd name="T32" fmla="*/ 105 w 335"/>
                <a:gd name="T33" fmla="*/ 653 h 775"/>
                <a:gd name="T34" fmla="*/ 112 w 335"/>
                <a:gd name="T35" fmla="*/ 649 h 775"/>
                <a:gd name="T36" fmla="*/ 118 w 335"/>
                <a:gd name="T37" fmla="*/ 653 h 775"/>
                <a:gd name="T38" fmla="*/ 125 w 335"/>
                <a:gd name="T39" fmla="*/ 657 h 775"/>
                <a:gd name="T40" fmla="*/ 131 w 335"/>
                <a:gd name="T41" fmla="*/ 643 h 775"/>
                <a:gd name="T42" fmla="*/ 138 w 335"/>
                <a:gd name="T43" fmla="*/ 602 h 775"/>
                <a:gd name="T44" fmla="*/ 144 w 335"/>
                <a:gd name="T45" fmla="*/ 438 h 775"/>
                <a:gd name="T46" fmla="*/ 151 w 335"/>
                <a:gd name="T47" fmla="*/ 0 h 775"/>
                <a:gd name="T48" fmla="*/ 157 w 335"/>
                <a:gd name="T49" fmla="*/ 345 h 775"/>
                <a:gd name="T50" fmla="*/ 164 w 335"/>
                <a:gd name="T51" fmla="*/ 503 h 775"/>
                <a:gd name="T52" fmla="*/ 170 w 335"/>
                <a:gd name="T53" fmla="*/ 502 h 775"/>
                <a:gd name="T54" fmla="*/ 177 w 335"/>
                <a:gd name="T55" fmla="*/ 408 h 775"/>
                <a:gd name="T56" fmla="*/ 184 w 335"/>
                <a:gd name="T57" fmla="*/ 446 h 775"/>
                <a:gd name="T58" fmla="*/ 190 w 335"/>
                <a:gd name="T59" fmla="*/ 108 h 775"/>
                <a:gd name="T60" fmla="*/ 197 w 335"/>
                <a:gd name="T61" fmla="*/ 492 h 775"/>
                <a:gd name="T62" fmla="*/ 203 w 335"/>
                <a:gd name="T63" fmla="*/ 480 h 775"/>
                <a:gd name="T64" fmla="*/ 210 w 335"/>
                <a:gd name="T65" fmla="*/ 622 h 775"/>
                <a:gd name="T66" fmla="*/ 216 w 335"/>
                <a:gd name="T67" fmla="*/ 313 h 775"/>
                <a:gd name="T68" fmla="*/ 223 w 335"/>
                <a:gd name="T69" fmla="*/ 384 h 775"/>
                <a:gd name="T70" fmla="*/ 230 w 335"/>
                <a:gd name="T71" fmla="*/ 617 h 775"/>
                <a:gd name="T72" fmla="*/ 236 w 335"/>
                <a:gd name="T73" fmla="*/ 713 h 775"/>
                <a:gd name="T74" fmla="*/ 243 w 335"/>
                <a:gd name="T75" fmla="*/ 379 h 775"/>
                <a:gd name="T76" fmla="*/ 249 w 335"/>
                <a:gd name="T77" fmla="*/ 775 h 775"/>
                <a:gd name="T78" fmla="*/ 256 w 335"/>
                <a:gd name="T79" fmla="*/ 50 h 775"/>
                <a:gd name="T80" fmla="*/ 262 w 335"/>
                <a:gd name="T81" fmla="*/ 609 h 775"/>
                <a:gd name="T82" fmla="*/ 269 w 335"/>
                <a:gd name="T83" fmla="*/ 364 h 775"/>
                <a:gd name="T84" fmla="*/ 275 w 335"/>
                <a:gd name="T85" fmla="*/ 492 h 775"/>
                <a:gd name="T86" fmla="*/ 282 w 335"/>
                <a:gd name="T87" fmla="*/ 81 h 775"/>
                <a:gd name="T88" fmla="*/ 289 w 335"/>
                <a:gd name="T89" fmla="*/ 219 h 775"/>
                <a:gd name="T90" fmla="*/ 295 w 335"/>
                <a:gd name="T91" fmla="*/ 343 h 775"/>
                <a:gd name="T92" fmla="*/ 302 w 335"/>
                <a:gd name="T93" fmla="*/ 600 h 775"/>
                <a:gd name="T94" fmla="*/ 308 w 335"/>
                <a:gd name="T95" fmla="*/ 598 h 775"/>
                <a:gd name="T96" fmla="*/ 315 w 335"/>
                <a:gd name="T97" fmla="*/ 667 h 775"/>
                <a:gd name="T98" fmla="*/ 321 w 335"/>
                <a:gd name="T99" fmla="*/ 668 h 775"/>
                <a:gd name="T100" fmla="*/ 328 w 335"/>
                <a:gd name="T101" fmla="*/ 497 h 775"/>
                <a:gd name="T102" fmla="*/ 335 w 335"/>
                <a:gd name="T103" fmla="*/ 593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75">
                  <a:moveTo>
                    <a:pt x="0" y="268"/>
                  </a:moveTo>
                  <a:lnTo>
                    <a:pt x="7" y="261"/>
                  </a:lnTo>
                  <a:lnTo>
                    <a:pt x="13" y="503"/>
                  </a:lnTo>
                  <a:lnTo>
                    <a:pt x="20" y="378"/>
                  </a:lnTo>
                  <a:lnTo>
                    <a:pt x="26" y="486"/>
                  </a:lnTo>
                  <a:lnTo>
                    <a:pt x="33" y="585"/>
                  </a:lnTo>
                  <a:lnTo>
                    <a:pt x="39" y="99"/>
                  </a:lnTo>
                  <a:lnTo>
                    <a:pt x="46" y="267"/>
                  </a:lnTo>
                  <a:lnTo>
                    <a:pt x="52" y="133"/>
                  </a:lnTo>
                  <a:lnTo>
                    <a:pt x="59" y="3"/>
                  </a:lnTo>
                  <a:lnTo>
                    <a:pt x="65" y="506"/>
                  </a:lnTo>
                  <a:lnTo>
                    <a:pt x="72" y="371"/>
                  </a:lnTo>
                  <a:lnTo>
                    <a:pt x="79" y="180"/>
                  </a:lnTo>
                  <a:lnTo>
                    <a:pt x="85" y="345"/>
                  </a:lnTo>
                  <a:lnTo>
                    <a:pt x="92" y="654"/>
                  </a:lnTo>
                  <a:lnTo>
                    <a:pt x="98" y="136"/>
                  </a:lnTo>
                  <a:lnTo>
                    <a:pt x="105" y="653"/>
                  </a:lnTo>
                  <a:lnTo>
                    <a:pt x="112" y="649"/>
                  </a:lnTo>
                  <a:lnTo>
                    <a:pt x="118" y="653"/>
                  </a:lnTo>
                  <a:lnTo>
                    <a:pt x="125" y="657"/>
                  </a:lnTo>
                  <a:lnTo>
                    <a:pt x="131" y="643"/>
                  </a:lnTo>
                  <a:lnTo>
                    <a:pt x="138" y="602"/>
                  </a:lnTo>
                  <a:lnTo>
                    <a:pt x="144" y="438"/>
                  </a:lnTo>
                  <a:lnTo>
                    <a:pt x="151" y="0"/>
                  </a:lnTo>
                  <a:lnTo>
                    <a:pt x="157" y="345"/>
                  </a:lnTo>
                  <a:lnTo>
                    <a:pt x="164" y="503"/>
                  </a:lnTo>
                  <a:lnTo>
                    <a:pt x="170" y="502"/>
                  </a:lnTo>
                  <a:lnTo>
                    <a:pt x="177" y="408"/>
                  </a:lnTo>
                  <a:lnTo>
                    <a:pt x="184" y="446"/>
                  </a:lnTo>
                  <a:lnTo>
                    <a:pt x="190" y="108"/>
                  </a:lnTo>
                  <a:lnTo>
                    <a:pt x="197" y="492"/>
                  </a:lnTo>
                  <a:lnTo>
                    <a:pt x="203" y="480"/>
                  </a:lnTo>
                  <a:lnTo>
                    <a:pt x="210" y="622"/>
                  </a:lnTo>
                  <a:lnTo>
                    <a:pt x="216" y="313"/>
                  </a:lnTo>
                  <a:lnTo>
                    <a:pt x="223" y="384"/>
                  </a:lnTo>
                  <a:lnTo>
                    <a:pt x="230" y="617"/>
                  </a:lnTo>
                  <a:lnTo>
                    <a:pt x="236" y="713"/>
                  </a:lnTo>
                  <a:lnTo>
                    <a:pt x="243" y="379"/>
                  </a:lnTo>
                  <a:lnTo>
                    <a:pt x="249" y="775"/>
                  </a:lnTo>
                  <a:lnTo>
                    <a:pt x="256" y="50"/>
                  </a:lnTo>
                  <a:lnTo>
                    <a:pt x="262" y="609"/>
                  </a:lnTo>
                  <a:lnTo>
                    <a:pt x="269" y="364"/>
                  </a:lnTo>
                  <a:lnTo>
                    <a:pt x="275" y="492"/>
                  </a:lnTo>
                  <a:lnTo>
                    <a:pt x="282" y="81"/>
                  </a:lnTo>
                  <a:lnTo>
                    <a:pt x="289" y="219"/>
                  </a:lnTo>
                  <a:lnTo>
                    <a:pt x="295" y="343"/>
                  </a:lnTo>
                  <a:lnTo>
                    <a:pt x="302" y="600"/>
                  </a:lnTo>
                  <a:lnTo>
                    <a:pt x="308" y="598"/>
                  </a:lnTo>
                  <a:lnTo>
                    <a:pt x="315" y="667"/>
                  </a:lnTo>
                  <a:lnTo>
                    <a:pt x="321" y="668"/>
                  </a:lnTo>
                  <a:lnTo>
                    <a:pt x="328" y="497"/>
                  </a:lnTo>
                  <a:lnTo>
                    <a:pt x="335" y="59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Freeform 56"/>
            <p:cNvSpPr>
              <a:spLocks/>
            </p:cNvSpPr>
            <p:nvPr/>
          </p:nvSpPr>
          <p:spPr bwMode="auto">
            <a:xfrm>
              <a:off x="4347974" y="4512168"/>
              <a:ext cx="349606" cy="899567"/>
            </a:xfrm>
            <a:custGeom>
              <a:avLst/>
              <a:gdLst>
                <a:gd name="T0" fmla="*/ 0 w 335"/>
                <a:gd name="T1" fmla="*/ 343 h 876"/>
                <a:gd name="T2" fmla="*/ 7 w 335"/>
                <a:gd name="T3" fmla="*/ 439 h 876"/>
                <a:gd name="T4" fmla="*/ 13 w 335"/>
                <a:gd name="T5" fmla="*/ 30 h 876"/>
                <a:gd name="T6" fmla="*/ 20 w 335"/>
                <a:gd name="T7" fmla="*/ 444 h 876"/>
                <a:gd name="T8" fmla="*/ 26 w 335"/>
                <a:gd name="T9" fmla="*/ 635 h 876"/>
                <a:gd name="T10" fmla="*/ 33 w 335"/>
                <a:gd name="T11" fmla="*/ 129 h 876"/>
                <a:gd name="T12" fmla="*/ 39 w 335"/>
                <a:gd name="T13" fmla="*/ 172 h 876"/>
                <a:gd name="T14" fmla="*/ 46 w 335"/>
                <a:gd name="T15" fmla="*/ 876 h 876"/>
                <a:gd name="T16" fmla="*/ 52 w 335"/>
                <a:gd name="T17" fmla="*/ 190 h 876"/>
                <a:gd name="T18" fmla="*/ 59 w 335"/>
                <a:gd name="T19" fmla="*/ 258 h 876"/>
                <a:gd name="T20" fmla="*/ 65 w 335"/>
                <a:gd name="T21" fmla="*/ 151 h 876"/>
                <a:gd name="T22" fmla="*/ 72 w 335"/>
                <a:gd name="T23" fmla="*/ 482 h 876"/>
                <a:gd name="T24" fmla="*/ 79 w 335"/>
                <a:gd name="T25" fmla="*/ 461 h 876"/>
                <a:gd name="T26" fmla="*/ 85 w 335"/>
                <a:gd name="T27" fmla="*/ 453 h 876"/>
                <a:gd name="T28" fmla="*/ 92 w 335"/>
                <a:gd name="T29" fmla="*/ 422 h 876"/>
                <a:gd name="T30" fmla="*/ 98 w 335"/>
                <a:gd name="T31" fmla="*/ 380 h 876"/>
                <a:gd name="T32" fmla="*/ 105 w 335"/>
                <a:gd name="T33" fmla="*/ 419 h 876"/>
                <a:gd name="T34" fmla="*/ 112 w 335"/>
                <a:gd name="T35" fmla="*/ 636 h 876"/>
                <a:gd name="T36" fmla="*/ 118 w 335"/>
                <a:gd name="T37" fmla="*/ 49 h 876"/>
                <a:gd name="T38" fmla="*/ 125 w 335"/>
                <a:gd name="T39" fmla="*/ 173 h 876"/>
                <a:gd name="T40" fmla="*/ 131 w 335"/>
                <a:gd name="T41" fmla="*/ 432 h 876"/>
                <a:gd name="T42" fmla="*/ 138 w 335"/>
                <a:gd name="T43" fmla="*/ 294 h 876"/>
                <a:gd name="T44" fmla="*/ 144 w 335"/>
                <a:gd name="T45" fmla="*/ 413 h 876"/>
                <a:gd name="T46" fmla="*/ 151 w 335"/>
                <a:gd name="T47" fmla="*/ 230 h 876"/>
                <a:gd name="T48" fmla="*/ 157 w 335"/>
                <a:gd name="T49" fmla="*/ 41 h 876"/>
                <a:gd name="T50" fmla="*/ 164 w 335"/>
                <a:gd name="T51" fmla="*/ 314 h 876"/>
                <a:gd name="T52" fmla="*/ 170 w 335"/>
                <a:gd name="T53" fmla="*/ 306 h 876"/>
                <a:gd name="T54" fmla="*/ 177 w 335"/>
                <a:gd name="T55" fmla="*/ 52 h 876"/>
                <a:gd name="T56" fmla="*/ 184 w 335"/>
                <a:gd name="T57" fmla="*/ 169 h 876"/>
                <a:gd name="T58" fmla="*/ 190 w 335"/>
                <a:gd name="T59" fmla="*/ 438 h 876"/>
                <a:gd name="T60" fmla="*/ 197 w 335"/>
                <a:gd name="T61" fmla="*/ 0 h 876"/>
                <a:gd name="T62" fmla="*/ 203 w 335"/>
                <a:gd name="T63" fmla="*/ 173 h 876"/>
                <a:gd name="T64" fmla="*/ 210 w 335"/>
                <a:gd name="T65" fmla="*/ 498 h 876"/>
                <a:gd name="T66" fmla="*/ 216 w 335"/>
                <a:gd name="T67" fmla="*/ 414 h 876"/>
                <a:gd name="T68" fmla="*/ 223 w 335"/>
                <a:gd name="T69" fmla="*/ 180 h 876"/>
                <a:gd name="T70" fmla="*/ 230 w 335"/>
                <a:gd name="T71" fmla="*/ 557 h 876"/>
                <a:gd name="T72" fmla="*/ 236 w 335"/>
                <a:gd name="T73" fmla="*/ 357 h 876"/>
                <a:gd name="T74" fmla="*/ 243 w 335"/>
                <a:gd name="T75" fmla="*/ 476 h 876"/>
                <a:gd name="T76" fmla="*/ 249 w 335"/>
                <a:gd name="T77" fmla="*/ 5 h 876"/>
                <a:gd name="T78" fmla="*/ 256 w 335"/>
                <a:gd name="T79" fmla="*/ 542 h 876"/>
                <a:gd name="T80" fmla="*/ 262 w 335"/>
                <a:gd name="T81" fmla="*/ 396 h 876"/>
                <a:gd name="T82" fmla="*/ 269 w 335"/>
                <a:gd name="T83" fmla="*/ 395 h 876"/>
                <a:gd name="T84" fmla="*/ 275 w 335"/>
                <a:gd name="T85" fmla="*/ 394 h 876"/>
                <a:gd name="T86" fmla="*/ 282 w 335"/>
                <a:gd name="T87" fmla="*/ 506 h 876"/>
                <a:gd name="T88" fmla="*/ 289 w 335"/>
                <a:gd name="T89" fmla="*/ 473 h 876"/>
                <a:gd name="T90" fmla="*/ 295 w 335"/>
                <a:gd name="T91" fmla="*/ 575 h 876"/>
                <a:gd name="T92" fmla="*/ 302 w 335"/>
                <a:gd name="T93" fmla="*/ 391 h 876"/>
                <a:gd name="T94" fmla="*/ 308 w 335"/>
                <a:gd name="T95" fmla="*/ 182 h 876"/>
                <a:gd name="T96" fmla="*/ 315 w 335"/>
                <a:gd name="T97" fmla="*/ 156 h 876"/>
                <a:gd name="T98" fmla="*/ 321 w 335"/>
                <a:gd name="T99" fmla="*/ 389 h 876"/>
                <a:gd name="T100" fmla="*/ 328 w 335"/>
                <a:gd name="T101" fmla="*/ 239 h 876"/>
                <a:gd name="T102" fmla="*/ 335 w 335"/>
                <a:gd name="T103" fmla="*/ 489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76">
                  <a:moveTo>
                    <a:pt x="0" y="343"/>
                  </a:moveTo>
                  <a:lnTo>
                    <a:pt x="7" y="439"/>
                  </a:lnTo>
                  <a:lnTo>
                    <a:pt x="13" y="30"/>
                  </a:lnTo>
                  <a:lnTo>
                    <a:pt x="20" y="444"/>
                  </a:lnTo>
                  <a:lnTo>
                    <a:pt x="26" y="635"/>
                  </a:lnTo>
                  <a:lnTo>
                    <a:pt x="33" y="129"/>
                  </a:lnTo>
                  <a:lnTo>
                    <a:pt x="39" y="172"/>
                  </a:lnTo>
                  <a:lnTo>
                    <a:pt x="46" y="876"/>
                  </a:lnTo>
                  <a:lnTo>
                    <a:pt x="52" y="190"/>
                  </a:lnTo>
                  <a:lnTo>
                    <a:pt x="59" y="258"/>
                  </a:lnTo>
                  <a:lnTo>
                    <a:pt x="65" y="151"/>
                  </a:lnTo>
                  <a:lnTo>
                    <a:pt x="72" y="482"/>
                  </a:lnTo>
                  <a:lnTo>
                    <a:pt x="79" y="461"/>
                  </a:lnTo>
                  <a:lnTo>
                    <a:pt x="85" y="453"/>
                  </a:lnTo>
                  <a:lnTo>
                    <a:pt x="92" y="422"/>
                  </a:lnTo>
                  <a:lnTo>
                    <a:pt x="98" y="380"/>
                  </a:lnTo>
                  <a:lnTo>
                    <a:pt x="105" y="419"/>
                  </a:lnTo>
                  <a:lnTo>
                    <a:pt x="112" y="636"/>
                  </a:lnTo>
                  <a:lnTo>
                    <a:pt x="118" y="49"/>
                  </a:lnTo>
                  <a:lnTo>
                    <a:pt x="125" y="173"/>
                  </a:lnTo>
                  <a:lnTo>
                    <a:pt x="131" y="432"/>
                  </a:lnTo>
                  <a:lnTo>
                    <a:pt x="138" y="294"/>
                  </a:lnTo>
                  <a:lnTo>
                    <a:pt x="144" y="413"/>
                  </a:lnTo>
                  <a:lnTo>
                    <a:pt x="151" y="230"/>
                  </a:lnTo>
                  <a:lnTo>
                    <a:pt x="157" y="41"/>
                  </a:lnTo>
                  <a:lnTo>
                    <a:pt x="164" y="314"/>
                  </a:lnTo>
                  <a:lnTo>
                    <a:pt x="170" y="306"/>
                  </a:lnTo>
                  <a:lnTo>
                    <a:pt x="177" y="52"/>
                  </a:lnTo>
                  <a:lnTo>
                    <a:pt x="184" y="169"/>
                  </a:lnTo>
                  <a:lnTo>
                    <a:pt x="190" y="438"/>
                  </a:lnTo>
                  <a:lnTo>
                    <a:pt x="197" y="0"/>
                  </a:lnTo>
                  <a:lnTo>
                    <a:pt x="203" y="173"/>
                  </a:lnTo>
                  <a:lnTo>
                    <a:pt x="210" y="498"/>
                  </a:lnTo>
                  <a:lnTo>
                    <a:pt x="216" y="414"/>
                  </a:lnTo>
                  <a:lnTo>
                    <a:pt x="223" y="180"/>
                  </a:lnTo>
                  <a:lnTo>
                    <a:pt x="230" y="557"/>
                  </a:lnTo>
                  <a:lnTo>
                    <a:pt x="236" y="357"/>
                  </a:lnTo>
                  <a:lnTo>
                    <a:pt x="243" y="476"/>
                  </a:lnTo>
                  <a:lnTo>
                    <a:pt x="249" y="5"/>
                  </a:lnTo>
                  <a:lnTo>
                    <a:pt x="256" y="542"/>
                  </a:lnTo>
                  <a:lnTo>
                    <a:pt x="262" y="396"/>
                  </a:lnTo>
                  <a:lnTo>
                    <a:pt x="269" y="395"/>
                  </a:lnTo>
                  <a:lnTo>
                    <a:pt x="275" y="394"/>
                  </a:lnTo>
                  <a:lnTo>
                    <a:pt x="282" y="506"/>
                  </a:lnTo>
                  <a:lnTo>
                    <a:pt x="289" y="473"/>
                  </a:lnTo>
                  <a:lnTo>
                    <a:pt x="295" y="575"/>
                  </a:lnTo>
                  <a:lnTo>
                    <a:pt x="302" y="391"/>
                  </a:lnTo>
                  <a:lnTo>
                    <a:pt x="308" y="182"/>
                  </a:lnTo>
                  <a:lnTo>
                    <a:pt x="315" y="156"/>
                  </a:lnTo>
                  <a:lnTo>
                    <a:pt x="321" y="389"/>
                  </a:lnTo>
                  <a:lnTo>
                    <a:pt x="328" y="239"/>
                  </a:lnTo>
                  <a:lnTo>
                    <a:pt x="335" y="48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Freeform 57"/>
            <p:cNvSpPr>
              <a:spLocks/>
            </p:cNvSpPr>
            <p:nvPr/>
          </p:nvSpPr>
          <p:spPr bwMode="auto">
            <a:xfrm>
              <a:off x="4690273" y="4476226"/>
              <a:ext cx="349606" cy="851302"/>
            </a:xfrm>
            <a:custGeom>
              <a:avLst/>
              <a:gdLst>
                <a:gd name="T0" fmla="*/ 0 w 335"/>
                <a:gd name="T1" fmla="*/ 274 h 829"/>
                <a:gd name="T2" fmla="*/ 7 w 335"/>
                <a:gd name="T3" fmla="*/ 524 h 829"/>
                <a:gd name="T4" fmla="*/ 13 w 335"/>
                <a:gd name="T5" fmla="*/ 422 h 829"/>
                <a:gd name="T6" fmla="*/ 20 w 335"/>
                <a:gd name="T7" fmla="*/ 501 h 829"/>
                <a:gd name="T8" fmla="*/ 26 w 335"/>
                <a:gd name="T9" fmla="*/ 529 h 829"/>
                <a:gd name="T10" fmla="*/ 33 w 335"/>
                <a:gd name="T11" fmla="*/ 420 h 829"/>
                <a:gd name="T12" fmla="*/ 39 w 335"/>
                <a:gd name="T13" fmla="*/ 342 h 829"/>
                <a:gd name="T14" fmla="*/ 46 w 335"/>
                <a:gd name="T15" fmla="*/ 249 h 829"/>
                <a:gd name="T16" fmla="*/ 52 w 335"/>
                <a:gd name="T17" fmla="*/ 418 h 829"/>
                <a:gd name="T18" fmla="*/ 59 w 335"/>
                <a:gd name="T19" fmla="*/ 428 h 829"/>
                <a:gd name="T20" fmla="*/ 65 w 335"/>
                <a:gd name="T21" fmla="*/ 531 h 829"/>
                <a:gd name="T22" fmla="*/ 72 w 335"/>
                <a:gd name="T23" fmla="*/ 277 h 829"/>
                <a:gd name="T24" fmla="*/ 79 w 335"/>
                <a:gd name="T25" fmla="*/ 417 h 829"/>
                <a:gd name="T26" fmla="*/ 85 w 335"/>
                <a:gd name="T27" fmla="*/ 282 h 829"/>
                <a:gd name="T28" fmla="*/ 92 w 335"/>
                <a:gd name="T29" fmla="*/ 416 h 829"/>
                <a:gd name="T30" fmla="*/ 98 w 335"/>
                <a:gd name="T31" fmla="*/ 415 h 829"/>
                <a:gd name="T32" fmla="*/ 105 w 335"/>
                <a:gd name="T33" fmla="*/ 415 h 829"/>
                <a:gd name="T34" fmla="*/ 112 w 335"/>
                <a:gd name="T35" fmla="*/ 218 h 829"/>
                <a:gd name="T36" fmla="*/ 118 w 335"/>
                <a:gd name="T37" fmla="*/ 604 h 829"/>
                <a:gd name="T38" fmla="*/ 125 w 335"/>
                <a:gd name="T39" fmla="*/ 414 h 829"/>
                <a:gd name="T40" fmla="*/ 131 w 335"/>
                <a:gd name="T41" fmla="*/ 258 h 829"/>
                <a:gd name="T42" fmla="*/ 138 w 335"/>
                <a:gd name="T43" fmla="*/ 285 h 829"/>
                <a:gd name="T44" fmla="*/ 144 w 335"/>
                <a:gd name="T45" fmla="*/ 587 h 829"/>
                <a:gd name="T46" fmla="*/ 151 w 335"/>
                <a:gd name="T47" fmla="*/ 517 h 829"/>
                <a:gd name="T48" fmla="*/ 157 w 335"/>
                <a:gd name="T49" fmla="*/ 417 h 829"/>
                <a:gd name="T50" fmla="*/ 164 w 335"/>
                <a:gd name="T51" fmla="*/ 521 h 829"/>
                <a:gd name="T52" fmla="*/ 170 w 335"/>
                <a:gd name="T53" fmla="*/ 520 h 829"/>
                <a:gd name="T54" fmla="*/ 177 w 335"/>
                <a:gd name="T55" fmla="*/ 254 h 829"/>
                <a:gd name="T56" fmla="*/ 184 w 335"/>
                <a:gd name="T57" fmla="*/ 342 h 829"/>
                <a:gd name="T58" fmla="*/ 190 w 335"/>
                <a:gd name="T59" fmla="*/ 434 h 829"/>
                <a:gd name="T60" fmla="*/ 197 w 335"/>
                <a:gd name="T61" fmla="*/ 583 h 829"/>
                <a:gd name="T62" fmla="*/ 203 w 335"/>
                <a:gd name="T63" fmla="*/ 829 h 829"/>
                <a:gd name="T64" fmla="*/ 210 w 335"/>
                <a:gd name="T65" fmla="*/ 410 h 829"/>
                <a:gd name="T66" fmla="*/ 217 w 335"/>
                <a:gd name="T67" fmla="*/ 188 h 829"/>
                <a:gd name="T68" fmla="*/ 223 w 335"/>
                <a:gd name="T69" fmla="*/ 410 h 829"/>
                <a:gd name="T70" fmla="*/ 230 w 335"/>
                <a:gd name="T71" fmla="*/ 496 h 829"/>
                <a:gd name="T72" fmla="*/ 236 w 335"/>
                <a:gd name="T73" fmla="*/ 164 h 829"/>
                <a:gd name="T74" fmla="*/ 243 w 335"/>
                <a:gd name="T75" fmla="*/ 0 h 829"/>
                <a:gd name="T76" fmla="*/ 249 w 335"/>
                <a:gd name="T77" fmla="*/ 623 h 829"/>
                <a:gd name="T78" fmla="*/ 256 w 335"/>
                <a:gd name="T79" fmla="*/ 651 h 829"/>
                <a:gd name="T80" fmla="*/ 262 w 335"/>
                <a:gd name="T81" fmla="*/ 245 h 829"/>
                <a:gd name="T82" fmla="*/ 269 w 335"/>
                <a:gd name="T83" fmla="*/ 437 h 829"/>
                <a:gd name="T84" fmla="*/ 275 w 335"/>
                <a:gd name="T85" fmla="*/ 513 h 829"/>
                <a:gd name="T86" fmla="*/ 282 w 335"/>
                <a:gd name="T87" fmla="*/ 486 h 829"/>
                <a:gd name="T88" fmla="*/ 289 w 335"/>
                <a:gd name="T89" fmla="*/ 203 h 829"/>
                <a:gd name="T90" fmla="*/ 295 w 335"/>
                <a:gd name="T91" fmla="*/ 547 h 829"/>
                <a:gd name="T92" fmla="*/ 302 w 335"/>
                <a:gd name="T93" fmla="*/ 259 h 829"/>
                <a:gd name="T94" fmla="*/ 308 w 335"/>
                <a:gd name="T95" fmla="*/ 487 h 829"/>
                <a:gd name="T96" fmla="*/ 315 w 335"/>
                <a:gd name="T97" fmla="*/ 190 h 829"/>
                <a:gd name="T98" fmla="*/ 321 w 335"/>
                <a:gd name="T99" fmla="*/ 433 h 829"/>
                <a:gd name="T100" fmla="*/ 328 w 335"/>
                <a:gd name="T101" fmla="*/ 508 h 829"/>
                <a:gd name="T102" fmla="*/ 335 w 335"/>
                <a:gd name="T103" fmla="*/ 248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29">
                  <a:moveTo>
                    <a:pt x="0" y="274"/>
                  </a:moveTo>
                  <a:lnTo>
                    <a:pt x="7" y="524"/>
                  </a:lnTo>
                  <a:lnTo>
                    <a:pt x="13" y="422"/>
                  </a:lnTo>
                  <a:lnTo>
                    <a:pt x="20" y="501"/>
                  </a:lnTo>
                  <a:lnTo>
                    <a:pt x="26" y="529"/>
                  </a:lnTo>
                  <a:lnTo>
                    <a:pt x="33" y="420"/>
                  </a:lnTo>
                  <a:lnTo>
                    <a:pt x="39" y="342"/>
                  </a:lnTo>
                  <a:lnTo>
                    <a:pt x="46" y="249"/>
                  </a:lnTo>
                  <a:lnTo>
                    <a:pt x="52" y="418"/>
                  </a:lnTo>
                  <a:lnTo>
                    <a:pt x="59" y="428"/>
                  </a:lnTo>
                  <a:lnTo>
                    <a:pt x="65" y="531"/>
                  </a:lnTo>
                  <a:lnTo>
                    <a:pt x="72" y="277"/>
                  </a:lnTo>
                  <a:lnTo>
                    <a:pt x="79" y="417"/>
                  </a:lnTo>
                  <a:lnTo>
                    <a:pt x="85" y="282"/>
                  </a:lnTo>
                  <a:lnTo>
                    <a:pt x="92" y="416"/>
                  </a:lnTo>
                  <a:lnTo>
                    <a:pt x="98" y="415"/>
                  </a:lnTo>
                  <a:lnTo>
                    <a:pt x="105" y="415"/>
                  </a:lnTo>
                  <a:lnTo>
                    <a:pt x="112" y="218"/>
                  </a:lnTo>
                  <a:lnTo>
                    <a:pt x="118" y="604"/>
                  </a:lnTo>
                  <a:lnTo>
                    <a:pt x="125" y="414"/>
                  </a:lnTo>
                  <a:lnTo>
                    <a:pt x="131" y="258"/>
                  </a:lnTo>
                  <a:lnTo>
                    <a:pt x="138" y="285"/>
                  </a:lnTo>
                  <a:lnTo>
                    <a:pt x="144" y="587"/>
                  </a:lnTo>
                  <a:lnTo>
                    <a:pt x="151" y="517"/>
                  </a:lnTo>
                  <a:lnTo>
                    <a:pt x="157" y="417"/>
                  </a:lnTo>
                  <a:lnTo>
                    <a:pt x="164" y="521"/>
                  </a:lnTo>
                  <a:lnTo>
                    <a:pt x="170" y="520"/>
                  </a:lnTo>
                  <a:lnTo>
                    <a:pt x="177" y="254"/>
                  </a:lnTo>
                  <a:lnTo>
                    <a:pt x="184" y="342"/>
                  </a:lnTo>
                  <a:lnTo>
                    <a:pt x="190" y="434"/>
                  </a:lnTo>
                  <a:lnTo>
                    <a:pt x="197" y="583"/>
                  </a:lnTo>
                  <a:lnTo>
                    <a:pt x="203" y="829"/>
                  </a:lnTo>
                  <a:lnTo>
                    <a:pt x="210" y="410"/>
                  </a:lnTo>
                  <a:lnTo>
                    <a:pt x="217" y="188"/>
                  </a:lnTo>
                  <a:lnTo>
                    <a:pt x="223" y="410"/>
                  </a:lnTo>
                  <a:lnTo>
                    <a:pt x="230" y="496"/>
                  </a:lnTo>
                  <a:lnTo>
                    <a:pt x="236" y="164"/>
                  </a:lnTo>
                  <a:lnTo>
                    <a:pt x="243" y="0"/>
                  </a:lnTo>
                  <a:lnTo>
                    <a:pt x="249" y="623"/>
                  </a:lnTo>
                  <a:lnTo>
                    <a:pt x="256" y="651"/>
                  </a:lnTo>
                  <a:lnTo>
                    <a:pt x="262" y="245"/>
                  </a:lnTo>
                  <a:lnTo>
                    <a:pt x="269" y="437"/>
                  </a:lnTo>
                  <a:lnTo>
                    <a:pt x="275" y="513"/>
                  </a:lnTo>
                  <a:lnTo>
                    <a:pt x="282" y="486"/>
                  </a:lnTo>
                  <a:lnTo>
                    <a:pt x="289" y="203"/>
                  </a:lnTo>
                  <a:lnTo>
                    <a:pt x="295" y="547"/>
                  </a:lnTo>
                  <a:lnTo>
                    <a:pt x="302" y="259"/>
                  </a:lnTo>
                  <a:lnTo>
                    <a:pt x="308" y="487"/>
                  </a:lnTo>
                  <a:lnTo>
                    <a:pt x="315" y="190"/>
                  </a:lnTo>
                  <a:lnTo>
                    <a:pt x="321" y="433"/>
                  </a:lnTo>
                  <a:lnTo>
                    <a:pt x="328" y="508"/>
                  </a:lnTo>
                  <a:lnTo>
                    <a:pt x="335" y="24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58"/>
            <p:cNvSpPr>
              <a:spLocks/>
            </p:cNvSpPr>
            <p:nvPr/>
          </p:nvSpPr>
          <p:spPr bwMode="auto">
            <a:xfrm>
              <a:off x="5032574" y="4506006"/>
              <a:ext cx="349606" cy="756828"/>
            </a:xfrm>
            <a:custGeom>
              <a:avLst/>
              <a:gdLst>
                <a:gd name="T0" fmla="*/ 0 w 335"/>
                <a:gd name="T1" fmla="*/ 479 h 737"/>
                <a:gd name="T2" fmla="*/ 7 w 335"/>
                <a:gd name="T3" fmla="*/ 219 h 737"/>
                <a:gd name="T4" fmla="*/ 13 w 335"/>
                <a:gd name="T5" fmla="*/ 383 h 737"/>
                <a:gd name="T6" fmla="*/ 20 w 335"/>
                <a:gd name="T7" fmla="*/ 232 h 737"/>
                <a:gd name="T8" fmla="*/ 26 w 335"/>
                <a:gd name="T9" fmla="*/ 232 h 737"/>
                <a:gd name="T10" fmla="*/ 33 w 335"/>
                <a:gd name="T11" fmla="*/ 384 h 737"/>
                <a:gd name="T12" fmla="*/ 39 w 335"/>
                <a:gd name="T13" fmla="*/ 211 h 737"/>
                <a:gd name="T14" fmla="*/ 46 w 335"/>
                <a:gd name="T15" fmla="*/ 385 h 737"/>
                <a:gd name="T16" fmla="*/ 52 w 335"/>
                <a:gd name="T17" fmla="*/ 386 h 737"/>
                <a:gd name="T18" fmla="*/ 59 w 335"/>
                <a:gd name="T19" fmla="*/ 386 h 737"/>
                <a:gd name="T20" fmla="*/ 66 w 335"/>
                <a:gd name="T21" fmla="*/ 522 h 737"/>
                <a:gd name="T22" fmla="*/ 72 w 335"/>
                <a:gd name="T23" fmla="*/ 387 h 737"/>
                <a:gd name="T24" fmla="*/ 79 w 335"/>
                <a:gd name="T25" fmla="*/ 129 h 737"/>
                <a:gd name="T26" fmla="*/ 85 w 335"/>
                <a:gd name="T27" fmla="*/ 202 h 737"/>
                <a:gd name="T28" fmla="*/ 92 w 335"/>
                <a:gd name="T29" fmla="*/ 400 h 737"/>
                <a:gd name="T30" fmla="*/ 98 w 335"/>
                <a:gd name="T31" fmla="*/ 397 h 737"/>
                <a:gd name="T32" fmla="*/ 105 w 335"/>
                <a:gd name="T33" fmla="*/ 261 h 737"/>
                <a:gd name="T34" fmla="*/ 112 w 335"/>
                <a:gd name="T35" fmla="*/ 237 h 737"/>
                <a:gd name="T36" fmla="*/ 118 w 335"/>
                <a:gd name="T37" fmla="*/ 568 h 737"/>
                <a:gd name="T38" fmla="*/ 125 w 335"/>
                <a:gd name="T39" fmla="*/ 391 h 737"/>
                <a:gd name="T40" fmla="*/ 131 w 335"/>
                <a:gd name="T41" fmla="*/ 437 h 737"/>
                <a:gd name="T42" fmla="*/ 138 w 335"/>
                <a:gd name="T43" fmla="*/ 205 h 737"/>
                <a:gd name="T44" fmla="*/ 144 w 335"/>
                <a:gd name="T45" fmla="*/ 283 h 737"/>
                <a:gd name="T46" fmla="*/ 151 w 335"/>
                <a:gd name="T47" fmla="*/ 737 h 737"/>
                <a:gd name="T48" fmla="*/ 157 w 335"/>
                <a:gd name="T49" fmla="*/ 90 h 737"/>
                <a:gd name="T50" fmla="*/ 164 w 335"/>
                <a:gd name="T51" fmla="*/ 480 h 737"/>
                <a:gd name="T52" fmla="*/ 170 w 335"/>
                <a:gd name="T53" fmla="*/ 311 h 737"/>
                <a:gd name="T54" fmla="*/ 177 w 335"/>
                <a:gd name="T55" fmla="*/ 152 h 737"/>
                <a:gd name="T56" fmla="*/ 184 w 335"/>
                <a:gd name="T57" fmla="*/ 396 h 737"/>
                <a:gd name="T58" fmla="*/ 190 w 335"/>
                <a:gd name="T59" fmla="*/ 0 h 737"/>
                <a:gd name="T60" fmla="*/ 197 w 335"/>
                <a:gd name="T61" fmla="*/ 480 h 737"/>
                <a:gd name="T62" fmla="*/ 203 w 335"/>
                <a:gd name="T63" fmla="*/ 286 h 737"/>
                <a:gd name="T64" fmla="*/ 210 w 335"/>
                <a:gd name="T65" fmla="*/ 275 h 737"/>
                <a:gd name="T66" fmla="*/ 217 w 335"/>
                <a:gd name="T67" fmla="*/ 644 h 737"/>
                <a:gd name="T68" fmla="*/ 223 w 335"/>
                <a:gd name="T69" fmla="*/ 469 h 737"/>
                <a:gd name="T70" fmla="*/ 230 w 335"/>
                <a:gd name="T71" fmla="*/ 135 h 737"/>
                <a:gd name="T72" fmla="*/ 236 w 335"/>
                <a:gd name="T73" fmla="*/ 319 h 737"/>
                <a:gd name="T74" fmla="*/ 243 w 335"/>
                <a:gd name="T75" fmla="*/ 403 h 737"/>
                <a:gd name="T76" fmla="*/ 249 w 335"/>
                <a:gd name="T77" fmla="*/ 114 h 737"/>
                <a:gd name="T78" fmla="*/ 256 w 335"/>
                <a:gd name="T79" fmla="*/ 611 h 737"/>
                <a:gd name="T80" fmla="*/ 262 w 335"/>
                <a:gd name="T81" fmla="*/ 239 h 737"/>
                <a:gd name="T82" fmla="*/ 269 w 335"/>
                <a:gd name="T83" fmla="*/ 187 h 737"/>
                <a:gd name="T84" fmla="*/ 275 w 335"/>
                <a:gd name="T85" fmla="*/ 169 h 737"/>
                <a:gd name="T86" fmla="*/ 282 w 335"/>
                <a:gd name="T87" fmla="*/ 132 h 737"/>
                <a:gd name="T88" fmla="*/ 289 w 335"/>
                <a:gd name="T89" fmla="*/ 480 h 737"/>
                <a:gd name="T90" fmla="*/ 295 w 335"/>
                <a:gd name="T91" fmla="*/ 221 h 737"/>
                <a:gd name="T92" fmla="*/ 302 w 335"/>
                <a:gd name="T93" fmla="*/ 284 h 737"/>
                <a:gd name="T94" fmla="*/ 308 w 335"/>
                <a:gd name="T95" fmla="*/ 126 h 737"/>
                <a:gd name="T96" fmla="*/ 315 w 335"/>
                <a:gd name="T97" fmla="*/ 414 h 737"/>
                <a:gd name="T98" fmla="*/ 321 w 335"/>
                <a:gd name="T99" fmla="*/ 238 h 737"/>
                <a:gd name="T100" fmla="*/ 328 w 335"/>
                <a:gd name="T101" fmla="*/ 251 h 737"/>
                <a:gd name="T102" fmla="*/ 335 w 335"/>
                <a:gd name="T103" fmla="*/ 41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37">
                  <a:moveTo>
                    <a:pt x="0" y="479"/>
                  </a:moveTo>
                  <a:lnTo>
                    <a:pt x="7" y="219"/>
                  </a:lnTo>
                  <a:lnTo>
                    <a:pt x="13" y="383"/>
                  </a:lnTo>
                  <a:lnTo>
                    <a:pt x="20" y="232"/>
                  </a:lnTo>
                  <a:lnTo>
                    <a:pt x="26" y="232"/>
                  </a:lnTo>
                  <a:lnTo>
                    <a:pt x="33" y="384"/>
                  </a:lnTo>
                  <a:lnTo>
                    <a:pt x="39" y="211"/>
                  </a:lnTo>
                  <a:lnTo>
                    <a:pt x="46" y="385"/>
                  </a:lnTo>
                  <a:lnTo>
                    <a:pt x="52" y="386"/>
                  </a:lnTo>
                  <a:lnTo>
                    <a:pt x="59" y="386"/>
                  </a:lnTo>
                  <a:lnTo>
                    <a:pt x="66" y="522"/>
                  </a:lnTo>
                  <a:lnTo>
                    <a:pt x="72" y="387"/>
                  </a:lnTo>
                  <a:lnTo>
                    <a:pt x="79" y="129"/>
                  </a:lnTo>
                  <a:lnTo>
                    <a:pt x="85" y="202"/>
                  </a:lnTo>
                  <a:lnTo>
                    <a:pt x="92" y="400"/>
                  </a:lnTo>
                  <a:lnTo>
                    <a:pt x="98" y="397"/>
                  </a:lnTo>
                  <a:lnTo>
                    <a:pt x="105" y="261"/>
                  </a:lnTo>
                  <a:lnTo>
                    <a:pt x="112" y="237"/>
                  </a:lnTo>
                  <a:lnTo>
                    <a:pt x="118" y="568"/>
                  </a:lnTo>
                  <a:lnTo>
                    <a:pt x="125" y="391"/>
                  </a:lnTo>
                  <a:lnTo>
                    <a:pt x="131" y="437"/>
                  </a:lnTo>
                  <a:lnTo>
                    <a:pt x="138" y="205"/>
                  </a:lnTo>
                  <a:lnTo>
                    <a:pt x="144" y="283"/>
                  </a:lnTo>
                  <a:lnTo>
                    <a:pt x="151" y="737"/>
                  </a:lnTo>
                  <a:lnTo>
                    <a:pt x="157" y="90"/>
                  </a:lnTo>
                  <a:lnTo>
                    <a:pt x="164" y="480"/>
                  </a:lnTo>
                  <a:lnTo>
                    <a:pt x="170" y="311"/>
                  </a:lnTo>
                  <a:lnTo>
                    <a:pt x="177" y="152"/>
                  </a:lnTo>
                  <a:lnTo>
                    <a:pt x="184" y="396"/>
                  </a:lnTo>
                  <a:lnTo>
                    <a:pt x="190" y="0"/>
                  </a:lnTo>
                  <a:lnTo>
                    <a:pt x="197" y="480"/>
                  </a:lnTo>
                  <a:lnTo>
                    <a:pt x="203" y="286"/>
                  </a:lnTo>
                  <a:lnTo>
                    <a:pt x="210" y="275"/>
                  </a:lnTo>
                  <a:lnTo>
                    <a:pt x="217" y="644"/>
                  </a:lnTo>
                  <a:lnTo>
                    <a:pt x="223" y="469"/>
                  </a:lnTo>
                  <a:lnTo>
                    <a:pt x="230" y="135"/>
                  </a:lnTo>
                  <a:lnTo>
                    <a:pt x="236" y="319"/>
                  </a:lnTo>
                  <a:lnTo>
                    <a:pt x="243" y="403"/>
                  </a:lnTo>
                  <a:lnTo>
                    <a:pt x="249" y="114"/>
                  </a:lnTo>
                  <a:lnTo>
                    <a:pt x="256" y="611"/>
                  </a:lnTo>
                  <a:lnTo>
                    <a:pt x="262" y="239"/>
                  </a:lnTo>
                  <a:lnTo>
                    <a:pt x="269" y="187"/>
                  </a:lnTo>
                  <a:lnTo>
                    <a:pt x="275" y="169"/>
                  </a:lnTo>
                  <a:lnTo>
                    <a:pt x="282" y="132"/>
                  </a:lnTo>
                  <a:lnTo>
                    <a:pt x="289" y="480"/>
                  </a:lnTo>
                  <a:lnTo>
                    <a:pt x="295" y="221"/>
                  </a:lnTo>
                  <a:lnTo>
                    <a:pt x="302" y="284"/>
                  </a:lnTo>
                  <a:lnTo>
                    <a:pt x="308" y="126"/>
                  </a:lnTo>
                  <a:lnTo>
                    <a:pt x="315" y="414"/>
                  </a:lnTo>
                  <a:lnTo>
                    <a:pt x="321" y="238"/>
                  </a:lnTo>
                  <a:lnTo>
                    <a:pt x="328" y="251"/>
                  </a:lnTo>
                  <a:lnTo>
                    <a:pt x="335" y="417"/>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59"/>
            <p:cNvSpPr>
              <a:spLocks/>
            </p:cNvSpPr>
            <p:nvPr/>
          </p:nvSpPr>
          <p:spPr bwMode="auto">
            <a:xfrm>
              <a:off x="5374874" y="4393047"/>
              <a:ext cx="349606" cy="729102"/>
            </a:xfrm>
            <a:custGeom>
              <a:avLst/>
              <a:gdLst>
                <a:gd name="T0" fmla="*/ 0 w 335"/>
                <a:gd name="T1" fmla="*/ 361 h 710"/>
                <a:gd name="T2" fmla="*/ 7 w 335"/>
                <a:gd name="T3" fmla="*/ 527 h 710"/>
                <a:gd name="T4" fmla="*/ 13 w 335"/>
                <a:gd name="T5" fmla="*/ 641 h 710"/>
                <a:gd name="T6" fmla="*/ 20 w 335"/>
                <a:gd name="T7" fmla="*/ 295 h 710"/>
                <a:gd name="T8" fmla="*/ 26 w 335"/>
                <a:gd name="T9" fmla="*/ 251 h 710"/>
                <a:gd name="T10" fmla="*/ 33 w 335"/>
                <a:gd name="T11" fmla="*/ 531 h 710"/>
                <a:gd name="T12" fmla="*/ 39 w 335"/>
                <a:gd name="T13" fmla="*/ 309 h 710"/>
                <a:gd name="T14" fmla="*/ 46 w 335"/>
                <a:gd name="T15" fmla="*/ 623 h 710"/>
                <a:gd name="T16" fmla="*/ 52 w 335"/>
                <a:gd name="T17" fmla="*/ 544 h 710"/>
                <a:gd name="T18" fmla="*/ 59 w 335"/>
                <a:gd name="T19" fmla="*/ 262 h 710"/>
                <a:gd name="T20" fmla="*/ 66 w 335"/>
                <a:gd name="T21" fmla="*/ 463 h 710"/>
                <a:gd name="T22" fmla="*/ 72 w 335"/>
                <a:gd name="T23" fmla="*/ 238 h 710"/>
                <a:gd name="T24" fmla="*/ 79 w 335"/>
                <a:gd name="T25" fmla="*/ 417 h 710"/>
                <a:gd name="T26" fmla="*/ 85 w 335"/>
                <a:gd name="T27" fmla="*/ 616 h 710"/>
                <a:gd name="T28" fmla="*/ 92 w 335"/>
                <a:gd name="T29" fmla="*/ 541 h 710"/>
                <a:gd name="T30" fmla="*/ 98 w 335"/>
                <a:gd name="T31" fmla="*/ 351 h 710"/>
                <a:gd name="T32" fmla="*/ 105 w 335"/>
                <a:gd name="T33" fmla="*/ 263 h 710"/>
                <a:gd name="T34" fmla="*/ 112 w 335"/>
                <a:gd name="T35" fmla="*/ 545 h 710"/>
                <a:gd name="T36" fmla="*/ 118 w 335"/>
                <a:gd name="T37" fmla="*/ 433 h 710"/>
                <a:gd name="T38" fmla="*/ 125 w 335"/>
                <a:gd name="T39" fmla="*/ 317 h 710"/>
                <a:gd name="T40" fmla="*/ 131 w 335"/>
                <a:gd name="T41" fmla="*/ 603 h 710"/>
                <a:gd name="T42" fmla="*/ 138 w 335"/>
                <a:gd name="T43" fmla="*/ 392 h 710"/>
                <a:gd name="T44" fmla="*/ 144 w 335"/>
                <a:gd name="T45" fmla="*/ 443 h 710"/>
                <a:gd name="T46" fmla="*/ 151 w 335"/>
                <a:gd name="T47" fmla="*/ 553 h 710"/>
                <a:gd name="T48" fmla="*/ 157 w 335"/>
                <a:gd name="T49" fmla="*/ 429 h 710"/>
                <a:gd name="T50" fmla="*/ 164 w 335"/>
                <a:gd name="T51" fmla="*/ 416 h 710"/>
                <a:gd name="T52" fmla="*/ 170 w 335"/>
                <a:gd name="T53" fmla="*/ 135 h 710"/>
                <a:gd name="T54" fmla="*/ 177 w 335"/>
                <a:gd name="T55" fmla="*/ 253 h 710"/>
                <a:gd name="T56" fmla="*/ 184 w 335"/>
                <a:gd name="T57" fmla="*/ 698 h 710"/>
                <a:gd name="T58" fmla="*/ 190 w 335"/>
                <a:gd name="T59" fmla="*/ 384 h 710"/>
                <a:gd name="T60" fmla="*/ 197 w 335"/>
                <a:gd name="T61" fmla="*/ 0 h 710"/>
                <a:gd name="T62" fmla="*/ 203 w 335"/>
                <a:gd name="T63" fmla="*/ 166 h 710"/>
                <a:gd name="T64" fmla="*/ 210 w 335"/>
                <a:gd name="T65" fmla="*/ 567 h 710"/>
                <a:gd name="T66" fmla="*/ 217 w 335"/>
                <a:gd name="T67" fmla="*/ 230 h 710"/>
                <a:gd name="T68" fmla="*/ 223 w 335"/>
                <a:gd name="T69" fmla="*/ 485 h 710"/>
                <a:gd name="T70" fmla="*/ 230 w 335"/>
                <a:gd name="T71" fmla="*/ 202 h 710"/>
                <a:gd name="T72" fmla="*/ 236 w 335"/>
                <a:gd name="T73" fmla="*/ 178 h 710"/>
                <a:gd name="T74" fmla="*/ 243 w 335"/>
                <a:gd name="T75" fmla="*/ 450 h 710"/>
                <a:gd name="T76" fmla="*/ 249 w 335"/>
                <a:gd name="T77" fmla="*/ 243 h 710"/>
                <a:gd name="T78" fmla="*/ 256 w 335"/>
                <a:gd name="T79" fmla="*/ 385 h 710"/>
                <a:gd name="T80" fmla="*/ 262 w 335"/>
                <a:gd name="T81" fmla="*/ 189 h 710"/>
                <a:gd name="T82" fmla="*/ 269 w 335"/>
                <a:gd name="T83" fmla="*/ 452 h 710"/>
                <a:gd name="T84" fmla="*/ 275 w 335"/>
                <a:gd name="T85" fmla="*/ 380 h 710"/>
                <a:gd name="T86" fmla="*/ 282 w 335"/>
                <a:gd name="T87" fmla="*/ 285 h 710"/>
                <a:gd name="T88" fmla="*/ 289 w 335"/>
                <a:gd name="T89" fmla="*/ 586 h 710"/>
                <a:gd name="T90" fmla="*/ 295 w 335"/>
                <a:gd name="T91" fmla="*/ 325 h 710"/>
                <a:gd name="T92" fmla="*/ 302 w 335"/>
                <a:gd name="T93" fmla="*/ 710 h 710"/>
                <a:gd name="T94" fmla="*/ 308 w 335"/>
                <a:gd name="T95" fmla="*/ 461 h 710"/>
                <a:gd name="T96" fmla="*/ 315 w 335"/>
                <a:gd name="T97" fmla="*/ 682 h 710"/>
                <a:gd name="T98" fmla="*/ 322 w 335"/>
                <a:gd name="T99" fmla="*/ 594 h 710"/>
                <a:gd name="T100" fmla="*/ 328 w 335"/>
                <a:gd name="T101" fmla="*/ 158 h 710"/>
                <a:gd name="T102" fmla="*/ 335 w 335"/>
                <a:gd name="T103" fmla="*/ 328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10">
                  <a:moveTo>
                    <a:pt x="0" y="361"/>
                  </a:moveTo>
                  <a:lnTo>
                    <a:pt x="7" y="527"/>
                  </a:lnTo>
                  <a:lnTo>
                    <a:pt x="13" y="641"/>
                  </a:lnTo>
                  <a:lnTo>
                    <a:pt x="20" y="295"/>
                  </a:lnTo>
                  <a:lnTo>
                    <a:pt x="26" y="251"/>
                  </a:lnTo>
                  <a:lnTo>
                    <a:pt x="33" y="531"/>
                  </a:lnTo>
                  <a:lnTo>
                    <a:pt x="39" y="309"/>
                  </a:lnTo>
                  <a:lnTo>
                    <a:pt x="46" y="623"/>
                  </a:lnTo>
                  <a:lnTo>
                    <a:pt x="52" y="544"/>
                  </a:lnTo>
                  <a:lnTo>
                    <a:pt x="59" y="262"/>
                  </a:lnTo>
                  <a:lnTo>
                    <a:pt x="66" y="463"/>
                  </a:lnTo>
                  <a:lnTo>
                    <a:pt x="72" y="238"/>
                  </a:lnTo>
                  <a:lnTo>
                    <a:pt x="79" y="417"/>
                  </a:lnTo>
                  <a:lnTo>
                    <a:pt x="85" y="616"/>
                  </a:lnTo>
                  <a:lnTo>
                    <a:pt x="92" y="541"/>
                  </a:lnTo>
                  <a:lnTo>
                    <a:pt x="98" y="351"/>
                  </a:lnTo>
                  <a:lnTo>
                    <a:pt x="105" y="263"/>
                  </a:lnTo>
                  <a:lnTo>
                    <a:pt x="112" y="545"/>
                  </a:lnTo>
                  <a:lnTo>
                    <a:pt x="118" y="433"/>
                  </a:lnTo>
                  <a:lnTo>
                    <a:pt x="125" y="317"/>
                  </a:lnTo>
                  <a:lnTo>
                    <a:pt x="131" y="603"/>
                  </a:lnTo>
                  <a:lnTo>
                    <a:pt x="138" y="392"/>
                  </a:lnTo>
                  <a:lnTo>
                    <a:pt x="144" y="443"/>
                  </a:lnTo>
                  <a:lnTo>
                    <a:pt x="151" y="553"/>
                  </a:lnTo>
                  <a:lnTo>
                    <a:pt x="157" y="429"/>
                  </a:lnTo>
                  <a:lnTo>
                    <a:pt x="164" y="416"/>
                  </a:lnTo>
                  <a:lnTo>
                    <a:pt x="170" y="135"/>
                  </a:lnTo>
                  <a:lnTo>
                    <a:pt x="177" y="253"/>
                  </a:lnTo>
                  <a:lnTo>
                    <a:pt x="184" y="698"/>
                  </a:lnTo>
                  <a:lnTo>
                    <a:pt x="190" y="384"/>
                  </a:lnTo>
                  <a:lnTo>
                    <a:pt x="197" y="0"/>
                  </a:lnTo>
                  <a:lnTo>
                    <a:pt x="203" y="166"/>
                  </a:lnTo>
                  <a:lnTo>
                    <a:pt x="210" y="567"/>
                  </a:lnTo>
                  <a:lnTo>
                    <a:pt x="217" y="230"/>
                  </a:lnTo>
                  <a:lnTo>
                    <a:pt x="223" y="485"/>
                  </a:lnTo>
                  <a:lnTo>
                    <a:pt x="230" y="202"/>
                  </a:lnTo>
                  <a:lnTo>
                    <a:pt x="236" y="178"/>
                  </a:lnTo>
                  <a:lnTo>
                    <a:pt x="243" y="450"/>
                  </a:lnTo>
                  <a:lnTo>
                    <a:pt x="249" y="243"/>
                  </a:lnTo>
                  <a:lnTo>
                    <a:pt x="256" y="385"/>
                  </a:lnTo>
                  <a:lnTo>
                    <a:pt x="262" y="189"/>
                  </a:lnTo>
                  <a:lnTo>
                    <a:pt x="269" y="452"/>
                  </a:lnTo>
                  <a:lnTo>
                    <a:pt x="275" y="380"/>
                  </a:lnTo>
                  <a:lnTo>
                    <a:pt x="282" y="285"/>
                  </a:lnTo>
                  <a:lnTo>
                    <a:pt x="289" y="586"/>
                  </a:lnTo>
                  <a:lnTo>
                    <a:pt x="295" y="325"/>
                  </a:lnTo>
                  <a:lnTo>
                    <a:pt x="302" y="710"/>
                  </a:lnTo>
                  <a:lnTo>
                    <a:pt x="308" y="461"/>
                  </a:lnTo>
                  <a:lnTo>
                    <a:pt x="315" y="682"/>
                  </a:lnTo>
                  <a:lnTo>
                    <a:pt x="322" y="594"/>
                  </a:lnTo>
                  <a:lnTo>
                    <a:pt x="328" y="158"/>
                  </a:lnTo>
                  <a:lnTo>
                    <a:pt x="335" y="32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60"/>
            <p:cNvSpPr>
              <a:spLocks/>
            </p:cNvSpPr>
            <p:nvPr/>
          </p:nvSpPr>
          <p:spPr bwMode="auto">
            <a:xfrm>
              <a:off x="5717175" y="4267765"/>
              <a:ext cx="349606" cy="834873"/>
            </a:xfrm>
            <a:custGeom>
              <a:avLst/>
              <a:gdLst>
                <a:gd name="T0" fmla="*/ 0 w 335"/>
                <a:gd name="T1" fmla="*/ 280 h 813"/>
                <a:gd name="T2" fmla="*/ 7 w 335"/>
                <a:gd name="T3" fmla="*/ 450 h 813"/>
                <a:gd name="T4" fmla="*/ 13 w 335"/>
                <a:gd name="T5" fmla="*/ 341 h 813"/>
                <a:gd name="T6" fmla="*/ 20 w 335"/>
                <a:gd name="T7" fmla="*/ 505 h 813"/>
                <a:gd name="T8" fmla="*/ 26 w 335"/>
                <a:gd name="T9" fmla="*/ 725 h 813"/>
                <a:gd name="T10" fmla="*/ 33 w 335"/>
                <a:gd name="T11" fmla="*/ 727 h 813"/>
                <a:gd name="T12" fmla="*/ 39 w 335"/>
                <a:gd name="T13" fmla="*/ 729 h 813"/>
                <a:gd name="T14" fmla="*/ 46 w 335"/>
                <a:gd name="T15" fmla="*/ 731 h 813"/>
                <a:gd name="T16" fmla="*/ 52 w 335"/>
                <a:gd name="T17" fmla="*/ 447 h 813"/>
                <a:gd name="T18" fmla="*/ 59 w 335"/>
                <a:gd name="T19" fmla="*/ 610 h 813"/>
                <a:gd name="T20" fmla="*/ 66 w 335"/>
                <a:gd name="T21" fmla="*/ 395 h 813"/>
                <a:gd name="T22" fmla="*/ 72 w 335"/>
                <a:gd name="T23" fmla="*/ 488 h 813"/>
                <a:gd name="T24" fmla="*/ 79 w 335"/>
                <a:gd name="T25" fmla="*/ 569 h 813"/>
                <a:gd name="T26" fmla="*/ 85 w 335"/>
                <a:gd name="T27" fmla="*/ 813 h 813"/>
                <a:gd name="T28" fmla="*/ 92 w 335"/>
                <a:gd name="T29" fmla="*/ 744 h 813"/>
                <a:gd name="T30" fmla="*/ 98 w 335"/>
                <a:gd name="T31" fmla="*/ 275 h 813"/>
                <a:gd name="T32" fmla="*/ 105 w 335"/>
                <a:gd name="T33" fmla="*/ 441 h 813"/>
                <a:gd name="T34" fmla="*/ 112 w 335"/>
                <a:gd name="T35" fmla="*/ 364 h 813"/>
                <a:gd name="T36" fmla="*/ 118 w 335"/>
                <a:gd name="T37" fmla="*/ 102 h 813"/>
                <a:gd name="T38" fmla="*/ 125 w 335"/>
                <a:gd name="T39" fmla="*/ 360 h 813"/>
                <a:gd name="T40" fmla="*/ 131 w 335"/>
                <a:gd name="T41" fmla="*/ 303 h 813"/>
                <a:gd name="T42" fmla="*/ 138 w 335"/>
                <a:gd name="T43" fmla="*/ 418 h 813"/>
                <a:gd name="T44" fmla="*/ 144 w 335"/>
                <a:gd name="T45" fmla="*/ 292 h 813"/>
                <a:gd name="T46" fmla="*/ 151 w 335"/>
                <a:gd name="T47" fmla="*/ 295 h 813"/>
                <a:gd name="T48" fmla="*/ 157 w 335"/>
                <a:gd name="T49" fmla="*/ 487 h 813"/>
                <a:gd name="T50" fmla="*/ 164 w 335"/>
                <a:gd name="T51" fmla="*/ 173 h 813"/>
                <a:gd name="T52" fmla="*/ 171 w 335"/>
                <a:gd name="T53" fmla="*/ 486 h 813"/>
                <a:gd name="T54" fmla="*/ 177 w 335"/>
                <a:gd name="T55" fmla="*/ 210 h 813"/>
                <a:gd name="T56" fmla="*/ 184 w 335"/>
                <a:gd name="T57" fmla="*/ 381 h 813"/>
                <a:gd name="T58" fmla="*/ 190 w 335"/>
                <a:gd name="T59" fmla="*/ 549 h 813"/>
                <a:gd name="T60" fmla="*/ 197 w 335"/>
                <a:gd name="T61" fmla="*/ 647 h 813"/>
                <a:gd name="T62" fmla="*/ 203 w 335"/>
                <a:gd name="T63" fmla="*/ 31 h 813"/>
                <a:gd name="T64" fmla="*/ 210 w 335"/>
                <a:gd name="T65" fmla="*/ 101 h 813"/>
                <a:gd name="T66" fmla="*/ 217 w 335"/>
                <a:gd name="T67" fmla="*/ 784 h 813"/>
                <a:gd name="T68" fmla="*/ 223 w 335"/>
                <a:gd name="T69" fmla="*/ 689 h 813"/>
                <a:gd name="T70" fmla="*/ 230 w 335"/>
                <a:gd name="T71" fmla="*/ 482 h 813"/>
                <a:gd name="T72" fmla="*/ 236 w 335"/>
                <a:gd name="T73" fmla="*/ 334 h 813"/>
                <a:gd name="T74" fmla="*/ 243 w 335"/>
                <a:gd name="T75" fmla="*/ 142 h 813"/>
                <a:gd name="T76" fmla="*/ 249 w 335"/>
                <a:gd name="T77" fmla="*/ 795 h 813"/>
                <a:gd name="T78" fmla="*/ 256 w 335"/>
                <a:gd name="T79" fmla="*/ 319 h 813"/>
                <a:gd name="T80" fmla="*/ 262 w 335"/>
                <a:gd name="T81" fmla="*/ 242 h 813"/>
                <a:gd name="T82" fmla="*/ 269 w 335"/>
                <a:gd name="T83" fmla="*/ 375 h 813"/>
                <a:gd name="T84" fmla="*/ 275 w 335"/>
                <a:gd name="T85" fmla="*/ 156 h 813"/>
                <a:gd name="T86" fmla="*/ 282 w 335"/>
                <a:gd name="T87" fmla="*/ 313 h 813"/>
                <a:gd name="T88" fmla="*/ 289 w 335"/>
                <a:gd name="T89" fmla="*/ 288 h 813"/>
                <a:gd name="T90" fmla="*/ 295 w 335"/>
                <a:gd name="T91" fmla="*/ 508 h 813"/>
                <a:gd name="T92" fmla="*/ 302 w 335"/>
                <a:gd name="T93" fmla="*/ 521 h 813"/>
                <a:gd name="T94" fmla="*/ 308 w 335"/>
                <a:gd name="T95" fmla="*/ 116 h 813"/>
                <a:gd name="T96" fmla="*/ 315 w 335"/>
                <a:gd name="T97" fmla="*/ 0 h 813"/>
                <a:gd name="T98" fmla="*/ 322 w 335"/>
                <a:gd name="T99" fmla="*/ 401 h 813"/>
                <a:gd name="T100" fmla="*/ 328 w 335"/>
                <a:gd name="T101" fmla="*/ 248 h 813"/>
                <a:gd name="T102" fmla="*/ 335 w 335"/>
                <a:gd name="T103" fmla="*/ 348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813">
                  <a:moveTo>
                    <a:pt x="0" y="280"/>
                  </a:moveTo>
                  <a:lnTo>
                    <a:pt x="7" y="450"/>
                  </a:lnTo>
                  <a:lnTo>
                    <a:pt x="13" y="341"/>
                  </a:lnTo>
                  <a:lnTo>
                    <a:pt x="20" y="505"/>
                  </a:lnTo>
                  <a:lnTo>
                    <a:pt x="26" y="725"/>
                  </a:lnTo>
                  <a:lnTo>
                    <a:pt x="33" y="727"/>
                  </a:lnTo>
                  <a:lnTo>
                    <a:pt x="39" y="729"/>
                  </a:lnTo>
                  <a:lnTo>
                    <a:pt x="46" y="731"/>
                  </a:lnTo>
                  <a:lnTo>
                    <a:pt x="52" y="447"/>
                  </a:lnTo>
                  <a:lnTo>
                    <a:pt x="59" y="610"/>
                  </a:lnTo>
                  <a:lnTo>
                    <a:pt x="66" y="395"/>
                  </a:lnTo>
                  <a:lnTo>
                    <a:pt x="72" y="488"/>
                  </a:lnTo>
                  <a:lnTo>
                    <a:pt x="79" y="569"/>
                  </a:lnTo>
                  <a:lnTo>
                    <a:pt x="85" y="813"/>
                  </a:lnTo>
                  <a:lnTo>
                    <a:pt x="92" y="744"/>
                  </a:lnTo>
                  <a:lnTo>
                    <a:pt x="98" y="275"/>
                  </a:lnTo>
                  <a:lnTo>
                    <a:pt x="105" y="441"/>
                  </a:lnTo>
                  <a:lnTo>
                    <a:pt x="112" y="364"/>
                  </a:lnTo>
                  <a:lnTo>
                    <a:pt x="118" y="102"/>
                  </a:lnTo>
                  <a:lnTo>
                    <a:pt x="125" y="360"/>
                  </a:lnTo>
                  <a:lnTo>
                    <a:pt x="131" y="303"/>
                  </a:lnTo>
                  <a:lnTo>
                    <a:pt x="138" y="418"/>
                  </a:lnTo>
                  <a:lnTo>
                    <a:pt x="144" y="292"/>
                  </a:lnTo>
                  <a:lnTo>
                    <a:pt x="151" y="295"/>
                  </a:lnTo>
                  <a:lnTo>
                    <a:pt x="157" y="487"/>
                  </a:lnTo>
                  <a:lnTo>
                    <a:pt x="164" y="173"/>
                  </a:lnTo>
                  <a:lnTo>
                    <a:pt x="171" y="486"/>
                  </a:lnTo>
                  <a:lnTo>
                    <a:pt x="177" y="210"/>
                  </a:lnTo>
                  <a:lnTo>
                    <a:pt x="184" y="381"/>
                  </a:lnTo>
                  <a:lnTo>
                    <a:pt x="190" y="549"/>
                  </a:lnTo>
                  <a:lnTo>
                    <a:pt x="197" y="647"/>
                  </a:lnTo>
                  <a:lnTo>
                    <a:pt x="203" y="31"/>
                  </a:lnTo>
                  <a:lnTo>
                    <a:pt x="210" y="101"/>
                  </a:lnTo>
                  <a:lnTo>
                    <a:pt x="217" y="784"/>
                  </a:lnTo>
                  <a:lnTo>
                    <a:pt x="223" y="689"/>
                  </a:lnTo>
                  <a:lnTo>
                    <a:pt x="230" y="482"/>
                  </a:lnTo>
                  <a:lnTo>
                    <a:pt x="236" y="334"/>
                  </a:lnTo>
                  <a:lnTo>
                    <a:pt x="243" y="142"/>
                  </a:lnTo>
                  <a:lnTo>
                    <a:pt x="249" y="795"/>
                  </a:lnTo>
                  <a:lnTo>
                    <a:pt x="256" y="319"/>
                  </a:lnTo>
                  <a:lnTo>
                    <a:pt x="262" y="242"/>
                  </a:lnTo>
                  <a:lnTo>
                    <a:pt x="269" y="375"/>
                  </a:lnTo>
                  <a:lnTo>
                    <a:pt x="275" y="156"/>
                  </a:lnTo>
                  <a:lnTo>
                    <a:pt x="282" y="313"/>
                  </a:lnTo>
                  <a:lnTo>
                    <a:pt x="289" y="288"/>
                  </a:lnTo>
                  <a:lnTo>
                    <a:pt x="295" y="508"/>
                  </a:lnTo>
                  <a:lnTo>
                    <a:pt x="302" y="521"/>
                  </a:lnTo>
                  <a:lnTo>
                    <a:pt x="308" y="116"/>
                  </a:lnTo>
                  <a:lnTo>
                    <a:pt x="315" y="0"/>
                  </a:lnTo>
                  <a:lnTo>
                    <a:pt x="322" y="401"/>
                  </a:lnTo>
                  <a:lnTo>
                    <a:pt x="328" y="248"/>
                  </a:lnTo>
                  <a:lnTo>
                    <a:pt x="335" y="34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Freeform 61"/>
            <p:cNvSpPr>
              <a:spLocks/>
            </p:cNvSpPr>
            <p:nvPr/>
          </p:nvSpPr>
          <p:spPr bwMode="auto">
            <a:xfrm>
              <a:off x="6059476" y="4006931"/>
              <a:ext cx="349606" cy="1124459"/>
            </a:xfrm>
            <a:custGeom>
              <a:avLst/>
              <a:gdLst>
                <a:gd name="T0" fmla="*/ 0 w 335"/>
                <a:gd name="T1" fmla="*/ 502 h 1095"/>
                <a:gd name="T2" fmla="*/ 7 w 335"/>
                <a:gd name="T3" fmla="*/ 602 h 1095"/>
                <a:gd name="T4" fmla="*/ 13 w 335"/>
                <a:gd name="T5" fmla="*/ 378 h 1095"/>
                <a:gd name="T6" fmla="*/ 20 w 335"/>
                <a:gd name="T7" fmla="*/ 554 h 1095"/>
                <a:gd name="T8" fmla="*/ 26 w 335"/>
                <a:gd name="T9" fmla="*/ 786 h 1095"/>
                <a:gd name="T10" fmla="*/ 33 w 335"/>
                <a:gd name="T11" fmla="*/ 259 h 1095"/>
                <a:gd name="T12" fmla="*/ 39 w 335"/>
                <a:gd name="T13" fmla="*/ 734 h 1095"/>
                <a:gd name="T14" fmla="*/ 46 w 335"/>
                <a:gd name="T15" fmla="*/ 1095 h 1095"/>
                <a:gd name="T16" fmla="*/ 52 w 335"/>
                <a:gd name="T17" fmla="*/ 624 h 1095"/>
                <a:gd name="T18" fmla="*/ 59 w 335"/>
                <a:gd name="T19" fmla="*/ 638 h 1095"/>
                <a:gd name="T20" fmla="*/ 66 w 335"/>
                <a:gd name="T21" fmla="*/ 769 h 1095"/>
                <a:gd name="T22" fmla="*/ 72 w 335"/>
                <a:gd name="T23" fmla="*/ 573 h 1095"/>
                <a:gd name="T24" fmla="*/ 79 w 335"/>
                <a:gd name="T25" fmla="*/ 304 h 1095"/>
                <a:gd name="T26" fmla="*/ 85 w 335"/>
                <a:gd name="T27" fmla="*/ 438 h 1095"/>
                <a:gd name="T28" fmla="*/ 92 w 335"/>
                <a:gd name="T29" fmla="*/ 486 h 1095"/>
                <a:gd name="T30" fmla="*/ 98 w 335"/>
                <a:gd name="T31" fmla="*/ 663 h 1095"/>
                <a:gd name="T32" fmla="*/ 105 w 335"/>
                <a:gd name="T33" fmla="*/ 545 h 1095"/>
                <a:gd name="T34" fmla="*/ 112 w 335"/>
                <a:gd name="T35" fmla="*/ 251 h 1095"/>
                <a:gd name="T36" fmla="*/ 118 w 335"/>
                <a:gd name="T37" fmla="*/ 550 h 1095"/>
                <a:gd name="T38" fmla="*/ 125 w 335"/>
                <a:gd name="T39" fmla="*/ 332 h 1095"/>
                <a:gd name="T40" fmla="*/ 131 w 335"/>
                <a:gd name="T41" fmla="*/ 386 h 1095"/>
                <a:gd name="T42" fmla="*/ 138 w 335"/>
                <a:gd name="T43" fmla="*/ 432 h 1095"/>
                <a:gd name="T44" fmla="*/ 144 w 335"/>
                <a:gd name="T45" fmla="*/ 288 h 1095"/>
                <a:gd name="T46" fmla="*/ 151 w 335"/>
                <a:gd name="T47" fmla="*/ 631 h 1095"/>
                <a:gd name="T48" fmla="*/ 157 w 335"/>
                <a:gd name="T49" fmla="*/ 314 h 1095"/>
                <a:gd name="T50" fmla="*/ 164 w 335"/>
                <a:gd name="T51" fmla="*/ 293 h 1095"/>
                <a:gd name="T52" fmla="*/ 171 w 335"/>
                <a:gd name="T53" fmla="*/ 599 h 1095"/>
                <a:gd name="T54" fmla="*/ 177 w 335"/>
                <a:gd name="T55" fmla="*/ 94 h 1095"/>
                <a:gd name="T56" fmla="*/ 184 w 335"/>
                <a:gd name="T57" fmla="*/ 344 h 1095"/>
                <a:gd name="T58" fmla="*/ 190 w 335"/>
                <a:gd name="T59" fmla="*/ 409 h 1095"/>
                <a:gd name="T60" fmla="*/ 197 w 335"/>
                <a:gd name="T61" fmla="*/ 458 h 1095"/>
                <a:gd name="T62" fmla="*/ 203 w 335"/>
                <a:gd name="T63" fmla="*/ 245 h 1095"/>
                <a:gd name="T64" fmla="*/ 210 w 335"/>
                <a:gd name="T65" fmla="*/ 310 h 1095"/>
                <a:gd name="T66" fmla="*/ 217 w 335"/>
                <a:gd name="T67" fmla="*/ 228 h 1095"/>
                <a:gd name="T68" fmla="*/ 223 w 335"/>
                <a:gd name="T69" fmla="*/ 737 h 1095"/>
                <a:gd name="T70" fmla="*/ 230 w 335"/>
                <a:gd name="T71" fmla="*/ 650 h 1095"/>
                <a:gd name="T72" fmla="*/ 236 w 335"/>
                <a:gd name="T73" fmla="*/ 356 h 1095"/>
                <a:gd name="T74" fmla="*/ 243 w 335"/>
                <a:gd name="T75" fmla="*/ 432 h 1095"/>
                <a:gd name="T76" fmla="*/ 249 w 335"/>
                <a:gd name="T77" fmla="*/ 239 h 1095"/>
                <a:gd name="T78" fmla="*/ 256 w 335"/>
                <a:gd name="T79" fmla="*/ 334 h 1095"/>
                <a:gd name="T80" fmla="*/ 262 w 335"/>
                <a:gd name="T81" fmla="*/ 257 h 1095"/>
                <a:gd name="T82" fmla="*/ 269 w 335"/>
                <a:gd name="T83" fmla="*/ 216 h 1095"/>
                <a:gd name="T84" fmla="*/ 275 w 335"/>
                <a:gd name="T85" fmla="*/ 365 h 1095"/>
                <a:gd name="T86" fmla="*/ 282 w 335"/>
                <a:gd name="T87" fmla="*/ 0 h 1095"/>
                <a:gd name="T88" fmla="*/ 289 w 335"/>
                <a:gd name="T89" fmla="*/ 397 h 1095"/>
                <a:gd name="T90" fmla="*/ 295 w 335"/>
                <a:gd name="T91" fmla="*/ 639 h 1095"/>
                <a:gd name="T92" fmla="*/ 302 w 335"/>
                <a:gd name="T93" fmla="*/ 385 h 1095"/>
                <a:gd name="T94" fmla="*/ 308 w 335"/>
                <a:gd name="T95" fmla="*/ 544 h 1095"/>
                <a:gd name="T96" fmla="*/ 315 w 335"/>
                <a:gd name="T97" fmla="*/ 200 h 1095"/>
                <a:gd name="T98" fmla="*/ 322 w 335"/>
                <a:gd name="T99" fmla="*/ 146 h 1095"/>
                <a:gd name="T100" fmla="*/ 328 w 335"/>
                <a:gd name="T101" fmla="*/ 466 h 1095"/>
                <a:gd name="T102" fmla="*/ 335 w 335"/>
                <a:gd name="T103" fmla="*/ 146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095">
                  <a:moveTo>
                    <a:pt x="0" y="502"/>
                  </a:moveTo>
                  <a:lnTo>
                    <a:pt x="7" y="602"/>
                  </a:lnTo>
                  <a:lnTo>
                    <a:pt x="13" y="378"/>
                  </a:lnTo>
                  <a:lnTo>
                    <a:pt x="20" y="554"/>
                  </a:lnTo>
                  <a:lnTo>
                    <a:pt x="26" y="786"/>
                  </a:lnTo>
                  <a:lnTo>
                    <a:pt x="33" y="259"/>
                  </a:lnTo>
                  <a:lnTo>
                    <a:pt x="39" y="734"/>
                  </a:lnTo>
                  <a:lnTo>
                    <a:pt x="46" y="1095"/>
                  </a:lnTo>
                  <a:lnTo>
                    <a:pt x="52" y="624"/>
                  </a:lnTo>
                  <a:lnTo>
                    <a:pt x="59" y="638"/>
                  </a:lnTo>
                  <a:lnTo>
                    <a:pt x="66" y="769"/>
                  </a:lnTo>
                  <a:lnTo>
                    <a:pt x="72" y="573"/>
                  </a:lnTo>
                  <a:lnTo>
                    <a:pt x="79" y="304"/>
                  </a:lnTo>
                  <a:lnTo>
                    <a:pt x="85" y="438"/>
                  </a:lnTo>
                  <a:lnTo>
                    <a:pt x="92" y="486"/>
                  </a:lnTo>
                  <a:lnTo>
                    <a:pt x="98" y="663"/>
                  </a:lnTo>
                  <a:lnTo>
                    <a:pt x="105" y="545"/>
                  </a:lnTo>
                  <a:lnTo>
                    <a:pt x="112" y="251"/>
                  </a:lnTo>
                  <a:lnTo>
                    <a:pt x="118" y="550"/>
                  </a:lnTo>
                  <a:lnTo>
                    <a:pt x="125" y="332"/>
                  </a:lnTo>
                  <a:lnTo>
                    <a:pt x="131" y="386"/>
                  </a:lnTo>
                  <a:lnTo>
                    <a:pt x="138" y="432"/>
                  </a:lnTo>
                  <a:lnTo>
                    <a:pt x="144" y="288"/>
                  </a:lnTo>
                  <a:lnTo>
                    <a:pt x="151" y="631"/>
                  </a:lnTo>
                  <a:lnTo>
                    <a:pt x="157" y="314"/>
                  </a:lnTo>
                  <a:lnTo>
                    <a:pt x="164" y="293"/>
                  </a:lnTo>
                  <a:lnTo>
                    <a:pt x="171" y="599"/>
                  </a:lnTo>
                  <a:lnTo>
                    <a:pt x="177" y="94"/>
                  </a:lnTo>
                  <a:lnTo>
                    <a:pt x="184" y="344"/>
                  </a:lnTo>
                  <a:lnTo>
                    <a:pt x="190" y="409"/>
                  </a:lnTo>
                  <a:lnTo>
                    <a:pt x="197" y="458"/>
                  </a:lnTo>
                  <a:lnTo>
                    <a:pt x="203" y="245"/>
                  </a:lnTo>
                  <a:lnTo>
                    <a:pt x="210" y="310"/>
                  </a:lnTo>
                  <a:lnTo>
                    <a:pt x="217" y="228"/>
                  </a:lnTo>
                  <a:lnTo>
                    <a:pt x="223" y="737"/>
                  </a:lnTo>
                  <a:lnTo>
                    <a:pt x="230" y="650"/>
                  </a:lnTo>
                  <a:lnTo>
                    <a:pt x="236" y="356"/>
                  </a:lnTo>
                  <a:lnTo>
                    <a:pt x="243" y="432"/>
                  </a:lnTo>
                  <a:lnTo>
                    <a:pt x="249" y="239"/>
                  </a:lnTo>
                  <a:lnTo>
                    <a:pt x="256" y="334"/>
                  </a:lnTo>
                  <a:lnTo>
                    <a:pt x="262" y="257"/>
                  </a:lnTo>
                  <a:lnTo>
                    <a:pt x="269" y="216"/>
                  </a:lnTo>
                  <a:lnTo>
                    <a:pt x="275" y="365"/>
                  </a:lnTo>
                  <a:lnTo>
                    <a:pt x="282" y="0"/>
                  </a:lnTo>
                  <a:lnTo>
                    <a:pt x="289" y="397"/>
                  </a:lnTo>
                  <a:lnTo>
                    <a:pt x="295" y="639"/>
                  </a:lnTo>
                  <a:lnTo>
                    <a:pt x="302" y="385"/>
                  </a:lnTo>
                  <a:lnTo>
                    <a:pt x="308" y="544"/>
                  </a:lnTo>
                  <a:lnTo>
                    <a:pt x="315" y="200"/>
                  </a:lnTo>
                  <a:lnTo>
                    <a:pt x="322" y="146"/>
                  </a:lnTo>
                  <a:lnTo>
                    <a:pt x="328" y="466"/>
                  </a:lnTo>
                  <a:lnTo>
                    <a:pt x="335" y="14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62"/>
            <p:cNvSpPr>
              <a:spLocks/>
            </p:cNvSpPr>
            <p:nvPr/>
          </p:nvSpPr>
          <p:spPr bwMode="auto">
            <a:xfrm>
              <a:off x="6401776" y="3430839"/>
              <a:ext cx="349606" cy="1490037"/>
            </a:xfrm>
            <a:custGeom>
              <a:avLst/>
              <a:gdLst>
                <a:gd name="T0" fmla="*/ 0 w 335"/>
                <a:gd name="T1" fmla="*/ 1027 h 1451"/>
                <a:gd name="T2" fmla="*/ 7 w 335"/>
                <a:gd name="T3" fmla="*/ 707 h 1451"/>
                <a:gd name="T4" fmla="*/ 13 w 335"/>
                <a:gd name="T5" fmla="*/ 842 h 1451"/>
                <a:gd name="T6" fmla="*/ 20 w 335"/>
                <a:gd name="T7" fmla="*/ 1169 h 1451"/>
                <a:gd name="T8" fmla="*/ 26 w 335"/>
                <a:gd name="T9" fmla="*/ 1451 h 1451"/>
                <a:gd name="T10" fmla="*/ 33 w 335"/>
                <a:gd name="T11" fmla="*/ 773 h 1451"/>
                <a:gd name="T12" fmla="*/ 39 w 335"/>
                <a:gd name="T13" fmla="*/ 795 h 1451"/>
                <a:gd name="T14" fmla="*/ 46 w 335"/>
                <a:gd name="T15" fmla="*/ 916 h 1451"/>
                <a:gd name="T16" fmla="*/ 52 w 335"/>
                <a:gd name="T17" fmla="*/ 968 h 1451"/>
                <a:gd name="T18" fmla="*/ 59 w 335"/>
                <a:gd name="T19" fmla="*/ 973 h 1451"/>
                <a:gd name="T20" fmla="*/ 66 w 335"/>
                <a:gd name="T21" fmla="*/ 739 h 1451"/>
                <a:gd name="T22" fmla="*/ 72 w 335"/>
                <a:gd name="T23" fmla="*/ 822 h 1451"/>
                <a:gd name="T24" fmla="*/ 79 w 335"/>
                <a:gd name="T25" fmla="*/ 992 h 1451"/>
                <a:gd name="T26" fmla="*/ 85 w 335"/>
                <a:gd name="T27" fmla="*/ 870 h 1451"/>
                <a:gd name="T28" fmla="*/ 92 w 335"/>
                <a:gd name="T29" fmla="*/ 1071 h 1451"/>
                <a:gd name="T30" fmla="*/ 98 w 335"/>
                <a:gd name="T31" fmla="*/ 891 h 1451"/>
                <a:gd name="T32" fmla="*/ 105 w 335"/>
                <a:gd name="T33" fmla="*/ 660 h 1451"/>
                <a:gd name="T34" fmla="*/ 112 w 335"/>
                <a:gd name="T35" fmla="*/ 851 h 1451"/>
                <a:gd name="T36" fmla="*/ 118 w 335"/>
                <a:gd name="T37" fmla="*/ 928 h 1451"/>
                <a:gd name="T38" fmla="*/ 125 w 335"/>
                <a:gd name="T39" fmla="*/ 965 h 1451"/>
                <a:gd name="T40" fmla="*/ 131 w 335"/>
                <a:gd name="T41" fmla="*/ 964 h 1451"/>
                <a:gd name="T42" fmla="*/ 138 w 335"/>
                <a:gd name="T43" fmla="*/ 643 h 1451"/>
                <a:gd name="T44" fmla="*/ 144 w 335"/>
                <a:gd name="T45" fmla="*/ 845 h 1451"/>
                <a:gd name="T46" fmla="*/ 151 w 335"/>
                <a:gd name="T47" fmla="*/ 495 h 1451"/>
                <a:gd name="T48" fmla="*/ 157 w 335"/>
                <a:gd name="T49" fmla="*/ 451 h 1451"/>
                <a:gd name="T50" fmla="*/ 164 w 335"/>
                <a:gd name="T51" fmla="*/ 810 h 1451"/>
                <a:gd name="T52" fmla="*/ 171 w 335"/>
                <a:gd name="T53" fmla="*/ 580 h 1451"/>
                <a:gd name="T54" fmla="*/ 177 w 335"/>
                <a:gd name="T55" fmla="*/ 737 h 1451"/>
                <a:gd name="T56" fmla="*/ 184 w 335"/>
                <a:gd name="T57" fmla="*/ 739 h 1451"/>
                <a:gd name="T58" fmla="*/ 190 w 335"/>
                <a:gd name="T59" fmla="*/ 793 h 1451"/>
                <a:gd name="T60" fmla="*/ 197 w 335"/>
                <a:gd name="T61" fmla="*/ 425 h 1451"/>
                <a:gd name="T62" fmla="*/ 203 w 335"/>
                <a:gd name="T63" fmla="*/ 440 h 1451"/>
                <a:gd name="T64" fmla="*/ 210 w 335"/>
                <a:gd name="T65" fmla="*/ 919 h 1451"/>
                <a:gd name="T66" fmla="*/ 217 w 335"/>
                <a:gd name="T67" fmla="*/ 840 h 1451"/>
                <a:gd name="T68" fmla="*/ 223 w 335"/>
                <a:gd name="T69" fmla="*/ 844 h 1451"/>
                <a:gd name="T70" fmla="*/ 230 w 335"/>
                <a:gd name="T71" fmla="*/ 913 h 1451"/>
                <a:gd name="T72" fmla="*/ 236 w 335"/>
                <a:gd name="T73" fmla="*/ 723 h 1451"/>
                <a:gd name="T74" fmla="*/ 243 w 335"/>
                <a:gd name="T75" fmla="*/ 611 h 1451"/>
                <a:gd name="T76" fmla="*/ 249 w 335"/>
                <a:gd name="T77" fmla="*/ 491 h 1451"/>
                <a:gd name="T78" fmla="*/ 256 w 335"/>
                <a:gd name="T79" fmla="*/ 806 h 1451"/>
                <a:gd name="T80" fmla="*/ 262 w 335"/>
                <a:gd name="T81" fmla="*/ 434 h 1451"/>
                <a:gd name="T82" fmla="*/ 269 w 335"/>
                <a:gd name="T83" fmla="*/ 354 h 1451"/>
                <a:gd name="T84" fmla="*/ 276 w 335"/>
                <a:gd name="T85" fmla="*/ 581 h 1451"/>
                <a:gd name="T86" fmla="*/ 282 w 335"/>
                <a:gd name="T87" fmla="*/ 866 h 1451"/>
                <a:gd name="T88" fmla="*/ 289 w 335"/>
                <a:gd name="T89" fmla="*/ 738 h 1451"/>
                <a:gd name="T90" fmla="*/ 295 w 335"/>
                <a:gd name="T91" fmla="*/ 548 h 1451"/>
                <a:gd name="T92" fmla="*/ 302 w 335"/>
                <a:gd name="T93" fmla="*/ 575 h 1451"/>
                <a:gd name="T94" fmla="*/ 308 w 335"/>
                <a:gd name="T95" fmla="*/ 432 h 1451"/>
                <a:gd name="T96" fmla="*/ 315 w 335"/>
                <a:gd name="T97" fmla="*/ 433 h 1451"/>
                <a:gd name="T98" fmla="*/ 322 w 335"/>
                <a:gd name="T99" fmla="*/ 0 h 1451"/>
                <a:gd name="T100" fmla="*/ 328 w 335"/>
                <a:gd name="T101" fmla="*/ 331 h 1451"/>
                <a:gd name="T102" fmla="*/ 335 w 335"/>
                <a:gd name="T103" fmla="*/ 43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51">
                  <a:moveTo>
                    <a:pt x="0" y="1027"/>
                  </a:moveTo>
                  <a:lnTo>
                    <a:pt x="7" y="707"/>
                  </a:lnTo>
                  <a:lnTo>
                    <a:pt x="13" y="842"/>
                  </a:lnTo>
                  <a:lnTo>
                    <a:pt x="20" y="1169"/>
                  </a:lnTo>
                  <a:lnTo>
                    <a:pt x="26" y="1451"/>
                  </a:lnTo>
                  <a:lnTo>
                    <a:pt x="33" y="773"/>
                  </a:lnTo>
                  <a:lnTo>
                    <a:pt x="39" y="795"/>
                  </a:lnTo>
                  <a:lnTo>
                    <a:pt x="46" y="916"/>
                  </a:lnTo>
                  <a:lnTo>
                    <a:pt x="52" y="968"/>
                  </a:lnTo>
                  <a:lnTo>
                    <a:pt x="59" y="973"/>
                  </a:lnTo>
                  <a:lnTo>
                    <a:pt x="66" y="739"/>
                  </a:lnTo>
                  <a:lnTo>
                    <a:pt x="72" y="822"/>
                  </a:lnTo>
                  <a:lnTo>
                    <a:pt x="79" y="992"/>
                  </a:lnTo>
                  <a:lnTo>
                    <a:pt x="85" y="870"/>
                  </a:lnTo>
                  <a:lnTo>
                    <a:pt x="92" y="1071"/>
                  </a:lnTo>
                  <a:lnTo>
                    <a:pt x="98" y="891"/>
                  </a:lnTo>
                  <a:lnTo>
                    <a:pt x="105" y="660"/>
                  </a:lnTo>
                  <a:lnTo>
                    <a:pt x="112" y="851"/>
                  </a:lnTo>
                  <a:lnTo>
                    <a:pt x="118" y="928"/>
                  </a:lnTo>
                  <a:lnTo>
                    <a:pt x="125" y="965"/>
                  </a:lnTo>
                  <a:lnTo>
                    <a:pt x="131" y="964"/>
                  </a:lnTo>
                  <a:lnTo>
                    <a:pt x="138" y="643"/>
                  </a:lnTo>
                  <a:lnTo>
                    <a:pt x="144" y="845"/>
                  </a:lnTo>
                  <a:lnTo>
                    <a:pt x="151" y="495"/>
                  </a:lnTo>
                  <a:lnTo>
                    <a:pt x="157" y="451"/>
                  </a:lnTo>
                  <a:lnTo>
                    <a:pt x="164" y="810"/>
                  </a:lnTo>
                  <a:lnTo>
                    <a:pt x="171" y="580"/>
                  </a:lnTo>
                  <a:lnTo>
                    <a:pt x="177" y="737"/>
                  </a:lnTo>
                  <a:lnTo>
                    <a:pt x="184" y="739"/>
                  </a:lnTo>
                  <a:lnTo>
                    <a:pt x="190" y="793"/>
                  </a:lnTo>
                  <a:lnTo>
                    <a:pt x="197" y="425"/>
                  </a:lnTo>
                  <a:lnTo>
                    <a:pt x="203" y="440"/>
                  </a:lnTo>
                  <a:lnTo>
                    <a:pt x="210" y="919"/>
                  </a:lnTo>
                  <a:lnTo>
                    <a:pt x="217" y="840"/>
                  </a:lnTo>
                  <a:lnTo>
                    <a:pt x="223" y="844"/>
                  </a:lnTo>
                  <a:lnTo>
                    <a:pt x="230" y="913"/>
                  </a:lnTo>
                  <a:lnTo>
                    <a:pt x="236" y="723"/>
                  </a:lnTo>
                  <a:lnTo>
                    <a:pt x="243" y="611"/>
                  </a:lnTo>
                  <a:lnTo>
                    <a:pt x="249" y="491"/>
                  </a:lnTo>
                  <a:lnTo>
                    <a:pt x="256" y="806"/>
                  </a:lnTo>
                  <a:lnTo>
                    <a:pt x="262" y="434"/>
                  </a:lnTo>
                  <a:lnTo>
                    <a:pt x="269" y="354"/>
                  </a:lnTo>
                  <a:lnTo>
                    <a:pt x="276" y="581"/>
                  </a:lnTo>
                  <a:lnTo>
                    <a:pt x="282" y="866"/>
                  </a:lnTo>
                  <a:lnTo>
                    <a:pt x="289" y="738"/>
                  </a:lnTo>
                  <a:lnTo>
                    <a:pt x="295" y="548"/>
                  </a:lnTo>
                  <a:lnTo>
                    <a:pt x="302" y="575"/>
                  </a:lnTo>
                  <a:lnTo>
                    <a:pt x="308" y="432"/>
                  </a:lnTo>
                  <a:lnTo>
                    <a:pt x="315" y="433"/>
                  </a:lnTo>
                  <a:lnTo>
                    <a:pt x="322" y="0"/>
                  </a:lnTo>
                  <a:lnTo>
                    <a:pt x="328" y="331"/>
                  </a:lnTo>
                  <a:lnTo>
                    <a:pt x="335" y="43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Freeform 63"/>
            <p:cNvSpPr>
              <a:spLocks/>
            </p:cNvSpPr>
            <p:nvPr/>
          </p:nvSpPr>
          <p:spPr bwMode="auto">
            <a:xfrm>
              <a:off x="6744077" y="2691469"/>
              <a:ext cx="349606" cy="1662556"/>
            </a:xfrm>
            <a:custGeom>
              <a:avLst/>
              <a:gdLst>
                <a:gd name="T0" fmla="*/ 0 w 335"/>
                <a:gd name="T1" fmla="*/ 1051 h 1619"/>
                <a:gd name="T2" fmla="*/ 7 w 335"/>
                <a:gd name="T3" fmla="*/ 1151 h 1619"/>
                <a:gd name="T4" fmla="*/ 13 w 335"/>
                <a:gd name="T5" fmla="*/ 1507 h 1619"/>
                <a:gd name="T6" fmla="*/ 20 w 335"/>
                <a:gd name="T7" fmla="*/ 1133 h 1619"/>
                <a:gd name="T8" fmla="*/ 26 w 335"/>
                <a:gd name="T9" fmla="*/ 807 h 1619"/>
                <a:gd name="T10" fmla="*/ 33 w 335"/>
                <a:gd name="T11" fmla="*/ 1166 h 1619"/>
                <a:gd name="T12" fmla="*/ 39 w 335"/>
                <a:gd name="T13" fmla="*/ 1486 h 1619"/>
                <a:gd name="T14" fmla="*/ 46 w 335"/>
                <a:gd name="T15" fmla="*/ 1026 h 1619"/>
                <a:gd name="T16" fmla="*/ 52 w 335"/>
                <a:gd name="T17" fmla="*/ 906 h 1619"/>
                <a:gd name="T18" fmla="*/ 59 w 335"/>
                <a:gd name="T19" fmla="*/ 841 h 1619"/>
                <a:gd name="T20" fmla="*/ 66 w 335"/>
                <a:gd name="T21" fmla="*/ 818 h 1619"/>
                <a:gd name="T22" fmla="*/ 72 w 335"/>
                <a:gd name="T23" fmla="*/ 1228 h 1619"/>
                <a:gd name="T24" fmla="*/ 79 w 335"/>
                <a:gd name="T25" fmla="*/ 568 h 1619"/>
                <a:gd name="T26" fmla="*/ 85 w 335"/>
                <a:gd name="T27" fmla="*/ 1190 h 1619"/>
                <a:gd name="T28" fmla="*/ 92 w 335"/>
                <a:gd name="T29" fmla="*/ 1619 h 1619"/>
                <a:gd name="T30" fmla="*/ 99 w 335"/>
                <a:gd name="T31" fmla="*/ 1332 h 1619"/>
                <a:gd name="T32" fmla="*/ 105 w 335"/>
                <a:gd name="T33" fmla="*/ 1065 h 1619"/>
                <a:gd name="T34" fmla="*/ 112 w 335"/>
                <a:gd name="T35" fmla="*/ 1393 h 1619"/>
                <a:gd name="T36" fmla="*/ 118 w 335"/>
                <a:gd name="T37" fmla="*/ 1348 h 1619"/>
                <a:gd name="T38" fmla="*/ 125 w 335"/>
                <a:gd name="T39" fmla="*/ 849 h 1619"/>
                <a:gd name="T40" fmla="*/ 131 w 335"/>
                <a:gd name="T41" fmla="*/ 1083 h 1619"/>
                <a:gd name="T42" fmla="*/ 138 w 335"/>
                <a:gd name="T43" fmla="*/ 1087 h 1619"/>
                <a:gd name="T44" fmla="*/ 144 w 335"/>
                <a:gd name="T45" fmla="*/ 1206 h 1619"/>
                <a:gd name="T46" fmla="*/ 151 w 335"/>
                <a:gd name="T47" fmla="*/ 647 h 1619"/>
                <a:gd name="T48" fmla="*/ 157 w 335"/>
                <a:gd name="T49" fmla="*/ 1191 h 1619"/>
                <a:gd name="T50" fmla="*/ 164 w 335"/>
                <a:gd name="T51" fmla="*/ 1327 h 1619"/>
                <a:gd name="T52" fmla="*/ 171 w 335"/>
                <a:gd name="T53" fmla="*/ 1109 h 1619"/>
                <a:gd name="T54" fmla="*/ 177 w 335"/>
                <a:gd name="T55" fmla="*/ 1119 h 1619"/>
                <a:gd name="T56" fmla="*/ 184 w 335"/>
                <a:gd name="T57" fmla="*/ 1118 h 1619"/>
                <a:gd name="T58" fmla="*/ 190 w 335"/>
                <a:gd name="T59" fmla="*/ 711 h 1619"/>
                <a:gd name="T60" fmla="*/ 197 w 335"/>
                <a:gd name="T61" fmla="*/ 1127 h 1619"/>
                <a:gd name="T62" fmla="*/ 203 w 335"/>
                <a:gd name="T63" fmla="*/ 1340 h 1619"/>
                <a:gd name="T64" fmla="*/ 210 w 335"/>
                <a:gd name="T65" fmla="*/ 1205 h 1619"/>
                <a:gd name="T66" fmla="*/ 217 w 335"/>
                <a:gd name="T67" fmla="*/ 1141 h 1619"/>
                <a:gd name="T68" fmla="*/ 223 w 335"/>
                <a:gd name="T69" fmla="*/ 647 h 1619"/>
                <a:gd name="T70" fmla="*/ 230 w 335"/>
                <a:gd name="T71" fmla="*/ 1276 h 1619"/>
                <a:gd name="T72" fmla="*/ 236 w 335"/>
                <a:gd name="T73" fmla="*/ 1154 h 1619"/>
                <a:gd name="T74" fmla="*/ 243 w 335"/>
                <a:gd name="T75" fmla="*/ 1159 h 1619"/>
                <a:gd name="T76" fmla="*/ 249 w 335"/>
                <a:gd name="T77" fmla="*/ 760 h 1619"/>
                <a:gd name="T78" fmla="*/ 256 w 335"/>
                <a:gd name="T79" fmla="*/ 1168 h 1619"/>
                <a:gd name="T80" fmla="*/ 262 w 335"/>
                <a:gd name="T81" fmla="*/ 338 h 1619"/>
                <a:gd name="T82" fmla="*/ 269 w 335"/>
                <a:gd name="T83" fmla="*/ 445 h 1619"/>
                <a:gd name="T84" fmla="*/ 276 w 335"/>
                <a:gd name="T85" fmla="*/ 754 h 1619"/>
                <a:gd name="T86" fmla="*/ 282 w 335"/>
                <a:gd name="T87" fmla="*/ 653 h 1619"/>
                <a:gd name="T88" fmla="*/ 289 w 335"/>
                <a:gd name="T89" fmla="*/ 1209 h 1619"/>
                <a:gd name="T90" fmla="*/ 295 w 335"/>
                <a:gd name="T91" fmla="*/ 0 h 1619"/>
                <a:gd name="T92" fmla="*/ 302 w 335"/>
                <a:gd name="T93" fmla="*/ 1200 h 1619"/>
                <a:gd name="T94" fmla="*/ 308 w 335"/>
                <a:gd name="T95" fmla="*/ 362 h 1619"/>
                <a:gd name="T96" fmla="*/ 315 w 335"/>
                <a:gd name="T97" fmla="*/ 625 h 1619"/>
                <a:gd name="T98" fmla="*/ 322 w 335"/>
                <a:gd name="T99" fmla="*/ 1214 h 1619"/>
                <a:gd name="T100" fmla="*/ 328 w 335"/>
                <a:gd name="T101" fmla="*/ 633 h 1619"/>
                <a:gd name="T102" fmla="*/ 335 w 335"/>
                <a:gd name="T103" fmla="*/ 359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619">
                  <a:moveTo>
                    <a:pt x="0" y="1051"/>
                  </a:moveTo>
                  <a:lnTo>
                    <a:pt x="7" y="1151"/>
                  </a:lnTo>
                  <a:lnTo>
                    <a:pt x="13" y="1507"/>
                  </a:lnTo>
                  <a:lnTo>
                    <a:pt x="20" y="1133"/>
                  </a:lnTo>
                  <a:lnTo>
                    <a:pt x="26" y="807"/>
                  </a:lnTo>
                  <a:lnTo>
                    <a:pt x="33" y="1166"/>
                  </a:lnTo>
                  <a:lnTo>
                    <a:pt x="39" y="1486"/>
                  </a:lnTo>
                  <a:lnTo>
                    <a:pt x="46" y="1026"/>
                  </a:lnTo>
                  <a:lnTo>
                    <a:pt x="52" y="906"/>
                  </a:lnTo>
                  <a:lnTo>
                    <a:pt x="59" y="841"/>
                  </a:lnTo>
                  <a:lnTo>
                    <a:pt x="66" y="818"/>
                  </a:lnTo>
                  <a:lnTo>
                    <a:pt x="72" y="1228"/>
                  </a:lnTo>
                  <a:lnTo>
                    <a:pt x="79" y="568"/>
                  </a:lnTo>
                  <a:lnTo>
                    <a:pt x="85" y="1190"/>
                  </a:lnTo>
                  <a:lnTo>
                    <a:pt x="92" y="1619"/>
                  </a:lnTo>
                  <a:lnTo>
                    <a:pt x="99" y="1332"/>
                  </a:lnTo>
                  <a:lnTo>
                    <a:pt x="105" y="1065"/>
                  </a:lnTo>
                  <a:lnTo>
                    <a:pt x="112" y="1393"/>
                  </a:lnTo>
                  <a:lnTo>
                    <a:pt x="118" y="1348"/>
                  </a:lnTo>
                  <a:lnTo>
                    <a:pt x="125" y="849"/>
                  </a:lnTo>
                  <a:lnTo>
                    <a:pt x="131" y="1083"/>
                  </a:lnTo>
                  <a:lnTo>
                    <a:pt x="138" y="1087"/>
                  </a:lnTo>
                  <a:lnTo>
                    <a:pt x="144" y="1206"/>
                  </a:lnTo>
                  <a:lnTo>
                    <a:pt x="151" y="647"/>
                  </a:lnTo>
                  <a:lnTo>
                    <a:pt x="157" y="1191"/>
                  </a:lnTo>
                  <a:lnTo>
                    <a:pt x="164" y="1327"/>
                  </a:lnTo>
                  <a:lnTo>
                    <a:pt x="171" y="1109"/>
                  </a:lnTo>
                  <a:lnTo>
                    <a:pt x="177" y="1119"/>
                  </a:lnTo>
                  <a:lnTo>
                    <a:pt x="184" y="1118"/>
                  </a:lnTo>
                  <a:lnTo>
                    <a:pt x="190" y="711"/>
                  </a:lnTo>
                  <a:lnTo>
                    <a:pt x="197" y="1127"/>
                  </a:lnTo>
                  <a:lnTo>
                    <a:pt x="203" y="1340"/>
                  </a:lnTo>
                  <a:lnTo>
                    <a:pt x="210" y="1205"/>
                  </a:lnTo>
                  <a:lnTo>
                    <a:pt x="217" y="1141"/>
                  </a:lnTo>
                  <a:lnTo>
                    <a:pt x="223" y="647"/>
                  </a:lnTo>
                  <a:lnTo>
                    <a:pt x="230" y="1276"/>
                  </a:lnTo>
                  <a:lnTo>
                    <a:pt x="236" y="1154"/>
                  </a:lnTo>
                  <a:lnTo>
                    <a:pt x="243" y="1159"/>
                  </a:lnTo>
                  <a:lnTo>
                    <a:pt x="249" y="760"/>
                  </a:lnTo>
                  <a:lnTo>
                    <a:pt x="256" y="1168"/>
                  </a:lnTo>
                  <a:lnTo>
                    <a:pt x="262" y="338"/>
                  </a:lnTo>
                  <a:lnTo>
                    <a:pt x="269" y="445"/>
                  </a:lnTo>
                  <a:lnTo>
                    <a:pt x="276" y="754"/>
                  </a:lnTo>
                  <a:lnTo>
                    <a:pt x="282" y="653"/>
                  </a:lnTo>
                  <a:lnTo>
                    <a:pt x="289" y="1209"/>
                  </a:lnTo>
                  <a:lnTo>
                    <a:pt x="295" y="0"/>
                  </a:lnTo>
                  <a:lnTo>
                    <a:pt x="302" y="1200"/>
                  </a:lnTo>
                  <a:lnTo>
                    <a:pt x="308" y="362"/>
                  </a:lnTo>
                  <a:lnTo>
                    <a:pt x="315" y="625"/>
                  </a:lnTo>
                  <a:lnTo>
                    <a:pt x="322" y="1214"/>
                  </a:lnTo>
                  <a:lnTo>
                    <a:pt x="328" y="633"/>
                  </a:lnTo>
                  <a:lnTo>
                    <a:pt x="335" y="35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Freeform 64"/>
            <p:cNvSpPr>
              <a:spLocks/>
            </p:cNvSpPr>
            <p:nvPr/>
          </p:nvSpPr>
          <p:spPr bwMode="auto">
            <a:xfrm>
              <a:off x="7086377" y="2551811"/>
              <a:ext cx="157584" cy="1478740"/>
            </a:xfrm>
            <a:custGeom>
              <a:avLst/>
              <a:gdLst>
                <a:gd name="T0" fmla="*/ 0 w 151"/>
                <a:gd name="T1" fmla="*/ 769 h 1440"/>
                <a:gd name="T2" fmla="*/ 7 w 151"/>
                <a:gd name="T3" fmla="*/ 495 h 1440"/>
                <a:gd name="T4" fmla="*/ 13 w 151"/>
                <a:gd name="T5" fmla="*/ 962 h 1440"/>
                <a:gd name="T6" fmla="*/ 20 w 151"/>
                <a:gd name="T7" fmla="*/ 22 h 1440"/>
                <a:gd name="T8" fmla="*/ 26 w 151"/>
                <a:gd name="T9" fmla="*/ 628 h 1440"/>
                <a:gd name="T10" fmla="*/ 33 w 151"/>
                <a:gd name="T11" fmla="*/ 936 h 1440"/>
                <a:gd name="T12" fmla="*/ 39 w 151"/>
                <a:gd name="T13" fmla="*/ 885 h 1440"/>
                <a:gd name="T14" fmla="*/ 46 w 151"/>
                <a:gd name="T15" fmla="*/ 413 h 1440"/>
                <a:gd name="T16" fmla="*/ 52 w 151"/>
                <a:gd name="T17" fmla="*/ 182 h 1440"/>
                <a:gd name="T18" fmla="*/ 59 w 151"/>
                <a:gd name="T19" fmla="*/ 184 h 1440"/>
                <a:gd name="T20" fmla="*/ 66 w 151"/>
                <a:gd name="T21" fmla="*/ 707 h 1440"/>
                <a:gd name="T22" fmla="*/ 72 w 151"/>
                <a:gd name="T23" fmla="*/ 147 h 1440"/>
                <a:gd name="T24" fmla="*/ 79 w 151"/>
                <a:gd name="T25" fmla="*/ 210 h 1440"/>
                <a:gd name="T26" fmla="*/ 85 w 151"/>
                <a:gd name="T27" fmla="*/ 352 h 1440"/>
                <a:gd name="T28" fmla="*/ 92 w 151"/>
                <a:gd name="T29" fmla="*/ 314 h 1440"/>
                <a:gd name="T30" fmla="*/ 99 w 151"/>
                <a:gd name="T31" fmla="*/ 1289 h 1440"/>
                <a:gd name="T32" fmla="*/ 105 w 151"/>
                <a:gd name="T33" fmla="*/ 619 h 1440"/>
                <a:gd name="T34" fmla="*/ 112 w 151"/>
                <a:gd name="T35" fmla="*/ 0 h 1440"/>
                <a:gd name="T36" fmla="*/ 118 w 151"/>
                <a:gd name="T37" fmla="*/ 1440 h 1440"/>
                <a:gd name="T38" fmla="*/ 125 w 151"/>
                <a:gd name="T39" fmla="*/ 157 h 1440"/>
                <a:gd name="T40" fmla="*/ 131 w 151"/>
                <a:gd name="T41" fmla="*/ 669 h 1440"/>
                <a:gd name="T42" fmla="*/ 138 w 151"/>
                <a:gd name="T43" fmla="*/ 163 h 1440"/>
                <a:gd name="T44" fmla="*/ 144 w 151"/>
                <a:gd name="T45" fmla="*/ 334 h 1440"/>
                <a:gd name="T46" fmla="*/ 151 w 151"/>
                <a:gd name="T47" fmla="*/ 138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1440">
                  <a:moveTo>
                    <a:pt x="0" y="769"/>
                  </a:moveTo>
                  <a:lnTo>
                    <a:pt x="7" y="495"/>
                  </a:lnTo>
                  <a:lnTo>
                    <a:pt x="13" y="962"/>
                  </a:lnTo>
                  <a:lnTo>
                    <a:pt x="20" y="22"/>
                  </a:lnTo>
                  <a:lnTo>
                    <a:pt x="26" y="628"/>
                  </a:lnTo>
                  <a:lnTo>
                    <a:pt x="33" y="936"/>
                  </a:lnTo>
                  <a:lnTo>
                    <a:pt x="39" y="885"/>
                  </a:lnTo>
                  <a:lnTo>
                    <a:pt x="46" y="413"/>
                  </a:lnTo>
                  <a:lnTo>
                    <a:pt x="52" y="182"/>
                  </a:lnTo>
                  <a:lnTo>
                    <a:pt x="59" y="184"/>
                  </a:lnTo>
                  <a:lnTo>
                    <a:pt x="66" y="707"/>
                  </a:lnTo>
                  <a:lnTo>
                    <a:pt x="72" y="147"/>
                  </a:lnTo>
                  <a:lnTo>
                    <a:pt x="79" y="210"/>
                  </a:lnTo>
                  <a:lnTo>
                    <a:pt x="85" y="352"/>
                  </a:lnTo>
                  <a:lnTo>
                    <a:pt x="92" y="314"/>
                  </a:lnTo>
                  <a:lnTo>
                    <a:pt x="99" y="1289"/>
                  </a:lnTo>
                  <a:lnTo>
                    <a:pt x="105" y="619"/>
                  </a:lnTo>
                  <a:lnTo>
                    <a:pt x="112" y="0"/>
                  </a:lnTo>
                  <a:lnTo>
                    <a:pt x="118" y="1440"/>
                  </a:lnTo>
                  <a:lnTo>
                    <a:pt x="125" y="157"/>
                  </a:lnTo>
                  <a:lnTo>
                    <a:pt x="131" y="669"/>
                  </a:lnTo>
                  <a:lnTo>
                    <a:pt x="138" y="163"/>
                  </a:lnTo>
                  <a:lnTo>
                    <a:pt x="144" y="334"/>
                  </a:lnTo>
                  <a:lnTo>
                    <a:pt x="151" y="138"/>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2" name="Freeform 79"/>
          <p:cNvSpPr>
            <a:spLocks noEditPoints="1"/>
          </p:cNvSpPr>
          <p:nvPr/>
        </p:nvSpPr>
        <p:spPr bwMode="auto">
          <a:xfrm>
            <a:off x="2641689" y="2871177"/>
            <a:ext cx="4610621" cy="2033268"/>
          </a:xfrm>
          <a:custGeom>
            <a:avLst/>
            <a:gdLst>
              <a:gd name="T0" fmla="*/ 75 w 4418"/>
              <a:gd name="T1" fmla="*/ 200 h 1980"/>
              <a:gd name="T2" fmla="*/ 124 w 4418"/>
              <a:gd name="T3" fmla="*/ 391 h 1980"/>
              <a:gd name="T4" fmla="*/ 160 w 4418"/>
              <a:gd name="T5" fmla="*/ 439 h 1980"/>
              <a:gd name="T6" fmla="*/ 232 w 4418"/>
              <a:gd name="T7" fmla="*/ 645 h 1980"/>
              <a:gd name="T8" fmla="*/ 291 w 4418"/>
              <a:gd name="T9" fmla="*/ 727 h 1980"/>
              <a:gd name="T10" fmla="*/ 347 w 4418"/>
              <a:gd name="T11" fmla="*/ 863 h 1980"/>
              <a:gd name="T12" fmla="*/ 415 w 4418"/>
              <a:gd name="T13" fmla="*/ 973 h 1980"/>
              <a:gd name="T14" fmla="*/ 493 w 4418"/>
              <a:gd name="T15" fmla="*/ 1087 h 1980"/>
              <a:gd name="T16" fmla="*/ 546 w 4418"/>
              <a:gd name="T17" fmla="*/ 1156 h 1980"/>
              <a:gd name="T18" fmla="*/ 617 w 4418"/>
              <a:gd name="T19" fmla="*/ 1242 h 1980"/>
              <a:gd name="T20" fmla="*/ 683 w 4418"/>
              <a:gd name="T21" fmla="*/ 1291 h 1980"/>
              <a:gd name="T22" fmla="*/ 779 w 4418"/>
              <a:gd name="T23" fmla="*/ 1388 h 1980"/>
              <a:gd name="T24" fmla="*/ 843 w 4418"/>
              <a:gd name="T25" fmla="*/ 1467 h 1980"/>
              <a:gd name="T26" fmla="*/ 879 w 4418"/>
              <a:gd name="T27" fmla="*/ 1477 h 1980"/>
              <a:gd name="T28" fmla="*/ 1003 w 4418"/>
              <a:gd name="T29" fmla="*/ 1573 h 1980"/>
              <a:gd name="T30" fmla="*/ 1086 w 4418"/>
              <a:gd name="T31" fmla="*/ 1649 h 1980"/>
              <a:gd name="T32" fmla="*/ 1113 w 4418"/>
              <a:gd name="T33" fmla="*/ 1665 h 1980"/>
              <a:gd name="T34" fmla="*/ 1231 w 4418"/>
              <a:gd name="T35" fmla="*/ 1733 h 1980"/>
              <a:gd name="T36" fmla="*/ 1284 w 4418"/>
              <a:gd name="T37" fmla="*/ 1742 h 1980"/>
              <a:gd name="T38" fmla="*/ 1396 w 4418"/>
              <a:gd name="T39" fmla="*/ 1811 h 1980"/>
              <a:gd name="T40" fmla="*/ 1435 w 4418"/>
              <a:gd name="T41" fmla="*/ 1810 h 1980"/>
              <a:gd name="T42" fmla="*/ 1534 w 4418"/>
              <a:gd name="T43" fmla="*/ 1864 h 1980"/>
              <a:gd name="T44" fmla="*/ 1617 w 4418"/>
              <a:gd name="T45" fmla="*/ 1874 h 1980"/>
              <a:gd name="T46" fmla="*/ 1712 w 4418"/>
              <a:gd name="T47" fmla="*/ 1917 h 1980"/>
              <a:gd name="T48" fmla="*/ 1788 w 4418"/>
              <a:gd name="T49" fmla="*/ 1917 h 1980"/>
              <a:gd name="T50" fmla="*/ 1807 w 4418"/>
              <a:gd name="T51" fmla="*/ 1921 h 1980"/>
              <a:gd name="T52" fmla="*/ 1969 w 4418"/>
              <a:gd name="T53" fmla="*/ 1964 h 1980"/>
              <a:gd name="T54" fmla="*/ 1987 w 4418"/>
              <a:gd name="T55" fmla="*/ 1950 h 1980"/>
              <a:gd name="T56" fmla="*/ 2114 w 4418"/>
              <a:gd name="T57" fmla="*/ 1977 h 1980"/>
              <a:gd name="T58" fmla="*/ 2186 w 4418"/>
              <a:gd name="T59" fmla="*/ 1964 h 1980"/>
              <a:gd name="T60" fmla="*/ 2265 w 4418"/>
              <a:gd name="T61" fmla="*/ 1979 h 1980"/>
              <a:gd name="T62" fmla="*/ 2351 w 4418"/>
              <a:gd name="T63" fmla="*/ 1974 h 1980"/>
              <a:gd name="T64" fmla="*/ 2402 w 4418"/>
              <a:gd name="T65" fmla="*/ 1953 h 1980"/>
              <a:gd name="T66" fmla="*/ 2528 w 4418"/>
              <a:gd name="T67" fmla="*/ 1953 h 1980"/>
              <a:gd name="T68" fmla="*/ 2578 w 4418"/>
              <a:gd name="T69" fmla="*/ 1928 h 1980"/>
              <a:gd name="T70" fmla="*/ 2604 w 4418"/>
              <a:gd name="T71" fmla="*/ 1923 h 1980"/>
              <a:gd name="T72" fmla="*/ 2766 w 4418"/>
              <a:gd name="T73" fmla="*/ 1901 h 1980"/>
              <a:gd name="T74" fmla="*/ 2794 w 4418"/>
              <a:gd name="T75" fmla="*/ 1876 h 1980"/>
              <a:gd name="T76" fmla="*/ 2901 w 4418"/>
              <a:gd name="T77" fmla="*/ 1858 h 1980"/>
              <a:gd name="T78" fmla="*/ 2990 w 4418"/>
              <a:gd name="T79" fmla="*/ 1807 h 1980"/>
              <a:gd name="T80" fmla="*/ 3055 w 4418"/>
              <a:gd name="T81" fmla="*/ 1797 h 1980"/>
              <a:gd name="T82" fmla="*/ 3142 w 4418"/>
              <a:gd name="T83" fmla="*/ 1756 h 1980"/>
              <a:gd name="T84" fmla="*/ 3148 w 4418"/>
              <a:gd name="T85" fmla="*/ 1735 h 1980"/>
              <a:gd name="T86" fmla="*/ 3299 w 4418"/>
              <a:gd name="T87" fmla="*/ 1650 h 1980"/>
              <a:gd name="T88" fmla="*/ 3371 w 4418"/>
              <a:gd name="T89" fmla="*/ 1623 h 1980"/>
              <a:gd name="T90" fmla="*/ 3428 w 4418"/>
              <a:gd name="T91" fmla="*/ 1564 h 1980"/>
              <a:gd name="T92" fmla="*/ 3509 w 4418"/>
              <a:gd name="T93" fmla="*/ 1522 h 1980"/>
              <a:gd name="T94" fmla="*/ 3552 w 4418"/>
              <a:gd name="T95" fmla="*/ 1466 h 1980"/>
              <a:gd name="T96" fmla="*/ 3656 w 4418"/>
              <a:gd name="T97" fmla="*/ 1371 h 1980"/>
              <a:gd name="T98" fmla="*/ 3753 w 4418"/>
              <a:gd name="T99" fmla="*/ 1295 h 1980"/>
              <a:gd name="T100" fmla="*/ 3813 w 4418"/>
              <a:gd name="T101" fmla="*/ 1229 h 1980"/>
              <a:gd name="T102" fmla="*/ 3891 w 4418"/>
              <a:gd name="T103" fmla="*/ 1131 h 1980"/>
              <a:gd name="T104" fmla="*/ 3970 w 4418"/>
              <a:gd name="T105" fmla="*/ 1022 h 1980"/>
              <a:gd name="T106" fmla="*/ 4034 w 4418"/>
              <a:gd name="T107" fmla="*/ 924 h 1980"/>
              <a:gd name="T108" fmla="*/ 4094 w 4418"/>
              <a:gd name="T109" fmla="*/ 824 h 1980"/>
              <a:gd name="T110" fmla="*/ 4134 w 4418"/>
              <a:gd name="T111" fmla="*/ 715 h 1980"/>
              <a:gd name="T112" fmla="*/ 4167 w 4418"/>
              <a:gd name="T113" fmla="*/ 648 h 1980"/>
              <a:gd name="T114" fmla="*/ 4253 w 4418"/>
              <a:gd name="T115" fmla="*/ 493 h 1980"/>
              <a:gd name="T116" fmla="*/ 4295 w 4418"/>
              <a:gd name="T117" fmla="*/ 389 h 1980"/>
              <a:gd name="T118" fmla="*/ 4350 w 4418"/>
              <a:gd name="T119" fmla="*/ 180 h 1980"/>
              <a:gd name="T120" fmla="*/ 4403 w 4418"/>
              <a:gd name="T121" fmla="*/ 58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18" h="1980">
                <a:moveTo>
                  <a:pt x="19" y="74"/>
                </a:moveTo>
                <a:lnTo>
                  <a:pt x="20" y="75"/>
                </a:lnTo>
                <a:lnTo>
                  <a:pt x="27" y="98"/>
                </a:lnTo>
                <a:lnTo>
                  <a:pt x="28" y="102"/>
                </a:lnTo>
                <a:lnTo>
                  <a:pt x="43" y="97"/>
                </a:lnTo>
                <a:lnTo>
                  <a:pt x="42" y="93"/>
                </a:lnTo>
                <a:lnTo>
                  <a:pt x="35" y="71"/>
                </a:lnTo>
                <a:lnTo>
                  <a:pt x="35" y="69"/>
                </a:lnTo>
                <a:lnTo>
                  <a:pt x="19" y="74"/>
                </a:lnTo>
                <a:close/>
                <a:moveTo>
                  <a:pt x="32" y="116"/>
                </a:moveTo>
                <a:lnTo>
                  <a:pt x="33" y="120"/>
                </a:lnTo>
                <a:lnTo>
                  <a:pt x="40" y="142"/>
                </a:lnTo>
                <a:lnTo>
                  <a:pt x="46" y="164"/>
                </a:lnTo>
                <a:lnTo>
                  <a:pt x="49" y="171"/>
                </a:lnTo>
                <a:lnTo>
                  <a:pt x="64" y="166"/>
                </a:lnTo>
                <a:lnTo>
                  <a:pt x="62" y="159"/>
                </a:lnTo>
                <a:lnTo>
                  <a:pt x="55" y="138"/>
                </a:lnTo>
                <a:lnTo>
                  <a:pt x="48" y="116"/>
                </a:lnTo>
                <a:lnTo>
                  <a:pt x="47" y="111"/>
                </a:lnTo>
                <a:lnTo>
                  <a:pt x="32" y="116"/>
                </a:lnTo>
                <a:close/>
                <a:moveTo>
                  <a:pt x="53" y="185"/>
                </a:moveTo>
                <a:lnTo>
                  <a:pt x="59" y="206"/>
                </a:lnTo>
                <a:lnTo>
                  <a:pt x="62" y="213"/>
                </a:lnTo>
                <a:lnTo>
                  <a:pt x="77" y="208"/>
                </a:lnTo>
                <a:lnTo>
                  <a:pt x="75" y="200"/>
                </a:lnTo>
                <a:lnTo>
                  <a:pt x="68" y="180"/>
                </a:lnTo>
                <a:lnTo>
                  <a:pt x="53" y="185"/>
                </a:lnTo>
                <a:close/>
                <a:moveTo>
                  <a:pt x="66" y="226"/>
                </a:moveTo>
                <a:lnTo>
                  <a:pt x="73" y="246"/>
                </a:lnTo>
                <a:lnTo>
                  <a:pt x="79" y="265"/>
                </a:lnTo>
                <a:lnTo>
                  <a:pt x="85" y="282"/>
                </a:lnTo>
                <a:lnTo>
                  <a:pt x="100" y="276"/>
                </a:lnTo>
                <a:lnTo>
                  <a:pt x="94" y="260"/>
                </a:lnTo>
                <a:lnTo>
                  <a:pt x="88" y="241"/>
                </a:lnTo>
                <a:lnTo>
                  <a:pt x="82" y="222"/>
                </a:lnTo>
                <a:lnTo>
                  <a:pt x="66" y="226"/>
                </a:lnTo>
                <a:close/>
                <a:moveTo>
                  <a:pt x="89" y="295"/>
                </a:moveTo>
                <a:lnTo>
                  <a:pt x="92" y="303"/>
                </a:lnTo>
                <a:lnTo>
                  <a:pt x="99" y="322"/>
                </a:lnTo>
                <a:lnTo>
                  <a:pt x="99" y="323"/>
                </a:lnTo>
                <a:lnTo>
                  <a:pt x="114" y="317"/>
                </a:lnTo>
                <a:lnTo>
                  <a:pt x="114" y="317"/>
                </a:lnTo>
                <a:lnTo>
                  <a:pt x="108" y="298"/>
                </a:lnTo>
                <a:lnTo>
                  <a:pt x="105" y="290"/>
                </a:lnTo>
                <a:lnTo>
                  <a:pt x="89" y="295"/>
                </a:lnTo>
                <a:close/>
                <a:moveTo>
                  <a:pt x="104" y="336"/>
                </a:moveTo>
                <a:lnTo>
                  <a:pt x="105" y="341"/>
                </a:lnTo>
                <a:lnTo>
                  <a:pt x="112" y="359"/>
                </a:lnTo>
                <a:lnTo>
                  <a:pt x="119" y="376"/>
                </a:lnTo>
                <a:lnTo>
                  <a:pt x="124" y="391"/>
                </a:lnTo>
                <a:lnTo>
                  <a:pt x="139" y="385"/>
                </a:lnTo>
                <a:lnTo>
                  <a:pt x="134" y="371"/>
                </a:lnTo>
                <a:lnTo>
                  <a:pt x="127" y="353"/>
                </a:lnTo>
                <a:lnTo>
                  <a:pt x="121" y="335"/>
                </a:lnTo>
                <a:lnTo>
                  <a:pt x="119" y="331"/>
                </a:lnTo>
                <a:lnTo>
                  <a:pt x="104" y="336"/>
                </a:lnTo>
                <a:close/>
                <a:moveTo>
                  <a:pt x="129" y="404"/>
                </a:moveTo>
                <a:lnTo>
                  <a:pt x="132" y="411"/>
                </a:lnTo>
                <a:lnTo>
                  <a:pt x="138" y="428"/>
                </a:lnTo>
                <a:lnTo>
                  <a:pt x="140" y="432"/>
                </a:lnTo>
                <a:lnTo>
                  <a:pt x="155" y="426"/>
                </a:lnTo>
                <a:lnTo>
                  <a:pt x="153" y="422"/>
                </a:lnTo>
                <a:lnTo>
                  <a:pt x="147" y="405"/>
                </a:lnTo>
                <a:lnTo>
                  <a:pt x="144" y="399"/>
                </a:lnTo>
                <a:lnTo>
                  <a:pt x="129" y="404"/>
                </a:lnTo>
                <a:close/>
                <a:moveTo>
                  <a:pt x="145" y="445"/>
                </a:moveTo>
                <a:lnTo>
                  <a:pt x="151" y="461"/>
                </a:lnTo>
                <a:lnTo>
                  <a:pt x="158" y="477"/>
                </a:lnTo>
                <a:lnTo>
                  <a:pt x="165" y="493"/>
                </a:lnTo>
                <a:lnTo>
                  <a:pt x="167" y="499"/>
                </a:lnTo>
                <a:lnTo>
                  <a:pt x="182" y="493"/>
                </a:lnTo>
                <a:lnTo>
                  <a:pt x="179" y="487"/>
                </a:lnTo>
                <a:lnTo>
                  <a:pt x="173" y="471"/>
                </a:lnTo>
                <a:lnTo>
                  <a:pt x="166" y="455"/>
                </a:lnTo>
                <a:lnTo>
                  <a:pt x="160" y="439"/>
                </a:lnTo>
                <a:lnTo>
                  <a:pt x="145" y="445"/>
                </a:lnTo>
                <a:close/>
                <a:moveTo>
                  <a:pt x="172" y="512"/>
                </a:moveTo>
                <a:lnTo>
                  <a:pt x="178" y="525"/>
                </a:lnTo>
                <a:lnTo>
                  <a:pt x="184" y="539"/>
                </a:lnTo>
                <a:lnTo>
                  <a:pt x="199" y="533"/>
                </a:lnTo>
                <a:lnTo>
                  <a:pt x="193" y="518"/>
                </a:lnTo>
                <a:lnTo>
                  <a:pt x="187" y="506"/>
                </a:lnTo>
                <a:lnTo>
                  <a:pt x="172" y="512"/>
                </a:lnTo>
                <a:close/>
                <a:moveTo>
                  <a:pt x="190" y="552"/>
                </a:moveTo>
                <a:lnTo>
                  <a:pt x="191" y="555"/>
                </a:lnTo>
                <a:lnTo>
                  <a:pt x="197" y="570"/>
                </a:lnTo>
                <a:lnTo>
                  <a:pt x="204" y="585"/>
                </a:lnTo>
                <a:lnTo>
                  <a:pt x="211" y="599"/>
                </a:lnTo>
                <a:lnTo>
                  <a:pt x="213" y="606"/>
                </a:lnTo>
                <a:lnTo>
                  <a:pt x="228" y="599"/>
                </a:lnTo>
                <a:lnTo>
                  <a:pt x="225" y="593"/>
                </a:lnTo>
                <a:lnTo>
                  <a:pt x="219" y="578"/>
                </a:lnTo>
                <a:lnTo>
                  <a:pt x="212" y="563"/>
                </a:lnTo>
                <a:lnTo>
                  <a:pt x="206" y="548"/>
                </a:lnTo>
                <a:lnTo>
                  <a:pt x="204" y="546"/>
                </a:lnTo>
                <a:lnTo>
                  <a:pt x="190" y="552"/>
                </a:lnTo>
                <a:close/>
                <a:moveTo>
                  <a:pt x="219" y="618"/>
                </a:moveTo>
                <a:lnTo>
                  <a:pt x="224" y="628"/>
                </a:lnTo>
                <a:lnTo>
                  <a:pt x="230" y="641"/>
                </a:lnTo>
                <a:lnTo>
                  <a:pt x="232" y="645"/>
                </a:lnTo>
                <a:lnTo>
                  <a:pt x="247" y="638"/>
                </a:lnTo>
                <a:lnTo>
                  <a:pt x="245" y="634"/>
                </a:lnTo>
                <a:lnTo>
                  <a:pt x="238" y="621"/>
                </a:lnTo>
                <a:lnTo>
                  <a:pt x="234" y="612"/>
                </a:lnTo>
                <a:lnTo>
                  <a:pt x="219" y="618"/>
                </a:lnTo>
                <a:close/>
                <a:moveTo>
                  <a:pt x="238" y="658"/>
                </a:moveTo>
                <a:lnTo>
                  <a:pt x="244" y="669"/>
                </a:lnTo>
                <a:lnTo>
                  <a:pt x="250" y="682"/>
                </a:lnTo>
                <a:lnTo>
                  <a:pt x="257" y="696"/>
                </a:lnTo>
                <a:lnTo>
                  <a:pt x="263" y="709"/>
                </a:lnTo>
                <a:lnTo>
                  <a:pt x="264" y="710"/>
                </a:lnTo>
                <a:lnTo>
                  <a:pt x="278" y="703"/>
                </a:lnTo>
                <a:lnTo>
                  <a:pt x="278" y="702"/>
                </a:lnTo>
                <a:lnTo>
                  <a:pt x="271" y="689"/>
                </a:lnTo>
                <a:lnTo>
                  <a:pt x="264" y="675"/>
                </a:lnTo>
                <a:lnTo>
                  <a:pt x="258" y="662"/>
                </a:lnTo>
                <a:lnTo>
                  <a:pt x="253" y="651"/>
                </a:lnTo>
                <a:lnTo>
                  <a:pt x="238" y="658"/>
                </a:lnTo>
                <a:close/>
                <a:moveTo>
                  <a:pt x="270" y="723"/>
                </a:moveTo>
                <a:lnTo>
                  <a:pt x="277" y="734"/>
                </a:lnTo>
                <a:lnTo>
                  <a:pt x="283" y="747"/>
                </a:lnTo>
                <a:lnTo>
                  <a:pt x="284" y="749"/>
                </a:lnTo>
                <a:lnTo>
                  <a:pt x="298" y="741"/>
                </a:lnTo>
                <a:lnTo>
                  <a:pt x="297" y="740"/>
                </a:lnTo>
                <a:lnTo>
                  <a:pt x="291" y="727"/>
                </a:lnTo>
                <a:lnTo>
                  <a:pt x="285" y="716"/>
                </a:lnTo>
                <a:lnTo>
                  <a:pt x="270" y="723"/>
                </a:lnTo>
                <a:close/>
                <a:moveTo>
                  <a:pt x="291" y="762"/>
                </a:moveTo>
                <a:lnTo>
                  <a:pt x="296" y="772"/>
                </a:lnTo>
                <a:lnTo>
                  <a:pt x="303" y="784"/>
                </a:lnTo>
                <a:lnTo>
                  <a:pt x="309" y="796"/>
                </a:lnTo>
                <a:lnTo>
                  <a:pt x="316" y="808"/>
                </a:lnTo>
                <a:lnTo>
                  <a:pt x="318" y="813"/>
                </a:lnTo>
                <a:lnTo>
                  <a:pt x="333" y="805"/>
                </a:lnTo>
                <a:lnTo>
                  <a:pt x="330" y="800"/>
                </a:lnTo>
                <a:lnTo>
                  <a:pt x="323" y="789"/>
                </a:lnTo>
                <a:lnTo>
                  <a:pt x="317" y="776"/>
                </a:lnTo>
                <a:lnTo>
                  <a:pt x="310" y="764"/>
                </a:lnTo>
                <a:lnTo>
                  <a:pt x="305" y="754"/>
                </a:lnTo>
                <a:lnTo>
                  <a:pt x="291" y="762"/>
                </a:lnTo>
                <a:close/>
                <a:moveTo>
                  <a:pt x="326" y="826"/>
                </a:moveTo>
                <a:lnTo>
                  <a:pt x="329" y="832"/>
                </a:lnTo>
                <a:lnTo>
                  <a:pt x="336" y="843"/>
                </a:lnTo>
                <a:lnTo>
                  <a:pt x="340" y="851"/>
                </a:lnTo>
                <a:lnTo>
                  <a:pt x="354" y="843"/>
                </a:lnTo>
                <a:lnTo>
                  <a:pt x="350" y="835"/>
                </a:lnTo>
                <a:lnTo>
                  <a:pt x="343" y="824"/>
                </a:lnTo>
                <a:lnTo>
                  <a:pt x="340" y="818"/>
                </a:lnTo>
                <a:lnTo>
                  <a:pt x="326" y="826"/>
                </a:lnTo>
                <a:close/>
                <a:moveTo>
                  <a:pt x="347" y="863"/>
                </a:moveTo>
                <a:lnTo>
                  <a:pt x="349" y="866"/>
                </a:lnTo>
                <a:lnTo>
                  <a:pt x="355" y="877"/>
                </a:lnTo>
                <a:lnTo>
                  <a:pt x="362" y="888"/>
                </a:lnTo>
                <a:lnTo>
                  <a:pt x="369" y="899"/>
                </a:lnTo>
                <a:lnTo>
                  <a:pt x="375" y="910"/>
                </a:lnTo>
                <a:lnTo>
                  <a:pt x="377" y="913"/>
                </a:lnTo>
                <a:lnTo>
                  <a:pt x="391" y="905"/>
                </a:lnTo>
                <a:lnTo>
                  <a:pt x="389" y="901"/>
                </a:lnTo>
                <a:lnTo>
                  <a:pt x="382" y="891"/>
                </a:lnTo>
                <a:lnTo>
                  <a:pt x="376" y="880"/>
                </a:lnTo>
                <a:lnTo>
                  <a:pt x="369" y="869"/>
                </a:lnTo>
                <a:lnTo>
                  <a:pt x="363" y="858"/>
                </a:lnTo>
                <a:lnTo>
                  <a:pt x="361" y="855"/>
                </a:lnTo>
                <a:lnTo>
                  <a:pt x="347" y="863"/>
                </a:lnTo>
                <a:close/>
                <a:moveTo>
                  <a:pt x="385" y="926"/>
                </a:moveTo>
                <a:lnTo>
                  <a:pt x="388" y="931"/>
                </a:lnTo>
                <a:lnTo>
                  <a:pt x="395" y="942"/>
                </a:lnTo>
                <a:lnTo>
                  <a:pt x="400" y="950"/>
                </a:lnTo>
                <a:lnTo>
                  <a:pt x="414" y="942"/>
                </a:lnTo>
                <a:lnTo>
                  <a:pt x="408" y="933"/>
                </a:lnTo>
                <a:lnTo>
                  <a:pt x="402" y="923"/>
                </a:lnTo>
                <a:lnTo>
                  <a:pt x="398" y="917"/>
                </a:lnTo>
                <a:lnTo>
                  <a:pt x="385" y="926"/>
                </a:lnTo>
                <a:close/>
                <a:moveTo>
                  <a:pt x="408" y="962"/>
                </a:moveTo>
                <a:lnTo>
                  <a:pt x="415" y="973"/>
                </a:lnTo>
                <a:lnTo>
                  <a:pt x="421" y="983"/>
                </a:lnTo>
                <a:lnTo>
                  <a:pt x="428" y="993"/>
                </a:lnTo>
                <a:lnTo>
                  <a:pt x="434" y="1003"/>
                </a:lnTo>
                <a:lnTo>
                  <a:pt x="440" y="1011"/>
                </a:lnTo>
                <a:lnTo>
                  <a:pt x="453" y="1002"/>
                </a:lnTo>
                <a:lnTo>
                  <a:pt x="448" y="994"/>
                </a:lnTo>
                <a:lnTo>
                  <a:pt x="441" y="984"/>
                </a:lnTo>
                <a:lnTo>
                  <a:pt x="435" y="974"/>
                </a:lnTo>
                <a:lnTo>
                  <a:pt x="428" y="964"/>
                </a:lnTo>
                <a:lnTo>
                  <a:pt x="422" y="954"/>
                </a:lnTo>
                <a:lnTo>
                  <a:pt x="408" y="962"/>
                </a:lnTo>
                <a:close/>
                <a:moveTo>
                  <a:pt x="448" y="1023"/>
                </a:moveTo>
                <a:lnTo>
                  <a:pt x="454" y="1032"/>
                </a:lnTo>
                <a:lnTo>
                  <a:pt x="461" y="1041"/>
                </a:lnTo>
                <a:lnTo>
                  <a:pt x="465" y="1047"/>
                </a:lnTo>
                <a:lnTo>
                  <a:pt x="478" y="1038"/>
                </a:lnTo>
                <a:lnTo>
                  <a:pt x="474" y="1032"/>
                </a:lnTo>
                <a:lnTo>
                  <a:pt x="467" y="1022"/>
                </a:lnTo>
                <a:lnTo>
                  <a:pt x="461" y="1014"/>
                </a:lnTo>
                <a:lnTo>
                  <a:pt x="448" y="1023"/>
                </a:lnTo>
                <a:close/>
                <a:moveTo>
                  <a:pt x="473" y="1059"/>
                </a:moveTo>
                <a:lnTo>
                  <a:pt x="474" y="1060"/>
                </a:lnTo>
                <a:lnTo>
                  <a:pt x="480" y="1069"/>
                </a:lnTo>
                <a:lnTo>
                  <a:pt x="487" y="1078"/>
                </a:lnTo>
                <a:lnTo>
                  <a:pt x="493" y="1087"/>
                </a:lnTo>
                <a:lnTo>
                  <a:pt x="500" y="1096"/>
                </a:lnTo>
                <a:lnTo>
                  <a:pt x="507" y="1105"/>
                </a:lnTo>
                <a:lnTo>
                  <a:pt x="507" y="1106"/>
                </a:lnTo>
                <a:lnTo>
                  <a:pt x="520" y="1096"/>
                </a:lnTo>
                <a:lnTo>
                  <a:pt x="520" y="1095"/>
                </a:lnTo>
                <a:lnTo>
                  <a:pt x="513" y="1087"/>
                </a:lnTo>
                <a:lnTo>
                  <a:pt x="506" y="1078"/>
                </a:lnTo>
                <a:lnTo>
                  <a:pt x="500" y="1068"/>
                </a:lnTo>
                <a:lnTo>
                  <a:pt x="493" y="1059"/>
                </a:lnTo>
                <a:lnTo>
                  <a:pt x="487" y="1050"/>
                </a:lnTo>
                <a:lnTo>
                  <a:pt x="486" y="1049"/>
                </a:lnTo>
                <a:lnTo>
                  <a:pt x="473" y="1059"/>
                </a:lnTo>
                <a:close/>
                <a:moveTo>
                  <a:pt x="516" y="1117"/>
                </a:moveTo>
                <a:lnTo>
                  <a:pt x="520" y="1123"/>
                </a:lnTo>
                <a:lnTo>
                  <a:pt x="526" y="1131"/>
                </a:lnTo>
                <a:lnTo>
                  <a:pt x="533" y="1139"/>
                </a:lnTo>
                <a:lnTo>
                  <a:pt x="534" y="1141"/>
                </a:lnTo>
                <a:lnTo>
                  <a:pt x="547" y="1131"/>
                </a:lnTo>
                <a:lnTo>
                  <a:pt x="546" y="1130"/>
                </a:lnTo>
                <a:lnTo>
                  <a:pt x="539" y="1121"/>
                </a:lnTo>
                <a:lnTo>
                  <a:pt x="533" y="1113"/>
                </a:lnTo>
                <a:lnTo>
                  <a:pt x="529" y="1108"/>
                </a:lnTo>
                <a:lnTo>
                  <a:pt x="516" y="1117"/>
                </a:lnTo>
                <a:close/>
                <a:moveTo>
                  <a:pt x="543" y="1152"/>
                </a:moveTo>
                <a:lnTo>
                  <a:pt x="546" y="1156"/>
                </a:lnTo>
                <a:lnTo>
                  <a:pt x="553" y="1165"/>
                </a:lnTo>
                <a:lnTo>
                  <a:pt x="559" y="1173"/>
                </a:lnTo>
                <a:lnTo>
                  <a:pt x="566" y="1181"/>
                </a:lnTo>
                <a:lnTo>
                  <a:pt x="573" y="1189"/>
                </a:lnTo>
                <a:lnTo>
                  <a:pt x="579" y="1197"/>
                </a:lnTo>
                <a:lnTo>
                  <a:pt x="592" y="1187"/>
                </a:lnTo>
                <a:lnTo>
                  <a:pt x="585" y="1179"/>
                </a:lnTo>
                <a:lnTo>
                  <a:pt x="579" y="1171"/>
                </a:lnTo>
                <a:lnTo>
                  <a:pt x="572" y="1163"/>
                </a:lnTo>
                <a:lnTo>
                  <a:pt x="565" y="1155"/>
                </a:lnTo>
                <a:lnTo>
                  <a:pt x="559" y="1146"/>
                </a:lnTo>
                <a:lnTo>
                  <a:pt x="555" y="1142"/>
                </a:lnTo>
                <a:lnTo>
                  <a:pt x="543" y="1152"/>
                </a:lnTo>
                <a:close/>
                <a:moveTo>
                  <a:pt x="589" y="1209"/>
                </a:moveTo>
                <a:lnTo>
                  <a:pt x="592" y="1213"/>
                </a:lnTo>
                <a:lnTo>
                  <a:pt x="599" y="1221"/>
                </a:lnTo>
                <a:lnTo>
                  <a:pt x="605" y="1229"/>
                </a:lnTo>
                <a:lnTo>
                  <a:pt x="607" y="1231"/>
                </a:lnTo>
                <a:lnTo>
                  <a:pt x="620" y="1220"/>
                </a:lnTo>
                <a:lnTo>
                  <a:pt x="618" y="1218"/>
                </a:lnTo>
                <a:lnTo>
                  <a:pt x="611" y="1210"/>
                </a:lnTo>
                <a:lnTo>
                  <a:pt x="605" y="1203"/>
                </a:lnTo>
                <a:lnTo>
                  <a:pt x="601" y="1198"/>
                </a:lnTo>
                <a:lnTo>
                  <a:pt x="589" y="1209"/>
                </a:lnTo>
                <a:close/>
                <a:moveTo>
                  <a:pt x="617" y="1242"/>
                </a:moveTo>
                <a:lnTo>
                  <a:pt x="619" y="1244"/>
                </a:lnTo>
                <a:lnTo>
                  <a:pt x="625" y="1252"/>
                </a:lnTo>
                <a:lnTo>
                  <a:pt x="632" y="1259"/>
                </a:lnTo>
                <a:lnTo>
                  <a:pt x="638" y="1266"/>
                </a:lnTo>
                <a:lnTo>
                  <a:pt x="645" y="1274"/>
                </a:lnTo>
                <a:lnTo>
                  <a:pt x="652" y="1281"/>
                </a:lnTo>
                <a:lnTo>
                  <a:pt x="656" y="1285"/>
                </a:lnTo>
                <a:lnTo>
                  <a:pt x="667" y="1274"/>
                </a:lnTo>
                <a:lnTo>
                  <a:pt x="663" y="1270"/>
                </a:lnTo>
                <a:lnTo>
                  <a:pt x="657" y="1263"/>
                </a:lnTo>
                <a:lnTo>
                  <a:pt x="650" y="1255"/>
                </a:lnTo>
                <a:lnTo>
                  <a:pt x="644" y="1248"/>
                </a:lnTo>
                <a:lnTo>
                  <a:pt x="637" y="1241"/>
                </a:lnTo>
                <a:lnTo>
                  <a:pt x="631" y="1233"/>
                </a:lnTo>
                <a:lnTo>
                  <a:pt x="629" y="1231"/>
                </a:lnTo>
                <a:lnTo>
                  <a:pt x="617" y="1242"/>
                </a:lnTo>
                <a:close/>
                <a:moveTo>
                  <a:pt x="665" y="1296"/>
                </a:moveTo>
                <a:lnTo>
                  <a:pt x="671" y="1302"/>
                </a:lnTo>
                <a:lnTo>
                  <a:pt x="678" y="1310"/>
                </a:lnTo>
                <a:lnTo>
                  <a:pt x="684" y="1316"/>
                </a:lnTo>
                <a:lnTo>
                  <a:pt x="685" y="1317"/>
                </a:lnTo>
                <a:lnTo>
                  <a:pt x="697" y="1306"/>
                </a:lnTo>
                <a:lnTo>
                  <a:pt x="696" y="1305"/>
                </a:lnTo>
                <a:lnTo>
                  <a:pt x="690" y="1298"/>
                </a:lnTo>
                <a:lnTo>
                  <a:pt x="683" y="1291"/>
                </a:lnTo>
                <a:lnTo>
                  <a:pt x="677" y="1285"/>
                </a:lnTo>
                <a:lnTo>
                  <a:pt x="665" y="1296"/>
                </a:lnTo>
                <a:close/>
                <a:moveTo>
                  <a:pt x="695" y="1328"/>
                </a:moveTo>
                <a:lnTo>
                  <a:pt x="698" y="1330"/>
                </a:lnTo>
                <a:lnTo>
                  <a:pt x="704" y="1337"/>
                </a:lnTo>
                <a:lnTo>
                  <a:pt x="711" y="1344"/>
                </a:lnTo>
                <a:lnTo>
                  <a:pt x="717" y="1350"/>
                </a:lnTo>
                <a:lnTo>
                  <a:pt x="724" y="1357"/>
                </a:lnTo>
                <a:lnTo>
                  <a:pt x="731" y="1364"/>
                </a:lnTo>
                <a:lnTo>
                  <a:pt x="736" y="1369"/>
                </a:lnTo>
                <a:lnTo>
                  <a:pt x="748" y="1358"/>
                </a:lnTo>
                <a:lnTo>
                  <a:pt x="742" y="1352"/>
                </a:lnTo>
                <a:lnTo>
                  <a:pt x="735" y="1345"/>
                </a:lnTo>
                <a:lnTo>
                  <a:pt x="729" y="1339"/>
                </a:lnTo>
                <a:lnTo>
                  <a:pt x="722" y="1332"/>
                </a:lnTo>
                <a:lnTo>
                  <a:pt x="716" y="1326"/>
                </a:lnTo>
                <a:lnTo>
                  <a:pt x="709" y="1319"/>
                </a:lnTo>
                <a:lnTo>
                  <a:pt x="707" y="1316"/>
                </a:lnTo>
                <a:lnTo>
                  <a:pt x="695" y="1328"/>
                </a:lnTo>
                <a:close/>
                <a:moveTo>
                  <a:pt x="747" y="1379"/>
                </a:moveTo>
                <a:lnTo>
                  <a:pt x="750" y="1383"/>
                </a:lnTo>
                <a:lnTo>
                  <a:pt x="757" y="1389"/>
                </a:lnTo>
                <a:lnTo>
                  <a:pt x="764" y="1396"/>
                </a:lnTo>
                <a:lnTo>
                  <a:pt x="767" y="1399"/>
                </a:lnTo>
                <a:lnTo>
                  <a:pt x="779" y="1388"/>
                </a:lnTo>
                <a:lnTo>
                  <a:pt x="775" y="1384"/>
                </a:lnTo>
                <a:lnTo>
                  <a:pt x="768" y="1377"/>
                </a:lnTo>
                <a:lnTo>
                  <a:pt x="761" y="1371"/>
                </a:lnTo>
                <a:lnTo>
                  <a:pt x="758" y="1367"/>
                </a:lnTo>
                <a:lnTo>
                  <a:pt x="747" y="1379"/>
                </a:lnTo>
                <a:close/>
                <a:moveTo>
                  <a:pt x="778" y="1409"/>
                </a:moveTo>
                <a:lnTo>
                  <a:pt x="783" y="1414"/>
                </a:lnTo>
                <a:lnTo>
                  <a:pt x="790" y="1420"/>
                </a:lnTo>
                <a:lnTo>
                  <a:pt x="796" y="1426"/>
                </a:lnTo>
                <a:lnTo>
                  <a:pt x="803" y="1432"/>
                </a:lnTo>
                <a:lnTo>
                  <a:pt x="809" y="1438"/>
                </a:lnTo>
                <a:lnTo>
                  <a:pt x="816" y="1444"/>
                </a:lnTo>
                <a:lnTo>
                  <a:pt x="821" y="1448"/>
                </a:lnTo>
                <a:lnTo>
                  <a:pt x="832" y="1436"/>
                </a:lnTo>
                <a:lnTo>
                  <a:pt x="827" y="1432"/>
                </a:lnTo>
                <a:lnTo>
                  <a:pt x="820" y="1426"/>
                </a:lnTo>
                <a:lnTo>
                  <a:pt x="814" y="1420"/>
                </a:lnTo>
                <a:lnTo>
                  <a:pt x="807" y="1414"/>
                </a:lnTo>
                <a:lnTo>
                  <a:pt x="801" y="1408"/>
                </a:lnTo>
                <a:lnTo>
                  <a:pt x="794" y="1402"/>
                </a:lnTo>
                <a:lnTo>
                  <a:pt x="789" y="1397"/>
                </a:lnTo>
                <a:lnTo>
                  <a:pt x="778" y="1409"/>
                </a:lnTo>
                <a:close/>
                <a:moveTo>
                  <a:pt x="832" y="1458"/>
                </a:moveTo>
                <a:lnTo>
                  <a:pt x="836" y="1461"/>
                </a:lnTo>
                <a:lnTo>
                  <a:pt x="843" y="1467"/>
                </a:lnTo>
                <a:lnTo>
                  <a:pt x="849" y="1473"/>
                </a:lnTo>
                <a:lnTo>
                  <a:pt x="854" y="1477"/>
                </a:lnTo>
                <a:lnTo>
                  <a:pt x="864" y="1465"/>
                </a:lnTo>
                <a:lnTo>
                  <a:pt x="859" y="1461"/>
                </a:lnTo>
                <a:lnTo>
                  <a:pt x="853" y="1455"/>
                </a:lnTo>
                <a:lnTo>
                  <a:pt x="847" y="1449"/>
                </a:lnTo>
                <a:lnTo>
                  <a:pt x="843" y="1446"/>
                </a:lnTo>
                <a:lnTo>
                  <a:pt x="832" y="1458"/>
                </a:lnTo>
                <a:close/>
                <a:moveTo>
                  <a:pt x="865" y="1486"/>
                </a:moveTo>
                <a:lnTo>
                  <a:pt x="869" y="1490"/>
                </a:lnTo>
                <a:lnTo>
                  <a:pt x="875" y="1495"/>
                </a:lnTo>
                <a:lnTo>
                  <a:pt x="882" y="1500"/>
                </a:lnTo>
                <a:lnTo>
                  <a:pt x="888" y="1506"/>
                </a:lnTo>
                <a:lnTo>
                  <a:pt x="895" y="1511"/>
                </a:lnTo>
                <a:lnTo>
                  <a:pt x="902" y="1516"/>
                </a:lnTo>
                <a:lnTo>
                  <a:pt x="908" y="1522"/>
                </a:lnTo>
                <a:lnTo>
                  <a:pt x="910" y="1523"/>
                </a:lnTo>
                <a:lnTo>
                  <a:pt x="920" y="1511"/>
                </a:lnTo>
                <a:lnTo>
                  <a:pt x="918" y="1509"/>
                </a:lnTo>
                <a:lnTo>
                  <a:pt x="912" y="1504"/>
                </a:lnTo>
                <a:lnTo>
                  <a:pt x="905" y="1499"/>
                </a:lnTo>
                <a:lnTo>
                  <a:pt x="899" y="1493"/>
                </a:lnTo>
                <a:lnTo>
                  <a:pt x="892" y="1488"/>
                </a:lnTo>
                <a:lnTo>
                  <a:pt x="886" y="1483"/>
                </a:lnTo>
                <a:lnTo>
                  <a:pt x="879" y="1477"/>
                </a:lnTo>
                <a:lnTo>
                  <a:pt x="875" y="1474"/>
                </a:lnTo>
                <a:lnTo>
                  <a:pt x="865" y="1486"/>
                </a:lnTo>
                <a:close/>
                <a:moveTo>
                  <a:pt x="922" y="1532"/>
                </a:moveTo>
                <a:lnTo>
                  <a:pt x="928" y="1537"/>
                </a:lnTo>
                <a:lnTo>
                  <a:pt x="935" y="1542"/>
                </a:lnTo>
                <a:lnTo>
                  <a:pt x="941" y="1547"/>
                </a:lnTo>
                <a:lnTo>
                  <a:pt x="945" y="1550"/>
                </a:lnTo>
                <a:lnTo>
                  <a:pt x="955" y="1537"/>
                </a:lnTo>
                <a:lnTo>
                  <a:pt x="951" y="1535"/>
                </a:lnTo>
                <a:lnTo>
                  <a:pt x="945" y="1530"/>
                </a:lnTo>
                <a:lnTo>
                  <a:pt x="938" y="1525"/>
                </a:lnTo>
                <a:lnTo>
                  <a:pt x="932" y="1519"/>
                </a:lnTo>
                <a:lnTo>
                  <a:pt x="922" y="1532"/>
                </a:lnTo>
                <a:close/>
                <a:moveTo>
                  <a:pt x="956" y="1559"/>
                </a:moveTo>
                <a:lnTo>
                  <a:pt x="961" y="1562"/>
                </a:lnTo>
                <a:lnTo>
                  <a:pt x="968" y="1567"/>
                </a:lnTo>
                <a:lnTo>
                  <a:pt x="974" y="1572"/>
                </a:lnTo>
                <a:lnTo>
                  <a:pt x="981" y="1577"/>
                </a:lnTo>
                <a:lnTo>
                  <a:pt x="987" y="1582"/>
                </a:lnTo>
                <a:lnTo>
                  <a:pt x="994" y="1586"/>
                </a:lnTo>
                <a:lnTo>
                  <a:pt x="1000" y="1591"/>
                </a:lnTo>
                <a:lnTo>
                  <a:pt x="1003" y="1593"/>
                </a:lnTo>
                <a:lnTo>
                  <a:pt x="1012" y="1580"/>
                </a:lnTo>
                <a:lnTo>
                  <a:pt x="1010" y="1578"/>
                </a:lnTo>
                <a:lnTo>
                  <a:pt x="1003" y="1573"/>
                </a:lnTo>
                <a:lnTo>
                  <a:pt x="997" y="1568"/>
                </a:lnTo>
                <a:lnTo>
                  <a:pt x="990" y="1564"/>
                </a:lnTo>
                <a:lnTo>
                  <a:pt x="984" y="1559"/>
                </a:lnTo>
                <a:lnTo>
                  <a:pt x="977" y="1554"/>
                </a:lnTo>
                <a:lnTo>
                  <a:pt x="971" y="1549"/>
                </a:lnTo>
                <a:lnTo>
                  <a:pt x="966" y="1546"/>
                </a:lnTo>
                <a:lnTo>
                  <a:pt x="956" y="1559"/>
                </a:lnTo>
                <a:close/>
                <a:moveTo>
                  <a:pt x="1015" y="1601"/>
                </a:moveTo>
                <a:lnTo>
                  <a:pt x="1020" y="1605"/>
                </a:lnTo>
                <a:lnTo>
                  <a:pt x="1027" y="1609"/>
                </a:lnTo>
                <a:lnTo>
                  <a:pt x="1034" y="1614"/>
                </a:lnTo>
                <a:lnTo>
                  <a:pt x="1039" y="1618"/>
                </a:lnTo>
                <a:lnTo>
                  <a:pt x="1048" y="1604"/>
                </a:lnTo>
                <a:lnTo>
                  <a:pt x="1043" y="1601"/>
                </a:lnTo>
                <a:lnTo>
                  <a:pt x="1036" y="1596"/>
                </a:lnTo>
                <a:lnTo>
                  <a:pt x="1029" y="1592"/>
                </a:lnTo>
                <a:lnTo>
                  <a:pt x="1025" y="1588"/>
                </a:lnTo>
                <a:lnTo>
                  <a:pt x="1015" y="1601"/>
                </a:lnTo>
                <a:close/>
                <a:moveTo>
                  <a:pt x="1051" y="1626"/>
                </a:moveTo>
                <a:lnTo>
                  <a:pt x="1053" y="1627"/>
                </a:lnTo>
                <a:lnTo>
                  <a:pt x="1060" y="1631"/>
                </a:lnTo>
                <a:lnTo>
                  <a:pt x="1066" y="1636"/>
                </a:lnTo>
                <a:lnTo>
                  <a:pt x="1073" y="1640"/>
                </a:lnTo>
                <a:lnTo>
                  <a:pt x="1079" y="1644"/>
                </a:lnTo>
                <a:lnTo>
                  <a:pt x="1086" y="1649"/>
                </a:lnTo>
                <a:lnTo>
                  <a:pt x="1093" y="1653"/>
                </a:lnTo>
                <a:lnTo>
                  <a:pt x="1099" y="1657"/>
                </a:lnTo>
                <a:lnTo>
                  <a:pt x="1100" y="1657"/>
                </a:lnTo>
                <a:lnTo>
                  <a:pt x="1109" y="1644"/>
                </a:lnTo>
                <a:lnTo>
                  <a:pt x="1108" y="1643"/>
                </a:lnTo>
                <a:lnTo>
                  <a:pt x="1101" y="1639"/>
                </a:lnTo>
                <a:lnTo>
                  <a:pt x="1095" y="1635"/>
                </a:lnTo>
                <a:lnTo>
                  <a:pt x="1088" y="1631"/>
                </a:lnTo>
                <a:lnTo>
                  <a:pt x="1082" y="1627"/>
                </a:lnTo>
                <a:lnTo>
                  <a:pt x="1075" y="1622"/>
                </a:lnTo>
                <a:lnTo>
                  <a:pt x="1069" y="1618"/>
                </a:lnTo>
                <a:lnTo>
                  <a:pt x="1062" y="1614"/>
                </a:lnTo>
                <a:lnTo>
                  <a:pt x="1060" y="1612"/>
                </a:lnTo>
                <a:lnTo>
                  <a:pt x="1051" y="1626"/>
                </a:lnTo>
                <a:close/>
                <a:moveTo>
                  <a:pt x="1113" y="1665"/>
                </a:moveTo>
                <a:lnTo>
                  <a:pt x="1119" y="1669"/>
                </a:lnTo>
                <a:lnTo>
                  <a:pt x="1126" y="1673"/>
                </a:lnTo>
                <a:lnTo>
                  <a:pt x="1132" y="1677"/>
                </a:lnTo>
                <a:lnTo>
                  <a:pt x="1137" y="1680"/>
                </a:lnTo>
                <a:lnTo>
                  <a:pt x="1146" y="1666"/>
                </a:lnTo>
                <a:lnTo>
                  <a:pt x="1140" y="1663"/>
                </a:lnTo>
                <a:lnTo>
                  <a:pt x="1134" y="1659"/>
                </a:lnTo>
                <a:lnTo>
                  <a:pt x="1127" y="1655"/>
                </a:lnTo>
                <a:lnTo>
                  <a:pt x="1121" y="1651"/>
                </a:lnTo>
                <a:lnTo>
                  <a:pt x="1113" y="1665"/>
                </a:lnTo>
                <a:close/>
                <a:moveTo>
                  <a:pt x="1150" y="1688"/>
                </a:moveTo>
                <a:lnTo>
                  <a:pt x="1152" y="1689"/>
                </a:lnTo>
                <a:lnTo>
                  <a:pt x="1159" y="1693"/>
                </a:lnTo>
                <a:lnTo>
                  <a:pt x="1165" y="1697"/>
                </a:lnTo>
                <a:lnTo>
                  <a:pt x="1172" y="1700"/>
                </a:lnTo>
                <a:lnTo>
                  <a:pt x="1178" y="1704"/>
                </a:lnTo>
                <a:lnTo>
                  <a:pt x="1185" y="1708"/>
                </a:lnTo>
                <a:lnTo>
                  <a:pt x="1191" y="1711"/>
                </a:lnTo>
                <a:lnTo>
                  <a:pt x="1198" y="1715"/>
                </a:lnTo>
                <a:lnTo>
                  <a:pt x="1200" y="1716"/>
                </a:lnTo>
                <a:lnTo>
                  <a:pt x="1208" y="1702"/>
                </a:lnTo>
                <a:lnTo>
                  <a:pt x="1206" y="1701"/>
                </a:lnTo>
                <a:lnTo>
                  <a:pt x="1199" y="1697"/>
                </a:lnTo>
                <a:lnTo>
                  <a:pt x="1193" y="1694"/>
                </a:lnTo>
                <a:lnTo>
                  <a:pt x="1186" y="1690"/>
                </a:lnTo>
                <a:lnTo>
                  <a:pt x="1180" y="1686"/>
                </a:lnTo>
                <a:lnTo>
                  <a:pt x="1173" y="1682"/>
                </a:lnTo>
                <a:lnTo>
                  <a:pt x="1167" y="1679"/>
                </a:lnTo>
                <a:lnTo>
                  <a:pt x="1160" y="1675"/>
                </a:lnTo>
                <a:lnTo>
                  <a:pt x="1158" y="1674"/>
                </a:lnTo>
                <a:lnTo>
                  <a:pt x="1150" y="1688"/>
                </a:lnTo>
                <a:close/>
                <a:moveTo>
                  <a:pt x="1213" y="1723"/>
                </a:moveTo>
                <a:lnTo>
                  <a:pt x="1218" y="1726"/>
                </a:lnTo>
                <a:lnTo>
                  <a:pt x="1224" y="1730"/>
                </a:lnTo>
                <a:lnTo>
                  <a:pt x="1231" y="1733"/>
                </a:lnTo>
                <a:lnTo>
                  <a:pt x="1238" y="1737"/>
                </a:lnTo>
                <a:lnTo>
                  <a:pt x="1239" y="1737"/>
                </a:lnTo>
                <a:lnTo>
                  <a:pt x="1246" y="1723"/>
                </a:lnTo>
                <a:lnTo>
                  <a:pt x="1245" y="1722"/>
                </a:lnTo>
                <a:lnTo>
                  <a:pt x="1238" y="1719"/>
                </a:lnTo>
                <a:lnTo>
                  <a:pt x="1232" y="1715"/>
                </a:lnTo>
                <a:lnTo>
                  <a:pt x="1225" y="1712"/>
                </a:lnTo>
                <a:lnTo>
                  <a:pt x="1221" y="1709"/>
                </a:lnTo>
                <a:lnTo>
                  <a:pt x="1213" y="1723"/>
                </a:lnTo>
                <a:close/>
                <a:moveTo>
                  <a:pt x="1252" y="1744"/>
                </a:moveTo>
                <a:lnTo>
                  <a:pt x="1257" y="1747"/>
                </a:lnTo>
                <a:lnTo>
                  <a:pt x="1264" y="1750"/>
                </a:lnTo>
                <a:lnTo>
                  <a:pt x="1270" y="1753"/>
                </a:lnTo>
                <a:lnTo>
                  <a:pt x="1277" y="1757"/>
                </a:lnTo>
                <a:lnTo>
                  <a:pt x="1284" y="1760"/>
                </a:lnTo>
                <a:lnTo>
                  <a:pt x="1290" y="1763"/>
                </a:lnTo>
                <a:lnTo>
                  <a:pt x="1297" y="1766"/>
                </a:lnTo>
                <a:lnTo>
                  <a:pt x="1303" y="1769"/>
                </a:lnTo>
                <a:lnTo>
                  <a:pt x="1304" y="1770"/>
                </a:lnTo>
                <a:lnTo>
                  <a:pt x="1311" y="1755"/>
                </a:lnTo>
                <a:lnTo>
                  <a:pt x="1310" y="1755"/>
                </a:lnTo>
                <a:lnTo>
                  <a:pt x="1304" y="1752"/>
                </a:lnTo>
                <a:lnTo>
                  <a:pt x="1297" y="1749"/>
                </a:lnTo>
                <a:lnTo>
                  <a:pt x="1291" y="1746"/>
                </a:lnTo>
                <a:lnTo>
                  <a:pt x="1284" y="1742"/>
                </a:lnTo>
                <a:lnTo>
                  <a:pt x="1278" y="1739"/>
                </a:lnTo>
                <a:lnTo>
                  <a:pt x="1271" y="1736"/>
                </a:lnTo>
                <a:lnTo>
                  <a:pt x="1265" y="1732"/>
                </a:lnTo>
                <a:lnTo>
                  <a:pt x="1259" y="1730"/>
                </a:lnTo>
                <a:lnTo>
                  <a:pt x="1252" y="1744"/>
                </a:lnTo>
                <a:close/>
                <a:moveTo>
                  <a:pt x="1317" y="1776"/>
                </a:moveTo>
                <a:lnTo>
                  <a:pt x="1323" y="1779"/>
                </a:lnTo>
                <a:lnTo>
                  <a:pt x="1330" y="1782"/>
                </a:lnTo>
                <a:lnTo>
                  <a:pt x="1336" y="1785"/>
                </a:lnTo>
                <a:lnTo>
                  <a:pt x="1343" y="1788"/>
                </a:lnTo>
                <a:lnTo>
                  <a:pt x="1343" y="1788"/>
                </a:lnTo>
                <a:lnTo>
                  <a:pt x="1350" y="1774"/>
                </a:lnTo>
                <a:lnTo>
                  <a:pt x="1350" y="1773"/>
                </a:lnTo>
                <a:lnTo>
                  <a:pt x="1343" y="1770"/>
                </a:lnTo>
                <a:lnTo>
                  <a:pt x="1337" y="1767"/>
                </a:lnTo>
                <a:lnTo>
                  <a:pt x="1330" y="1764"/>
                </a:lnTo>
                <a:lnTo>
                  <a:pt x="1324" y="1761"/>
                </a:lnTo>
                <a:lnTo>
                  <a:pt x="1317" y="1776"/>
                </a:lnTo>
                <a:close/>
                <a:moveTo>
                  <a:pt x="1356" y="1794"/>
                </a:moveTo>
                <a:lnTo>
                  <a:pt x="1363" y="1797"/>
                </a:lnTo>
                <a:lnTo>
                  <a:pt x="1369" y="1800"/>
                </a:lnTo>
                <a:lnTo>
                  <a:pt x="1376" y="1803"/>
                </a:lnTo>
                <a:lnTo>
                  <a:pt x="1382" y="1806"/>
                </a:lnTo>
                <a:lnTo>
                  <a:pt x="1389" y="1808"/>
                </a:lnTo>
                <a:lnTo>
                  <a:pt x="1396" y="1811"/>
                </a:lnTo>
                <a:lnTo>
                  <a:pt x="1402" y="1814"/>
                </a:lnTo>
                <a:lnTo>
                  <a:pt x="1409" y="1817"/>
                </a:lnTo>
                <a:lnTo>
                  <a:pt x="1410" y="1817"/>
                </a:lnTo>
                <a:lnTo>
                  <a:pt x="1416" y="1802"/>
                </a:lnTo>
                <a:lnTo>
                  <a:pt x="1415" y="1802"/>
                </a:lnTo>
                <a:lnTo>
                  <a:pt x="1408" y="1799"/>
                </a:lnTo>
                <a:lnTo>
                  <a:pt x="1402" y="1796"/>
                </a:lnTo>
                <a:lnTo>
                  <a:pt x="1395" y="1794"/>
                </a:lnTo>
                <a:lnTo>
                  <a:pt x="1389" y="1791"/>
                </a:lnTo>
                <a:lnTo>
                  <a:pt x="1382" y="1788"/>
                </a:lnTo>
                <a:lnTo>
                  <a:pt x="1376" y="1785"/>
                </a:lnTo>
                <a:lnTo>
                  <a:pt x="1369" y="1782"/>
                </a:lnTo>
                <a:lnTo>
                  <a:pt x="1363" y="1779"/>
                </a:lnTo>
                <a:lnTo>
                  <a:pt x="1356" y="1794"/>
                </a:lnTo>
                <a:close/>
                <a:moveTo>
                  <a:pt x="1423" y="1823"/>
                </a:moveTo>
                <a:lnTo>
                  <a:pt x="1429" y="1825"/>
                </a:lnTo>
                <a:lnTo>
                  <a:pt x="1435" y="1827"/>
                </a:lnTo>
                <a:lnTo>
                  <a:pt x="1442" y="1830"/>
                </a:lnTo>
                <a:lnTo>
                  <a:pt x="1448" y="1833"/>
                </a:lnTo>
                <a:lnTo>
                  <a:pt x="1451" y="1833"/>
                </a:lnTo>
                <a:lnTo>
                  <a:pt x="1456" y="1818"/>
                </a:lnTo>
                <a:lnTo>
                  <a:pt x="1454" y="1818"/>
                </a:lnTo>
                <a:lnTo>
                  <a:pt x="1448" y="1815"/>
                </a:lnTo>
                <a:lnTo>
                  <a:pt x="1441" y="1812"/>
                </a:lnTo>
                <a:lnTo>
                  <a:pt x="1435" y="1810"/>
                </a:lnTo>
                <a:lnTo>
                  <a:pt x="1429" y="1808"/>
                </a:lnTo>
                <a:lnTo>
                  <a:pt x="1423" y="1823"/>
                </a:lnTo>
                <a:close/>
                <a:moveTo>
                  <a:pt x="1464" y="1839"/>
                </a:moveTo>
                <a:lnTo>
                  <a:pt x="1468" y="1840"/>
                </a:lnTo>
                <a:lnTo>
                  <a:pt x="1475" y="1843"/>
                </a:lnTo>
                <a:lnTo>
                  <a:pt x="1481" y="1845"/>
                </a:lnTo>
                <a:lnTo>
                  <a:pt x="1488" y="1848"/>
                </a:lnTo>
                <a:lnTo>
                  <a:pt x="1494" y="1850"/>
                </a:lnTo>
                <a:lnTo>
                  <a:pt x="1501" y="1853"/>
                </a:lnTo>
                <a:lnTo>
                  <a:pt x="1508" y="1855"/>
                </a:lnTo>
                <a:lnTo>
                  <a:pt x="1514" y="1857"/>
                </a:lnTo>
                <a:lnTo>
                  <a:pt x="1518" y="1859"/>
                </a:lnTo>
                <a:lnTo>
                  <a:pt x="1524" y="1843"/>
                </a:lnTo>
                <a:lnTo>
                  <a:pt x="1520" y="1842"/>
                </a:lnTo>
                <a:lnTo>
                  <a:pt x="1513" y="1840"/>
                </a:lnTo>
                <a:lnTo>
                  <a:pt x="1506" y="1837"/>
                </a:lnTo>
                <a:lnTo>
                  <a:pt x="1500" y="1835"/>
                </a:lnTo>
                <a:lnTo>
                  <a:pt x="1493" y="1833"/>
                </a:lnTo>
                <a:lnTo>
                  <a:pt x="1487" y="1830"/>
                </a:lnTo>
                <a:lnTo>
                  <a:pt x="1480" y="1828"/>
                </a:lnTo>
                <a:lnTo>
                  <a:pt x="1474" y="1825"/>
                </a:lnTo>
                <a:lnTo>
                  <a:pt x="1470" y="1824"/>
                </a:lnTo>
                <a:lnTo>
                  <a:pt x="1464" y="1839"/>
                </a:lnTo>
                <a:close/>
                <a:moveTo>
                  <a:pt x="1532" y="1863"/>
                </a:moveTo>
                <a:lnTo>
                  <a:pt x="1534" y="1864"/>
                </a:lnTo>
                <a:lnTo>
                  <a:pt x="1541" y="1866"/>
                </a:lnTo>
                <a:lnTo>
                  <a:pt x="1547" y="1869"/>
                </a:lnTo>
                <a:lnTo>
                  <a:pt x="1554" y="1871"/>
                </a:lnTo>
                <a:lnTo>
                  <a:pt x="1560" y="1873"/>
                </a:lnTo>
                <a:lnTo>
                  <a:pt x="1565" y="1857"/>
                </a:lnTo>
                <a:lnTo>
                  <a:pt x="1559" y="1856"/>
                </a:lnTo>
                <a:lnTo>
                  <a:pt x="1552" y="1853"/>
                </a:lnTo>
                <a:lnTo>
                  <a:pt x="1546" y="1851"/>
                </a:lnTo>
                <a:lnTo>
                  <a:pt x="1539" y="1849"/>
                </a:lnTo>
                <a:lnTo>
                  <a:pt x="1537" y="1848"/>
                </a:lnTo>
                <a:lnTo>
                  <a:pt x="1532" y="1863"/>
                </a:lnTo>
                <a:close/>
                <a:moveTo>
                  <a:pt x="1574" y="1877"/>
                </a:moveTo>
                <a:lnTo>
                  <a:pt x="1580" y="1879"/>
                </a:lnTo>
                <a:lnTo>
                  <a:pt x="1587" y="1881"/>
                </a:lnTo>
                <a:lnTo>
                  <a:pt x="1593" y="1883"/>
                </a:lnTo>
                <a:lnTo>
                  <a:pt x="1600" y="1885"/>
                </a:lnTo>
                <a:lnTo>
                  <a:pt x="1606" y="1888"/>
                </a:lnTo>
                <a:lnTo>
                  <a:pt x="1613" y="1889"/>
                </a:lnTo>
                <a:lnTo>
                  <a:pt x="1620" y="1891"/>
                </a:lnTo>
                <a:lnTo>
                  <a:pt x="1626" y="1893"/>
                </a:lnTo>
                <a:lnTo>
                  <a:pt x="1629" y="1894"/>
                </a:lnTo>
                <a:lnTo>
                  <a:pt x="1634" y="1879"/>
                </a:lnTo>
                <a:lnTo>
                  <a:pt x="1631" y="1878"/>
                </a:lnTo>
                <a:lnTo>
                  <a:pt x="1624" y="1876"/>
                </a:lnTo>
                <a:lnTo>
                  <a:pt x="1617" y="1874"/>
                </a:lnTo>
                <a:lnTo>
                  <a:pt x="1611" y="1872"/>
                </a:lnTo>
                <a:lnTo>
                  <a:pt x="1604" y="1870"/>
                </a:lnTo>
                <a:lnTo>
                  <a:pt x="1598" y="1868"/>
                </a:lnTo>
                <a:lnTo>
                  <a:pt x="1592" y="1866"/>
                </a:lnTo>
                <a:lnTo>
                  <a:pt x="1585" y="1864"/>
                </a:lnTo>
                <a:lnTo>
                  <a:pt x="1579" y="1862"/>
                </a:lnTo>
                <a:lnTo>
                  <a:pt x="1574" y="1877"/>
                </a:lnTo>
                <a:close/>
                <a:moveTo>
                  <a:pt x="1643" y="1898"/>
                </a:moveTo>
                <a:lnTo>
                  <a:pt x="1646" y="1899"/>
                </a:lnTo>
                <a:lnTo>
                  <a:pt x="1652" y="1901"/>
                </a:lnTo>
                <a:lnTo>
                  <a:pt x="1659" y="1903"/>
                </a:lnTo>
                <a:lnTo>
                  <a:pt x="1666" y="1904"/>
                </a:lnTo>
                <a:lnTo>
                  <a:pt x="1671" y="1906"/>
                </a:lnTo>
                <a:lnTo>
                  <a:pt x="1676" y="1891"/>
                </a:lnTo>
                <a:lnTo>
                  <a:pt x="1670" y="1889"/>
                </a:lnTo>
                <a:lnTo>
                  <a:pt x="1663" y="1887"/>
                </a:lnTo>
                <a:lnTo>
                  <a:pt x="1657" y="1885"/>
                </a:lnTo>
                <a:lnTo>
                  <a:pt x="1650" y="1884"/>
                </a:lnTo>
                <a:lnTo>
                  <a:pt x="1648" y="1883"/>
                </a:lnTo>
                <a:lnTo>
                  <a:pt x="1643" y="1898"/>
                </a:lnTo>
                <a:close/>
                <a:moveTo>
                  <a:pt x="1685" y="1910"/>
                </a:moveTo>
                <a:lnTo>
                  <a:pt x="1692" y="1911"/>
                </a:lnTo>
                <a:lnTo>
                  <a:pt x="1699" y="1913"/>
                </a:lnTo>
                <a:lnTo>
                  <a:pt x="1705" y="1915"/>
                </a:lnTo>
                <a:lnTo>
                  <a:pt x="1712" y="1917"/>
                </a:lnTo>
                <a:lnTo>
                  <a:pt x="1718" y="1918"/>
                </a:lnTo>
                <a:lnTo>
                  <a:pt x="1725" y="1920"/>
                </a:lnTo>
                <a:lnTo>
                  <a:pt x="1732" y="1921"/>
                </a:lnTo>
                <a:lnTo>
                  <a:pt x="1738" y="1923"/>
                </a:lnTo>
                <a:lnTo>
                  <a:pt x="1742" y="1924"/>
                </a:lnTo>
                <a:lnTo>
                  <a:pt x="1745" y="1908"/>
                </a:lnTo>
                <a:lnTo>
                  <a:pt x="1742" y="1907"/>
                </a:lnTo>
                <a:lnTo>
                  <a:pt x="1735" y="1906"/>
                </a:lnTo>
                <a:lnTo>
                  <a:pt x="1729" y="1904"/>
                </a:lnTo>
                <a:lnTo>
                  <a:pt x="1722" y="1902"/>
                </a:lnTo>
                <a:lnTo>
                  <a:pt x="1716" y="1901"/>
                </a:lnTo>
                <a:lnTo>
                  <a:pt x="1709" y="1899"/>
                </a:lnTo>
                <a:lnTo>
                  <a:pt x="1703" y="1898"/>
                </a:lnTo>
                <a:lnTo>
                  <a:pt x="1696" y="1896"/>
                </a:lnTo>
                <a:lnTo>
                  <a:pt x="1690" y="1894"/>
                </a:lnTo>
                <a:lnTo>
                  <a:pt x="1685" y="1910"/>
                </a:lnTo>
                <a:close/>
                <a:moveTo>
                  <a:pt x="1756" y="1927"/>
                </a:moveTo>
                <a:lnTo>
                  <a:pt x="1758" y="1927"/>
                </a:lnTo>
                <a:lnTo>
                  <a:pt x="1764" y="1929"/>
                </a:lnTo>
                <a:lnTo>
                  <a:pt x="1771" y="1930"/>
                </a:lnTo>
                <a:lnTo>
                  <a:pt x="1778" y="1932"/>
                </a:lnTo>
                <a:lnTo>
                  <a:pt x="1784" y="1933"/>
                </a:lnTo>
                <a:lnTo>
                  <a:pt x="1784" y="1933"/>
                </a:lnTo>
                <a:lnTo>
                  <a:pt x="1788" y="1917"/>
                </a:lnTo>
                <a:lnTo>
                  <a:pt x="1788" y="1917"/>
                </a:lnTo>
                <a:lnTo>
                  <a:pt x="1781" y="1916"/>
                </a:lnTo>
                <a:lnTo>
                  <a:pt x="1774" y="1914"/>
                </a:lnTo>
                <a:lnTo>
                  <a:pt x="1768" y="1913"/>
                </a:lnTo>
                <a:lnTo>
                  <a:pt x="1761" y="1912"/>
                </a:lnTo>
                <a:lnTo>
                  <a:pt x="1760" y="1911"/>
                </a:lnTo>
                <a:lnTo>
                  <a:pt x="1756" y="1927"/>
                </a:lnTo>
                <a:close/>
                <a:moveTo>
                  <a:pt x="1799" y="1936"/>
                </a:moveTo>
                <a:lnTo>
                  <a:pt x="1804" y="1937"/>
                </a:lnTo>
                <a:lnTo>
                  <a:pt x="1811" y="1939"/>
                </a:lnTo>
                <a:lnTo>
                  <a:pt x="1817" y="1940"/>
                </a:lnTo>
                <a:lnTo>
                  <a:pt x="1824" y="1941"/>
                </a:lnTo>
                <a:lnTo>
                  <a:pt x="1830" y="1943"/>
                </a:lnTo>
                <a:lnTo>
                  <a:pt x="1837" y="1944"/>
                </a:lnTo>
                <a:lnTo>
                  <a:pt x="1843" y="1945"/>
                </a:lnTo>
                <a:lnTo>
                  <a:pt x="1850" y="1946"/>
                </a:lnTo>
                <a:lnTo>
                  <a:pt x="1856" y="1947"/>
                </a:lnTo>
                <a:lnTo>
                  <a:pt x="1859" y="1931"/>
                </a:lnTo>
                <a:lnTo>
                  <a:pt x="1853" y="1930"/>
                </a:lnTo>
                <a:lnTo>
                  <a:pt x="1846" y="1929"/>
                </a:lnTo>
                <a:lnTo>
                  <a:pt x="1840" y="1928"/>
                </a:lnTo>
                <a:lnTo>
                  <a:pt x="1833" y="1927"/>
                </a:lnTo>
                <a:lnTo>
                  <a:pt x="1827" y="1925"/>
                </a:lnTo>
                <a:lnTo>
                  <a:pt x="1820" y="1924"/>
                </a:lnTo>
                <a:lnTo>
                  <a:pt x="1814" y="1923"/>
                </a:lnTo>
                <a:lnTo>
                  <a:pt x="1807" y="1921"/>
                </a:lnTo>
                <a:lnTo>
                  <a:pt x="1802" y="1920"/>
                </a:lnTo>
                <a:lnTo>
                  <a:pt x="1799" y="1936"/>
                </a:lnTo>
                <a:close/>
                <a:moveTo>
                  <a:pt x="1870" y="1949"/>
                </a:moveTo>
                <a:lnTo>
                  <a:pt x="1876" y="1951"/>
                </a:lnTo>
                <a:lnTo>
                  <a:pt x="1883" y="1952"/>
                </a:lnTo>
                <a:lnTo>
                  <a:pt x="1890" y="1953"/>
                </a:lnTo>
                <a:lnTo>
                  <a:pt x="1896" y="1954"/>
                </a:lnTo>
                <a:lnTo>
                  <a:pt x="1899" y="1954"/>
                </a:lnTo>
                <a:lnTo>
                  <a:pt x="1901" y="1938"/>
                </a:lnTo>
                <a:lnTo>
                  <a:pt x="1899" y="1938"/>
                </a:lnTo>
                <a:lnTo>
                  <a:pt x="1892" y="1937"/>
                </a:lnTo>
                <a:lnTo>
                  <a:pt x="1885" y="1936"/>
                </a:lnTo>
                <a:lnTo>
                  <a:pt x="1879" y="1935"/>
                </a:lnTo>
                <a:lnTo>
                  <a:pt x="1873" y="1934"/>
                </a:lnTo>
                <a:lnTo>
                  <a:pt x="1870" y="1949"/>
                </a:lnTo>
                <a:close/>
                <a:moveTo>
                  <a:pt x="1913" y="1956"/>
                </a:moveTo>
                <a:lnTo>
                  <a:pt x="1916" y="1957"/>
                </a:lnTo>
                <a:lnTo>
                  <a:pt x="1923" y="1958"/>
                </a:lnTo>
                <a:lnTo>
                  <a:pt x="1929" y="1959"/>
                </a:lnTo>
                <a:lnTo>
                  <a:pt x="1935" y="1960"/>
                </a:lnTo>
                <a:lnTo>
                  <a:pt x="1942" y="1961"/>
                </a:lnTo>
                <a:lnTo>
                  <a:pt x="1949" y="1962"/>
                </a:lnTo>
                <a:lnTo>
                  <a:pt x="1955" y="1962"/>
                </a:lnTo>
                <a:lnTo>
                  <a:pt x="1962" y="1963"/>
                </a:lnTo>
                <a:lnTo>
                  <a:pt x="1969" y="1964"/>
                </a:lnTo>
                <a:lnTo>
                  <a:pt x="1971" y="1964"/>
                </a:lnTo>
                <a:lnTo>
                  <a:pt x="1973" y="1948"/>
                </a:lnTo>
                <a:lnTo>
                  <a:pt x="1971" y="1948"/>
                </a:lnTo>
                <a:lnTo>
                  <a:pt x="1964" y="1947"/>
                </a:lnTo>
                <a:lnTo>
                  <a:pt x="1958" y="1946"/>
                </a:lnTo>
                <a:lnTo>
                  <a:pt x="1951" y="1946"/>
                </a:lnTo>
                <a:lnTo>
                  <a:pt x="1944" y="1945"/>
                </a:lnTo>
                <a:lnTo>
                  <a:pt x="1938" y="1944"/>
                </a:lnTo>
                <a:lnTo>
                  <a:pt x="1931" y="1943"/>
                </a:lnTo>
                <a:lnTo>
                  <a:pt x="1925" y="1942"/>
                </a:lnTo>
                <a:lnTo>
                  <a:pt x="1918" y="1941"/>
                </a:lnTo>
                <a:lnTo>
                  <a:pt x="1916" y="1940"/>
                </a:lnTo>
                <a:lnTo>
                  <a:pt x="1913" y="1956"/>
                </a:lnTo>
                <a:close/>
                <a:moveTo>
                  <a:pt x="1985" y="1966"/>
                </a:moveTo>
                <a:lnTo>
                  <a:pt x="1988" y="1966"/>
                </a:lnTo>
                <a:lnTo>
                  <a:pt x="1995" y="1967"/>
                </a:lnTo>
                <a:lnTo>
                  <a:pt x="2002" y="1968"/>
                </a:lnTo>
                <a:lnTo>
                  <a:pt x="2008" y="1969"/>
                </a:lnTo>
                <a:lnTo>
                  <a:pt x="2014" y="1969"/>
                </a:lnTo>
                <a:lnTo>
                  <a:pt x="2016" y="1953"/>
                </a:lnTo>
                <a:lnTo>
                  <a:pt x="2010" y="1952"/>
                </a:lnTo>
                <a:lnTo>
                  <a:pt x="2003" y="1952"/>
                </a:lnTo>
                <a:lnTo>
                  <a:pt x="1997" y="1951"/>
                </a:lnTo>
                <a:lnTo>
                  <a:pt x="1990" y="1950"/>
                </a:lnTo>
                <a:lnTo>
                  <a:pt x="1987" y="1950"/>
                </a:lnTo>
                <a:lnTo>
                  <a:pt x="1985" y="1966"/>
                </a:lnTo>
                <a:close/>
                <a:moveTo>
                  <a:pt x="2029" y="1971"/>
                </a:moveTo>
                <a:lnTo>
                  <a:pt x="2034" y="1971"/>
                </a:lnTo>
                <a:lnTo>
                  <a:pt x="2041" y="1972"/>
                </a:lnTo>
                <a:lnTo>
                  <a:pt x="2047" y="1972"/>
                </a:lnTo>
                <a:lnTo>
                  <a:pt x="2054" y="1973"/>
                </a:lnTo>
                <a:lnTo>
                  <a:pt x="2061" y="1973"/>
                </a:lnTo>
                <a:lnTo>
                  <a:pt x="2067" y="1974"/>
                </a:lnTo>
                <a:lnTo>
                  <a:pt x="2074" y="1975"/>
                </a:lnTo>
                <a:lnTo>
                  <a:pt x="2080" y="1975"/>
                </a:lnTo>
                <a:lnTo>
                  <a:pt x="2087" y="1975"/>
                </a:lnTo>
                <a:lnTo>
                  <a:pt x="2088" y="1959"/>
                </a:lnTo>
                <a:lnTo>
                  <a:pt x="2082" y="1959"/>
                </a:lnTo>
                <a:lnTo>
                  <a:pt x="2075" y="1959"/>
                </a:lnTo>
                <a:lnTo>
                  <a:pt x="2069" y="1958"/>
                </a:lnTo>
                <a:lnTo>
                  <a:pt x="2062" y="1957"/>
                </a:lnTo>
                <a:lnTo>
                  <a:pt x="2056" y="1957"/>
                </a:lnTo>
                <a:lnTo>
                  <a:pt x="2049" y="1956"/>
                </a:lnTo>
                <a:lnTo>
                  <a:pt x="2042" y="1956"/>
                </a:lnTo>
                <a:lnTo>
                  <a:pt x="2036" y="1955"/>
                </a:lnTo>
                <a:lnTo>
                  <a:pt x="2030" y="1955"/>
                </a:lnTo>
                <a:lnTo>
                  <a:pt x="2029" y="1971"/>
                </a:lnTo>
                <a:close/>
                <a:moveTo>
                  <a:pt x="2101" y="1976"/>
                </a:moveTo>
                <a:lnTo>
                  <a:pt x="2107" y="1977"/>
                </a:lnTo>
                <a:lnTo>
                  <a:pt x="2114" y="1977"/>
                </a:lnTo>
                <a:lnTo>
                  <a:pt x="2120" y="1978"/>
                </a:lnTo>
                <a:lnTo>
                  <a:pt x="2127" y="1978"/>
                </a:lnTo>
                <a:lnTo>
                  <a:pt x="2130" y="1978"/>
                </a:lnTo>
                <a:lnTo>
                  <a:pt x="2131" y="1962"/>
                </a:lnTo>
                <a:lnTo>
                  <a:pt x="2127" y="1962"/>
                </a:lnTo>
                <a:lnTo>
                  <a:pt x="2121" y="1961"/>
                </a:lnTo>
                <a:lnTo>
                  <a:pt x="2114" y="1961"/>
                </a:lnTo>
                <a:lnTo>
                  <a:pt x="2108" y="1961"/>
                </a:lnTo>
                <a:lnTo>
                  <a:pt x="2102" y="1960"/>
                </a:lnTo>
                <a:lnTo>
                  <a:pt x="2101" y="1976"/>
                </a:lnTo>
                <a:close/>
                <a:moveTo>
                  <a:pt x="2145" y="1978"/>
                </a:moveTo>
                <a:lnTo>
                  <a:pt x="2146" y="1979"/>
                </a:lnTo>
                <a:lnTo>
                  <a:pt x="2153" y="1979"/>
                </a:lnTo>
                <a:lnTo>
                  <a:pt x="2159" y="1979"/>
                </a:lnTo>
                <a:lnTo>
                  <a:pt x="2166" y="1979"/>
                </a:lnTo>
                <a:lnTo>
                  <a:pt x="2173" y="1980"/>
                </a:lnTo>
                <a:lnTo>
                  <a:pt x="2179" y="1980"/>
                </a:lnTo>
                <a:lnTo>
                  <a:pt x="2186" y="1980"/>
                </a:lnTo>
                <a:lnTo>
                  <a:pt x="2192" y="1980"/>
                </a:lnTo>
                <a:lnTo>
                  <a:pt x="2199" y="1980"/>
                </a:lnTo>
                <a:lnTo>
                  <a:pt x="2203" y="1980"/>
                </a:lnTo>
                <a:lnTo>
                  <a:pt x="2203" y="1964"/>
                </a:lnTo>
                <a:lnTo>
                  <a:pt x="2199" y="1964"/>
                </a:lnTo>
                <a:lnTo>
                  <a:pt x="2193" y="1964"/>
                </a:lnTo>
                <a:lnTo>
                  <a:pt x="2186" y="1964"/>
                </a:lnTo>
                <a:lnTo>
                  <a:pt x="2180" y="1964"/>
                </a:lnTo>
                <a:lnTo>
                  <a:pt x="2173" y="1964"/>
                </a:lnTo>
                <a:lnTo>
                  <a:pt x="2167" y="1963"/>
                </a:lnTo>
                <a:lnTo>
                  <a:pt x="2160" y="1963"/>
                </a:lnTo>
                <a:lnTo>
                  <a:pt x="2154" y="1963"/>
                </a:lnTo>
                <a:lnTo>
                  <a:pt x="2147" y="1962"/>
                </a:lnTo>
                <a:lnTo>
                  <a:pt x="2145" y="1962"/>
                </a:lnTo>
                <a:lnTo>
                  <a:pt x="2145" y="1978"/>
                </a:lnTo>
                <a:close/>
                <a:moveTo>
                  <a:pt x="2217" y="1980"/>
                </a:moveTo>
                <a:lnTo>
                  <a:pt x="2219" y="1980"/>
                </a:lnTo>
                <a:lnTo>
                  <a:pt x="2225" y="1980"/>
                </a:lnTo>
                <a:lnTo>
                  <a:pt x="2232" y="1980"/>
                </a:lnTo>
                <a:lnTo>
                  <a:pt x="2239" y="1980"/>
                </a:lnTo>
                <a:lnTo>
                  <a:pt x="2245" y="1980"/>
                </a:lnTo>
                <a:lnTo>
                  <a:pt x="2247" y="1980"/>
                </a:lnTo>
                <a:lnTo>
                  <a:pt x="2246" y="1963"/>
                </a:lnTo>
                <a:lnTo>
                  <a:pt x="2245" y="1964"/>
                </a:lnTo>
                <a:lnTo>
                  <a:pt x="2238" y="1964"/>
                </a:lnTo>
                <a:lnTo>
                  <a:pt x="2232" y="1964"/>
                </a:lnTo>
                <a:lnTo>
                  <a:pt x="2225" y="1964"/>
                </a:lnTo>
                <a:lnTo>
                  <a:pt x="2219" y="1964"/>
                </a:lnTo>
                <a:lnTo>
                  <a:pt x="2217" y="1964"/>
                </a:lnTo>
                <a:lnTo>
                  <a:pt x="2217" y="1980"/>
                </a:lnTo>
                <a:close/>
                <a:moveTo>
                  <a:pt x="2261" y="1979"/>
                </a:moveTo>
                <a:lnTo>
                  <a:pt x="2265" y="1979"/>
                </a:lnTo>
                <a:lnTo>
                  <a:pt x="2272" y="1979"/>
                </a:lnTo>
                <a:lnTo>
                  <a:pt x="2278" y="1978"/>
                </a:lnTo>
                <a:lnTo>
                  <a:pt x="2285" y="1978"/>
                </a:lnTo>
                <a:lnTo>
                  <a:pt x="2291" y="1978"/>
                </a:lnTo>
                <a:lnTo>
                  <a:pt x="2298" y="1978"/>
                </a:lnTo>
                <a:lnTo>
                  <a:pt x="2305" y="1977"/>
                </a:lnTo>
                <a:lnTo>
                  <a:pt x="2311" y="1977"/>
                </a:lnTo>
                <a:lnTo>
                  <a:pt x="2318" y="1976"/>
                </a:lnTo>
                <a:lnTo>
                  <a:pt x="2319" y="1976"/>
                </a:lnTo>
                <a:lnTo>
                  <a:pt x="2318" y="1960"/>
                </a:lnTo>
                <a:lnTo>
                  <a:pt x="2317" y="1960"/>
                </a:lnTo>
                <a:lnTo>
                  <a:pt x="2310" y="1961"/>
                </a:lnTo>
                <a:lnTo>
                  <a:pt x="2304" y="1961"/>
                </a:lnTo>
                <a:lnTo>
                  <a:pt x="2297" y="1961"/>
                </a:lnTo>
                <a:lnTo>
                  <a:pt x="2291" y="1962"/>
                </a:lnTo>
                <a:lnTo>
                  <a:pt x="2284" y="1962"/>
                </a:lnTo>
                <a:lnTo>
                  <a:pt x="2277" y="1962"/>
                </a:lnTo>
                <a:lnTo>
                  <a:pt x="2271" y="1962"/>
                </a:lnTo>
                <a:lnTo>
                  <a:pt x="2264" y="1963"/>
                </a:lnTo>
                <a:lnTo>
                  <a:pt x="2260" y="1963"/>
                </a:lnTo>
                <a:lnTo>
                  <a:pt x="2261" y="1979"/>
                </a:lnTo>
                <a:close/>
                <a:moveTo>
                  <a:pt x="2334" y="1975"/>
                </a:moveTo>
                <a:lnTo>
                  <a:pt x="2337" y="1975"/>
                </a:lnTo>
                <a:lnTo>
                  <a:pt x="2344" y="1975"/>
                </a:lnTo>
                <a:lnTo>
                  <a:pt x="2351" y="1974"/>
                </a:lnTo>
                <a:lnTo>
                  <a:pt x="2357" y="1973"/>
                </a:lnTo>
                <a:lnTo>
                  <a:pt x="2363" y="1973"/>
                </a:lnTo>
                <a:lnTo>
                  <a:pt x="2361" y="1957"/>
                </a:lnTo>
                <a:lnTo>
                  <a:pt x="2356" y="1957"/>
                </a:lnTo>
                <a:lnTo>
                  <a:pt x="2349" y="1958"/>
                </a:lnTo>
                <a:lnTo>
                  <a:pt x="2343" y="1959"/>
                </a:lnTo>
                <a:lnTo>
                  <a:pt x="2336" y="1959"/>
                </a:lnTo>
                <a:lnTo>
                  <a:pt x="2333" y="1959"/>
                </a:lnTo>
                <a:lnTo>
                  <a:pt x="2334" y="1975"/>
                </a:lnTo>
                <a:close/>
                <a:moveTo>
                  <a:pt x="2377" y="1972"/>
                </a:moveTo>
                <a:lnTo>
                  <a:pt x="2384" y="1971"/>
                </a:lnTo>
                <a:lnTo>
                  <a:pt x="2390" y="1971"/>
                </a:lnTo>
                <a:lnTo>
                  <a:pt x="2397" y="1970"/>
                </a:lnTo>
                <a:lnTo>
                  <a:pt x="2403" y="1969"/>
                </a:lnTo>
                <a:lnTo>
                  <a:pt x="2410" y="1969"/>
                </a:lnTo>
                <a:lnTo>
                  <a:pt x="2416" y="1968"/>
                </a:lnTo>
                <a:lnTo>
                  <a:pt x="2423" y="1967"/>
                </a:lnTo>
                <a:lnTo>
                  <a:pt x="2430" y="1966"/>
                </a:lnTo>
                <a:lnTo>
                  <a:pt x="2435" y="1966"/>
                </a:lnTo>
                <a:lnTo>
                  <a:pt x="2433" y="1950"/>
                </a:lnTo>
                <a:lnTo>
                  <a:pt x="2428" y="1950"/>
                </a:lnTo>
                <a:lnTo>
                  <a:pt x="2421" y="1951"/>
                </a:lnTo>
                <a:lnTo>
                  <a:pt x="2415" y="1952"/>
                </a:lnTo>
                <a:lnTo>
                  <a:pt x="2408" y="1952"/>
                </a:lnTo>
                <a:lnTo>
                  <a:pt x="2402" y="1953"/>
                </a:lnTo>
                <a:lnTo>
                  <a:pt x="2395" y="1954"/>
                </a:lnTo>
                <a:lnTo>
                  <a:pt x="2389" y="1955"/>
                </a:lnTo>
                <a:lnTo>
                  <a:pt x="2382" y="1955"/>
                </a:lnTo>
                <a:lnTo>
                  <a:pt x="2376" y="1956"/>
                </a:lnTo>
                <a:lnTo>
                  <a:pt x="2377" y="1972"/>
                </a:lnTo>
                <a:close/>
                <a:moveTo>
                  <a:pt x="2449" y="1964"/>
                </a:moveTo>
                <a:lnTo>
                  <a:pt x="2456" y="1963"/>
                </a:lnTo>
                <a:lnTo>
                  <a:pt x="2463" y="1962"/>
                </a:lnTo>
                <a:lnTo>
                  <a:pt x="2469" y="1962"/>
                </a:lnTo>
                <a:lnTo>
                  <a:pt x="2476" y="1961"/>
                </a:lnTo>
                <a:lnTo>
                  <a:pt x="2478" y="1960"/>
                </a:lnTo>
                <a:lnTo>
                  <a:pt x="2476" y="1944"/>
                </a:lnTo>
                <a:lnTo>
                  <a:pt x="2474" y="1945"/>
                </a:lnTo>
                <a:lnTo>
                  <a:pt x="2467" y="1946"/>
                </a:lnTo>
                <a:lnTo>
                  <a:pt x="2461" y="1946"/>
                </a:lnTo>
                <a:lnTo>
                  <a:pt x="2454" y="1947"/>
                </a:lnTo>
                <a:lnTo>
                  <a:pt x="2448" y="1948"/>
                </a:lnTo>
                <a:lnTo>
                  <a:pt x="2449" y="1964"/>
                </a:lnTo>
                <a:close/>
                <a:moveTo>
                  <a:pt x="2493" y="1958"/>
                </a:moveTo>
                <a:lnTo>
                  <a:pt x="2496" y="1958"/>
                </a:lnTo>
                <a:lnTo>
                  <a:pt x="2502" y="1957"/>
                </a:lnTo>
                <a:lnTo>
                  <a:pt x="2509" y="1956"/>
                </a:lnTo>
                <a:lnTo>
                  <a:pt x="2515" y="1955"/>
                </a:lnTo>
                <a:lnTo>
                  <a:pt x="2522" y="1954"/>
                </a:lnTo>
                <a:lnTo>
                  <a:pt x="2528" y="1953"/>
                </a:lnTo>
                <a:lnTo>
                  <a:pt x="2535" y="1952"/>
                </a:lnTo>
                <a:lnTo>
                  <a:pt x="2542" y="1951"/>
                </a:lnTo>
                <a:lnTo>
                  <a:pt x="2548" y="1949"/>
                </a:lnTo>
                <a:lnTo>
                  <a:pt x="2550" y="1949"/>
                </a:lnTo>
                <a:lnTo>
                  <a:pt x="2547" y="1933"/>
                </a:lnTo>
                <a:lnTo>
                  <a:pt x="2546" y="1933"/>
                </a:lnTo>
                <a:lnTo>
                  <a:pt x="2539" y="1935"/>
                </a:lnTo>
                <a:lnTo>
                  <a:pt x="2532" y="1936"/>
                </a:lnTo>
                <a:lnTo>
                  <a:pt x="2526" y="1937"/>
                </a:lnTo>
                <a:lnTo>
                  <a:pt x="2519" y="1938"/>
                </a:lnTo>
                <a:lnTo>
                  <a:pt x="2513" y="1939"/>
                </a:lnTo>
                <a:lnTo>
                  <a:pt x="2506" y="1940"/>
                </a:lnTo>
                <a:lnTo>
                  <a:pt x="2500" y="1941"/>
                </a:lnTo>
                <a:lnTo>
                  <a:pt x="2493" y="1942"/>
                </a:lnTo>
                <a:lnTo>
                  <a:pt x="2490" y="1942"/>
                </a:lnTo>
                <a:lnTo>
                  <a:pt x="2493" y="1958"/>
                </a:lnTo>
                <a:close/>
                <a:moveTo>
                  <a:pt x="2564" y="1947"/>
                </a:moveTo>
                <a:lnTo>
                  <a:pt x="2568" y="1946"/>
                </a:lnTo>
                <a:lnTo>
                  <a:pt x="2575" y="1945"/>
                </a:lnTo>
                <a:lnTo>
                  <a:pt x="2581" y="1944"/>
                </a:lnTo>
                <a:lnTo>
                  <a:pt x="2588" y="1943"/>
                </a:lnTo>
                <a:lnTo>
                  <a:pt x="2593" y="1941"/>
                </a:lnTo>
                <a:lnTo>
                  <a:pt x="2590" y="1926"/>
                </a:lnTo>
                <a:lnTo>
                  <a:pt x="2585" y="1927"/>
                </a:lnTo>
                <a:lnTo>
                  <a:pt x="2578" y="1928"/>
                </a:lnTo>
                <a:lnTo>
                  <a:pt x="2572" y="1929"/>
                </a:lnTo>
                <a:lnTo>
                  <a:pt x="2565" y="1930"/>
                </a:lnTo>
                <a:lnTo>
                  <a:pt x="2562" y="1931"/>
                </a:lnTo>
                <a:lnTo>
                  <a:pt x="2564" y="1947"/>
                </a:lnTo>
                <a:close/>
                <a:moveTo>
                  <a:pt x="2607" y="1939"/>
                </a:moveTo>
                <a:lnTo>
                  <a:pt x="2607" y="1939"/>
                </a:lnTo>
                <a:lnTo>
                  <a:pt x="2614" y="1937"/>
                </a:lnTo>
                <a:lnTo>
                  <a:pt x="2621" y="1936"/>
                </a:lnTo>
                <a:lnTo>
                  <a:pt x="2627" y="1934"/>
                </a:lnTo>
                <a:lnTo>
                  <a:pt x="2634" y="1933"/>
                </a:lnTo>
                <a:lnTo>
                  <a:pt x="2640" y="1932"/>
                </a:lnTo>
                <a:lnTo>
                  <a:pt x="2647" y="1930"/>
                </a:lnTo>
                <a:lnTo>
                  <a:pt x="2654" y="1929"/>
                </a:lnTo>
                <a:lnTo>
                  <a:pt x="2660" y="1927"/>
                </a:lnTo>
                <a:lnTo>
                  <a:pt x="2664" y="1927"/>
                </a:lnTo>
                <a:lnTo>
                  <a:pt x="2661" y="1911"/>
                </a:lnTo>
                <a:lnTo>
                  <a:pt x="2657" y="1912"/>
                </a:lnTo>
                <a:lnTo>
                  <a:pt x="2650" y="1913"/>
                </a:lnTo>
                <a:lnTo>
                  <a:pt x="2643" y="1914"/>
                </a:lnTo>
                <a:lnTo>
                  <a:pt x="2637" y="1916"/>
                </a:lnTo>
                <a:lnTo>
                  <a:pt x="2630" y="1917"/>
                </a:lnTo>
                <a:lnTo>
                  <a:pt x="2624" y="1919"/>
                </a:lnTo>
                <a:lnTo>
                  <a:pt x="2617" y="1920"/>
                </a:lnTo>
                <a:lnTo>
                  <a:pt x="2611" y="1921"/>
                </a:lnTo>
                <a:lnTo>
                  <a:pt x="2604" y="1923"/>
                </a:lnTo>
                <a:lnTo>
                  <a:pt x="2604" y="1923"/>
                </a:lnTo>
                <a:lnTo>
                  <a:pt x="2607" y="1939"/>
                </a:lnTo>
                <a:close/>
                <a:moveTo>
                  <a:pt x="2678" y="1923"/>
                </a:moveTo>
                <a:lnTo>
                  <a:pt x="2680" y="1923"/>
                </a:lnTo>
                <a:lnTo>
                  <a:pt x="2687" y="1921"/>
                </a:lnTo>
                <a:lnTo>
                  <a:pt x="2693" y="1920"/>
                </a:lnTo>
                <a:lnTo>
                  <a:pt x="2700" y="1918"/>
                </a:lnTo>
                <a:lnTo>
                  <a:pt x="2706" y="1917"/>
                </a:lnTo>
                <a:lnTo>
                  <a:pt x="2706" y="1916"/>
                </a:lnTo>
                <a:lnTo>
                  <a:pt x="2703" y="1901"/>
                </a:lnTo>
                <a:lnTo>
                  <a:pt x="2702" y="1901"/>
                </a:lnTo>
                <a:lnTo>
                  <a:pt x="2696" y="1902"/>
                </a:lnTo>
                <a:lnTo>
                  <a:pt x="2689" y="1904"/>
                </a:lnTo>
                <a:lnTo>
                  <a:pt x="2683" y="1906"/>
                </a:lnTo>
                <a:lnTo>
                  <a:pt x="2676" y="1907"/>
                </a:lnTo>
                <a:lnTo>
                  <a:pt x="2675" y="1907"/>
                </a:lnTo>
                <a:lnTo>
                  <a:pt x="2678" y="1923"/>
                </a:lnTo>
                <a:close/>
                <a:moveTo>
                  <a:pt x="2721" y="1913"/>
                </a:moveTo>
                <a:lnTo>
                  <a:pt x="2726" y="1911"/>
                </a:lnTo>
                <a:lnTo>
                  <a:pt x="2733" y="1910"/>
                </a:lnTo>
                <a:lnTo>
                  <a:pt x="2739" y="1908"/>
                </a:lnTo>
                <a:lnTo>
                  <a:pt x="2746" y="1906"/>
                </a:lnTo>
                <a:lnTo>
                  <a:pt x="2752" y="1904"/>
                </a:lnTo>
                <a:lnTo>
                  <a:pt x="2759" y="1903"/>
                </a:lnTo>
                <a:lnTo>
                  <a:pt x="2766" y="1901"/>
                </a:lnTo>
                <a:lnTo>
                  <a:pt x="2772" y="1899"/>
                </a:lnTo>
                <a:lnTo>
                  <a:pt x="2777" y="1898"/>
                </a:lnTo>
                <a:lnTo>
                  <a:pt x="2772" y="1882"/>
                </a:lnTo>
                <a:lnTo>
                  <a:pt x="2768" y="1884"/>
                </a:lnTo>
                <a:lnTo>
                  <a:pt x="2761" y="1885"/>
                </a:lnTo>
                <a:lnTo>
                  <a:pt x="2755" y="1887"/>
                </a:lnTo>
                <a:lnTo>
                  <a:pt x="2748" y="1889"/>
                </a:lnTo>
                <a:lnTo>
                  <a:pt x="2741" y="1891"/>
                </a:lnTo>
                <a:lnTo>
                  <a:pt x="2735" y="1892"/>
                </a:lnTo>
                <a:lnTo>
                  <a:pt x="2728" y="1894"/>
                </a:lnTo>
                <a:lnTo>
                  <a:pt x="2722" y="1896"/>
                </a:lnTo>
                <a:lnTo>
                  <a:pt x="2717" y="1897"/>
                </a:lnTo>
                <a:lnTo>
                  <a:pt x="2721" y="1913"/>
                </a:lnTo>
                <a:close/>
                <a:moveTo>
                  <a:pt x="2791" y="1894"/>
                </a:moveTo>
                <a:lnTo>
                  <a:pt x="2792" y="1893"/>
                </a:lnTo>
                <a:lnTo>
                  <a:pt x="2798" y="1891"/>
                </a:lnTo>
                <a:lnTo>
                  <a:pt x="2805" y="1889"/>
                </a:lnTo>
                <a:lnTo>
                  <a:pt x="2811" y="1888"/>
                </a:lnTo>
                <a:lnTo>
                  <a:pt x="2818" y="1885"/>
                </a:lnTo>
                <a:lnTo>
                  <a:pt x="2819" y="1885"/>
                </a:lnTo>
                <a:lnTo>
                  <a:pt x="2814" y="1870"/>
                </a:lnTo>
                <a:lnTo>
                  <a:pt x="2814" y="1870"/>
                </a:lnTo>
                <a:lnTo>
                  <a:pt x="2807" y="1872"/>
                </a:lnTo>
                <a:lnTo>
                  <a:pt x="2800" y="1874"/>
                </a:lnTo>
                <a:lnTo>
                  <a:pt x="2794" y="1876"/>
                </a:lnTo>
                <a:lnTo>
                  <a:pt x="2787" y="1878"/>
                </a:lnTo>
                <a:lnTo>
                  <a:pt x="2786" y="1878"/>
                </a:lnTo>
                <a:lnTo>
                  <a:pt x="2791" y="1894"/>
                </a:lnTo>
                <a:close/>
                <a:moveTo>
                  <a:pt x="2833" y="1881"/>
                </a:moveTo>
                <a:lnTo>
                  <a:pt x="2838" y="1879"/>
                </a:lnTo>
                <a:lnTo>
                  <a:pt x="2844" y="1877"/>
                </a:lnTo>
                <a:lnTo>
                  <a:pt x="2851" y="1875"/>
                </a:lnTo>
                <a:lnTo>
                  <a:pt x="2858" y="1873"/>
                </a:lnTo>
                <a:lnTo>
                  <a:pt x="2864" y="1871"/>
                </a:lnTo>
                <a:lnTo>
                  <a:pt x="2871" y="1869"/>
                </a:lnTo>
                <a:lnTo>
                  <a:pt x="2878" y="1866"/>
                </a:lnTo>
                <a:lnTo>
                  <a:pt x="2884" y="1864"/>
                </a:lnTo>
                <a:lnTo>
                  <a:pt x="2888" y="1863"/>
                </a:lnTo>
                <a:lnTo>
                  <a:pt x="2882" y="1848"/>
                </a:lnTo>
                <a:lnTo>
                  <a:pt x="2879" y="1849"/>
                </a:lnTo>
                <a:lnTo>
                  <a:pt x="2872" y="1851"/>
                </a:lnTo>
                <a:lnTo>
                  <a:pt x="2866" y="1853"/>
                </a:lnTo>
                <a:lnTo>
                  <a:pt x="2859" y="1856"/>
                </a:lnTo>
                <a:lnTo>
                  <a:pt x="2853" y="1858"/>
                </a:lnTo>
                <a:lnTo>
                  <a:pt x="2846" y="1860"/>
                </a:lnTo>
                <a:lnTo>
                  <a:pt x="2840" y="1862"/>
                </a:lnTo>
                <a:lnTo>
                  <a:pt x="2833" y="1864"/>
                </a:lnTo>
                <a:lnTo>
                  <a:pt x="2828" y="1866"/>
                </a:lnTo>
                <a:lnTo>
                  <a:pt x="2833" y="1881"/>
                </a:lnTo>
                <a:close/>
                <a:moveTo>
                  <a:pt x="2901" y="1858"/>
                </a:moveTo>
                <a:lnTo>
                  <a:pt x="2904" y="1857"/>
                </a:lnTo>
                <a:lnTo>
                  <a:pt x="2910" y="1855"/>
                </a:lnTo>
                <a:lnTo>
                  <a:pt x="2917" y="1853"/>
                </a:lnTo>
                <a:lnTo>
                  <a:pt x="2923" y="1850"/>
                </a:lnTo>
                <a:lnTo>
                  <a:pt x="2929" y="1848"/>
                </a:lnTo>
                <a:lnTo>
                  <a:pt x="2923" y="1833"/>
                </a:lnTo>
                <a:lnTo>
                  <a:pt x="2918" y="1835"/>
                </a:lnTo>
                <a:lnTo>
                  <a:pt x="2911" y="1837"/>
                </a:lnTo>
                <a:lnTo>
                  <a:pt x="2905" y="1840"/>
                </a:lnTo>
                <a:lnTo>
                  <a:pt x="2898" y="1842"/>
                </a:lnTo>
                <a:lnTo>
                  <a:pt x="2896" y="1843"/>
                </a:lnTo>
                <a:lnTo>
                  <a:pt x="2901" y="1858"/>
                </a:lnTo>
                <a:close/>
                <a:moveTo>
                  <a:pt x="2942" y="1843"/>
                </a:moveTo>
                <a:lnTo>
                  <a:pt x="2943" y="1843"/>
                </a:lnTo>
                <a:lnTo>
                  <a:pt x="2950" y="1840"/>
                </a:lnTo>
                <a:lnTo>
                  <a:pt x="2956" y="1838"/>
                </a:lnTo>
                <a:lnTo>
                  <a:pt x="2963" y="1835"/>
                </a:lnTo>
                <a:lnTo>
                  <a:pt x="2970" y="1833"/>
                </a:lnTo>
                <a:lnTo>
                  <a:pt x="2976" y="1830"/>
                </a:lnTo>
                <a:lnTo>
                  <a:pt x="2983" y="1827"/>
                </a:lnTo>
                <a:lnTo>
                  <a:pt x="2989" y="1825"/>
                </a:lnTo>
                <a:lnTo>
                  <a:pt x="2996" y="1822"/>
                </a:lnTo>
                <a:lnTo>
                  <a:pt x="2997" y="1822"/>
                </a:lnTo>
                <a:lnTo>
                  <a:pt x="2990" y="1807"/>
                </a:lnTo>
                <a:lnTo>
                  <a:pt x="2990" y="1807"/>
                </a:lnTo>
                <a:lnTo>
                  <a:pt x="2983" y="1810"/>
                </a:lnTo>
                <a:lnTo>
                  <a:pt x="2977" y="1812"/>
                </a:lnTo>
                <a:lnTo>
                  <a:pt x="2970" y="1815"/>
                </a:lnTo>
                <a:lnTo>
                  <a:pt x="2964" y="1818"/>
                </a:lnTo>
                <a:lnTo>
                  <a:pt x="2957" y="1820"/>
                </a:lnTo>
                <a:lnTo>
                  <a:pt x="2951" y="1823"/>
                </a:lnTo>
                <a:lnTo>
                  <a:pt x="2944" y="1825"/>
                </a:lnTo>
                <a:lnTo>
                  <a:pt x="2938" y="1828"/>
                </a:lnTo>
                <a:lnTo>
                  <a:pt x="2937" y="1828"/>
                </a:lnTo>
                <a:lnTo>
                  <a:pt x="2942" y="1843"/>
                </a:lnTo>
                <a:close/>
                <a:moveTo>
                  <a:pt x="3010" y="1816"/>
                </a:moveTo>
                <a:lnTo>
                  <a:pt x="3016" y="1814"/>
                </a:lnTo>
                <a:lnTo>
                  <a:pt x="3022" y="1811"/>
                </a:lnTo>
                <a:lnTo>
                  <a:pt x="3029" y="1808"/>
                </a:lnTo>
                <a:lnTo>
                  <a:pt x="3035" y="1806"/>
                </a:lnTo>
                <a:lnTo>
                  <a:pt x="3037" y="1805"/>
                </a:lnTo>
                <a:lnTo>
                  <a:pt x="3031" y="1790"/>
                </a:lnTo>
                <a:lnTo>
                  <a:pt x="3029" y="1791"/>
                </a:lnTo>
                <a:lnTo>
                  <a:pt x="3023" y="1794"/>
                </a:lnTo>
                <a:lnTo>
                  <a:pt x="3016" y="1796"/>
                </a:lnTo>
                <a:lnTo>
                  <a:pt x="3009" y="1799"/>
                </a:lnTo>
                <a:lnTo>
                  <a:pt x="3004" y="1801"/>
                </a:lnTo>
                <a:lnTo>
                  <a:pt x="3010" y="1816"/>
                </a:lnTo>
                <a:close/>
                <a:moveTo>
                  <a:pt x="3050" y="1799"/>
                </a:moveTo>
                <a:lnTo>
                  <a:pt x="3055" y="1797"/>
                </a:lnTo>
                <a:lnTo>
                  <a:pt x="3062" y="1794"/>
                </a:lnTo>
                <a:lnTo>
                  <a:pt x="3069" y="1791"/>
                </a:lnTo>
                <a:lnTo>
                  <a:pt x="3075" y="1788"/>
                </a:lnTo>
                <a:lnTo>
                  <a:pt x="3082" y="1785"/>
                </a:lnTo>
                <a:lnTo>
                  <a:pt x="3088" y="1782"/>
                </a:lnTo>
                <a:lnTo>
                  <a:pt x="3095" y="1779"/>
                </a:lnTo>
                <a:lnTo>
                  <a:pt x="3101" y="1776"/>
                </a:lnTo>
                <a:lnTo>
                  <a:pt x="3103" y="1775"/>
                </a:lnTo>
                <a:lnTo>
                  <a:pt x="3096" y="1760"/>
                </a:lnTo>
                <a:lnTo>
                  <a:pt x="3094" y="1761"/>
                </a:lnTo>
                <a:lnTo>
                  <a:pt x="3088" y="1764"/>
                </a:lnTo>
                <a:lnTo>
                  <a:pt x="3082" y="1767"/>
                </a:lnTo>
                <a:lnTo>
                  <a:pt x="3075" y="1770"/>
                </a:lnTo>
                <a:lnTo>
                  <a:pt x="3068" y="1773"/>
                </a:lnTo>
                <a:lnTo>
                  <a:pt x="3062" y="1776"/>
                </a:lnTo>
                <a:lnTo>
                  <a:pt x="3055" y="1779"/>
                </a:lnTo>
                <a:lnTo>
                  <a:pt x="3049" y="1782"/>
                </a:lnTo>
                <a:lnTo>
                  <a:pt x="3044" y="1785"/>
                </a:lnTo>
                <a:lnTo>
                  <a:pt x="3050" y="1799"/>
                </a:lnTo>
                <a:close/>
                <a:moveTo>
                  <a:pt x="3116" y="1769"/>
                </a:moveTo>
                <a:lnTo>
                  <a:pt x="3121" y="1766"/>
                </a:lnTo>
                <a:lnTo>
                  <a:pt x="3128" y="1763"/>
                </a:lnTo>
                <a:lnTo>
                  <a:pt x="3134" y="1760"/>
                </a:lnTo>
                <a:lnTo>
                  <a:pt x="3141" y="1757"/>
                </a:lnTo>
                <a:lnTo>
                  <a:pt x="3142" y="1756"/>
                </a:lnTo>
                <a:lnTo>
                  <a:pt x="3135" y="1742"/>
                </a:lnTo>
                <a:lnTo>
                  <a:pt x="3134" y="1742"/>
                </a:lnTo>
                <a:lnTo>
                  <a:pt x="3127" y="1746"/>
                </a:lnTo>
                <a:lnTo>
                  <a:pt x="3120" y="1749"/>
                </a:lnTo>
                <a:lnTo>
                  <a:pt x="3114" y="1752"/>
                </a:lnTo>
                <a:lnTo>
                  <a:pt x="3109" y="1754"/>
                </a:lnTo>
                <a:lnTo>
                  <a:pt x="3116" y="1769"/>
                </a:lnTo>
                <a:close/>
                <a:moveTo>
                  <a:pt x="3155" y="1750"/>
                </a:moveTo>
                <a:lnTo>
                  <a:pt x="3161" y="1747"/>
                </a:lnTo>
                <a:lnTo>
                  <a:pt x="3167" y="1743"/>
                </a:lnTo>
                <a:lnTo>
                  <a:pt x="3174" y="1740"/>
                </a:lnTo>
                <a:lnTo>
                  <a:pt x="3180" y="1737"/>
                </a:lnTo>
                <a:lnTo>
                  <a:pt x="3187" y="1733"/>
                </a:lnTo>
                <a:lnTo>
                  <a:pt x="3193" y="1730"/>
                </a:lnTo>
                <a:lnTo>
                  <a:pt x="3200" y="1726"/>
                </a:lnTo>
                <a:lnTo>
                  <a:pt x="3207" y="1722"/>
                </a:lnTo>
                <a:lnTo>
                  <a:pt x="3199" y="1708"/>
                </a:lnTo>
                <a:lnTo>
                  <a:pt x="3193" y="1712"/>
                </a:lnTo>
                <a:lnTo>
                  <a:pt x="3186" y="1715"/>
                </a:lnTo>
                <a:lnTo>
                  <a:pt x="3179" y="1719"/>
                </a:lnTo>
                <a:lnTo>
                  <a:pt x="3173" y="1722"/>
                </a:lnTo>
                <a:lnTo>
                  <a:pt x="3166" y="1726"/>
                </a:lnTo>
                <a:lnTo>
                  <a:pt x="3160" y="1729"/>
                </a:lnTo>
                <a:lnTo>
                  <a:pt x="3153" y="1732"/>
                </a:lnTo>
                <a:lnTo>
                  <a:pt x="3148" y="1735"/>
                </a:lnTo>
                <a:lnTo>
                  <a:pt x="3155" y="1750"/>
                </a:lnTo>
                <a:close/>
                <a:moveTo>
                  <a:pt x="3219" y="1715"/>
                </a:moveTo>
                <a:lnTo>
                  <a:pt x="3220" y="1715"/>
                </a:lnTo>
                <a:lnTo>
                  <a:pt x="3226" y="1711"/>
                </a:lnTo>
                <a:lnTo>
                  <a:pt x="3233" y="1708"/>
                </a:lnTo>
                <a:lnTo>
                  <a:pt x="3240" y="1704"/>
                </a:lnTo>
                <a:lnTo>
                  <a:pt x="3245" y="1701"/>
                </a:lnTo>
                <a:lnTo>
                  <a:pt x="3237" y="1687"/>
                </a:lnTo>
                <a:lnTo>
                  <a:pt x="3232" y="1690"/>
                </a:lnTo>
                <a:lnTo>
                  <a:pt x="3225" y="1694"/>
                </a:lnTo>
                <a:lnTo>
                  <a:pt x="3219" y="1697"/>
                </a:lnTo>
                <a:lnTo>
                  <a:pt x="3212" y="1701"/>
                </a:lnTo>
                <a:lnTo>
                  <a:pt x="3212" y="1701"/>
                </a:lnTo>
                <a:lnTo>
                  <a:pt x="3219" y="1715"/>
                </a:lnTo>
                <a:close/>
                <a:moveTo>
                  <a:pt x="3257" y="1694"/>
                </a:moveTo>
                <a:lnTo>
                  <a:pt x="3259" y="1693"/>
                </a:lnTo>
                <a:lnTo>
                  <a:pt x="3266" y="1689"/>
                </a:lnTo>
                <a:lnTo>
                  <a:pt x="3273" y="1685"/>
                </a:lnTo>
                <a:lnTo>
                  <a:pt x="3279" y="1681"/>
                </a:lnTo>
                <a:lnTo>
                  <a:pt x="3286" y="1677"/>
                </a:lnTo>
                <a:lnTo>
                  <a:pt x="3292" y="1673"/>
                </a:lnTo>
                <a:lnTo>
                  <a:pt x="3299" y="1669"/>
                </a:lnTo>
                <a:lnTo>
                  <a:pt x="3305" y="1665"/>
                </a:lnTo>
                <a:lnTo>
                  <a:pt x="3308" y="1664"/>
                </a:lnTo>
                <a:lnTo>
                  <a:pt x="3299" y="1650"/>
                </a:lnTo>
                <a:lnTo>
                  <a:pt x="3297" y="1651"/>
                </a:lnTo>
                <a:lnTo>
                  <a:pt x="3291" y="1655"/>
                </a:lnTo>
                <a:lnTo>
                  <a:pt x="3284" y="1660"/>
                </a:lnTo>
                <a:lnTo>
                  <a:pt x="3277" y="1663"/>
                </a:lnTo>
                <a:lnTo>
                  <a:pt x="3271" y="1667"/>
                </a:lnTo>
                <a:lnTo>
                  <a:pt x="3264" y="1671"/>
                </a:lnTo>
                <a:lnTo>
                  <a:pt x="3258" y="1675"/>
                </a:lnTo>
                <a:lnTo>
                  <a:pt x="3251" y="1679"/>
                </a:lnTo>
                <a:lnTo>
                  <a:pt x="3249" y="1680"/>
                </a:lnTo>
                <a:lnTo>
                  <a:pt x="3257" y="1694"/>
                </a:lnTo>
                <a:close/>
                <a:moveTo>
                  <a:pt x="3320" y="1656"/>
                </a:moveTo>
                <a:lnTo>
                  <a:pt x="3325" y="1653"/>
                </a:lnTo>
                <a:lnTo>
                  <a:pt x="3332" y="1649"/>
                </a:lnTo>
                <a:lnTo>
                  <a:pt x="3338" y="1644"/>
                </a:lnTo>
                <a:lnTo>
                  <a:pt x="3344" y="1641"/>
                </a:lnTo>
                <a:lnTo>
                  <a:pt x="3336" y="1627"/>
                </a:lnTo>
                <a:lnTo>
                  <a:pt x="3330" y="1631"/>
                </a:lnTo>
                <a:lnTo>
                  <a:pt x="3323" y="1635"/>
                </a:lnTo>
                <a:lnTo>
                  <a:pt x="3317" y="1639"/>
                </a:lnTo>
                <a:lnTo>
                  <a:pt x="3311" y="1643"/>
                </a:lnTo>
                <a:lnTo>
                  <a:pt x="3320" y="1656"/>
                </a:lnTo>
                <a:close/>
                <a:moveTo>
                  <a:pt x="3356" y="1633"/>
                </a:moveTo>
                <a:lnTo>
                  <a:pt x="3358" y="1631"/>
                </a:lnTo>
                <a:lnTo>
                  <a:pt x="3365" y="1627"/>
                </a:lnTo>
                <a:lnTo>
                  <a:pt x="3371" y="1623"/>
                </a:lnTo>
                <a:lnTo>
                  <a:pt x="3378" y="1618"/>
                </a:lnTo>
                <a:lnTo>
                  <a:pt x="3384" y="1614"/>
                </a:lnTo>
                <a:lnTo>
                  <a:pt x="3391" y="1609"/>
                </a:lnTo>
                <a:lnTo>
                  <a:pt x="3398" y="1605"/>
                </a:lnTo>
                <a:lnTo>
                  <a:pt x="3404" y="1600"/>
                </a:lnTo>
                <a:lnTo>
                  <a:pt x="3405" y="1600"/>
                </a:lnTo>
                <a:lnTo>
                  <a:pt x="3395" y="1587"/>
                </a:lnTo>
                <a:lnTo>
                  <a:pt x="3395" y="1587"/>
                </a:lnTo>
                <a:lnTo>
                  <a:pt x="3388" y="1592"/>
                </a:lnTo>
                <a:lnTo>
                  <a:pt x="3382" y="1596"/>
                </a:lnTo>
                <a:lnTo>
                  <a:pt x="3375" y="1601"/>
                </a:lnTo>
                <a:lnTo>
                  <a:pt x="3369" y="1605"/>
                </a:lnTo>
                <a:lnTo>
                  <a:pt x="3362" y="1609"/>
                </a:lnTo>
                <a:lnTo>
                  <a:pt x="3356" y="1614"/>
                </a:lnTo>
                <a:lnTo>
                  <a:pt x="3349" y="1618"/>
                </a:lnTo>
                <a:lnTo>
                  <a:pt x="3348" y="1619"/>
                </a:lnTo>
                <a:lnTo>
                  <a:pt x="3356" y="1633"/>
                </a:lnTo>
                <a:close/>
                <a:moveTo>
                  <a:pt x="3416" y="1592"/>
                </a:moveTo>
                <a:lnTo>
                  <a:pt x="3417" y="1591"/>
                </a:lnTo>
                <a:lnTo>
                  <a:pt x="3424" y="1586"/>
                </a:lnTo>
                <a:lnTo>
                  <a:pt x="3431" y="1582"/>
                </a:lnTo>
                <a:lnTo>
                  <a:pt x="3437" y="1577"/>
                </a:lnTo>
                <a:lnTo>
                  <a:pt x="3440" y="1575"/>
                </a:lnTo>
                <a:lnTo>
                  <a:pt x="3431" y="1562"/>
                </a:lnTo>
                <a:lnTo>
                  <a:pt x="3428" y="1564"/>
                </a:lnTo>
                <a:lnTo>
                  <a:pt x="3421" y="1569"/>
                </a:lnTo>
                <a:lnTo>
                  <a:pt x="3415" y="1573"/>
                </a:lnTo>
                <a:lnTo>
                  <a:pt x="3408" y="1578"/>
                </a:lnTo>
                <a:lnTo>
                  <a:pt x="3407" y="1579"/>
                </a:lnTo>
                <a:lnTo>
                  <a:pt x="3416" y="1592"/>
                </a:lnTo>
                <a:close/>
                <a:moveTo>
                  <a:pt x="3452" y="1566"/>
                </a:moveTo>
                <a:lnTo>
                  <a:pt x="3457" y="1562"/>
                </a:lnTo>
                <a:lnTo>
                  <a:pt x="3464" y="1557"/>
                </a:lnTo>
                <a:lnTo>
                  <a:pt x="3470" y="1552"/>
                </a:lnTo>
                <a:lnTo>
                  <a:pt x="3477" y="1547"/>
                </a:lnTo>
                <a:lnTo>
                  <a:pt x="3483" y="1542"/>
                </a:lnTo>
                <a:lnTo>
                  <a:pt x="3490" y="1537"/>
                </a:lnTo>
                <a:lnTo>
                  <a:pt x="3496" y="1532"/>
                </a:lnTo>
                <a:lnTo>
                  <a:pt x="3498" y="1531"/>
                </a:lnTo>
                <a:lnTo>
                  <a:pt x="3488" y="1518"/>
                </a:lnTo>
                <a:lnTo>
                  <a:pt x="3486" y="1519"/>
                </a:lnTo>
                <a:lnTo>
                  <a:pt x="3480" y="1525"/>
                </a:lnTo>
                <a:lnTo>
                  <a:pt x="3473" y="1530"/>
                </a:lnTo>
                <a:lnTo>
                  <a:pt x="3467" y="1535"/>
                </a:lnTo>
                <a:lnTo>
                  <a:pt x="3461" y="1540"/>
                </a:lnTo>
                <a:lnTo>
                  <a:pt x="3454" y="1544"/>
                </a:lnTo>
                <a:lnTo>
                  <a:pt x="3447" y="1549"/>
                </a:lnTo>
                <a:lnTo>
                  <a:pt x="3442" y="1553"/>
                </a:lnTo>
                <a:lnTo>
                  <a:pt x="3452" y="1566"/>
                </a:lnTo>
                <a:close/>
                <a:moveTo>
                  <a:pt x="3509" y="1522"/>
                </a:moveTo>
                <a:lnTo>
                  <a:pt x="3510" y="1522"/>
                </a:lnTo>
                <a:lnTo>
                  <a:pt x="3516" y="1516"/>
                </a:lnTo>
                <a:lnTo>
                  <a:pt x="3523" y="1511"/>
                </a:lnTo>
                <a:lnTo>
                  <a:pt x="3529" y="1506"/>
                </a:lnTo>
                <a:lnTo>
                  <a:pt x="3532" y="1504"/>
                </a:lnTo>
                <a:lnTo>
                  <a:pt x="3522" y="1491"/>
                </a:lnTo>
                <a:lnTo>
                  <a:pt x="3519" y="1493"/>
                </a:lnTo>
                <a:lnTo>
                  <a:pt x="3513" y="1499"/>
                </a:lnTo>
                <a:lnTo>
                  <a:pt x="3506" y="1504"/>
                </a:lnTo>
                <a:lnTo>
                  <a:pt x="3500" y="1509"/>
                </a:lnTo>
                <a:lnTo>
                  <a:pt x="3499" y="1509"/>
                </a:lnTo>
                <a:lnTo>
                  <a:pt x="3509" y="1522"/>
                </a:lnTo>
                <a:close/>
                <a:moveTo>
                  <a:pt x="3543" y="1494"/>
                </a:moveTo>
                <a:lnTo>
                  <a:pt x="3549" y="1490"/>
                </a:lnTo>
                <a:lnTo>
                  <a:pt x="3556" y="1484"/>
                </a:lnTo>
                <a:lnTo>
                  <a:pt x="3562" y="1478"/>
                </a:lnTo>
                <a:lnTo>
                  <a:pt x="3569" y="1473"/>
                </a:lnTo>
                <a:lnTo>
                  <a:pt x="3575" y="1467"/>
                </a:lnTo>
                <a:lnTo>
                  <a:pt x="3582" y="1461"/>
                </a:lnTo>
                <a:lnTo>
                  <a:pt x="3588" y="1457"/>
                </a:lnTo>
                <a:lnTo>
                  <a:pt x="3577" y="1445"/>
                </a:lnTo>
                <a:lnTo>
                  <a:pt x="3572" y="1449"/>
                </a:lnTo>
                <a:lnTo>
                  <a:pt x="3565" y="1455"/>
                </a:lnTo>
                <a:lnTo>
                  <a:pt x="3559" y="1461"/>
                </a:lnTo>
                <a:lnTo>
                  <a:pt x="3552" y="1466"/>
                </a:lnTo>
                <a:lnTo>
                  <a:pt x="3545" y="1472"/>
                </a:lnTo>
                <a:lnTo>
                  <a:pt x="3539" y="1477"/>
                </a:lnTo>
                <a:lnTo>
                  <a:pt x="3533" y="1482"/>
                </a:lnTo>
                <a:lnTo>
                  <a:pt x="3543" y="1494"/>
                </a:lnTo>
                <a:close/>
                <a:moveTo>
                  <a:pt x="3599" y="1447"/>
                </a:moveTo>
                <a:lnTo>
                  <a:pt x="3602" y="1444"/>
                </a:lnTo>
                <a:lnTo>
                  <a:pt x="3608" y="1438"/>
                </a:lnTo>
                <a:lnTo>
                  <a:pt x="3615" y="1432"/>
                </a:lnTo>
                <a:lnTo>
                  <a:pt x="3620" y="1428"/>
                </a:lnTo>
                <a:lnTo>
                  <a:pt x="3609" y="1416"/>
                </a:lnTo>
                <a:lnTo>
                  <a:pt x="3604" y="1420"/>
                </a:lnTo>
                <a:lnTo>
                  <a:pt x="3598" y="1426"/>
                </a:lnTo>
                <a:lnTo>
                  <a:pt x="3591" y="1432"/>
                </a:lnTo>
                <a:lnTo>
                  <a:pt x="3588" y="1435"/>
                </a:lnTo>
                <a:lnTo>
                  <a:pt x="3599" y="1447"/>
                </a:lnTo>
                <a:close/>
                <a:moveTo>
                  <a:pt x="3631" y="1418"/>
                </a:moveTo>
                <a:lnTo>
                  <a:pt x="3635" y="1414"/>
                </a:lnTo>
                <a:lnTo>
                  <a:pt x="3641" y="1408"/>
                </a:lnTo>
                <a:lnTo>
                  <a:pt x="3648" y="1402"/>
                </a:lnTo>
                <a:lnTo>
                  <a:pt x="3655" y="1396"/>
                </a:lnTo>
                <a:lnTo>
                  <a:pt x="3661" y="1389"/>
                </a:lnTo>
                <a:lnTo>
                  <a:pt x="3668" y="1383"/>
                </a:lnTo>
                <a:lnTo>
                  <a:pt x="3673" y="1378"/>
                </a:lnTo>
                <a:lnTo>
                  <a:pt x="3662" y="1366"/>
                </a:lnTo>
                <a:lnTo>
                  <a:pt x="3656" y="1371"/>
                </a:lnTo>
                <a:lnTo>
                  <a:pt x="3650" y="1378"/>
                </a:lnTo>
                <a:lnTo>
                  <a:pt x="3643" y="1384"/>
                </a:lnTo>
                <a:lnTo>
                  <a:pt x="3637" y="1390"/>
                </a:lnTo>
                <a:lnTo>
                  <a:pt x="3630" y="1396"/>
                </a:lnTo>
                <a:lnTo>
                  <a:pt x="3624" y="1402"/>
                </a:lnTo>
                <a:lnTo>
                  <a:pt x="3620" y="1406"/>
                </a:lnTo>
                <a:lnTo>
                  <a:pt x="3631" y="1418"/>
                </a:lnTo>
                <a:close/>
                <a:moveTo>
                  <a:pt x="3683" y="1367"/>
                </a:moveTo>
                <a:lnTo>
                  <a:pt x="3687" y="1364"/>
                </a:lnTo>
                <a:lnTo>
                  <a:pt x="3694" y="1357"/>
                </a:lnTo>
                <a:lnTo>
                  <a:pt x="3701" y="1350"/>
                </a:lnTo>
                <a:lnTo>
                  <a:pt x="3704" y="1347"/>
                </a:lnTo>
                <a:lnTo>
                  <a:pt x="3693" y="1335"/>
                </a:lnTo>
                <a:lnTo>
                  <a:pt x="3689" y="1339"/>
                </a:lnTo>
                <a:lnTo>
                  <a:pt x="3683" y="1345"/>
                </a:lnTo>
                <a:lnTo>
                  <a:pt x="3676" y="1352"/>
                </a:lnTo>
                <a:lnTo>
                  <a:pt x="3672" y="1356"/>
                </a:lnTo>
                <a:lnTo>
                  <a:pt x="3683" y="1367"/>
                </a:lnTo>
                <a:close/>
                <a:moveTo>
                  <a:pt x="3714" y="1336"/>
                </a:moveTo>
                <a:lnTo>
                  <a:pt x="3720" y="1330"/>
                </a:lnTo>
                <a:lnTo>
                  <a:pt x="3727" y="1323"/>
                </a:lnTo>
                <a:lnTo>
                  <a:pt x="3734" y="1316"/>
                </a:lnTo>
                <a:lnTo>
                  <a:pt x="3740" y="1310"/>
                </a:lnTo>
                <a:lnTo>
                  <a:pt x="3747" y="1302"/>
                </a:lnTo>
                <a:lnTo>
                  <a:pt x="3753" y="1295"/>
                </a:lnTo>
                <a:lnTo>
                  <a:pt x="3754" y="1294"/>
                </a:lnTo>
                <a:lnTo>
                  <a:pt x="3742" y="1283"/>
                </a:lnTo>
                <a:lnTo>
                  <a:pt x="3741" y="1284"/>
                </a:lnTo>
                <a:lnTo>
                  <a:pt x="3735" y="1291"/>
                </a:lnTo>
                <a:lnTo>
                  <a:pt x="3728" y="1298"/>
                </a:lnTo>
                <a:lnTo>
                  <a:pt x="3722" y="1305"/>
                </a:lnTo>
                <a:lnTo>
                  <a:pt x="3715" y="1312"/>
                </a:lnTo>
                <a:lnTo>
                  <a:pt x="3709" y="1319"/>
                </a:lnTo>
                <a:lnTo>
                  <a:pt x="3703" y="1325"/>
                </a:lnTo>
                <a:lnTo>
                  <a:pt x="3714" y="1336"/>
                </a:lnTo>
                <a:close/>
                <a:moveTo>
                  <a:pt x="3764" y="1284"/>
                </a:moveTo>
                <a:lnTo>
                  <a:pt x="3766" y="1281"/>
                </a:lnTo>
                <a:lnTo>
                  <a:pt x="3773" y="1274"/>
                </a:lnTo>
                <a:lnTo>
                  <a:pt x="3779" y="1266"/>
                </a:lnTo>
                <a:lnTo>
                  <a:pt x="3783" y="1262"/>
                </a:lnTo>
                <a:lnTo>
                  <a:pt x="3772" y="1251"/>
                </a:lnTo>
                <a:lnTo>
                  <a:pt x="3768" y="1255"/>
                </a:lnTo>
                <a:lnTo>
                  <a:pt x="3761" y="1263"/>
                </a:lnTo>
                <a:lnTo>
                  <a:pt x="3754" y="1270"/>
                </a:lnTo>
                <a:lnTo>
                  <a:pt x="3752" y="1273"/>
                </a:lnTo>
                <a:lnTo>
                  <a:pt x="3764" y="1284"/>
                </a:lnTo>
                <a:close/>
                <a:moveTo>
                  <a:pt x="3793" y="1251"/>
                </a:moveTo>
                <a:lnTo>
                  <a:pt x="3799" y="1244"/>
                </a:lnTo>
                <a:lnTo>
                  <a:pt x="3806" y="1236"/>
                </a:lnTo>
                <a:lnTo>
                  <a:pt x="3813" y="1229"/>
                </a:lnTo>
                <a:lnTo>
                  <a:pt x="3819" y="1221"/>
                </a:lnTo>
                <a:lnTo>
                  <a:pt x="3826" y="1213"/>
                </a:lnTo>
                <a:lnTo>
                  <a:pt x="3831" y="1207"/>
                </a:lnTo>
                <a:lnTo>
                  <a:pt x="3819" y="1197"/>
                </a:lnTo>
                <a:lnTo>
                  <a:pt x="3813" y="1203"/>
                </a:lnTo>
                <a:lnTo>
                  <a:pt x="3807" y="1210"/>
                </a:lnTo>
                <a:lnTo>
                  <a:pt x="3800" y="1218"/>
                </a:lnTo>
                <a:lnTo>
                  <a:pt x="3794" y="1226"/>
                </a:lnTo>
                <a:lnTo>
                  <a:pt x="3787" y="1233"/>
                </a:lnTo>
                <a:lnTo>
                  <a:pt x="3781" y="1240"/>
                </a:lnTo>
                <a:lnTo>
                  <a:pt x="3793" y="1251"/>
                </a:lnTo>
                <a:close/>
                <a:moveTo>
                  <a:pt x="3840" y="1196"/>
                </a:moveTo>
                <a:lnTo>
                  <a:pt x="3846" y="1189"/>
                </a:lnTo>
                <a:lnTo>
                  <a:pt x="3852" y="1181"/>
                </a:lnTo>
                <a:lnTo>
                  <a:pt x="3859" y="1173"/>
                </a:lnTo>
                <a:lnTo>
                  <a:pt x="3846" y="1163"/>
                </a:lnTo>
                <a:lnTo>
                  <a:pt x="3839" y="1171"/>
                </a:lnTo>
                <a:lnTo>
                  <a:pt x="3833" y="1179"/>
                </a:lnTo>
                <a:lnTo>
                  <a:pt x="3828" y="1185"/>
                </a:lnTo>
                <a:lnTo>
                  <a:pt x="3840" y="1196"/>
                </a:lnTo>
                <a:close/>
                <a:moveTo>
                  <a:pt x="3868" y="1162"/>
                </a:moveTo>
                <a:lnTo>
                  <a:pt x="3872" y="1156"/>
                </a:lnTo>
                <a:lnTo>
                  <a:pt x="3878" y="1148"/>
                </a:lnTo>
                <a:lnTo>
                  <a:pt x="3885" y="1139"/>
                </a:lnTo>
                <a:lnTo>
                  <a:pt x="3891" y="1131"/>
                </a:lnTo>
                <a:lnTo>
                  <a:pt x="3898" y="1123"/>
                </a:lnTo>
                <a:lnTo>
                  <a:pt x="3903" y="1116"/>
                </a:lnTo>
                <a:lnTo>
                  <a:pt x="3890" y="1106"/>
                </a:lnTo>
                <a:lnTo>
                  <a:pt x="3885" y="1113"/>
                </a:lnTo>
                <a:lnTo>
                  <a:pt x="3879" y="1121"/>
                </a:lnTo>
                <a:lnTo>
                  <a:pt x="3872" y="1130"/>
                </a:lnTo>
                <a:lnTo>
                  <a:pt x="3866" y="1138"/>
                </a:lnTo>
                <a:lnTo>
                  <a:pt x="3859" y="1146"/>
                </a:lnTo>
                <a:lnTo>
                  <a:pt x="3855" y="1152"/>
                </a:lnTo>
                <a:lnTo>
                  <a:pt x="3868" y="1162"/>
                </a:lnTo>
                <a:close/>
                <a:moveTo>
                  <a:pt x="3912" y="1104"/>
                </a:moveTo>
                <a:lnTo>
                  <a:pt x="3918" y="1096"/>
                </a:lnTo>
                <a:lnTo>
                  <a:pt x="3924" y="1087"/>
                </a:lnTo>
                <a:lnTo>
                  <a:pt x="3929" y="1081"/>
                </a:lnTo>
                <a:lnTo>
                  <a:pt x="3916" y="1071"/>
                </a:lnTo>
                <a:lnTo>
                  <a:pt x="3911" y="1078"/>
                </a:lnTo>
                <a:lnTo>
                  <a:pt x="3905" y="1087"/>
                </a:lnTo>
                <a:lnTo>
                  <a:pt x="3899" y="1094"/>
                </a:lnTo>
                <a:lnTo>
                  <a:pt x="3912" y="1104"/>
                </a:lnTo>
                <a:close/>
                <a:moveTo>
                  <a:pt x="3938" y="1069"/>
                </a:moveTo>
                <a:lnTo>
                  <a:pt x="3944" y="1060"/>
                </a:lnTo>
                <a:lnTo>
                  <a:pt x="3951" y="1050"/>
                </a:lnTo>
                <a:lnTo>
                  <a:pt x="3957" y="1041"/>
                </a:lnTo>
                <a:lnTo>
                  <a:pt x="3964" y="1032"/>
                </a:lnTo>
                <a:lnTo>
                  <a:pt x="3970" y="1022"/>
                </a:lnTo>
                <a:lnTo>
                  <a:pt x="3971" y="1021"/>
                </a:lnTo>
                <a:lnTo>
                  <a:pt x="3958" y="1012"/>
                </a:lnTo>
                <a:lnTo>
                  <a:pt x="3957" y="1013"/>
                </a:lnTo>
                <a:lnTo>
                  <a:pt x="3951" y="1022"/>
                </a:lnTo>
                <a:lnTo>
                  <a:pt x="3944" y="1032"/>
                </a:lnTo>
                <a:lnTo>
                  <a:pt x="3938" y="1041"/>
                </a:lnTo>
                <a:lnTo>
                  <a:pt x="3931" y="1050"/>
                </a:lnTo>
                <a:lnTo>
                  <a:pt x="3925" y="1059"/>
                </a:lnTo>
                <a:lnTo>
                  <a:pt x="3938" y="1069"/>
                </a:lnTo>
                <a:close/>
                <a:moveTo>
                  <a:pt x="3979" y="1009"/>
                </a:moveTo>
                <a:lnTo>
                  <a:pt x="3984" y="1003"/>
                </a:lnTo>
                <a:lnTo>
                  <a:pt x="3990" y="993"/>
                </a:lnTo>
                <a:lnTo>
                  <a:pt x="3995" y="985"/>
                </a:lnTo>
                <a:lnTo>
                  <a:pt x="3982" y="976"/>
                </a:lnTo>
                <a:lnTo>
                  <a:pt x="3977" y="984"/>
                </a:lnTo>
                <a:lnTo>
                  <a:pt x="3970" y="994"/>
                </a:lnTo>
                <a:lnTo>
                  <a:pt x="3966" y="1000"/>
                </a:lnTo>
                <a:lnTo>
                  <a:pt x="3979" y="1009"/>
                </a:lnTo>
                <a:close/>
                <a:moveTo>
                  <a:pt x="4003" y="973"/>
                </a:moveTo>
                <a:lnTo>
                  <a:pt x="4003" y="973"/>
                </a:lnTo>
                <a:lnTo>
                  <a:pt x="4010" y="962"/>
                </a:lnTo>
                <a:lnTo>
                  <a:pt x="4017" y="952"/>
                </a:lnTo>
                <a:lnTo>
                  <a:pt x="4023" y="942"/>
                </a:lnTo>
                <a:lnTo>
                  <a:pt x="4030" y="931"/>
                </a:lnTo>
                <a:lnTo>
                  <a:pt x="4034" y="924"/>
                </a:lnTo>
                <a:lnTo>
                  <a:pt x="4021" y="915"/>
                </a:lnTo>
                <a:lnTo>
                  <a:pt x="4016" y="923"/>
                </a:lnTo>
                <a:lnTo>
                  <a:pt x="4009" y="933"/>
                </a:lnTo>
                <a:lnTo>
                  <a:pt x="4003" y="943"/>
                </a:lnTo>
                <a:lnTo>
                  <a:pt x="3996" y="954"/>
                </a:lnTo>
                <a:lnTo>
                  <a:pt x="3990" y="964"/>
                </a:lnTo>
                <a:lnTo>
                  <a:pt x="3990" y="964"/>
                </a:lnTo>
                <a:lnTo>
                  <a:pt x="4003" y="973"/>
                </a:lnTo>
                <a:close/>
                <a:moveTo>
                  <a:pt x="4042" y="911"/>
                </a:moveTo>
                <a:lnTo>
                  <a:pt x="4043" y="910"/>
                </a:lnTo>
                <a:lnTo>
                  <a:pt x="4050" y="899"/>
                </a:lnTo>
                <a:lnTo>
                  <a:pt x="4056" y="888"/>
                </a:lnTo>
                <a:lnTo>
                  <a:pt x="4057" y="886"/>
                </a:lnTo>
                <a:lnTo>
                  <a:pt x="4043" y="878"/>
                </a:lnTo>
                <a:lnTo>
                  <a:pt x="4042" y="880"/>
                </a:lnTo>
                <a:lnTo>
                  <a:pt x="4036" y="891"/>
                </a:lnTo>
                <a:lnTo>
                  <a:pt x="4029" y="901"/>
                </a:lnTo>
                <a:lnTo>
                  <a:pt x="4028" y="903"/>
                </a:lnTo>
                <a:lnTo>
                  <a:pt x="4042" y="911"/>
                </a:lnTo>
                <a:close/>
                <a:moveTo>
                  <a:pt x="4065" y="874"/>
                </a:moveTo>
                <a:lnTo>
                  <a:pt x="4069" y="866"/>
                </a:lnTo>
                <a:lnTo>
                  <a:pt x="4076" y="855"/>
                </a:lnTo>
                <a:lnTo>
                  <a:pt x="4082" y="843"/>
                </a:lnTo>
                <a:lnTo>
                  <a:pt x="4089" y="832"/>
                </a:lnTo>
                <a:lnTo>
                  <a:pt x="4094" y="824"/>
                </a:lnTo>
                <a:lnTo>
                  <a:pt x="4079" y="816"/>
                </a:lnTo>
                <a:lnTo>
                  <a:pt x="4075" y="824"/>
                </a:lnTo>
                <a:lnTo>
                  <a:pt x="4069" y="835"/>
                </a:lnTo>
                <a:lnTo>
                  <a:pt x="4062" y="847"/>
                </a:lnTo>
                <a:lnTo>
                  <a:pt x="4055" y="858"/>
                </a:lnTo>
                <a:lnTo>
                  <a:pt x="4051" y="866"/>
                </a:lnTo>
                <a:lnTo>
                  <a:pt x="4065" y="874"/>
                </a:lnTo>
                <a:close/>
                <a:moveTo>
                  <a:pt x="4101" y="811"/>
                </a:moveTo>
                <a:lnTo>
                  <a:pt x="4102" y="808"/>
                </a:lnTo>
                <a:lnTo>
                  <a:pt x="4109" y="796"/>
                </a:lnTo>
                <a:lnTo>
                  <a:pt x="4115" y="786"/>
                </a:lnTo>
                <a:lnTo>
                  <a:pt x="4101" y="778"/>
                </a:lnTo>
                <a:lnTo>
                  <a:pt x="4094" y="789"/>
                </a:lnTo>
                <a:lnTo>
                  <a:pt x="4088" y="801"/>
                </a:lnTo>
                <a:lnTo>
                  <a:pt x="4087" y="803"/>
                </a:lnTo>
                <a:lnTo>
                  <a:pt x="4101" y="811"/>
                </a:lnTo>
                <a:close/>
                <a:moveTo>
                  <a:pt x="4122" y="773"/>
                </a:moveTo>
                <a:lnTo>
                  <a:pt x="4122" y="772"/>
                </a:lnTo>
                <a:lnTo>
                  <a:pt x="4128" y="760"/>
                </a:lnTo>
                <a:lnTo>
                  <a:pt x="4135" y="747"/>
                </a:lnTo>
                <a:lnTo>
                  <a:pt x="4142" y="734"/>
                </a:lnTo>
                <a:lnTo>
                  <a:pt x="4148" y="722"/>
                </a:lnTo>
                <a:lnTo>
                  <a:pt x="4148" y="721"/>
                </a:lnTo>
                <a:lnTo>
                  <a:pt x="4134" y="714"/>
                </a:lnTo>
                <a:lnTo>
                  <a:pt x="4134" y="715"/>
                </a:lnTo>
                <a:lnTo>
                  <a:pt x="4127" y="727"/>
                </a:lnTo>
                <a:lnTo>
                  <a:pt x="4121" y="740"/>
                </a:lnTo>
                <a:lnTo>
                  <a:pt x="4114" y="752"/>
                </a:lnTo>
                <a:lnTo>
                  <a:pt x="4108" y="764"/>
                </a:lnTo>
                <a:lnTo>
                  <a:pt x="4107" y="765"/>
                </a:lnTo>
                <a:lnTo>
                  <a:pt x="4122" y="773"/>
                </a:lnTo>
                <a:close/>
                <a:moveTo>
                  <a:pt x="4155" y="708"/>
                </a:moveTo>
                <a:lnTo>
                  <a:pt x="4161" y="696"/>
                </a:lnTo>
                <a:lnTo>
                  <a:pt x="4168" y="683"/>
                </a:lnTo>
                <a:lnTo>
                  <a:pt x="4168" y="682"/>
                </a:lnTo>
                <a:lnTo>
                  <a:pt x="4154" y="675"/>
                </a:lnTo>
                <a:lnTo>
                  <a:pt x="4153" y="675"/>
                </a:lnTo>
                <a:lnTo>
                  <a:pt x="4147" y="689"/>
                </a:lnTo>
                <a:lnTo>
                  <a:pt x="4141" y="701"/>
                </a:lnTo>
                <a:lnTo>
                  <a:pt x="4155" y="708"/>
                </a:lnTo>
                <a:close/>
                <a:moveTo>
                  <a:pt x="4174" y="669"/>
                </a:moveTo>
                <a:lnTo>
                  <a:pt x="4174" y="669"/>
                </a:lnTo>
                <a:lnTo>
                  <a:pt x="4181" y="655"/>
                </a:lnTo>
                <a:lnTo>
                  <a:pt x="4188" y="641"/>
                </a:lnTo>
                <a:lnTo>
                  <a:pt x="4194" y="628"/>
                </a:lnTo>
                <a:lnTo>
                  <a:pt x="4199" y="617"/>
                </a:lnTo>
                <a:lnTo>
                  <a:pt x="4185" y="610"/>
                </a:lnTo>
                <a:lnTo>
                  <a:pt x="4180" y="621"/>
                </a:lnTo>
                <a:lnTo>
                  <a:pt x="4173" y="635"/>
                </a:lnTo>
                <a:lnTo>
                  <a:pt x="4167" y="648"/>
                </a:lnTo>
                <a:lnTo>
                  <a:pt x="4160" y="662"/>
                </a:lnTo>
                <a:lnTo>
                  <a:pt x="4160" y="662"/>
                </a:lnTo>
                <a:lnTo>
                  <a:pt x="4174" y="669"/>
                </a:lnTo>
                <a:close/>
                <a:moveTo>
                  <a:pt x="4206" y="603"/>
                </a:moveTo>
                <a:lnTo>
                  <a:pt x="4207" y="599"/>
                </a:lnTo>
                <a:lnTo>
                  <a:pt x="4214" y="585"/>
                </a:lnTo>
                <a:lnTo>
                  <a:pt x="4217" y="577"/>
                </a:lnTo>
                <a:lnTo>
                  <a:pt x="4203" y="570"/>
                </a:lnTo>
                <a:lnTo>
                  <a:pt x="4199" y="578"/>
                </a:lnTo>
                <a:lnTo>
                  <a:pt x="4193" y="593"/>
                </a:lnTo>
                <a:lnTo>
                  <a:pt x="4191" y="597"/>
                </a:lnTo>
                <a:lnTo>
                  <a:pt x="4206" y="603"/>
                </a:lnTo>
                <a:close/>
                <a:moveTo>
                  <a:pt x="4223" y="564"/>
                </a:moveTo>
                <a:lnTo>
                  <a:pt x="4227" y="555"/>
                </a:lnTo>
                <a:lnTo>
                  <a:pt x="4234" y="540"/>
                </a:lnTo>
                <a:lnTo>
                  <a:pt x="4240" y="525"/>
                </a:lnTo>
                <a:lnTo>
                  <a:pt x="4246" y="510"/>
                </a:lnTo>
                <a:lnTo>
                  <a:pt x="4231" y="504"/>
                </a:lnTo>
                <a:lnTo>
                  <a:pt x="4225" y="518"/>
                </a:lnTo>
                <a:lnTo>
                  <a:pt x="4219" y="534"/>
                </a:lnTo>
                <a:lnTo>
                  <a:pt x="4212" y="548"/>
                </a:lnTo>
                <a:lnTo>
                  <a:pt x="4209" y="557"/>
                </a:lnTo>
                <a:lnTo>
                  <a:pt x="4223" y="564"/>
                </a:lnTo>
                <a:close/>
                <a:moveTo>
                  <a:pt x="4252" y="497"/>
                </a:moveTo>
                <a:lnTo>
                  <a:pt x="4253" y="493"/>
                </a:lnTo>
                <a:lnTo>
                  <a:pt x="4260" y="477"/>
                </a:lnTo>
                <a:lnTo>
                  <a:pt x="4263" y="470"/>
                </a:lnTo>
                <a:lnTo>
                  <a:pt x="4248" y="464"/>
                </a:lnTo>
                <a:lnTo>
                  <a:pt x="4245" y="471"/>
                </a:lnTo>
                <a:lnTo>
                  <a:pt x="4238" y="487"/>
                </a:lnTo>
                <a:lnTo>
                  <a:pt x="4237" y="491"/>
                </a:lnTo>
                <a:lnTo>
                  <a:pt x="4252" y="497"/>
                </a:lnTo>
                <a:close/>
                <a:moveTo>
                  <a:pt x="4268" y="457"/>
                </a:moveTo>
                <a:lnTo>
                  <a:pt x="4273" y="445"/>
                </a:lnTo>
                <a:lnTo>
                  <a:pt x="4280" y="428"/>
                </a:lnTo>
                <a:lnTo>
                  <a:pt x="4286" y="411"/>
                </a:lnTo>
                <a:lnTo>
                  <a:pt x="4290" y="403"/>
                </a:lnTo>
                <a:lnTo>
                  <a:pt x="4275" y="397"/>
                </a:lnTo>
                <a:lnTo>
                  <a:pt x="4271" y="405"/>
                </a:lnTo>
                <a:lnTo>
                  <a:pt x="4265" y="422"/>
                </a:lnTo>
                <a:lnTo>
                  <a:pt x="4258" y="439"/>
                </a:lnTo>
                <a:lnTo>
                  <a:pt x="4253" y="451"/>
                </a:lnTo>
                <a:lnTo>
                  <a:pt x="4268" y="457"/>
                </a:lnTo>
                <a:close/>
                <a:moveTo>
                  <a:pt x="4295" y="389"/>
                </a:moveTo>
                <a:lnTo>
                  <a:pt x="4299" y="376"/>
                </a:lnTo>
                <a:lnTo>
                  <a:pt x="4305" y="362"/>
                </a:lnTo>
                <a:lnTo>
                  <a:pt x="4290" y="356"/>
                </a:lnTo>
                <a:lnTo>
                  <a:pt x="4284" y="371"/>
                </a:lnTo>
                <a:lnTo>
                  <a:pt x="4280" y="383"/>
                </a:lnTo>
                <a:lnTo>
                  <a:pt x="4295" y="389"/>
                </a:lnTo>
                <a:close/>
                <a:moveTo>
                  <a:pt x="4310" y="348"/>
                </a:moveTo>
                <a:lnTo>
                  <a:pt x="4313" y="341"/>
                </a:lnTo>
                <a:lnTo>
                  <a:pt x="4319" y="322"/>
                </a:lnTo>
                <a:lnTo>
                  <a:pt x="4326" y="304"/>
                </a:lnTo>
                <a:lnTo>
                  <a:pt x="4329" y="293"/>
                </a:lnTo>
                <a:lnTo>
                  <a:pt x="4314" y="288"/>
                </a:lnTo>
                <a:lnTo>
                  <a:pt x="4311" y="298"/>
                </a:lnTo>
                <a:lnTo>
                  <a:pt x="4304" y="317"/>
                </a:lnTo>
                <a:lnTo>
                  <a:pt x="4298" y="335"/>
                </a:lnTo>
                <a:lnTo>
                  <a:pt x="4295" y="342"/>
                </a:lnTo>
                <a:lnTo>
                  <a:pt x="4310" y="348"/>
                </a:lnTo>
                <a:close/>
                <a:moveTo>
                  <a:pt x="4334" y="280"/>
                </a:moveTo>
                <a:lnTo>
                  <a:pt x="4339" y="265"/>
                </a:lnTo>
                <a:lnTo>
                  <a:pt x="4343" y="252"/>
                </a:lnTo>
                <a:lnTo>
                  <a:pt x="4328" y="247"/>
                </a:lnTo>
                <a:lnTo>
                  <a:pt x="4323" y="260"/>
                </a:lnTo>
                <a:lnTo>
                  <a:pt x="4319" y="274"/>
                </a:lnTo>
                <a:lnTo>
                  <a:pt x="4334" y="280"/>
                </a:lnTo>
                <a:close/>
                <a:moveTo>
                  <a:pt x="4348" y="238"/>
                </a:moveTo>
                <a:lnTo>
                  <a:pt x="4352" y="226"/>
                </a:lnTo>
                <a:lnTo>
                  <a:pt x="4358" y="206"/>
                </a:lnTo>
                <a:lnTo>
                  <a:pt x="4365" y="185"/>
                </a:lnTo>
                <a:lnTo>
                  <a:pt x="4366" y="183"/>
                </a:lnTo>
                <a:lnTo>
                  <a:pt x="4350" y="178"/>
                </a:lnTo>
                <a:lnTo>
                  <a:pt x="4350" y="180"/>
                </a:lnTo>
                <a:lnTo>
                  <a:pt x="4343" y="200"/>
                </a:lnTo>
                <a:lnTo>
                  <a:pt x="4337" y="221"/>
                </a:lnTo>
                <a:lnTo>
                  <a:pt x="4333" y="233"/>
                </a:lnTo>
                <a:lnTo>
                  <a:pt x="4348" y="238"/>
                </a:lnTo>
                <a:close/>
                <a:moveTo>
                  <a:pt x="4370" y="169"/>
                </a:moveTo>
                <a:lnTo>
                  <a:pt x="4372" y="164"/>
                </a:lnTo>
                <a:lnTo>
                  <a:pt x="4378" y="142"/>
                </a:lnTo>
                <a:lnTo>
                  <a:pt x="4379" y="141"/>
                </a:lnTo>
                <a:lnTo>
                  <a:pt x="4363" y="137"/>
                </a:lnTo>
                <a:lnTo>
                  <a:pt x="4363" y="138"/>
                </a:lnTo>
                <a:lnTo>
                  <a:pt x="4356" y="159"/>
                </a:lnTo>
                <a:lnTo>
                  <a:pt x="4355" y="164"/>
                </a:lnTo>
                <a:lnTo>
                  <a:pt x="4370" y="169"/>
                </a:lnTo>
                <a:close/>
                <a:moveTo>
                  <a:pt x="4383" y="127"/>
                </a:moveTo>
                <a:lnTo>
                  <a:pt x="4385" y="120"/>
                </a:lnTo>
                <a:lnTo>
                  <a:pt x="4391" y="98"/>
                </a:lnTo>
                <a:lnTo>
                  <a:pt x="4398" y="75"/>
                </a:lnTo>
                <a:lnTo>
                  <a:pt x="4399" y="72"/>
                </a:lnTo>
                <a:lnTo>
                  <a:pt x="4384" y="67"/>
                </a:lnTo>
                <a:lnTo>
                  <a:pt x="4383" y="71"/>
                </a:lnTo>
                <a:lnTo>
                  <a:pt x="4376" y="94"/>
                </a:lnTo>
                <a:lnTo>
                  <a:pt x="4369" y="116"/>
                </a:lnTo>
                <a:lnTo>
                  <a:pt x="4367" y="123"/>
                </a:lnTo>
                <a:lnTo>
                  <a:pt x="4383" y="127"/>
                </a:lnTo>
                <a:close/>
                <a:moveTo>
                  <a:pt x="4403" y="58"/>
                </a:moveTo>
                <a:lnTo>
                  <a:pt x="4405" y="52"/>
                </a:lnTo>
                <a:lnTo>
                  <a:pt x="4411" y="30"/>
                </a:lnTo>
                <a:lnTo>
                  <a:pt x="4395" y="25"/>
                </a:lnTo>
                <a:lnTo>
                  <a:pt x="4389" y="48"/>
                </a:lnTo>
                <a:lnTo>
                  <a:pt x="4387" y="53"/>
                </a:lnTo>
                <a:lnTo>
                  <a:pt x="4403" y="58"/>
                </a:lnTo>
                <a:close/>
                <a:moveTo>
                  <a:pt x="4415" y="16"/>
                </a:moveTo>
                <a:lnTo>
                  <a:pt x="4418" y="4"/>
                </a:lnTo>
                <a:lnTo>
                  <a:pt x="4402" y="0"/>
                </a:lnTo>
                <a:lnTo>
                  <a:pt x="4399" y="11"/>
                </a:lnTo>
                <a:lnTo>
                  <a:pt x="4415" y="16"/>
                </a:lnTo>
                <a:close/>
                <a:moveTo>
                  <a:pt x="0" y="4"/>
                </a:moveTo>
                <a:lnTo>
                  <a:pt x="7" y="28"/>
                </a:lnTo>
                <a:lnTo>
                  <a:pt x="13" y="52"/>
                </a:lnTo>
                <a:lnTo>
                  <a:pt x="16" y="60"/>
                </a:lnTo>
                <a:lnTo>
                  <a:pt x="31" y="55"/>
                </a:lnTo>
                <a:lnTo>
                  <a:pt x="29" y="47"/>
                </a:lnTo>
                <a:lnTo>
                  <a:pt x="22" y="24"/>
                </a:lnTo>
                <a:lnTo>
                  <a:pt x="16" y="0"/>
                </a:lnTo>
                <a:lnTo>
                  <a:pt x="0" y="4"/>
                </a:lnTo>
                <a:close/>
              </a:path>
            </a:pathLst>
          </a:custGeom>
          <a:solidFill>
            <a:srgbClr val="000000"/>
          </a:solidFill>
          <a:ln w="22225">
            <a:solidFill>
              <a:schemeClr val="bg1"/>
            </a:solidFill>
            <a:round/>
            <a:headEnd/>
            <a:tailEnd/>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3" name="Line 23"/>
          <p:cNvSpPr>
            <a:spLocks noChangeShapeType="1"/>
          </p:cNvSpPr>
          <p:nvPr/>
        </p:nvSpPr>
        <p:spPr bwMode="auto">
          <a:xfrm flipV="1">
            <a:off x="2607611" y="2142268"/>
            <a:ext cx="0" cy="367151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TextBox 212"/>
          <p:cNvSpPr txBox="1"/>
          <p:nvPr/>
        </p:nvSpPr>
        <p:spPr>
          <a:xfrm rot="16200000">
            <a:off x="-717254" y="3734846"/>
            <a:ext cx="4487710" cy="523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Depth (mm x 100)</a:t>
            </a:r>
          </a:p>
        </p:txBody>
      </p:sp>
      <p:sp>
        <p:nvSpPr>
          <p:cNvPr id="214" name="TextBox 213"/>
          <p:cNvSpPr txBox="1"/>
          <p:nvPr/>
        </p:nvSpPr>
        <p:spPr>
          <a:xfrm>
            <a:off x="2368466" y="6097737"/>
            <a:ext cx="5175334" cy="52321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pixel coordinate</a:t>
            </a:r>
          </a:p>
        </p:txBody>
      </p:sp>
      <p:grpSp>
        <p:nvGrpSpPr>
          <p:cNvPr id="2" name="Group 1"/>
          <p:cNvGrpSpPr/>
          <p:nvPr/>
        </p:nvGrpSpPr>
        <p:grpSpPr>
          <a:xfrm>
            <a:off x="2650038" y="2834209"/>
            <a:ext cx="4593923" cy="2189357"/>
            <a:chOff x="2650038" y="2834209"/>
            <a:chExt cx="4593923" cy="2189357"/>
          </a:xfrm>
        </p:grpSpPr>
        <p:sp>
          <p:nvSpPr>
            <p:cNvPr id="198" name="Freeform 65"/>
            <p:cNvSpPr>
              <a:spLocks/>
            </p:cNvSpPr>
            <p:nvPr/>
          </p:nvSpPr>
          <p:spPr bwMode="auto">
            <a:xfrm>
              <a:off x="2650038" y="2850639"/>
              <a:ext cx="336039" cy="932428"/>
            </a:xfrm>
            <a:custGeom>
              <a:avLst/>
              <a:gdLst>
                <a:gd name="T0" fmla="*/ 0 w 322"/>
                <a:gd name="T1" fmla="*/ 77 h 908"/>
                <a:gd name="T2" fmla="*/ 7 w 322"/>
                <a:gd name="T3" fmla="*/ 22 h 908"/>
                <a:gd name="T4" fmla="*/ 13 w 322"/>
                <a:gd name="T5" fmla="*/ 71 h 908"/>
                <a:gd name="T6" fmla="*/ 20 w 322"/>
                <a:gd name="T7" fmla="*/ 0 h 908"/>
                <a:gd name="T8" fmla="*/ 26 w 322"/>
                <a:gd name="T9" fmla="*/ 201 h 908"/>
                <a:gd name="T10" fmla="*/ 33 w 322"/>
                <a:gd name="T11" fmla="*/ 154 h 908"/>
                <a:gd name="T12" fmla="*/ 39 w 322"/>
                <a:gd name="T13" fmla="*/ 172 h 908"/>
                <a:gd name="T14" fmla="*/ 46 w 322"/>
                <a:gd name="T15" fmla="*/ 167 h 908"/>
                <a:gd name="T16" fmla="*/ 52 w 322"/>
                <a:gd name="T17" fmla="*/ 342 h 908"/>
                <a:gd name="T18" fmla="*/ 59 w 322"/>
                <a:gd name="T19" fmla="*/ 305 h 908"/>
                <a:gd name="T20" fmla="*/ 66 w 322"/>
                <a:gd name="T21" fmla="*/ 28 h 908"/>
                <a:gd name="T22" fmla="*/ 72 w 322"/>
                <a:gd name="T23" fmla="*/ 301 h 908"/>
                <a:gd name="T24" fmla="*/ 79 w 322"/>
                <a:gd name="T25" fmla="*/ 270 h 908"/>
                <a:gd name="T26" fmla="*/ 85 w 322"/>
                <a:gd name="T27" fmla="*/ 312 h 908"/>
                <a:gd name="T28" fmla="*/ 92 w 322"/>
                <a:gd name="T29" fmla="*/ 340 h 908"/>
                <a:gd name="T30" fmla="*/ 98 w 322"/>
                <a:gd name="T31" fmla="*/ 361 h 908"/>
                <a:gd name="T32" fmla="*/ 105 w 322"/>
                <a:gd name="T33" fmla="*/ 375 h 908"/>
                <a:gd name="T34" fmla="*/ 112 w 322"/>
                <a:gd name="T35" fmla="*/ 587 h 908"/>
                <a:gd name="T36" fmla="*/ 118 w 322"/>
                <a:gd name="T37" fmla="*/ 461 h 908"/>
                <a:gd name="T38" fmla="*/ 125 w 322"/>
                <a:gd name="T39" fmla="*/ 258 h 908"/>
                <a:gd name="T40" fmla="*/ 131 w 322"/>
                <a:gd name="T41" fmla="*/ 516 h 908"/>
                <a:gd name="T42" fmla="*/ 138 w 322"/>
                <a:gd name="T43" fmla="*/ 401 h 908"/>
                <a:gd name="T44" fmla="*/ 144 w 322"/>
                <a:gd name="T45" fmla="*/ 403 h 908"/>
                <a:gd name="T46" fmla="*/ 151 w 322"/>
                <a:gd name="T47" fmla="*/ 503 h 908"/>
                <a:gd name="T48" fmla="*/ 157 w 322"/>
                <a:gd name="T49" fmla="*/ 543 h 908"/>
                <a:gd name="T50" fmla="*/ 164 w 322"/>
                <a:gd name="T51" fmla="*/ 538 h 908"/>
                <a:gd name="T52" fmla="*/ 170 w 322"/>
                <a:gd name="T53" fmla="*/ 423 h 908"/>
                <a:gd name="T54" fmla="*/ 177 w 322"/>
                <a:gd name="T55" fmla="*/ 532 h 908"/>
                <a:gd name="T56" fmla="*/ 184 w 322"/>
                <a:gd name="T57" fmla="*/ 561 h 908"/>
                <a:gd name="T58" fmla="*/ 190 w 322"/>
                <a:gd name="T59" fmla="*/ 631 h 908"/>
                <a:gd name="T60" fmla="*/ 197 w 322"/>
                <a:gd name="T61" fmla="*/ 584 h 908"/>
                <a:gd name="T62" fmla="*/ 203 w 322"/>
                <a:gd name="T63" fmla="*/ 612 h 908"/>
                <a:gd name="T64" fmla="*/ 210 w 322"/>
                <a:gd name="T65" fmla="*/ 575 h 908"/>
                <a:gd name="T66" fmla="*/ 217 w 322"/>
                <a:gd name="T67" fmla="*/ 632 h 908"/>
                <a:gd name="T68" fmla="*/ 223 w 322"/>
                <a:gd name="T69" fmla="*/ 648 h 908"/>
                <a:gd name="T70" fmla="*/ 230 w 322"/>
                <a:gd name="T71" fmla="*/ 595 h 908"/>
                <a:gd name="T72" fmla="*/ 236 w 322"/>
                <a:gd name="T73" fmla="*/ 712 h 908"/>
                <a:gd name="T74" fmla="*/ 243 w 322"/>
                <a:gd name="T75" fmla="*/ 678 h 908"/>
                <a:gd name="T76" fmla="*/ 249 w 322"/>
                <a:gd name="T77" fmla="*/ 711 h 908"/>
                <a:gd name="T78" fmla="*/ 256 w 322"/>
                <a:gd name="T79" fmla="*/ 733 h 908"/>
                <a:gd name="T80" fmla="*/ 262 w 322"/>
                <a:gd name="T81" fmla="*/ 696 h 908"/>
                <a:gd name="T82" fmla="*/ 269 w 322"/>
                <a:gd name="T83" fmla="*/ 691 h 908"/>
                <a:gd name="T84" fmla="*/ 275 w 322"/>
                <a:gd name="T85" fmla="*/ 727 h 908"/>
                <a:gd name="T86" fmla="*/ 282 w 322"/>
                <a:gd name="T87" fmla="*/ 757 h 908"/>
                <a:gd name="T88" fmla="*/ 289 w 322"/>
                <a:gd name="T89" fmla="*/ 765 h 908"/>
                <a:gd name="T90" fmla="*/ 295 w 322"/>
                <a:gd name="T91" fmla="*/ 792 h 908"/>
                <a:gd name="T92" fmla="*/ 302 w 322"/>
                <a:gd name="T93" fmla="*/ 775 h 908"/>
                <a:gd name="T94" fmla="*/ 308 w 322"/>
                <a:gd name="T95" fmla="*/ 876 h 908"/>
                <a:gd name="T96" fmla="*/ 315 w 322"/>
                <a:gd name="T97" fmla="*/ 847 h 908"/>
                <a:gd name="T98" fmla="*/ 322 w 322"/>
                <a:gd name="T99" fmla="*/ 908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22" h="908">
                  <a:moveTo>
                    <a:pt x="0" y="77"/>
                  </a:moveTo>
                  <a:lnTo>
                    <a:pt x="7" y="22"/>
                  </a:lnTo>
                  <a:lnTo>
                    <a:pt x="13" y="71"/>
                  </a:lnTo>
                  <a:lnTo>
                    <a:pt x="20" y="0"/>
                  </a:lnTo>
                  <a:lnTo>
                    <a:pt x="26" y="201"/>
                  </a:lnTo>
                  <a:lnTo>
                    <a:pt x="33" y="154"/>
                  </a:lnTo>
                  <a:lnTo>
                    <a:pt x="39" y="172"/>
                  </a:lnTo>
                  <a:lnTo>
                    <a:pt x="46" y="167"/>
                  </a:lnTo>
                  <a:lnTo>
                    <a:pt x="52" y="342"/>
                  </a:lnTo>
                  <a:lnTo>
                    <a:pt x="59" y="305"/>
                  </a:lnTo>
                  <a:lnTo>
                    <a:pt x="66" y="28"/>
                  </a:lnTo>
                  <a:lnTo>
                    <a:pt x="72" y="301"/>
                  </a:lnTo>
                  <a:lnTo>
                    <a:pt x="79" y="270"/>
                  </a:lnTo>
                  <a:lnTo>
                    <a:pt x="85" y="312"/>
                  </a:lnTo>
                  <a:lnTo>
                    <a:pt x="92" y="340"/>
                  </a:lnTo>
                  <a:lnTo>
                    <a:pt x="98" y="361"/>
                  </a:lnTo>
                  <a:lnTo>
                    <a:pt x="105" y="375"/>
                  </a:lnTo>
                  <a:lnTo>
                    <a:pt x="112" y="587"/>
                  </a:lnTo>
                  <a:lnTo>
                    <a:pt x="118" y="461"/>
                  </a:lnTo>
                  <a:lnTo>
                    <a:pt x="125" y="258"/>
                  </a:lnTo>
                  <a:lnTo>
                    <a:pt x="131" y="516"/>
                  </a:lnTo>
                  <a:lnTo>
                    <a:pt x="138" y="401"/>
                  </a:lnTo>
                  <a:lnTo>
                    <a:pt x="144" y="403"/>
                  </a:lnTo>
                  <a:lnTo>
                    <a:pt x="151" y="503"/>
                  </a:lnTo>
                  <a:lnTo>
                    <a:pt x="157" y="543"/>
                  </a:lnTo>
                  <a:lnTo>
                    <a:pt x="164" y="538"/>
                  </a:lnTo>
                  <a:lnTo>
                    <a:pt x="170" y="423"/>
                  </a:lnTo>
                  <a:lnTo>
                    <a:pt x="177" y="532"/>
                  </a:lnTo>
                  <a:lnTo>
                    <a:pt x="184" y="561"/>
                  </a:lnTo>
                  <a:lnTo>
                    <a:pt x="190" y="631"/>
                  </a:lnTo>
                  <a:lnTo>
                    <a:pt x="197" y="584"/>
                  </a:lnTo>
                  <a:lnTo>
                    <a:pt x="203" y="612"/>
                  </a:lnTo>
                  <a:lnTo>
                    <a:pt x="210" y="575"/>
                  </a:lnTo>
                  <a:lnTo>
                    <a:pt x="217" y="632"/>
                  </a:lnTo>
                  <a:lnTo>
                    <a:pt x="223" y="648"/>
                  </a:lnTo>
                  <a:lnTo>
                    <a:pt x="230" y="595"/>
                  </a:lnTo>
                  <a:lnTo>
                    <a:pt x="236" y="712"/>
                  </a:lnTo>
                  <a:lnTo>
                    <a:pt x="243" y="678"/>
                  </a:lnTo>
                  <a:lnTo>
                    <a:pt x="249" y="711"/>
                  </a:lnTo>
                  <a:lnTo>
                    <a:pt x="256" y="733"/>
                  </a:lnTo>
                  <a:lnTo>
                    <a:pt x="262" y="696"/>
                  </a:lnTo>
                  <a:lnTo>
                    <a:pt x="269" y="691"/>
                  </a:lnTo>
                  <a:lnTo>
                    <a:pt x="275" y="727"/>
                  </a:lnTo>
                  <a:lnTo>
                    <a:pt x="282" y="757"/>
                  </a:lnTo>
                  <a:lnTo>
                    <a:pt x="289" y="765"/>
                  </a:lnTo>
                  <a:lnTo>
                    <a:pt x="295" y="792"/>
                  </a:lnTo>
                  <a:lnTo>
                    <a:pt x="302" y="775"/>
                  </a:lnTo>
                  <a:lnTo>
                    <a:pt x="308" y="876"/>
                  </a:lnTo>
                  <a:lnTo>
                    <a:pt x="315" y="847"/>
                  </a:lnTo>
                  <a:lnTo>
                    <a:pt x="322" y="908"/>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66"/>
            <p:cNvSpPr>
              <a:spLocks/>
            </p:cNvSpPr>
            <p:nvPr/>
          </p:nvSpPr>
          <p:spPr bwMode="auto">
            <a:xfrm>
              <a:off x="2978771" y="3651624"/>
              <a:ext cx="349606" cy="560688"/>
            </a:xfrm>
            <a:custGeom>
              <a:avLst/>
              <a:gdLst>
                <a:gd name="T0" fmla="*/ 0 w 335"/>
                <a:gd name="T1" fmla="*/ 67 h 546"/>
                <a:gd name="T2" fmla="*/ 7 w 335"/>
                <a:gd name="T3" fmla="*/ 128 h 546"/>
                <a:gd name="T4" fmla="*/ 13 w 335"/>
                <a:gd name="T5" fmla="*/ 0 h 546"/>
                <a:gd name="T6" fmla="*/ 20 w 335"/>
                <a:gd name="T7" fmla="*/ 84 h 546"/>
                <a:gd name="T8" fmla="*/ 26 w 335"/>
                <a:gd name="T9" fmla="*/ 112 h 546"/>
                <a:gd name="T10" fmla="*/ 33 w 335"/>
                <a:gd name="T11" fmla="*/ 116 h 546"/>
                <a:gd name="T12" fmla="*/ 39 w 335"/>
                <a:gd name="T13" fmla="*/ 52 h 546"/>
                <a:gd name="T14" fmla="*/ 46 w 335"/>
                <a:gd name="T15" fmla="*/ 120 h 546"/>
                <a:gd name="T16" fmla="*/ 52 w 335"/>
                <a:gd name="T17" fmla="*/ 110 h 546"/>
                <a:gd name="T18" fmla="*/ 59 w 335"/>
                <a:gd name="T19" fmla="*/ 74 h 546"/>
                <a:gd name="T20" fmla="*/ 65 w 335"/>
                <a:gd name="T21" fmla="*/ 168 h 546"/>
                <a:gd name="T22" fmla="*/ 72 w 335"/>
                <a:gd name="T23" fmla="*/ 183 h 546"/>
                <a:gd name="T24" fmla="*/ 79 w 335"/>
                <a:gd name="T25" fmla="*/ 154 h 546"/>
                <a:gd name="T26" fmla="*/ 85 w 335"/>
                <a:gd name="T27" fmla="*/ 94 h 546"/>
                <a:gd name="T28" fmla="*/ 92 w 335"/>
                <a:gd name="T29" fmla="*/ 206 h 546"/>
                <a:gd name="T30" fmla="*/ 98 w 335"/>
                <a:gd name="T31" fmla="*/ 256 h 546"/>
                <a:gd name="T32" fmla="*/ 105 w 335"/>
                <a:gd name="T33" fmla="*/ 279 h 546"/>
                <a:gd name="T34" fmla="*/ 111 w 335"/>
                <a:gd name="T35" fmla="*/ 127 h 546"/>
                <a:gd name="T36" fmla="*/ 118 w 335"/>
                <a:gd name="T37" fmla="*/ 264 h 546"/>
                <a:gd name="T38" fmla="*/ 125 w 335"/>
                <a:gd name="T39" fmla="*/ 279 h 546"/>
                <a:gd name="T40" fmla="*/ 131 w 335"/>
                <a:gd name="T41" fmla="*/ 252 h 546"/>
                <a:gd name="T42" fmla="*/ 138 w 335"/>
                <a:gd name="T43" fmla="*/ 269 h 546"/>
                <a:gd name="T44" fmla="*/ 144 w 335"/>
                <a:gd name="T45" fmla="*/ 317 h 546"/>
                <a:gd name="T46" fmla="*/ 151 w 335"/>
                <a:gd name="T47" fmla="*/ 256 h 546"/>
                <a:gd name="T48" fmla="*/ 157 w 335"/>
                <a:gd name="T49" fmla="*/ 389 h 546"/>
                <a:gd name="T50" fmla="*/ 164 w 335"/>
                <a:gd name="T51" fmla="*/ 287 h 546"/>
                <a:gd name="T52" fmla="*/ 170 w 335"/>
                <a:gd name="T53" fmla="*/ 293 h 546"/>
                <a:gd name="T54" fmla="*/ 177 w 335"/>
                <a:gd name="T55" fmla="*/ 298 h 546"/>
                <a:gd name="T56" fmla="*/ 184 w 335"/>
                <a:gd name="T57" fmla="*/ 329 h 546"/>
                <a:gd name="T58" fmla="*/ 190 w 335"/>
                <a:gd name="T59" fmla="*/ 291 h 546"/>
                <a:gd name="T60" fmla="*/ 197 w 335"/>
                <a:gd name="T61" fmla="*/ 402 h 546"/>
                <a:gd name="T62" fmla="*/ 203 w 335"/>
                <a:gd name="T63" fmla="*/ 357 h 546"/>
                <a:gd name="T64" fmla="*/ 210 w 335"/>
                <a:gd name="T65" fmla="*/ 331 h 546"/>
                <a:gd name="T66" fmla="*/ 216 w 335"/>
                <a:gd name="T67" fmla="*/ 342 h 546"/>
                <a:gd name="T68" fmla="*/ 223 w 335"/>
                <a:gd name="T69" fmla="*/ 436 h 546"/>
                <a:gd name="T70" fmla="*/ 230 w 335"/>
                <a:gd name="T71" fmla="*/ 431 h 546"/>
                <a:gd name="T72" fmla="*/ 236 w 335"/>
                <a:gd name="T73" fmla="*/ 424 h 546"/>
                <a:gd name="T74" fmla="*/ 243 w 335"/>
                <a:gd name="T75" fmla="*/ 436 h 546"/>
                <a:gd name="T76" fmla="*/ 249 w 335"/>
                <a:gd name="T77" fmla="*/ 443 h 546"/>
                <a:gd name="T78" fmla="*/ 256 w 335"/>
                <a:gd name="T79" fmla="*/ 409 h 546"/>
                <a:gd name="T80" fmla="*/ 262 w 335"/>
                <a:gd name="T81" fmla="*/ 384 h 546"/>
                <a:gd name="T82" fmla="*/ 269 w 335"/>
                <a:gd name="T83" fmla="*/ 484 h 546"/>
                <a:gd name="T84" fmla="*/ 275 w 335"/>
                <a:gd name="T85" fmla="*/ 439 h 546"/>
                <a:gd name="T86" fmla="*/ 282 w 335"/>
                <a:gd name="T87" fmla="*/ 456 h 546"/>
                <a:gd name="T88" fmla="*/ 288 w 335"/>
                <a:gd name="T89" fmla="*/ 405 h 546"/>
                <a:gd name="T90" fmla="*/ 295 w 335"/>
                <a:gd name="T91" fmla="*/ 462 h 546"/>
                <a:gd name="T92" fmla="*/ 302 w 335"/>
                <a:gd name="T93" fmla="*/ 490 h 546"/>
                <a:gd name="T94" fmla="*/ 308 w 335"/>
                <a:gd name="T95" fmla="*/ 449 h 546"/>
                <a:gd name="T96" fmla="*/ 315 w 335"/>
                <a:gd name="T97" fmla="*/ 542 h 546"/>
                <a:gd name="T98" fmla="*/ 321 w 335"/>
                <a:gd name="T99" fmla="*/ 546 h 546"/>
                <a:gd name="T100" fmla="*/ 328 w 335"/>
                <a:gd name="T101" fmla="*/ 501 h 546"/>
                <a:gd name="T102" fmla="*/ 335 w 335"/>
                <a:gd name="T103" fmla="*/ 51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546">
                  <a:moveTo>
                    <a:pt x="0" y="67"/>
                  </a:moveTo>
                  <a:lnTo>
                    <a:pt x="7" y="128"/>
                  </a:lnTo>
                  <a:lnTo>
                    <a:pt x="13" y="0"/>
                  </a:lnTo>
                  <a:lnTo>
                    <a:pt x="20" y="84"/>
                  </a:lnTo>
                  <a:lnTo>
                    <a:pt x="26" y="112"/>
                  </a:lnTo>
                  <a:lnTo>
                    <a:pt x="33" y="116"/>
                  </a:lnTo>
                  <a:lnTo>
                    <a:pt x="39" y="52"/>
                  </a:lnTo>
                  <a:lnTo>
                    <a:pt x="46" y="120"/>
                  </a:lnTo>
                  <a:lnTo>
                    <a:pt x="52" y="110"/>
                  </a:lnTo>
                  <a:lnTo>
                    <a:pt x="59" y="74"/>
                  </a:lnTo>
                  <a:lnTo>
                    <a:pt x="65" y="168"/>
                  </a:lnTo>
                  <a:lnTo>
                    <a:pt x="72" y="183"/>
                  </a:lnTo>
                  <a:lnTo>
                    <a:pt x="79" y="154"/>
                  </a:lnTo>
                  <a:lnTo>
                    <a:pt x="85" y="94"/>
                  </a:lnTo>
                  <a:lnTo>
                    <a:pt x="92" y="206"/>
                  </a:lnTo>
                  <a:lnTo>
                    <a:pt x="98" y="256"/>
                  </a:lnTo>
                  <a:lnTo>
                    <a:pt x="105" y="279"/>
                  </a:lnTo>
                  <a:lnTo>
                    <a:pt x="111" y="127"/>
                  </a:lnTo>
                  <a:lnTo>
                    <a:pt x="118" y="264"/>
                  </a:lnTo>
                  <a:lnTo>
                    <a:pt x="125" y="279"/>
                  </a:lnTo>
                  <a:lnTo>
                    <a:pt x="131" y="252"/>
                  </a:lnTo>
                  <a:lnTo>
                    <a:pt x="138" y="269"/>
                  </a:lnTo>
                  <a:lnTo>
                    <a:pt x="144" y="317"/>
                  </a:lnTo>
                  <a:lnTo>
                    <a:pt x="151" y="256"/>
                  </a:lnTo>
                  <a:lnTo>
                    <a:pt x="157" y="389"/>
                  </a:lnTo>
                  <a:lnTo>
                    <a:pt x="164" y="287"/>
                  </a:lnTo>
                  <a:lnTo>
                    <a:pt x="170" y="293"/>
                  </a:lnTo>
                  <a:lnTo>
                    <a:pt x="177" y="298"/>
                  </a:lnTo>
                  <a:lnTo>
                    <a:pt x="184" y="329"/>
                  </a:lnTo>
                  <a:lnTo>
                    <a:pt x="190" y="291"/>
                  </a:lnTo>
                  <a:lnTo>
                    <a:pt x="197" y="402"/>
                  </a:lnTo>
                  <a:lnTo>
                    <a:pt x="203" y="357"/>
                  </a:lnTo>
                  <a:lnTo>
                    <a:pt x="210" y="331"/>
                  </a:lnTo>
                  <a:lnTo>
                    <a:pt x="216" y="342"/>
                  </a:lnTo>
                  <a:lnTo>
                    <a:pt x="223" y="436"/>
                  </a:lnTo>
                  <a:lnTo>
                    <a:pt x="230" y="431"/>
                  </a:lnTo>
                  <a:lnTo>
                    <a:pt x="236" y="424"/>
                  </a:lnTo>
                  <a:lnTo>
                    <a:pt x="243" y="436"/>
                  </a:lnTo>
                  <a:lnTo>
                    <a:pt x="249" y="443"/>
                  </a:lnTo>
                  <a:lnTo>
                    <a:pt x="256" y="409"/>
                  </a:lnTo>
                  <a:lnTo>
                    <a:pt x="262" y="384"/>
                  </a:lnTo>
                  <a:lnTo>
                    <a:pt x="269" y="484"/>
                  </a:lnTo>
                  <a:lnTo>
                    <a:pt x="275" y="439"/>
                  </a:lnTo>
                  <a:lnTo>
                    <a:pt x="282" y="456"/>
                  </a:lnTo>
                  <a:lnTo>
                    <a:pt x="288" y="405"/>
                  </a:lnTo>
                  <a:lnTo>
                    <a:pt x="295" y="462"/>
                  </a:lnTo>
                  <a:lnTo>
                    <a:pt x="302" y="490"/>
                  </a:lnTo>
                  <a:lnTo>
                    <a:pt x="308" y="449"/>
                  </a:lnTo>
                  <a:lnTo>
                    <a:pt x="315" y="542"/>
                  </a:lnTo>
                  <a:lnTo>
                    <a:pt x="321" y="546"/>
                  </a:lnTo>
                  <a:lnTo>
                    <a:pt x="328" y="501"/>
                  </a:lnTo>
                  <a:lnTo>
                    <a:pt x="335" y="517"/>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67"/>
            <p:cNvSpPr>
              <a:spLocks/>
            </p:cNvSpPr>
            <p:nvPr/>
          </p:nvSpPr>
          <p:spPr bwMode="auto">
            <a:xfrm>
              <a:off x="3321072" y="4094219"/>
              <a:ext cx="349606" cy="527827"/>
            </a:xfrm>
            <a:custGeom>
              <a:avLst/>
              <a:gdLst>
                <a:gd name="T0" fmla="*/ 0 w 335"/>
                <a:gd name="T1" fmla="*/ 70 h 514"/>
                <a:gd name="T2" fmla="*/ 7 w 335"/>
                <a:gd name="T3" fmla="*/ 86 h 514"/>
                <a:gd name="T4" fmla="*/ 13 w 335"/>
                <a:gd name="T5" fmla="*/ 0 h 514"/>
                <a:gd name="T6" fmla="*/ 20 w 335"/>
                <a:gd name="T7" fmla="*/ 89 h 514"/>
                <a:gd name="T8" fmla="*/ 26 w 335"/>
                <a:gd name="T9" fmla="*/ 105 h 514"/>
                <a:gd name="T10" fmla="*/ 33 w 335"/>
                <a:gd name="T11" fmla="*/ 135 h 514"/>
                <a:gd name="T12" fmla="*/ 39 w 335"/>
                <a:gd name="T13" fmla="*/ 164 h 514"/>
                <a:gd name="T14" fmla="*/ 46 w 335"/>
                <a:gd name="T15" fmla="*/ 45 h 514"/>
                <a:gd name="T16" fmla="*/ 52 w 335"/>
                <a:gd name="T17" fmla="*/ 142 h 514"/>
                <a:gd name="T18" fmla="*/ 59 w 335"/>
                <a:gd name="T19" fmla="*/ 138 h 514"/>
                <a:gd name="T20" fmla="*/ 65 w 335"/>
                <a:gd name="T21" fmla="*/ 148 h 514"/>
                <a:gd name="T22" fmla="*/ 72 w 335"/>
                <a:gd name="T23" fmla="*/ 134 h 514"/>
                <a:gd name="T24" fmla="*/ 79 w 335"/>
                <a:gd name="T25" fmla="*/ 95 h 514"/>
                <a:gd name="T26" fmla="*/ 85 w 335"/>
                <a:gd name="T27" fmla="*/ 219 h 514"/>
                <a:gd name="T28" fmla="*/ 92 w 335"/>
                <a:gd name="T29" fmla="*/ 222 h 514"/>
                <a:gd name="T30" fmla="*/ 98 w 335"/>
                <a:gd name="T31" fmla="*/ 151 h 514"/>
                <a:gd name="T32" fmla="*/ 105 w 335"/>
                <a:gd name="T33" fmla="*/ 245 h 514"/>
                <a:gd name="T34" fmla="*/ 111 w 335"/>
                <a:gd name="T35" fmla="*/ 205 h 514"/>
                <a:gd name="T36" fmla="*/ 118 w 335"/>
                <a:gd name="T37" fmla="*/ 138 h 514"/>
                <a:gd name="T38" fmla="*/ 125 w 335"/>
                <a:gd name="T39" fmla="*/ 227 h 514"/>
                <a:gd name="T40" fmla="*/ 131 w 335"/>
                <a:gd name="T41" fmla="*/ 221 h 514"/>
                <a:gd name="T42" fmla="*/ 138 w 335"/>
                <a:gd name="T43" fmla="*/ 301 h 514"/>
                <a:gd name="T44" fmla="*/ 144 w 335"/>
                <a:gd name="T45" fmla="*/ 267 h 514"/>
                <a:gd name="T46" fmla="*/ 151 w 335"/>
                <a:gd name="T47" fmla="*/ 252 h 514"/>
                <a:gd name="T48" fmla="*/ 157 w 335"/>
                <a:gd name="T49" fmla="*/ 240 h 514"/>
                <a:gd name="T50" fmla="*/ 164 w 335"/>
                <a:gd name="T51" fmla="*/ 244 h 514"/>
                <a:gd name="T52" fmla="*/ 170 w 335"/>
                <a:gd name="T53" fmla="*/ 234 h 514"/>
                <a:gd name="T54" fmla="*/ 177 w 335"/>
                <a:gd name="T55" fmla="*/ 231 h 514"/>
                <a:gd name="T56" fmla="*/ 184 w 335"/>
                <a:gd name="T57" fmla="*/ 237 h 514"/>
                <a:gd name="T58" fmla="*/ 190 w 335"/>
                <a:gd name="T59" fmla="*/ 250 h 514"/>
                <a:gd name="T60" fmla="*/ 197 w 335"/>
                <a:gd name="T61" fmla="*/ 238 h 514"/>
                <a:gd name="T62" fmla="*/ 203 w 335"/>
                <a:gd name="T63" fmla="*/ 259 h 514"/>
                <a:gd name="T64" fmla="*/ 210 w 335"/>
                <a:gd name="T65" fmla="*/ 296 h 514"/>
                <a:gd name="T66" fmla="*/ 216 w 335"/>
                <a:gd name="T67" fmla="*/ 372 h 514"/>
                <a:gd name="T68" fmla="*/ 223 w 335"/>
                <a:gd name="T69" fmla="*/ 347 h 514"/>
                <a:gd name="T70" fmla="*/ 230 w 335"/>
                <a:gd name="T71" fmla="*/ 317 h 514"/>
                <a:gd name="T72" fmla="*/ 236 w 335"/>
                <a:gd name="T73" fmla="*/ 359 h 514"/>
                <a:gd name="T74" fmla="*/ 243 w 335"/>
                <a:gd name="T75" fmla="*/ 315 h 514"/>
                <a:gd name="T76" fmla="*/ 249 w 335"/>
                <a:gd name="T77" fmla="*/ 318 h 514"/>
                <a:gd name="T78" fmla="*/ 256 w 335"/>
                <a:gd name="T79" fmla="*/ 345 h 514"/>
                <a:gd name="T80" fmla="*/ 262 w 335"/>
                <a:gd name="T81" fmla="*/ 313 h 514"/>
                <a:gd name="T82" fmla="*/ 269 w 335"/>
                <a:gd name="T83" fmla="*/ 279 h 514"/>
                <a:gd name="T84" fmla="*/ 275 w 335"/>
                <a:gd name="T85" fmla="*/ 353 h 514"/>
                <a:gd name="T86" fmla="*/ 282 w 335"/>
                <a:gd name="T87" fmla="*/ 333 h 514"/>
                <a:gd name="T88" fmla="*/ 288 w 335"/>
                <a:gd name="T89" fmla="*/ 321 h 514"/>
                <a:gd name="T90" fmla="*/ 295 w 335"/>
                <a:gd name="T91" fmla="*/ 301 h 514"/>
                <a:gd name="T92" fmla="*/ 302 w 335"/>
                <a:gd name="T93" fmla="*/ 382 h 514"/>
                <a:gd name="T94" fmla="*/ 308 w 335"/>
                <a:gd name="T95" fmla="*/ 327 h 514"/>
                <a:gd name="T96" fmla="*/ 315 w 335"/>
                <a:gd name="T97" fmla="*/ 496 h 514"/>
                <a:gd name="T98" fmla="*/ 321 w 335"/>
                <a:gd name="T99" fmla="*/ 359 h 514"/>
                <a:gd name="T100" fmla="*/ 328 w 335"/>
                <a:gd name="T101" fmla="*/ 364 h 514"/>
                <a:gd name="T102" fmla="*/ 335 w 335"/>
                <a:gd name="T103"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514">
                  <a:moveTo>
                    <a:pt x="0" y="70"/>
                  </a:moveTo>
                  <a:lnTo>
                    <a:pt x="7" y="86"/>
                  </a:lnTo>
                  <a:lnTo>
                    <a:pt x="13" y="0"/>
                  </a:lnTo>
                  <a:lnTo>
                    <a:pt x="20" y="89"/>
                  </a:lnTo>
                  <a:lnTo>
                    <a:pt x="26" y="105"/>
                  </a:lnTo>
                  <a:lnTo>
                    <a:pt x="33" y="135"/>
                  </a:lnTo>
                  <a:lnTo>
                    <a:pt x="39" y="164"/>
                  </a:lnTo>
                  <a:lnTo>
                    <a:pt x="46" y="45"/>
                  </a:lnTo>
                  <a:lnTo>
                    <a:pt x="52" y="142"/>
                  </a:lnTo>
                  <a:lnTo>
                    <a:pt x="59" y="138"/>
                  </a:lnTo>
                  <a:lnTo>
                    <a:pt x="65" y="148"/>
                  </a:lnTo>
                  <a:lnTo>
                    <a:pt x="72" y="134"/>
                  </a:lnTo>
                  <a:lnTo>
                    <a:pt x="79" y="95"/>
                  </a:lnTo>
                  <a:lnTo>
                    <a:pt x="85" y="219"/>
                  </a:lnTo>
                  <a:lnTo>
                    <a:pt x="92" y="222"/>
                  </a:lnTo>
                  <a:lnTo>
                    <a:pt x="98" y="151"/>
                  </a:lnTo>
                  <a:lnTo>
                    <a:pt x="105" y="245"/>
                  </a:lnTo>
                  <a:lnTo>
                    <a:pt x="111" y="205"/>
                  </a:lnTo>
                  <a:lnTo>
                    <a:pt x="118" y="138"/>
                  </a:lnTo>
                  <a:lnTo>
                    <a:pt x="125" y="227"/>
                  </a:lnTo>
                  <a:lnTo>
                    <a:pt x="131" y="221"/>
                  </a:lnTo>
                  <a:lnTo>
                    <a:pt x="138" y="301"/>
                  </a:lnTo>
                  <a:lnTo>
                    <a:pt x="144" y="267"/>
                  </a:lnTo>
                  <a:lnTo>
                    <a:pt x="151" y="252"/>
                  </a:lnTo>
                  <a:lnTo>
                    <a:pt x="157" y="240"/>
                  </a:lnTo>
                  <a:lnTo>
                    <a:pt x="164" y="244"/>
                  </a:lnTo>
                  <a:lnTo>
                    <a:pt x="170" y="234"/>
                  </a:lnTo>
                  <a:lnTo>
                    <a:pt x="177" y="231"/>
                  </a:lnTo>
                  <a:lnTo>
                    <a:pt x="184" y="237"/>
                  </a:lnTo>
                  <a:lnTo>
                    <a:pt x="190" y="250"/>
                  </a:lnTo>
                  <a:lnTo>
                    <a:pt x="197" y="238"/>
                  </a:lnTo>
                  <a:lnTo>
                    <a:pt x="203" y="259"/>
                  </a:lnTo>
                  <a:lnTo>
                    <a:pt x="210" y="296"/>
                  </a:lnTo>
                  <a:lnTo>
                    <a:pt x="216" y="372"/>
                  </a:lnTo>
                  <a:lnTo>
                    <a:pt x="223" y="347"/>
                  </a:lnTo>
                  <a:lnTo>
                    <a:pt x="230" y="317"/>
                  </a:lnTo>
                  <a:lnTo>
                    <a:pt x="236" y="359"/>
                  </a:lnTo>
                  <a:lnTo>
                    <a:pt x="243" y="315"/>
                  </a:lnTo>
                  <a:lnTo>
                    <a:pt x="249" y="318"/>
                  </a:lnTo>
                  <a:lnTo>
                    <a:pt x="256" y="345"/>
                  </a:lnTo>
                  <a:lnTo>
                    <a:pt x="262" y="313"/>
                  </a:lnTo>
                  <a:lnTo>
                    <a:pt x="269" y="279"/>
                  </a:lnTo>
                  <a:lnTo>
                    <a:pt x="275" y="353"/>
                  </a:lnTo>
                  <a:lnTo>
                    <a:pt x="282" y="333"/>
                  </a:lnTo>
                  <a:lnTo>
                    <a:pt x="288" y="321"/>
                  </a:lnTo>
                  <a:lnTo>
                    <a:pt x="295" y="301"/>
                  </a:lnTo>
                  <a:lnTo>
                    <a:pt x="302" y="382"/>
                  </a:lnTo>
                  <a:lnTo>
                    <a:pt x="308" y="327"/>
                  </a:lnTo>
                  <a:lnTo>
                    <a:pt x="315" y="496"/>
                  </a:lnTo>
                  <a:lnTo>
                    <a:pt x="321" y="359"/>
                  </a:lnTo>
                  <a:lnTo>
                    <a:pt x="328" y="364"/>
                  </a:lnTo>
                  <a:lnTo>
                    <a:pt x="335" y="51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Freeform 68"/>
            <p:cNvSpPr>
              <a:spLocks/>
            </p:cNvSpPr>
            <p:nvPr/>
          </p:nvSpPr>
          <p:spPr bwMode="auto">
            <a:xfrm>
              <a:off x="3663373" y="4458769"/>
              <a:ext cx="349606" cy="286507"/>
            </a:xfrm>
            <a:custGeom>
              <a:avLst/>
              <a:gdLst>
                <a:gd name="T0" fmla="*/ 0 w 335"/>
                <a:gd name="T1" fmla="*/ 9 h 279"/>
                <a:gd name="T2" fmla="*/ 7 w 335"/>
                <a:gd name="T3" fmla="*/ 159 h 279"/>
                <a:gd name="T4" fmla="*/ 13 w 335"/>
                <a:gd name="T5" fmla="*/ 20 h 279"/>
                <a:gd name="T6" fmla="*/ 20 w 335"/>
                <a:gd name="T7" fmla="*/ 51 h 279"/>
                <a:gd name="T8" fmla="*/ 26 w 335"/>
                <a:gd name="T9" fmla="*/ 0 h 279"/>
                <a:gd name="T10" fmla="*/ 33 w 335"/>
                <a:gd name="T11" fmla="*/ 34 h 279"/>
                <a:gd name="T12" fmla="*/ 39 w 335"/>
                <a:gd name="T13" fmla="*/ 58 h 279"/>
                <a:gd name="T14" fmla="*/ 46 w 335"/>
                <a:gd name="T15" fmla="*/ 37 h 279"/>
                <a:gd name="T16" fmla="*/ 52 w 335"/>
                <a:gd name="T17" fmla="*/ 48 h 279"/>
                <a:gd name="T18" fmla="*/ 59 w 335"/>
                <a:gd name="T19" fmla="*/ 53 h 279"/>
                <a:gd name="T20" fmla="*/ 65 w 335"/>
                <a:gd name="T21" fmla="*/ 73 h 279"/>
                <a:gd name="T22" fmla="*/ 72 w 335"/>
                <a:gd name="T23" fmla="*/ 84 h 279"/>
                <a:gd name="T24" fmla="*/ 79 w 335"/>
                <a:gd name="T25" fmla="*/ 62 h 279"/>
                <a:gd name="T26" fmla="*/ 85 w 335"/>
                <a:gd name="T27" fmla="*/ 109 h 279"/>
                <a:gd name="T28" fmla="*/ 92 w 335"/>
                <a:gd name="T29" fmla="*/ 75 h 279"/>
                <a:gd name="T30" fmla="*/ 98 w 335"/>
                <a:gd name="T31" fmla="*/ 9 h 279"/>
                <a:gd name="T32" fmla="*/ 105 w 335"/>
                <a:gd name="T33" fmla="*/ 70 h 279"/>
                <a:gd name="T34" fmla="*/ 112 w 335"/>
                <a:gd name="T35" fmla="*/ 116 h 279"/>
                <a:gd name="T36" fmla="*/ 118 w 335"/>
                <a:gd name="T37" fmla="*/ 50 h 279"/>
                <a:gd name="T38" fmla="*/ 125 w 335"/>
                <a:gd name="T39" fmla="*/ 62 h 279"/>
                <a:gd name="T40" fmla="*/ 131 w 335"/>
                <a:gd name="T41" fmla="*/ 111 h 279"/>
                <a:gd name="T42" fmla="*/ 138 w 335"/>
                <a:gd name="T43" fmla="*/ 85 h 279"/>
                <a:gd name="T44" fmla="*/ 144 w 335"/>
                <a:gd name="T45" fmla="*/ 140 h 279"/>
                <a:gd name="T46" fmla="*/ 151 w 335"/>
                <a:gd name="T47" fmla="*/ 165 h 279"/>
                <a:gd name="T48" fmla="*/ 157 w 335"/>
                <a:gd name="T49" fmla="*/ 109 h 279"/>
                <a:gd name="T50" fmla="*/ 164 w 335"/>
                <a:gd name="T51" fmla="*/ 123 h 279"/>
                <a:gd name="T52" fmla="*/ 170 w 335"/>
                <a:gd name="T53" fmla="*/ 97 h 279"/>
                <a:gd name="T54" fmla="*/ 177 w 335"/>
                <a:gd name="T55" fmla="*/ 172 h 279"/>
                <a:gd name="T56" fmla="*/ 184 w 335"/>
                <a:gd name="T57" fmla="*/ 171 h 279"/>
                <a:gd name="T58" fmla="*/ 190 w 335"/>
                <a:gd name="T59" fmla="*/ 166 h 279"/>
                <a:gd name="T60" fmla="*/ 197 w 335"/>
                <a:gd name="T61" fmla="*/ 159 h 279"/>
                <a:gd name="T62" fmla="*/ 203 w 335"/>
                <a:gd name="T63" fmla="*/ 92 h 279"/>
                <a:gd name="T64" fmla="*/ 210 w 335"/>
                <a:gd name="T65" fmla="*/ 143 h 279"/>
                <a:gd name="T66" fmla="*/ 216 w 335"/>
                <a:gd name="T67" fmla="*/ 102 h 279"/>
                <a:gd name="T68" fmla="*/ 223 w 335"/>
                <a:gd name="T69" fmla="*/ 186 h 279"/>
                <a:gd name="T70" fmla="*/ 230 w 335"/>
                <a:gd name="T71" fmla="*/ 136 h 279"/>
                <a:gd name="T72" fmla="*/ 236 w 335"/>
                <a:gd name="T73" fmla="*/ 188 h 279"/>
                <a:gd name="T74" fmla="*/ 243 w 335"/>
                <a:gd name="T75" fmla="*/ 191 h 279"/>
                <a:gd name="T76" fmla="*/ 249 w 335"/>
                <a:gd name="T77" fmla="*/ 143 h 279"/>
                <a:gd name="T78" fmla="*/ 256 w 335"/>
                <a:gd name="T79" fmla="*/ 118 h 279"/>
                <a:gd name="T80" fmla="*/ 262 w 335"/>
                <a:gd name="T81" fmla="*/ 193 h 279"/>
                <a:gd name="T82" fmla="*/ 269 w 335"/>
                <a:gd name="T83" fmla="*/ 177 h 279"/>
                <a:gd name="T84" fmla="*/ 275 w 335"/>
                <a:gd name="T85" fmla="*/ 199 h 279"/>
                <a:gd name="T86" fmla="*/ 282 w 335"/>
                <a:gd name="T87" fmla="*/ 214 h 279"/>
                <a:gd name="T88" fmla="*/ 289 w 335"/>
                <a:gd name="T89" fmla="*/ 163 h 279"/>
                <a:gd name="T90" fmla="*/ 295 w 335"/>
                <a:gd name="T91" fmla="*/ 226 h 279"/>
                <a:gd name="T92" fmla="*/ 302 w 335"/>
                <a:gd name="T93" fmla="*/ 205 h 279"/>
                <a:gd name="T94" fmla="*/ 308 w 335"/>
                <a:gd name="T95" fmla="*/ 135 h 279"/>
                <a:gd name="T96" fmla="*/ 315 w 335"/>
                <a:gd name="T97" fmla="*/ 208 h 279"/>
                <a:gd name="T98" fmla="*/ 321 w 335"/>
                <a:gd name="T99" fmla="*/ 279 h 279"/>
                <a:gd name="T100" fmla="*/ 328 w 335"/>
                <a:gd name="T101" fmla="*/ 237 h 279"/>
                <a:gd name="T102" fmla="*/ 335 w 335"/>
                <a:gd name="T103" fmla="*/ 23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79">
                  <a:moveTo>
                    <a:pt x="0" y="9"/>
                  </a:moveTo>
                  <a:lnTo>
                    <a:pt x="7" y="159"/>
                  </a:lnTo>
                  <a:lnTo>
                    <a:pt x="13" y="20"/>
                  </a:lnTo>
                  <a:lnTo>
                    <a:pt x="20" y="51"/>
                  </a:lnTo>
                  <a:lnTo>
                    <a:pt x="26" y="0"/>
                  </a:lnTo>
                  <a:lnTo>
                    <a:pt x="33" y="34"/>
                  </a:lnTo>
                  <a:lnTo>
                    <a:pt x="39" y="58"/>
                  </a:lnTo>
                  <a:lnTo>
                    <a:pt x="46" y="37"/>
                  </a:lnTo>
                  <a:lnTo>
                    <a:pt x="52" y="48"/>
                  </a:lnTo>
                  <a:lnTo>
                    <a:pt x="59" y="53"/>
                  </a:lnTo>
                  <a:lnTo>
                    <a:pt x="65" y="73"/>
                  </a:lnTo>
                  <a:lnTo>
                    <a:pt x="72" y="84"/>
                  </a:lnTo>
                  <a:lnTo>
                    <a:pt x="79" y="62"/>
                  </a:lnTo>
                  <a:lnTo>
                    <a:pt x="85" y="109"/>
                  </a:lnTo>
                  <a:lnTo>
                    <a:pt x="92" y="75"/>
                  </a:lnTo>
                  <a:lnTo>
                    <a:pt x="98" y="9"/>
                  </a:lnTo>
                  <a:lnTo>
                    <a:pt x="105" y="70"/>
                  </a:lnTo>
                  <a:lnTo>
                    <a:pt x="112" y="116"/>
                  </a:lnTo>
                  <a:lnTo>
                    <a:pt x="118" y="50"/>
                  </a:lnTo>
                  <a:lnTo>
                    <a:pt x="125" y="62"/>
                  </a:lnTo>
                  <a:lnTo>
                    <a:pt x="131" y="111"/>
                  </a:lnTo>
                  <a:lnTo>
                    <a:pt x="138" y="85"/>
                  </a:lnTo>
                  <a:lnTo>
                    <a:pt x="144" y="140"/>
                  </a:lnTo>
                  <a:lnTo>
                    <a:pt x="151" y="165"/>
                  </a:lnTo>
                  <a:lnTo>
                    <a:pt x="157" y="109"/>
                  </a:lnTo>
                  <a:lnTo>
                    <a:pt x="164" y="123"/>
                  </a:lnTo>
                  <a:lnTo>
                    <a:pt x="170" y="97"/>
                  </a:lnTo>
                  <a:lnTo>
                    <a:pt x="177" y="172"/>
                  </a:lnTo>
                  <a:lnTo>
                    <a:pt x="184" y="171"/>
                  </a:lnTo>
                  <a:lnTo>
                    <a:pt x="190" y="166"/>
                  </a:lnTo>
                  <a:lnTo>
                    <a:pt x="197" y="159"/>
                  </a:lnTo>
                  <a:lnTo>
                    <a:pt x="203" y="92"/>
                  </a:lnTo>
                  <a:lnTo>
                    <a:pt x="210" y="143"/>
                  </a:lnTo>
                  <a:lnTo>
                    <a:pt x="216" y="102"/>
                  </a:lnTo>
                  <a:lnTo>
                    <a:pt x="223" y="186"/>
                  </a:lnTo>
                  <a:lnTo>
                    <a:pt x="230" y="136"/>
                  </a:lnTo>
                  <a:lnTo>
                    <a:pt x="236" y="188"/>
                  </a:lnTo>
                  <a:lnTo>
                    <a:pt x="243" y="191"/>
                  </a:lnTo>
                  <a:lnTo>
                    <a:pt x="249" y="143"/>
                  </a:lnTo>
                  <a:lnTo>
                    <a:pt x="256" y="118"/>
                  </a:lnTo>
                  <a:lnTo>
                    <a:pt x="262" y="193"/>
                  </a:lnTo>
                  <a:lnTo>
                    <a:pt x="269" y="177"/>
                  </a:lnTo>
                  <a:lnTo>
                    <a:pt x="275" y="199"/>
                  </a:lnTo>
                  <a:lnTo>
                    <a:pt x="282" y="214"/>
                  </a:lnTo>
                  <a:lnTo>
                    <a:pt x="289" y="163"/>
                  </a:lnTo>
                  <a:lnTo>
                    <a:pt x="295" y="226"/>
                  </a:lnTo>
                  <a:lnTo>
                    <a:pt x="302" y="205"/>
                  </a:lnTo>
                  <a:lnTo>
                    <a:pt x="308" y="135"/>
                  </a:lnTo>
                  <a:lnTo>
                    <a:pt x="315" y="208"/>
                  </a:lnTo>
                  <a:lnTo>
                    <a:pt x="321" y="279"/>
                  </a:lnTo>
                  <a:lnTo>
                    <a:pt x="328" y="237"/>
                  </a:lnTo>
                  <a:lnTo>
                    <a:pt x="335" y="235"/>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Freeform 69"/>
            <p:cNvSpPr>
              <a:spLocks/>
            </p:cNvSpPr>
            <p:nvPr/>
          </p:nvSpPr>
          <p:spPr bwMode="auto">
            <a:xfrm>
              <a:off x="4005672" y="4660042"/>
              <a:ext cx="349606" cy="176627"/>
            </a:xfrm>
            <a:custGeom>
              <a:avLst/>
              <a:gdLst>
                <a:gd name="T0" fmla="*/ 0 w 335"/>
                <a:gd name="T1" fmla="*/ 41 h 172"/>
                <a:gd name="T2" fmla="*/ 7 w 335"/>
                <a:gd name="T3" fmla="*/ 39 h 172"/>
                <a:gd name="T4" fmla="*/ 13 w 335"/>
                <a:gd name="T5" fmla="*/ 98 h 172"/>
                <a:gd name="T6" fmla="*/ 20 w 335"/>
                <a:gd name="T7" fmla="*/ 74 h 172"/>
                <a:gd name="T8" fmla="*/ 26 w 335"/>
                <a:gd name="T9" fmla="*/ 18 h 172"/>
                <a:gd name="T10" fmla="*/ 33 w 335"/>
                <a:gd name="T11" fmla="*/ 74 h 172"/>
                <a:gd name="T12" fmla="*/ 39 w 335"/>
                <a:gd name="T13" fmla="*/ 0 h 172"/>
                <a:gd name="T14" fmla="*/ 46 w 335"/>
                <a:gd name="T15" fmla="*/ 70 h 172"/>
                <a:gd name="T16" fmla="*/ 52 w 335"/>
                <a:gd name="T17" fmla="*/ 87 h 172"/>
                <a:gd name="T18" fmla="*/ 59 w 335"/>
                <a:gd name="T19" fmla="*/ 76 h 172"/>
                <a:gd name="T20" fmla="*/ 65 w 335"/>
                <a:gd name="T21" fmla="*/ 28 h 172"/>
                <a:gd name="T22" fmla="*/ 72 w 335"/>
                <a:gd name="T23" fmla="*/ 52 h 172"/>
                <a:gd name="T24" fmla="*/ 79 w 335"/>
                <a:gd name="T25" fmla="*/ 63 h 172"/>
                <a:gd name="T26" fmla="*/ 85 w 335"/>
                <a:gd name="T27" fmla="*/ 69 h 172"/>
                <a:gd name="T28" fmla="*/ 92 w 335"/>
                <a:gd name="T29" fmla="*/ 82 h 172"/>
                <a:gd name="T30" fmla="*/ 98 w 335"/>
                <a:gd name="T31" fmla="*/ 21 h 172"/>
                <a:gd name="T32" fmla="*/ 105 w 335"/>
                <a:gd name="T33" fmla="*/ 43 h 172"/>
                <a:gd name="T34" fmla="*/ 112 w 335"/>
                <a:gd name="T35" fmla="*/ 121 h 172"/>
                <a:gd name="T36" fmla="*/ 118 w 335"/>
                <a:gd name="T37" fmla="*/ 79 h 172"/>
                <a:gd name="T38" fmla="*/ 125 w 335"/>
                <a:gd name="T39" fmla="*/ 93 h 172"/>
                <a:gd name="T40" fmla="*/ 131 w 335"/>
                <a:gd name="T41" fmla="*/ 33 h 172"/>
                <a:gd name="T42" fmla="*/ 138 w 335"/>
                <a:gd name="T43" fmla="*/ 125 h 172"/>
                <a:gd name="T44" fmla="*/ 144 w 335"/>
                <a:gd name="T45" fmla="*/ 93 h 172"/>
                <a:gd name="T46" fmla="*/ 151 w 335"/>
                <a:gd name="T47" fmla="*/ 102 h 172"/>
                <a:gd name="T48" fmla="*/ 157 w 335"/>
                <a:gd name="T49" fmla="*/ 88 h 172"/>
                <a:gd name="T50" fmla="*/ 164 w 335"/>
                <a:gd name="T51" fmla="*/ 46 h 172"/>
                <a:gd name="T52" fmla="*/ 170 w 335"/>
                <a:gd name="T53" fmla="*/ 86 h 172"/>
                <a:gd name="T54" fmla="*/ 177 w 335"/>
                <a:gd name="T55" fmla="*/ 114 h 172"/>
                <a:gd name="T56" fmla="*/ 184 w 335"/>
                <a:gd name="T57" fmla="*/ 93 h 172"/>
                <a:gd name="T58" fmla="*/ 190 w 335"/>
                <a:gd name="T59" fmla="*/ 112 h 172"/>
                <a:gd name="T60" fmla="*/ 197 w 335"/>
                <a:gd name="T61" fmla="*/ 82 h 172"/>
                <a:gd name="T62" fmla="*/ 203 w 335"/>
                <a:gd name="T63" fmla="*/ 123 h 172"/>
                <a:gd name="T64" fmla="*/ 210 w 335"/>
                <a:gd name="T65" fmla="*/ 101 h 172"/>
                <a:gd name="T66" fmla="*/ 216 w 335"/>
                <a:gd name="T67" fmla="*/ 93 h 172"/>
                <a:gd name="T68" fmla="*/ 223 w 335"/>
                <a:gd name="T69" fmla="*/ 115 h 172"/>
                <a:gd name="T70" fmla="*/ 230 w 335"/>
                <a:gd name="T71" fmla="*/ 106 h 172"/>
                <a:gd name="T72" fmla="*/ 236 w 335"/>
                <a:gd name="T73" fmla="*/ 102 h 172"/>
                <a:gd name="T74" fmla="*/ 243 w 335"/>
                <a:gd name="T75" fmla="*/ 94 h 172"/>
                <a:gd name="T76" fmla="*/ 249 w 335"/>
                <a:gd name="T77" fmla="*/ 78 h 172"/>
                <a:gd name="T78" fmla="*/ 256 w 335"/>
                <a:gd name="T79" fmla="*/ 129 h 172"/>
                <a:gd name="T80" fmla="*/ 262 w 335"/>
                <a:gd name="T81" fmla="*/ 141 h 172"/>
                <a:gd name="T82" fmla="*/ 269 w 335"/>
                <a:gd name="T83" fmla="*/ 128 h 172"/>
                <a:gd name="T84" fmla="*/ 275 w 335"/>
                <a:gd name="T85" fmla="*/ 143 h 172"/>
                <a:gd name="T86" fmla="*/ 282 w 335"/>
                <a:gd name="T87" fmla="*/ 172 h 172"/>
                <a:gd name="T88" fmla="*/ 289 w 335"/>
                <a:gd name="T89" fmla="*/ 149 h 172"/>
                <a:gd name="T90" fmla="*/ 295 w 335"/>
                <a:gd name="T91" fmla="*/ 135 h 172"/>
                <a:gd name="T92" fmla="*/ 302 w 335"/>
                <a:gd name="T93" fmla="*/ 133 h 172"/>
                <a:gd name="T94" fmla="*/ 308 w 335"/>
                <a:gd name="T95" fmla="*/ 172 h 172"/>
                <a:gd name="T96" fmla="*/ 315 w 335"/>
                <a:gd name="T97" fmla="*/ 131 h 172"/>
                <a:gd name="T98" fmla="*/ 321 w 335"/>
                <a:gd name="T99" fmla="*/ 150 h 172"/>
                <a:gd name="T100" fmla="*/ 328 w 335"/>
                <a:gd name="T101" fmla="*/ 141 h 172"/>
                <a:gd name="T102" fmla="*/ 335 w 335"/>
                <a:gd name="T103" fmla="*/ 15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72">
                  <a:moveTo>
                    <a:pt x="0" y="41"/>
                  </a:moveTo>
                  <a:lnTo>
                    <a:pt x="7" y="39"/>
                  </a:lnTo>
                  <a:lnTo>
                    <a:pt x="13" y="98"/>
                  </a:lnTo>
                  <a:lnTo>
                    <a:pt x="20" y="74"/>
                  </a:lnTo>
                  <a:lnTo>
                    <a:pt x="26" y="18"/>
                  </a:lnTo>
                  <a:lnTo>
                    <a:pt x="33" y="74"/>
                  </a:lnTo>
                  <a:lnTo>
                    <a:pt x="39" y="0"/>
                  </a:lnTo>
                  <a:lnTo>
                    <a:pt x="46" y="70"/>
                  </a:lnTo>
                  <a:lnTo>
                    <a:pt x="52" y="87"/>
                  </a:lnTo>
                  <a:lnTo>
                    <a:pt x="59" y="76"/>
                  </a:lnTo>
                  <a:lnTo>
                    <a:pt x="65" y="28"/>
                  </a:lnTo>
                  <a:lnTo>
                    <a:pt x="72" y="52"/>
                  </a:lnTo>
                  <a:lnTo>
                    <a:pt x="79" y="63"/>
                  </a:lnTo>
                  <a:lnTo>
                    <a:pt x="85" y="69"/>
                  </a:lnTo>
                  <a:lnTo>
                    <a:pt x="92" y="82"/>
                  </a:lnTo>
                  <a:lnTo>
                    <a:pt x="98" y="21"/>
                  </a:lnTo>
                  <a:lnTo>
                    <a:pt x="105" y="43"/>
                  </a:lnTo>
                  <a:lnTo>
                    <a:pt x="112" y="121"/>
                  </a:lnTo>
                  <a:lnTo>
                    <a:pt x="118" y="79"/>
                  </a:lnTo>
                  <a:lnTo>
                    <a:pt x="125" y="93"/>
                  </a:lnTo>
                  <a:lnTo>
                    <a:pt x="131" y="33"/>
                  </a:lnTo>
                  <a:lnTo>
                    <a:pt x="138" y="125"/>
                  </a:lnTo>
                  <a:lnTo>
                    <a:pt x="144" y="93"/>
                  </a:lnTo>
                  <a:lnTo>
                    <a:pt x="151" y="102"/>
                  </a:lnTo>
                  <a:lnTo>
                    <a:pt x="157" y="88"/>
                  </a:lnTo>
                  <a:lnTo>
                    <a:pt x="164" y="46"/>
                  </a:lnTo>
                  <a:lnTo>
                    <a:pt x="170" y="86"/>
                  </a:lnTo>
                  <a:lnTo>
                    <a:pt x="177" y="114"/>
                  </a:lnTo>
                  <a:lnTo>
                    <a:pt x="184" y="93"/>
                  </a:lnTo>
                  <a:lnTo>
                    <a:pt x="190" y="112"/>
                  </a:lnTo>
                  <a:lnTo>
                    <a:pt x="197" y="82"/>
                  </a:lnTo>
                  <a:lnTo>
                    <a:pt x="203" y="123"/>
                  </a:lnTo>
                  <a:lnTo>
                    <a:pt x="210" y="101"/>
                  </a:lnTo>
                  <a:lnTo>
                    <a:pt x="216" y="93"/>
                  </a:lnTo>
                  <a:lnTo>
                    <a:pt x="223" y="115"/>
                  </a:lnTo>
                  <a:lnTo>
                    <a:pt x="230" y="106"/>
                  </a:lnTo>
                  <a:lnTo>
                    <a:pt x="236" y="102"/>
                  </a:lnTo>
                  <a:lnTo>
                    <a:pt x="243" y="94"/>
                  </a:lnTo>
                  <a:lnTo>
                    <a:pt x="249" y="78"/>
                  </a:lnTo>
                  <a:lnTo>
                    <a:pt x="256" y="129"/>
                  </a:lnTo>
                  <a:lnTo>
                    <a:pt x="262" y="141"/>
                  </a:lnTo>
                  <a:lnTo>
                    <a:pt x="269" y="128"/>
                  </a:lnTo>
                  <a:lnTo>
                    <a:pt x="275" y="143"/>
                  </a:lnTo>
                  <a:lnTo>
                    <a:pt x="282" y="172"/>
                  </a:lnTo>
                  <a:lnTo>
                    <a:pt x="289" y="149"/>
                  </a:lnTo>
                  <a:lnTo>
                    <a:pt x="295" y="135"/>
                  </a:lnTo>
                  <a:lnTo>
                    <a:pt x="302" y="133"/>
                  </a:lnTo>
                  <a:lnTo>
                    <a:pt x="308" y="172"/>
                  </a:lnTo>
                  <a:lnTo>
                    <a:pt x="315" y="131"/>
                  </a:lnTo>
                  <a:lnTo>
                    <a:pt x="321" y="150"/>
                  </a:lnTo>
                  <a:lnTo>
                    <a:pt x="328" y="141"/>
                  </a:lnTo>
                  <a:lnTo>
                    <a:pt x="335" y="15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Freeform 70"/>
            <p:cNvSpPr>
              <a:spLocks/>
            </p:cNvSpPr>
            <p:nvPr/>
          </p:nvSpPr>
          <p:spPr bwMode="auto">
            <a:xfrm>
              <a:off x="4347974" y="4783270"/>
              <a:ext cx="349606" cy="240296"/>
            </a:xfrm>
            <a:custGeom>
              <a:avLst/>
              <a:gdLst>
                <a:gd name="T0" fmla="*/ 0 w 335"/>
                <a:gd name="T1" fmla="*/ 21 h 234"/>
                <a:gd name="T2" fmla="*/ 7 w 335"/>
                <a:gd name="T3" fmla="*/ 34 h 234"/>
                <a:gd name="T4" fmla="*/ 13 w 335"/>
                <a:gd name="T5" fmla="*/ 32 h 234"/>
                <a:gd name="T6" fmla="*/ 20 w 335"/>
                <a:gd name="T7" fmla="*/ 55 h 234"/>
                <a:gd name="T8" fmla="*/ 26 w 335"/>
                <a:gd name="T9" fmla="*/ 92 h 234"/>
                <a:gd name="T10" fmla="*/ 33 w 335"/>
                <a:gd name="T11" fmla="*/ 21 h 234"/>
                <a:gd name="T12" fmla="*/ 39 w 335"/>
                <a:gd name="T13" fmla="*/ 0 h 234"/>
                <a:gd name="T14" fmla="*/ 46 w 335"/>
                <a:gd name="T15" fmla="*/ 48 h 234"/>
                <a:gd name="T16" fmla="*/ 52 w 335"/>
                <a:gd name="T17" fmla="*/ 18 h 234"/>
                <a:gd name="T18" fmla="*/ 59 w 335"/>
                <a:gd name="T19" fmla="*/ 31 h 234"/>
                <a:gd name="T20" fmla="*/ 65 w 335"/>
                <a:gd name="T21" fmla="*/ 45 h 234"/>
                <a:gd name="T22" fmla="*/ 72 w 335"/>
                <a:gd name="T23" fmla="*/ 234 h 234"/>
                <a:gd name="T24" fmla="*/ 79 w 335"/>
                <a:gd name="T25" fmla="*/ 69 h 234"/>
                <a:gd name="T26" fmla="*/ 85 w 335"/>
                <a:gd name="T27" fmla="*/ 27 h 234"/>
                <a:gd name="T28" fmla="*/ 92 w 335"/>
                <a:gd name="T29" fmla="*/ 42 h 234"/>
                <a:gd name="T30" fmla="*/ 98 w 335"/>
                <a:gd name="T31" fmla="*/ 87 h 234"/>
                <a:gd name="T32" fmla="*/ 105 w 335"/>
                <a:gd name="T33" fmla="*/ 44 h 234"/>
                <a:gd name="T34" fmla="*/ 112 w 335"/>
                <a:gd name="T35" fmla="*/ 124 h 234"/>
                <a:gd name="T36" fmla="*/ 118 w 335"/>
                <a:gd name="T37" fmla="*/ 30 h 234"/>
                <a:gd name="T38" fmla="*/ 125 w 335"/>
                <a:gd name="T39" fmla="*/ 66 h 234"/>
                <a:gd name="T40" fmla="*/ 131 w 335"/>
                <a:gd name="T41" fmla="*/ 110 h 234"/>
                <a:gd name="T42" fmla="*/ 138 w 335"/>
                <a:gd name="T43" fmla="*/ 81 h 234"/>
                <a:gd name="T44" fmla="*/ 144 w 335"/>
                <a:gd name="T45" fmla="*/ 45 h 234"/>
                <a:gd name="T46" fmla="*/ 151 w 335"/>
                <a:gd name="T47" fmla="*/ 41 h 234"/>
                <a:gd name="T48" fmla="*/ 157 w 335"/>
                <a:gd name="T49" fmla="*/ 61 h 234"/>
                <a:gd name="T50" fmla="*/ 164 w 335"/>
                <a:gd name="T51" fmla="*/ 87 h 234"/>
                <a:gd name="T52" fmla="*/ 170 w 335"/>
                <a:gd name="T53" fmla="*/ 60 h 234"/>
                <a:gd name="T54" fmla="*/ 177 w 335"/>
                <a:gd name="T55" fmla="*/ 84 h 234"/>
                <a:gd name="T56" fmla="*/ 184 w 335"/>
                <a:gd name="T57" fmla="*/ 83 h 234"/>
                <a:gd name="T58" fmla="*/ 190 w 335"/>
                <a:gd name="T59" fmla="*/ 30 h 234"/>
                <a:gd name="T60" fmla="*/ 197 w 335"/>
                <a:gd name="T61" fmla="*/ 101 h 234"/>
                <a:gd name="T62" fmla="*/ 203 w 335"/>
                <a:gd name="T63" fmla="*/ 81 h 234"/>
                <a:gd name="T64" fmla="*/ 210 w 335"/>
                <a:gd name="T65" fmla="*/ 109 h 234"/>
                <a:gd name="T66" fmla="*/ 216 w 335"/>
                <a:gd name="T67" fmla="*/ 71 h 234"/>
                <a:gd name="T68" fmla="*/ 223 w 335"/>
                <a:gd name="T69" fmla="*/ 112 h 234"/>
                <a:gd name="T70" fmla="*/ 230 w 335"/>
                <a:gd name="T71" fmla="*/ 81 h 234"/>
                <a:gd name="T72" fmla="*/ 236 w 335"/>
                <a:gd name="T73" fmla="*/ 64 h 234"/>
                <a:gd name="T74" fmla="*/ 243 w 335"/>
                <a:gd name="T75" fmla="*/ 69 h 234"/>
                <a:gd name="T76" fmla="*/ 249 w 335"/>
                <a:gd name="T77" fmla="*/ 62 h 234"/>
                <a:gd name="T78" fmla="*/ 256 w 335"/>
                <a:gd name="T79" fmla="*/ 72 h 234"/>
                <a:gd name="T80" fmla="*/ 262 w 335"/>
                <a:gd name="T81" fmla="*/ 100 h 234"/>
                <a:gd name="T82" fmla="*/ 269 w 335"/>
                <a:gd name="T83" fmla="*/ 157 h 234"/>
                <a:gd name="T84" fmla="*/ 275 w 335"/>
                <a:gd name="T85" fmla="*/ 161 h 234"/>
                <a:gd name="T86" fmla="*/ 282 w 335"/>
                <a:gd name="T87" fmla="*/ 113 h 234"/>
                <a:gd name="T88" fmla="*/ 289 w 335"/>
                <a:gd name="T89" fmla="*/ 112 h 234"/>
                <a:gd name="T90" fmla="*/ 295 w 335"/>
                <a:gd name="T91" fmla="*/ 111 h 234"/>
                <a:gd name="T92" fmla="*/ 302 w 335"/>
                <a:gd name="T93" fmla="*/ 98 h 234"/>
                <a:gd name="T94" fmla="*/ 308 w 335"/>
                <a:gd name="T95" fmla="*/ 172 h 234"/>
                <a:gd name="T96" fmla="*/ 315 w 335"/>
                <a:gd name="T97" fmla="*/ 146 h 234"/>
                <a:gd name="T98" fmla="*/ 321 w 335"/>
                <a:gd name="T99" fmla="*/ 150 h 234"/>
                <a:gd name="T100" fmla="*/ 328 w 335"/>
                <a:gd name="T101" fmla="*/ 77 h 234"/>
                <a:gd name="T102" fmla="*/ 335 w 335"/>
                <a:gd name="T103" fmla="*/ 10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34">
                  <a:moveTo>
                    <a:pt x="0" y="21"/>
                  </a:moveTo>
                  <a:lnTo>
                    <a:pt x="7" y="34"/>
                  </a:lnTo>
                  <a:lnTo>
                    <a:pt x="13" y="32"/>
                  </a:lnTo>
                  <a:lnTo>
                    <a:pt x="20" y="55"/>
                  </a:lnTo>
                  <a:lnTo>
                    <a:pt x="26" y="92"/>
                  </a:lnTo>
                  <a:lnTo>
                    <a:pt x="33" y="21"/>
                  </a:lnTo>
                  <a:lnTo>
                    <a:pt x="39" y="0"/>
                  </a:lnTo>
                  <a:lnTo>
                    <a:pt x="46" y="48"/>
                  </a:lnTo>
                  <a:lnTo>
                    <a:pt x="52" y="18"/>
                  </a:lnTo>
                  <a:lnTo>
                    <a:pt x="59" y="31"/>
                  </a:lnTo>
                  <a:lnTo>
                    <a:pt x="65" y="45"/>
                  </a:lnTo>
                  <a:lnTo>
                    <a:pt x="72" y="234"/>
                  </a:lnTo>
                  <a:lnTo>
                    <a:pt x="79" y="69"/>
                  </a:lnTo>
                  <a:lnTo>
                    <a:pt x="85" y="27"/>
                  </a:lnTo>
                  <a:lnTo>
                    <a:pt x="92" y="42"/>
                  </a:lnTo>
                  <a:lnTo>
                    <a:pt x="98" y="87"/>
                  </a:lnTo>
                  <a:lnTo>
                    <a:pt x="105" y="44"/>
                  </a:lnTo>
                  <a:lnTo>
                    <a:pt x="112" y="124"/>
                  </a:lnTo>
                  <a:lnTo>
                    <a:pt x="118" y="30"/>
                  </a:lnTo>
                  <a:lnTo>
                    <a:pt x="125" y="66"/>
                  </a:lnTo>
                  <a:lnTo>
                    <a:pt x="131" y="110"/>
                  </a:lnTo>
                  <a:lnTo>
                    <a:pt x="138" y="81"/>
                  </a:lnTo>
                  <a:lnTo>
                    <a:pt x="144" y="45"/>
                  </a:lnTo>
                  <a:lnTo>
                    <a:pt x="151" y="41"/>
                  </a:lnTo>
                  <a:lnTo>
                    <a:pt x="157" y="61"/>
                  </a:lnTo>
                  <a:lnTo>
                    <a:pt x="164" y="87"/>
                  </a:lnTo>
                  <a:lnTo>
                    <a:pt x="170" y="60"/>
                  </a:lnTo>
                  <a:lnTo>
                    <a:pt x="177" y="84"/>
                  </a:lnTo>
                  <a:lnTo>
                    <a:pt x="184" y="83"/>
                  </a:lnTo>
                  <a:lnTo>
                    <a:pt x="190" y="30"/>
                  </a:lnTo>
                  <a:lnTo>
                    <a:pt x="197" y="101"/>
                  </a:lnTo>
                  <a:lnTo>
                    <a:pt x="203" y="81"/>
                  </a:lnTo>
                  <a:lnTo>
                    <a:pt x="210" y="109"/>
                  </a:lnTo>
                  <a:lnTo>
                    <a:pt x="216" y="71"/>
                  </a:lnTo>
                  <a:lnTo>
                    <a:pt x="223" y="112"/>
                  </a:lnTo>
                  <a:lnTo>
                    <a:pt x="230" y="81"/>
                  </a:lnTo>
                  <a:lnTo>
                    <a:pt x="236" y="64"/>
                  </a:lnTo>
                  <a:lnTo>
                    <a:pt x="243" y="69"/>
                  </a:lnTo>
                  <a:lnTo>
                    <a:pt x="249" y="62"/>
                  </a:lnTo>
                  <a:lnTo>
                    <a:pt x="256" y="72"/>
                  </a:lnTo>
                  <a:lnTo>
                    <a:pt x="262" y="100"/>
                  </a:lnTo>
                  <a:lnTo>
                    <a:pt x="269" y="157"/>
                  </a:lnTo>
                  <a:lnTo>
                    <a:pt x="275" y="161"/>
                  </a:lnTo>
                  <a:lnTo>
                    <a:pt x="282" y="113"/>
                  </a:lnTo>
                  <a:lnTo>
                    <a:pt x="289" y="112"/>
                  </a:lnTo>
                  <a:lnTo>
                    <a:pt x="295" y="111"/>
                  </a:lnTo>
                  <a:lnTo>
                    <a:pt x="302" y="98"/>
                  </a:lnTo>
                  <a:lnTo>
                    <a:pt x="308" y="172"/>
                  </a:lnTo>
                  <a:lnTo>
                    <a:pt x="315" y="146"/>
                  </a:lnTo>
                  <a:lnTo>
                    <a:pt x="321" y="150"/>
                  </a:lnTo>
                  <a:lnTo>
                    <a:pt x="328" y="77"/>
                  </a:lnTo>
                  <a:lnTo>
                    <a:pt x="335" y="107"/>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Freeform 71"/>
            <p:cNvSpPr>
              <a:spLocks/>
            </p:cNvSpPr>
            <p:nvPr/>
          </p:nvSpPr>
          <p:spPr bwMode="auto">
            <a:xfrm>
              <a:off x="4690273" y="4815104"/>
              <a:ext cx="349606" cy="162251"/>
            </a:xfrm>
            <a:custGeom>
              <a:avLst/>
              <a:gdLst>
                <a:gd name="T0" fmla="*/ 0 w 335"/>
                <a:gd name="T1" fmla="*/ 46 h 158"/>
                <a:gd name="T2" fmla="*/ 7 w 335"/>
                <a:gd name="T3" fmla="*/ 76 h 158"/>
                <a:gd name="T4" fmla="*/ 13 w 335"/>
                <a:gd name="T5" fmla="*/ 88 h 158"/>
                <a:gd name="T6" fmla="*/ 20 w 335"/>
                <a:gd name="T7" fmla="*/ 40 h 158"/>
                <a:gd name="T8" fmla="*/ 26 w 335"/>
                <a:gd name="T9" fmla="*/ 63 h 158"/>
                <a:gd name="T10" fmla="*/ 33 w 335"/>
                <a:gd name="T11" fmla="*/ 33 h 158"/>
                <a:gd name="T12" fmla="*/ 39 w 335"/>
                <a:gd name="T13" fmla="*/ 73 h 158"/>
                <a:gd name="T14" fmla="*/ 46 w 335"/>
                <a:gd name="T15" fmla="*/ 113 h 158"/>
                <a:gd name="T16" fmla="*/ 52 w 335"/>
                <a:gd name="T17" fmla="*/ 49 h 158"/>
                <a:gd name="T18" fmla="*/ 59 w 335"/>
                <a:gd name="T19" fmla="*/ 68 h 158"/>
                <a:gd name="T20" fmla="*/ 65 w 335"/>
                <a:gd name="T21" fmla="*/ 71 h 158"/>
                <a:gd name="T22" fmla="*/ 72 w 335"/>
                <a:gd name="T23" fmla="*/ 128 h 158"/>
                <a:gd name="T24" fmla="*/ 79 w 335"/>
                <a:gd name="T25" fmla="*/ 41 h 158"/>
                <a:gd name="T26" fmla="*/ 85 w 335"/>
                <a:gd name="T27" fmla="*/ 121 h 158"/>
                <a:gd name="T28" fmla="*/ 92 w 335"/>
                <a:gd name="T29" fmla="*/ 130 h 158"/>
                <a:gd name="T30" fmla="*/ 98 w 335"/>
                <a:gd name="T31" fmla="*/ 69 h 158"/>
                <a:gd name="T32" fmla="*/ 105 w 335"/>
                <a:gd name="T33" fmla="*/ 37 h 158"/>
                <a:gd name="T34" fmla="*/ 112 w 335"/>
                <a:gd name="T35" fmla="*/ 68 h 158"/>
                <a:gd name="T36" fmla="*/ 118 w 335"/>
                <a:gd name="T37" fmla="*/ 57 h 158"/>
                <a:gd name="T38" fmla="*/ 125 w 335"/>
                <a:gd name="T39" fmla="*/ 42 h 158"/>
                <a:gd name="T40" fmla="*/ 131 w 335"/>
                <a:gd name="T41" fmla="*/ 67 h 158"/>
                <a:gd name="T42" fmla="*/ 138 w 335"/>
                <a:gd name="T43" fmla="*/ 83 h 158"/>
                <a:gd name="T44" fmla="*/ 144 w 335"/>
                <a:gd name="T45" fmla="*/ 55 h 158"/>
                <a:gd name="T46" fmla="*/ 151 w 335"/>
                <a:gd name="T47" fmla="*/ 66 h 158"/>
                <a:gd name="T48" fmla="*/ 157 w 335"/>
                <a:gd name="T49" fmla="*/ 65 h 158"/>
                <a:gd name="T50" fmla="*/ 164 w 335"/>
                <a:gd name="T51" fmla="*/ 65 h 158"/>
                <a:gd name="T52" fmla="*/ 170 w 335"/>
                <a:gd name="T53" fmla="*/ 65 h 158"/>
                <a:gd name="T54" fmla="*/ 177 w 335"/>
                <a:gd name="T55" fmla="*/ 103 h 158"/>
                <a:gd name="T56" fmla="*/ 184 w 335"/>
                <a:gd name="T57" fmla="*/ 64 h 158"/>
                <a:gd name="T58" fmla="*/ 190 w 335"/>
                <a:gd name="T59" fmla="*/ 135 h 158"/>
                <a:gd name="T60" fmla="*/ 197 w 335"/>
                <a:gd name="T61" fmla="*/ 91 h 158"/>
                <a:gd name="T62" fmla="*/ 203 w 335"/>
                <a:gd name="T63" fmla="*/ 64 h 158"/>
                <a:gd name="T64" fmla="*/ 210 w 335"/>
                <a:gd name="T65" fmla="*/ 64 h 158"/>
                <a:gd name="T66" fmla="*/ 217 w 335"/>
                <a:gd name="T67" fmla="*/ 0 h 158"/>
                <a:gd name="T68" fmla="*/ 223 w 335"/>
                <a:gd name="T69" fmla="*/ 63 h 158"/>
                <a:gd name="T70" fmla="*/ 230 w 335"/>
                <a:gd name="T71" fmla="*/ 63 h 158"/>
                <a:gd name="T72" fmla="*/ 236 w 335"/>
                <a:gd name="T73" fmla="*/ 54 h 158"/>
                <a:gd name="T74" fmla="*/ 243 w 335"/>
                <a:gd name="T75" fmla="*/ 61 h 158"/>
                <a:gd name="T76" fmla="*/ 249 w 335"/>
                <a:gd name="T77" fmla="*/ 127 h 158"/>
                <a:gd name="T78" fmla="*/ 256 w 335"/>
                <a:gd name="T79" fmla="*/ 47 h 158"/>
                <a:gd name="T80" fmla="*/ 262 w 335"/>
                <a:gd name="T81" fmla="*/ 158 h 158"/>
                <a:gd name="T82" fmla="*/ 269 w 335"/>
                <a:gd name="T83" fmla="*/ 108 h 158"/>
                <a:gd name="T84" fmla="*/ 275 w 335"/>
                <a:gd name="T85" fmla="*/ 93 h 158"/>
                <a:gd name="T86" fmla="*/ 282 w 335"/>
                <a:gd name="T87" fmla="*/ 64 h 158"/>
                <a:gd name="T88" fmla="*/ 289 w 335"/>
                <a:gd name="T89" fmla="*/ 43 h 158"/>
                <a:gd name="T90" fmla="*/ 295 w 335"/>
                <a:gd name="T91" fmla="*/ 127 h 158"/>
                <a:gd name="T92" fmla="*/ 302 w 335"/>
                <a:gd name="T93" fmla="*/ 64 h 158"/>
                <a:gd name="T94" fmla="*/ 308 w 335"/>
                <a:gd name="T95" fmla="*/ 127 h 158"/>
                <a:gd name="T96" fmla="*/ 315 w 335"/>
                <a:gd name="T97" fmla="*/ 65 h 158"/>
                <a:gd name="T98" fmla="*/ 321 w 335"/>
                <a:gd name="T99" fmla="*/ 33 h 158"/>
                <a:gd name="T100" fmla="*/ 328 w 335"/>
                <a:gd name="T101" fmla="*/ 65 h 158"/>
                <a:gd name="T102" fmla="*/ 335 w 335"/>
                <a:gd name="T103" fmla="*/ 6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58">
                  <a:moveTo>
                    <a:pt x="0" y="46"/>
                  </a:moveTo>
                  <a:lnTo>
                    <a:pt x="7" y="76"/>
                  </a:lnTo>
                  <a:lnTo>
                    <a:pt x="13" y="88"/>
                  </a:lnTo>
                  <a:lnTo>
                    <a:pt x="20" y="40"/>
                  </a:lnTo>
                  <a:lnTo>
                    <a:pt x="26" y="63"/>
                  </a:lnTo>
                  <a:lnTo>
                    <a:pt x="33" y="33"/>
                  </a:lnTo>
                  <a:lnTo>
                    <a:pt x="39" y="73"/>
                  </a:lnTo>
                  <a:lnTo>
                    <a:pt x="46" y="113"/>
                  </a:lnTo>
                  <a:lnTo>
                    <a:pt x="52" y="49"/>
                  </a:lnTo>
                  <a:lnTo>
                    <a:pt x="59" y="68"/>
                  </a:lnTo>
                  <a:lnTo>
                    <a:pt x="65" y="71"/>
                  </a:lnTo>
                  <a:lnTo>
                    <a:pt x="72" y="128"/>
                  </a:lnTo>
                  <a:lnTo>
                    <a:pt x="79" y="41"/>
                  </a:lnTo>
                  <a:lnTo>
                    <a:pt x="85" y="121"/>
                  </a:lnTo>
                  <a:lnTo>
                    <a:pt x="92" y="130"/>
                  </a:lnTo>
                  <a:lnTo>
                    <a:pt x="98" y="69"/>
                  </a:lnTo>
                  <a:lnTo>
                    <a:pt x="105" y="37"/>
                  </a:lnTo>
                  <a:lnTo>
                    <a:pt x="112" y="68"/>
                  </a:lnTo>
                  <a:lnTo>
                    <a:pt x="118" y="57"/>
                  </a:lnTo>
                  <a:lnTo>
                    <a:pt x="125" y="42"/>
                  </a:lnTo>
                  <a:lnTo>
                    <a:pt x="131" y="67"/>
                  </a:lnTo>
                  <a:lnTo>
                    <a:pt x="138" y="83"/>
                  </a:lnTo>
                  <a:lnTo>
                    <a:pt x="144" y="55"/>
                  </a:lnTo>
                  <a:lnTo>
                    <a:pt x="151" y="66"/>
                  </a:lnTo>
                  <a:lnTo>
                    <a:pt x="157" y="65"/>
                  </a:lnTo>
                  <a:lnTo>
                    <a:pt x="164" y="65"/>
                  </a:lnTo>
                  <a:lnTo>
                    <a:pt x="170" y="65"/>
                  </a:lnTo>
                  <a:lnTo>
                    <a:pt x="177" y="103"/>
                  </a:lnTo>
                  <a:lnTo>
                    <a:pt x="184" y="64"/>
                  </a:lnTo>
                  <a:lnTo>
                    <a:pt x="190" y="135"/>
                  </a:lnTo>
                  <a:lnTo>
                    <a:pt x="197" y="91"/>
                  </a:lnTo>
                  <a:lnTo>
                    <a:pt x="203" y="64"/>
                  </a:lnTo>
                  <a:lnTo>
                    <a:pt x="210" y="64"/>
                  </a:lnTo>
                  <a:lnTo>
                    <a:pt x="217" y="0"/>
                  </a:lnTo>
                  <a:lnTo>
                    <a:pt x="223" y="63"/>
                  </a:lnTo>
                  <a:lnTo>
                    <a:pt x="230" y="63"/>
                  </a:lnTo>
                  <a:lnTo>
                    <a:pt x="236" y="54"/>
                  </a:lnTo>
                  <a:lnTo>
                    <a:pt x="243" y="61"/>
                  </a:lnTo>
                  <a:lnTo>
                    <a:pt x="249" y="127"/>
                  </a:lnTo>
                  <a:lnTo>
                    <a:pt x="256" y="47"/>
                  </a:lnTo>
                  <a:lnTo>
                    <a:pt x="262" y="158"/>
                  </a:lnTo>
                  <a:lnTo>
                    <a:pt x="269" y="108"/>
                  </a:lnTo>
                  <a:lnTo>
                    <a:pt x="275" y="93"/>
                  </a:lnTo>
                  <a:lnTo>
                    <a:pt x="282" y="64"/>
                  </a:lnTo>
                  <a:lnTo>
                    <a:pt x="289" y="43"/>
                  </a:lnTo>
                  <a:lnTo>
                    <a:pt x="295" y="127"/>
                  </a:lnTo>
                  <a:lnTo>
                    <a:pt x="302" y="64"/>
                  </a:lnTo>
                  <a:lnTo>
                    <a:pt x="308" y="127"/>
                  </a:lnTo>
                  <a:lnTo>
                    <a:pt x="315" y="65"/>
                  </a:lnTo>
                  <a:lnTo>
                    <a:pt x="321" y="33"/>
                  </a:lnTo>
                  <a:lnTo>
                    <a:pt x="328" y="65"/>
                  </a:lnTo>
                  <a:lnTo>
                    <a:pt x="335" y="65"/>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Freeform 72"/>
            <p:cNvSpPr>
              <a:spLocks/>
            </p:cNvSpPr>
            <p:nvPr/>
          </p:nvSpPr>
          <p:spPr bwMode="auto">
            <a:xfrm>
              <a:off x="5032574" y="4812024"/>
              <a:ext cx="349606" cy="148901"/>
            </a:xfrm>
            <a:custGeom>
              <a:avLst/>
              <a:gdLst>
                <a:gd name="T0" fmla="*/ 0 w 335"/>
                <a:gd name="T1" fmla="*/ 68 h 145"/>
                <a:gd name="T2" fmla="*/ 7 w 335"/>
                <a:gd name="T3" fmla="*/ 68 h 145"/>
                <a:gd name="T4" fmla="*/ 13 w 335"/>
                <a:gd name="T5" fmla="*/ 61 h 145"/>
                <a:gd name="T6" fmla="*/ 20 w 335"/>
                <a:gd name="T7" fmla="*/ 51 h 145"/>
                <a:gd name="T8" fmla="*/ 26 w 335"/>
                <a:gd name="T9" fmla="*/ 112 h 145"/>
                <a:gd name="T10" fmla="*/ 33 w 335"/>
                <a:gd name="T11" fmla="*/ 70 h 145"/>
                <a:gd name="T12" fmla="*/ 39 w 335"/>
                <a:gd name="T13" fmla="*/ 115 h 145"/>
                <a:gd name="T14" fmla="*/ 46 w 335"/>
                <a:gd name="T15" fmla="*/ 101 h 145"/>
                <a:gd name="T16" fmla="*/ 52 w 335"/>
                <a:gd name="T17" fmla="*/ 39 h 145"/>
                <a:gd name="T18" fmla="*/ 59 w 335"/>
                <a:gd name="T19" fmla="*/ 117 h 145"/>
                <a:gd name="T20" fmla="*/ 66 w 335"/>
                <a:gd name="T21" fmla="*/ 72 h 145"/>
                <a:gd name="T22" fmla="*/ 72 w 335"/>
                <a:gd name="T23" fmla="*/ 72 h 145"/>
                <a:gd name="T24" fmla="*/ 79 w 335"/>
                <a:gd name="T25" fmla="*/ 65 h 145"/>
                <a:gd name="T26" fmla="*/ 85 w 335"/>
                <a:gd name="T27" fmla="*/ 73 h 145"/>
                <a:gd name="T28" fmla="*/ 92 w 335"/>
                <a:gd name="T29" fmla="*/ 73 h 145"/>
                <a:gd name="T30" fmla="*/ 98 w 335"/>
                <a:gd name="T31" fmla="*/ 143 h 145"/>
                <a:gd name="T32" fmla="*/ 105 w 335"/>
                <a:gd name="T33" fmla="*/ 54 h 145"/>
                <a:gd name="T34" fmla="*/ 112 w 335"/>
                <a:gd name="T35" fmla="*/ 120 h 145"/>
                <a:gd name="T36" fmla="*/ 118 w 335"/>
                <a:gd name="T37" fmla="*/ 68 h 145"/>
                <a:gd name="T38" fmla="*/ 125 w 335"/>
                <a:gd name="T39" fmla="*/ 65 h 145"/>
                <a:gd name="T40" fmla="*/ 131 w 335"/>
                <a:gd name="T41" fmla="*/ 77 h 145"/>
                <a:gd name="T42" fmla="*/ 138 w 335"/>
                <a:gd name="T43" fmla="*/ 77 h 145"/>
                <a:gd name="T44" fmla="*/ 144 w 335"/>
                <a:gd name="T45" fmla="*/ 107 h 145"/>
                <a:gd name="T46" fmla="*/ 151 w 335"/>
                <a:gd name="T47" fmla="*/ 79 h 145"/>
                <a:gd name="T48" fmla="*/ 157 w 335"/>
                <a:gd name="T49" fmla="*/ 69 h 145"/>
                <a:gd name="T50" fmla="*/ 164 w 335"/>
                <a:gd name="T51" fmla="*/ 80 h 145"/>
                <a:gd name="T52" fmla="*/ 170 w 335"/>
                <a:gd name="T53" fmla="*/ 42 h 145"/>
                <a:gd name="T54" fmla="*/ 177 w 335"/>
                <a:gd name="T55" fmla="*/ 79 h 145"/>
                <a:gd name="T56" fmla="*/ 184 w 335"/>
                <a:gd name="T57" fmla="*/ 35 h 145"/>
                <a:gd name="T58" fmla="*/ 190 w 335"/>
                <a:gd name="T59" fmla="*/ 13 h 145"/>
                <a:gd name="T60" fmla="*/ 197 w 335"/>
                <a:gd name="T61" fmla="*/ 34 h 145"/>
                <a:gd name="T62" fmla="*/ 203 w 335"/>
                <a:gd name="T63" fmla="*/ 84 h 145"/>
                <a:gd name="T64" fmla="*/ 210 w 335"/>
                <a:gd name="T65" fmla="*/ 61 h 145"/>
                <a:gd name="T66" fmla="*/ 217 w 335"/>
                <a:gd name="T67" fmla="*/ 6 h 145"/>
                <a:gd name="T68" fmla="*/ 223 w 335"/>
                <a:gd name="T69" fmla="*/ 20 h 145"/>
                <a:gd name="T70" fmla="*/ 230 w 335"/>
                <a:gd name="T71" fmla="*/ 48 h 145"/>
                <a:gd name="T72" fmla="*/ 236 w 335"/>
                <a:gd name="T73" fmla="*/ 88 h 145"/>
                <a:gd name="T74" fmla="*/ 243 w 335"/>
                <a:gd name="T75" fmla="*/ 79 h 145"/>
                <a:gd name="T76" fmla="*/ 249 w 335"/>
                <a:gd name="T77" fmla="*/ 89 h 145"/>
                <a:gd name="T78" fmla="*/ 256 w 335"/>
                <a:gd name="T79" fmla="*/ 45 h 145"/>
                <a:gd name="T80" fmla="*/ 262 w 335"/>
                <a:gd name="T81" fmla="*/ 46 h 145"/>
                <a:gd name="T82" fmla="*/ 269 w 335"/>
                <a:gd name="T83" fmla="*/ 38 h 145"/>
                <a:gd name="T84" fmla="*/ 275 w 335"/>
                <a:gd name="T85" fmla="*/ 145 h 145"/>
                <a:gd name="T86" fmla="*/ 282 w 335"/>
                <a:gd name="T87" fmla="*/ 91 h 145"/>
                <a:gd name="T88" fmla="*/ 289 w 335"/>
                <a:gd name="T89" fmla="*/ 72 h 145"/>
                <a:gd name="T90" fmla="*/ 295 w 335"/>
                <a:gd name="T91" fmla="*/ 46 h 145"/>
                <a:gd name="T92" fmla="*/ 302 w 335"/>
                <a:gd name="T93" fmla="*/ 32 h 145"/>
                <a:gd name="T94" fmla="*/ 308 w 335"/>
                <a:gd name="T95" fmla="*/ 78 h 145"/>
                <a:gd name="T96" fmla="*/ 315 w 335"/>
                <a:gd name="T97" fmla="*/ 0 h 145"/>
                <a:gd name="T98" fmla="*/ 321 w 335"/>
                <a:gd name="T99" fmla="*/ 54 h 145"/>
                <a:gd name="T100" fmla="*/ 328 w 335"/>
                <a:gd name="T101" fmla="*/ 41 h 145"/>
                <a:gd name="T102" fmla="*/ 335 w 335"/>
                <a:gd name="T103" fmla="*/ 4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45">
                  <a:moveTo>
                    <a:pt x="0" y="68"/>
                  </a:moveTo>
                  <a:lnTo>
                    <a:pt x="7" y="68"/>
                  </a:lnTo>
                  <a:lnTo>
                    <a:pt x="13" y="61"/>
                  </a:lnTo>
                  <a:lnTo>
                    <a:pt x="20" y="51"/>
                  </a:lnTo>
                  <a:lnTo>
                    <a:pt x="26" y="112"/>
                  </a:lnTo>
                  <a:lnTo>
                    <a:pt x="33" y="70"/>
                  </a:lnTo>
                  <a:lnTo>
                    <a:pt x="39" y="115"/>
                  </a:lnTo>
                  <a:lnTo>
                    <a:pt x="46" y="101"/>
                  </a:lnTo>
                  <a:lnTo>
                    <a:pt x="52" y="39"/>
                  </a:lnTo>
                  <a:lnTo>
                    <a:pt x="59" y="117"/>
                  </a:lnTo>
                  <a:lnTo>
                    <a:pt x="66" y="72"/>
                  </a:lnTo>
                  <a:lnTo>
                    <a:pt x="72" y="72"/>
                  </a:lnTo>
                  <a:lnTo>
                    <a:pt x="79" y="65"/>
                  </a:lnTo>
                  <a:lnTo>
                    <a:pt x="85" y="73"/>
                  </a:lnTo>
                  <a:lnTo>
                    <a:pt x="92" y="73"/>
                  </a:lnTo>
                  <a:lnTo>
                    <a:pt x="98" y="143"/>
                  </a:lnTo>
                  <a:lnTo>
                    <a:pt x="105" y="54"/>
                  </a:lnTo>
                  <a:lnTo>
                    <a:pt x="112" y="120"/>
                  </a:lnTo>
                  <a:lnTo>
                    <a:pt x="118" y="68"/>
                  </a:lnTo>
                  <a:lnTo>
                    <a:pt x="125" y="65"/>
                  </a:lnTo>
                  <a:lnTo>
                    <a:pt x="131" y="77"/>
                  </a:lnTo>
                  <a:lnTo>
                    <a:pt x="138" y="77"/>
                  </a:lnTo>
                  <a:lnTo>
                    <a:pt x="144" y="107"/>
                  </a:lnTo>
                  <a:lnTo>
                    <a:pt x="151" y="79"/>
                  </a:lnTo>
                  <a:lnTo>
                    <a:pt x="157" y="69"/>
                  </a:lnTo>
                  <a:lnTo>
                    <a:pt x="164" y="80"/>
                  </a:lnTo>
                  <a:lnTo>
                    <a:pt x="170" y="42"/>
                  </a:lnTo>
                  <a:lnTo>
                    <a:pt x="177" y="79"/>
                  </a:lnTo>
                  <a:lnTo>
                    <a:pt x="184" y="35"/>
                  </a:lnTo>
                  <a:lnTo>
                    <a:pt x="190" y="13"/>
                  </a:lnTo>
                  <a:lnTo>
                    <a:pt x="197" y="34"/>
                  </a:lnTo>
                  <a:lnTo>
                    <a:pt x="203" y="84"/>
                  </a:lnTo>
                  <a:lnTo>
                    <a:pt x="210" y="61"/>
                  </a:lnTo>
                  <a:lnTo>
                    <a:pt x="217" y="6"/>
                  </a:lnTo>
                  <a:lnTo>
                    <a:pt x="223" y="20"/>
                  </a:lnTo>
                  <a:lnTo>
                    <a:pt x="230" y="48"/>
                  </a:lnTo>
                  <a:lnTo>
                    <a:pt x="236" y="88"/>
                  </a:lnTo>
                  <a:lnTo>
                    <a:pt x="243" y="79"/>
                  </a:lnTo>
                  <a:lnTo>
                    <a:pt x="249" y="89"/>
                  </a:lnTo>
                  <a:lnTo>
                    <a:pt x="256" y="45"/>
                  </a:lnTo>
                  <a:lnTo>
                    <a:pt x="262" y="46"/>
                  </a:lnTo>
                  <a:lnTo>
                    <a:pt x="269" y="38"/>
                  </a:lnTo>
                  <a:lnTo>
                    <a:pt x="275" y="145"/>
                  </a:lnTo>
                  <a:lnTo>
                    <a:pt x="282" y="91"/>
                  </a:lnTo>
                  <a:lnTo>
                    <a:pt x="289" y="72"/>
                  </a:lnTo>
                  <a:lnTo>
                    <a:pt x="295" y="46"/>
                  </a:lnTo>
                  <a:lnTo>
                    <a:pt x="302" y="32"/>
                  </a:lnTo>
                  <a:lnTo>
                    <a:pt x="308" y="78"/>
                  </a:lnTo>
                  <a:lnTo>
                    <a:pt x="315" y="0"/>
                  </a:lnTo>
                  <a:lnTo>
                    <a:pt x="321" y="54"/>
                  </a:lnTo>
                  <a:lnTo>
                    <a:pt x="328" y="41"/>
                  </a:lnTo>
                  <a:lnTo>
                    <a:pt x="335" y="43"/>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73"/>
            <p:cNvSpPr>
              <a:spLocks/>
            </p:cNvSpPr>
            <p:nvPr/>
          </p:nvSpPr>
          <p:spPr bwMode="auto">
            <a:xfrm>
              <a:off x="5374874" y="4709334"/>
              <a:ext cx="349606" cy="180735"/>
            </a:xfrm>
            <a:custGeom>
              <a:avLst/>
              <a:gdLst>
                <a:gd name="T0" fmla="*/ 0 w 335"/>
                <a:gd name="T1" fmla="*/ 141 h 176"/>
                <a:gd name="T2" fmla="*/ 7 w 335"/>
                <a:gd name="T3" fmla="*/ 143 h 176"/>
                <a:gd name="T4" fmla="*/ 13 w 335"/>
                <a:gd name="T5" fmla="*/ 119 h 176"/>
                <a:gd name="T6" fmla="*/ 20 w 335"/>
                <a:gd name="T7" fmla="*/ 143 h 176"/>
                <a:gd name="T8" fmla="*/ 26 w 335"/>
                <a:gd name="T9" fmla="*/ 139 h 176"/>
                <a:gd name="T10" fmla="*/ 33 w 335"/>
                <a:gd name="T11" fmla="*/ 175 h 176"/>
                <a:gd name="T12" fmla="*/ 39 w 335"/>
                <a:gd name="T13" fmla="*/ 138 h 176"/>
                <a:gd name="T14" fmla="*/ 46 w 335"/>
                <a:gd name="T15" fmla="*/ 125 h 176"/>
                <a:gd name="T16" fmla="*/ 52 w 335"/>
                <a:gd name="T17" fmla="*/ 105 h 176"/>
                <a:gd name="T18" fmla="*/ 59 w 335"/>
                <a:gd name="T19" fmla="*/ 125 h 176"/>
                <a:gd name="T20" fmla="*/ 66 w 335"/>
                <a:gd name="T21" fmla="*/ 114 h 176"/>
                <a:gd name="T22" fmla="*/ 72 w 335"/>
                <a:gd name="T23" fmla="*/ 126 h 176"/>
                <a:gd name="T24" fmla="*/ 79 w 335"/>
                <a:gd name="T25" fmla="*/ 92 h 176"/>
                <a:gd name="T26" fmla="*/ 85 w 335"/>
                <a:gd name="T27" fmla="*/ 116 h 176"/>
                <a:gd name="T28" fmla="*/ 92 w 335"/>
                <a:gd name="T29" fmla="*/ 88 h 176"/>
                <a:gd name="T30" fmla="*/ 98 w 335"/>
                <a:gd name="T31" fmla="*/ 109 h 176"/>
                <a:gd name="T32" fmla="*/ 105 w 335"/>
                <a:gd name="T33" fmla="*/ 116 h 176"/>
                <a:gd name="T34" fmla="*/ 112 w 335"/>
                <a:gd name="T35" fmla="*/ 176 h 176"/>
                <a:gd name="T36" fmla="*/ 118 w 335"/>
                <a:gd name="T37" fmla="*/ 111 h 176"/>
                <a:gd name="T38" fmla="*/ 125 w 335"/>
                <a:gd name="T39" fmla="*/ 102 h 176"/>
                <a:gd name="T40" fmla="*/ 131 w 335"/>
                <a:gd name="T41" fmla="*/ 99 h 176"/>
                <a:gd name="T42" fmla="*/ 138 w 335"/>
                <a:gd name="T43" fmla="*/ 109 h 176"/>
                <a:gd name="T44" fmla="*/ 144 w 335"/>
                <a:gd name="T45" fmla="*/ 110 h 176"/>
                <a:gd name="T46" fmla="*/ 151 w 335"/>
                <a:gd name="T47" fmla="*/ 98 h 176"/>
                <a:gd name="T48" fmla="*/ 157 w 335"/>
                <a:gd name="T49" fmla="*/ 137 h 176"/>
                <a:gd name="T50" fmla="*/ 164 w 335"/>
                <a:gd name="T51" fmla="*/ 61 h 176"/>
                <a:gd name="T52" fmla="*/ 170 w 335"/>
                <a:gd name="T53" fmla="*/ 81 h 176"/>
                <a:gd name="T54" fmla="*/ 177 w 335"/>
                <a:gd name="T55" fmla="*/ 107 h 176"/>
                <a:gd name="T56" fmla="*/ 184 w 335"/>
                <a:gd name="T57" fmla="*/ 85 h 176"/>
                <a:gd name="T58" fmla="*/ 190 w 335"/>
                <a:gd name="T59" fmla="*/ 65 h 176"/>
                <a:gd name="T60" fmla="*/ 197 w 335"/>
                <a:gd name="T61" fmla="*/ 85 h 176"/>
                <a:gd name="T62" fmla="*/ 203 w 335"/>
                <a:gd name="T63" fmla="*/ 92 h 176"/>
                <a:gd name="T64" fmla="*/ 210 w 335"/>
                <a:gd name="T65" fmla="*/ 102 h 176"/>
                <a:gd name="T66" fmla="*/ 217 w 335"/>
                <a:gd name="T67" fmla="*/ 69 h 176"/>
                <a:gd name="T68" fmla="*/ 223 w 335"/>
                <a:gd name="T69" fmla="*/ 41 h 176"/>
                <a:gd name="T70" fmla="*/ 230 w 335"/>
                <a:gd name="T71" fmla="*/ 93 h 176"/>
                <a:gd name="T72" fmla="*/ 236 w 335"/>
                <a:gd name="T73" fmla="*/ 57 h 176"/>
                <a:gd name="T74" fmla="*/ 243 w 335"/>
                <a:gd name="T75" fmla="*/ 63 h 176"/>
                <a:gd name="T76" fmla="*/ 249 w 335"/>
                <a:gd name="T77" fmla="*/ 28 h 176"/>
                <a:gd name="T78" fmla="*/ 256 w 335"/>
                <a:gd name="T79" fmla="*/ 84 h 176"/>
                <a:gd name="T80" fmla="*/ 262 w 335"/>
                <a:gd name="T81" fmla="*/ 65 h 176"/>
                <a:gd name="T82" fmla="*/ 269 w 335"/>
                <a:gd name="T83" fmla="*/ 65 h 176"/>
                <a:gd name="T84" fmla="*/ 275 w 335"/>
                <a:gd name="T85" fmla="*/ 30 h 176"/>
                <a:gd name="T86" fmla="*/ 282 w 335"/>
                <a:gd name="T87" fmla="*/ 60 h 176"/>
                <a:gd name="T88" fmla="*/ 289 w 335"/>
                <a:gd name="T89" fmla="*/ 62 h 176"/>
                <a:gd name="T90" fmla="*/ 295 w 335"/>
                <a:gd name="T91" fmla="*/ 54 h 176"/>
                <a:gd name="T92" fmla="*/ 302 w 335"/>
                <a:gd name="T93" fmla="*/ 40 h 176"/>
                <a:gd name="T94" fmla="*/ 308 w 335"/>
                <a:gd name="T95" fmla="*/ 23 h 176"/>
                <a:gd name="T96" fmla="*/ 315 w 335"/>
                <a:gd name="T97" fmla="*/ 0 h 176"/>
                <a:gd name="T98" fmla="*/ 322 w 335"/>
                <a:gd name="T99" fmla="*/ 35 h 176"/>
                <a:gd name="T100" fmla="*/ 328 w 335"/>
                <a:gd name="T101" fmla="*/ 69 h 176"/>
                <a:gd name="T102" fmla="*/ 335 w 335"/>
                <a:gd name="T103"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176">
                  <a:moveTo>
                    <a:pt x="0" y="141"/>
                  </a:moveTo>
                  <a:lnTo>
                    <a:pt x="7" y="143"/>
                  </a:lnTo>
                  <a:lnTo>
                    <a:pt x="13" y="119"/>
                  </a:lnTo>
                  <a:lnTo>
                    <a:pt x="20" y="143"/>
                  </a:lnTo>
                  <a:lnTo>
                    <a:pt x="26" y="139"/>
                  </a:lnTo>
                  <a:lnTo>
                    <a:pt x="33" y="175"/>
                  </a:lnTo>
                  <a:lnTo>
                    <a:pt x="39" y="138"/>
                  </a:lnTo>
                  <a:lnTo>
                    <a:pt x="46" y="125"/>
                  </a:lnTo>
                  <a:lnTo>
                    <a:pt x="52" y="105"/>
                  </a:lnTo>
                  <a:lnTo>
                    <a:pt x="59" y="125"/>
                  </a:lnTo>
                  <a:lnTo>
                    <a:pt x="66" y="114"/>
                  </a:lnTo>
                  <a:lnTo>
                    <a:pt x="72" y="126"/>
                  </a:lnTo>
                  <a:lnTo>
                    <a:pt x="79" y="92"/>
                  </a:lnTo>
                  <a:lnTo>
                    <a:pt x="85" y="116"/>
                  </a:lnTo>
                  <a:lnTo>
                    <a:pt x="92" y="88"/>
                  </a:lnTo>
                  <a:lnTo>
                    <a:pt x="98" y="109"/>
                  </a:lnTo>
                  <a:lnTo>
                    <a:pt x="105" y="116"/>
                  </a:lnTo>
                  <a:lnTo>
                    <a:pt x="112" y="176"/>
                  </a:lnTo>
                  <a:lnTo>
                    <a:pt x="118" y="111"/>
                  </a:lnTo>
                  <a:lnTo>
                    <a:pt x="125" y="102"/>
                  </a:lnTo>
                  <a:lnTo>
                    <a:pt x="131" y="99"/>
                  </a:lnTo>
                  <a:lnTo>
                    <a:pt x="138" y="109"/>
                  </a:lnTo>
                  <a:lnTo>
                    <a:pt x="144" y="110"/>
                  </a:lnTo>
                  <a:lnTo>
                    <a:pt x="151" y="98"/>
                  </a:lnTo>
                  <a:lnTo>
                    <a:pt x="157" y="137"/>
                  </a:lnTo>
                  <a:lnTo>
                    <a:pt x="164" y="61"/>
                  </a:lnTo>
                  <a:lnTo>
                    <a:pt x="170" y="81"/>
                  </a:lnTo>
                  <a:lnTo>
                    <a:pt x="177" y="107"/>
                  </a:lnTo>
                  <a:lnTo>
                    <a:pt x="184" y="85"/>
                  </a:lnTo>
                  <a:lnTo>
                    <a:pt x="190" y="65"/>
                  </a:lnTo>
                  <a:lnTo>
                    <a:pt x="197" y="85"/>
                  </a:lnTo>
                  <a:lnTo>
                    <a:pt x="203" y="92"/>
                  </a:lnTo>
                  <a:lnTo>
                    <a:pt x="210" y="102"/>
                  </a:lnTo>
                  <a:lnTo>
                    <a:pt x="217" y="69"/>
                  </a:lnTo>
                  <a:lnTo>
                    <a:pt x="223" y="41"/>
                  </a:lnTo>
                  <a:lnTo>
                    <a:pt x="230" y="93"/>
                  </a:lnTo>
                  <a:lnTo>
                    <a:pt x="236" y="57"/>
                  </a:lnTo>
                  <a:lnTo>
                    <a:pt x="243" y="63"/>
                  </a:lnTo>
                  <a:lnTo>
                    <a:pt x="249" y="28"/>
                  </a:lnTo>
                  <a:lnTo>
                    <a:pt x="256" y="84"/>
                  </a:lnTo>
                  <a:lnTo>
                    <a:pt x="262" y="65"/>
                  </a:lnTo>
                  <a:lnTo>
                    <a:pt x="269" y="65"/>
                  </a:lnTo>
                  <a:lnTo>
                    <a:pt x="275" y="30"/>
                  </a:lnTo>
                  <a:lnTo>
                    <a:pt x="282" y="60"/>
                  </a:lnTo>
                  <a:lnTo>
                    <a:pt x="289" y="62"/>
                  </a:lnTo>
                  <a:lnTo>
                    <a:pt x="295" y="54"/>
                  </a:lnTo>
                  <a:lnTo>
                    <a:pt x="302" y="40"/>
                  </a:lnTo>
                  <a:lnTo>
                    <a:pt x="308" y="23"/>
                  </a:lnTo>
                  <a:lnTo>
                    <a:pt x="315" y="0"/>
                  </a:lnTo>
                  <a:lnTo>
                    <a:pt x="322" y="35"/>
                  </a:lnTo>
                  <a:lnTo>
                    <a:pt x="328" y="69"/>
                  </a:lnTo>
                  <a:lnTo>
                    <a:pt x="335" y="54"/>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74"/>
            <p:cNvSpPr>
              <a:spLocks/>
            </p:cNvSpPr>
            <p:nvPr/>
          </p:nvSpPr>
          <p:spPr bwMode="auto">
            <a:xfrm>
              <a:off x="5717175" y="4574809"/>
              <a:ext cx="349606" cy="223865"/>
            </a:xfrm>
            <a:custGeom>
              <a:avLst/>
              <a:gdLst>
                <a:gd name="T0" fmla="*/ 0 w 335"/>
                <a:gd name="T1" fmla="*/ 200 h 218"/>
                <a:gd name="T2" fmla="*/ 7 w 335"/>
                <a:gd name="T3" fmla="*/ 185 h 218"/>
                <a:gd name="T4" fmla="*/ 13 w 335"/>
                <a:gd name="T5" fmla="*/ 199 h 218"/>
                <a:gd name="T6" fmla="*/ 20 w 335"/>
                <a:gd name="T7" fmla="*/ 218 h 218"/>
                <a:gd name="T8" fmla="*/ 26 w 335"/>
                <a:gd name="T9" fmla="*/ 198 h 218"/>
                <a:gd name="T10" fmla="*/ 33 w 335"/>
                <a:gd name="T11" fmla="*/ 163 h 218"/>
                <a:gd name="T12" fmla="*/ 39 w 335"/>
                <a:gd name="T13" fmla="*/ 155 h 218"/>
                <a:gd name="T14" fmla="*/ 46 w 335"/>
                <a:gd name="T15" fmla="*/ 182 h 218"/>
                <a:gd name="T16" fmla="*/ 52 w 335"/>
                <a:gd name="T17" fmla="*/ 174 h 218"/>
                <a:gd name="T18" fmla="*/ 59 w 335"/>
                <a:gd name="T19" fmla="*/ 139 h 218"/>
                <a:gd name="T20" fmla="*/ 66 w 335"/>
                <a:gd name="T21" fmla="*/ 155 h 218"/>
                <a:gd name="T22" fmla="*/ 72 w 335"/>
                <a:gd name="T23" fmla="*/ 123 h 218"/>
                <a:gd name="T24" fmla="*/ 79 w 335"/>
                <a:gd name="T25" fmla="*/ 108 h 218"/>
                <a:gd name="T26" fmla="*/ 85 w 335"/>
                <a:gd name="T27" fmla="*/ 85 h 218"/>
                <a:gd name="T28" fmla="*/ 92 w 335"/>
                <a:gd name="T29" fmla="*/ 139 h 218"/>
                <a:gd name="T30" fmla="*/ 98 w 335"/>
                <a:gd name="T31" fmla="*/ 130 h 218"/>
                <a:gd name="T32" fmla="*/ 105 w 335"/>
                <a:gd name="T33" fmla="*/ 132 h 218"/>
                <a:gd name="T34" fmla="*/ 112 w 335"/>
                <a:gd name="T35" fmla="*/ 127 h 218"/>
                <a:gd name="T36" fmla="*/ 118 w 335"/>
                <a:gd name="T37" fmla="*/ 125 h 218"/>
                <a:gd name="T38" fmla="*/ 125 w 335"/>
                <a:gd name="T39" fmla="*/ 123 h 218"/>
                <a:gd name="T40" fmla="*/ 131 w 335"/>
                <a:gd name="T41" fmla="*/ 124 h 218"/>
                <a:gd name="T42" fmla="*/ 138 w 335"/>
                <a:gd name="T43" fmla="*/ 161 h 218"/>
                <a:gd name="T44" fmla="*/ 144 w 335"/>
                <a:gd name="T45" fmla="*/ 81 h 218"/>
                <a:gd name="T46" fmla="*/ 151 w 335"/>
                <a:gd name="T47" fmla="*/ 72 h 218"/>
                <a:gd name="T48" fmla="*/ 157 w 335"/>
                <a:gd name="T49" fmla="*/ 126 h 218"/>
                <a:gd name="T50" fmla="*/ 164 w 335"/>
                <a:gd name="T51" fmla="*/ 124 h 218"/>
                <a:gd name="T52" fmla="*/ 171 w 335"/>
                <a:gd name="T53" fmla="*/ 111 h 218"/>
                <a:gd name="T54" fmla="*/ 177 w 335"/>
                <a:gd name="T55" fmla="*/ 81 h 218"/>
                <a:gd name="T56" fmla="*/ 184 w 335"/>
                <a:gd name="T57" fmla="*/ 76 h 218"/>
                <a:gd name="T58" fmla="*/ 190 w 335"/>
                <a:gd name="T59" fmla="*/ 63 h 218"/>
                <a:gd name="T60" fmla="*/ 197 w 335"/>
                <a:gd name="T61" fmla="*/ 129 h 218"/>
                <a:gd name="T62" fmla="*/ 203 w 335"/>
                <a:gd name="T63" fmla="*/ 127 h 218"/>
                <a:gd name="T64" fmla="*/ 210 w 335"/>
                <a:gd name="T65" fmla="*/ 56 h 218"/>
                <a:gd name="T66" fmla="*/ 217 w 335"/>
                <a:gd name="T67" fmla="*/ 55 h 218"/>
                <a:gd name="T68" fmla="*/ 223 w 335"/>
                <a:gd name="T69" fmla="*/ 14 h 218"/>
                <a:gd name="T70" fmla="*/ 230 w 335"/>
                <a:gd name="T71" fmla="*/ 84 h 218"/>
                <a:gd name="T72" fmla="*/ 236 w 335"/>
                <a:gd name="T73" fmla="*/ 73 h 218"/>
                <a:gd name="T74" fmla="*/ 243 w 335"/>
                <a:gd name="T75" fmla="*/ 52 h 218"/>
                <a:gd name="T76" fmla="*/ 249 w 335"/>
                <a:gd name="T77" fmla="*/ 85 h 218"/>
                <a:gd name="T78" fmla="*/ 256 w 335"/>
                <a:gd name="T79" fmla="*/ 97 h 218"/>
                <a:gd name="T80" fmla="*/ 262 w 335"/>
                <a:gd name="T81" fmla="*/ 51 h 218"/>
                <a:gd name="T82" fmla="*/ 269 w 335"/>
                <a:gd name="T83" fmla="*/ 12 h 218"/>
                <a:gd name="T84" fmla="*/ 275 w 335"/>
                <a:gd name="T85" fmla="*/ 0 h 218"/>
                <a:gd name="T86" fmla="*/ 282 w 335"/>
                <a:gd name="T87" fmla="*/ 93 h 218"/>
                <a:gd name="T88" fmla="*/ 289 w 335"/>
                <a:gd name="T89" fmla="*/ 89 h 218"/>
                <a:gd name="T90" fmla="*/ 295 w 335"/>
                <a:gd name="T91" fmla="*/ 66 h 218"/>
                <a:gd name="T92" fmla="*/ 302 w 335"/>
                <a:gd name="T93" fmla="*/ 30 h 218"/>
                <a:gd name="T94" fmla="*/ 308 w 335"/>
                <a:gd name="T95" fmla="*/ 26 h 218"/>
                <a:gd name="T96" fmla="*/ 315 w 335"/>
                <a:gd name="T97" fmla="*/ 52 h 218"/>
                <a:gd name="T98" fmla="*/ 322 w 335"/>
                <a:gd name="T99" fmla="*/ 17 h 218"/>
                <a:gd name="T100" fmla="*/ 328 w 335"/>
                <a:gd name="T101" fmla="*/ 23 h 218"/>
                <a:gd name="T102" fmla="*/ 335 w 335"/>
                <a:gd name="T103" fmla="*/ 21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18">
                  <a:moveTo>
                    <a:pt x="0" y="200"/>
                  </a:moveTo>
                  <a:lnTo>
                    <a:pt x="7" y="185"/>
                  </a:lnTo>
                  <a:lnTo>
                    <a:pt x="13" y="199"/>
                  </a:lnTo>
                  <a:lnTo>
                    <a:pt x="20" y="218"/>
                  </a:lnTo>
                  <a:lnTo>
                    <a:pt x="26" y="198"/>
                  </a:lnTo>
                  <a:lnTo>
                    <a:pt x="33" y="163"/>
                  </a:lnTo>
                  <a:lnTo>
                    <a:pt x="39" y="155"/>
                  </a:lnTo>
                  <a:lnTo>
                    <a:pt x="46" y="182"/>
                  </a:lnTo>
                  <a:lnTo>
                    <a:pt x="52" y="174"/>
                  </a:lnTo>
                  <a:lnTo>
                    <a:pt x="59" y="139"/>
                  </a:lnTo>
                  <a:lnTo>
                    <a:pt x="66" y="155"/>
                  </a:lnTo>
                  <a:lnTo>
                    <a:pt x="72" y="123"/>
                  </a:lnTo>
                  <a:lnTo>
                    <a:pt x="79" y="108"/>
                  </a:lnTo>
                  <a:lnTo>
                    <a:pt x="85" y="85"/>
                  </a:lnTo>
                  <a:lnTo>
                    <a:pt x="92" y="139"/>
                  </a:lnTo>
                  <a:lnTo>
                    <a:pt x="98" y="130"/>
                  </a:lnTo>
                  <a:lnTo>
                    <a:pt x="105" y="132"/>
                  </a:lnTo>
                  <a:lnTo>
                    <a:pt x="112" y="127"/>
                  </a:lnTo>
                  <a:lnTo>
                    <a:pt x="118" y="125"/>
                  </a:lnTo>
                  <a:lnTo>
                    <a:pt x="125" y="123"/>
                  </a:lnTo>
                  <a:lnTo>
                    <a:pt x="131" y="124"/>
                  </a:lnTo>
                  <a:lnTo>
                    <a:pt x="138" y="161"/>
                  </a:lnTo>
                  <a:lnTo>
                    <a:pt x="144" y="81"/>
                  </a:lnTo>
                  <a:lnTo>
                    <a:pt x="151" y="72"/>
                  </a:lnTo>
                  <a:lnTo>
                    <a:pt x="157" y="126"/>
                  </a:lnTo>
                  <a:lnTo>
                    <a:pt x="164" y="124"/>
                  </a:lnTo>
                  <a:lnTo>
                    <a:pt x="171" y="111"/>
                  </a:lnTo>
                  <a:lnTo>
                    <a:pt x="177" y="81"/>
                  </a:lnTo>
                  <a:lnTo>
                    <a:pt x="184" y="76"/>
                  </a:lnTo>
                  <a:lnTo>
                    <a:pt x="190" y="63"/>
                  </a:lnTo>
                  <a:lnTo>
                    <a:pt x="197" y="129"/>
                  </a:lnTo>
                  <a:lnTo>
                    <a:pt x="203" y="127"/>
                  </a:lnTo>
                  <a:lnTo>
                    <a:pt x="210" y="56"/>
                  </a:lnTo>
                  <a:lnTo>
                    <a:pt x="217" y="55"/>
                  </a:lnTo>
                  <a:lnTo>
                    <a:pt x="223" y="14"/>
                  </a:lnTo>
                  <a:lnTo>
                    <a:pt x="230" y="84"/>
                  </a:lnTo>
                  <a:lnTo>
                    <a:pt x="236" y="73"/>
                  </a:lnTo>
                  <a:lnTo>
                    <a:pt x="243" y="52"/>
                  </a:lnTo>
                  <a:lnTo>
                    <a:pt x="249" y="85"/>
                  </a:lnTo>
                  <a:lnTo>
                    <a:pt x="256" y="97"/>
                  </a:lnTo>
                  <a:lnTo>
                    <a:pt x="262" y="51"/>
                  </a:lnTo>
                  <a:lnTo>
                    <a:pt x="269" y="12"/>
                  </a:lnTo>
                  <a:lnTo>
                    <a:pt x="275" y="0"/>
                  </a:lnTo>
                  <a:lnTo>
                    <a:pt x="282" y="93"/>
                  </a:lnTo>
                  <a:lnTo>
                    <a:pt x="289" y="89"/>
                  </a:lnTo>
                  <a:lnTo>
                    <a:pt x="295" y="66"/>
                  </a:lnTo>
                  <a:lnTo>
                    <a:pt x="302" y="30"/>
                  </a:lnTo>
                  <a:lnTo>
                    <a:pt x="308" y="26"/>
                  </a:lnTo>
                  <a:lnTo>
                    <a:pt x="315" y="52"/>
                  </a:lnTo>
                  <a:lnTo>
                    <a:pt x="322" y="17"/>
                  </a:lnTo>
                  <a:lnTo>
                    <a:pt x="328" y="23"/>
                  </a:lnTo>
                  <a:lnTo>
                    <a:pt x="335" y="21"/>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75"/>
            <p:cNvSpPr>
              <a:spLocks/>
            </p:cNvSpPr>
            <p:nvPr/>
          </p:nvSpPr>
          <p:spPr bwMode="auto">
            <a:xfrm>
              <a:off x="6059475" y="4283169"/>
              <a:ext cx="349606" cy="355308"/>
            </a:xfrm>
            <a:custGeom>
              <a:avLst/>
              <a:gdLst>
                <a:gd name="T0" fmla="*/ 0 w 335"/>
                <a:gd name="T1" fmla="*/ 307 h 346"/>
                <a:gd name="T2" fmla="*/ 7 w 335"/>
                <a:gd name="T3" fmla="*/ 305 h 346"/>
                <a:gd name="T4" fmla="*/ 13 w 335"/>
                <a:gd name="T5" fmla="*/ 222 h 346"/>
                <a:gd name="T6" fmla="*/ 20 w 335"/>
                <a:gd name="T7" fmla="*/ 253 h 346"/>
                <a:gd name="T8" fmla="*/ 26 w 335"/>
                <a:gd name="T9" fmla="*/ 325 h 346"/>
                <a:gd name="T10" fmla="*/ 33 w 335"/>
                <a:gd name="T11" fmla="*/ 230 h 346"/>
                <a:gd name="T12" fmla="*/ 39 w 335"/>
                <a:gd name="T13" fmla="*/ 285 h 346"/>
                <a:gd name="T14" fmla="*/ 46 w 335"/>
                <a:gd name="T15" fmla="*/ 304 h 346"/>
                <a:gd name="T16" fmla="*/ 52 w 335"/>
                <a:gd name="T17" fmla="*/ 346 h 346"/>
                <a:gd name="T18" fmla="*/ 59 w 335"/>
                <a:gd name="T19" fmla="*/ 285 h 346"/>
                <a:gd name="T20" fmla="*/ 66 w 335"/>
                <a:gd name="T21" fmla="*/ 244 h 346"/>
                <a:gd name="T22" fmla="*/ 72 w 335"/>
                <a:gd name="T23" fmla="*/ 193 h 346"/>
                <a:gd name="T24" fmla="*/ 79 w 335"/>
                <a:gd name="T25" fmla="*/ 305 h 346"/>
                <a:gd name="T26" fmla="*/ 85 w 335"/>
                <a:gd name="T27" fmla="*/ 198 h 346"/>
                <a:gd name="T28" fmla="*/ 92 w 335"/>
                <a:gd name="T29" fmla="*/ 314 h 346"/>
                <a:gd name="T30" fmla="*/ 98 w 335"/>
                <a:gd name="T31" fmla="*/ 292 h 346"/>
                <a:gd name="T32" fmla="*/ 105 w 335"/>
                <a:gd name="T33" fmla="*/ 232 h 346"/>
                <a:gd name="T34" fmla="*/ 112 w 335"/>
                <a:gd name="T35" fmla="*/ 275 h 346"/>
                <a:gd name="T36" fmla="*/ 118 w 335"/>
                <a:gd name="T37" fmla="*/ 195 h 346"/>
                <a:gd name="T38" fmla="*/ 125 w 335"/>
                <a:gd name="T39" fmla="*/ 211 h 346"/>
                <a:gd name="T40" fmla="*/ 131 w 335"/>
                <a:gd name="T41" fmla="*/ 204 h 346"/>
                <a:gd name="T42" fmla="*/ 138 w 335"/>
                <a:gd name="T43" fmla="*/ 248 h 346"/>
                <a:gd name="T44" fmla="*/ 144 w 335"/>
                <a:gd name="T45" fmla="*/ 162 h 346"/>
                <a:gd name="T46" fmla="*/ 151 w 335"/>
                <a:gd name="T47" fmla="*/ 190 h 346"/>
                <a:gd name="T48" fmla="*/ 157 w 335"/>
                <a:gd name="T49" fmla="*/ 169 h 346"/>
                <a:gd name="T50" fmla="*/ 164 w 335"/>
                <a:gd name="T51" fmla="*/ 166 h 346"/>
                <a:gd name="T52" fmla="*/ 171 w 335"/>
                <a:gd name="T53" fmla="*/ 169 h 346"/>
                <a:gd name="T54" fmla="*/ 177 w 335"/>
                <a:gd name="T55" fmla="*/ 206 h 346"/>
                <a:gd name="T56" fmla="*/ 184 w 335"/>
                <a:gd name="T57" fmla="*/ 179 h 346"/>
                <a:gd name="T58" fmla="*/ 190 w 335"/>
                <a:gd name="T59" fmla="*/ 160 h 346"/>
                <a:gd name="T60" fmla="*/ 197 w 335"/>
                <a:gd name="T61" fmla="*/ 136 h 346"/>
                <a:gd name="T62" fmla="*/ 203 w 335"/>
                <a:gd name="T63" fmla="*/ 159 h 346"/>
                <a:gd name="T64" fmla="*/ 210 w 335"/>
                <a:gd name="T65" fmla="*/ 128 h 346"/>
                <a:gd name="T66" fmla="*/ 217 w 335"/>
                <a:gd name="T67" fmla="*/ 119 h 346"/>
                <a:gd name="T68" fmla="*/ 223 w 335"/>
                <a:gd name="T69" fmla="*/ 108 h 346"/>
                <a:gd name="T70" fmla="*/ 230 w 335"/>
                <a:gd name="T71" fmla="*/ 129 h 346"/>
                <a:gd name="T72" fmla="*/ 236 w 335"/>
                <a:gd name="T73" fmla="*/ 118 h 346"/>
                <a:gd name="T74" fmla="*/ 243 w 335"/>
                <a:gd name="T75" fmla="*/ 129 h 346"/>
                <a:gd name="T76" fmla="*/ 249 w 335"/>
                <a:gd name="T77" fmla="*/ 65 h 346"/>
                <a:gd name="T78" fmla="*/ 256 w 335"/>
                <a:gd name="T79" fmla="*/ 163 h 346"/>
                <a:gd name="T80" fmla="*/ 262 w 335"/>
                <a:gd name="T81" fmla="*/ 72 h 346"/>
                <a:gd name="T82" fmla="*/ 269 w 335"/>
                <a:gd name="T83" fmla="*/ 170 h 346"/>
                <a:gd name="T84" fmla="*/ 275 w 335"/>
                <a:gd name="T85" fmla="*/ 123 h 346"/>
                <a:gd name="T86" fmla="*/ 282 w 335"/>
                <a:gd name="T87" fmla="*/ 153 h 346"/>
                <a:gd name="T88" fmla="*/ 289 w 335"/>
                <a:gd name="T89" fmla="*/ 73 h 346"/>
                <a:gd name="T90" fmla="*/ 295 w 335"/>
                <a:gd name="T91" fmla="*/ 25 h 346"/>
                <a:gd name="T92" fmla="*/ 302 w 335"/>
                <a:gd name="T93" fmla="*/ 129 h 346"/>
                <a:gd name="T94" fmla="*/ 308 w 335"/>
                <a:gd name="T95" fmla="*/ 85 h 346"/>
                <a:gd name="T96" fmla="*/ 315 w 335"/>
                <a:gd name="T97" fmla="*/ 91 h 346"/>
                <a:gd name="T98" fmla="*/ 322 w 335"/>
                <a:gd name="T99" fmla="*/ 74 h 346"/>
                <a:gd name="T100" fmla="*/ 328 w 335"/>
                <a:gd name="T101" fmla="*/ 0 h 346"/>
                <a:gd name="T102" fmla="*/ 335 w 335"/>
                <a:gd name="T103" fmla="*/ 6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346">
                  <a:moveTo>
                    <a:pt x="0" y="307"/>
                  </a:moveTo>
                  <a:lnTo>
                    <a:pt x="7" y="305"/>
                  </a:lnTo>
                  <a:lnTo>
                    <a:pt x="13" y="222"/>
                  </a:lnTo>
                  <a:lnTo>
                    <a:pt x="20" y="253"/>
                  </a:lnTo>
                  <a:lnTo>
                    <a:pt x="26" y="325"/>
                  </a:lnTo>
                  <a:lnTo>
                    <a:pt x="33" y="230"/>
                  </a:lnTo>
                  <a:lnTo>
                    <a:pt x="39" y="285"/>
                  </a:lnTo>
                  <a:lnTo>
                    <a:pt x="46" y="304"/>
                  </a:lnTo>
                  <a:lnTo>
                    <a:pt x="52" y="346"/>
                  </a:lnTo>
                  <a:lnTo>
                    <a:pt x="59" y="285"/>
                  </a:lnTo>
                  <a:lnTo>
                    <a:pt x="66" y="244"/>
                  </a:lnTo>
                  <a:lnTo>
                    <a:pt x="72" y="193"/>
                  </a:lnTo>
                  <a:lnTo>
                    <a:pt x="79" y="305"/>
                  </a:lnTo>
                  <a:lnTo>
                    <a:pt x="85" y="198"/>
                  </a:lnTo>
                  <a:lnTo>
                    <a:pt x="92" y="314"/>
                  </a:lnTo>
                  <a:lnTo>
                    <a:pt x="98" y="292"/>
                  </a:lnTo>
                  <a:lnTo>
                    <a:pt x="105" y="232"/>
                  </a:lnTo>
                  <a:lnTo>
                    <a:pt x="112" y="275"/>
                  </a:lnTo>
                  <a:lnTo>
                    <a:pt x="118" y="195"/>
                  </a:lnTo>
                  <a:lnTo>
                    <a:pt x="125" y="211"/>
                  </a:lnTo>
                  <a:lnTo>
                    <a:pt x="131" y="204"/>
                  </a:lnTo>
                  <a:lnTo>
                    <a:pt x="138" y="248"/>
                  </a:lnTo>
                  <a:lnTo>
                    <a:pt x="144" y="162"/>
                  </a:lnTo>
                  <a:lnTo>
                    <a:pt x="151" y="190"/>
                  </a:lnTo>
                  <a:lnTo>
                    <a:pt x="157" y="169"/>
                  </a:lnTo>
                  <a:lnTo>
                    <a:pt x="164" y="166"/>
                  </a:lnTo>
                  <a:lnTo>
                    <a:pt x="171" y="169"/>
                  </a:lnTo>
                  <a:lnTo>
                    <a:pt x="177" y="206"/>
                  </a:lnTo>
                  <a:lnTo>
                    <a:pt x="184" y="179"/>
                  </a:lnTo>
                  <a:lnTo>
                    <a:pt x="190" y="160"/>
                  </a:lnTo>
                  <a:lnTo>
                    <a:pt x="197" y="136"/>
                  </a:lnTo>
                  <a:lnTo>
                    <a:pt x="203" y="159"/>
                  </a:lnTo>
                  <a:lnTo>
                    <a:pt x="210" y="128"/>
                  </a:lnTo>
                  <a:lnTo>
                    <a:pt x="217" y="119"/>
                  </a:lnTo>
                  <a:lnTo>
                    <a:pt x="223" y="108"/>
                  </a:lnTo>
                  <a:lnTo>
                    <a:pt x="230" y="129"/>
                  </a:lnTo>
                  <a:lnTo>
                    <a:pt x="236" y="118"/>
                  </a:lnTo>
                  <a:lnTo>
                    <a:pt x="243" y="129"/>
                  </a:lnTo>
                  <a:lnTo>
                    <a:pt x="249" y="65"/>
                  </a:lnTo>
                  <a:lnTo>
                    <a:pt x="256" y="163"/>
                  </a:lnTo>
                  <a:lnTo>
                    <a:pt x="262" y="72"/>
                  </a:lnTo>
                  <a:lnTo>
                    <a:pt x="269" y="170"/>
                  </a:lnTo>
                  <a:lnTo>
                    <a:pt x="275" y="123"/>
                  </a:lnTo>
                  <a:lnTo>
                    <a:pt x="282" y="153"/>
                  </a:lnTo>
                  <a:lnTo>
                    <a:pt x="289" y="73"/>
                  </a:lnTo>
                  <a:lnTo>
                    <a:pt x="295" y="25"/>
                  </a:lnTo>
                  <a:lnTo>
                    <a:pt x="302" y="129"/>
                  </a:lnTo>
                  <a:lnTo>
                    <a:pt x="308" y="85"/>
                  </a:lnTo>
                  <a:lnTo>
                    <a:pt x="315" y="91"/>
                  </a:lnTo>
                  <a:lnTo>
                    <a:pt x="322" y="74"/>
                  </a:lnTo>
                  <a:lnTo>
                    <a:pt x="328" y="0"/>
                  </a:lnTo>
                  <a:lnTo>
                    <a:pt x="335" y="6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Freeform 76"/>
            <p:cNvSpPr>
              <a:spLocks/>
            </p:cNvSpPr>
            <p:nvPr/>
          </p:nvSpPr>
          <p:spPr bwMode="auto">
            <a:xfrm>
              <a:off x="6401776" y="3936075"/>
              <a:ext cx="349606" cy="437460"/>
            </a:xfrm>
            <a:custGeom>
              <a:avLst/>
              <a:gdLst>
                <a:gd name="T0" fmla="*/ 0 w 335"/>
                <a:gd name="T1" fmla="*/ 338 h 426"/>
                <a:gd name="T2" fmla="*/ 7 w 335"/>
                <a:gd name="T3" fmla="*/ 398 h 426"/>
                <a:gd name="T4" fmla="*/ 13 w 335"/>
                <a:gd name="T5" fmla="*/ 426 h 426"/>
                <a:gd name="T6" fmla="*/ 20 w 335"/>
                <a:gd name="T7" fmla="*/ 350 h 426"/>
                <a:gd name="T8" fmla="*/ 26 w 335"/>
                <a:gd name="T9" fmla="*/ 350 h 426"/>
                <a:gd name="T10" fmla="*/ 33 w 335"/>
                <a:gd name="T11" fmla="*/ 322 h 426"/>
                <a:gd name="T12" fmla="*/ 39 w 335"/>
                <a:gd name="T13" fmla="*/ 391 h 426"/>
                <a:gd name="T14" fmla="*/ 46 w 335"/>
                <a:gd name="T15" fmla="*/ 411 h 426"/>
                <a:gd name="T16" fmla="*/ 52 w 335"/>
                <a:gd name="T17" fmla="*/ 392 h 426"/>
                <a:gd name="T18" fmla="*/ 59 w 335"/>
                <a:gd name="T19" fmla="*/ 302 h 426"/>
                <a:gd name="T20" fmla="*/ 66 w 335"/>
                <a:gd name="T21" fmla="*/ 312 h 426"/>
                <a:gd name="T22" fmla="*/ 72 w 335"/>
                <a:gd name="T23" fmla="*/ 339 h 426"/>
                <a:gd name="T24" fmla="*/ 79 w 335"/>
                <a:gd name="T25" fmla="*/ 305 h 426"/>
                <a:gd name="T26" fmla="*/ 85 w 335"/>
                <a:gd name="T27" fmla="*/ 327 h 426"/>
                <a:gd name="T28" fmla="*/ 92 w 335"/>
                <a:gd name="T29" fmla="*/ 269 h 426"/>
                <a:gd name="T30" fmla="*/ 98 w 335"/>
                <a:gd name="T31" fmla="*/ 318 h 426"/>
                <a:gd name="T32" fmla="*/ 105 w 335"/>
                <a:gd name="T33" fmla="*/ 313 h 426"/>
                <a:gd name="T34" fmla="*/ 112 w 335"/>
                <a:gd name="T35" fmla="*/ 195 h 426"/>
                <a:gd name="T36" fmla="*/ 118 w 335"/>
                <a:gd name="T37" fmla="*/ 300 h 426"/>
                <a:gd name="T38" fmla="*/ 125 w 335"/>
                <a:gd name="T39" fmla="*/ 148 h 426"/>
                <a:gd name="T40" fmla="*/ 131 w 335"/>
                <a:gd name="T41" fmla="*/ 246 h 426"/>
                <a:gd name="T42" fmla="*/ 138 w 335"/>
                <a:gd name="T43" fmla="*/ 172 h 426"/>
                <a:gd name="T44" fmla="*/ 144 w 335"/>
                <a:gd name="T45" fmla="*/ 276 h 426"/>
                <a:gd name="T46" fmla="*/ 151 w 335"/>
                <a:gd name="T47" fmla="*/ 250 h 426"/>
                <a:gd name="T48" fmla="*/ 157 w 335"/>
                <a:gd name="T49" fmla="*/ 143 h 426"/>
                <a:gd name="T50" fmla="*/ 164 w 335"/>
                <a:gd name="T51" fmla="*/ 309 h 426"/>
                <a:gd name="T52" fmla="*/ 171 w 335"/>
                <a:gd name="T53" fmla="*/ 228 h 426"/>
                <a:gd name="T54" fmla="*/ 177 w 335"/>
                <a:gd name="T55" fmla="*/ 179 h 426"/>
                <a:gd name="T56" fmla="*/ 184 w 335"/>
                <a:gd name="T57" fmla="*/ 280 h 426"/>
                <a:gd name="T58" fmla="*/ 190 w 335"/>
                <a:gd name="T59" fmla="*/ 240 h 426"/>
                <a:gd name="T60" fmla="*/ 197 w 335"/>
                <a:gd name="T61" fmla="*/ 149 h 426"/>
                <a:gd name="T62" fmla="*/ 203 w 335"/>
                <a:gd name="T63" fmla="*/ 247 h 426"/>
                <a:gd name="T64" fmla="*/ 210 w 335"/>
                <a:gd name="T65" fmla="*/ 176 h 426"/>
                <a:gd name="T66" fmla="*/ 217 w 335"/>
                <a:gd name="T67" fmla="*/ 222 h 426"/>
                <a:gd name="T68" fmla="*/ 223 w 335"/>
                <a:gd name="T69" fmla="*/ 156 h 426"/>
                <a:gd name="T70" fmla="*/ 230 w 335"/>
                <a:gd name="T71" fmla="*/ 127 h 426"/>
                <a:gd name="T72" fmla="*/ 236 w 335"/>
                <a:gd name="T73" fmla="*/ 148 h 426"/>
                <a:gd name="T74" fmla="*/ 243 w 335"/>
                <a:gd name="T75" fmla="*/ 133 h 426"/>
                <a:gd name="T76" fmla="*/ 249 w 335"/>
                <a:gd name="T77" fmla="*/ 97 h 426"/>
                <a:gd name="T78" fmla="*/ 256 w 335"/>
                <a:gd name="T79" fmla="*/ 141 h 426"/>
                <a:gd name="T80" fmla="*/ 262 w 335"/>
                <a:gd name="T81" fmla="*/ 157 h 426"/>
                <a:gd name="T82" fmla="*/ 269 w 335"/>
                <a:gd name="T83" fmla="*/ 71 h 426"/>
                <a:gd name="T84" fmla="*/ 276 w 335"/>
                <a:gd name="T85" fmla="*/ 93 h 426"/>
                <a:gd name="T86" fmla="*/ 282 w 335"/>
                <a:gd name="T87" fmla="*/ 107 h 426"/>
                <a:gd name="T88" fmla="*/ 289 w 335"/>
                <a:gd name="T89" fmla="*/ 128 h 426"/>
                <a:gd name="T90" fmla="*/ 295 w 335"/>
                <a:gd name="T91" fmla="*/ 53 h 426"/>
                <a:gd name="T92" fmla="*/ 302 w 335"/>
                <a:gd name="T93" fmla="*/ 59 h 426"/>
                <a:gd name="T94" fmla="*/ 308 w 335"/>
                <a:gd name="T95" fmla="*/ 0 h 426"/>
                <a:gd name="T96" fmla="*/ 315 w 335"/>
                <a:gd name="T97" fmla="*/ 90 h 426"/>
                <a:gd name="T98" fmla="*/ 322 w 335"/>
                <a:gd name="T99" fmla="*/ 97 h 426"/>
                <a:gd name="T100" fmla="*/ 328 w 335"/>
                <a:gd name="T101" fmla="*/ 129 h 426"/>
                <a:gd name="T102" fmla="*/ 335 w 335"/>
                <a:gd name="T103" fmla="*/ 3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426">
                  <a:moveTo>
                    <a:pt x="0" y="338"/>
                  </a:moveTo>
                  <a:lnTo>
                    <a:pt x="7" y="398"/>
                  </a:lnTo>
                  <a:lnTo>
                    <a:pt x="13" y="426"/>
                  </a:lnTo>
                  <a:lnTo>
                    <a:pt x="20" y="350"/>
                  </a:lnTo>
                  <a:lnTo>
                    <a:pt x="26" y="350"/>
                  </a:lnTo>
                  <a:lnTo>
                    <a:pt x="33" y="322"/>
                  </a:lnTo>
                  <a:lnTo>
                    <a:pt x="39" y="391"/>
                  </a:lnTo>
                  <a:lnTo>
                    <a:pt x="46" y="411"/>
                  </a:lnTo>
                  <a:lnTo>
                    <a:pt x="52" y="392"/>
                  </a:lnTo>
                  <a:lnTo>
                    <a:pt x="59" y="302"/>
                  </a:lnTo>
                  <a:lnTo>
                    <a:pt x="66" y="312"/>
                  </a:lnTo>
                  <a:lnTo>
                    <a:pt x="72" y="339"/>
                  </a:lnTo>
                  <a:lnTo>
                    <a:pt x="79" y="305"/>
                  </a:lnTo>
                  <a:lnTo>
                    <a:pt x="85" y="327"/>
                  </a:lnTo>
                  <a:lnTo>
                    <a:pt x="92" y="269"/>
                  </a:lnTo>
                  <a:lnTo>
                    <a:pt x="98" y="318"/>
                  </a:lnTo>
                  <a:lnTo>
                    <a:pt x="105" y="313"/>
                  </a:lnTo>
                  <a:lnTo>
                    <a:pt x="112" y="195"/>
                  </a:lnTo>
                  <a:lnTo>
                    <a:pt x="118" y="300"/>
                  </a:lnTo>
                  <a:lnTo>
                    <a:pt x="125" y="148"/>
                  </a:lnTo>
                  <a:lnTo>
                    <a:pt x="131" y="246"/>
                  </a:lnTo>
                  <a:lnTo>
                    <a:pt x="138" y="172"/>
                  </a:lnTo>
                  <a:lnTo>
                    <a:pt x="144" y="276"/>
                  </a:lnTo>
                  <a:lnTo>
                    <a:pt x="151" y="250"/>
                  </a:lnTo>
                  <a:lnTo>
                    <a:pt x="157" y="143"/>
                  </a:lnTo>
                  <a:lnTo>
                    <a:pt x="164" y="309"/>
                  </a:lnTo>
                  <a:lnTo>
                    <a:pt x="171" y="228"/>
                  </a:lnTo>
                  <a:lnTo>
                    <a:pt x="177" y="179"/>
                  </a:lnTo>
                  <a:lnTo>
                    <a:pt x="184" y="280"/>
                  </a:lnTo>
                  <a:lnTo>
                    <a:pt x="190" y="240"/>
                  </a:lnTo>
                  <a:lnTo>
                    <a:pt x="197" y="149"/>
                  </a:lnTo>
                  <a:lnTo>
                    <a:pt x="203" y="247"/>
                  </a:lnTo>
                  <a:lnTo>
                    <a:pt x="210" y="176"/>
                  </a:lnTo>
                  <a:lnTo>
                    <a:pt x="217" y="222"/>
                  </a:lnTo>
                  <a:lnTo>
                    <a:pt x="223" y="156"/>
                  </a:lnTo>
                  <a:lnTo>
                    <a:pt x="230" y="127"/>
                  </a:lnTo>
                  <a:lnTo>
                    <a:pt x="236" y="148"/>
                  </a:lnTo>
                  <a:lnTo>
                    <a:pt x="243" y="133"/>
                  </a:lnTo>
                  <a:lnTo>
                    <a:pt x="249" y="97"/>
                  </a:lnTo>
                  <a:lnTo>
                    <a:pt x="256" y="141"/>
                  </a:lnTo>
                  <a:lnTo>
                    <a:pt x="262" y="157"/>
                  </a:lnTo>
                  <a:lnTo>
                    <a:pt x="269" y="71"/>
                  </a:lnTo>
                  <a:lnTo>
                    <a:pt x="276" y="93"/>
                  </a:lnTo>
                  <a:lnTo>
                    <a:pt x="282" y="107"/>
                  </a:lnTo>
                  <a:lnTo>
                    <a:pt x="289" y="128"/>
                  </a:lnTo>
                  <a:lnTo>
                    <a:pt x="295" y="53"/>
                  </a:lnTo>
                  <a:lnTo>
                    <a:pt x="302" y="59"/>
                  </a:lnTo>
                  <a:lnTo>
                    <a:pt x="308" y="0"/>
                  </a:lnTo>
                  <a:lnTo>
                    <a:pt x="315" y="90"/>
                  </a:lnTo>
                  <a:lnTo>
                    <a:pt x="322" y="97"/>
                  </a:lnTo>
                  <a:lnTo>
                    <a:pt x="328" y="129"/>
                  </a:lnTo>
                  <a:lnTo>
                    <a:pt x="335" y="38"/>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Freeform 77"/>
            <p:cNvSpPr>
              <a:spLocks/>
            </p:cNvSpPr>
            <p:nvPr/>
          </p:nvSpPr>
          <p:spPr bwMode="auto">
            <a:xfrm>
              <a:off x="6744077" y="3289126"/>
              <a:ext cx="349606" cy="779420"/>
            </a:xfrm>
            <a:custGeom>
              <a:avLst/>
              <a:gdLst>
                <a:gd name="T0" fmla="*/ 0 w 335"/>
                <a:gd name="T1" fmla="*/ 759 h 759"/>
                <a:gd name="T2" fmla="*/ 7 w 335"/>
                <a:gd name="T3" fmla="*/ 668 h 759"/>
                <a:gd name="T4" fmla="*/ 13 w 335"/>
                <a:gd name="T5" fmla="*/ 742 h 759"/>
                <a:gd name="T6" fmla="*/ 20 w 335"/>
                <a:gd name="T7" fmla="*/ 575 h 759"/>
                <a:gd name="T8" fmla="*/ 26 w 335"/>
                <a:gd name="T9" fmla="*/ 619 h 759"/>
                <a:gd name="T10" fmla="*/ 33 w 335"/>
                <a:gd name="T11" fmla="*/ 589 h 759"/>
                <a:gd name="T12" fmla="*/ 39 w 335"/>
                <a:gd name="T13" fmla="*/ 541 h 759"/>
                <a:gd name="T14" fmla="*/ 46 w 335"/>
                <a:gd name="T15" fmla="*/ 639 h 759"/>
                <a:gd name="T16" fmla="*/ 52 w 335"/>
                <a:gd name="T17" fmla="*/ 518 h 759"/>
                <a:gd name="T18" fmla="*/ 59 w 335"/>
                <a:gd name="T19" fmla="*/ 434 h 759"/>
                <a:gd name="T20" fmla="*/ 66 w 335"/>
                <a:gd name="T21" fmla="*/ 555 h 759"/>
                <a:gd name="T22" fmla="*/ 72 w 335"/>
                <a:gd name="T23" fmla="*/ 555 h 759"/>
                <a:gd name="T24" fmla="*/ 79 w 335"/>
                <a:gd name="T25" fmla="*/ 553 h 759"/>
                <a:gd name="T26" fmla="*/ 85 w 335"/>
                <a:gd name="T27" fmla="*/ 451 h 759"/>
                <a:gd name="T28" fmla="*/ 92 w 335"/>
                <a:gd name="T29" fmla="*/ 445 h 759"/>
                <a:gd name="T30" fmla="*/ 99 w 335"/>
                <a:gd name="T31" fmla="*/ 460 h 759"/>
                <a:gd name="T32" fmla="*/ 105 w 335"/>
                <a:gd name="T33" fmla="*/ 464 h 759"/>
                <a:gd name="T34" fmla="*/ 112 w 335"/>
                <a:gd name="T35" fmla="*/ 469 h 759"/>
                <a:gd name="T36" fmla="*/ 118 w 335"/>
                <a:gd name="T37" fmla="*/ 469 h 759"/>
                <a:gd name="T38" fmla="*/ 125 w 335"/>
                <a:gd name="T39" fmla="*/ 381 h 759"/>
                <a:gd name="T40" fmla="*/ 131 w 335"/>
                <a:gd name="T41" fmla="*/ 482 h 759"/>
                <a:gd name="T42" fmla="*/ 138 w 335"/>
                <a:gd name="T43" fmla="*/ 480 h 759"/>
                <a:gd name="T44" fmla="*/ 144 w 335"/>
                <a:gd name="T45" fmla="*/ 394 h 759"/>
                <a:gd name="T46" fmla="*/ 151 w 335"/>
                <a:gd name="T47" fmla="*/ 358 h 759"/>
                <a:gd name="T48" fmla="*/ 157 w 335"/>
                <a:gd name="T49" fmla="*/ 408 h 759"/>
                <a:gd name="T50" fmla="*/ 164 w 335"/>
                <a:gd name="T51" fmla="*/ 370 h 759"/>
                <a:gd name="T52" fmla="*/ 171 w 335"/>
                <a:gd name="T53" fmla="*/ 365 h 759"/>
                <a:gd name="T54" fmla="*/ 177 w 335"/>
                <a:gd name="T55" fmla="*/ 380 h 759"/>
                <a:gd name="T56" fmla="*/ 184 w 335"/>
                <a:gd name="T57" fmla="*/ 310 h 759"/>
                <a:gd name="T58" fmla="*/ 190 w 335"/>
                <a:gd name="T59" fmla="*/ 357 h 759"/>
                <a:gd name="T60" fmla="*/ 197 w 335"/>
                <a:gd name="T61" fmla="*/ 391 h 759"/>
                <a:gd name="T62" fmla="*/ 203 w 335"/>
                <a:gd name="T63" fmla="*/ 368 h 759"/>
                <a:gd name="T64" fmla="*/ 210 w 335"/>
                <a:gd name="T65" fmla="*/ 343 h 759"/>
                <a:gd name="T66" fmla="*/ 217 w 335"/>
                <a:gd name="T67" fmla="*/ 265 h 759"/>
                <a:gd name="T68" fmla="*/ 223 w 335"/>
                <a:gd name="T69" fmla="*/ 236 h 759"/>
                <a:gd name="T70" fmla="*/ 230 w 335"/>
                <a:gd name="T71" fmla="*/ 342 h 759"/>
                <a:gd name="T72" fmla="*/ 236 w 335"/>
                <a:gd name="T73" fmla="*/ 206 h 759"/>
                <a:gd name="T74" fmla="*/ 243 w 335"/>
                <a:gd name="T75" fmla="*/ 283 h 759"/>
                <a:gd name="T76" fmla="*/ 249 w 335"/>
                <a:gd name="T77" fmla="*/ 209 h 759"/>
                <a:gd name="T78" fmla="*/ 256 w 335"/>
                <a:gd name="T79" fmla="*/ 329 h 759"/>
                <a:gd name="T80" fmla="*/ 262 w 335"/>
                <a:gd name="T81" fmla="*/ 235 h 759"/>
                <a:gd name="T82" fmla="*/ 269 w 335"/>
                <a:gd name="T83" fmla="*/ 188 h 759"/>
                <a:gd name="T84" fmla="*/ 276 w 335"/>
                <a:gd name="T85" fmla="*/ 86 h 759"/>
                <a:gd name="T86" fmla="*/ 282 w 335"/>
                <a:gd name="T87" fmla="*/ 180 h 759"/>
                <a:gd name="T88" fmla="*/ 289 w 335"/>
                <a:gd name="T89" fmla="*/ 165 h 759"/>
                <a:gd name="T90" fmla="*/ 295 w 335"/>
                <a:gd name="T91" fmla="*/ 203 h 759"/>
                <a:gd name="T92" fmla="*/ 302 w 335"/>
                <a:gd name="T93" fmla="*/ 56 h 759"/>
                <a:gd name="T94" fmla="*/ 308 w 335"/>
                <a:gd name="T95" fmla="*/ 61 h 759"/>
                <a:gd name="T96" fmla="*/ 315 w 335"/>
                <a:gd name="T97" fmla="*/ 66 h 759"/>
                <a:gd name="T98" fmla="*/ 322 w 335"/>
                <a:gd name="T99" fmla="*/ 96 h 759"/>
                <a:gd name="T100" fmla="*/ 328 w 335"/>
                <a:gd name="T101" fmla="*/ 268 h 759"/>
                <a:gd name="T102" fmla="*/ 335 w 335"/>
                <a:gd name="T10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759">
                  <a:moveTo>
                    <a:pt x="0" y="759"/>
                  </a:moveTo>
                  <a:lnTo>
                    <a:pt x="7" y="668"/>
                  </a:lnTo>
                  <a:lnTo>
                    <a:pt x="13" y="742"/>
                  </a:lnTo>
                  <a:lnTo>
                    <a:pt x="20" y="575"/>
                  </a:lnTo>
                  <a:lnTo>
                    <a:pt x="26" y="619"/>
                  </a:lnTo>
                  <a:lnTo>
                    <a:pt x="33" y="589"/>
                  </a:lnTo>
                  <a:lnTo>
                    <a:pt x="39" y="541"/>
                  </a:lnTo>
                  <a:lnTo>
                    <a:pt x="46" y="639"/>
                  </a:lnTo>
                  <a:lnTo>
                    <a:pt x="52" y="518"/>
                  </a:lnTo>
                  <a:lnTo>
                    <a:pt x="59" y="434"/>
                  </a:lnTo>
                  <a:lnTo>
                    <a:pt x="66" y="555"/>
                  </a:lnTo>
                  <a:lnTo>
                    <a:pt x="72" y="555"/>
                  </a:lnTo>
                  <a:lnTo>
                    <a:pt x="79" y="553"/>
                  </a:lnTo>
                  <a:lnTo>
                    <a:pt x="85" y="451"/>
                  </a:lnTo>
                  <a:lnTo>
                    <a:pt x="92" y="445"/>
                  </a:lnTo>
                  <a:lnTo>
                    <a:pt x="99" y="460"/>
                  </a:lnTo>
                  <a:lnTo>
                    <a:pt x="105" y="464"/>
                  </a:lnTo>
                  <a:lnTo>
                    <a:pt x="112" y="469"/>
                  </a:lnTo>
                  <a:lnTo>
                    <a:pt x="118" y="469"/>
                  </a:lnTo>
                  <a:lnTo>
                    <a:pt x="125" y="381"/>
                  </a:lnTo>
                  <a:lnTo>
                    <a:pt x="131" y="482"/>
                  </a:lnTo>
                  <a:lnTo>
                    <a:pt x="138" y="480"/>
                  </a:lnTo>
                  <a:lnTo>
                    <a:pt x="144" y="394"/>
                  </a:lnTo>
                  <a:lnTo>
                    <a:pt x="151" y="358"/>
                  </a:lnTo>
                  <a:lnTo>
                    <a:pt x="157" y="408"/>
                  </a:lnTo>
                  <a:lnTo>
                    <a:pt x="164" y="370"/>
                  </a:lnTo>
                  <a:lnTo>
                    <a:pt x="171" y="365"/>
                  </a:lnTo>
                  <a:lnTo>
                    <a:pt x="177" y="380"/>
                  </a:lnTo>
                  <a:lnTo>
                    <a:pt x="184" y="310"/>
                  </a:lnTo>
                  <a:lnTo>
                    <a:pt x="190" y="357"/>
                  </a:lnTo>
                  <a:lnTo>
                    <a:pt x="197" y="391"/>
                  </a:lnTo>
                  <a:lnTo>
                    <a:pt x="203" y="368"/>
                  </a:lnTo>
                  <a:lnTo>
                    <a:pt x="210" y="343"/>
                  </a:lnTo>
                  <a:lnTo>
                    <a:pt x="217" y="265"/>
                  </a:lnTo>
                  <a:lnTo>
                    <a:pt x="223" y="236"/>
                  </a:lnTo>
                  <a:lnTo>
                    <a:pt x="230" y="342"/>
                  </a:lnTo>
                  <a:lnTo>
                    <a:pt x="236" y="206"/>
                  </a:lnTo>
                  <a:lnTo>
                    <a:pt x="243" y="283"/>
                  </a:lnTo>
                  <a:lnTo>
                    <a:pt x="249" y="209"/>
                  </a:lnTo>
                  <a:lnTo>
                    <a:pt x="256" y="329"/>
                  </a:lnTo>
                  <a:lnTo>
                    <a:pt x="262" y="235"/>
                  </a:lnTo>
                  <a:lnTo>
                    <a:pt x="269" y="188"/>
                  </a:lnTo>
                  <a:lnTo>
                    <a:pt x="276" y="86"/>
                  </a:lnTo>
                  <a:lnTo>
                    <a:pt x="282" y="180"/>
                  </a:lnTo>
                  <a:lnTo>
                    <a:pt x="289" y="165"/>
                  </a:lnTo>
                  <a:lnTo>
                    <a:pt x="295" y="203"/>
                  </a:lnTo>
                  <a:lnTo>
                    <a:pt x="302" y="56"/>
                  </a:lnTo>
                  <a:lnTo>
                    <a:pt x="308" y="61"/>
                  </a:lnTo>
                  <a:lnTo>
                    <a:pt x="315" y="66"/>
                  </a:lnTo>
                  <a:lnTo>
                    <a:pt x="322" y="96"/>
                  </a:lnTo>
                  <a:lnTo>
                    <a:pt x="328" y="268"/>
                  </a:lnTo>
                  <a:lnTo>
                    <a:pt x="335" y="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Freeform 78"/>
            <p:cNvSpPr>
              <a:spLocks/>
            </p:cNvSpPr>
            <p:nvPr/>
          </p:nvSpPr>
          <p:spPr bwMode="auto">
            <a:xfrm>
              <a:off x="7086377" y="2834209"/>
              <a:ext cx="157584" cy="730128"/>
            </a:xfrm>
            <a:custGeom>
              <a:avLst/>
              <a:gdLst>
                <a:gd name="T0" fmla="*/ 0 w 151"/>
                <a:gd name="T1" fmla="*/ 711 h 711"/>
                <a:gd name="T2" fmla="*/ 7 w 151"/>
                <a:gd name="T3" fmla="*/ 443 h 711"/>
                <a:gd name="T4" fmla="*/ 13 w 151"/>
                <a:gd name="T5" fmla="*/ 471 h 711"/>
                <a:gd name="T6" fmla="*/ 20 w 151"/>
                <a:gd name="T7" fmla="*/ 450 h 711"/>
                <a:gd name="T8" fmla="*/ 26 w 151"/>
                <a:gd name="T9" fmla="*/ 437 h 711"/>
                <a:gd name="T10" fmla="*/ 33 w 151"/>
                <a:gd name="T11" fmla="*/ 516 h 711"/>
                <a:gd name="T12" fmla="*/ 39 w 151"/>
                <a:gd name="T13" fmla="*/ 378 h 711"/>
                <a:gd name="T14" fmla="*/ 46 w 151"/>
                <a:gd name="T15" fmla="*/ 332 h 711"/>
                <a:gd name="T16" fmla="*/ 52 w 151"/>
                <a:gd name="T17" fmla="*/ 307 h 711"/>
                <a:gd name="T18" fmla="*/ 59 w 151"/>
                <a:gd name="T19" fmla="*/ 313 h 711"/>
                <a:gd name="T20" fmla="*/ 66 w 151"/>
                <a:gd name="T21" fmla="*/ 418 h 711"/>
                <a:gd name="T22" fmla="*/ 72 w 151"/>
                <a:gd name="T23" fmla="*/ 330 h 711"/>
                <a:gd name="T24" fmla="*/ 79 w 151"/>
                <a:gd name="T25" fmla="*/ 211 h 711"/>
                <a:gd name="T26" fmla="*/ 85 w 151"/>
                <a:gd name="T27" fmla="*/ 302 h 711"/>
                <a:gd name="T28" fmla="*/ 92 w 151"/>
                <a:gd name="T29" fmla="*/ 304 h 711"/>
                <a:gd name="T30" fmla="*/ 99 w 151"/>
                <a:gd name="T31" fmla="*/ 55 h 711"/>
                <a:gd name="T32" fmla="*/ 105 w 151"/>
                <a:gd name="T33" fmla="*/ 171 h 711"/>
                <a:gd name="T34" fmla="*/ 112 w 151"/>
                <a:gd name="T35" fmla="*/ 66 h 711"/>
                <a:gd name="T36" fmla="*/ 118 w 151"/>
                <a:gd name="T37" fmla="*/ 71 h 711"/>
                <a:gd name="T38" fmla="*/ 125 w 151"/>
                <a:gd name="T39" fmla="*/ 300 h 711"/>
                <a:gd name="T40" fmla="*/ 131 w 151"/>
                <a:gd name="T41" fmla="*/ 175 h 711"/>
                <a:gd name="T42" fmla="*/ 138 w 151"/>
                <a:gd name="T43" fmla="*/ 3 h 711"/>
                <a:gd name="T44" fmla="*/ 144 w 151"/>
                <a:gd name="T45" fmla="*/ 183 h 711"/>
                <a:gd name="T46" fmla="*/ 151 w 151"/>
                <a:gd name="T47" fmla="*/ 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711">
                  <a:moveTo>
                    <a:pt x="0" y="711"/>
                  </a:moveTo>
                  <a:lnTo>
                    <a:pt x="7" y="443"/>
                  </a:lnTo>
                  <a:lnTo>
                    <a:pt x="13" y="471"/>
                  </a:lnTo>
                  <a:lnTo>
                    <a:pt x="20" y="450"/>
                  </a:lnTo>
                  <a:lnTo>
                    <a:pt x="26" y="437"/>
                  </a:lnTo>
                  <a:lnTo>
                    <a:pt x="33" y="516"/>
                  </a:lnTo>
                  <a:lnTo>
                    <a:pt x="39" y="378"/>
                  </a:lnTo>
                  <a:lnTo>
                    <a:pt x="46" y="332"/>
                  </a:lnTo>
                  <a:lnTo>
                    <a:pt x="52" y="307"/>
                  </a:lnTo>
                  <a:lnTo>
                    <a:pt x="59" y="313"/>
                  </a:lnTo>
                  <a:lnTo>
                    <a:pt x="66" y="418"/>
                  </a:lnTo>
                  <a:lnTo>
                    <a:pt x="72" y="330"/>
                  </a:lnTo>
                  <a:lnTo>
                    <a:pt x="79" y="211"/>
                  </a:lnTo>
                  <a:lnTo>
                    <a:pt x="85" y="302"/>
                  </a:lnTo>
                  <a:lnTo>
                    <a:pt x="92" y="304"/>
                  </a:lnTo>
                  <a:lnTo>
                    <a:pt x="99" y="55"/>
                  </a:lnTo>
                  <a:lnTo>
                    <a:pt x="105" y="171"/>
                  </a:lnTo>
                  <a:lnTo>
                    <a:pt x="112" y="66"/>
                  </a:lnTo>
                  <a:lnTo>
                    <a:pt x="118" y="71"/>
                  </a:lnTo>
                  <a:lnTo>
                    <a:pt x="125" y="300"/>
                  </a:lnTo>
                  <a:lnTo>
                    <a:pt x="131" y="175"/>
                  </a:lnTo>
                  <a:lnTo>
                    <a:pt x="138" y="3"/>
                  </a:lnTo>
                  <a:lnTo>
                    <a:pt x="144" y="183"/>
                  </a:lnTo>
                  <a:lnTo>
                    <a:pt x="151" y="0"/>
                  </a:lnTo>
                </a:path>
              </a:pathLst>
            </a:custGeom>
            <a:noFill/>
            <a:ln w="5715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6955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8200" y="1328618"/>
            <a:ext cx="7798622" cy="4755940"/>
            <a:chOff x="1735144" y="1712580"/>
            <a:chExt cx="6168304" cy="3761701"/>
          </a:xfrm>
        </p:grpSpPr>
        <p:grpSp>
          <p:nvGrpSpPr>
            <p:cNvPr id="42" name="Group 41"/>
            <p:cNvGrpSpPr/>
            <p:nvPr/>
          </p:nvGrpSpPr>
          <p:grpSpPr>
            <a:xfrm>
              <a:off x="1735144" y="2535396"/>
              <a:ext cx="6168304" cy="2938885"/>
              <a:chOff x="2698758" y="2463544"/>
              <a:chExt cx="5803774" cy="2765205"/>
            </a:xfrm>
          </p:grpSpPr>
          <p:sp>
            <p:nvSpPr>
              <p:cNvPr id="27" name="TextBox 26"/>
              <p:cNvSpPr txBox="1"/>
              <p:nvPr/>
            </p:nvSpPr>
            <p:spPr>
              <a:xfrm>
                <a:off x="5210693" y="4839366"/>
                <a:ext cx="3291839" cy="389383"/>
              </a:xfrm>
              <a:prstGeom prst="rect">
                <a:avLst/>
              </a:prstGeom>
              <a:noFill/>
            </p:spPr>
            <p:txBody>
              <a:bodyPr wrap="square" rtlCol="0">
                <a:spAutoFit/>
              </a:bodyPr>
              <a:lstStyle/>
              <a:p>
                <a:pPr algn="ctr" fontAlgn="auto">
                  <a:spcBef>
                    <a:spcPts val="0"/>
                  </a:spcBef>
                  <a:spcAft>
                    <a:spcPts val="0"/>
                  </a:spcAft>
                </a:pPr>
                <a:r>
                  <a:rPr lang="en-US" sz="2800" dirty="0">
                    <a:solidFill>
                      <a:prstClr val="white"/>
                    </a:solidFill>
                    <a:latin typeface="Calibri" panose="020F0502020204030204" pitchFamily="34" charset="0"/>
                  </a:rPr>
                  <a:t>face</a:t>
                </a:r>
              </a:p>
            </p:txBody>
          </p:sp>
          <p:cxnSp>
            <p:nvCxnSpPr>
              <p:cNvPr id="28" name="Straight Arrow Connector 27"/>
              <p:cNvCxnSpPr/>
              <p:nvPr/>
            </p:nvCxnSpPr>
            <p:spPr>
              <a:xfrm flipH="1">
                <a:off x="3643614" y="3706042"/>
                <a:ext cx="2347611"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
              <p:cNvSpPr txBox="1">
                <a:spLocks noChangeArrowheads="1"/>
              </p:cNvSpPr>
              <p:nvPr/>
            </p:nvSpPr>
            <p:spPr bwMode="auto">
              <a:xfrm>
                <a:off x="4428522" y="3300815"/>
                <a:ext cx="888944" cy="475529"/>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800" dirty="0">
                    <a:solidFill>
                      <a:prstClr val="white"/>
                    </a:solidFill>
                    <a:latin typeface="Calibri" panose="020F0502020204030204" pitchFamily="34" charset="0"/>
                    <a:ea typeface="Verdana" pitchFamily="34" charset="0"/>
                    <a:cs typeface="Verdana" pitchFamily="34" charset="0"/>
                  </a:rPr>
                  <a:t>10.0 m</a:t>
                </a:r>
              </a:p>
            </p:txBody>
          </p:sp>
          <p:sp>
            <p:nvSpPr>
              <p:cNvPr id="31" name="Rectangle 2"/>
              <p:cNvSpPr txBox="1">
                <a:spLocks noChangeArrowheads="1"/>
              </p:cNvSpPr>
              <p:nvPr/>
            </p:nvSpPr>
            <p:spPr bwMode="auto">
              <a:xfrm>
                <a:off x="2698758" y="3810851"/>
                <a:ext cx="1053921" cy="423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800" dirty="0">
                    <a:solidFill>
                      <a:prstClr val="white"/>
                    </a:solidFill>
                    <a:latin typeface="Calibri" panose="020F0502020204030204" pitchFamily="34" charset="0"/>
                    <a:ea typeface="Verdana" pitchFamily="34" charset="0"/>
                    <a:cs typeface="Verdana" pitchFamily="34" charset="0"/>
                  </a:rPr>
                  <a:t>sensor</a:t>
                </a:r>
              </a:p>
            </p:txBody>
          </p:sp>
          <p:grpSp>
            <p:nvGrpSpPr>
              <p:cNvPr id="32" name="Group 31"/>
              <p:cNvGrpSpPr/>
              <p:nvPr/>
            </p:nvGrpSpPr>
            <p:grpSpPr>
              <a:xfrm rot="2828196">
                <a:off x="3045479" y="3480273"/>
                <a:ext cx="427460" cy="503386"/>
                <a:chOff x="493881" y="2976592"/>
                <a:chExt cx="427460" cy="503386"/>
              </a:xfrm>
            </p:grpSpPr>
            <p:sp>
              <p:nvSpPr>
                <p:cNvPr id="33"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000" kern="0">
                    <a:solidFill>
                      <a:prstClr val="black"/>
                    </a:solidFill>
                    <a:latin typeface="Calibri" panose="020F0502020204030204" pitchFamily="34" charset="0"/>
                    <a:ea typeface="Verdana" pitchFamily="34" charset="0"/>
                    <a:cs typeface="Verdana" pitchFamily="34" charset="0"/>
                  </a:endParaRPr>
                </a:p>
              </p:txBody>
            </p:sp>
            <p:sp>
              <p:nvSpPr>
                <p:cNvPr id="34"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000" kern="0">
                    <a:solidFill>
                      <a:prstClr val="black"/>
                    </a:solidFill>
                    <a:latin typeface="Calibri" panose="020F0502020204030204" pitchFamily="34" charset="0"/>
                    <a:ea typeface="Verdana" pitchFamily="34" charset="0"/>
                    <a:cs typeface="Verdana" pitchFamily="34" charset="0"/>
                  </a:endParaRPr>
                </a:p>
              </p:txBody>
            </p:sp>
          </p:grpSp>
          <p:sp>
            <p:nvSpPr>
              <p:cNvPr id="35" name="Rectangle 2"/>
              <p:cNvSpPr txBox="1">
                <a:spLocks noChangeArrowheads="1"/>
              </p:cNvSpPr>
              <p:nvPr/>
            </p:nvSpPr>
            <p:spPr bwMode="auto">
              <a:xfrm>
                <a:off x="7341437" y="4600088"/>
                <a:ext cx="888944" cy="475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800" dirty="0">
                    <a:solidFill>
                      <a:prstClr val="white"/>
                    </a:solidFill>
                    <a:latin typeface="Calibri" panose="020F0502020204030204" pitchFamily="34" charset="0"/>
                    <a:ea typeface="Verdana" pitchFamily="34" charset="0"/>
                    <a:cs typeface="Verdana" pitchFamily="34" charset="0"/>
                  </a:rPr>
                  <a:t>0.3 m</a:t>
                </a:r>
              </a:p>
            </p:txBody>
          </p:sp>
          <p:cxnSp>
            <p:nvCxnSpPr>
              <p:cNvPr id="36" name="Straight Arrow Connector 35"/>
              <p:cNvCxnSpPr/>
              <p:nvPr/>
            </p:nvCxnSpPr>
            <p:spPr>
              <a:xfrm>
                <a:off x="7722124" y="2638613"/>
                <a:ext cx="0" cy="206534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9410" y="2463544"/>
                <a:ext cx="2082714" cy="2340128"/>
              </a:xfrm>
              <a:prstGeom prst="rect">
                <a:avLst/>
              </a:prstGeom>
            </p:spPr>
          </p:pic>
        </p:grpSp>
        <p:grpSp>
          <p:nvGrpSpPr>
            <p:cNvPr id="43" name="Group 42"/>
            <p:cNvGrpSpPr/>
            <p:nvPr/>
          </p:nvGrpSpPr>
          <p:grpSpPr>
            <a:xfrm rot="20287302">
              <a:off x="4234014" y="1712580"/>
              <a:ext cx="544621" cy="544621"/>
              <a:chOff x="838200" y="914400"/>
              <a:chExt cx="502920" cy="502920"/>
            </a:xfrm>
            <a:solidFill>
              <a:srgbClr val="FF6600"/>
            </a:solidFill>
          </p:grpSpPr>
          <p:cxnSp>
            <p:nvCxnSpPr>
              <p:cNvPr id="44" name="Straight Connector 43"/>
              <p:cNvCxnSpPr/>
              <p:nvPr/>
            </p:nvCxnSpPr>
            <p:spPr>
              <a:xfrm>
                <a:off x="838200" y="1165860"/>
                <a:ext cx="502920" cy="0"/>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89660" y="914400"/>
                <a:ext cx="0" cy="502920"/>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11352" y="988414"/>
                <a:ext cx="356616" cy="354893"/>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11352" y="988414"/>
                <a:ext cx="356616" cy="354893"/>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937260" y="1013460"/>
                <a:ext cx="304800" cy="304800"/>
              </a:xfrm>
              <a:prstGeom prst="ellipse">
                <a:avLst/>
              </a:prstGeom>
              <a:grpFill/>
              <a:ln w="25400">
                <a:solidFill>
                  <a:srgbClr val="FF3300">
                    <a:alpha val="9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800">
                  <a:solidFill>
                    <a:srgbClr val="70AD47">
                      <a:lumMod val="20000"/>
                      <a:lumOff val="80000"/>
                    </a:srgbClr>
                  </a:solidFill>
                  <a:latin typeface="Calibri" panose="020F0502020204030204" pitchFamily="34" charset="0"/>
                </a:endParaRPr>
              </a:p>
            </p:txBody>
          </p:sp>
        </p:grpSp>
        <p:sp>
          <p:nvSpPr>
            <p:cNvPr id="49" name="TextBox 48"/>
            <p:cNvSpPr txBox="1"/>
            <p:nvPr/>
          </p:nvSpPr>
          <p:spPr>
            <a:xfrm>
              <a:off x="2290090" y="1749890"/>
              <a:ext cx="2317708" cy="413840"/>
            </a:xfrm>
            <a:prstGeom prst="rect">
              <a:avLst/>
            </a:prstGeom>
            <a:noFill/>
            <a:ln>
              <a:noFill/>
            </a:ln>
          </p:spPr>
          <p:txBody>
            <a:bodyPr wrap="square" rtlCol="0">
              <a:spAutoFit/>
            </a:bodyPr>
            <a:lstStyle/>
            <a:p>
              <a:pPr fontAlgn="auto">
                <a:spcBef>
                  <a:spcPts val="0"/>
                </a:spcBef>
                <a:spcAft>
                  <a:spcPts val="0"/>
                </a:spcAft>
                <a:defRPr/>
              </a:pPr>
              <a:r>
                <a:rPr lang="en-US" sz="2800" kern="0" dirty="0">
                  <a:solidFill>
                    <a:prstClr val="white"/>
                  </a:solidFill>
                  <a:latin typeface="Calibri" panose="020F0502020204030204" pitchFamily="34" charset="0"/>
                  <a:cs typeface="Calibri" pitchFamily="34" charset="0"/>
                </a:rPr>
                <a:t>strong sunlight</a:t>
              </a:r>
            </a:p>
          </p:txBody>
        </p:sp>
        <p:cxnSp>
          <p:nvCxnSpPr>
            <p:cNvPr id="51" name="Straight Arrow Connector 50"/>
            <p:cNvCxnSpPr/>
            <p:nvPr/>
          </p:nvCxnSpPr>
          <p:spPr>
            <a:xfrm>
              <a:off x="4868620" y="2130187"/>
              <a:ext cx="313266" cy="238929"/>
            </a:xfrm>
            <a:prstGeom prst="straightConnector1">
              <a:avLst/>
            </a:prstGeom>
            <a:ln w="254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733365" y="2296735"/>
              <a:ext cx="313266" cy="238929"/>
            </a:xfrm>
            <a:prstGeom prst="straightConnector1">
              <a:avLst/>
            </a:prstGeom>
            <a:ln w="25400">
              <a:solidFill>
                <a:srgbClr val="FF33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Scene</a:t>
            </a:r>
          </a:p>
        </p:txBody>
      </p:sp>
      <p:cxnSp>
        <p:nvCxnSpPr>
          <p:cNvPr id="25" name="Straight Connector 24"/>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831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Verdana" pitchFamily="34" charset="0"/>
                <a:ea typeface="Verdana" pitchFamily="34" charset="0"/>
                <a:cs typeface="Verdana" pitchFamily="34" charset="0"/>
              </a:rPr>
              <a:t>3D Imaging At Long Range</a:t>
            </a:r>
            <a:endParaRPr kumimoji="0" lang="en-US" sz="3200" b="0" i="0" u="none" strike="noStrike" kern="1200" cap="none" spc="0" normalizeH="0" baseline="0" noProof="0" dirty="0">
              <a:ln>
                <a:noFill/>
              </a:ln>
              <a:solidFill>
                <a:srgbClr val="FFFFCC"/>
              </a:solidFill>
              <a:effectLst/>
              <a:uLnTx/>
              <a:uFillTx/>
              <a:latin typeface="Verdana" pitchFamily="34" charset="0"/>
              <a:ea typeface="Verdana" pitchFamily="34" charset="0"/>
              <a:cs typeface="Verdana" pitchFamily="34" charset="0"/>
            </a:endParaRPr>
          </a:p>
        </p:txBody>
      </p:sp>
      <p:sp>
        <p:nvSpPr>
          <p:cNvPr id="2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grpSp>
        <p:nvGrpSpPr>
          <p:cNvPr id="4" name="Group 3"/>
          <p:cNvGrpSpPr/>
          <p:nvPr/>
        </p:nvGrpSpPr>
        <p:grpSpPr>
          <a:xfrm>
            <a:off x="439738" y="1529212"/>
            <a:ext cx="8293097" cy="4127762"/>
            <a:chOff x="769993" y="977638"/>
            <a:chExt cx="6039095" cy="3005867"/>
          </a:xfrm>
        </p:grpSpPr>
        <p:cxnSp>
          <p:nvCxnSpPr>
            <p:cNvPr id="28" name="Straight Arrow Connector 27"/>
            <p:cNvCxnSpPr/>
            <p:nvPr/>
          </p:nvCxnSpPr>
          <p:spPr>
            <a:xfrm flipH="1">
              <a:off x="1934230" y="2527907"/>
              <a:ext cx="2495062"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tangle 2"/>
            <p:cNvSpPr txBox="1">
              <a:spLocks noChangeArrowheads="1"/>
            </p:cNvSpPr>
            <p:nvPr/>
          </p:nvSpPr>
          <p:spPr bwMode="auto">
            <a:xfrm>
              <a:off x="2649173" y="2097228"/>
              <a:ext cx="1222395" cy="50539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dirty="0">
                  <a:solidFill>
                    <a:prstClr val="white"/>
                  </a:solidFill>
                  <a:latin typeface="Calibri" panose="020F0502020204030204"/>
                  <a:ea typeface="Verdana" pitchFamily="34" charset="0"/>
                  <a:cs typeface="Verdana" pitchFamily="34" charset="0"/>
                </a:rPr>
                <a:t>10</a:t>
              </a:r>
              <a:r>
                <a:rPr kumimoji="0" lang="en-US" sz="28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 meters</a:t>
              </a:r>
            </a:p>
          </p:txBody>
        </p:sp>
        <p:sp>
          <p:nvSpPr>
            <p:cNvPr id="31" name="Rectangle 2"/>
            <p:cNvSpPr txBox="1">
              <a:spLocks noChangeArrowheads="1"/>
            </p:cNvSpPr>
            <p:nvPr/>
          </p:nvSpPr>
          <p:spPr bwMode="auto">
            <a:xfrm>
              <a:off x="769993" y="2808106"/>
              <a:ext cx="1376220" cy="45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3D </a:t>
              </a:r>
              <a:r>
                <a:rPr kumimoji="0" lang="en-US" sz="2800" b="0" i="0" u="none" strike="noStrike" kern="1200" cap="none" spc="0" normalizeH="0" baseline="0" noProof="0" dirty="0" err="1">
                  <a:ln>
                    <a:noFill/>
                  </a:ln>
                  <a:solidFill>
                    <a:prstClr val="white"/>
                  </a:solidFill>
                  <a:effectLst/>
                  <a:uLnTx/>
                  <a:uFillTx/>
                  <a:latin typeface="Calibri" panose="020F0502020204030204"/>
                  <a:ea typeface="Verdana" pitchFamily="34" charset="0"/>
                  <a:cs typeface="Verdana" pitchFamily="34" charset="0"/>
                </a:rPr>
                <a:t>ToF</a:t>
              </a:r>
              <a:r>
                <a:rPr kumimoji="0" lang="en-US" sz="28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 Camera</a:t>
              </a:r>
            </a:p>
          </p:txBody>
        </p:sp>
        <p:grpSp>
          <p:nvGrpSpPr>
            <p:cNvPr id="32" name="Group 31"/>
            <p:cNvGrpSpPr/>
            <p:nvPr/>
          </p:nvGrpSpPr>
          <p:grpSpPr>
            <a:xfrm rot="2828196">
              <a:off x="1298527" y="2287958"/>
              <a:ext cx="454308" cy="535003"/>
              <a:chOff x="493881" y="2976592"/>
              <a:chExt cx="427460" cy="503386"/>
            </a:xfrm>
          </p:grpSpPr>
          <p:sp>
            <p:nvSpPr>
              <p:cNvPr id="33" name="Rectangle 16"/>
              <p:cNvSpPr>
                <a:spLocks noChangeArrowheads="1"/>
              </p:cNvSpPr>
              <p:nvPr/>
            </p:nvSpPr>
            <p:spPr bwMode="auto">
              <a:xfrm rot="8003866">
                <a:off x="399580" y="3106642"/>
                <a:ext cx="467637" cy="279035"/>
              </a:xfrm>
              <a:prstGeom prst="rect">
                <a:avLst/>
              </a:prstGeom>
              <a:solidFill>
                <a:schemeClr val="bg1"/>
              </a:solidFill>
              <a:ln w="9525">
                <a:solidFill>
                  <a:srgbClr val="00000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endParaRPr>
              </a:p>
            </p:txBody>
          </p:sp>
          <p:sp>
            <p:nvSpPr>
              <p:cNvPr id="34" name="Rectangle 17"/>
              <p:cNvSpPr>
                <a:spLocks noChangeArrowheads="1"/>
              </p:cNvSpPr>
              <p:nvPr/>
            </p:nvSpPr>
            <p:spPr bwMode="auto">
              <a:xfrm rot="8003866">
                <a:off x="793128" y="2965288"/>
                <a:ext cx="116909" cy="139517"/>
              </a:xfrm>
              <a:prstGeom prst="rect">
                <a:avLst/>
              </a:prstGeom>
              <a:solidFill>
                <a:schemeClr val="bg1"/>
              </a:solidFill>
              <a:ln w="9525">
                <a:solidFill>
                  <a:srgbClr val="00000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Verdana" pitchFamily="34" charset="0"/>
                  <a:ea typeface="Verdana" pitchFamily="34" charset="0"/>
                  <a:cs typeface="Verdana" pitchFamily="34" charset="0"/>
                </a:endParaRPr>
              </a:p>
            </p:txBody>
          </p:sp>
        </p:grpSp>
        <p:sp>
          <p:nvSpPr>
            <p:cNvPr id="35" name="Rectangle 2"/>
            <p:cNvSpPr txBox="1">
              <a:spLocks noChangeArrowheads="1"/>
            </p:cNvSpPr>
            <p:nvPr/>
          </p:nvSpPr>
          <p:spPr bwMode="auto">
            <a:xfrm>
              <a:off x="5864310" y="3478108"/>
              <a:ext cx="944778" cy="50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0.3 m</a:t>
              </a:r>
            </a:p>
          </p:txBody>
        </p:sp>
        <p:cxnSp>
          <p:nvCxnSpPr>
            <p:cNvPr id="36" name="Straight Arrow Connector 35"/>
            <p:cNvCxnSpPr/>
            <p:nvPr/>
          </p:nvCxnSpPr>
          <p:spPr>
            <a:xfrm>
              <a:off x="6268907" y="1393434"/>
              <a:ext cx="0" cy="2195064"/>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637960" y="1435969"/>
              <a:ext cx="1524000" cy="219506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Rectangle 2"/>
            <p:cNvSpPr txBox="1">
              <a:spLocks noChangeArrowheads="1"/>
            </p:cNvSpPr>
            <p:nvPr/>
          </p:nvSpPr>
          <p:spPr bwMode="auto">
            <a:xfrm>
              <a:off x="4711850" y="977638"/>
              <a:ext cx="1376220" cy="45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Object</a:t>
              </a:r>
            </a:p>
          </p:txBody>
        </p:sp>
      </p:grpSp>
    </p:spTree>
    <p:extLst>
      <p:ext uri="{BB962C8B-B14F-4D97-AF65-F5344CB8AC3E}">
        <p14:creationId xmlns:p14="http://schemas.microsoft.com/office/powerpoint/2010/main" val="1264909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990600"/>
            <a:ext cx="9202269" cy="5433354"/>
            <a:chOff x="17931" y="1636182"/>
            <a:chExt cx="7204155" cy="4253594"/>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431180" y="1636182"/>
              <a:ext cx="2758705" cy="3099668"/>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7931" y="1636182"/>
              <a:ext cx="2758705" cy="3099668"/>
            </a:xfrm>
            <a:prstGeom prst="rect">
              <a:avLst/>
            </a:prstGeom>
          </p:spPr>
        </p:pic>
        <p:pic>
          <p:nvPicPr>
            <p:cNvPr id="7" name="Picture 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244728" y="1636182"/>
              <a:ext cx="2758705" cy="3099668"/>
            </a:xfrm>
            <a:prstGeom prst="rect">
              <a:avLst/>
            </a:prstGeom>
          </p:spPr>
        </p:pic>
        <p:sp>
          <p:nvSpPr>
            <p:cNvPr id="10" name="TextBox 9"/>
            <p:cNvSpPr txBox="1"/>
            <p:nvPr/>
          </p:nvSpPr>
          <p:spPr>
            <a:xfrm>
              <a:off x="230367" y="4849975"/>
              <a:ext cx="2350294" cy="650560"/>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sinusoid coding</a:t>
              </a:r>
            </a:p>
            <a:p>
              <a:pPr algn="ctr" fontAlgn="auto">
                <a:spcBef>
                  <a:spcPts val="0"/>
                </a:spcBef>
                <a:spcAft>
                  <a:spcPts val="0"/>
                </a:spcAft>
              </a:pPr>
              <a:r>
                <a:rPr lang="en-US" sz="2400" dirty="0">
                  <a:solidFill>
                    <a:prstClr val="white"/>
                  </a:solidFill>
                  <a:latin typeface="Calibri" panose="020F0502020204030204"/>
                </a:rPr>
                <a:t>(5 images)</a:t>
              </a:r>
            </a:p>
          </p:txBody>
        </p:sp>
        <p:sp>
          <p:nvSpPr>
            <p:cNvPr id="12" name="TextBox 11"/>
            <p:cNvSpPr txBox="1"/>
            <p:nvPr/>
          </p:nvSpPr>
          <p:spPr>
            <a:xfrm>
              <a:off x="4861556" y="4849975"/>
              <a:ext cx="2350294" cy="650560"/>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panose="020F0502020204030204"/>
                </a:rPr>
                <a:t>Hamiltonian Coding </a:t>
              </a:r>
            </a:p>
            <a:p>
              <a:pPr algn="ctr" fontAlgn="auto">
                <a:spcBef>
                  <a:spcPts val="0"/>
                </a:spcBef>
                <a:spcAft>
                  <a:spcPts val="0"/>
                </a:spcAft>
              </a:pPr>
              <a:r>
                <a:rPr lang="en-US" sz="2400" dirty="0">
                  <a:solidFill>
                    <a:srgbClr val="FFFF00"/>
                  </a:solidFill>
                  <a:latin typeface="Calibri" panose="020F0502020204030204"/>
                </a:rPr>
                <a:t>(5 images)</a:t>
              </a:r>
            </a:p>
          </p:txBody>
        </p:sp>
        <p:sp>
          <p:nvSpPr>
            <p:cNvPr id="13" name="TextBox 12"/>
            <p:cNvSpPr txBox="1"/>
            <p:nvPr/>
          </p:nvSpPr>
          <p:spPr>
            <a:xfrm>
              <a:off x="2583486" y="4849975"/>
              <a:ext cx="2350294" cy="650560"/>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square coding</a:t>
              </a:r>
            </a:p>
            <a:p>
              <a:pPr algn="ctr" fontAlgn="auto">
                <a:spcBef>
                  <a:spcPts val="0"/>
                </a:spcBef>
                <a:spcAft>
                  <a:spcPts val="0"/>
                </a:spcAft>
              </a:pPr>
              <a:r>
                <a:rPr lang="en-US" sz="2400" dirty="0">
                  <a:solidFill>
                    <a:prstClr val="white"/>
                  </a:solidFill>
                  <a:latin typeface="Calibri" panose="020F0502020204030204"/>
                </a:rPr>
                <a:t>(5 images)</a:t>
              </a:r>
            </a:p>
          </p:txBody>
        </p:sp>
        <p:sp>
          <p:nvSpPr>
            <p:cNvPr id="14" name="TextBox 13"/>
            <p:cNvSpPr txBox="1"/>
            <p:nvPr/>
          </p:nvSpPr>
          <p:spPr>
            <a:xfrm>
              <a:off x="20914" y="5528354"/>
              <a:ext cx="2529039" cy="361422"/>
            </a:xfrm>
            <a:prstGeom prst="rect">
              <a:avLst/>
            </a:prstGeom>
            <a:noFill/>
          </p:spPr>
          <p:txBody>
            <a:bodyPr wrap="square" rtlCol="0">
              <a:spAutoFit/>
            </a:bodyPr>
            <a:lstStyle/>
            <a:p>
              <a:pPr algn="ctr" fontAlgn="auto">
                <a:spcBef>
                  <a:spcPts val="0"/>
                </a:spcBef>
                <a:spcAft>
                  <a:spcPts val="0"/>
                </a:spcAft>
              </a:pPr>
              <a:r>
                <a:rPr lang="en-US" sz="2400" dirty="0">
                  <a:solidFill>
                    <a:srgbClr val="4472C4">
                      <a:lumMod val="60000"/>
                      <a:lumOff val="40000"/>
                    </a:srgbClr>
                  </a:solidFill>
                  <a:latin typeface="Calibri" panose="020F0502020204030204"/>
                </a:rPr>
                <a:t>error = 14.51 mm</a:t>
              </a:r>
            </a:p>
          </p:txBody>
        </p:sp>
        <p:sp>
          <p:nvSpPr>
            <p:cNvPr id="15" name="TextBox 14"/>
            <p:cNvSpPr txBox="1"/>
            <p:nvPr/>
          </p:nvSpPr>
          <p:spPr>
            <a:xfrm>
              <a:off x="2563014" y="5528354"/>
              <a:ext cx="2350294" cy="361422"/>
            </a:xfrm>
            <a:prstGeom prst="rect">
              <a:avLst/>
            </a:prstGeom>
            <a:noFill/>
          </p:spPr>
          <p:txBody>
            <a:bodyPr wrap="square" rtlCol="0">
              <a:spAutoFit/>
            </a:bodyPr>
            <a:lstStyle/>
            <a:p>
              <a:pPr algn="ctr" fontAlgn="auto">
                <a:spcBef>
                  <a:spcPts val="0"/>
                </a:spcBef>
                <a:spcAft>
                  <a:spcPts val="0"/>
                </a:spcAft>
              </a:pPr>
              <a:r>
                <a:rPr lang="en-US" sz="2400" dirty="0">
                  <a:solidFill>
                    <a:srgbClr val="4472C4">
                      <a:lumMod val="60000"/>
                      <a:lumOff val="40000"/>
                    </a:srgbClr>
                  </a:solidFill>
                  <a:latin typeface="Calibri" panose="020F0502020204030204"/>
                </a:rPr>
                <a:t>error = 8.07 mm</a:t>
              </a:r>
            </a:p>
          </p:txBody>
        </p:sp>
        <p:sp>
          <p:nvSpPr>
            <p:cNvPr id="16" name="TextBox 15"/>
            <p:cNvSpPr txBox="1"/>
            <p:nvPr/>
          </p:nvSpPr>
          <p:spPr>
            <a:xfrm>
              <a:off x="4871792" y="5528354"/>
              <a:ext cx="2350294" cy="361422"/>
            </a:xfrm>
            <a:prstGeom prst="rect">
              <a:avLst/>
            </a:prstGeom>
            <a:noFill/>
          </p:spPr>
          <p:txBody>
            <a:bodyPr wrap="square" rtlCol="0">
              <a:spAutoFit/>
            </a:bodyPr>
            <a:lstStyle/>
            <a:p>
              <a:pPr algn="ctr" fontAlgn="auto">
                <a:spcBef>
                  <a:spcPts val="0"/>
                </a:spcBef>
                <a:spcAft>
                  <a:spcPts val="0"/>
                </a:spcAft>
              </a:pPr>
              <a:r>
                <a:rPr lang="en-US" sz="2400" dirty="0">
                  <a:solidFill>
                    <a:srgbClr val="4472C4">
                      <a:lumMod val="60000"/>
                      <a:lumOff val="40000"/>
                    </a:srgbClr>
                  </a:solidFill>
                  <a:latin typeface="Calibri" panose="020F0502020204030204"/>
                </a:rPr>
                <a:t>error = 1.46 mm</a:t>
              </a:r>
            </a:p>
          </p:txBody>
        </p:sp>
      </p:grpSp>
      <p:sp>
        <p:nvSpPr>
          <p:cNvPr id="17" name="TextBox 16"/>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 </a:t>
            </a:r>
            <a:r>
              <a:rPr lang="en-US" sz="3600" dirty="0">
                <a:solidFill>
                  <a:prstClr val="white"/>
                </a:solidFill>
                <a:latin typeface="Calibri" panose="020F0502020204030204"/>
              </a:rPr>
              <a:t>(Raw 3D Shape, No Processing)</a:t>
            </a:r>
          </a:p>
        </p:txBody>
      </p:sp>
      <p:cxnSp>
        <p:nvCxnSpPr>
          <p:cNvPr id="18" name="Straight Connector 17"/>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211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57200" y="954505"/>
            <a:ext cx="9676638" cy="5098528"/>
            <a:chOff x="-75438" y="1636181"/>
            <a:chExt cx="7287288" cy="3839602"/>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7985" y="1636181"/>
              <a:ext cx="2758836" cy="309981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38" y="1636181"/>
              <a:ext cx="2758836" cy="309981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1273" y="1636181"/>
              <a:ext cx="2758836" cy="3099816"/>
            </a:xfrm>
            <a:prstGeom prst="rect">
              <a:avLst/>
            </a:prstGeom>
          </p:spPr>
        </p:pic>
        <p:sp>
          <p:nvSpPr>
            <p:cNvPr id="19" name="TextBox 18"/>
            <p:cNvSpPr txBox="1"/>
            <p:nvPr/>
          </p:nvSpPr>
          <p:spPr>
            <a:xfrm>
              <a:off x="230367" y="4849975"/>
              <a:ext cx="2350294" cy="625808"/>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sinusoid coding</a:t>
              </a:r>
            </a:p>
            <a:p>
              <a:pPr algn="ctr" fontAlgn="auto">
                <a:spcBef>
                  <a:spcPts val="0"/>
                </a:spcBef>
                <a:spcAft>
                  <a:spcPts val="0"/>
                </a:spcAft>
              </a:pPr>
              <a:r>
                <a:rPr lang="en-US" sz="2400" dirty="0">
                  <a:solidFill>
                    <a:prstClr val="white"/>
                  </a:solidFill>
                  <a:latin typeface="Calibri" panose="020F0502020204030204"/>
                </a:rPr>
                <a:t>(5 images)</a:t>
              </a:r>
            </a:p>
          </p:txBody>
        </p:sp>
        <p:sp>
          <p:nvSpPr>
            <p:cNvPr id="21" name="TextBox 20"/>
            <p:cNvSpPr txBox="1"/>
            <p:nvPr/>
          </p:nvSpPr>
          <p:spPr>
            <a:xfrm>
              <a:off x="4861556" y="4849975"/>
              <a:ext cx="2350294" cy="625808"/>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panose="020F0502020204030204"/>
                </a:rPr>
                <a:t>Hamiltonian Coding </a:t>
              </a:r>
            </a:p>
            <a:p>
              <a:pPr algn="ctr" fontAlgn="auto">
                <a:spcBef>
                  <a:spcPts val="0"/>
                </a:spcBef>
                <a:spcAft>
                  <a:spcPts val="0"/>
                </a:spcAft>
              </a:pPr>
              <a:r>
                <a:rPr lang="en-US" sz="2400" dirty="0">
                  <a:solidFill>
                    <a:srgbClr val="FFFF00"/>
                  </a:solidFill>
                  <a:latin typeface="Calibri" panose="020F0502020204030204"/>
                </a:rPr>
                <a:t>(5 images)</a:t>
              </a:r>
            </a:p>
          </p:txBody>
        </p:sp>
        <p:sp>
          <p:nvSpPr>
            <p:cNvPr id="22" name="TextBox 21"/>
            <p:cNvSpPr txBox="1"/>
            <p:nvPr/>
          </p:nvSpPr>
          <p:spPr>
            <a:xfrm>
              <a:off x="2583486" y="4849975"/>
              <a:ext cx="2350294" cy="625808"/>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square coding</a:t>
              </a:r>
            </a:p>
            <a:p>
              <a:pPr algn="ctr" fontAlgn="auto">
                <a:spcBef>
                  <a:spcPts val="0"/>
                </a:spcBef>
                <a:spcAft>
                  <a:spcPts val="0"/>
                </a:spcAft>
              </a:pPr>
              <a:r>
                <a:rPr lang="en-US" sz="2400" dirty="0">
                  <a:solidFill>
                    <a:prstClr val="white"/>
                  </a:solidFill>
                  <a:latin typeface="Calibri" panose="020F0502020204030204"/>
                </a:rPr>
                <a:t>(5 images)</a:t>
              </a:r>
            </a:p>
          </p:txBody>
        </p:sp>
      </p:grpSp>
      <p:sp>
        <p:nvSpPr>
          <p:cNvPr id="12" name="TextBox 1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 </a:t>
            </a:r>
            <a:r>
              <a:rPr lang="en-US" sz="3600" dirty="0">
                <a:solidFill>
                  <a:prstClr val="white"/>
                </a:solidFill>
                <a:latin typeface="Calibri" panose="020F0502020204030204"/>
              </a:rPr>
              <a:t>(After </a:t>
            </a:r>
            <a:r>
              <a:rPr lang="en-US" sz="3600" dirty="0" err="1">
                <a:solidFill>
                  <a:prstClr val="white"/>
                </a:solidFill>
                <a:latin typeface="Calibri" panose="020F0502020204030204"/>
              </a:rPr>
              <a:t>Remeshing</a:t>
            </a:r>
            <a:r>
              <a:rPr lang="en-US" sz="3600" dirty="0">
                <a:solidFill>
                  <a:prstClr val="white"/>
                </a:solidFill>
                <a:latin typeface="Calibri" panose="020F0502020204030204"/>
              </a:rPr>
              <a:t>)</a:t>
            </a:r>
          </a:p>
        </p:txBody>
      </p:sp>
      <p:cxnSp>
        <p:nvCxnSpPr>
          <p:cNvPr id="13" name="Straight Connector 1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788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860101" y="892183"/>
            <a:ext cx="6140898" cy="5783755"/>
            <a:chOff x="1977935" y="1543050"/>
            <a:chExt cx="4681685" cy="4409407"/>
          </a:xfrm>
        </p:grpSpPr>
        <p:sp>
          <p:nvSpPr>
            <p:cNvPr id="27" name="TextBox 26"/>
            <p:cNvSpPr txBox="1"/>
            <p:nvPr/>
          </p:nvSpPr>
          <p:spPr>
            <a:xfrm>
              <a:off x="2617761" y="5021948"/>
              <a:ext cx="3498596" cy="305035"/>
            </a:xfrm>
            <a:prstGeom prst="rect">
              <a:avLst/>
            </a:prstGeom>
            <a:noFill/>
          </p:spPr>
          <p:txBody>
            <a:bodyPr wrap="square" rtlCol="0">
              <a:spAutoFit/>
            </a:bodyPr>
            <a:lstStyle/>
            <a:p>
              <a:pPr algn="ctr" fontAlgn="auto">
                <a:spcBef>
                  <a:spcPts val="0"/>
                </a:spcBef>
                <a:spcAft>
                  <a:spcPts val="0"/>
                </a:spcAft>
                <a:defRPr/>
              </a:pPr>
              <a:r>
                <a:rPr lang="en-US" sz="2000" dirty="0">
                  <a:solidFill>
                    <a:prstClr val="white"/>
                  </a:solidFill>
                  <a:latin typeface="Calibri" panose="020F0502020204030204" pitchFamily="34" charset="0"/>
                </a:rPr>
                <a:t>face</a:t>
              </a:r>
            </a:p>
          </p:txBody>
        </p:sp>
        <p:sp>
          <p:nvSpPr>
            <p:cNvPr id="29" name="Rectangle 2"/>
            <p:cNvSpPr txBox="1">
              <a:spLocks noChangeArrowheads="1"/>
            </p:cNvSpPr>
            <p:nvPr/>
          </p:nvSpPr>
          <p:spPr bwMode="auto">
            <a:xfrm rot="18833686">
              <a:off x="3147259" y="4240948"/>
              <a:ext cx="944778" cy="50539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defRPr/>
              </a:pPr>
              <a:r>
                <a:rPr lang="en-US" sz="2800" dirty="0">
                  <a:solidFill>
                    <a:prstClr val="white"/>
                  </a:solidFill>
                  <a:latin typeface="Calibri" panose="020F0502020204030204" pitchFamily="34" charset="0"/>
                  <a:ea typeface="Verdana" pitchFamily="34" charset="0"/>
                  <a:cs typeface="Verdana" pitchFamily="34" charset="0"/>
                </a:rPr>
                <a:t>50 m</a:t>
              </a:r>
            </a:p>
          </p:txBody>
        </p:sp>
        <p:sp>
          <p:nvSpPr>
            <p:cNvPr id="31" name="Rectangle 2"/>
            <p:cNvSpPr txBox="1">
              <a:spLocks noChangeArrowheads="1"/>
            </p:cNvSpPr>
            <p:nvPr/>
          </p:nvSpPr>
          <p:spPr bwMode="auto">
            <a:xfrm>
              <a:off x="1977935" y="5314274"/>
              <a:ext cx="1120117" cy="45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defRPr/>
              </a:pPr>
              <a:r>
                <a:rPr lang="en-US" sz="2800" dirty="0">
                  <a:solidFill>
                    <a:prstClr val="white"/>
                  </a:solidFill>
                  <a:latin typeface="Calibri" panose="020F0502020204030204" pitchFamily="34" charset="0"/>
                  <a:ea typeface="Verdana" pitchFamily="34" charset="0"/>
                  <a:cs typeface="Verdana" pitchFamily="34" charset="0"/>
                </a:rPr>
                <a:t>sensor</a:t>
              </a:r>
            </a:p>
          </p:txBody>
        </p:sp>
        <p:grpSp>
          <p:nvGrpSpPr>
            <p:cNvPr id="32" name="Group 31"/>
            <p:cNvGrpSpPr/>
            <p:nvPr/>
          </p:nvGrpSpPr>
          <p:grpSpPr>
            <a:xfrm rot="209897">
              <a:off x="2922022" y="4967065"/>
              <a:ext cx="454308" cy="535004"/>
              <a:chOff x="493881" y="2976592"/>
              <a:chExt cx="427460" cy="503386"/>
            </a:xfrm>
          </p:grpSpPr>
          <p:sp>
            <p:nvSpPr>
              <p:cNvPr id="33"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800" kern="0">
                  <a:solidFill>
                    <a:prstClr val="black"/>
                  </a:solidFill>
                  <a:latin typeface="Calibri" panose="020F0502020204030204" pitchFamily="34" charset="0"/>
                  <a:ea typeface="Verdana" pitchFamily="34" charset="0"/>
                  <a:cs typeface="Verdana" pitchFamily="34" charset="0"/>
                </a:endParaRPr>
              </a:p>
            </p:txBody>
          </p:sp>
          <p:sp>
            <p:nvSpPr>
              <p:cNvPr id="34"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a:defRPr/>
                </a:pPr>
                <a:endParaRPr lang="en-US" sz="2800" kern="0">
                  <a:solidFill>
                    <a:prstClr val="black"/>
                  </a:solidFill>
                  <a:latin typeface="Calibri" panose="020F0502020204030204" pitchFamily="34" charset="0"/>
                  <a:ea typeface="Verdana" pitchFamily="34" charset="0"/>
                  <a:cs typeface="Verdana" pitchFamily="34" charset="0"/>
                </a:endParaRPr>
              </a:p>
            </p:txBody>
          </p:sp>
        </p:grpSp>
        <p:sp>
          <p:nvSpPr>
            <p:cNvPr id="35" name="Rectangle 2"/>
            <p:cNvSpPr txBox="1">
              <a:spLocks noChangeArrowheads="1"/>
            </p:cNvSpPr>
            <p:nvPr/>
          </p:nvSpPr>
          <p:spPr bwMode="auto">
            <a:xfrm>
              <a:off x="5714842" y="3559111"/>
              <a:ext cx="944778" cy="505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defRPr/>
              </a:pPr>
              <a:r>
                <a:rPr lang="en-US" sz="2800" dirty="0">
                  <a:solidFill>
                    <a:prstClr val="white"/>
                  </a:solidFill>
                  <a:latin typeface="Calibri" panose="020F0502020204030204" pitchFamily="34" charset="0"/>
                  <a:ea typeface="Verdana" pitchFamily="34" charset="0"/>
                  <a:cs typeface="Verdana" pitchFamily="34" charset="0"/>
                </a:rPr>
                <a:t>30 m</a:t>
              </a:r>
            </a:p>
          </p:txBody>
        </p:sp>
        <p:cxnSp>
          <p:nvCxnSpPr>
            <p:cNvPr id="36" name="Straight Arrow Connector 35"/>
            <p:cNvCxnSpPr/>
            <p:nvPr/>
          </p:nvCxnSpPr>
          <p:spPr>
            <a:xfrm>
              <a:off x="5837891" y="1616746"/>
              <a:ext cx="0" cy="4026678"/>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rot="20287302">
              <a:off x="2633814" y="1664286"/>
              <a:ext cx="544621" cy="544621"/>
              <a:chOff x="838200" y="914400"/>
              <a:chExt cx="502920" cy="502920"/>
            </a:xfrm>
            <a:solidFill>
              <a:srgbClr val="FF6600"/>
            </a:solidFill>
          </p:grpSpPr>
          <p:cxnSp>
            <p:nvCxnSpPr>
              <p:cNvPr id="44" name="Straight Connector 43"/>
              <p:cNvCxnSpPr/>
              <p:nvPr/>
            </p:nvCxnSpPr>
            <p:spPr>
              <a:xfrm>
                <a:off x="838200" y="1165860"/>
                <a:ext cx="502920" cy="0"/>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89660" y="914400"/>
                <a:ext cx="0" cy="502920"/>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911352" y="988414"/>
                <a:ext cx="356616" cy="354893"/>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11352" y="988414"/>
                <a:ext cx="356616" cy="354893"/>
              </a:xfrm>
              <a:prstGeom prst="line">
                <a:avLst/>
              </a:prstGeom>
              <a:grpFill/>
              <a:ln w="25400">
                <a:solidFill>
                  <a:srgbClr val="FF3300">
                    <a:alpha val="91000"/>
                  </a:srgb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937260" y="1013460"/>
                <a:ext cx="304800" cy="304800"/>
              </a:xfrm>
              <a:prstGeom prst="ellipse">
                <a:avLst/>
              </a:prstGeom>
              <a:grpFill/>
              <a:ln w="25400">
                <a:solidFill>
                  <a:srgbClr val="FF3300">
                    <a:alpha val="9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2800">
                  <a:solidFill>
                    <a:srgbClr val="70AD47">
                      <a:lumMod val="20000"/>
                      <a:lumOff val="80000"/>
                    </a:srgbClr>
                  </a:solidFill>
                  <a:latin typeface="Calibri" panose="020F0502020204030204" pitchFamily="34" charset="0"/>
                </a:endParaRPr>
              </a:p>
            </p:txBody>
          </p:sp>
        </p:grpSp>
        <p:cxnSp>
          <p:nvCxnSpPr>
            <p:cNvPr id="51" name="Straight Arrow Connector 50"/>
            <p:cNvCxnSpPr/>
            <p:nvPr/>
          </p:nvCxnSpPr>
          <p:spPr>
            <a:xfrm>
              <a:off x="3268420" y="2081894"/>
              <a:ext cx="313266" cy="238929"/>
            </a:xfrm>
            <a:prstGeom prst="straightConnector1">
              <a:avLst/>
            </a:prstGeom>
            <a:ln w="254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133165" y="2248442"/>
              <a:ext cx="313266" cy="238929"/>
            </a:xfrm>
            <a:prstGeom prst="straightConnector1">
              <a:avLst/>
            </a:prstGeom>
            <a:ln w="25400">
              <a:solidFill>
                <a:srgbClr val="FF33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8159" r="37036" b="4856"/>
            <a:stretch/>
          </p:blipFill>
          <p:spPr>
            <a:xfrm>
              <a:off x="3839214" y="1543050"/>
              <a:ext cx="1853783" cy="4409407"/>
            </a:xfrm>
            <a:prstGeom prst="rect">
              <a:avLst/>
            </a:prstGeom>
          </p:spPr>
        </p:pic>
        <p:cxnSp>
          <p:nvCxnSpPr>
            <p:cNvPr id="28" name="Straight Arrow Connector 27"/>
            <p:cNvCxnSpPr/>
            <p:nvPr/>
          </p:nvCxnSpPr>
          <p:spPr>
            <a:xfrm flipH="1">
              <a:off x="3446431" y="3811810"/>
              <a:ext cx="980783" cy="1115234"/>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defRPr/>
            </a:pPr>
            <a:r>
              <a:rPr lang="en-US" sz="3600" dirty="0">
                <a:solidFill>
                  <a:srgbClr val="FFC000"/>
                </a:solidFill>
                <a:latin typeface="Calibri"/>
              </a:rPr>
              <a:t>Scene: Long Distance 3D Imaging</a:t>
            </a:r>
          </a:p>
        </p:txBody>
      </p:sp>
      <p:cxnSp>
        <p:nvCxnSpPr>
          <p:cNvPr id="24" name="Straight Connector 2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4467" y="1099014"/>
            <a:ext cx="2930291" cy="523220"/>
          </a:xfrm>
          <a:prstGeom prst="rect">
            <a:avLst/>
          </a:prstGeom>
          <a:noFill/>
          <a:ln>
            <a:noFill/>
          </a:ln>
        </p:spPr>
        <p:txBody>
          <a:bodyPr wrap="square" rtlCol="0">
            <a:spAutoFit/>
          </a:bodyPr>
          <a:lstStyle/>
          <a:p>
            <a:pPr fontAlgn="auto">
              <a:spcBef>
                <a:spcPts val="0"/>
              </a:spcBef>
              <a:spcAft>
                <a:spcPts val="0"/>
              </a:spcAft>
              <a:defRPr/>
            </a:pPr>
            <a:r>
              <a:rPr lang="en-US" sz="2800" kern="0" dirty="0">
                <a:solidFill>
                  <a:prstClr val="white"/>
                </a:solidFill>
                <a:latin typeface="Calibri" panose="020F0502020204030204" pitchFamily="34" charset="0"/>
                <a:cs typeface="Calibri" pitchFamily="34" charset="0"/>
              </a:rPr>
              <a:t>strong sunlight</a:t>
            </a:r>
          </a:p>
        </p:txBody>
      </p:sp>
    </p:spTree>
    <p:extLst>
      <p:ext uri="{BB962C8B-B14F-4D97-AF65-F5344CB8AC3E}">
        <p14:creationId xmlns:p14="http://schemas.microsoft.com/office/powerpoint/2010/main" val="30786509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2405" y="838200"/>
            <a:ext cx="8652036" cy="5932475"/>
            <a:chOff x="-144475" y="1553705"/>
            <a:chExt cx="6555712" cy="4495081"/>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150" y="1554518"/>
              <a:ext cx="2718156" cy="407283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92538" y="1553705"/>
              <a:ext cx="2718699" cy="4073652"/>
            </a:xfrm>
            <a:prstGeom prst="rect">
              <a:avLst/>
            </a:prstGeom>
          </p:spPr>
        </p:pic>
        <p:sp>
          <p:nvSpPr>
            <p:cNvPr id="19" name="TextBox 18"/>
            <p:cNvSpPr txBox="1"/>
            <p:nvPr/>
          </p:nvSpPr>
          <p:spPr>
            <a:xfrm>
              <a:off x="436081" y="5652338"/>
              <a:ext cx="2350294" cy="396448"/>
            </a:xfrm>
            <a:prstGeom prst="rect">
              <a:avLst/>
            </a:prstGeom>
            <a:noFill/>
          </p:spPr>
          <p:txBody>
            <a:bodyPr wrap="square" rtlCol="0">
              <a:spAutoFit/>
            </a:bodyPr>
            <a:lstStyle/>
            <a:p>
              <a:pPr algn="ctr" fontAlgn="auto">
                <a:spcBef>
                  <a:spcPts val="0"/>
                </a:spcBef>
                <a:spcAft>
                  <a:spcPts val="0"/>
                </a:spcAft>
                <a:defRPr/>
              </a:pPr>
              <a:r>
                <a:rPr lang="en-US" sz="2800" dirty="0">
                  <a:solidFill>
                    <a:prstClr val="white"/>
                  </a:solidFill>
                  <a:latin typeface="Calibri" panose="020F0502020204030204"/>
                </a:rPr>
                <a:t>sinusoid coding</a:t>
              </a:r>
            </a:p>
          </p:txBody>
        </p:sp>
        <p:sp>
          <p:nvSpPr>
            <p:cNvPr id="20" name="TextBox 19"/>
            <p:cNvSpPr txBox="1"/>
            <p:nvPr/>
          </p:nvSpPr>
          <p:spPr>
            <a:xfrm>
              <a:off x="3876741" y="5651525"/>
              <a:ext cx="2350294" cy="396448"/>
            </a:xfrm>
            <a:prstGeom prst="rect">
              <a:avLst/>
            </a:prstGeom>
            <a:noFill/>
          </p:spPr>
          <p:txBody>
            <a:bodyPr wrap="square" rtlCol="0">
              <a:spAutoFit/>
            </a:bodyPr>
            <a:lstStyle/>
            <a:p>
              <a:pPr algn="ctr" fontAlgn="auto">
                <a:spcBef>
                  <a:spcPts val="0"/>
                </a:spcBef>
                <a:spcAft>
                  <a:spcPts val="0"/>
                </a:spcAft>
                <a:defRPr/>
              </a:pPr>
              <a:r>
                <a:rPr lang="en-US" sz="2800" dirty="0">
                  <a:solidFill>
                    <a:srgbClr val="FFFF00"/>
                  </a:solidFill>
                  <a:latin typeface="Calibri" panose="020F0502020204030204"/>
                </a:rPr>
                <a:t>Hamiltonian Coding </a:t>
              </a:r>
            </a:p>
          </p:txBody>
        </p:sp>
        <p:sp>
          <p:nvSpPr>
            <p:cNvPr id="22" name="TextBox 21"/>
            <p:cNvSpPr txBox="1"/>
            <p:nvPr/>
          </p:nvSpPr>
          <p:spPr>
            <a:xfrm>
              <a:off x="-144475" y="1752221"/>
              <a:ext cx="2350294" cy="396448"/>
            </a:xfrm>
            <a:prstGeom prst="rect">
              <a:avLst/>
            </a:prstGeom>
            <a:noFill/>
          </p:spPr>
          <p:txBody>
            <a:bodyPr wrap="square" rtlCol="0">
              <a:spAutoFit/>
            </a:bodyPr>
            <a:lstStyle/>
            <a:p>
              <a:pPr algn="ctr" fontAlgn="auto">
                <a:spcBef>
                  <a:spcPts val="0"/>
                </a:spcBef>
                <a:spcAft>
                  <a:spcPts val="0"/>
                </a:spcAft>
              </a:pPr>
              <a:r>
                <a:rPr lang="en-US" sz="2800" dirty="0">
                  <a:solidFill>
                    <a:srgbClr val="4472C4">
                      <a:lumMod val="60000"/>
                      <a:lumOff val="40000"/>
                    </a:srgbClr>
                  </a:solidFill>
                  <a:latin typeface="Calibri" panose="020F0502020204030204"/>
                </a:rPr>
                <a:t>error = 42.7 cm</a:t>
              </a:r>
            </a:p>
          </p:txBody>
        </p:sp>
        <p:sp>
          <p:nvSpPr>
            <p:cNvPr id="24" name="TextBox 23"/>
            <p:cNvSpPr txBox="1"/>
            <p:nvPr/>
          </p:nvSpPr>
          <p:spPr>
            <a:xfrm>
              <a:off x="3342868" y="1751408"/>
              <a:ext cx="2350294" cy="396448"/>
            </a:xfrm>
            <a:prstGeom prst="rect">
              <a:avLst/>
            </a:prstGeom>
            <a:noFill/>
          </p:spPr>
          <p:txBody>
            <a:bodyPr wrap="square" rtlCol="0">
              <a:spAutoFit/>
            </a:bodyPr>
            <a:lstStyle/>
            <a:p>
              <a:pPr algn="ctr" fontAlgn="auto">
                <a:spcBef>
                  <a:spcPts val="0"/>
                </a:spcBef>
                <a:spcAft>
                  <a:spcPts val="0"/>
                </a:spcAft>
              </a:pPr>
              <a:r>
                <a:rPr lang="en-US" sz="2800" dirty="0">
                  <a:solidFill>
                    <a:srgbClr val="4472C4">
                      <a:lumMod val="60000"/>
                      <a:lumOff val="40000"/>
                    </a:srgbClr>
                  </a:solidFill>
                  <a:latin typeface="Calibri" panose="020F0502020204030204"/>
                </a:rPr>
                <a:t>error = 4.0 cm</a:t>
              </a:r>
            </a:p>
          </p:txBody>
        </p:sp>
      </p:grpSp>
      <p:sp>
        <p:nvSpPr>
          <p:cNvPr id="13" name="TextBox 1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a:t>
            </a:r>
            <a:endParaRPr lang="en-US" sz="3600" dirty="0">
              <a:solidFill>
                <a:prstClr val="white"/>
              </a:solidFill>
              <a:latin typeface="Calibri" panose="020F0502020204030204"/>
            </a:endParaRPr>
          </a:p>
        </p:txBody>
      </p:sp>
      <p:cxnSp>
        <p:nvCxnSpPr>
          <p:cNvPr id="14" name="Straight Connector 1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9855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21105" y="1119005"/>
            <a:ext cx="8382000" cy="5133656"/>
            <a:chOff x="158560" y="1995433"/>
            <a:chExt cx="6069673" cy="3717444"/>
          </a:xfrm>
        </p:grpSpPr>
        <p:sp>
          <p:nvSpPr>
            <p:cNvPr id="19" name="TextBox 18"/>
            <p:cNvSpPr txBox="1"/>
            <p:nvPr/>
          </p:nvSpPr>
          <p:spPr>
            <a:xfrm>
              <a:off x="158561" y="5375618"/>
              <a:ext cx="2875432" cy="334306"/>
            </a:xfrm>
            <a:prstGeom prst="rect">
              <a:avLst/>
            </a:prstGeom>
            <a:noFill/>
          </p:spPr>
          <p:txBody>
            <a:bodyPr wrap="square" rtlCol="0">
              <a:spAutoFit/>
            </a:bodyPr>
            <a:lstStyle/>
            <a:p>
              <a:pPr algn="ctr" fontAlgn="auto">
                <a:spcBef>
                  <a:spcPts val="0"/>
                </a:spcBef>
                <a:spcAft>
                  <a:spcPts val="0"/>
                </a:spcAft>
                <a:defRPr/>
              </a:pPr>
              <a:r>
                <a:rPr lang="en-US" sz="2400" dirty="0">
                  <a:solidFill>
                    <a:prstClr val="white"/>
                  </a:solidFill>
                  <a:latin typeface="Calibri" panose="020F0502020204030204"/>
                </a:rPr>
                <a:t>sinusoid coding</a:t>
              </a:r>
            </a:p>
          </p:txBody>
        </p:sp>
        <p:sp>
          <p:nvSpPr>
            <p:cNvPr id="20" name="TextBox 19"/>
            <p:cNvSpPr txBox="1"/>
            <p:nvPr/>
          </p:nvSpPr>
          <p:spPr>
            <a:xfrm>
              <a:off x="3352800" y="5378571"/>
              <a:ext cx="2875433" cy="334306"/>
            </a:xfrm>
            <a:prstGeom prst="rect">
              <a:avLst/>
            </a:prstGeom>
            <a:noFill/>
          </p:spPr>
          <p:txBody>
            <a:bodyPr wrap="square" rtlCol="0">
              <a:spAutoFit/>
            </a:bodyPr>
            <a:lstStyle/>
            <a:p>
              <a:pPr algn="ctr" fontAlgn="auto">
                <a:spcBef>
                  <a:spcPts val="0"/>
                </a:spcBef>
                <a:spcAft>
                  <a:spcPts val="0"/>
                </a:spcAft>
                <a:defRPr/>
              </a:pPr>
              <a:r>
                <a:rPr lang="en-US" sz="2400" dirty="0">
                  <a:solidFill>
                    <a:srgbClr val="FFFF00"/>
                  </a:solidFill>
                  <a:latin typeface="Calibri" panose="020F0502020204030204"/>
                </a:rPr>
                <a:t>Hamiltonian Coding </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1998387"/>
              <a:ext cx="2875433" cy="3377231"/>
            </a:xfrm>
            <a:prstGeom prst="rect">
              <a:avLst/>
            </a:prstGeom>
            <a:ln>
              <a:solidFill>
                <a:schemeClr val="tx1">
                  <a:lumMod val="75000"/>
                  <a:lumOff val="25000"/>
                </a:schemeClr>
              </a:solidFill>
            </a:ln>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560" y="1995433"/>
              <a:ext cx="2875433" cy="3377231"/>
            </a:xfrm>
            <a:prstGeom prst="rect">
              <a:avLst/>
            </a:prstGeom>
            <a:ln>
              <a:solidFill>
                <a:schemeClr val="tx1">
                  <a:lumMod val="75000"/>
                  <a:lumOff val="25000"/>
                </a:schemeClr>
              </a:solidFill>
            </a:ln>
          </p:spPr>
        </p:pic>
      </p:grpSp>
      <p:sp>
        <p:nvSpPr>
          <p:cNvPr id="12" name="TextBox 1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 (Close-Ups)</a:t>
            </a:r>
            <a:endParaRPr lang="en-US" sz="3600" dirty="0">
              <a:solidFill>
                <a:prstClr val="white"/>
              </a:solidFill>
              <a:latin typeface="Calibri" panose="020F0502020204030204"/>
            </a:endParaRPr>
          </a:p>
        </p:txBody>
      </p:sp>
      <p:cxnSp>
        <p:nvCxnSpPr>
          <p:cNvPr id="14" name="Straight Connector 1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567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5"/>
          <p:cNvSpPr>
            <a:spLocks noChangeArrowheads="1"/>
          </p:cNvSpPr>
          <p:nvPr/>
        </p:nvSpPr>
        <p:spPr bwMode="auto">
          <a:xfrm>
            <a:off x="1410183" y="5420380"/>
            <a:ext cx="6323654" cy="523220"/>
          </a:xfrm>
          <a:prstGeom prst="rect">
            <a:avLst/>
          </a:prstGeom>
          <a:noFill/>
          <a:ln w="9525">
            <a:noFill/>
            <a:miter lim="800000"/>
            <a:headEnd/>
            <a:tailEnd/>
          </a:ln>
          <a:effectLst/>
        </p:spPr>
        <p:txBody>
          <a:bodyPr wrap="none">
            <a:spAutoFit/>
          </a:bodyPr>
          <a:lstStyle/>
          <a:p>
            <a:pPr algn="ctr"/>
            <a:r>
              <a:rPr lang="en-US" sz="2800" dirty="0">
                <a:solidFill>
                  <a:srgbClr val="FFFF66"/>
                </a:solidFill>
                <a:latin typeface="Calibri" panose="020F0502020204030204" pitchFamily="34" charset="0"/>
                <a:ea typeface="Verdana" pitchFamily="34" charset="0"/>
                <a:cs typeface="Verdana" pitchFamily="34" charset="0"/>
              </a:rPr>
              <a:t>Largely limited to sinusoid / square coding</a:t>
            </a:r>
          </a:p>
        </p:txBody>
      </p:sp>
      <p:sp>
        <p:nvSpPr>
          <p:cNvPr id="6" name="Rectangle 44"/>
          <p:cNvSpPr>
            <a:spLocks noChangeArrowheads="1"/>
          </p:cNvSpPr>
          <p:nvPr/>
        </p:nvSpPr>
        <p:spPr bwMode="auto">
          <a:xfrm>
            <a:off x="0" y="222250"/>
            <a:ext cx="9144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p>
            <a:pPr algn="ctr" eaLnBrk="0" hangingPunct="0"/>
            <a:r>
              <a:rPr lang="en-US" altLang="zh-CN" sz="3200" dirty="0">
                <a:solidFill>
                  <a:srgbClr val="FFCC00"/>
                </a:solidFill>
                <a:latin typeface="Verdana" panose="020B0604030504040204" pitchFamily="34" charset="0"/>
                <a:ea typeface="Verdana" panose="020B0604030504040204" pitchFamily="34" charset="0"/>
                <a:cs typeface="Verdana" panose="020B0604030504040204" pitchFamily="34" charset="0"/>
              </a:rPr>
              <a:t>Time-of-Flight: Consumer Devices</a:t>
            </a:r>
            <a:endParaRPr lang="en-US" altLang="zh-CN" sz="3200" dirty="0">
              <a:solidFill>
                <a:schemeClr val="accent6">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7" name="Line 45"/>
          <p:cNvSpPr>
            <a:spLocks noChangeShapeType="1"/>
          </p:cNvSpPr>
          <p:nvPr/>
        </p:nvSpPr>
        <p:spPr bwMode="auto">
          <a:xfrm>
            <a:off x="627063" y="1098550"/>
            <a:ext cx="7920037" cy="0"/>
          </a:xfrm>
          <a:prstGeom prst="line">
            <a:avLst/>
          </a:prstGeom>
          <a:noFill/>
          <a:ln w="19050">
            <a:solidFill>
              <a:srgbClr val="B2B2B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endParaRPr>
          </a:p>
        </p:txBody>
      </p:sp>
      <p:pic>
        <p:nvPicPr>
          <p:cNvPr id="14" name="Picture 2" descr="http://www.extremetech.com/wp-content/uploads/2013/05/Kinect-2-for-Xbox-One-640x3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918232"/>
            <a:ext cx="4127828" cy="2443123"/>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90601" y="4338935"/>
            <a:ext cx="4127828"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panose="020F0502020204030204" pitchFamily="34" charset="0"/>
                <a:cs typeface="Calibri" pitchFamily="34" charset="0"/>
              </a:rPr>
              <a:t>Microsoft Kinect</a:t>
            </a:r>
          </a:p>
        </p:txBody>
      </p:sp>
      <p:pic>
        <p:nvPicPr>
          <p:cNvPr id="1026" name="Picture 2" descr="Image result for pmd na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918232"/>
            <a:ext cx="2590800" cy="2441448"/>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486400" y="4338935"/>
            <a:ext cx="2590800"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panose="020F0502020204030204" pitchFamily="34" charset="0"/>
                <a:cs typeface="Calibri" pitchFamily="34" charset="0"/>
              </a:rPr>
              <a:t>PMD</a:t>
            </a:r>
          </a:p>
        </p:txBody>
      </p:sp>
    </p:spTree>
    <p:extLst>
      <p:ext uri="{BB962C8B-B14F-4D97-AF65-F5344CB8AC3E}">
        <p14:creationId xmlns:p14="http://schemas.microsoft.com/office/powerpoint/2010/main" val="2716117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624" t="10062" r="6094"/>
          <a:stretch/>
        </p:blipFill>
        <p:spPr>
          <a:xfrm>
            <a:off x="315155" y="1143000"/>
            <a:ext cx="8529638" cy="3850471"/>
          </a:xfrm>
          <a:prstGeom prst="rect">
            <a:avLst/>
          </a:prstGeom>
          <a:ln>
            <a:solidFill>
              <a:schemeClr val="tx1">
                <a:lumMod val="50000"/>
                <a:lumOff val="50000"/>
              </a:schemeClr>
            </a:solidFill>
          </a:ln>
        </p:spPr>
      </p:pic>
      <p:cxnSp>
        <p:nvCxnSpPr>
          <p:cNvPr id="13" name="Straight Arrow Connector 12"/>
          <p:cNvCxnSpPr>
            <a:cxnSpLocks/>
          </p:cNvCxnSpPr>
          <p:nvPr/>
        </p:nvCxnSpPr>
        <p:spPr>
          <a:xfrm>
            <a:off x="4363878" y="1657707"/>
            <a:ext cx="58934" cy="3026372"/>
          </a:xfrm>
          <a:prstGeom prst="straightConnector1">
            <a:avLst/>
          </a:prstGeom>
          <a:ln w="50800">
            <a:solidFill>
              <a:srgbClr val="ED2D31"/>
            </a:solidFill>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p:cNvCxnSpPr>
            <a:cxnSpLocks/>
          </p:cNvCxnSpPr>
          <p:nvPr/>
        </p:nvCxnSpPr>
        <p:spPr>
          <a:xfrm>
            <a:off x="4422811" y="4660795"/>
            <a:ext cx="807765" cy="0"/>
          </a:xfrm>
          <a:prstGeom prst="straightConnector1">
            <a:avLst/>
          </a:prstGeom>
          <a:ln w="50800">
            <a:solidFill>
              <a:srgbClr val="ED2D31"/>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a:cxnSpLocks/>
          </p:cNvCxnSpPr>
          <p:nvPr/>
        </p:nvCxnSpPr>
        <p:spPr>
          <a:xfrm flipH="1" flipV="1">
            <a:off x="5186020" y="2414235"/>
            <a:ext cx="21713" cy="2254598"/>
          </a:xfrm>
          <a:prstGeom prst="straightConnector1">
            <a:avLst/>
          </a:prstGeom>
          <a:ln w="50800">
            <a:solidFill>
              <a:srgbClr val="ED2D31"/>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a:cxnSpLocks/>
          </p:cNvCxnSpPr>
          <p:nvPr/>
        </p:nvCxnSpPr>
        <p:spPr>
          <a:xfrm flipH="1">
            <a:off x="1596663" y="2439178"/>
            <a:ext cx="3592551" cy="44864"/>
          </a:xfrm>
          <a:prstGeom prst="straightConnector1">
            <a:avLst/>
          </a:prstGeom>
          <a:ln w="50800">
            <a:solidFill>
              <a:srgbClr val="ED2D31"/>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a:cxnSpLocks/>
          </p:cNvCxnSpPr>
          <p:nvPr/>
        </p:nvCxnSpPr>
        <p:spPr>
          <a:xfrm flipV="1">
            <a:off x="1594946" y="2505849"/>
            <a:ext cx="3535419" cy="35255"/>
          </a:xfrm>
          <a:prstGeom prst="straightConnector1">
            <a:avLst/>
          </a:prstGeom>
          <a:ln w="50800">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22" name="Straight Arrow Connector 21"/>
          <p:cNvCxnSpPr>
            <a:cxnSpLocks/>
          </p:cNvCxnSpPr>
          <p:nvPr/>
        </p:nvCxnSpPr>
        <p:spPr>
          <a:xfrm>
            <a:off x="5113972" y="2505849"/>
            <a:ext cx="10967" cy="958527"/>
          </a:xfrm>
          <a:prstGeom prst="straightConnector1">
            <a:avLst/>
          </a:prstGeom>
          <a:ln w="50800">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a:cxnSpLocks/>
          </p:cNvCxnSpPr>
          <p:nvPr/>
        </p:nvCxnSpPr>
        <p:spPr>
          <a:xfrm flipV="1">
            <a:off x="5126748" y="3430345"/>
            <a:ext cx="3134390" cy="6651"/>
          </a:xfrm>
          <a:prstGeom prst="straightConnector1">
            <a:avLst/>
          </a:prstGeom>
          <a:ln w="50800">
            <a:solidFill>
              <a:srgbClr val="00B050"/>
            </a:solidFill>
            <a:tailEnd type="triangle"/>
          </a:ln>
        </p:spPr>
        <p:style>
          <a:lnRef idx="3">
            <a:schemeClr val="accent5"/>
          </a:lnRef>
          <a:fillRef idx="0">
            <a:schemeClr val="accent5"/>
          </a:fillRef>
          <a:effectRef idx="2">
            <a:schemeClr val="accent5"/>
          </a:effectRef>
          <a:fontRef idx="minor">
            <a:schemeClr val="tx1"/>
          </a:fontRef>
        </p:style>
      </p:cxnSp>
      <p:sp>
        <p:nvSpPr>
          <p:cNvPr id="24" name="TextBox 23"/>
          <p:cNvSpPr txBox="1"/>
          <p:nvPr/>
        </p:nvSpPr>
        <p:spPr>
          <a:xfrm>
            <a:off x="893799" y="3768652"/>
            <a:ext cx="1256141" cy="323165"/>
          </a:xfrm>
          <a:prstGeom prst="rect">
            <a:avLst/>
          </a:prstGeom>
          <a:noFill/>
        </p:spPr>
        <p:txBody>
          <a:bodyPr wrap="square" rtlCol="0">
            <a:spAutoFit/>
          </a:bodyPr>
          <a:lstStyle/>
          <a:p>
            <a:pPr fontAlgn="auto">
              <a:spcBef>
                <a:spcPts val="0"/>
              </a:spcBef>
              <a:spcAft>
                <a:spcPts val="0"/>
              </a:spcAft>
            </a:pPr>
            <a:endParaRPr lang="en-US" sz="1500" dirty="0">
              <a:solidFill>
                <a:srgbClr val="C00000"/>
              </a:solidFill>
              <a:latin typeface="Calibri" panose="020F0502020204030204" pitchFamily="34" charset="0"/>
            </a:endParaRPr>
          </a:p>
        </p:txBody>
      </p:sp>
      <p:sp>
        <p:nvSpPr>
          <p:cNvPr id="25" name="Rounded Rectangle 24"/>
          <p:cNvSpPr/>
          <p:nvPr/>
        </p:nvSpPr>
        <p:spPr>
          <a:xfrm>
            <a:off x="2810998" y="2936901"/>
            <a:ext cx="1530037"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Focusing Lens</a:t>
            </a:r>
          </a:p>
        </p:txBody>
      </p:sp>
      <p:sp>
        <p:nvSpPr>
          <p:cNvPr id="26" name="Rounded Rectangle 25"/>
          <p:cNvSpPr/>
          <p:nvPr/>
        </p:nvSpPr>
        <p:spPr>
          <a:xfrm>
            <a:off x="5353263" y="3662747"/>
            <a:ext cx="1476992"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err="1">
                <a:solidFill>
                  <a:prstClr val="black"/>
                </a:solidFill>
                <a:latin typeface="Calibri" panose="020F0502020204030204" pitchFamily="34" charset="0"/>
              </a:rPr>
              <a:t>Beamsplitter</a:t>
            </a:r>
            <a:endParaRPr lang="en-US" dirty="0">
              <a:solidFill>
                <a:prstClr val="black"/>
              </a:solidFill>
              <a:latin typeface="Calibri" panose="020F0502020204030204" pitchFamily="34" charset="0"/>
            </a:endParaRPr>
          </a:p>
        </p:txBody>
      </p:sp>
      <p:sp>
        <p:nvSpPr>
          <p:cNvPr id="27" name="Rounded Rectangle 26"/>
          <p:cNvSpPr/>
          <p:nvPr/>
        </p:nvSpPr>
        <p:spPr>
          <a:xfrm>
            <a:off x="7551223" y="2726484"/>
            <a:ext cx="1364177"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Photodiode</a:t>
            </a:r>
          </a:p>
        </p:txBody>
      </p:sp>
      <p:sp>
        <p:nvSpPr>
          <p:cNvPr id="28" name="Rounded Rectangle 27"/>
          <p:cNvSpPr/>
          <p:nvPr/>
        </p:nvSpPr>
        <p:spPr>
          <a:xfrm>
            <a:off x="413217" y="2397872"/>
            <a:ext cx="880835"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Scene</a:t>
            </a:r>
          </a:p>
        </p:txBody>
      </p:sp>
      <p:sp>
        <p:nvSpPr>
          <p:cNvPr id="29" name="Rounded Rectangle 28"/>
          <p:cNvSpPr/>
          <p:nvPr/>
        </p:nvSpPr>
        <p:spPr>
          <a:xfrm>
            <a:off x="2373890" y="1261527"/>
            <a:ext cx="1919380" cy="4843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Laser Diode with RF Control Input</a:t>
            </a:r>
          </a:p>
        </p:txBody>
      </p:sp>
      <p:sp>
        <p:nvSpPr>
          <p:cNvPr id="30" name="Rounded Rectangle 29"/>
          <p:cNvSpPr/>
          <p:nvPr/>
        </p:nvSpPr>
        <p:spPr>
          <a:xfrm>
            <a:off x="5604541" y="1213613"/>
            <a:ext cx="1585486" cy="4843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err="1">
                <a:solidFill>
                  <a:prstClr val="black"/>
                </a:solidFill>
                <a:latin typeface="Calibri" panose="020F0502020204030204" pitchFamily="34" charset="0"/>
              </a:rPr>
              <a:t>Galvo</a:t>
            </a:r>
            <a:r>
              <a:rPr lang="en-US" dirty="0">
                <a:solidFill>
                  <a:prstClr val="black"/>
                </a:solidFill>
                <a:latin typeface="Calibri" panose="020F0502020204030204" pitchFamily="34" charset="0"/>
              </a:rPr>
              <a:t> Control Boards</a:t>
            </a:r>
          </a:p>
        </p:txBody>
      </p:sp>
      <p:sp>
        <p:nvSpPr>
          <p:cNvPr id="31" name="Rounded Rectangle 30"/>
          <p:cNvSpPr/>
          <p:nvPr/>
        </p:nvSpPr>
        <p:spPr>
          <a:xfrm>
            <a:off x="5430289" y="4357794"/>
            <a:ext cx="1759738"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Steering Mirrors</a:t>
            </a:r>
          </a:p>
        </p:txBody>
      </p:sp>
      <p:sp>
        <p:nvSpPr>
          <p:cNvPr id="32" name="Rounded Rectangle 31"/>
          <p:cNvSpPr/>
          <p:nvPr/>
        </p:nvSpPr>
        <p:spPr>
          <a:xfrm>
            <a:off x="413217" y="1377008"/>
            <a:ext cx="1233794" cy="32861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Amplifier</a:t>
            </a:r>
          </a:p>
        </p:txBody>
      </p:sp>
      <p:sp>
        <p:nvSpPr>
          <p:cNvPr id="33" name="Rounded Rectangle 32"/>
          <p:cNvSpPr/>
          <p:nvPr/>
        </p:nvSpPr>
        <p:spPr>
          <a:xfrm>
            <a:off x="5371993" y="2688501"/>
            <a:ext cx="1362442" cy="48435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err="1">
                <a:solidFill>
                  <a:prstClr val="black"/>
                </a:solidFill>
                <a:latin typeface="Calibri" panose="020F0502020204030204" pitchFamily="34" charset="0"/>
              </a:rPr>
              <a:t>Galvo</a:t>
            </a:r>
            <a:r>
              <a:rPr lang="en-US" dirty="0">
                <a:solidFill>
                  <a:prstClr val="black"/>
                </a:solidFill>
                <a:latin typeface="Calibri" panose="020F0502020204030204" pitchFamily="34" charset="0"/>
              </a:rPr>
              <a:t> with Scan Lens</a:t>
            </a:r>
          </a:p>
        </p:txBody>
      </p:sp>
      <p:cxnSp>
        <p:nvCxnSpPr>
          <p:cNvPr id="34" name="Straight Arrow Connector 33"/>
          <p:cNvCxnSpPr/>
          <p:nvPr/>
        </p:nvCxnSpPr>
        <p:spPr>
          <a:xfrm flipH="1" flipV="1">
            <a:off x="5273991" y="3533449"/>
            <a:ext cx="149497" cy="1921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5280793" y="2545896"/>
            <a:ext cx="149497" cy="1921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65931" y="1461199"/>
            <a:ext cx="22733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8277559" y="3053948"/>
            <a:ext cx="0" cy="18889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594946" y="1541314"/>
            <a:ext cx="227339"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78960" y="5433351"/>
            <a:ext cx="8581595" cy="923330"/>
          </a:xfrm>
          <a:prstGeom prst="rect">
            <a:avLst/>
          </a:prstGeom>
        </p:spPr>
        <p:txBody>
          <a:bodyPr wrap="square">
            <a:spAutoFit/>
          </a:bodyPr>
          <a:lstStyle/>
          <a:p>
            <a:pPr algn="ctr" fontAlgn="auto">
              <a:spcBef>
                <a:spcPts val="0"/>
              </a:spcBef>
              <a:spcAft>
                <a:spcPts val="0"/>
              </a:spcAft>
              <a:defRPr/>
            </a:pPr>
            <a:r>
              <a:rPr lang="en-US" sz="2700" dirty="0">
                <a:solidFill>
                  <a:srgbClr val="FFFF66"/>
                </a:solidFill>
                <a:latin typeface="Calibri" panose="020F0502020204030204" pitchFamily="34" charset="0"/>
              </a:rPr>
              <a:t>Implement Arbitrary Modulation / Demodulation Functions</a:t>
            </a:r>
          </a:p>
          <a:p>
            <a:pPr algn="ctr" fontAlgn="auto">
              <a:spcBef>
                <a:spcPts val="0"/>
              </a:spcBef>
              <a:spcAft>
                <a:spcPts val="0"/>
              </a:spcAft>
              <a:defRPr/>
            </a:pPr>
            <a:r>
              <a:rPr lang="en-US" sz="2700" dirty="0">
                <a:solidFill>
                  <a:srgbClr val="FFFF66"/>
                </a:solidFill>
                <a:latin typeface="Calibri" panose="020F0502020204030204" pitchFamily="34" charset="0"/>
              </a:rPr>
              <a:t>(Bandwidth = 120 </a:t>
            </a:r>
            <a:r>
              <a:rPr lang="en-US" sz="2700" dirty="0" err="1">
                <a:solidFill>
                  <a:srgbClr val="FFFF66"/>
                </a:solidFill>
                <a:latin typeface="Calibri" panose="020F0502020204030204" pitchFamily="34" charset="0"/>
              </a:rPr>
              <a:t>MHz.</a:t>
            </a:r>
            <a:r>
              <a:rPr lang="en-US" sz="2700" dirty="0">
                <a:solidFill>
                  <a:srgbClr val="FFFF66"/>
                </a:solidFill>
                <a:latin typeface="Calibri" panose="020F0502020204030204" pitchFamily="34" charset="0"/>
              </a:rPr>
              <a:t>)</a:t>
            </a:r>
          </a:p>
        </p:txBody>
      </p:sp>
      <p:sp>
        <p:nvSpPr>
          <p:cNvPr id="40" name="TextBox 39"/>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Hardware Prototype </a:t>
            </a:r>
            <a:endParaRPr lang="en-US" sz="3600" dirty="0">
              <a:solidFill>
                <a:prstClr val="white"/>
              </a:solidFill>
              <a:latin typeface="Calibri" panose="020F0502020204030204"/>
            </a:endParaRPr>
          </a:p>
        </p:txBody>
      </p:sp>
      <p:cxnSp>
        <p:nvCxnSpPr>
          <p:cNvPr id="41" name="Straight Connector 40"/>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71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a:grpSpLocks noChangeAspect="1"/>
          </p:cNvGrpSpPr>
          <p:nvPr/>
        </p:nvGrpSpPr>
        <p:grpSpPr>
          <a:xfrm>
            <a:off x="305841" y="1223963"/>
            <a:ext cx="8531352" cy="4412490"/>
            <a:chOff x="382389" y="742950"/>
            <a:chExt cx="11028561" cy="5704068"/>
          </a:xfrm>
        </p:grpSpPr>
        <p:pic>
          <p:nvPicPr>
            <p:cNvPr id="40" name="Picture 3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065" r="3047" b="28056"/>
            <a:stretch/>
          </p:blipFill>
          <p:spPr>
            <a:xfrm>
              <a:off x="382389" y="742950"/>
              <a:ext cx="11028561" cy="5704068"/>
            </a:xfrm>
            <a:prstGeom prst="rect">
              <a:avLst/>
            </a:prstGeom>
            <a:ln>
              <a:solidFill>
                <a:schemeClr val="tx1">
                  <a:lumMod val="50000"/>
                  <a:lumOff val="50000"/>
                </a:schemeClr>
              </a:solidFill>
            </a:ln>
          </p:spPr>
        </p:pic>
        <p:sp>
          <p:nvSpPr>
            <p:cNvPr id="41" name="Rounded Rectangle 40"/>
            <p:cNvSpPr/>
            <p:nvPr/>
          </p:nvSpPr>
          <p:spPr>
            <a:xfrm>
              <a:off x="4182793" y="1605782"/>
              <a:ext cx="2331112" cy="64580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err="1">
                  <a:solidFill>
                    <a:prstClr val="black"/>
                  </a:solidFill>
                  <a:latin typeface="Calibri" panose="020F0502020204030204" pitchFamily="34" charset="0"/>
                </a:rPr>
                <a:t>Galvo</a:t>
              </a:r>
              <a:r>
                <a:rPr lang="en-US" dirty="0">
                  <a:solidFill>
                    <a:prstClr val="black"/>
                  </a:solidFill>
                  <a:latin typeface="Calibri" panose="020F0502020204030204" pitchFamily="34" charset="0"/>
                </a:rPr>
                <a:t> Waveform Generator</a:t>
              </a:r>
            </a:p>
          </p:txBody>
        </p:sp>
        <p:sp>
          <p:nvSpPr>
            <p:cNvPr id="42" name="Rounded Rectangle 41"/>
            <p:cNvSpPr/>
            <p:nvPr/>
          </p:nvSpPr>
          <p:spPr>
            <a:xfrm>
              <a:off x="382389" y="1605782"/>
              <a:ext cx="3724275" cy="7011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Modulation/ Demodulation Function Generator</a:t>
              </a:r>
            </a:p>
          </p:txBody>
        </p:sp>
        <p:sp>
          <p:nvSpPr>
            <p:cNvPr id="43" name="Rounded Rectangle 42"/>
            <p:cNvSpPr/>
            <p:nvPr/>
          </p:nvSpPr>
          <p:spPr>
            <a:xfrm>
              <a:off x="993247" y="3160219"/>
              <a:ext cx="1016527" cy="438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Mixer</a:t>
              </a:r>
            </a:p>
          </p:txBody>
        </p:sp>
        <p:sp>
          <p:nvSpPr>
            <p:cNvPr id="44" name="Rounded Rectangle 43"/>
            <p:cNvSpPr/>
            <p:nvPr/>
          </p:nvSpPr>
          <p:spPr>
            <a:xfrm>
              <a:off x="9673897" y="4979886"/>
              <a:ext cx="1684744" cy="438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Photodiode</a:t>
              </a:r>
            </a:p>
          </p:txBody>
        </p:sp>
        <p:sp>
          <p:nvSpPr>
            <p:cNvPr id="45" name="Rounded Rectangle 44"/>
            <p:cNvSpPr/>
            <p:nvPr/>
          </p:nvSpPr>
          <p:spPr>
            <a:xfrm>
              <a:off x="3556145" y="4541736"/>
              <a:ext cx="1700119" cy="438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Laser Diode</a:t>
              </a:r>
            </a:p>
          </p:txBody>
        </p:sp>
        <p:sp>
          <p:nvSpPr>
            <p:cNvPr id="46" name="Rounded Rectangle 45"/>
            <p:cNvSpPr/>
            <p:nvPr/>
          </p:nvSpPr>
          <p:spPr>
            <a:xfrm>
              <a:off x="8755994" y="851458"/>
              <a:ext cx="1835806" cy="4381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Oscilloscope</a:t>
              </a:r>
            </a:p>
          </p:txBody>
        </p:sp>
        <p:sp>
          <p:nvSpPr>
            <p:cNvPr id="47" name="Rounded Rectangle 46"/>
            <p:cNvSpPr/>
            <p:nvPr/>
          </p:nvSpPr>
          <p:spPr>
            <a:xfrm>
              <a:off x="6902435" y="3821679"/>
              <a:ext cx="2614892" cy="64580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dirty="0">
                  <a:solidFill>
                    <a:prstClr val="black"/>
                  </a:solidFill>
                  <a:latin typeface="Calibri" panose="020F0502020204030204" pitchFamily="34" charset="0"/>
                </a:rPr>
                <a:t>Laser Diode Current Controller</a:t>
              </a:r>
            </a:p>
          </p:txBody>
        </p:sp>
        <p:cxnSp>
          <p:nvCxnSpPr>
            <p:cNvPr id="48" name="Straight Arrow Connector 47"/>
            <p:cNvCxnSpPr/>
            <p:nvPr/>
          </p:nvCxnSpPr>
          <p:spPr>
            <a:xfrm flipH="1">
              <a:off x="7521192" y="3569816"/>
              <a:ext cx="0" cy="251863"/>
            </a:xfrm>
            <a:prstGeom prst="straightConnector1">
              <a:avLst/>
            </a:prstGeom>
            <a:ln w="571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893583" y="2985887"/>
              <a:ext cx="199329" cy="256167"/>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Hardware Prototype </a:t>
            </a:r>
            <a:endParaRPr lang="en-US" sz="3600" dirty="0">
              <a:solidFill>
                <a:prstClr val="white"/>
              </a:solidFill>
              <a:latin typeface="Calibri" panose="020F0502020204030204"/>
            </a:endParaRPr>
          </a:p>
        </p:txBody>
      </p:sp>
      <p:cxnSp>
        <p:nvCxnSpPr>
          <p:cNvPr id="14" name="Straight Connector 13"/>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13862" y="5816769"/>
            <a:ext cx="8581595" cy="523220"/>
          </a:xfrm>
          <a:prstGeom prst="rect">
            <a:avLst/>
          </a:prstGeom>
        </p:spPr>
        <p:txBody>
          <a:bodyPr wrap="square">
            <a:spAutoFit/>
          </a:bodyPr>
          <a:lstStyle/>
          <a:p>
            <a:pPr algn="ctr" fontAlgn="auto">
              <a:spcBef>
                <a:spcPts val="0"/>
              </a:spcBef>
              <a:spcAft>
                <a:spcPts val="0"/>
              </a:spcAft>
              <a:defRPr/>
            </a:pPr>
            <a:r>
              <a:rPr lang="en-US" sz="2800" dirty="0">
                <a:solidFill>
                  <a:srgbClr val="FFFF66"/>
                </a:solidFill>
                <a:latin typeface="Calibri" panose="020F0502020204030204" pitchFamily="34" charset="0"/>
              </a:rPr>
              <a:t>Miniaturize on Chip?</a:t>
            </a:r>
          </a:p>
        </p:txBody>
      </p:sp>
      <p:pic>
        <p:nvPicPr>
          <p:cNvPr id="16" name="Picture 2" descr="http://spectrum.ieee.org/img/s3-1452155805467-145218941126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559" y="1213784"/>
            <a:ext cx="6671664" cy="4422669"/>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53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9"/>
                                        </p:tgtEl>
                                      </p:cBhvr>
                                    </p:animEffect>
                                    <p:set>
                                      <p:cBhvr>
                                        <p:cTn id="7" dur="1" fill="hold">
                                          <p:stCondLst>
                                            <p:cond delay="499"/>
                                          </p:stCondLst>
                                        </p:cTn>
                                        <p:tgtEl>
                                          <p:spTgt spid="3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6979999" y="2368134"/>
            <a:ext cx="234056" cy="743097"/>
          </a:xfrm>
          <a:prstGeom prst="rect">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58" name="Rectangle 57"/>
          <p:cNvSpPr/>
          <p:nvPr/>
        </p:nvSpPr>
        <p:spPr>
          <a:xfrm>
            <a:off x="7578461" y="2509281"/>
            <a:ext cx="234056" cy="743097"/>
          </a:xfrm>
          <a:prstGeom prst="rect">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56" name="Cube 55"/>
          <p:cNvSpPr/>
          <p:nvPr/>
        </p:nvSpPr>
        <p:spPr>
          <a:xfrm>
            <a:off x="6201765" y="3782308"/>
            <a:ext cx="2307986" cy="783766"/>
          </a:xfrm>
          <a:prstGeom prst="cube">
            <a:avLst>
              <a:gd name="adj" fmla="val 6216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7" name="Can 6"/>
          <p:cNvSpPr/>
          <p:nvPr/>
        </p:nvSpPr>
        <p:spPr>
          <a:xfrm>
            <a:off x="6758961" y="3000370"/>
            <a:ext cx="79334" cy="915229"/>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40" name="Can 39"/>
          <p:cNvSpPr/>
          <p:nvPr/>
        </p:nvSpPr>
        <p:spPr>
          <a:xfrm>
            <a:off x="7355758" y="3152511"/>
            <a:ext cx="79334" cy="915229"/>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41" name="Can 40"/>
          <p:cNvSpPr/>
          <p:nvPr/>
        </p:nvSpPr>
        <p:spPr>
          <a:xfrm>
            <a:off x="7952557" y="3304654"/>
            <a:ext cx="79334" cy="915229"/>
          </a:xfrm>
          <a:prstGeom prst="can">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5" name="TextBox 4"/>
          <p:cNvSpPr txBox="1"/>
          <p:nvPr/>
        </p:nvSpPr>
        <p:spPr>
          <a:xfrm>
            <a:off x="844361" y="2023224"/>
            <a:ext cx="2215609" cy="523221"/>
          </a:xfrm>
          <a:prstGeom prst="rect">
            <a:avLst/>
          </a:prstGeom>
          <a:noFill/>
          <a:ln>
            <a:noFill/>
          </a:ln>
        </p:spPr>
        <p:txBody>
          <a:bodyPr wrap="square" rtlCol="0">
            <a:spAutoFit/>
          </a:bodyPr>
          <a:lstStyle/>
          <a:p>
            <a:pPr fontAlgn="auto">
              <a:spcBef>
                <a:spcPts val="0"/>
              </a:spcBef>
              <a:spcAft>
                <a:spcPts val="0"/>
              </a:spcAft>
              <a:defRPr/>
            </a:pPr>
            <a:r>
              <a:rPr lang="en-US" sz="2800" kern="0" dirty="0">
                <a:solidFill>
                  <a:prstClr val="white"/>
                </a:solidFill>
                <a:latin typeface="Calibri" panose="020F0502020204030204"/>
                <a:cs typeface="Calibri" pitchFamily="34" charset="0"/>
              </a:rPr>
              <a:t>sensor</a:t>
            </a:r>
          </a:p>
        </p:txBody>
      </p:sp>
      <p:grpSp>
        <p:nvGrpSpPr>
          <p:cNvPr id="16" name="Group 15"/>
          <p:cNvGrpSpPr/>
          <p:nvPr/>
        </p:nvGrpSpPr>
        <p:grpSpPr>
          <a:xfrm>
            <a:off x="898765" y="2555617"/>
            <a:ext cx="1328003" cy="578536"/>
            <a:chOff x="2708366" y="3457303"/>
            <a:chExt cx="879565" cy="383177"/>
          </a:xfrm>
          <a:solidFill>
            <a:schemeClr val="bg1"/>
          </a:solidFill>
        </p:grpSpPr>
        <p:sp>
          <p:nvSpPr>
            <p:cNvPr id="2" name="Rectangle 1"/>
            <p:cNvSpPr/>
            <p:nvPr/>
          </p:nvSpPr>
          <p:spPr>
            <a:xfrm>
              <a:off x="2708366" y="3457303"/>
              <a:ext cx="731520" cy="383177"/>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15" name="Rectangle 14"/>
            <p:cNvSpPr/>
            <p:nvPr/>
          </p:nvSpPr>
          <p:spPr>
            <a:xfrm>
              <a:off x="3439886" y="3573970"/>
              <a:ext cx="148045" cy="1498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grpSp>
      <p:sp>
        <p:nvSpPr>
          <p:cNvPr id="18" name="TextBox 17"/>
          <p:cNvSpPr txBox="1"/>
          <p:nvPr/>
        </p:nvSpPr>
        <p:spPr>
          <a:xfrm>
            <a:off x="3336379" y="2816095"/>
            <a:ext cx="3323409" cy="523221"/>
          </a:xfrm>
          <a:prstGeom prst="rect">
            <a:avLst/>
          </a:prstGeom>
          <a:noFill/>
          <a:ln>
            <a:noFill/>
          </a:ln>
        </p:spPr>
        <p:txBody>
          <a:bodyPr wrap="square" rtlCol="0">
            <a:spAutoFit/>
          </a:bodyPr>
          <a:lstStyle/>
          <a:p>
            <a:pPr algn="r" fontAlgn="auto">
              <a:spcBef>
                <a:spcPts val="0"/>
              </a:spcBef>
              <a:spcAft>
                <a:spcPts val="0"/>
              </a:spcAft>
              <a:defRPr/>
            </a:pPr>
            <a:r>
              <a:rPr lang="en-US" sz="2800" kern="0" dirty="0">
                <a:solidFill>
                  <a:prstClr val="white"/>
                </a:solidFill>
                <a:latin typeface="Calibri" panose="020F0502020204030204"/>
                <a:cs typeface="Calibri" pitchFamily="34" charset="0"/>
              </a:rPr>
              <a:t>planar patches</a:t>
            </a:r>
          </a:p>
        </p:txBody>
      </p:sp>
      <p:cxnSp>
        <p:nvCxnSpPr>
          <p:cNvPr id="20" name="Straight Arrow Connector 19"/>
          <p:cNvCxnSpPr/>
          <p:nvPr/>
        </p:nvCxnSpPr>
        <p:spPr>
          <a:xfrm flipV="1">
            <a:off x="2226768" y="1595231"/>
            <a:ext cx="4554962"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226770" y="1020185"/>
            <a:ext cx="4569572" cy="523221"/>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prstClr val="white"/>
                </a:solidFill>
                <a:latin typeface="Calibri" panose="020F0502020204030204"/>
                <a:cs typeface="Calibri" pitchFamily="34" charset="0"/>
              </a:rPr>
              <a:t>80 </a:t>
            </a:r>
            <a:r>
              <a:rPr lang="en-US" sz="2800" kern="0" dirty="0" err="1">
                <a:solidFill>
                  <a:prstClr val="white"/>
                </a:solidFill>
                <a:latin typeface="Calibri" panose="020F0502020204030204"/>
                <a:cs typeface="Calibri" pitchFamily="34" charset="0"/>
              </a:rPr>
              <a:t>cms</a:t>
            </a:r>
            <a:endParaRPr lang="en-US" sz="2800" kern="0" dirty="0">
              <a:solidFill>
                <a:prstClr val="white"/>
              </a:solidFill>
              <a:latin typeface="Calibri" panose="020F0502020204030204"/>
              <a:cs typeface="Calibri" pitchFamily="34" charset="0"/>
            </a:endParaRPr>
          </a:p>
        </p:txBody>
      </p:sp>
      <p:sp>
        <p:nvSpPr>
          <p:cNvPr id="17" name="Parallelogram 16"/>
          <p:cNvSpPr/>
          <p:nvPr/>
        </p:nvSpPr>
        <p:spPr>
          <a:xfrm rot="16200000">
            <a:off x="6348055" y="2479284"/>
            <a:ext cx="901151" cy="362745"/>
          </a:xfrm>
          <a:prstGeom prst="parallelogram">
            <a:avLst>
              <a:gd name="adj" fmla="val 43912"/>
            </a:avLst>
          </a:prstGeom>
          <a:solidFill>
            <a:srgbClr val="A3D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36" name="Parallelogram 35"/>
          <p:cNvSpPr/>
          <p:nvPr/>
        </p:nvSpPr>
        <p:spPr>
          <a:xfrm rot="16200000">
            <a:off x="6944852" y="2628494"/>
            <a:ext cx="901151" cy="362745"/>
          </a:xfrm>
          <a:prstGeom prst="parallelogram">
            <a:avLst>
              <a:gd name="adj" fmla="val 43912"/>
            </a:avLst>
          </a:prstGeom>
          <a:solidFill>
            <a:srgbClr val="A3D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sp>
        <p:nvSpPr>
          <p:cNvPr id="38" name="Parallelogram 37"/>
          <p:cNvSpPr/>
          <p:nvPr/>
        </p:nvSpPr>
        <p:spPr>
          <a:xfrm rot="16200000">
            <a:off x="7541650" y="2777703"/>
            <a:ext cx="901151" cy="362745"/>
          </a:xfrm>
          <a:prstGeom prst="parallelogram">
            <a:avLst>
              <a:gd name="adj" fmla="val 43912"/>
            </a:avLst>
          </a:prstGeom>
          <a:solidFill>
            <a:srgbClr val="A3D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400">
              <a:solidFill>
                <a:prstClr val="white"/>
              </a:solidFill>
            </a:endParaRPr>
          </a:p>
        </p:txBody>
      </p:sp>
      <p:cxnSp>
        <p:nvCxnSpPr>
          <p:cNvPr id="42" name="Straight Arrow Connector 41"/>
          <p:cNvCxnSpPr/>
          <p:nvPr/>
        </p:nvCxnSpPr>
        <p:spPr>
          <a:xfrm>
            <a:off x="6781732" y="2128820"/>
            <a:ext cx="613694"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6791936" y="2128822"/>
            <a:ext cx="0" cy="90839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7395425" y="2147775"/>
            <a:ext cx="1667" cy="1037445"/>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7984965" y="2128820"/>
            <a:ext cx="8924" cy="1175837"/>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394535" y="2128820"/>
            <a:ext cx="613694" cy="0"/>
          </a:xfrm>
          <a:prstGeom prst="straightConnector1">
            <a:avLst/>
          </a:prstGeom>
          <a:ln w="158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959805" y="4566074"/>
            <a:ext cx="2549946" cy="523221"/>
          </a:xfrm>
          <a:prstGeom prst="rect">
            <a:avLst/>
          </a:prstGeom>
          <a:noFill/>
          <a:ln>
            <a:noFill/>
          </a:ln>
        </p:spPr>
        <p:txBody>
          <a:bodyPr wrap="square" rtlCol="0">
            <a:spAutoFit/>
          </a:bodyPr>
          <a:lstStyle/>
          <a:p>
            <a:pPr algn="ctr" fontAlgn="auto">
              <a:spcBef>
                <a:spcPts val="0"/>
              </a:spcBef>
              <a:spcAft>
                <a:spcPts val="0"/>
              </a:spcAft>
              <a:defRPr/>
            </a:pPr>
            <a:r>
              <a:rPr lang="en-US" sz="2800" b="1" kern="0" dirty="0">
                <a:solidFill>
                  <a:prstClr val="white"/>
                </a:solidFill>
                <a:latin typeface="Calibri" panose="020F0502020204030204"/>
                <a:cs typeface="Calibri" pitchFamily="34" charset="0"/>
              </a:rPr>
              <a:t>d</a:t>
            </a:r>
            <a:r>
              <a:rPr lang="en-US" sz="2800" kern="0" dirty="0">
                <a:solidFill>
                  <a:prstClr val="white"/>
                </a:solidFill>
                <a:latin typeface="Calibri" panose="020F0502020204030204"/>
                <a:cs typeface="Calibri" pitchFamily="34" charset="0"/>
              </a:rPr>
              <a:t> = 2.5 </a:t>
            </a:r>
            <a:r>
              <a:rPr lang="en-US" sz="2800" kern="0" dirty="0" err="1">
                <a:solidFill>
                  <a:prstClr val="white"/>
                </a:solidFill>
                <a:latin typeface="Calibri" panose="020F0502020204030204"/>
                <a:cs typeface="Calibri" pitchFamily="34" charset="0"/>
              </a:rPr>
              <a:t>cms</a:t>
            </a:r>
            <a:endParaRPr lang="en-US" sz="2800" kern="0" dirty="0">
              <a:solidFill>
                <a:prstClr val="white"/>
              </a:solidFill>
              <a:latin typeface="Calibri" panose="020F0502020204030204"/>
              <a:cs typeface="Calibri" pitchFamily="34" charset="0"/>
            </a:endParaRPr>
          </a:p>
        </p:txBody>
      </p:sp>
      <p:sp>
        <p:nvSpPr>
          <p:cNvPr id="52" name="TextBox 51"/>
          <p:cNvSpPr txBox="1"/>
          <p:nvPr/>
        </p:nvSpPr>
        <p:spPr>
          <a:xfrm>
            <a:off x="7257793" y="1515447"/>
            <a:ext cx="761381" cy="523221"/>
          </a:xfrm>
          <a:prstGeom prst="rect">
            <a:avLst/>
          </a:prstGeom>
          <a:noFill/>
          <a:ln>
            <a:noFill/>
          </a:ln>
        </p:spPr>
        <p:txBody>
          <a:bodyPr wrap="square" rtlCol="0">
            <a:spAutoFit/>
          </a:bodyPr>
          <a:lstStyle/>
          <a:p>
            <a:pPr algn="ctr" fontAlgn="auto">
              <a:spcBef>
                <a:spcPts val="0"/>
              </a:spcBef>
              <a:spcAft>
                <a:spcPts val="0"/>
              </a:spcAft>
              <a:defRPr/>
            </a:pPr>
            <a:r>
              <a:rPr lang="en-US" sz="2800" b="1" kern="0" dirty="0">
                <a:solidFill>
                  <a:prstClr val="white"/>
                </a:solidFill>
                <a:latin typeface="Calibri" panose="020F0502020204030204"/>
                <a:cs typeface="Calibri" pitchFamily="34" charset="0"/>
              </a:rPr>
              <a:t>d</a:t>
            </a:r>
          </a:p>
        </p:txBody>
      </p:sp>
      <p:sp>
        <p:nvSpPr>
          <p:cNvPr id="53" name="TextBox 52"/>
          <p:cNvSpPr txBox="1"/>
          <p:nvPr/>
        </p:nvSpPr>
        <p:spPr>
          <a:xfrm>
            <a:off x="6698500" y="1515447"/>
            <a:ext cx="761381" cy="523221"/>
          </a:xfrm>
          <a:prstGeom prst="rect">
            <a:avLst/>
          </a:prstGeom>
          <a:noFill/>
          <a:ln>
            <a:noFill/>
          </a:ln>
        </p:spPr>
        <p:txBody>
          <a:bodyPr wrap="square" rtlCol="0">
            <a:spAutoFit/>
          </a:bodyPr>
          <a:lstStyle/>
          <a:p>
            <a:pPr algn="ctr" fontAlgn="auto">
              <a:spcBef>
                <a:spcPts val="0"/>
              </a:spcBef>
              <a:spcAft>
                <a:spcPts val="0"/>
              </a:spcAft>
              <a:defRPr/>
            </a:pPr>
            <a:r>
              <a:rPr lang="en-US" sz="2800" b="1" kern="0" dirty="0">
                <a:solidFill>
                  <a:prstClr val="white"/>
                </a:solidFill>
                <a:latin typeface="Calibri" panose="020F0502020204030204"/>
                <a:cs typeface="Calibri" pitchFamily="34" charset="0"/>
              </a:rPr>
              <a:t>d</a:t>
            </a:r>
          </a:p>
        </p:txBody>
      </p:sp>
      <p:cxnSp>
        <p:nvCxnSpPr>
          <p:cNvPr id="60" name="Straight Arrow Connector 59"/>
          <p:cNvCxnSpPr/>
          <p:nvPr/>
        </p:nvCxnSpPr>
        <p:spPr>
          <a:xfrm>
            <a:off x="1192785" y="4339977"/>
            <a:ext cx="860998" cy="0"/>
          </a:xfrm>
          <a:prstGeom prst="straightConnector1">
            <a:avLst/>
          </a:prstGeom>
          <a:ln w="158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1200716" y="3558259"/>
            <a:ext cx="0" cy="783085"/>
          </a:xfrm>
          <a:prstGeom prst="straightConnector1">
            <a:avLst/>
          </a:prstGeom>
          <a:ln w="158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191676" y="4343540"/>
            <a:ext cx="720372" cy="296888"/>
          </a:xfrm>
          <a:prstGeom prst="straightConnector1">
            <a:avLst/>
          </a:prstGeom>
          <a:ln w="158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1384015" y="3773435"/>
            <a:ext cx="761381" cy="523221"/>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prstClr val="white"/>
                </a:solidFill>
                <a:latin typeface="Calibri" panose="020F0502020204030204"/>
                <a:cs typeface="Calibri" pitchFamily="34" charset="0"/>
              </a:rPr>
              <a:t>z</a:t>
            </a:r>
          </a:p>
        </p:txBody>
      </p:sp>
      <p:sp>
        <p:nvSpPr>
          <p:cNvPr id="75" name="TextBox 74"/>
          <p:cNvSpPr txBox="1"/>
          <p:nvPr/>
        </p:nvSpPr>
        <p:spPr>
          <a:xfrm>
            <a:off x="1049993" y="4285358"/>
            <a:ext cx="761381" cy="523221"/>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prstClr val="white"/>
                </a:solidFill>
                <a:latin typeface="Calibri" panose="020F0502020204030204"/>
                <a:cs typeface="Calibri" pitchFamily="34" charset="0"/>
              </a:rPr>
              <a:t>x</a:t>
            </a:r>
          </a:p>
        </p:txBody>
      </p:sp>
      <p:sp>
        <p:nvSpPr>
          <p:cNvPr id="76" name="TextBox 75"/>
          <p:cNvSpPr txBox="1"/>
          <p:nvPr/>
        </p:nvSpPr>
        <p:spPr>
          <a:xfrm>
            <a:off x="615046" y="3319390"/>
            <a:ext cx="761381" cy="523221"/>
          </a:xfrm>
          <a:prstGeom prst="rect">
            <a:avLst/>
          </a:prstGeom>
          <a:noFill/>
          <a:ln>
            <a:noFill/>
          </a:ln>
        </p:spPr>
        <p:txBody>
          <a:bodyPr wrap="square" rtlCol="0">
            <a:spAutoFit/>
          </a:bodyPr>
          <a:lstStyle/>
          <a:p>
            <a:pPr algn="ctr" fontAlgn="auto">
              <a:spcBef>
                <a:spcPts val="0"/>
              </a:spcBef>
              <a:spcAft>
                <a:spcPts val="0"/>
              </a:spcAft>
              <a:defRPr/>
            </a:pPr>
            <a:r>
              <a:rPr lang="en-US" sz="2800" kern="0" dirty="0">
                <a:solidFill>
                  <a:prstClr val="white"/>
                </a:solidFill>
                <a:latin typeface="Calibri" panose="020F0502020204030204"/>
                <a:cs typeface="Calibri" pitchFamily="34" charset="0"/>
              </a:rPr>
              <a:t>y</a:t>
            </a:r>
          </a:p>
        </p:txBody>
      </p:sp>
      <p:sp>
        <p:nvSpPr>
          <p:cNvPr id="34" name="TextBox 33"/>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Scene</a:t>
            </a:r>
            <a:endParaRPr lang="en-US" sz="3600" dirty="0">
              <a:solidFill>
                <a:prstClr val="white"/>
              </a:solidFill>
              <a:latin typeface="Calibri" panose="020F0502020204030204"/>
            </a:endParaRPr>
          </a:p>
        </p:txBody>
      </p:sp>
      <p:cxnSp>
        <p:nvCxnSpPr>
          <p:cNvPr id="39" name="Straight Connector 38"/>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669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04800" y="5285369"/>
            <a:ext cx="3642078" cy="461665"/>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sinusoid coding (5 images)</a:t>
            </a:r>
          </a:p>
        </p:txBody>
      </p:sp>
      <p:sp>
        <p:nvSpPr>
          <p:cNvPr id="12" name="TextBox 11"/>
          <p:cNvSpPr txBox="1"/>
          <p:nvPr/>
        </p:nvSpPr>
        <p:spPr>
          <a:xfrm>
            <a:off x="5102566" y="5285369"/>
            <a:ext cx="4205372" cy="461665"/>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panose="020F0502020204030204"/>
              </a:rPr>
              <a:t>Hamiltonian coding (5 images)</a:t>
            </a:r>
          </a:p>
        </p:txBody>
      </p:sp>
      <p:sp>
        <p:nvSpPr>
          <p:cNvPr id="14" name="TextBox 13"/>
          <p:cNvSpPr txBox="1"/>
          <p:nvPr/>
        </p:nvSpPr>
        <p:spPr>
          <a:xfrm>
            <a:off x="504825" y="5862935"/>
            <a:ext cx="3078786" cy="461665"/>
          </a:xfrm>
          <a:prstGeom prst="rect">
            <a:avLst/>
          </a:prstGeom>
          <a:noFill/>
        </p:spPr>
        <p:txBody>
          <a:bodyPr wrap="square" rtlCol="0">
            <a:spAutoFit/>
          </a:bodyPr>
          <a:lstStyle/>
          <a:p>
            <a:pPr algn="ctr" fontAlgn="auto">
              <a:spcBef>
                <a:spcPts val="0"/>
              </a:spcBef>
              <a:spcAft>
                <a:spcPts val="0"/>
              </a:spcAft>
            </a:pPr>
            <a:r>
              <a:rPr lang="en-US" sz="2400" dirty="0">
                <a:solidFill>
                  <a:srgbClr val="4472C4">
                    <a:lumMod val="60000"/>
                    <a:lumOff val="40000"/>
                  </a:srgbClr>
                </a:solidFill>
                <a:latin typeface="Calibri" panose="020F0502020204030204"/>
              </a:rPr>
              <a:t>mean error = 11.4 mm</a:t>
            </a:r>
          </a:p>
        </p:txBody>
      </p:sp>
      <p:sp>
        <p:nvSpPr>
          <p:cNvPr id="16" name="TextBox 15"/>
          <p:cNvSpPr txBox="1"/>
          <p:nvPr/>
        </p:nvSpPr>
        <p:spPr>
          <a:xfrm>
            <a:off x="5532575" y="5862935"/>
            <a:ext cx="3078786" cy="461665"/>
          </a:xfrm>
          <a:prstGeom prst="rect">
            <a:avLst/>
          </a:prstGeom>
          <a:noFill/>
        </p:spPr>
        <p:txBody>
          <a:bodyPr wrap="square" rtlCol="0">
            <a:spAutoFit/>
          </a:bodyPr>
          <a:lstStyle/>
          <a:p>
            <a:pPr algn="ctr" fontAlgn="auto">
              <a:spcBef>
                <a:spcPts val="0"/>
              </a:spcBef>
              <a:spcAft>
                <a:spcPts val="0"/>
              </a:spcAft>
            </a:pPr>
            <a:r>
              <a:rPr lang="en-US" sz="2400" dirty="0">
                <a:solidFill>
                  <a:srgbClr val="4472C4">
                    <a:lumMod val="60000"/>
                    <a:lumOff val="40000"/>
                  </a:srgbClr>
                </a:solidFill>
                <a:latin typeface="Calibri" panose="020F0502020204030204"/>
              </a:rPr>
              <a:t>mean error = 2.4 mm</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6395" y="1252117"/>
            <a:ext cx="4735402" cy="3975302"/>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3393" y="1143000"/>
            <a:ext cx="4660607" cy="4159538"/>
          </a:xfrm>
          <a:prstGeom prst="rect">
            <a:avLst/>
          </a:prstGeom>
        </p:spPr>
      </p:pic>
      <p:sp>
        <p:nvSpPr>
          <p:cNvPr id="11" name="TextBox 10"/>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Comparisons</a:t>
            </a:r>
            <a:endParaRPr lang="en-US" sz="3600" dirty="0">
              <a:solidFill>
                <a:prstClr val="white"/>
              </a:solidFill>
              <a:latin typeface="Calibri" panose="020F0502020204030204"/>
            </a:endParaRPr>
          </a:p>
        </p:txBody>
      </p:sp>
      <p:cxnSp>
        <p:nvCxnSpPr>
          <p:cNvPr id="13" name="Straight Connector 1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31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933450"/>
            <a:ext cx="4800600" cy="5393933"/>
          </a:xfrm>
          <a:prstGeom prst="rect">
            <a:avLst/>
          </a:prstGeom>
        </p:spPr>
      </p:pic>
      <p:sp>
        <p:nvSpPr>
          <p:cNvPr id="19"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000"/>
                </a:solidFill>
                <a:effectLst/>
                <a:uLnTx/>
                <a:uFillTx/>
                <a:latin typeface="Verdana" pitchFamily="34" charset="0"/>
                <a:ea typeface="Verdana" pitchFamily="34" charset="0"/>
                <a:cs typeface="Verdana" pitchFamily="34" charset="0"/>
              </a:rPr>
              <a:t>3D Shape: </a:t>
            </a:r>
            <a:r>
              <a:rPr kumimoji="0" lang="en-US" sz="3200" b="0" i="0" u="none" strike="noStrike" kern="1200" cap="none" spc="0" normalizeH="0" baseline="0" noProof="0" dirty="0">
                <a:ln>
                  <a:noFill/>
                </a:ln>
                <a:solidFill>
                  <a:schemeClr val="bg1"/>
                </a:solidFill>
                <a:effectLst/>
                <a:uLnTx/>
                <a:uFillTx/>
                <a:latin typeface="Verdana" pitchFamily="34" charset="0"/>
                <a:ea typeface="Verdana" pitchFamily="34" charset="0"/>
                <a:cs typeface="Verdana" pitchFamily="34" charset="0"/>
              </a:rPr>
              <a:t>Current </a:t>
            </a:r>
            <a:r>
              <a:rPr kumimoji="0" lang="en-US" sz="3200" b="0" i="0" u="none" strike="noStrike" kern="1200" cap="none" spc="0" normalizeH="0" baseline="0" noProof="0" dirty="0">
                <a:ln>
                  <a:noFill/>
                </a:ln>
                <a:solidFill>
                  <a:prstClr val="white"/>
                </a:solidFill>
                <a:effectLst/>
                <a:uLnTx/>
                <a:uFillTx/>
                <a:latin typeface="Verdana" pitchFamily="34" charset="0"/>
                <a:ea typeface="Verdana" pitchFamily="34" charset="0"/>
                <a:cs typeface="Verdana" pitchFamily="34" charset="0"/>
              </a:rPr>
              <a:t>Consumer </a:t>
            </a:r>
            <a:r>
              <a:rPr kumimoji="0" lang="en-US" sz="3200" b="0" i="0" u="none" strike="noStrike" kern="1200" cap="none" spc="0" normalizeH="0" baseline="0" noProof="0" dirty="0" err="1">
                <a:ln>
                  <a:noFill/>
                </a:ln>
                <a:solidFill>
                  <a:prstClr val="white"/>
                </a:solidFill>
                <a:effectLst/>
                <a:uLnTx/>
                <a:uFillTx/>
                <a:latin typeface="Verdana" pitchFamily="34" charset="0"/>
                <a:ea typeface="Verdana" pitchFamily="34" charset="0"/>
                <a:cs typeface="Verdana" pitchFamily="34" charset="0"/>
              </a:rPr>
              <a:t>ToF</a:t>
            </a:r>
            <a:r>
              <a:rPr kumimoji="0" lang="en-US" sz="3200" b="0" i="0" u="none" strike="noStrike" kern="1200" cap="none" spc="0" normalizeH="0" baseline="0" noProof="0" dirty="0">
                <a:ln>
                  <a:noFill/>
                </a:ln>
                <a:solidFill>
                  <a:prstClr val="white"/>
                </a:solidFill>
                <a:effectLst/>
                <a:uLnTx/>
                <a:uFillTx/>
                <a:latin typeface="Verdana" pitchFamily="34" charset="0"/>
                <a:ea typeface="Verdana" pitchFamily="34" charset="0"/>
                <a:cs typeface="Verdana" pitchFamily="34" charset="0"/>
              </a:rPr>
              <a:t> Devices</a:t>
            </a:r>
          </a:p>
        </p:txBody>
      </p:sp>
      <p:sp>
        <p:nvSpPr>
          <p:cNvPr id="20"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sp>
        <p:nvSpPr>
          <p:cNvPr id="22" name="TextBox 21"/>
          <p:cNvSpPr txBox="1"/>
          <p:nvPr/>
        </p:nvSpPr>
        <p:spPr>
          <a:xfrm>
            <a:off x="1904998" y="5827693"/>
            <a:ext cx="5410202"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Calibri" panose="020F0502020204030204"/>
              </a:rPr>
              <a:t>Spatial Resolution </a:t>
            </a:r>
            <a:r>
              <a:rPr lang="en-US" sz="2800" dirty="0">
                <a:solidFill>
                  <a:schemeClr val="bg1"/>
                </a:solidFill>
                <a:latin typeface="Calibri" panose="020F0502020204030204"/>
              </a:rPr>
              <a:t>1</a:t>
            </a:r>
            <a:r>
              <a:rPr kumimoji="0" lang="en-US" sz="2800" b="0" i="0" u="none" strike="noStrike" kern="1200" cap="none" spc="0" normalizeH="0" baseline="0" noProof="0" dirty="0">
                <a:ln>
                  <a:noFill/>
                </a:ln>
                <a:solidFill>
                  <a:schemeClr val="bg1"/>
                </a:solidFill>
                <a:effectLst/>
                <a:uLnTx/>
                <a:uFillTx/>
                <a:latin typeface="Calibri" panose="020F0502020204030204"/>
              </a:rPr>
              <a:t> Megapixel</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solidFill>
                  <a:srgbClr val="FFFF00"/>
                </a:solidFill>
                <a:latin typeface="Calibri" panose="020F0502020204030204"/>
              </a:rPr>
              <a:t>Depth Resolution ~1-2 Centimeters</a:t>
            </a:r>
            <a:endParaRPr kumimoji="0" lang="en-US" sz="2800" b="0" i="0" u="none" strike="noStrike" kern="1200" cap="none" spc="0" normalizeH="0" baseline="0" noProof="0" dirty="0">
              <a:ln>
                <a:noFill/>
              </a:ln>
              <a:solidFill>
                <a:srgbClr val="FFFF00"/>
              </a:solidFill>
              <a:effectLst/>
              <a:uLnTx/>
              <a:uFillTx/>
              <a:latin typeface="Calibri" panose="020F0502020204030204"/>
            </a:endParaRPr>
          </a:p>
        </p:txBody>
      </p:sp>
      <p:sp>
        <p:nvSpPr>
          <p:cNvPr id="7" name="Rectangle 6">
            <a:extLst>
              <a:ext uri="{FF2B5EF4-FFF2-40B4-BE49-F238E27FC236}">
                <a16:creationId xmlns:a16="http://schemas.microsoft.com/office/drawing/2014/main" id="{8C997F29-8561-42E0-AB72-0390389E5BB6}"/>
              </a:ext>
            </a:extLst>
          </p:cNvPr>
          <p:cNvSpPr/>
          <p:nvPr/>
        </p:nvSpPr>
        <p:spPr>
          <a:xfrm>
            <a:off x="5867400" y="3429000"/>
            <a:ext cx="2120132" cy="400110"/>
          </a:xfrm>
          <a:prstGeom prst="rect">
            <a:avLst/>
          </a:prstGeom>
        </p:spPr>
        <p:txBody>
          <a:bodyPr wrap="none">
            <a:spAutoFit/>
          </a:bodyPr>
          <a:lstStyle/>
          <a:p>
            <a:pPr lvl="0" algn="ctr" fontAlgn="auto">
              <a:spcBef>
                <a:spcPts val="0"/>
              </a:spcBef>
              <a:spcAft>
                <a:spcPts val="0"/>
              </a:spcAft>
              <a:defRPr/>
            </a:pPr>
            <a:r>
              <a:rPr lang="en-US" sz="2000" dirty="0">
                <a:solidFill>
                  <a:schemeClr val="bg1"/>
                </a:solidFill>
                <a:latin typeface="Calibri" panose="020F0502020204030204"/>
              </a:rPr>
              <a:t>* simulation result</a:t>
            </a:r>
          </a:p>
        </p:txBody>
      </p:sp>
    </p:spTree>
    <p:extLst>
      <p:ext uri="{BB962C8B-B14F-4D97-AF65-F5344CB8AC3E}">
        <p14:creationId xmlns:p14="http://schemas.microsoft.com/office/powerpoint/2010/main" val="291579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3401358" y="1081386"/>
            <a:ext cx="2748089" cy="3697091"/>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79791" y="1147587"/>
            <a:ext cx="2772716" cy="3614166"/>
          </a:xfrm>
          <a:prstGeom prst="rect">
            <a:avLst/>
          </a:prstGeom>
        </p:spPr>
      </p:pic>
      <p:pic>
        <p:nvPicPr>
          <p:cNvPr id="14" name="Picture 13"/>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3919" t="7442" r="34944"/>
          <a:stretch/>
        </p:blipFill>
        <p:spPr>
          <a:xfrm>
            <a:off x="354471" y="1284747"/>
            <a:ext cx="2535866" cy="3477006"/>
          </a:xfrm>
          <a:prstGeom prst="rect">
            <a:avLst/>
          </a:prstGeom>
        </p:spPr>
      </p:pic>
      <p:sp>
        <p:nvSpPr>
          <p:cNvPr id="15" name="TextBox 14"/>
          <p:cNvSpPr txBox="1"/>
          <p:nvPr/>
        </p:nvSpPr>
        <p:spPr>
          <a:xfrm>
            <a:off x="1500182" y="4918221"/>
            <a:ext cx="6398140" cy="461665"/>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sinusoid coding</a:t>
            </a:r>
          </a:p>
        </p:txBody>
      </p:sp>
      <p:sp>
        <p:nvSpPr>
          <p:cNvPr id="16" name="TextBox 15"/>
          <p:cNvSpPr txBox="1"/>
          <p:nvPr/>
        </p:nvSpPr>
        <p:spPr>
          <a:xfrm>
            <a:off x="4467080" y="4918221"/>
            <a:ext cx="6398140" cy="461665"/>
          </a:xfrm>
          <a:prstGeom prst="rect">
            <a:avLst/>
          </a:prstGeom>
          <a:noFill/>
        </p:spPr>
        <p:txBody>
          <a:bodyPr wrap="square" rtlCol="0">
            <a:spAutoFit/>
          </a:bodyPr>
          <a:lstStyle/>
          <a:p>
            <a:pPr algn="ctr" fontAlgn="auto">
              <a:spcBef>
                <a:spcPts val="0"/>
              </a:spcBef>
              <a:spcAft>
                <a:spcPts val="0"/>
              </a:spcAft>
            </a:pPr>
            <a:r>
              <a:rPr lang="en-US" sz="2400" dirty="0">
                <a:solidFill>
                  <a:srgbClr val="FFFF00"/>
                </a:solidFill>
                <a:latin typeface="Calibri" panose="020F0502020204030204"/>
              </a:rPr>
              <a:t>Hamiltonian coding</a:t>
            </a:r>
          </a:p>
        </p:txBody>
      </p:sp>
      <p:sp>
        <p:nvSpPr>
          <p:cNvPr id="17" name="TextBox 16"/>
          <p:cNvSpPr txBox="1"/>
          <p:nvPr/>
        </p:nvSpPr>
        <p:spPr>
          <a:xfrm>
            <a:off x="417999" y="4918221"/>
            <a:ext cx="2073782" cy="461665"/>
          </a:xfrm>
          <a:prstGeom prst="rect">
            <a:avLst/>
          </a:prstGeom>
          <a:noFill/>
        </p:spPr>
        <p:txBody>
          <a:bodyPr wrap="square" rtlCol="0">
            <a:spAutoFit/>
          </a:bodyPr>
          <a:lstStyle/>
          <a:p>
            <a:pPr algn="ctr" fontAlgn="auto">
              <a:spcBef>
                <a:spcPts val="0"/>
              </a:spcBef>
              <a:spcAft>
                <a:spcPts val="0"/>
              </a:spcAft>
            </a:pPr>
            <a:r>
              <a:rPr lang="en-US" sz="2400" dirty="0">
                <a:solidFill>
                  <a:prstClr val="white"/>
                </a:solidFill>
                <a:latin typeface="Calibri" panose="020F0502020204030204"/>
              </a:rPr>
              <a:t>Object</a:t>
            </a:r>
          </a:p>
        </p:txBody>
      </p:sp>
      <p:sp>
        <p:nvSpPr>
          <p:cNvPr id="12" name="TextBox 1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Comparisons with Low Power Source</a:t>
            </a:r>
            <a:endParaRPr lang="en-US" sz="3600" dirty="0">
              <a:solidFill>
                <a:prstClr val="white"/>
              </a:solidFill>
              <a:latin typeface="Calibri" panose="020F0502020204030204"/>
            </a:endParaRPr>
          </a:p>
        </p:txBody>
      </p:sp>
      <p:cxnSp>
        <p:nvCxnSpPr>
          <p:cNvPr id="13" name="Straight Connector 1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908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extBox 234"/>
          <p:cNvSpPr txBox="1"/>
          <p:nvPr/>
        </p:nvSpPr>
        <p:spPr>
          <a:xfrm>
            <a:off x="909798" y="883786"/>
            <a:ext cx="302175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Correlation Functions</a:t>
            </a:r>
          </a:p>
          <a:p>
            <a:pPr algn="ctr" fontAlgn="auto">
              <a:spcBef>
                <a:spcPts val="0"/>
              </a:spcBef>
              <a:spcAft>
                <a:spcPts val="0"/>
              </a:spcAft>
            </a:pPr>
            <a:r>
              <a:rPr lang="en-US" sz="2400" dirty="0">
                <a:solidFill>
                  <a:schemeClr val="bg1"/>
                </a:solidFill>
                <a:latin typeface="Calibri"/>
              </a:rPr>
              <a:t>(three out of K)</a:t>
            </a:r>
          </a:p>
        </p:txBody>
      </p:sp>
      <p:sp>
        <p:nvSpPr>
          <p:cNvPr id="243" name="TextBox 242">
            <a:extLst>
              <a:ext uri="{FF2B5EF4-FFF2-40B4-BE49-F238E27FC236}">
                <a16:creationId xmlns:a16="http://schemas.microsoft.com/office/drawing/2014/main" id="{F3EF0DDA-5FE2-4D43-9EB2-F9DCD726B942}"/>
              </a:ext>
            </a:extLst>
          </p:cNvPr>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Multi-Frequency Sinusoid Coding</a:t>
            </a:r>
            <a:endParaRPr lang="en-US" sz="3600" dirty="0">
              <a:solidFill>
                <a:prstClr val="white"/>
              </a:solidFill>
              <a:latin typeface="Calibri" panose="020F0502020204030204"/>
            </a:endParaRPr>
          </a:p>
        </p:txBody>
      </p:sp>
      <p:cxnSp>
        <p:nvCxnSpPr>
          <p:cNvPr id="244" name="Straight Connector 243">
            <a:extLst>
              <a:ext uri="{FF2B5EF4-FFF2-40B4-BE49-F238E27FC236}">
                <a16:creationId xmlns:a16="http://schemas.microsoft.com/office/drawing/2014/main" id="{0CAF0C7F-C452-4505-AD86-FE99487F4BA2}"/>
              </a:ext>
            </a:extLst>
          </p:cNvPr>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BD821DF-A26C-4C62-A80A-B2F2590C4EFD}"/>
              </a:ext>
            </a:extLst>
          </p:cNvPr>
          <p:cNvGrpSpPr/>
          <p:nvPr/>
        </p:nvGrpSpPr>
        <p:grpSpPr>
          <a:xfrm>
            <a:off x="-295184" y="1421734"/>
            <a:ext cx="7000784" cy="4941810"/>
            <a:chOff x="408950" y="1552584"/>
            <a:chExt cx="4913183" cy="4941810"/>
          </a:xfrm>
        </p:grpSpPr>
        <p:grpSp>
          <p:nvGrpSpPr>
            <p:cNvPr id="143" name="Group 142"/>
            <p:cNvGrpSpPr/>
            <p:nvPr/>
          </p:nvGrpSpPr>
          <p:grpSpPr>
            <a:xfrm>
              <a:off x="1475751" y="2083494"/>
              <a:ext cx="3639417" cy="932688"/>
              <a:chOff x="1905000" y="530431"/>
              <a:chExt cx="2293040" cy="1014383"/>
            </a:xfrm>
          </p:grpSpPr>
          <p:grpSp>
            <p:nvGrpSpPr>
              <p:cNvPr id="144" name="Group 143"/>
              <p:cNvGrpSpPr/>
              <p:nvPr/>
            </p:nvGrpSpPr>
            <p:grpSpPr>
              <a:xfrm>
                <a:off x="1905000" y="530431"/>
                <a:ext cx="1146520" cy="1014383"/>
                <a:chOff x="1905000" y="530431"/>
                <a:chExt cx="2221978" cy="1014383"/>
              </a:xfrm>
            </p:grpSpPr>
            <p:sp>
              <p:nvSpPr>
                <p:cNvPr id="151"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2"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3"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4"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5"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45" name="Group 144"/>
              <p:cNvGrpSpPr/>
              <p:nvPr/>
            </p:nvGrpSpPr>
            <p:grpSpPr>
              <a:xfrm>
                <a:off x="3051520" y="530431"/>
                <a:ext cx="1146520" cy="1014383"/>
                <a:chOff x="1905000" y="530431"/>
                <a:chExt cx="2221978" cy="1014383"/>
              </a:xfrm>
            </p:grpSpPr>
            <p:sp>
              <p:nvSpPr>
                <p:cNvPr id="146"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7"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8"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49"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50"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167" name="Rectangle 166"/>
            <p:cNvSpPr/>
            <p:nvPr/>
          </p:nvSpPr>
          <p:spPr>
            <a:xfrm>
              <a:off x="408951" y="4488834"/>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1" name="Rectangle 190"/>
                <p:cNvSpPr/>
                <p:nvPr/>
              </p:nvSpPr>
              <p:spPr>
                <a:xfrm>
                  <a:off x="1189296" y="454888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191" name="Rectangle 190"/>
                <p:cNvSpPr>
                  <a:spLocks noRot="1" noChangeAspect="1" noMove="1" noResize="1" noEditPoints="1" noAdjustHandles="1" noChangeArrowheads="1" noChangeShapeType="1" noTextEdit="1"/>
                </p:cNvSpPr>
                <p:nvPr/>
              </p:nvSpPr>
              <p:spPr>
                <a:xfrm>
                  <a:off x="1189296" y="4548880"/>
                  <a:ext cx="321815" cy="369332"/>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2" name="Rectangle 191"/>
                <p:cNvSpPr/>
                <p:nvPr/>
              </p:nvSpPr>
              <p:spPr>
                <a:xfrm>
                  <a:off x="1189296" y="550951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192" name="Rectangle 191"/>
                <p:cNvSpPr>
                  <a:spLocks noRot="1" noChangeAspect="1" noMove="1" noResize="1" noEditPoints="1" noAdjustHandles="1" noChangeArrowheads="1" noChangeShapeType="1" noTextEdit="1"/>
                </p:cNvSpPr>
                <p:nvPr/>
              </p:nvSpPr>
              <p:spPr>
                <a:xfrm>
                  <a:off x="1189296" y="5509515"/>
                  <a:ext cx="321815" cy="369332"/>
                </a:xfrm>
                <a:prstGeom prst="rect">
                  <a:avLst/>
                </a:prstGeom>
                <a:blipFill>
                  <a:blip r:embed="rId3"/>
                  <a:stretch>
                    <a:fillRect/>
                  </a:stretch>
                </a:blipFill>
                <a:ln>
                  <a:noFill/>
                </a:ln>
              </p:spPr>
              <p:txBody>
                <a:bodyPr/>
                <a:lstStyle/>
                <a:p>
                  <a:r>
                    <a:rPr lang="en-US">
                      <a:noFill/>
                    </a:rPr>
                    <a:t> </a:t>
                  </a:r>
                </a:p>
              </p:txBody>
            </p:sp>
          </mc:Fallback>
        </mc:AlternateContent>
        <p:sp>
          <p:nvSpPr>
            <p:cNvPr id="193" name="Line 74"/>
            <p:cNvSpPr>
              <a:spLocks noChangeShapeType="1"/>
            </p:cNvSpPr>
            <p:nvPr/>
          </p:nvSpPr>
          <p:spPr bwMode="auto">
            <a:xfrm flipV="1">
              <a:off x="1447934" y="4582776"/>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195" name="Group 194"/>
            <p:cNvGrpSpPr/>
            <p:nvPr/>
          </p:nvGrpSpPr>
          <p:grpSpPr>
            <a:xfrm>
              <a:off x="1463558" y="3437099"/>
              <a:ext cx="1764792" cy="932688"/>
              <a:chOff x="2168390" y="530431"/>
              <a:chExt cx="2029650" cy="1014383"/>
            </a:xfrm>
          </p:grpSpPr>
          <p:grpSp>
            <p:nvGrpSpPr>
              <p:cNvPr id="196" name="Group 195"/>
              <p:cNvGrpSpPr/>
              <p:nvPr/>
            </p:nvGrpSpPr>
            <p:grpSpPr>
              <a:xfrm>
                <a:off x="2168390" y="530431"/>
                <a:ext cx="883130" cy="1014383"/>
                <a:chOff x="2415455" y="530431"/>
                <a:chExt cx="1711523" cy="1014383"/>
              </a:xfrm>
            </p:grpSpPr>
            <p:sp>
              <p:nvSpPr>
                <p:cNvPr id="203"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4"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197" name="Group 196"/>
              <p:cNvGrpSpPr/>
              <p:nvPr/>
            </p:nvGrpSpPr>
            <p:grpSpPr>
              <a:xfrm>
                <a:off x="3051520" y="530431"/>
                <a:ext cx="1146520" cy="1014383"/>
                <a:chOff x="1905000" y="530431"/>
                <a:chExt cx="2221978" cy="1014383"/>
              </a:xfrm>
            </p:grpSpPr>
            <p:sp>
              <p:nvSpPr>
                <p:cNvPr id="198"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199"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0"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1"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02"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207" name="Group 206"/>
            <p:cNvGrpSpPr/>
            <p:nvPr/>
          </p:nvGrpSpPr>
          <p:grpSpPr>
            <a:xfrm>
              <a:off x="1461039" y="4815713"/>
              <a:ext cx="868680" cy="932688"/>
              <a:chOff x="2701364" y="530431"/>
              <a:chExt cx="1496676" cy="1014383"/>
            </a:xfrm>
          </p:grpSpPr>
          <p:grpSp>
            <p:nvGrpSpPr>
              <p:cNvPr id="208" name="Group 207"/>
              <p:cNvGrpSpPr/>
              <p:nvPr/>
            </p:nvGrpSpPr>
            <p:grpSpPr>
              <a:xfrm>
                <a:off x="2701364" y="530431"/>
                <a:ext cx="350153" cy="678238"/>
                <a:chOff x="3448374" y="530431"/>
                <a:chExt cx="678604" cy="678238"/>
              </a:xfrm>
            </p:grpSpPr>
            <p:sp>
              <p:nvSpPr>
                <p:cNvPr id="215"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6"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09" name="Group 208"/>
              <p:cNvGrpSpPr/>
              <p:nvPr/>
            </p:nvGrpSpPr>
            <p:grpSpPr>
              <a:xfrm>
                <a:off x="3051520" y="530431"/>
                <a:ext cx="1146520" cy="1014383"/>
                <a:chOff x="1905000" y="530431"/>
                <a:chExt cx="2221978" cy="1014383"/>
              </a:xfrm>
            </p:grpSpPr>
            <p:sp>
              <p:nvSpPr>
                <p:cNvPr id="210" name="Freeform 75"/>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1" name="Freeform 76"/>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2" name="Freeform 77"/>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3" name="Freeform 78"/>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14" name="Freeform 79"/>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25" name="Rectangle 224"/>
            <p:cNvSpPr/>
            <p:nvPr/>
          </p:nvSpPr>
          <p:spPr>
            <a:xfrm>
              <a:off x="408950" y="3141594"/>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7" name="Rectangle 226"/>
                <p:cNvSpPr/>
                <p:nvPr/>
              </p:nvSpPr>
              <p:spPr>
                <a:xfrm>
                  <a:off x="1187637" y="1796982"/>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7" name="Rectangle 226"/>
                <p:cNvSpPr>
                  <a:spLocks noRot="1" noChangeAspect="1" noMove="1" noResize="1" noEditPoints="1" noAdjustHandles="1" noChangeArrowheads="1" noChangeShapeType="1" noTextEdit="1"/>
                </p:cNvSpPr>
                <p:nvPr/>
              </p:nvSpPr>
              <p:spPr>
                <a:xfrm>
                  <a:off x="1187637" y="1796982"/>
                  <a:ext cx="321815" cy="369332"/>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8" name="Rectangle 227"/>
                <p:cNvSpPr/>
                <p:nvPr/>
              </p:nvSpPr>
              <p:spPr>
                <a:xfrm>
                  <a:off x="1187637" y="2757617"/>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28" name="Rectangle 227"/>
                <p:cNvSpPr>
                  <a:spLocks noRot="1" noChangeAspect="1" noMove="1" noResize="1" noEditPoints="1" noAdjustHandles="1" noChangeArrowheads="1" noChangeShapeType="1" noTextEdit="1"/>
                </p:cNvSpPr>
                <p:nvPr/>
              </p:nvSpPr>
              <p:spPr>
                <a:xfrm>
                  <a:off x="1187637" y="2757617"/>
                  <a:ext cx="321815" cy="369332"/>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Rectangle 228"/>
                <p:cNvSpPr/>
                <p:nvPr/>
              </p:nvSpPr>
              <p:spPr>
                <a:xfrm>
                  <a:off x="1187859" y="317728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229" name="Rectangle 228"/>
                <p:cNvSpPr>
                  <a:spLocks noRot="1" noChangeAspect="1" noMove="1" noResize="1" noEditPoints="1" noAdjustHandles="1" noChangeArrowheads="1" noChangeShapeType="1" noTextEdit="1"/>
                </p:cNvSpPr>
                <p:nvPr/>
              </p:nvSpPr>
              <p:spPr>
                <a:xfrm>
                  <a:off x="1187859" y="3177280"/>
                  <a:ext cx="321815" cy="369332"/>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Rectangle 229"/>
                <p:cNvSpPr/>
                <p:nvPr/>
              </p:nvSpPr>
              <p:spPr>
                <a:xfrm>
                  <a:off x="1187859" y="413791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230" name="Rectangle 229"/>
                <p:cNvSpPr>
                  <a:spLocks noRot="1" noChangeAspect="1" noMove="1" noResize="1" noEditPoints="1" noAdjustHandles="1" noChangeArrowheads="1" noChangeShapeType="1" noTextEdit="1"/>
                </p:cNvSpPr>
                <p:nvPr/>
              </p:nvSpPr>
              <p:spPr>
                <a:xfrm>
                  <a:off x="1187859" y="4137915"/>
                  <a:ext cx="321815" cy="369332"/>
                </a:xfrm>
                <a:prstGeom prst="rect">
                  <a:avLst/>
                </a:prstGeom>
                <a:blipFill>
                  <a:blip r:embed="rId7"/>
                  <a:stretch>
                    <a:fillRect/>
                  </a:stretch>
                </a:blipFill>
                <a:ln>
                  <a:noFill/>
                </a:ln>
              </p:spPr>
              <p:txBody>
                <a:bodyPr/>
                <a:lstStyle/>
                <a:p>
                  <a:r>
                    <a:rPr lang="en-US">
                      <a:noFill/>
                    </a:rPr>
                    <a:t> </a:t>
                  </a:r>
                </a:p>
              </p:txBody>
            </p:sp>
          </mc:Fallback>
        </mc:AlternateContent>
        <p:sp>
          <p:nvSpPr>
            <p:cNvPr id="231" name="Line 74"/>
            <p:cNvSpPr>
              <a:spLocks noChangeShapeType="1"/>
            </p:cNvSpPr>
            <p:nvPr/>
          </p:nvSpPr>
          <p:spPr bwMode="auto">
            <a:xfrm flipV="1">
              <a:off x="1446275" y="1830878"/>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32" name="Line 74"/>
            <p:cNvSpPr>
              <a:spLocks noChangeShapeType="1"/>
            </p:cNvSpPr>
            <p:nvPr/>
          </p:nvSpPr>
          <p:spPr bwMode="auto">
            <a:xfrm flipV="1">
              <a:off x="1446497" y="3211176"/>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0" name="Line 72"/>
            <p:cNvSpPr>
              <a:spLocks noChangeShapeType="1"/>
            </p:cNvSpPr>
            <p:nvPr/>
          </p:nvSpPr>
          <p:spPr bwMode="auto">
            <a:xfrm flipV="1">
              <a:off x="1446274" y="3019050"/>
              <a:ext cx="1737360"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1" name="Line 72"/>
            <p:cNvSpPr>
              <a:spLocks noChangeShapeType="1"/>
            </p:cNvSpPr>
            <p:nvPr/>
          </p:nvSpPr>
          <p:spPr bwMode="auto">
            <a:xfrm flipV="1">
              <a:off x="1447933" y="5770948"/>
              <a:ext cx="1737360"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42" name="Line 72"/>
            <p:cNvSpPr>
              <a:spLocks noChangeShapeType="1"/>
            </p:cNvSpPr>
            <p:nvPr/>
          </p:nvSpPr>
          <p:spPr bwMode="auto">
            <a:xfrm flipV="1">
              <a:off x="1446496" y="4399348"/>
              <a:ext cx="1737360"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nvGrpSpPr>
            <p:cNvPr id="245" name="Group 244">
              <a:extLst>
                <a:ext uri="{FF2B5EF4-FFF2-40B4-BE49-F238E27FC236}">
                  <a16:creationId xmlns:a16="http://schemas.microsoft.com/office/drawing/2014/main" id="{76F5AEE7-1715-4821-B7A5-DE7335A4AD80}"/>
                </a:ext>
              </a:extLst>
            </p:cNvPr>
            <p:cNvGrpSpPr/>
            <p:nvPr/>
          </p:nvGrpSpPr>
          <p:grpSpPr>
            <a:xfrm>
              <a:off x="2127673" y="4815713"/>
              <a:ext cx="868680" cy="932688"/>
              <a:chOff x="2701364" y="530431"/>
              <a:chExt cx="1496676" cy="1014383"/>
            </a:xfrm>
          </p:grpSpPr>
          <p:grpSp>
            <p:nvGrpSpPr>
              <p:cNvPr id="246" name="Group 245">
                <a:extLst>
                  <a:ext uri="{FF2B5EF4-FFF2-40B4-BE49-F238E27FC236}">
                    <a16:creationId xmlns:a16="http://schemas.microsoft.com/office/drawing/2014/main" id="{5A67AA09-5535-4F1B-8E20-CBBE5424A81A}"/>
                  </a:ext>
                </a:extLst>
              </p:cNvPr>
              <p:cNvGrpSpPr/>
              <p:nvPr/>
            </p:nvGrpSpPr>
            <p:grpSpPr>
              <a:xfrm>
                <a:off x="2701364" y="530431"/>
                <a:ext cx="350153" cy="678238"/>
                <a:chOff x="3448374" y="530431"/>
                <a:chExt cx="678604" cy="678238"/>
              </a:xfrm>
            </p:grpSpPr>
            <p:sp>
              <p:nvSpPr>
                <p:cNvPr id="256" name="Freeform 78">
                  <a:extLst>
                    <a:ext uri="{FF2B5EF4-FFF2-40B4-BE49-F238E27FC236}">
                      <a16:creationId xmlns:a16="http://schemas.microsoft.com/office/drawing/2014/main" id="{05F29CE8-58CA-4D67-8E00-4E778DFA3791}"/>
                    </a:ext>
                  </a:extLst>
                </p:cNvPr>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7" name="Freeform 79">
                  <a:extLst>
                    <a:ext uri="{FF2B5EF4-FFF2-40B4-BE49-F238E27FC236}">
                      <a16:creationId xmlns:a16="http://schemas.microsoft.com/office/drawing/2014/main" id="{ABFFBAB0-7CE1-492F-9B3E-F06AD5F03F36}"/>
                    </a:ext>
                  </a:extLst>
                </p:cNvPr>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50" name="Group 249">
                <a:extLst>
                  <a:ext uri="{FF2B5EF4-FFF2-40B4-BE49-F238E27FC236}">
                    <a16:creationId xmlns:a16="http://schemas.microsoft.com/office/drawing/2014/main" id="{F099DD03-7B73-42D5-BFFA-5631B1C4C335}"/>
                  </a:ext>
                </a:extLst>
              </p:cNvPr>
              <p:cNvGrpSpPr/>
              <p:nvPr/>
            </p:nvGrpSpPr>
            <p:grpSpPr>
              <a:xfrm>
                <a:off x="3051520" y="530431"/>
                <a:ext cx="1146520" cy="1014383"/>
                <a:chOff x="1905000" y="530431"/>
                <a:chExt cx="2221978" cy="1014383"/>
              </a:xfrm>
            </p:grpSpPr>
            <p:sp>
              <p:nvSpPr>
                <p:cNvPr id="251" name="Freeform 75">
                  <a:extLst>
                    <a:ext uri="{FF2B5EF4-FFF2-40B4-BE49-F238E27FC236}">
                      <a16:creationId xmlns:a16="http://schemas.microsoft.com/office/drawing/2014/main" id="{67C5AD27-1BF9-4574-9C15-FFFF9D02AB5D}"/>
                    </a:ext>
                  </a:extLst>
                </p:cNvPr>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2" name="Freeform 76">
                  <a:extLst>
                    <a:ext uri="{FF2B5EF4-FFF2-40B4-BE49-F238E27FC236}">
                      <a16:creationId xmlns:a16="http://schemas.microsoft.com/office/drawing/2014/main" id="{0B204960-6C31-4CCC-9C65-C92241D98733}"/>
                    </a:ext>
                  </a:extLst>
                </p:cNvPr>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3" name="Freeform 77">
                  <a:extLst>
                    <a:ext uri="{FF2B5EF4-FFF2-40B4-BE49-F238E27FC236}">
                      <a16:creationId xmlns:a16="http://schemas.microsoft.com/office/drawing/2014/main" id="{7694E73E-F984-447F-A669-0F28E3B54847}"/>
                    </a:ext>
                  </a:extLst>
                </p:cNvPr>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4" name="Freeform 78">
                  <a:extLst>
                    <a:ext uri="{FF2B5EF4-FFF2-40B4-BE49-F238E27FC236}">
                      <a16:creationId xmlns:a16="http://schemas.microsoft.com/office/drawing/2014/main" id="{5F529E9C-9448-4095-B904-2C7B70B503FD}"/>
                    </a:ext>
                  </a:extLst>
                </p:cNvPr>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55" name="Freeform 79">
                  <a:extLst>
                    <a:ext uri="{FF2B5EF4-FFF2-40B4-BE49-F238E27FC236}">
                      <a16:creationId xmlns:a16="http://schemas.microsoft.com/office/drawing/2014/main" id="{F75946B9-3CE9-4CBF-A26B-D45018A0B725}"/>
                    </a:ext>
                  </a:extLst>
                </p:cNvPr>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grpSp>
          <p:nvGrpSpPr>
            <p:cNvPr id="258" name="Group 257">
              <a:extLst>
                <a:ext uri="{FF2B5EF4-FFF2-40B4-BE49-F238E27FC236}">
                  <a16:creationId xmlns:a16="http://schemas.microsoft.com/office/drawing/2014/main" id="{AD614E12-E4C5-4920-B261-553B51842779}"/>
                </a:ext>
              </a:extLst>
            </p:cNvPr>
            <p:cNvGrpSpPr/>
            <p:nvPr/>
          </p:nvGrpSpPr>
          <p:grpSpPr>
            <a:xfrm>
              <a:off x="2792486" y="4815713"/>
              <a:ext cx="868680" cy="932688"/>
              <a:chOff x="2701364" y="530431"/>
              <a:chExt cx="1496676" cy="1014383"/>
            </a:xfrm>
          </p:grpSpPr>
          <p:grpSp>
            <p:nvGrpSpPr>
              <p:cNvPr id="259" name="Group 258">
                <a:extLst>
                  <a:ext uri="{FF2B5EF4-FFF2-40B4-BE49-F238E27FC236}">
                    <a16:creationId xmlns:a16="http://schemas.microsoft.com/office/drawing/2014/main" id="{DAA0ADBC-A50E-46EE-ADB7-FA6FF8B25572}"/>
                  </a:ext>
                </a:extLst>
              </p:cNvPr>
              <p:cNvGrpSpPr/>
              <p:nvPr/>
            </p:nvGrpSpPr>
            <p:grpSpPr>
              <a:xfrm>
                <a:off x="2701364" y="530431"/>
                <a:ext cx="350153" cy="678238"/>
                <a:chOff x="3448374" y="530431"/>
                <a:chExt cx="678604" cy="678238"/>
              </a:xfrm>
            </p:grpSpPr>
            <p:sp>
              <p:nvSpPr>
                <p:cNvPr id="266" name="Freeform 78">
                  <a:extLst>
                    <a:ext uri="{FF2B5EF4-FFF2-40B4-BE49-F238E27FC236}">
                      <a16:creationId xmlns:a16="http://schemas.microsoft.com/office/drawing/2014/main" id="{7FCE1C65-B50C-4DCF-95AC-EFF2CF22A9C8}"/>
                    </a:ext>
                  </a:extLst>
                </p:cNvPr>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7" name="Freeform 79">
                  <a:extLst>
                    <a:ext uri="{FF2B5EF4-FFF2-40B4-BE49-F238E27FC236}">
                      <a16:creationId xmlns:a16="http://schemas.microsoft.com/office/drawing/2014/main" id="{BA6A6645-5F73-430F-A4B9-54B6C0E493D0}"/>
                    </a:ext>
                  </a:extLst>
                </p:cNvPr>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nvGrpSpPr>
              <p:cNvPr id="260" name="Group 259">
                <a:extLst>
                  <a:ext uri="{FF2B5EF4-FFF2-40B4-BE49-F238E27FC236}">
                    <a16:creationId xmlns:a16="http://schemas.microsoft.com/office/drawing/2014/main" id="{BBC846FD-4119-432B-8722-DF9F337AD7BD}"/>
                  </a:ext>
                </a:extLst>
              </p:cNvPr>
              <p:cNvGrpSpPr/>
              <p:nvPr/>
            </p:nvGrpSpPr>
            <p:grpSpPr>
              <a:xfrm>
                <a:off x="3051520" y="530431"/>
                <a:ext cx="1146520" cy="1014383"/>
                <a:chOff x="1905000" y="530431"/>
                <a:chExt cx="2221978" cy="1014383"/>
              </a:xfrm>
            </p:grpSpPr>
            <p:sp>
              <p:nvSpPr>
                <p:cNvPr id="261" name="Freeform 75">
                  <a:extLst>
                    <a:ext uri="{FF2B5EF4-FFF2-40B4-BE49-F238E27FC236}">
                      <a16:creationId xmlns:a16="http://schemas.microsoft.com/office/drawing/2014/main" id="{51C43B1C-30C6-4B00-B3DC-1D5EEEB44F2B}"/>
                    </a:ext>
                  </a:extLst>
                </p:cNvPr>
                <p:cNvSpPr>
                  <a:spLocks/>
                </p:cNvSpPr>
                <p:nvPr/>
              </p:nvSpPr>
              <p:spPr bwMode="auto">
                <a:xfrm>
                  <a:off x="1905000" y="530431"/>
                  <a:ext cx="510455" cy="443235"/>
                </a:xfrm>
                <a:custGeom>
                  <a:avLst/>
                  <a:gdLst>
                    <a:gd name="T0" fmla="*/ 12 w 510"/>
                    <a:gd name="T1" fmla="*/ 0 h 894"/>
                    <a:gd name="T2" fmla="*/ 30 w 510"/>
                    <a:gd name="T3" fmla="*/ 0 h 894"/>
                    <a:gd name="T4" fmla="*/ 48 w 510"/>
                    <a:gd name="T5" fmla="*/ 6 h 894"/>
                    <a:gd name="T6" fmla="*/ 66 w 510"/>
                    <a:gd name="T7" fmla="*/ 18 h 894"/>
                    <a:gd name="T8" fmla="*/ 84 w 510"/>
                    <a:gd name="T9" fmla="*/ 30 h 894"/>
                    <a:gd name="T10" fmla="*/ 102 w 510"/>
                    <a:gd name="T11" fmla="*/ 42 h 894"/>
                    <a:gd name="T12" fmla="*/ 120 w 510"/>
                    <a:gd name="T13" fmla="*/ 60 h 894"/>
                    <a:gd name="T14" fmla="*/ 138 w 510"/>
                    <a:gd name="T15" fmla="*/ 78 h 894"/>
                    <a:gd name="T16" fmla="*/ 156 w 510"/>
                    <a:gd name="T17" fmla="*/ 96 h 894"/>
                    <a:gd name="T18" fmla="*/ 174 w 510"/>
                    <a:gd name="T19" fmla="*/ 120 h 894"/>
                    <a:gd name="T20" fmla="*/ 198 w 510"/>
                    <a:gd name="T21" fmla="*/ 150 h 894"/>
                    <a:gd name="T22" fmla="*/ 210 w 510"/>
                    <a:gd name="T23" fmla="*/ 174 h 894"/>
                    <a:gd name="T24" fmla="*/ 222 w 510"/>
                    <a:gd name="T25" fmla="*/ 192 h 894"/>
                    <a:gd name="T26" fmla="*/ 234 w 510"/>
                    <a:gd name="T27" fmla="*/ 210 h 894"/>
                    <a:gd name="T28" fmla="*/ 240 w 510"/>
                    <a:gd name="T29" fmla="*/ 228 h 894"/>
                    <a:gd name="T30" fmla="*/ 258 w 510"/>
                    <a:gd name="T31" fmla="*/ 252 h 894"/>
                    <a:gd name="T32" fmla="*/ 264 w 510"/>
                    <a:gd name="T33" fmla="*/ 276 h 894"/>
                    <a:gd name="T34" fmla="*/ 282 w 510"/>
                    <a:gd name="T35" fmla="*/ 300 h 894"/>
                    <a:gd name="T36" fmla="*/ 288 w 510"/>
                    <a:gd name="T37" fmla="*/ 324 h 894"/>
                    <a:gd name="T38" fmla="*/ 300 w 510"/>
                    <a:gd name="T39" fmla="*/ 342 h 894"/>
                    <a:gd name="T40" fmla="*/ 312 w 510"/>
                    <a:gd name="T41" fmla="*/ 366 h 894"/>
                    <a:gd name="T42" fmla="*/ 318 w 510"/>
                    <a:gd name="T43" fmla="*/ 390 h 894"/>
                    <a:gd name="T44" fmla="*/ 330 w 510"/>
                    <a:gd name="T45" fmla="*/ 414 h 894"/>
                    <a:gd name="T46" fmla="*/ 342 w 510"/>
                    <a:gd name="T47" fmla="*/ 438 h 894"/>
                    <a:gd name="T48" fmla="*/ 348 w 510"/>
                    <a:gd name="T49" fmla="*/ 462 h 894"/>
                    <a:gd name="T50" fmla="*/ 360 w 510"/>
                    <a:gd name="T51" fmla="*/ 480 h 894"/>
                    <a:gd name="T52" fmla="*/ 366 w 510"/>
                    <a:gd name="T53" fmla="*/ 504 h 894"/>
                    <a:gd name="T54" fmla="*/ 378 w 510"/>
                    <a:gd name="T55" fmla="*/ 528 h 894"/>
                    <a:gd name="T56" fmla="*/ 384 w 510"/>
                    <a:gd name="T57" fmla="*/ 552 h 894"/>
                    <a:gd name="T58" fmla="*/ 396 w 510"/>
                    <a:gd name="T59" fmla="*/ 576 h 894"/>
                    <a:gd name="T60" fmla="*/ 402 w 510"/>
                    <a:gd name="T61" fmla="*/ 600 h 894"/>
                    <a:gd name="T62" fmla="*/ 414 w 510"/>
                    <a:gd name="T63" fmla="*/ 618 h 894"/>
                    <a:gd name="T64" fmla="*/ 420 w 510"/>
                    <a:gd name="T65" fmla="*/ 648 h 894"/>
                    <a:gd name="T66" fmla="*/ 432 w 510"/>
                    <a:gd name="T67" fmla="*/ 672 h 894"/>
                    <a:gd name="T68" fmla="*/ 438 w 510"/>
                    <a:gd name="T69" fmla="*/ 696 h 894"/>
                    <a:gd name="T70" fmla="*/ 450 w 510"/>
                    <a:gd name="T71" fmla="*/ 720 h 894"/>
                    <a:gd name="T72" fmla="*/ 456 w 510"/>
                    <a:gd name="T73" fmla="*/ 744 h 894"/>
                    <a:gd name="T74" fmla="*/ 468 w 510"/>
                    <a:gd name="T75" fmla="*/ 768 h 894"/>
                    <a:gd name="T76" fmla="*/ 474 w 510"/>
                    <a:gd name="T77" fmla="*/ 798 h 894"/>
                    <a:gd name="T78" fmla="*/ 486 w 510"/>
                    <a:gd name="T79" fmla="*/ 816 h 894"/>
                    <a:gd name="T80" fmla="*/ 492 w 510"/>
                    <a:gd name="T81" fmla="*/ 846 h 894"/>
                    <a:gd name="T82" fmla="*/ 504 w 510"/>
                    <a:gd name="T83" fmla="*/ 870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0" h="894">
                      <a:moveTo>
                        <a:pt x="0" y="0"/>
                      </a:moveTo>
                      <a:lnTo>
                        <a:pt x="6" y="0"/>
                      </a:lnTo>
                      <a:lnTo>
                        <a:pt x="12" y="0"/>
                      </a:lnTo>
                      <a:lnTo>
                        <a:pt x="18" y="0"/>
                      </a:lnTo>
                      <a:lnTo>
                        <a:pt x="24" y="0"/>
                      </a:lnTo>
                      <a:lnTo>
                        <a:pt x="30" y="0"/>
                      </a:lnTo>
                      <a:lnTo>
                        <a:pt x="36" y="6"/>
                      </a:lnTo>
                      <a:lnTo>
                        <a:pt x="42" y="6"/>
                      </a:lnTo>
                      <a:lnTo>
                        <a:pt x="48" y="6"/>
                      </a:lnTo>
                      <a:lnTo>
                        <a:pt x="54" y="12"/>
                      </a:lnTo>
                      <a:lnTo>
                        <a:pt x="60" y="12"/>
                      </a:lnTo>
                      <a:lnTo>
                        <a:pt x="66" y="18"/>
                      </a:lnTo>
                      <a:lnTo>
                        <a:pt x="72" y="18"/>
                      </a:lnTo>
                      <a:lnTo>
                        <a:pt x="78" y="24"/>
                      </a:lnTo>
                      <a:lnTo>
                        <a:pt x="84" y="30"/>
                      </a:lnTo>
                      <a:lnTo>
                        <a:pt x="90" y="30"/>
                      </a:lnTo>
                      <a:lnTo>
                        <a:pt x="96" y="36"/>
                      </a:lnTo>
                      <a:lnTo>
                        <a:pt x="102" y="42"/>
                      </a:lnTo>
                      <a:lnTo>
                        <a:pt x="108" y="48"/>
                      </a:lnTo>
                      <a:lnTo>
                        <a:pt x="114" y="54"/>
                      </a:lnTo>
                      <a:lnTo>
                        <a:pt x="120" y="60"/>
                      </a:lnTo>
                      <a:lnTo>
                        <a:pt x="126" y="66"/>
                      </a:lnTo>
                      <a:lnTo>
                        <a:pt x="132" y="72"/>
                      </a:lnTo>
                      <a:lnTo>
                        <a:pt x="138" y="78"/>
                      </a:lnTo>
                      <a:lnTo>
                        <a:pt x="144" y="84"/>
                      </a:lnTo>
                      <a:lnTo>
                        <a:pt x="150" y="90"/>
                      </a:lnTo>
                      <a:lnTo>
                        <a:pt x="156" y="96"/>
                      </a:lnTo>
                      <a:lnTo>
                        <a:pt x="168" y="108"/>
                      </a:lnTo>
                      <a:lnTo>
                        <a:pt x="168" y="114"/>
                      </a:lnTo>
                      <a:lnTo>
                        <a:pt x="174" y="120"/>
                      </a:lnTo>
                      <a:lnTo>
                        <a:pt x="186" y="132"/>
                      </a:lnTo>
                      <a:lnTo>
                        <a:pt x="186" y="138"/>
                      </a:lnTo>
                      <a:lnTo>
                        <a:pt x="198" y="150"/>
                      </a:lnTo>
                      <a:lnTo>
                        <a:pt x="198" y="162"/>
                      </a:lnTo>
                      <a:lnTo>
                        <a:pt x="204" y="168"/>
                      </a:lnTo>
                      <a:lnTo>
                        <a:pt x="210" y="174"/>
                      </a:lnTo>
                      <a:lnTo>
                        <a:pt x="216" y="180"/>
                      </a:lnTo>
                      <a:lnTo>
                        <a:pt x="216" y="186"/>
                      </a:lnTo>
                      <a:lnTo>
                        <a:pt x="222" y="192"/>
                      </a:lnTo>
                      <a:lnTo>
                        <a:pt x="222" y="198"/>
                      </a:lnTo>
                      <a:lnTo>
                        <a:pt x="228" y="204"/>
                      </a:lnTo>
                      <a:lnTo>
                        <a:pt x="234" y="210"/>
                      </a:lnTo>
                      <a:lnTo>
                        <a:pt x="234" y="216"/>
                      </a:lnTo>
                      <a:lnTo>
                        <a:pt x="240" y="222"/>
                      </a:lnTo>
                      <a:lnTo>
                        <a:pt x="240" y="228"/>
                      </a:lnTo>
                      <a:lnTo>
                        <a:pt x="246" y="234"/>
                      </a:lnTo>
                      <a:lnTo>
                        <a:pt x="246" y="240"/>
                      </a:lnTo>
                      <a:lnTo>
                        <a:pt x="258" y="252"/>
                      </a:lnTo>
                      <a:lnTo>
                        <a:pt x="258" y="264"/>
                      </a:lnTo>
                      <a:lnTo>
                        <a:pt x="264" y="270"/>
                      </a:lnTo>
                      <a:lnTo>
                        <a:pt x="264" y="276"/>
                      </a:lnTo>
                      <a:lnTo>
                        <a:pt x="270" y="282"/>
                      </a:lnTo>
                      <a:lnTo>
                        <a:pt x="270" y="288"/>
                      </a:lnTo>
                      <a:lnTo>
                        <a:pt x="282" y="300"/>
                      </a:lnTo>
                      <a:lnTo>
                        <a:pt x="282" y="312"/>
                      </a:lnTo>
                      <a:lnTo>
                        <a:pt x="288" y="318"/>
                      </a:lnTo>
                      <a:lnTo>
                        <a:pt x="288" y="324"/>
                      </a:lnTo>
                      <a:lnTo>
                        <a:pt x="294" y="330"/>
                      </a:lnTo>
                      <a:lnTo>
                        <a:pt x="294" y="336"/>
                      </a:lnTo>
                      <a:lnTo>
                        <a:pt x="300" y="342"/>
                      </a:lnTo>
                      <a:lnTo>
                        <a:pt x="300" y="354"/>
                      </a:lnTo>
                      <a:lnTo>
                        <a:pt x="306" y="360"/>
                      </a:lnTo>
                      <a:lnTo>
                        <a:pt x="312" y="366"/>
                      </a:lnTo>
                      <a:lnTo>
                        <a:pt x="312" y="378"/>
                      </a:lnTo>
                      <a:lnTo>
                        <a:pt x="318" y="384"/>
                      </a:lnTo>
                      <a:lnTo>
                        <a:pt x="318" y="390"/>
                      </a:lnTo>
                      <a:lnTo>
                        <a:pt x="324" y="396"/>
                      </a:lnTo>
                      <a:lnTo>
                        <a:pt x="324" y="408"/>
                      </a:lnTo>
                      <a:lnTo>
                        <a:pt x="330" y="414"/>
                      </a:lnTo>
                      <a:lnTo>
                        <a:pt x="336" y="420"/>
                      </a:lnTo>
                      <a:lnTo>
                        <a:pt x="336" y="432"/>
                      </a:lnTo>
                      <a:lnTo>
                        <a:pt x="342" y="438"/>
                      </a:lnTo>
                      <a:lnTo>
                        <a:pt x="342" y="450"/>
                      </a:lnTo>
                      <a:lnTo>
                        <a:pt x="348" y="456"/>
                      </a:lnTo>
                      <a:lnTo>
                        <a:pt x="348" y="462"/>
                      </a:lnTo>
                      <a:lnTo>
                        <a:pt x="354" y="468"/>
                      </a:lnTo>
                      <a:lnTo>
                        <a:pt x="354" y="474"/>
                      </a:lnTo>
                      <a:lnTo>
                        <a:pt x="360" y="480"/>
                      </a:lnTo>
                      <a:lnTo>
                        <a:pt x="360" y="492"/>
                      </a:lnTo>
                      <a:lnTo>
                        <a:pt x="366" y="498"/>
                      </a:lnTo>
                      <a:lnTo>
                        <a:pt x="366" y="504"/>
                      </a:lnTo>
                      <a:lnTo>
                        <a:pt x="372" y="510"/>
                      </a:lnTo>
                      <a:lnTo>
                        <a:pt x="372" y="522"/>
                      </a:lnTo>
                      <a:lnTo>
                        <a:pt x="378" y="528"/>
                      </a:lnTo>
                      <a:lnTo>
                        <a:pt x="378" y="534"/>
                      </a:lnTo>
                      <a:lnTo>
                        <a:pt x="384" y="540"/>
                      </a:lnTo>
                      <a:lnTo>
                        <a:pt x="384" y="552"/>
                      </a:lnTo>
                      <a:lnTo>
                        <a:pt x="390" y="558"/>
                      </a:lnTo>
                      <a:lnTo>
                        <a:pt x="390" y="570"/>
                      </a:lnTo>
                      <a:lnTo>
                        <a:pt x="396" y="576"/>
                      </a:lnTo>
                      <a:lnTo>
                        <a:pt x="396" y="582"/>
                      </a:lnTo>
                      <a:lnTo>
                        <a:pt x="402" y="588"/>
                      </a:lnTo>
                      <a:lnTo>
                        <a:pt x="402" y="600"/>
                      </a:lnTo>
                      <a:lnTo>
                        <a:pt x="408" y="606"/>
                      </a:lnTo>
                      <a:lnTo>
                        <a:pt x="408" y="612"/>
                      </a:lnTo>
                      <a:lnTo>
                        <a:pt x="414" y="618"/>
                      </a:lnTo>
                      <a:lnTo>
                        <a:pt x="414" y="630"/>
                      </a:lnTo>
                      <a:lnTo>
                        <a:pt x="420" y="636"/>
                      </a:lnTo>
                      <a:lnTo>
                        <a:pt x="420" y="648"/>
                      </a:lnTo>
                      <a:lnTo>
                        <a:pt x="426" y="654"/>
                      </a:lnTo>
                      <a:lnTo>
                        <a:pt x="426" y="666"/>
                      </a:lnTo>
                      <a:lnTo>
                        <a:pt x="432" y="672"/>
                      </a:lnTo>
                      <a:lnTo>
                        <a:pt x="432" y="678"/>
                      </a:lnTo>
                      <a:lnTo>
                        <a:pt x="438" y="684"/>
                      </a:lnTo>
                      <a:lnTo>
                        <a:pt x="438" y="696"/>
                      </a:lnTo>
                      <a:lnTo>
                        <a:pt x="444" y="702"/>
                      </a:lnTo>
                      <a:lnTo>
                        <a:pt x="444" y="714"/>
                      </a:lnTo>
                      <a:lnTo>
                        <a:pt x="450" y="720"/>
                      </a:lnTo>
                      <a:lnTo>
                        <a:pt x="450" y="732"/>
                      </a:lnTo>
                      <a:lnTo>
                        <a:pt x="456" y="738"/>
                      </a:lnTo>
                      <a:lnTo>
                        <a:pt x="456" y="744"/>
                      </a:lnTo>
                      <a:lnTo>
                        <a:pt x="462" y="750"/>
                      </a:lnTo>
                      <a:lnTo>
                        <a:pt x="462" y="762"/>
                      </a:lnTo>
                      <a:lnTo>
                        <a:pt x="468" y="768"/>
                      </a:lnTo>
                      <a:lnTo>
                        <a:pt x="468" y="780"/>
                      </a:lnTo>
                      <a:lnTo>
                        <a:pt x="474" y="786"/>
                      </a:lnTo>
                      <a:lnTo>
                        <a:pt x="474" y="798"/>
                      </a:lnTo>
                      <a:lnTo>
                        <a:pt x="480" y="804"/>
                      </a:lnTo>
                      <a:lnTo>
                        <a:pt x="480" y="810"/>
                      </a:lnTo>
                      <a:lnTo>
                        <a:pt x="486" y="816"/>
                      </a:lnTo>
                      <a:lnTo>
                        <a:pt x="486" y="828"/>
                      </a:lnTo>
                      <a:lnTo>
                        <a:pt x="492" y="834"/>
                      </a:lnTo>
                      <a:lnTo>
                        <a:pt x="492" y="846"/>
                      </a:lnTo>
                      <a:lnTo>
                        <a:pt x="498" y="852"/>
                      </a:lnTo>
                      <a:lnTo>
                        <a:pt x="498" y="864"/>
                      </a:lnTo>
                      <a:lnTo>
                        <a:pt x="504" y="870"/>
                      </a:lnTo>
                      <a:lnTo>
                        <a:pt x="504" y="882"/>
                      </a:lnTo>
                      <a:lnTo>
                        <a:pt x="510" y="89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2" name="Freeform 76">
                  <a:extLst>
                    <a:ext uri="{FF2B5EF4-FFF2-40B4-BE49-F238E27FC236}">
                      <a16:creationId xmlns:a16="http://schemas.microsoft.com/office/drawing/2014/main" id="{B9AF93BD-700A-4D41-AFCA-425B1D09DFD2}"/>
                    </a:ext>
                  </a:extLst>
                </p:cNvPr>
                <p:cNvSpPr>
                  <a:spLocks/>
                </p:cNvSpPr>
                <p:nvPr/>
              </p:nvSpPr>
              <p:spPr bwMode="auto">
                <a:xfrm>
                  <a:off x="2415455" y="973666"/>
                  <a:ext cx="432385" cy="514628"/>
                </a:xfrm>
                <a:custGeom>
                  <a:avLst/>
                  <a:gdLst>
                    <a:gd name="T0" fmla="*/ 6 w 432"/>
                    <a:gd name="T1" fmla="*/ 12 h 1038"/>
                    <a:gd name="T2" fmla="*/ 12 w 432"/>
                    <a:gd name="T3" fmla="*/ 42 h 1038"/>
                    <a:gd name="T4" fmla="*/ 24 w 432"/>
                    <a:gd name="T5" fmla="*/ 66 h 1038"/>
                    <a:gd name="T6" fmla="*/ 30 w 432"/>
                    <a:gd name="T7" fmla="*/ 90 h 1038"/>
                    <a:gd name="T8" fmla="*/ 42 w 432"/>
                    <a:gd name="T9" fmla="*/ 114 h 1038"/>
                    <a:gd name="T10" fmla="*/ 48 w 432"/>
                    <a:gd name="T11" fmla="*/ 144 h 1038"/>
                    <a:gd name="T12" fmla="*/ 60 w 432"/>
                    <a:gd name="T13" fmla="*/ 168 h 1038"/>
                    <a:gd name="T14" fmla="*/ 66 w 432"/>
                    <a:gd name="T15" fmla="*/ 198 h 1038"/>
                    <a:gd name="T16" fmla="*/ 78 w 432"/>
                    <a:gd name="T17" fmla="*/ 216 h 1038"/>
                    <a:gd name="T18" fmla="*/ 84 w 432"/>
                    <a:gd name="T19" fmla="*/ 246 h 1038"/>
                    <a:gd name="T20" fmla="*/ 96 w 432"/>
                    <a:gd name="T21" fmla="*/ 276 h 1038"/>
                    <a:gd name="T22" fmla="*/ 102 w 432"/>
                    <a:gd name="T23" fmla="*/ 300 h 1038"/>
                    <a:gd name="T24" fmla="*/ 114 w 432"/>
                    <a:gd name="T25" fmla="*/ 324 h 1038"/>
                    <a:gd name="T26" fmla="*/ 120 w 432"/>
                    <a:gd name="T27" fmla="*/ 354 h 1038"/>
                    <a:gd name="T28" fmla="*/ 132 w 432"/>
                    <a:gd name="T29" fmla="*/ 372 h 1038"/>
                    <a:gd name="T30" fmla="*/ 138 w 432"/>
                    <a:gd name="T31" fmla="*/ 402 h 1038"/>
                    <a:gd name="T32" fmla="*/ 150 w 432"/>
                    <a:gd name="T33" fmla="*/ 426 h 1038"/>
                    <a:gd name="T34" fmla="*/ 156 w 432"/>
                    <a:gd name="T35" fmla="*/ 450 h 1038"/>
                    <a:gd name="T36" fmla="*/ 168 w 432"/>
                    <a:gd name="T37" fmla="*/ 474 h 1038"/>
                    <a:gd name="T38" fmla="*/ 174 w 432"/>
                    <a:gd name="T39" fmla="*/ 498 h 1038"/>
                    <a:gd name="T40" fmla="*/ 186 w 432"/>
                    <a:gd name="T41" fmla="*/ 522 h 1038"/>
                    <a:gd name="T42" fmla="*/ 192 w 432"/>
                    <a:gd name="T43" fmla="*/ 552 h 1038"/>
                    <a:gd name="T44" fmla="*/ 210 w 432"/>
                    <a:gd name="T45" fmla="*/ 582 h 1038"/>
                    <a:gd name="T46" fmla="*/ 216 w 432"/>
                    <a:gd name="T47" fmla="*/ 612 h 1038"/>
                    <a:gd name="T48" fmla="*/ 228 w 432"/>
                    <a:gd name="T49" fmla="*/ 636 h 1038"/>
                    <a:gd name="T50" fmla="*/ 234 w 432"/>
                    <a:gd name="T51" fmla="*/ 654 h 1038"/>
                    <a:gd name="T52" fmla="*/ 246 w 432"/>
                    <a:gd name="T53" fmla="*/ 678 h 1038"/>
                    <a:gd name="T54" fmla="*/ 258 w 432"/>
                    <a:gd name="T55" fmla="*/ 714 h 1038"/>
                    <a:gd name="T56" fmla="*/ 270 w 432"/>
                    <a:gd name="T57" fmla="*/ 738 h 1038"/>
                    <a:gd name="T58" fmla="*/ 276 w 432"/>
                    <a:gd name="T59" fmla="*/ 756 h 1038"/>
                    <a:gd name="T60" fmla="*/ 288 w 432"/>
                    <a:gd name="T61" fmla="*/ 774 h 1038"/>
                    <a:gd name="T62" fmla="*/ 294 w 432"/>
                    <a:gd name="T63" fmla="*/ 798 h 1038"/>
                    <a:gd name="T64" fmla="*/ 306 w 432"/>
                    <a:gd name="T65" fmla="*/ 822 h 1038"/>
                    <a:gd name="T66" fmla="*/ 318 w 432"/>
                    <a:gd name="T67" fmla="*/ 840 h 1038"/>
                    <a:gd name="T68" fmla="*/ 324 w 432"/>
                    <a:gd name="T69" fmla="*/ 864 h 1038"/>
                    <a:gd name="T70" fmla="*/ 336 w 432"/>
                    <a:gd name="T71" fmla="*/ 882 h 1038"/>
                    <a:gd name="T72" fmla="*/ 354 w 432"/>
                    <a:gd name="T73" fmla="*/ 912 h 1038"/>
                    <a:gd name="T74" fmla="*/ 360 w 432"/>
                    <a:gd name="T75" fmla="*/ 930 h 1038"/>
                    <a:gd name="T76" fmla="*/ 378 w 432"/>
                    <a:gd name="T77" fmla="*/ 954 h 1038"/>
                    <a:gd name="T78" fmla="*/ 384 w 432"/>
                    <a:gd name="T79" fmla="*/ 972 h 1038"/>
                    <a:gd name="T80" fmla="*/ 402 w 432"/>
                    <a:gd name="T81" fmla="*/ 996 h 1038"/>
                    <a:gd name="T82" fmla="*/ 420 w 432"/>
                    <a:gd name="T83" fmla="*/ 102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2" h="1038">
                      <a:moveTo>
                        <a:pt x="0" y="0"/>
                      </a:moveTo>
                      <a:lnTo>
                        <a:pt x="0" y="6"/>
                      </a:lnTo>
                      <a:lnTo>
                        <a:pt x="6" y="12"/>
                      </a:lnTo>
                      <a:lnTo>
                        <a:pt x="6" y="24"/>
                      </a:lnTo>
                      <a:lnTo>
                        <a:pt x="12" y="30"/>
                      </a:lnTo>
                      <a:lnTo>
                        <a:pt x="12" y="42"/>
                      </a:lnTo>
                      <a:lnTo>
                        <a:pt x="18" y="48"/>
                      </a:lnTo>
                      <a:lnTo>
                        <a:pt x="18" y="60"/>
                      </a:lnTo>
                      <a:lnTo>
                        <a:pt x="24" y="66"/>
                      </a:lnTo>
                      <a:lnTo>
                        <a:pt x="24" y="72"/>
                      </a:lnTo>
                      <a:lnTo>
                        <a:pt x="30" y="78"/>
                      </a:lnTo>
                      <a:lnTo>
                        <a:pt x="30" y="90"/>
                      </a:lnTo>
                      <a:lnTo>
                        <a:pt x="36" y="96"/>
                      </a:lnTo>
                      <a:lnTo>
                        <a:pt x="36" y="108"/>
                      </a:lnTo>
                      <a:lnTo>
                        <a:pt x="42" y="114"/>
                      </a:lnTo>
                      <a:lnTo>
                        <a:pt x="42" y="132"/>
                      </a:lnTo>
                      <a:lnTo>
                        <a:pt x="48" y="138"/>
                      </a:lnTo>
                      <a:lnTo>
                        <a:pt x="48" y="144"/>
                      </a:lnTo>
                      <a:lnTo>
                        <a:pt x="54" y="150"/>
                      </a:lnTo>
                      <a:lnTo>
                        <a:pt x="54" y="162"/>
                      </a:lnTo>
                      <a:lnTo>
                        <a:pt x="60" y="168"/>
                      </a:lnTo>
                      <a:lnTo>
                        <a:pt x="60" y="180"/>
                      </a:lnTo>
                      <a:lnTo>
                        <a:pt x="66" y="186"/>
                      </a:lnTo>
                      <a:lnTo>
                        <a:pt x="66" y="198"/>
                      </a:lnTo>
                      <a:lnTo>
                        <a:pt x="72" y="204"/>
                      </a:lnTo>
                      <a:lnTo>
                        <a:pt x="72" y="210"/>
                      </a:lnTo>
                      <a:lnTo>
                        <a:pt x="78" y="216"/>
                      </a:lnTo>
                      <a:lnTo>
                        <a:pt x="78" y="228"/>
                      </a:lnTo>
                      <a:lnTo>
                        <a:pt x="84" y="234"/>
                      </a:lnTo>
                      <a:lnTo>
                        <a:pt x="84" y="246"/>
                      </a:lnTo>
                      <a:lnTo>
                        <a:pt x="90" y="252"/>
                      </a:lnTo>
                      <a:lnTo>
                        <a:pt x="90" y="270"/>
                      </a:lnTo>
                      <a:lnTo>
                        <a:pt x="96" y="276"/>
                      </a:lnTo>
                      <a:lnTo>
                        <a:pt x="96" y="288"/>
                      </a:lnTo>
                      <a:lnTo>
                        <a:pt x="102" y="294"/>
                      </a:lnTo>
                      <a:lnTo>
                        <a:pt x="102" y="300"/>
                      </a:lnTo>
                      <a:lnTo>
                        <a:pt x="108" y="306"/>
                      </a:lnTo>
                      <a:lnTo>
                        <a:pt x="108" y="318"/>
                      </a:lnTo>
                      <a:lnTo>
                        <a:pt x="114" y="324"/>
                      </a:lnTo>
                      <a:lnTo>
                        <a:pt x="114" y="336"/>
                      </a:lnTo>
                      <a:lnTo>
                        <a:pt x="120" y="342"/>
                      </a:lnTo>
                      <a:lnTo>
                        <a:pt x="120" y="354"/>
                      </a:lnTo>
                      <a:lnTo>
                        <a:pt x="126" y="360"/>
                      </a:lnTo>
                      <a:lnTo>
                        <a:pt x="126" y="366"/>
                      </a:lnTo>
                      <a:lnTo>
                        <a:pt x="132" y="372"/>
                      </a:lnTo>
                      <a:lnTo>
                        <a:pt x="132" y="384"/>
                      </a:lnTo>
                      <a:lnTo>
                        <a:pt x="138" y="390"/>
                      </a:lnTo>
                      <a:lnTo>
                        <a:pt x="138" y="402"/>
                      </a:lnTo>
                      <a:lnTo>
                        <a:pt x="144" y="408"/>
                      </a:lnTo>
                      <a:lnTo>
                        <a:pt x="144" y="420"/>
                      </a:lnTo>
                      <a:lnTo>
                        <a:pt x="150" y="426"/>
                      </a:lnTo>
                      <a:lnTo>
                        <a:pt x="150" y="432"/>
                      </a:lnTo>
                      <a:lnTo>
                        <a:pt x="156" y="438"/>
                      </a:lnTo>
                      <a:lnTo>
                        <a:pt x="156" y="450"/>
                      </a:lnTo>
                      <a:lnTo>
                        <a:pt x="162" y="456"/>
                      </a:lnTo>
                      <a:lnTo>
                        <a:pt x="162" y="468"/>
                      </a:lnTo>
                      <a:lnTo>
                        <a:pt x="168" y="474"/>
                      </a:lnTo>
                      <a:lnTo>
                        <a:pt x="168" y="486"/>
                      </a:lnTo>
                      <a:lnTo>
                        <a:pt x="174" y="492"/>
                      </a:lnTo>
                      <a:lnTo>
                        <a:pt x="174" y="498"/>
                      </a:lnTo>
                      <a:lnTo>
                        <a:pt x="180" y="504"/>
                      </a:lnTo>
                      <a:lnTo>
                        <a:pt x="180" y="516"/>
                      </a:lnTo>
                      <a:lnTo>
                        <a:pt x="186" y="522"/>
                      </a:lnTo>
                      <a:lnTo>
                        <a:pt x="186" y="534"/>
                      </a:lnTo>
                      <a:lnTo>
                        <a:pt x="192" y="540"/>
                      </a:lnTo>
                      <a:lnTo>
                        <a:pt x="192" y="552"/>
                      </a:lnTo>
                      <a:lnTo>
                        <a:pt x="198" y="558"/>
                      </a:lnTo>
                      <a:lnTo>
                        <a:pt x="198" y="570"/>
                      </a:lnTo>
                      <a:lnTo>
                        <a:pt x="210" y="582"/>
                      </a:lnTo>
                      <a:lnTo>
                        <a:pt x="210" y="594"/>
                      </a:lnTo>
                      <a:lnTo>
                        <a:pt x="216" y="600"/>
                      </a:lnTo>
                      <a:lnTo>
                        <a:pt x="216" y="612"/>
                      </a:lnTo>
                      <a:lnTo>
                        <a:pt x="222" y="618"/>
                      </a:lnTo>
                      <a:lnTo>
                        <a:pt x="222" y="630"/>
                      </a:lnTo>
                      <a:lnTo>
                        <a:pt x="228" y="636"/>
                      </a:lnTo>
                      <a:lnTo>
                        <a:pt x="228" y="642"/>
                      </a:lnTo>
                      <a:lnTo>
                        <a:pt x="234" y="648"/>
                      </a:lnTo>
                      <a:lnTo>
                        <a:pt x="234" y="654"/>
                      </a:lnTo>
                      <a:lnTo>
                        <a:pt x="240" y="660"/>
                      </a:lnTo>
                      <a:lnTo>
                        <a:pt x="240" y="672"/>
                      </a:lnTo>
                      <a:lnTo>
                        <a:pt x="246" y="678"/>
                      </a:lnTo>
                      <a:lnTo>
                        <a:pt x="246" y="690"/>
                      </a:lnTo>
                      <a:lnTo>
                        <a:pt x="258" y="702"/>
                      </a:lnTo>
                      <a:lnTo>
                        <a:pt x="258" y="714"/>
                      </a:lnTo>
                      <a:lnTo>
                        <a:pt x="264" y="720"/>
                      </a:lnTo>
                      <a:lnTo>
                        <a:pt x="264" y="732"/>
                      </a:lnTo>
                      <a:lnTo>
                        <a:pt x="270" y="738"/>
                      </a:lnTo>
                      <a:lnTo>
                        <a:pt x="270" y="744"/>
                      </a:lnTo>
                      <a:lnTo>
                        <a:pt x="276" y="750"/>
                      </a:lnTo>
                      <a:lnTo>
                        <a:pt x="276" y="756"/>
                      </a:lnTo>
                      <a:lnTo>
                        <a:pt x="282" y="762"/>
                      </a:lnTo>
                      <a:lnTo>
                        <a:pt x="282" y="768"/>
                      </a:lnTo>
                      <a:lnTo>
                        <a:pt x="288" y="774"/>
                      </a:lnTo>
                      <a:lnTo>
                        <a:pt x="288" y="786"/>
                      </a:lnTo>
                      <a:lnTo>
                        <a:pt x="294" y="792"/>
                      </a:lnTo>
                      <a:lnTo>
                        <a:pt x="294" y="798"/>
                      </a:lnTo>
                      <a:lnTo>
                        <a:pt x="300" y="804"/>
                      </a:lnTo>
                      <a:lnTo>
                        <a:pt x="300" y="816"/>
                      </a:lnTo>
                      <a:lnTo>
                        <a:pt x="306" y="822"/>
                      </a:lnTo>
                      <a:lnTo>
                        <a:pt x="312" y="828"/>
                      </a:lnTo>
                      <a:lnTo>
                        <a:pt x="312" y="834"/>
                      </a:lnTo>
                      <a:lnTo>
                        <a:pt x="318" y="840"/>
                      </a:lnTo>
                      <a:lnTo>
                        <a:pt x="318" y="852"/>
                      </a:lnTo>
                      <a:lnTo>
                        <a:pt x="324" y="858"/>
                      </a:lnTo>
                      <a:lnTo>
                        <a:pt x="324" y="864"/>
                      </a:lnTo>
                      <a:lnTo>
                        <a:pt x="330" y="870"/>
                      </a:lnTo>
                      <a:lnTo>
                        <a:pt x="336" y="876"/>
                      </a:lnTo>
                      <a:lnTo>
                        <a:pt x="336" y="882"/>
                      </a:lnTo>
                      <a:lnTo>
                        <a:pt x="342" y="888"/>
                      </a:lnTo>
                      <a:lnTo>
                        <a:pt x="342" y="900"/>
                      </a:lnTo>
                      <a:lnTo>
                        <a:pt x="354" y="912"/>
                      </a:lnTo>
                      <a:lnTo>
                        <a:pt x="354" y="918"/>
                      </a:lnTo>
                      <a:lnTo>
                        <a:pt x="360" y="924"/>
                      </a:lnTo>
                      <a:lnTo>
                        <a:pt x="360" y="930"/>
                      </a:lnTo>
                      <a:lnTo>
                        <a:pt x="366" y="936"/>
                      </a:lnTo>
                      <a:lnTo>
                        <a:pt x="366" y="942"/>
                      </a:lnTo>
                      <a:lnTo>
                        <a:pt x="378" y="954"/>
                      </a:lnTo>
                      <a:lnTo>
                        <a:pt x="378" y="960"/>
                      </a:lnTo>
                      <a:lnTo>
                        <a:pt x="384" y="966"/>
                      </a:lnTo>
                      <a:lnTo>
                        <a:pt x="384" y="972"/>
                      </a:lnTo>
                      <a:lnTo>
                        <a:pt x="396" y="984"/>
                      </a:lnTo>
                      <a:lnTo>
                        <a:pt x="396" y="990"/>
                      </a:lnTo>
                      <a:lnTo>
                        <a:pt x="402" y="996"/>
                      </a:lnTo>
                      <a:lnTo>
                        <a:pt x="402" y="1002"/>
                      </a:lnTo>
                      <a:lnTo>
                        <a:pt x="408" y="1008"/>
                      </a:lnTo>
                      <a:lnTo>
                        <a:pt x="420" y="1020"/>
                      </a:lnTo>
                      <a:lnTo>
                        <a:pt x="420" y="1026"/>
                      </a:lnTo>
                      <a:lnTo>
                        <a:pt x="432" y="1038"/>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3" name="Freeform 77">
                  <a:extLst>
                    <a:ext uri="{FF2B5EF4-FFF2-40B4-BE49-F238E27FC236}">
                      <a16:creationId xmlns:a16="http://schemas.microsoft.com/office/drawing/2014/main" id="{40BA7B04-01D5-4CB1-92CA-A61120C7EE17}"/>
                    </a:ext>
                  </a:extLst>
                </p:cNvPr>
                <p:cNvSpPr>
                  <a:spLocks/>
                </p:cNvSpPr>
                <p:nvPr/>
              </p:nvSpPr>
              <p:spPr bwMode="auto">
                <a:xfrm>
                  <a:off x="2847839" y="1208670"/>
                  <a:ext cx="600534" cy="336144"/>
                </a:xfrm>
                <a:custGeom>
                  <a:avLst/>
                  <a:gdLst>
                    <a:gd name="T0" fmla="*/ 6 w 600"/>
                    <a:gd name="T1" fmla="*/ 576 h 678"/>
                    <a:gd name="T2" fmla="*/ 24 w 600"/>
                    <a:gd name="T3" fmla="*/ 600 h 678"/>
                    <a:gd name="T4" fmla="*/ 42 w 600"/>
                    <a:gd name="T5" fmla="*/ 618 h 678"/>
                    <a:gd name="T6" fmla="*/ 60 w 600"/>
                    <a:gd name="T7" fmla="*/ 636 h 678"/>
                    <a:gd name="T8" fmla="*/ 78 w 600"/>
                    <a:gd name="T9" fmla="*/ 648 h 678"/>
                    <a:gd name="T10" fmla="*/ 96 w 600"/>
                    <a:gd name="T11" fmla="*/ 660 h 678"/>
                    <a:gd name="T12" fmla="*/ 114 w 600"/>
                    <a:gd name="T13" fmla="*/ 672 h 678"/>
                    <a:gd name="T14" fmla="*/ 132 w 600"/>
                    <a:gd name="T15" fmla="*/ 678 h 678"/>
                    <a:gd name="T16" fmla="*/ 150 w 600"/>
                    <a:gd name="T17" fmla="*/ 678 h 678"/>
                    <a:gd name="T18" fmla="*/ 174 w 600"/>
                    <a:gd name="T19" fmla="*/ 678 h 678"/>
                    <a:gd name="T20" fmla="*/ 180 w 600"/>
                    <a:gd name="T21" fmla="*/ 678 h 678"/>
                    <a:gd name="T22" fmla="*/ 198 w 600"/>
                    <a:gd name="T23" fmla="*/ 678 h 678"/>
                    <a:gd name="T24" fmla="*/ 216 w 600"/>
                    <a:gd name="T25" fmla="*/ 672 h 678"/>
                    <a:gd name="T26" fmla="*/ 234 w 600"/>
                    <a:gd name="T27" fmla="*/ 660 h 678"/>
                    <a:gd name="T28" fmla="*/ 252 w 600"/>
                    <a:gd name="T29" fmla="*/ 654 h 678"/>
                    <a:gd name="T30" fmla="*/ 270 w 600"/>
                    <a:gd name="T31" fmla="*/ 636 h 678"/>
                    <a:gd name="T32" fmla="*/ 288 w 600"/>
                    <a:gd name="T33" fmla="*/ 624 h 678"/>
                    <a:gd name="T34" fmla="*/ 306 w 600"/>
                    <a:gd name="T35" fmla="*/ 600 h 678"/>
                    <a:gd name="T36" fmla="*/ 324 w 600"/>
                    <a:gd name="T37" fmla="*/ 582 h 678"/>
                    <a:gd name="T38" fmla="*/ 342 w 600"/>
                    <a:gd name="T39" fmla="*/ 558 h 678"/>
                    <a:gd name="T40" fmla="*/ 360 w 600"/>
                    <a:gd name="T41" fmla="*/ 534 h 678"/>
                    <a:gd name="T42" fmla="*/ 378 w 600"/>
                    <a:gd name="T43" fmla="*/ 510 h 678"/>
                    <a:gd name="T44" fmla="*/ 390 w 600"/>
                    <a:gd name="T45" fmla="*/ 480 h 678"/>
                    <a:gd name="T46" fmla="*/ 402 w 600"/>
                    <a:gd name="T47" fmla="*/ 462 h 678"/>
                    <a:gd name="T48" fmla="*/ 426 w 600"/>
                    <a:gd name="T49" fmla="*/ 426 h 678"/>
                    <a:gd name="T50" fmla="*/ 438 w 600"/>
                    <a:gd name="T51" fmla="*/ 402 h 678"/>
                    <a:gd name="T52" fmla="*/ 444 w 600"/>
                    <a:gd name="T53" fmla="*/ 378 h 678"/>
                    <a:gd name="T54" fmla="*/ 456 w 600"/>
                    <a:gd name="T55" fmla="*/ 360 h 678"/>
                    <a:gd name="T56" fmla="*/ 468 w 600"/>
                    <a:gd name="T57" fmla="*/ 330 h 678"/>
                    <a:gd name="T58" fmla="*/ 480 w 600"/>
                    <a:gd name="T59" fmla="*/ 312 h 678"/>
                    <a:gd name="T60" fmla="*/ 492 w 600"/>
                    <a:gd name="T61" fmla="*/ 288 h 678"/>
                    <a:gd name="T62" fmla="*/ 498 w 600"/>
                    <a:gd name="T63" fmla="*/ 264 h 678"/>
                    <a:gd name="T64" fmla="*/ 510 w 600"/>
                    <a:gd name="T65" fmla="*/ 240 h 678"/>
                    <a:gd name="T66" fmla="*/ 516 w 600"/>
                    <a:gd name="T67" fmla="*/ 222 h 678"/>
                    <a:gd name="T68" fmla="*/ 528 w 600"/>
                    <a:gd name="T69" fmla="*/ 198 h 678"/>
                    <a:gd name="T70" fmla="*/ 540 w 600"/>
                    <a:gd name="T71" fmla="*/ 174 h 678"/>
                    <a:gd name="T72" fmla="*/ 546 w 600"/>
                    <a:gd name="T73" fmla="*/ 144 h 678"/>
                    <a:gd name="T74" fmla="*/ 558 w 600"/>
                    <a:gd name="T75" fmla="*/ 120 h 678"/>
                    <a:gd name="T76" fmla="*/ 570 w 600"/>
                    <a:gd name="T77" fmla="*/ 96 h 678"/>
                    <a:gd name="T78" fmla="*/ 576 w 600"/>
                    <a:gd name="T79" fmla="*/ 66 h 678"/>
                    <a:gd name="T80" fmla="*/ 588 w 600"/>
                    <a:gd name="T81" fmla="*/ 42 h 678"/>
                    <a:gd name="T82" fmla="*/ 594 w 600"/>
                    <a:gd name="T83" fmla="*/ 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0" h="678">
                      <a:moveTo>
                        <a:pt x="0" y="564"/>
                      </a:moveTo>
                      <a:lnTo>
                        <a:pt x="0" y="570"/>
                      </a:lnTo>
                      <a:lnTo>
                        <a:pt x="6" y="576"/>
                      </a:lnTo>
                      <a:lnTo>
                        <a:pt x="18" y="588"/>
                      </a:lnTo>
                      <a:lnTo>
                        <a:pt x="18" y="594"/>
                      </a:lnTo>
                      <a:lnTo>
                        <a:pt x="24" y="600"/>
                      </a:lnTo>
                      <a:lnTo>
                        <a:pt x="30" y="606"/>
                      </a:lnTo>
                      <a:lnTo>
                        <a:pt x="36" y="612"/>
                      </a:lnTo>
                      <a:lnTo>
                        <a:pt x="42" y="618"/>
                      </a:lnTo>
                      <a:lnTo>
                        <a:pt x="48" y="624"/>
                      </a:lnTo>
                      <a:lnTo>
                        <a:pt x="54" y="630"/>
                      </a:lnTo>
                      <a:lnTo>
                        <a:pt x="60" y="636"/>
                      </a:lnTo>
                      <a:lnTo>
                        <a:pt x="66" y="642"/>
                      </a:lnTo>
                      <a:lnTo>
                        <a:pt x="72" y="648"/>
                      </a:lnTo>
                      <a:lnTo>
                        <a:pt x="78" y="648"/>
                      </a:lnTo>
                      <a:lnTo>
                        <a:pt x="84" y="654"/>
                      </a:lnTo>
                      <a:lnTo>
                        <a:pt x="90" y="660"/>
                      </a:lnTo>
                      <a:lnTo>
                        <a:pt x="96" y="660"/>
                      </a:lnTo>
                      <a:lnTo>
                        <a:pt x="102" y="666"/>
                      </a:lnTo>
                      <a:lnTo>
                        <a:pt x="108" y="666"/>
                      </a:lnTo>
                      <a:lnTo>
                        <a:pt x="114" y="672"/>
                      </a:lnTo>
                      <a:lnTo>
                        <a:pt x="120" y="672"/>
                      </a:lnTo>
                      <a:lnTo>
                        <a:pt x="126" y="672"/>
                      </a:lnTo>
                      <a:lnTo>
                        <a:pt x="132" y="678"/>
                      </a:lnTo>
                      <a:lnTo>
                        <a:pt x="138" y="678"/>
                      </a:lnTo>
                      <a:lnTo>
                        <a:pt x="144" y="678"/>
                      </a:lnTo>
                      <a:lnTo>
                        <a:pt x="150" y="678"/>
                      </a:lnTo>
                      <a:lnTo>
                        <a:pt x="156" y="678"/>
                      </a:lnTo>
                      <a:lnTo>
                        <a:pt x="162" y="678"/>
                      </a:lnTo>
                      <a:lnTo>
                        <a:pt x="174" y="678"/>
                      </a:lnTo>
                      <a:lnTo>
                        <a:pt x="168" y="678"/>
                      </a:lnTo>
                      <a:lnTo>
                        <a:pt x="174" y="678"/>
                      </a:lnTo>
                      <a:lnTo>
                        <a:pt x="180" y="678"/>
                      </a:lnTo>
                      <a:lnTo>
                        <a:pt x="186" y="678"/>
                      </a:lnTo>
                      <a:lnTo>
                        <a:pt x="192" y="678"/>
                      </a:lnTo>
                      <a:lnTo>
                        <a:pt x="198" y="678"/>
                      </a:lnTo>
                      <a:lnTo>
                        <a:pt x="204" y="678"/>
                      </a:lnTo>
                      <a:lnTo>
                        <a:pt x="210" y="672"/>
                      </a:lnTo>
                      <a:lnTo>
                        <a:pt x="216" y="672"/>
                      </a:lnTo>
                      <a:lnTo>
                        <a:pt x="222" y="666"/>
                      </a:lnTo>
                      <a:lnTo>
                        <a:pt x="228" y="666"/>
                      </a:lnTo>
                      <a:lnTo>
                        <a:pt x="234" y="660"/>
                      </a:lnTo>
                      <a:lnTo>
                        <a:pt x="240" y="660"/>
                      </a:lnTo>
                      <a:lnTo>
                        <a:pt x="246" y="654"/>
                      </a:lnTo>
                      <a:lnTo>
                        <a:pt x="252" y="654"/>
                      </a:lnTo>
                      <a:lnTo>
                        <a:pt x="258" y="648"/>
                      </a:lnTo>
                      <a:lnTo>
                        <a:pt x="264" y="642"/>
                      </a:lnTo>
                      <a:lnTo>
                        <a:pt x="270" y="636"/>
                      </a:lnTo>
                      <a:lnTo>
                        <a:pt x="276" y="630"/>
                      </a:lnTo>
                      <a:lnTo>
                        <a:pt x="282" y="630"/>
                      </a:lnTo>
                      <a:lnTo>
                        <a:pt x="288" y="624"/>
                      </a:lnTo>
                      <a:lnTo>
                        <a:pt x="300" y="612"/>
                      </a:lnTo>
                      <a:lnTo>
                        <a:pt x="300" y="606"/>
                      </a:lnTo>
                      <a:lnTo>
                        <a:pt x="306" y="600"/>
                      </a:lnTo>
                      <a:lnTo>
                        <a:pt x="312" y="594"/>
                      </a:lnTo>
                      <a:lnTo>
                        <a:pt x="318" y="588"/>
                      </a:lnTo>
                      <a:lnTo>
                        <a:pt x="324" y="582"/>
                      </a:lnTo>
                      <a:lnTo>
                        <a:pt x="330" y="576"/>
                      </a:lnTo>
                      <a:lnTo>
                        <a:pt x="342" y="564"/>
                      </a:lnTo>
                      <a:lnTo>
                        <a:pt x="342" y="558"/>
                      </a:lnTo>
                      <a:lnTo>
                        <a:pt x="354" y="546"/>
                      </a:lnTo>
                      <a:lnTo>
                        <a:pt x="354" y="540"/>
                      </a:lnTo>
                      <a:lnTo>
                        <a:pt x="360" y="534"/>
                      </a:lnTo>
                      <a:lnTo>
                        <a:pt x="366" y="528"/>
                      </a:lnTo>
                      <a:lnTo>
                        <a:pt x="366" y="522"/>
                      </a:lnTo>
                      <a:lnTo>
                        <a:pt x="378" y="510"/>
                      </a:lnTo>
                      <a:lnTo>
                        <a:pt x="378" y="504"/>
                      </a:lnTo>
                      <a:lnTo>
                        <a:pt x="390" y="492"/>
                      </a:lnTo>
                      <a:lnTo>
                        <a:pt x="390" y="480"/>
                      </a:lnTo>
                      <a:lnTo>
                        <a:pt x="396" y="474"/>
                      </a:lnTo>
                      <a:lnTo>
                        <a:pt x="402" y="468"/>
                      </a:lnTo>
                      <a:lnTo>
                        <a:pt x="402" y="462"/>
                      </a:lnTo>
                      <a:lnTo>
                        <a:pt x="414" y="450"/>
                      </a:lnTo>
                      <a:lnTo>
                        <a:pt x="414" y="438"/>
                      </a:lnTo>
                      <a:lnTo>
                        <a:pt x="426" y="426"/>
                      </a:lnTo>
                      <a:lnTo>
                        <a:pt x="426" y="414"/>
                      </a:lnTo>
                      <a:lnTo>
                        <a:pt x="432" y="408"/>
                      </a:lnTo>
                      <a:lnTo>
                        <a:pt x="438" y="402"/>
                      </a:lnTo>
                      <a:lnTo>
                        <a:pt x="438" y="396"/>
                      </a:lnTo>
                      <a:lnTo>
                        <a:pt x="444" y="390"/>
                      </a:lnTo>
                      <a:lnTo>
                        <a:pt x="444" y="378"/>
                      </a:lnTo>
                      <a:lnTo>
                        <a:pt x="450" y="372"/>
                      </a:lnTo>
                      <a:lnTo>
                        <a:pt x="450" y="366"/>
                      </a:lnTo>
                      <a:lnTo>
                        <a:pt x="456" y="360"/>
                      </a:lnTo>
                      <a:lnTo>
                        <a:pt x="456" y="354"/>
                      </a:lnTo>
                      <a:lnTo>
                        <a:pt x="468" y="342"/>
                      </a:lnTo>
                      <a:lnTo>
                        <a:pt x="468" y="330"/>
                      </a:lnTo>
                      <a:lnTo>
                        <a:pt x="474" y="324"/>
                      </a:lnTo>
                      <a:lnTo>
                        <a:pt x="474" y="318"/>
                      </a:lnTo>
                      <a:lnTo>
                        <a:pt x="480" y="312"/>
                      </a:lnTo>
                      <a:lnTo>
                        <a:pt x="480" y="300"/>
                      </a:lnTo>
                      <a:lnTo>
                        <a:pt x="486" y="294"/>
                      </a:lnTo>
                      <a:lnTo>
                        <a:pt x="492" y="288"/>
                      </a:lnTo>
                      <a:lnTo>
                        <a:pt x="492" y="276"/>
                      </a:lnTo>
                      <a:lnTo>
                        <a:pt x="498" y="270"/>
                      </a:lnTo>
                      <a:lnTo>
                        <a:pt x="498" y="264"/>
                      </a:lnTo>
                      <a:lnTo>
                        <a:pt x="504" y="258"/>
                      </a:lnTo>
                      <a:lnTo>
                        <a:pt x="504" y="246"/>
                      </a:lnTo>
                      <a:lnTo>
                        <a:pt x="510" y="240"/>
                      </a:lnTo>
                      <a:lnTo>
                        <a:pt x="510" y="234"/>
                      </a:lnTo>
                      <a:lnTo>
                        <a:pt x="516" y="228"/>
                      </a:lnTo>
                      <a:lnTo>
                        <a:pt x="516" y="222"/>
                      </a:lnTo>
                      <a:lnTo>
                        <a:pt x="522" y="216"/>
                      </a:lnTo>
                      <a:lnTo>
                        <a:pt x="522" y="204"/>
                      </a:lnTo>
                      <a:lnTo>
                        <a:pt x="528" y="198"/>
                      </a:lnTo>
                      <a:lnTo>
                        <a:pt x="528" y="186"/>
                      </a:lnTo>
                      <a:lnTo>
                        <a:pt x="534" y="180"/>
                      </a:lnTo>
                      <a:lnTo>
                        <a:pt x="540" y="174"/>
                      </a:lnTo>
                      <a:lnTo>
                        <a:pt x="540" y="162"/>
                      </a:lnTo>
                      <a:lnTo>
                        <a:pt x="546" y="156"/>
                      </a:lnTo>
                      <a:lnTo>
                        <a:pt x="546" y="144"/>
                      </a:lnTo>
                      <a:lnTo>
                        <a:pt x="552" y="138"/>
                      </a:lnTo>
                      <a:lnTo>
                        <a:pt x="552" y="126"/>
                      </a:lnTo>
                      <a:lnTo>
                        <a:pt x="558" y="120"/>
                      </a:lnTo>
                      <a:lnTo>
                        <a:pt x="558" y="108"/>
                      </a:lnTo>
                      <a:lnTo>
                        <a:pt x="564" y="102"/>
                      </a:lnTo>
                      <a:lnTo>
                        <a:pt x="570" y="96"/>
                      </a:lnTo>
                      <a:lnTo>
                        <a:pt x="570" y="84"/>
                      </a:lnTo>
                      <a:lnTo>
                        <a:pt x="576" y="78"/>
                      </a:lnTo>
                      <a:lnTo>
                        <a:pt x="576" y="66"/>
                      </a:lnTo>
                      <a:lnTo>
                        <a:pt x="582" y="60"/>
                      </a:lnTo>
                      <a:lnTo>
                        <a:pt x="582" y="48"/>
                      </a:lnTo>
                      <a:lnTo>
                        <a:pt x="588" y="42"/>
                      </a:lnTo>
                      <a:lnTo>
                        <a:pt x="588" y="36"/>
                      </a:lnTo>
                      <a:lnTo>
                        <a:pt x="594" y="30"/>
                      </a:lnTo>
                      <a:lnTo>
                        <a:pt x="594" y="18"/>
                      </a:lnTo>
                      <a:lnTo>
                        <a:pt x="600" y="12"/>
                      </a:lnTo>
                      <a:lnTo>
                        <a:pt x="600"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4" name="Freeform 78">
                  <a:extLst>
                    <a:ext uri="{FF2B5EF4-FFF2-40B4-BE49-F238E27FC236}">
                      <a16:creationId xmlns:a16="http://schemas.microsoft.com/office/drawing/2014/main" id="{1842B24A-E000-4264-9BB8-E73F57E1E382}"/>
                    </a:ext>
                  </a:extLst>
                </p:cNvPr>
                <p:cNvSpPr>
                  <a:spLocks/>
                </p:cNvSpPr>
                <p:nvPr/>
              </p:nvSpPr>
              <p:spPr bwMode="auto">
                <a:xfrm>
                  <a:off x="3448374" y="694041"/>
                  <a:ext cx="384342" cy="514628"/>
                </a:xfrm>
                <a:custGeom>
                  <a:avLst/>
                  <a:gdLst>
                    <a:gd name="T0" fmla="*/ 6 w 384"/>
                    <a:gd name="T1" fmla="*/ 1020 h 1038"/>
                    <a:gd name="T2" fmla="*/ 18 w 384"/>
                    <a:gd name="T3" fmla="*/ 1002 h 1038"/>
                    <a:gd name="T4" fmla="*/ 24 w 384"/>
                    <a:gd name="T5" fmla="*/ 972 h 1038"/>
                    <a:gd name="T6" fmla="*/ 36 w 384"/>
                    <a:gd name="T7" fmla="*/ 948 h 1038"/>
                    <a:gd name="T8" fmla="*/ 42 w 384"/>
                    <a:gd name="T9" fmla="*/ 924 h 1038"/>
                    <a:gd name="T10" fmla="*/ 54 w 384"/>
                    <a:gd name="T11" fmla="*/ 900 h 1038"/>
                    <a:gd name="T12" fmla="*/ 60 w 384"/>
                    <a:gd name="T13" fmla="*/ 870 h 1038"/>
                    <a:gd name="T14" fmla="*/ 72 w 384"/>
                    <a:gd name="T15" fmla="*/ 852 h 1038"/>
                    <a:gd name="T16" fmla="*/ 78 w 384"/>
                    <a:gd name="T17" fmla="*/ 816 h 1038"/>
                    <a:gd name="T18" fmla="*/ 90 w 384"/>
                    <a:gd name="T19" fmla="*/ 792 h 1038"/>
                    <a:gd name="T20" fmla="*/ 96 w 384"/>
                    <a:gd name="T21" fmla="*/ 768 h 1038"/>
                    <a:gd name="T22" fmla="*/ 108 w 384"/>
                    <a:gd name="T23" fmla="*/ 744 h 1038"/>
                    <a:gd name="T24" fmla="*/ 114 w 384"/>
                    <a:gd name="T25" fmla="*/ 720 h 1038"/>
                    <a:gd name="T26" fmla="*/ 126 w 384"/>
                    <a:gd name="T27" fmla="*/ 696 h 1038"/>
                    <a:gd name="T28" fmla="*/ 132 w 384"/>
                    <a:gd name="T29" fmla="*/ 660 h 1038"/>
                    <a:gd name="T30" fmla="*/ 144 w 384"/>
                    <a:gd name="T31" fmla="*/ 642 h 1038"/>
                    <a:gd name="T32" fmla="*/ 150 w 384"/>
                    <a:gd name="T33" fmla="*/ 612 h 1038"/>
                    <a:gd name="T34" fmla="*/ 162 w 384"/>
                    <a:gd name="T35" fmla="*/ 588 h 1038"/>
                    <a:gd name="T36" fmla="*/ 168 w 384"/>
                    <a:gd name="T37" fmla="*/ 564 h 1038"/>
                    <a:gd name="T38" fmla="*/ 180 w 384"/>
                    <a:gd name="T39" fmla="*/ 534 h 1038"/>
                    <a:gd name="T40" fmla="*/ 186 w 384"/>
                    <a:gd name="T41" fmla="*/ 504 h 1038"/>
                    <a:gd name="T42" fmla="*/ 198 w 384"/>
                    <a:gd name="T43" fmla="*/ 486 h 1038"/>
                    <a:gd name="T44" fmla="*/ 204 w 384"/>
                    <a:gd name="T45" fmla="*/ 456 h 1038"/>
                    <a:gd name="T46" fmla="*/ 216 w 384"/>
                    <a:gd name="T47" fmla="*/ 432 h 1038"/>
                    <a:gd name="T48" fmla="*/ 222 w 384"/>
                    <a:gd name="T49" fmla="*/ 408 h 1038"/>
                    <a:gd name="T50" fmla="*/ 234 w 384"/>
                    <a:gd name="T51" fmla="*/ 384 h 1038"/>
                    <a:gd name="T52" fmla="*/ 240 w 384"/>
                    <a:gd name="T53" fmla="*/ 360 h 1038"/>
                    <a:gd name="T54" fmla="*/ 252 w 384"/>
                    <a:gd name="T55" fmla="*/ 336 h 1038"/>
                    <a:gd name="T56" fmla="*/ 258 w 384"/>
                    <a:gd name="T57" fmla="*/ 306 h 1038"/>
                    <a:gd name="T58" fmla="*/ 270 w 384"/>
                    <a:gd name="T59" fmla="*/ 282 h 1038"/>
                    <a:gd name="T60" fmla="*/ 276 w 384"/>
                    <a:gd name="T61" fmla="*/ 258 h 1038"/>
                    <a:gd name="T62" fmla="*/ 288 w 384"/>
                    <a:gd name="T63" fmla="*/ 234 h 1038"/>
                    <a:gd name="T64" fmla="*/ 294 w 384"/>
                    <a:gd name="T65" fmla="*/ 216 h 1038"/>
                    <a:gd name="T66" fmla="*/ 306 w 384"/>
                    <a:gd name="T67" fmla="*/ 192 h 1038"/>
                    <a:gd name="T68" fmla="*/ 312 w 384"/>
                    <a:gd name="T69" fmla="*/ 168 h 1038"/>
                    <a:gd name="T70" fmla="*/ 324 w 384"/>
                    <a:gd name="T71" fmla="*/ 150 h 1038"/>
                    <a:gd name="T72" fmla="*/ 330 w 384"/>
                    <a:gd name="T73" fmla="*/ 120 h 1038"/>
                    <a:gd name="T74" fmla="*/ 342 w 384"/>
                    <a:gd name="T75" fmla="*/ 102 h 1038"/>
                    <a:gd name="T76" fmla="*/ 348 w 384"/>
                    <a:gd name="T77" fmla="*/ 84 h 1038"/>
                    <a:gd name="T78" fmla="*/ 360 w 384"/>
                    <a:gd name="T79" fmla="*/ 60 h 1038"/>
                    <a:gd name="T80" fmla="*/ 366 w 384"/>
                    <a:gd name="T81" fmla="*/ 36 h 1038"/>
                    <a:gd name="T82" fmla="*/ 378 w 384"/>
                    <a:gd name="T83" fmla="*/ 1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038">
                      <a:moveTo>
                        <a:pt x="0" y="1038"/>
                      </a:moveTo>
                      <a:lnTo>
                        <a:pt x="6" y="1032"/>
                      </a:lnTo>
                      <a:lnTo>
                        <a:pt x="6" y="1020"/>
                      </a:lnTo>
                      <a:lnTo>
                        <a:pt x="12" y="1014"/>
                      </a:lnTo>
                      <a:lnTo>
                        <a:pt x="12" y="1008"/>
                      </a:lnTo>
                      <a:lnTo>
                        <a:pt x="18" y="1002"/>
                      </a:lnTo>
                      <a:lnTo>
                        <a:pt x="18" y="990"/>
                      </a:lnTo>
                      <a:lnTo>
                        <a:pt x="24" y="984"/>
                      </a:lnTo>
                      <a:lnTo>
                        <a:pt x="24" y="972"/>
                      </a:lnTo>
                      <a:lnTo>
                        <a:pt x="30" y="966"/>
                      </a:lnTo>
                      <a:lnTo>
                        <a:pt x="30" y="954"/>
                      </a:lnTo>
                      <a:lnTo>
                        <a:pt x="36" y="948"/>
                      </a:lnTo>
                      <a:lnTo>
                        <a:pt x="36" y="942"/>
                      </a:lnTo>
                      <a:lnTo>
                        <a:pt x="42" y="936"/>
                      </a:lnTo>
                      <a:lnTo>
                        <a:pt x="42" y="924"/>
                      </a:lnTo>
                      <a:lnTo>
                        <a:pt x="48" y="918"/>
                      </a:lnTo>
                      <a:lnTo>
                        <a:pt x="48" y="906"/>
                      </a:lnTo>
                      <a:lnTo>
                        <a:pt x="54" y="900"/>
                      </a:lnTo>
                      <a:lnTo>
                        <a:pt x="54" y="888"/>
                      </a:lnTo>
                      <a:lnTo>
                        <a:pt x="60" y="882"/>
                      </a:lnTo>
                      <a:lnTo>
                        <a:pt x="60" y="870"/>
                      </a:lnTo>
                      <a:lnTo>
                        <a:pt x="66" y="864"/>
                      </a:lnTo>
                      <a:lnTo>
                        <a:pt x="66" y="858"/>
                      </a:lnTo>
                      <a:lnTo>
                        <a:pt x="72" y="852"/>
                      </a:lnTo>
                      <a:lnTo>
                        <a:pt x="72" y="840"/>
                      </a:lnTo>
                      <a:lnTo>
                        <a:pt x="78" y="834"/>
                      </a:lnTo>
                      <a:lnTo>
                        <a:pt x="78" y="816"/>
                      </a:lnTo>
                      <a:lnTo>
                        <a:pt x="84" y="810"/>
                      </a:lnTo>
                      <a:lnTo>
                        <a:pt x="84" y="798"/>
                      </a:lnTo>
                      <a:lnTo>
                        <a:pt x="90" y="792"/>
                      </a:lnTo>
                      <a:lnTo>
                        <a:pt x="90" y="786"/>
                      </a:lnTo>
                      <a:lnTo>
                        <a:pt x="96" y="780"/>
                      </a:lnTo>
                      <a:lnTo>
                        <a:pt x="96" y="768"/>
                      </a:lnTo>
                      <a:lnTo>
                        <a:pt x="102" y="762"/>
                      </a:lnTo>
                      <a:lnTo>
                        <a:pt x="102" y="750"/>
                      </a:lnTo>
                      <a:lnTo>
                        <a:pt x="108" y="744"/>
                      </a:lnTo>
                      <a:lnTo>
                        <a:pt x="108" y="732"/>
                      </a:lnTo>
                      <a:lnTo>
                        <a:pt x="114" y="726"/>
                      </a:lnTo>
                      <a:lnTo>
                        <a:pt x="114" y="720"/>
                      </a:lnTo>
                      <a:lnTo>
                        <a:pt x="120" y="714"/>
                      </a:lnTo>
                      <a:lnTo>
                        <a:pt x="120" y="702"/>
                      </a:lnTo>
                      <a:lnTo>
                        <a:pt x="126" y="696"/>
                      </a:lnTo>
                      <a:lnTo>
                        <a:pt x="126" y="678"/>
                      </a:lnTo>
                      <a:lnTo>
                        <a:pt x="132" y="672"/>
                      </a:lnTo>
                      <a:lnTo>
                        <a:pt x="132" y="660"/>
                      </a:lnTo>
                      <a:lnTo>
                        <a:pt x="138" y="654"/>
                      </a:lnTo>
                      <a:lnTo>
                        <a:pt x="138" y="648"/>
                      </a:lnTo>
                      <a:lnTo>
                        <a:pt x="144" y="642"/>
                      </a:lnTo>
                      <a:lnTo>
                        <a:pt x="144" y="630"/>
                      </a:lnTo>
                      <a:lnTo>
                        <a:pt x="150" y="624"/>
                      </a:lnTo>
                      <a:lnTo>
                        <a:pt x="150" y="612"/>
                      </a:lnTo>
                      <a:lnTo>
                        <a:pt x="156" y="606"/>
                      </a:lnTo>
                      <a:lnTo>
                        <a:pt x="156" y="594"/>
                      </a:lnTo>
                      <a:lnTo>
                        <a:pt x="162" y="588"/>
                      </a:lnTo>
                      <a:lnTo>
                        <a:pt x="162" y="576"/>
                      </a:lnTo>
                      <a:lnTo>
                        <a:pt x="168" y="570"/>
                      </a:lnTo>
                      <a:lnTo>
                        <a:pt x="168" y="564"/>
                      </a:lnTo>
                      <a:lnTo>
                        <a:pt x="174" y="552"/>
                      </a:lnTo>
                      <a:lnTo>
                        <a:pt x="174" y="540"/>
                      </a:lnTo>
                      <a:lnTo>
                        <a:pt x="180" y="534"/>
                      </a:lnTo>
                      <a:lnTo>
                        <a:pt x="180" y="522"/>
                      </a:lnTo>
                      <a:lnTo>
                        <a:pt x="186" y="516"/>
                      </a:lnTo>
                      <a:lnTo>
                        <a:pt x="186" y="504"/>
                      </a:lnTo>
                      <a:lnTo>
                        <a:pt x="192" y="498"/>
                      </a:lnTo>
                      <a:lnTo>
                        <a:pt x="192" y="492"/>
                      </a:lnTo>
                      <a:lnTo>
                        <a:pt x="198" y="486"/>
                      </a:lnTo>
                      <a:lnTo>
                        <a:pt x="198" y="474"/>
                      </a:lnTo>
                      <a:lnTo>
                        <a:pt x="204" y="468"/>
                      </a:lnTo>
                      <a:lnTo>
                        <a:pt x="204" y="456"/>
                      </a:lnTo>
                      <a:lnTo>
                        <a:pt x="210" y="450"/>
                      </a:lnTo>
                      <a:lnTo>
                        <a:pt x="210" y="438"/>
                      </a:lnTo>
                      <a:lnTo>
                        <a:pt x="216" y="432"/>
                      </a:lnTo>
                      <a:lnTo>
                        <a:pt x="216" y="426"/>
                      </a:lnTo>
                      <a:lnTo>
                        <a:pt x="222" y="420"/>
                      </a:lnTo>
                      <a:lnTo>
                        <a:pt x="222" y="408"/>
                      </a:lnTo>
                      <a:lnTo>
                        <a:pt x="228" y="402"/>
                      </a:lnTo>
                      <a:lnTo>
                        <a:pt x="228" y="390"/>
                      </a:lnTo>
                      <a:lnTo>
                        <a:pt x="234" y="384"/>
                      </a:lnTo>
                      <a:lnTo>
                        <a:pt x="234" y="372"/>
                      </a:lnTo>
                      <a:lnTo>
                        <a:pt x="240" y="366"/>
                      </a:lnTo>
                      <a:lnTo>
                        <a:pt x="240" y="360"/>
                      </a:lnTo>
                      <a:lnTo>
                        <a:pt x="246" y="354"/>
                      </a:lnTo>
                      <a:lnTo>
                        <a:pt x="246" y="342"/>
                      </a:lnTo>
                      <a:lnTo>
                        <a:pt x="252" y="336"/>
                      </a:lnTo>
                      <a:lnTo>
                        <a:pt x="252" y="324"/>
                      </a:lnTo>
                      <a:lnTo>
                        <a:pt x="258" y="318"/>
                      </a:lnTo>
                      <a:lnTo>
                        <a:pt x="258" y="306"/>
                      </a:lnTo>
                      <a:lnTo>
                        <a:pt x="264" y="300"/>
                      </a:lnTo>
                      <a:lnTo>
                        <a:pt x="264" y="288"/>
                      </a:lnTo>
                      <a:lnTo>
                        <a:pt x="270" y="282"/>
                      </a:lnTo>
                      <a:lnTo>
                        <a:pt x="270" y="276"/>
                      </a:lnTo>
                      <a:lnTo>
                        <a:pt x="276" y="270"/>
                      </a:lnTo>
                      <a:lnTo>
                        <a:pt x="276" y="258"/>
                      </a:lnTo>
                      <a:lnTo>
                        <a:pt x="282" y="252"/>
                      </a:lnTo>
                      <a:lnTo>
                        <a:pt x="282" y="240"/>
                      </a:lnTo>
                      <a:lnTo>
                        <a:pt x="288" y="234"/>
                      </a:lnTo>
                      <a:lnTo>
                        <a:pt x="288" y="228"/>
                      </a:lnTo>
                      <a:lnTo>
                        <a:pt x="294" y="222"/>
                      </a:lnTo>
                      <a:lnTo>
                        <a:pt x="294" y="216"/>
                      </a:lnTo>
                      <a:lnTo>
                        <a:pt x="300" y="210"/>
                      </a:lnTo>
                      <a:lnTo>
                        <a:pt x="300" y="198"/>
                      </a:lnTo>
                      <a:lnTo>
                        <a:pt x="306" y="192"/>
                      </a:lnTo>
                      <a:lnTo>
                        <a:pt x="306" y="180"/>
                      </a:lnTo>
                      <a:lnTo>
                        <a:pt x="312" y="174"/>
                      </a:lnTo>
                      <a:lnTo>
                        <a:pt x="312" y="168"/>
                      </a:lnTo>
                      <a:lnTo>
                        <a:pt x="318" y="162"/>
                      </a:lnTo>
                      <a:lnTo>
                        <a:pt x="318" y="156"/>
                      </a:lnTo>
                      <a:lnTo>
                        <a:pt x="324" y="150"/>
                      </a:lnTo>
                      <a:lnTo>
                        <a:pt x="324" y="138"/>
                      </a:lnTo>
                      <a:lnTo>
                        <a:pt x="330" y="132"/>
                      </a:lnTo>
                      <a:lnTo>
                        <a:pt x="330" y="120"/>
                      </a:lnTo>
                      <a:lnTo>
                        <a:pt x="336" y="114"/>
                      </a:lnTo>
                      <a:lnTo>
                        <a:pt x="336" y="108"/>
                      </a:lnTo>
                      <a:lnTo>
                        <a:pt x="342" y="102"/>
                      </a:lnTo>
                      <a:lnTo>
                        <a:pt x="342" y="96"/>
                      </a:lnTo>
                      <a:lnTo>
                        <a:pt x="348" y="90"/>
                      </a:lnTo>
                      <a:lnTo>
                        <a:pt x="348" y="84"/>
                      </a:lnTo>
                      <a:lnTo>
                        <a:pt x="354" y="78"/>
                      </a:lnTo>
                      <a:lnTo>
                        <a:pt x="354" y="66"/>
                      </a:lnTo>
                      <a:lnTo>
                        <a:pt x="360" y="60"/>
                      </a:lnTo>
                      <a:lnTo>
                        <a:pt x="360" y="54"/>
                      </a:lnTo>
                      <a:lnTo>
                        <a:pt x="366" y="48"/>
                      </a:lnTo>
                      <a:lnTo>
                        <a:pt x="366" y="36"/>
                      </a:lnTo>
                      <a:lnTo>
                        <a:pt x="372" y="30"/>
                      </a:lnTo>
                      <a:lnTo>
                        <a:pt x="378" y="24"/>
                      </a:lnTo>
                      <a:lnTo>
                        <a:pt x="378" y="12"/>
                      </a:lnTo>
                      <a:lnTo>
                        <a:pt x="384" y="6"/>
                      </a:lnTo>
                      <a:lnTo>
                        <a:pt x="38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265" name="Freeform 79">
                  <a:extLst>
                    <a:ext uri="{FF2B5EF4-FFF2-40B4-BE49-F238E27FC236}">
                      <a16:creationId xmlns:a16="http://schemas.microsoft.com/office/drawing/2014/main" id="{B81AD5B9-799C-401B-9936-BC9850A8B05F}"/>
                    </a:ext>
                  </a:extLst>
                </p:cNvPr>
                <p:cNvSpPr>
                  <a:spLocks/>
                </p:cNvSpPr>
                <p:nvPr/>
              </p:nvSpPr>
              <p:spPr bwMode="auto">
                <a:xfrm>
                  <a:off x="3832716" y="530431"/>
                  <a:ext cx="294262" cy="163610"/>
                </a:xfrm>
                <a:custGeom>
                  <a:avLst/>
                  <a:gdLst>
                    <a:gd name="T0" fmla="*/ 0 w 294"/>
                    <a:gd name="T1" fmla="*/ 330 h 330"/>
                    <a:gd name="T2" fmla="*/ 6 w 294"/>
                    <a:gd name="T3" fmla="*/ 324 h 330"/>
                    <a:gd name="T4" fmla="*/ 6 w 294"/>
                    <a:gd name="T5" fmla="*/ 318 h 330"/>
                    <a:gd name="T6" fmla="*/ 12 w 294"/>
                    <a:gd name="T7" fmla="*/ 312 h 330"/>
                    <a:gd name="T8" fmla="*/ 12 w 294"/>
                    <a:gd name="T9" fmla="*/ 306 h 330"/>
                    <a:gd name="T10" fmla="*/ 18 w 294"/>
                    <a:gd name="T11" fmla="*/ 300 h 330"/>
                    <a:gd name="T12" fmla="*/ 18 w 294"/>
                    <a:gd name="T13" fmla="*/ 294 h 330"/>
                    <a:gd name="T14" fmla="*/ 24 w 294"/>
                    <a:gd name="T15" fmla="*/ 288 h 330"/>
                    <a:gd name="T16" fmla="*/ 24 w 294"/>
                    <a:gd name="T17" fmla="*/ 282 h 330"/>
                    <a:gd name="T18" fmla="*/ 30 w 294"/>
                    <a:gd name="T19" fmla="*/ 276 h 330"/>
                    <a:gd name="T20" fmla="*/ 30 w 294"/>
                    <a:gd name="T21" fmla="*/ 270 h 330"/>
                    <a:gd name="T22" fmla="*/ 36 w 294"/>
                    <a:gd name="T23" fmla="*/ 264 h 330"/>
                    <a:gd name="T24" fmla="*/ 36 w 294"/>
                    <a:gd name="T25" fmla="*/ 258 h 330"/>
                    <a:gd name="T26" fmla="*/ 42 w 294"/>
                    <a:gd name="T27" fmla="*/ 252 h 330"/>
                    <a:gd name="T28" fmla="*/ 42 w 294"/>
                    <a:gd name="T29" fmla="*/ 246 h 330"/>
                    <a:gd name="T30" fmla="*/ 48 w 294"/>
                    <a:gd name="T31" fmla="*/ 240 h 330"/>
                    <a:gd name="T32" fmla="*/ 48 w 294"/>
                    <a:gd name="T33" fmla="*/ 234 h 330"/>
                    <a:gd name="T34" fmla="*/ 54 w 294"/>
                    <a:gd name="T35" fmla="*/ 228 h 330"/>
                    <a:gd name="T36" fmla="*/ 54 w 294"/>
                    <a:gd name="T37" fmla="*/ 222 h 330"/>
                    <a:gd name="T38" fmla="*/ 60 w 294"/>
                    <a:gd name="T39" fmla="*/ 216 h 330"/>
                    <a:gd name="T40" fmla="*/ 66 w 294"/>
                    <a:gd name="T41" fmla="*/ 210 h 330"/>
                    <a:gd name="T42" fmla="*/ 66 w 294"/>
                    <a:gd name="T43" fmla="*/ 204 h 330"/>
                    <a:gd name="T44" fmla="*/ 72 w 294"/>
                    <a:gd name="T45" fmla="*/ 198 h 330"/>
                    <a:gd name="T46" fmla="*/ 72 w 294"/>
                    <a:gd name="T47" fmla="*/ 192 h 330"/>
                    <a:gd name="T48" fmla="*/ 78 w 294"/>
                    <a:gd name="T49" fmla="*/ 186 h 330"/>
                    <a:gd name="T50" fmla="*/ 78 w 294"/>
                    <a:gd name="T51" fmla="*/ 180 h 330"/>
                    <a:gd name="T52" fmla="*/ 90 w 294"/>
                    <a:gd name="T53" fmla="*/ 168 h 330"/>
                    <a:gd name="T54" fmla="*/ 90 w 294"/>
                    <a:gd name="T55" fmla="*/ 162 h 330"/>
                    <a:gd name="T56" fmla="*/ 102 w 294"/>
                    <a:gd name="T57" fmla="*/ 150 h 330"/>
                    <a:gd name="T58" fmla="*/ 102 w 294"/>
                    <a:gd name="T59" fmla="*/ 144 h 330"/>
                    <a:gd name="T60" fmla="*/ 114 w 294"/>
                    <a:gd name="T61" fmla="*/ 132 h 330"/>
                    <a:gd name="T62" fmla="*/ 114 w 294"/>
                    <a:gd name="T63" fmla="*/ 126 h 330"/>
                    <a:gd name="T64" fmla="*/ 120 w 294"/>
                    <a:gd name="T65" fmla="*/ 120 h 330"/>
                    <a:gd name="T66" fmla="*/ 132 w 294"/>
                    <a:gd name="T67" fmla="*/ 108 h 330"/>
                    <a:gd name="T68" fmla="*/ 132 w 294"/>
                    <a:gd name="T69" fmla="*/ 102 h 330"/>
                    <a:gd name="T70" fmla="*/ 138 w 294"/>
                    <a:gd name="T71" fmla="*/ 96 h 330"/>
                    <a:gd name="T72" fmla="*/ 144 w 294"/>
                    <a:gd name="T73" fmla="*/ 90 h 330"/>
                    <a:gd name="T74" fmla="*/ 156 w 294"/>
                    <a:gd name="T75" fmla="*/ 78 h 330"/>
                    <a:gd name="T76" fmla="*/ 156 w 294"/>
                    <a:gd name="T77" fmla="*/ 72 h 330"/>
                    <a:gd name="T78" fmla="*/ 162 w 294"/>
                    <a:gd name="T79" fmla="*/ 66 h 330"/>
                    <a:gd name="T80" fmla="*/ 168 w 294"/>
                    <a:gd name="T81" fmla="*/ 60 h 330"/>
                    <a:gd name="T82" fmla="*/ 174 w 294"/>
                    <a:gd name="T83" fmla="*/ 54 h 330"/>
                    <a:gd name="T84" fmla="*/ 180 w 294"/>
                    <a:gd name="T85" fmla="*/ 48 h 330"/>
                    <a:gd name="T86" fmla="*/ 186 w 294"/>
                    <a:gd name="T87" fmla="*/ 42 h 330"/>
                    <a:gd name="T88" fmla="*/ 192 w 294"/>
                    <a:gd name="T89" fmla="*/ 42 h 330"/>
                    <a:gd name="T90" fmla="*/ 198 w 294"/>
                    <a:gd name="T91" fmla="*/ 36 h 330"/>
                    <a:gd name="T92" fmla="*/ 204 w 294"/>
                    <a:gd name="T93" fmla="*/ 30 h 330"/>
                    <a:gd name="T94" fmla="*/ 210 w 294"/>
                    <a:gd name="T95" fmla="*/ 24 h 330"/>
                    <a:gd name="T96" fmla="*/ 216 w 294"/>
                    <a:gd name="T97" fmla="*/ 24 h 330"/>
                    <a:gd name="T98" fmla="*/ 222 w 294"/>
                    <a:gd name="T99" fmla="*/ 18 h 330"/>
                    <a:gd name="T100" fmla="*/ 228 w 294"/>
                    <a:gd name="T101" fmla="*/ 12 h 330"/>
                    <a:gd name="T102" fmla="*/ 234 w 294"/>
                    <a:gd name="T103" fmla="*/ 12 h 330"/>
                    <a:gd name="T104" fmla="*/ 240 w 294"/>
                    <a:gd name="T105" fmla="*/ 12 h 330"/>
                    <a:gd name="T106" fmla="*/ 246 w 294"/>
                    <a:gd name="T107" fmla="*/ 6 h 330"/>
                    <a:gd name="T108" fmla="*/ 252 w 294"/>
                    <a:gd name="T109" fmla="*/ 6 h 330"/>
                    <a:gd name="T110" fmla="*/ 258 w 294"/>
                    <a:gd name="T111" fmla="*/ 0 h 330"/>
                    <a:gd name="T112" fmla="*/ 264 w 294"/>
                    <a:gd name="T113" fmla="*/ 0 h 330"/>
                    <a:gd name="T114" fmla="*/ 270 w 294"/>
                    <a:gd name="T115" fmla="*/ 0 h 330"/>
                    <a:gd name="T116" fmla="*/ 276 w 294"/>
                    <a:gd name="T117" fmla="*/ 0 h 330"/>
                    <a:gd name="T118" fmla="*/ 282 w 294"/>
                    <a:gd name="T119" fmla="*/ 0 h 330"/>
                    <a:gd name="T120" fmla="*/ 288 w 294"/>
                    <a:gd name="T121" fmla="*/ 0 h 330"/>
                    <a:gd name="T122" fmla="*/ 294 w 294"/>
                    <a:gd name="T123"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4" h="330">
                      <a:moveTo>
                        <a:pt x="0" y="330"/>
                      </a:moveTo>
                      <a:lnTo>
                        <a:pt x="6" y="324"/>
                      </a:lnTo>
                      <a:lnTo>
                        <a:pt x="6" y="318"/>
                      </a:lnTo>
                      <a:lnTo>
                        <a:pt x="12" y="312"/>
                      </a:lnTo>
                      <a:lnTo>
                        <a:pt x="12" y="306"/>
                      </a:lnTo>
                      <a:lnTo>
                        <a:pt x="18" y="300"/>
                      </a:lnTo>
                      <a:lnTo>
                        <a:pt x="18" y="294"/>
                      </a:lnTo>
                      <a:lnTo>
                        <a:pt x="24" y="288"/>
                      </a:lnTo>
                      <a:lnTo>
                        <a:pt x="24" y="282"/>
                      </a:lnTo>
                      <a:lnTo>
                        <a:pt x="30" y="276"/>
                      </a:lnTo>
                      <a:lnTo>
                        <a:pt x="30" y="270"/>
                      </a:lnTo>
                      <a:lnTo>
                        <a:pt x="36" y="264"/>
                      </a:lnTo>
                      <a:lnTo>
                        <a:pt x="36" y="258"/>
                      </a:lnTo>
                      <a:lnTo>
                        <a:pt x="42" y="252"/>
                      </a:lnTo>
                      <a:lnTo>
                        <a:pt x="42" y="246"/>
                      </a:lnTo>
                      <a:lnTo>
                        <a:pt x="48" y="240"/>
                      </a:lnTo>
                      <a:lnTo>
                        <a:pt x="48" y="234"/>
                      </a:lnTo>
                      <a:lnTo>
                        <a:pt x="54" y="228"/>
                      </a:lnTo>
                      <a:lnTo>
                        <a:pt x="54" y="222"/>
                      </a:lnTo>
                      <a:lnTo>
                        <a:pt x="60" y="216"/>
                      </a:lnTo>
                      <a:lnTo>
                        <a:pt x="66" y="210"/>
                      </a:lnTo>
                      <a:lnTo>
                        <a:pt x="66" y="204"/>
                      </a:lnTo>
                      <a:lnTo>
                        <a:pt x="72" y="198"/>
                      </a:lnTo>
                      <a:lnTo>
                        <a:pt x="72" y="192"/>
                      </a:lnTo>
                      <a:lnTo>
                        <a:pt x="78" y="186"/>
                      </a:lnTo>
                      <a:lnTo>
                        <a:pt x="78" y="180"/>
                      </a:lnTo>
                      <a:lnTo>
                        <a:pt x="90" y="168"/>
                      </a:lnTo>
                      <a:lnTo>
                        <a:pt x="90" y="162"/>
                      </a:lnTo>
                      <a:lnTo>
                        <a:pt x="102" y="150"/>
                      </a:lnTo>
                      <a:lnTo>
                        <a:pt x="102" y="144"/>
                      </a:lnTo>
                      <a:lnTo>
                        <a:pt x="114" y="132"/>
                      </a:lnTo>
                      <a:lnTo>
                        <a:pt x="114" y="126"/>
                      </a:lnTo>
                      <a:lnTo>
                        <a:pt x="120" y="120"/>
                      </a:lnTo>
                      <a:lnTo>
                        <a:pt x="132" y="108"/>
                      </a:lnTo>
                      <a:lnTo>
                        <a:pt x="132" y="102"/>
                      </a:lnTo>
                      <a:lnTo>
                        <a:pt x="138" y="96"/>
                      </a:lnTo>
                      <a:lnTo>
                        <a:pt x="144" y="90"/>
                      </a:lnTo>
                      <a:lnTo>
                        <a:pt x="156" y="78"/>
                      </a:lnTo>
                      <a:lnTo>
                        <a:pt x="156" y="72"/>
                      </a:lnTo>
                      <a:lnTo>
                        <a:pt x="162" y="66"/>
                      </a:lnTo>
                      <a:lnTo>
                        <a:pt x="168" y="60"/>
                      </a:lnTo>
                      <a:lnTo>
                        <a:pt x="174" y="54"/>
                      </a:lnTo>
                      <a:lnTo>
                        <a:pt x="180" y="48"/>
                      </a:lnTo>
                      <a:lnTo>
                        <a:pt x="186" y="42"/>
                      </a:lnTo>
                      <a:lnTo>
                        <a:pt x="192" y="42"/>
                      </a:lnTo>
                      <a:lnTo>
                        <a:pt x="198" y="36"/>
                      </a:lnTo>
                      <a:lnTo>
                        <a:pt x="204" y="30"/>
                      </a:lnTo>
                      <a:lnTo>
                        <a:pt x="210" y="24"/>
                      </a:lnTo>
                      <a:lnTo>
                        <a:pt x="216" y="24"/>
                      </a:lnTo>
                      <a:lnTo>
                        <a:pt x="222" y="18"/>
                      </a:lnTo>
                      <a:lnTo>
                        <a:pt x="228" y="12"/>
                      </a:lnTo>
                      <a:lnTo>
                        <a:pt x="234" y="12"/>
                      </a:lnTo>
                      <a:lnTo>
                        <a:pt x="240" y="12"/>
                      </a:lnTo>
                      <a:lnTo>
                        <a:pt x="246" y="6"/>
                      </a:lnTo>
                      <a:lnTo>
                        <a:pt x="252" y="6"/>
                      </a:lnTo>
                      <a:lnTo>
                        <a:pt x="258" y="0"/>
                      </a:lnTo>
                      <a:lnTo>
                        <a:pt x="264" y="0"/>
                      </a:lnTo>
                      <a:lnTo>
                        <a:pt x="270" y="0"/>
                      </a:lnTo>
                      <a:lnTo>
                        <a:pt x="276" y="0"/>
                      </a:lnTo>
                      <a:lnTo>
                        <a:pt x="282" y="0"/>
                      </a:lnTo>
                      <a:lnTo>
                        <a:pt x="288" y="0"/>
                      </a:lnTo>
                      <a:lnTo>
                        <a:pt x="294"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grpSp>
        </p:grpSp>
        <p:sp>
          <p:nvSpPr>
            <p:cNvPr id="217" name="Rectangle 216"/>
            <p:cNvSpPr/>
            <p:nvPr/>
          </p:nvSpPr>
          <p:spPr>
            <a:xfrm>
              <a:off x="3228350" y="1552584"/>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8" name="Group 267">
            <a:extLst>
              <a:ext uri="{FF2B5EF4-FFF2-40B4-BE49-F238E27FC236}">
                <a16:creationId xmlns:a16="http://schemas.microsoft.com/office/drawing/2014/main" id="{37382683-80FF-4E39-9ABC-C2DE4C12D873}"/>
              </a:ext>
            </a:extLst>
          </p:cNvPr>
          <p:cNvGrpSpPr/>
          <p:nvPr/>
        </p:nvGrpSpPr>
        <p:grpSpPr>
          <a:xfrm>
            <a:off x="4803914" y="2212668"/>
            <a:ext cx="3746794" cy="4046037"/>
            <a:chOff x="5538313" y="2534875"/>
            <a:chExt cx="2155079" cy="2327198"/>
          </a:xfrm>
        </p:grpSpPr>
        <p:grpSp>
          <p:nvGrpSpPr>
            <p:cNvPr id="269" name="Group 268">
              <a:extLst>
                <a:ext uri="{FF2B5EF4-FFF2-40B4-BE49-F238E27FC236}">
                  <a16:creationId xmlns:a16="http://schemas.microsoft.com/office/drawing/2014/main" id="{F60A8625-B4E7-4BE4-9ECB-7E1885A5B02D}"/>
                </a:ext>
              </a:extLst>
            </p:cNvPr>
            <p:cNvGrpSpPr/>
            <p:nvPr/>
          </p:nvGrpSpPr>
          <p:grpSpPr>
            <a:xfrm>
              <a:off x="5538313" y="2534875"/>
              <a:ext cx="2064308" cy="1818477"/>
              <a:chOff x="648477" y="1524000"/>
              <a:chExt cx="2925260" cy="2576900"/>
            </a:xfrm>
          </p:grpSpPr>
          <p:cxnSp>
            <p:nvCxnSpPr>
              <p:cNvPr id="1276" name="Straight Arrow Connector 1275">
                <a:extLst>
                  <a:ext uri="{FF2B5EF4-FFF2-40B4-BE49-F238E27FC236}">
                    <a16:creationId xmlns:a16="http://schemas.microsoft.com/office/drawing/2014/main" id="{C73F6534-1AC8-4ED2-8EFD-C1CAB7130434}"/>
                  </a:ext>
                </a:extLst>
              </p:cNvPr>
              <p:cNvCxnSpPr/>
              <p:nvPr/>
            </p:nvCxnSpPr>
            <p:spPr>
              <a:xfrm flipV="1">
                <a:off x="648477" y="3413923"/>
                <a:ext cx="655911" cy="68697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277" name="Cube 1276">
                <a:extLst>
                  <a:ext uri="{FF2B5EF4-FFF2-40B4-BE49-F238E27FC236}">
                    <a16:creationId xmlns:a16="http://schemas.microsoft.com/office/drawing/2014/main" id="{0379EF9E-8593-400D-BDBC-6172EE3D5D7C}"/>
                  </a:ext>
                </a:extLst>
              </p:cNvPr>
              <p:cNvSpPr/>
              <p:nvPr/>
            </p:nvSpPr>
            <p:spPr>
              <a:xfrm>
                <a:off x="654155" y="1534586"/>
                <a:ext cx="2919582" cy="2558714"/>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1278" name="Straight Arrow Connector 1277">
                <a:extLst>
                  <a:ext uri="{FF2B5EF4-FFF2-40B4-BE49-F238E27FC236}">
                    <a16:creationId xmlns:a16="http://schemas.microsoft.com/office/drawing/2014/main" id="{3FCD24C0-A153-4555-8D94-CADB5FD4B551}"/>
                  </a:ext>
                </a:extLst>
              </p:cNvPr>
              <p:cNvCxnSpPr/>
              <p:nvPr/>
            </p:nvCxnSpPr>
            <p:spPr>
              <a:xfrm>
                <a:off x="1268222" y="3437979"/>
                <a:ext cx="229983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79" name="Straight Arrow Connector 1278">
                <a:extLst>
                  <a:ext uri="{FF2B5EF4-FFF2-40B4-BE49-F238E27FC236}">
                    <a16:creationId xmlns:a16="http://schemas.microsoft.com/office/drawing/2014/main" id="{022BBD80-B0B5-415D-A83D-9AC5121E36F3}"/>
                  </a:ext>
                </a:extLst>
              </p:cNvPr>
              <p:cNvCxnSpPr/>
              <p:nvPr/>
            </p:nvCxnSpPr>
            <p:spPr>
              <a:xfrm flipH="1" flipV="1">
                <a:off x="1290556" y="1524000"/>
                <a:ext cx="0" cy="1889923"/>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2D6A2BB8-F623-450A-A447-611C27D7B565}"/>
                </a:ext>
              </a:extLst>
            </p:cNvPr>
            <p:cNvGrpSpPr/>
            <p:nvPr/>
          </p:nvGrpSpPr>
          <p:grpSpPr>
            <a:xfrm rot="17988599">
              <a:off x="5666664" y="2835346"/>
              <a:ext cx="2304157" cy="1749298"/>
              <a:chOff x="2552700" y="2789238"/>
              <a:chExt cx="3065463" cy="2327275"/>
            </a:xfrm>
          </p:grpSpPr>
          <p:sp>
            <p:nvSpPr>
              <p:cNvPr id="271" name="Line 1062">
                <a:extLst>
                  <a:ext uri="{FF2B5EF4-FFF2-40B4-BE49-F238E27FC236}">
                    <a16:creationId xmlns:a16="http://schemas.microsoft.com/office/drawing/2014/main" id="{396E119C-87CA-48EE-9296-9127129EEC07}"/>
                  </a:ext>
                </a:extLst>
              </p:cNvPr>
              <p:cNvSpPr>
                <a:spLocks noChangeShapeType="1"/>
              </p:cNvSpPr>
              <p:nvPr/>
            </p:nvSpPr>
            <p:spPr bwMode="auto">
              <a:xfrm flipH="1" flipV="1">
                <a:off x="2552700" y="3240088"/>
                <a:ext cx="1074738" cy="1876425"/>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1256">
                <a:extLst>
                  <a:ext uri="{FF2B5EF4-FFF2-40B4-BE49-F238E27FC236}">
                    <a16:creationId xmlns:a16="http://schemas.microsoft.com/office/drawing/2014/main" id="{41DADB14-6F23-4503-AAFA-97D6CB69A860}"/>
                  </a:ext>
                </a:extLst>
              </p:cNvPr>
              <p:cNvSpPr>
                <a:spLocks noChangeShapeType="1"/>
              </p:cNvSpPr>
              <p:nvPr/>
            </p:nvSpPr>
            <p:spPr bwMode="auto">
              <a:xfrm>
                <a:off x="4419600" y="2947988"/>
                <a:ext cx="63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1257">
                <a:extLst>
                  <a:ext uri="{FF2B5EF4-FFF2-40B4-BE49-F238E27FC236}">
                    <a16:creationId xmlns:a16="http://schemas.microsoft.com/office/drawing/2014/main" id="{D0F81A49-5944-4F12-9835-78891AC4CCDC}"/>
                  </a:ext>
                </a:extLst>
              </p:cNvPr>
              <p:cNvSpPr>
                <a:spLocks noChangeShapeType="1"/>
              </p:cNvSpPr>
              <p:nvPr/>
            </p:nvSpPr>
            <p:spPr bwMode="auto">
              <a:xfrm flipH="1">
                <a:off x="4265613" y="2962276"/>
                <a:ext cx="79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1258">
                <a:extLst>
                  <a:ext uri="{FF2B5EF4-FFF2-40B4-BE49-F238E27FC236}">
                    <a16:creationId xmlns:a16="http://schemas.microsoft.com/office/drawing/2014/main" id="{03F02FE8-ABDB-4A86-8BDC-27441549EEC1}"/>
                  </a:ext>
                </a:extLst>
              </p:cNvPr>
              <p:cNvSpPr>
                <a:spLocks noChangeShapeType="1"/>
              </p:cNvSpPr>
              <p:nvPr/>
            </p:nvSpPr>
            <p:spPr bwMode="auto">
              <a:xfrm flipH="1">
                <a:off x="4716463" y="3068638"/>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1259">
                <a:extLst>
                  <a:ext uri="{FF2B5EF4-FFF2-40B4-BE49-F238E27FC236}">
                    <a16:creationId xmlns:a16="http://schemas.microsoft.com/office/drawing/2014/main" id="{60A5106D-D812-4164-BD3E-38C1C5B1B65C}"/>
                  </a:ext>
                </a:extLst>
              </p:cNvPr>
              <p:cNvSpPr>
                <a:spLocks noChangeShapeType="1"/>
              </p:cNvSpPr>
              <p:nvPr/>
            </p:nvSpPr>
            <p:spPr bwMode="auto">
              <a:xfrm>
                <a:off x="4019550" y="2808288"/>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1260">
                <a:extLst>
                  <a:ext uri="{FF2B5EF4-FFF2-40B4-BE49-F238E27FC236}">
                    <a16:creationId xmlns:a16="http://schemas.microsoft.com/office/drawing/2014/main" id="{C4114789-0E0A-4C01-9892-DCCD0C3B8A2F}"/>
                  </a:ext>
                </a:extLst>
              </p:cNvPr>
              <p:cNvSpPr>
                <a:spLocks noChangeShapeType="1"/>
              </p:cNvSpPr>
              <p:nvPr/>
            </p:nvSpPr>
            <p:spPr bwMode="auto">
              <a:xfrm>
                <a:off x="4700588" y="2986088"/>
                <a:ext cx="19050"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1261">
                <a:extLst>
                  <a:ext uri="{FF2B5EF4-FFF2-40B4-BE49-F238E27FC236}">
                    <a16:creationId xmlns:a16="http://schemas.microsoft.com/office/drawing/2014/main" id="{95EAAD8D-A47A-4BD4-BC9F-6E3CADE24E77}"/>
                  </a:ext>
                </a:extLst>
              </p:cNvPr>
              <p:cNvSpPr>
                <a:spLocks noChangeShapeType="1"/>
              </p:cNvSpPr>
              <p:nvPr/>
            </p:nvSpPr>
            <p:spPr bwMode="auto">
              <a:xfrm flipV="1">
                <a:off x="3532188" y="2808288"/>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1262">
                <a:extLst>
                  <a:ext uri="{FF2B5EF4-FFF2-40B4-BE49-F238E27FC236}">
                    <a16:creationId xmlns:a16="http://schemas.microsoft.com/office/drawing/2014/main" id="{29C1DB17-943A-49BD-843D-13192D45B355}"/>
                  </a:ext>
                </a:extLst>
              </p:cNvPr>
              <p:cNvSpPr>
                <a:spLocks noChangeShapeType="1"/>
              </p:cNvSpPr>
              <p:nvPr/>
            </p:nvSpPr>
            <p:spPr bwMode="auto">
              <a:xfrm flipH="1">
                <a:off x="4899025" y="3284538"/>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1263">
                <a:extLst>
                  <a:ext uri="{FF2B5EF4-FFF2-40B4-BE49-F238E27FC236}">
                    <a16:creationId xmlns:a16="http://schemas.microsoft.com/office/drawing/2014/main" id="{7C3E98CB-4F98-42DF-84B7-3D46895CDB7E}"/>
                  </a:ext>
                </a:extLst>
              </p:cNvPr>
              <p:cNvSpPr>
                <a:spLocks noChangeShapeType="1"/>
              </p:cNvSpPr>
              <p:nvPr/>
            </p:nvSpPr>
            <p:spPr bwMode="auto">
              <a:xfrm flipH="1">
                <a:off x="4092575" y="2982913"/>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1264">
                <a:extLst>
                  <a:ext uri="{FF2B5EF4-FFF2-40B4-BE49-F238E27FC236}">
                    <a16:creationId xmlns:a16="http://schemas.microsoft.com/office/drawing/2014/main" id="{05F14B05-A9A3-4938-9A86-D2172CBDABE2}"/>
                  </a:ext>
                </a:extLst>
              </p:cNvPr>
              <p:cNvSpPr>
                <a:spLocks noChangeShapeType="1"/>
              </p:cNvSpPr>
              <p:nvPr/>
            </p:nvSpPr>
            <p:spPr bwMode="auto">
              <a:xfrm flipH="1">
                <a:off x="3694113" y="3044826"/>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1265">
                <a:extLst>
                  <a:ext uri="{FF2B5EF4-FFF2-40B4-BE49-F238E27FC236}">
                    <a16:creationId xmlns:a16="http://schemas.microsoft.com/office/drawing/2014/main" id="{08C26C87-A69D-4978-8A78-20EE1E1F55B2}"/>
                  </a:ext>
                </a:extLst>
              </p:cNvPr>
              <p:cNvSpPr>
                <a:spLocks noChangeShapeType="1"/>
              </p:cNvSpPr>
              <p:nvPr/>
            </p:nvSpPr>
            <p:spPr bwMode="auto">
              <a:xfrm>
                <a:off x="4248150" y="2881313"/>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1266">
                <a:extLst>
                  <a:ext uri="{FF2B5EF4-FFF2-40B4-BE49-F238E27FC236}">
                    <a16:creationId xmlns:a16="http://schemas.microsoft.com/office/drawing/2014/main" id="{51814A40-4713-4E67-8A26-E9EF175E9516}"/>
                  </a:ext>
                </a:extLst>
              </p:cNvPr>
              <p:cNvSpPr>
                <a:spLocks noChangeShapeType="1"/>
              </p:cNvSpPr>
              <p:nvPr/>
            </p:nvSpPr>
            <p:spPr bwMode="auto">
              <a:xfrm flipH="1" flipV="1">
                <a:off x="4941888" y="3362326"/>
                <a:ext cx="39688"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1267">
                <a:extLst>
                  <a:ext uri="{FF2B5EF4-FFF2-40B4-BE49-F238E27FC236}">
                    <a16:creationId xmlns:a16="http://schemas.microsoft.com/office/drawing/2014/main" id="{238B1E1F-DC48-4E76-BB04-C4C64B9FC7E5}"/>
                  </a:ext>
                </a:extLst>
              </p:cNvPr>
              <p:cNvSpPr>
                <a:spLocks noChangeShapeType="1"/>
              </p:cNvSpPr>
              <p:nvPr/>
            </p:nvSpPr>
            <p:spPr bwMode="auto">
              <a:xfrm>
                <a:off x="4719638" y="3025776"/>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1268">
                <a:extLst>
                  <a:ext uri="{FF2B5EF4-FFF2-40B4-BE49-F238E27FC236}">
                    <a16:creationId xmlns:a16="http://schemas.microsoft.com/office/drawing/2014/main" id="{CEE5FE38-6B31-4A7F-BB24-57269510F7AF}"/>
                  </a:ext>
                </a:extLst>
              </p:cNvPr>
              <p:cNvSpPr>
                <a:spLocks noChangeShapeType="1"/>
              </p:cNvSpPr>
              <p:nvPr/>
            </p:nvSpPr>
            <p:spPr bwMode="auto">
              <a:xfrm>
                <a:off x="4268788" y="2921001"/>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1269">
                <a:extLst>
                  <a:ext uri="{FF2B5EF4-FFF2-40B4-BE49-F238E27FC236}">
                    <a16:creationId xmlns:a16="http://schemas.microsoft.com/office/drawing/2014/main" id="{31230A21-C935-45A2-B257-9F4647B6820F}"/>
                  </a:ext>
                </a:extLst>
              </p:cNvPr>
              <p:cNvSpPr>
                <a:spLocks noChangeShapeType="1"/>
              </p:cNvSpPr>
              <p:nvPr/>
            </p:nvSpPr>
            <p:spPr bwMode="auto">
              <a:xfrm flipH="1" flipV="1">
                <a:off x="3492500" y="3019426"/>
                <a:ext cx="30163"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1270">
                <a:extLst>
                  <a:ext uri="{FF2B5EF4-FFF2-40B4-BE49-F238E27FC236}">
                    <a16:creationId xmlns:a16="http://schemas.microsoft.com/office/drawing/2014/main" id="{D5D2FE57-3704-49A2-A589-9A5C4604FE03}"/>
                  </a:ext>
                </a:extLst>
              </p:cNvPr>
              <p:cNvSpPr>
                <a:spLocks noChangeShapeType="1"/>
              </p:cNvSpPr>
              <p:nvPr/>
            </p:nvSpPr>
            <p:spPr bwMode="auto">
              <a:xfrm flipH="1">
                <a:off x="4837113" y="3162301"/>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1271">
                <a:extLst>
                  <a:ext uri="{FF2B5EF4-FFF2-40B4-BE49-F238E27FC236}">
                    <a16:creationId xmlns:a16="http://schemas.microsoft.com/office/drawing/2014/main" id="{96B98E92-A687-49F2-9423-274A9C9DBFF9}"/>
                  </a:ext>
                </a:extLst>
              </p:cNvPr>
              <p:cNvSpPr>
                <a:spLocks noChangeShapeType="1"/>
              </p:cNvSpPr>
              <p:nvPr/>
            </p:nvSpPr>
            <p:spPr bwMode="auto">
              <a:xfrm>
                <a:off x="4810125" y="3001963"/>
                <a:ext cx="333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1272">
                <a:extLst>
                  <a:ext uri="{FF2B5EF4-FFF2-40B4-BE49-F238E27FC236}">
                    <a16:creationId xmlns:a16="http://schemas.microsoft.com/office/drawing/2014/main" id="{6722ABB1-8FBF-404C-A92F-6BFB56F89EDC}"/>
                  </a:ext>
                </a:extLst>
              </p:cNvPr>
              <p:cNvSpPr>
                <a:spLocks noChangeShapeType="1"/>
              </p:cNvSpPr>
              <p:nvPr/>
            </p:nvSpPr>
            <p:spPr bwMode="auto">
              <a:xfrm>
                <a:off x="4926013" y="3078163"/>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1273">
                <a:extLst>
                  <a:ext uri="{FF2B5EF4-FFF2-40B4-BE49-F238E27FC236}">
                    <a16:creationId xmlns:a16="http://schemas.microsoft.com/office/drawing/2014/main" id="{79095071-AD12-49EB-AA5B-E143345EBA69}"/>
                  </a:ext>
                </a:extLst>
              </p:cNvPr>
              <p:cNvSpPr>
                <a:spLocks noChangeShapeType="1"/>
              </p:cNvSpPr>
              <p:nvPr/>
            </p:nvSpPr>
            <p:spPr bwMode="auto">
              <a:xfrm flipV="1">
                <a:off x="4948238" y="315436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1274">
                <a:extLst>
                  <a:ext uri="{FF2B5EF4-FFF2-40B4-BE49-F238E27FC236}">
                    <a16:creationId xmlns:a16="http://schemas.microsoft.com/office/drawing/2014/main" id="{96474655-52CD-46EF-964B-8E6777F023AA}"/>
                  </a:ext>
                </a:extLst>
              </p:cNvPr>
              <p:cNvSpPr>
                <a:spLocks noChangeShapeType="1"/>
              </p:cNvSpPr>
              <p:nvPr/>
            </p:nvSpPr>
            <p:spPr bwMode="auto">
              <a:xfrm flipH="1">
                <a:off x="3914775" y="3006726"/>
                <a:ext cx="317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1275">
                <a:extLst>
                  <a:ext uri="{FF2B5EF4-FFF2-40B4-BE49-F238E27FC236}">
                    <a16:creationId xmlns:a16="http://schemas.microsoft.com/office/drawing/2014/main" id="{4E9819D4-7A0B-4B8E-B28C-25B741BF089B}"/>
                  </a:ext>
                </a:extLst>
              </p:cNvPr>
              <p:cNvSpPr>
                <a:spLocks noChangeShapeType="1"/>
              </p:cNvSpPr>
              <p:nvPr/>
            </p:nvSpPr>
            <p:spPr bwMode="auto">
              <a:xfrm>
                <a:off x="3822700" y="2789238"/>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1276">
                <a:extLst>
                  <a:ext uri="{FF2B5EF4-FFF2-40B4-BE49-F238E27FC236}">
                    <a16:creationId xmlns:a16="http://schemas.microsoft.com/office/drawing/2014/main" id="{33B1FA24-7A66-4A95-A473-1CAFA228ABB5}"/>
                  </a:ext>
                </a:extLst>
              </p:cNvPr>
              <p:cNvSpPr>
                <a:spLocks noChangeShapeType="1"/>
              </p:cNvSpPr>
              <p:nvPr/>
            </p:nvSpPr>
            <p:spPr bwMode="auto">
              <a:xfrm>
                <a:off x="4064000" y="2830513"/>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1277">
                <a:extLst>
                  <a:ext uri="{FF2B5EF4-FFF2-40B4-BE49-F238E27FC236}">
                    <a16:creationId xmlns:a16="http://schemas.microsoft.com/office/drawing/2014/main" id="{6B36A274-CA11-46F6-9FCB-C4F23FC89DCA}"/>
                  </a:ext>
                </a:extLst>
              </p:cNvPr>
              <p:cNvSpPr>
                <a:spLocks noChangeShapeType="1"/>
              </p:cNvSpPr>
              <p:nvPr/>
            </p:nvSpPr>
            <p:spPr bwMode="auto">
              <a:xfrm flipV="1">
                <a:off x="3579813" y="2792413"/>
                <a:ext cx="523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1278">
                <a:extLst>
                  <a:ext uri="{FF2B5EF4-FFF2-40B4-BE49-F238E27FC236}">
                    <a16:creationId xmlns:a16="http://schemas.microsoft.com/office/drawing/2014/main" id="{972428E3-4908-4D75-B5C0-D0619BA89EDD}"/>
                  </a:ext>
                </a:extLst>
              </p:cNvPr>
              <p:cNvSpPr>
                <a:spLocks noChangeShapeType="1"/>
              </p:cNvSpPr>
              <p:nvPr/>
            </p:nvSpPr>
            <p:spPr bwMode="auto">
              <a:xfrm>
                <a:off x="4903788" y="3032126"/>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1279">
                <a:extLst>
                  <a:ext uri="{FF2B5EF4-FFF2-40B4-BE49-F238E27FC236}">
                    <a16:creationId xmlns:a16="http://schemas.microsoft.com/office/drawing/2014/main" id="{D33597F6-0620-469C-8799-E6A4D65BD1B2}"/>
                  </a:ext>
                </a:extLst>
              </p:cNvPr>
              <p:cNvSpPr>
                <a:spLocks noChangeShapeType="1"/>
              </p:cNvSpPr>
              <p:nvPr/>
            </p:nvSpPr>
            <p:spPr bwMode="auto">
              <a:xfrm flipH="1">
                <a:off x="4114800" y="2943226"/>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1280">
                <a:extLst>
                  <a:ext uri="{FF2B5EF4-FFF2-40B4-BE49-F238E27FC236}">
                    <a16:creationId xmlns:a16="http://schemas.microsoft.com/office/drawing/2014/main" id="{60403AC3-B2DB-4156-847A-6AF12D63BF8B}"/>
                  </a:ext>
                </a:extLst>
              </p:cNvPr>
              <p:cNvSpPr>
                <a:spLocks noChangeShapeType="1"/>
              </p:cNvSpPr>
              <p:nvPr/>
            </p:nvSpPr>
            <p:spPr bwMode="auto">
              <a:xfrm flipH="1">
                <a:off x="4859338" y="3119438"/>
                <a:ext cx="952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1281">
                <a:extLst>
                  <a:ext uri="{FF2B5EF4-FFF2-40B4-BE49-F238E27FC236}">
                    <a16:creationId xmlns:a16="http://schemas.microsoft.com/office/drawing/2014/main" id="{BA0D6AD2-2C43-495D-95E7-B7D9AF4AFD24}"/>
                  </a:ext>
                </a:extLst>
              </p:cNvPr>
              <p:cNvSpPr>
                <a:spLocks noChangeShapeType="1"/>
              </p:cNvSpPr>
              <p:nvPr/>
            </p:nvSpPr>
            <p:spPr bwMode="auto">
              <a:xfrm>
                <a:off x="4843463" y="3035301"/>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1282">
                <a:extLst>
                  <a:ext uri="{FF2B5EF4-FFF2-40B4-BE49-F238E27FC236}">
                    <a16:creationId xmlns:a16="http://schemas.microsoft.com/office/drawing/2014/main" id="{19350F4B-9A9A-4724-9F8A-B6C7F07937F5}"/>
                  </a:ext>
                </a:extLst>
              </p:cNvPr>
              <p:cNvSpPr>
                <a:spLocks noChangeShapeType="1"/>
              </p:cNvSpPr>
              <p:nvPr/>
            </p:nvSpPr>
            <p:spPr bwMode="auto">
              <a:xfrm flipH="1">
                <a:off x="4938713" y="3255963"/>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1283">
                <a:extLst>
                  <a:ext uri="{FF2B5EF4-FFF2-40B4-BE49-F238E27FC236}">
                    <a16:creationId xmlns:a16="http://schemas.microsoft.com/office/drawing/2014/main" id="{F65CFF63-626D-4056-BA2A-FB68DEF67E5E}"/>
                  </a:ext>
                </a:extLst>
              </p:cNvPr>
              <p:cNvSpPr>
                <a:spLocks noChangeShapeType="1"/>
              </p:cNvSpPr>
              <p:nvPr/>
            </p:nvSpPr>
            <p:spPr bwMode="auto">
              <a:xfrm flipH="1">
                <a:off x="4981575" y="3363913"/>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1284">
                <a:extLst>
                  <a:ext uri="{FF2B5EF4-FFF2-40B4-BE49-F238E27FC236}">
                    <a16:creationId xmlns:a16="http://schemas.microsoft.com/office/drawing/2014/main" id="{0654057D-4C10-46B1-B168-B8311DC44AC4}"/>
                  </a:ext>
                </a:extLst>
              </p:cNvPr>
              <p:cNvSpPr>
                <a:spLocks noChangeShapeType="1"/>
              </p:cNvSpPr>
              <p:nvPr/>
            </p:nvSpPr>
            <p:spPr bwMode="auto">
              <a:xfrm>
                <a:off x="4098925" y="2863851"/>
                <a:ext cx="206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1285">
                <a:extLst>
                  <a:ext uri="{FF2B5EF4-FFF2-40B4-BE49-F238E27FC236}">
                    <a16:creationId xmlns:a16="http://schemas.microsoft.com/office/drawing/2014/main" id="{330AFAE1-ABB8-4C74-BD88-462219163056}"/>
                  </a:ext>
                </a:extLst>
              </p:cNvPr>
              <p:cNvSpPr>
                <a:spLocks noChangeShapeType="1"/>
              </p:cNvSpPr>
              <p:nvPr/>
            </p:nvSpPr>
            <p:spPr bwMode="auto">
              <a:xfrm flipH="1" flipV="1">
                <a:off x="3522663" y="3041651"/>
                <a:ext cx="396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1286">
                <a:extLst>
                  <a:ext uri="{FF2B5EF4-FFF2-40B4-BE49-F238E27FC236}">
                    <a16:creationId xmlns:a16="http://schemas.microsoft.com/office/drawing/2014/main" id="{77B07289-831A-4006-928B-24E959706737}"/>
                  </a:ext>
                </a:extLst>
              </p:cNvPr>
              <p:cNvSpPr>
                <a:spLocks noChangeShapeType="1"/>
              </p:cNvSpPr>
              <p:nvPr/>
            </p:nvSpPr>
            <p:spPr bwMode="auto">
              <a:xfrm>
                <a:off x="4864100" y="3076576"/>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1287">
                <a:extLst>
                  <a:ext uri="{FF2B5EF4-FFF2-40B4-BE49-F238E27FC236}">
                    <a16:creationId xmlns:a16="http://schemas.microsoft.com/office/drawing/2014/main" id="{33D71D9C-7875-470A-AAF7-6B89A9301848}"/>
                  </a:ext>
                </a:extLst>
              </p:cNvPr>
              <p:cNvSpPr>
                <a:spLocks noChangeShapeType="1"/>
              </p:cNvSpPr>
              <p:nvPr/>
            </p:nvSpPr>
            <p:spPr bwMode="auto">
              <a:xfrm flipH="1">
                <a:off x="3735388" y="3030538"/>
                <a:ext cx="39688"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1288">
                <a:extLst>
                  <a:ext uri="{FF2B5EF4-FFF2-40B4-BE49-F238E27FC236}">
                    <a16:creationId xmlns:a16="http://schemas.microsoft.com/office/drawing/2014/main" id="{99C168C9-C127-4648-8DCF-B90B3BECF4E7}"/>
                  </a:ext>
                </a:extLst>
              </p:cNvPr>
              <p:cNvSpPr>
                <a:spLocks noChangeShapeType="1"/>
              </p:cNvSpPr>
              <p:nvPr/>
            </p:nvSpPr>
            <p:spPr bwMode="auto">
              <a:xfrm>
                <a:off x="4119563" y="2901951"/>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1289">
                <a:extLst>
                  <a:ext uri="{FF2B5EF4-FFF2-40B4-BE49-F238E27FC236}">
                    <a16:creationId xmlns:a16="http://schemas.microsoft.com/office/drawing/2014/main" id="{145EFE27-BFE1-4C2C-BF5C-D0DFC94C5AE2}"/>
                  </a:ext>
                </a:extLst>
              </p:cNvPr>
              <p:cNvSpPr>
                <a:spLocks noChangeShapeType="1"/>
              </p:cNvSpPr>
              <p:nvPr/>
            </p:nvSpPr>
            <p:spPr bwMode="auto">
              <a:xfrm flipV="1">
                <a:off x="4992688" y="3143251"/>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1290">
                <a:extLst>
                  <a:ext uri="{FF2B5EF4-FFF2-40B4-BE49-F238E27FC236}">
                    <a16:creationId xmlns:a16="http://schemas.microsoft.com/office/drawing/2014/main" id="{4C65D1B2-F1D1-41C5-8D06-201C5CC97252}"/>
                  </a:ext>
                </a:extLst>
              </p:cNvPr>
              <p:cNvSpPr>
                <a:spLocks noChangeShapeType="1"/>
              </p:cNvSpPr>
              <p:nvPr/>
            </p:nvSpPr>
            <p:spPr bwMode="auto">
              <a:xfrm flipV="1">
                <a:off x="4991100" y="3311526"/>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1291">
                <a:extLst>
                  <a:ext uri="{FF2B5EF4-FFF2-40B4-BE49-F238E27FC236}">
                    <a16:creationId xmlns:a16="http://schemas.microsoft.com/office/drawing/2014/main" id="{420D32FE-A263-4F62-A527-8CBFE3A239A5}"/>
                  </a:ext>
                </a:extLst>
              </p:cNvPr>
              <p:cNvSpPr>
                <a:spLocks noChangeShapeType="1"/>
              </p:cNvSpPr>
              <p:nvPr/>
            </p:nvSpPr>
            <p:spPr bwMode="auto">
              <a:xfrm flipH="1" flipV="1">
                <a:off x="4991100" y="3348038"/>
                <a:ext cx="79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1292">
                <a:extLst>
                  <a:ext uri="{FF2B5EF4-FFF2-40B4-BE49-F238E27FC236}">
                    <a16:creationId xmlns:a16="http://schemas.microsoft.com/office/drawing/2014/main" id="{36AB05D6-6729-41EB-B164-DE0B11356F1C}"/>
                  </a:ext>
                </a:extLst>
              </p:cNvPr>
              <p:cNvSpPr>
                <a:spLocks noChangeShapeType="1"/>
              </p:cNvSpPr>
              <p:nvPr/>
            </p:nvSpPr>
            <p:spPr bwMode="auto">
              <a:xfrm flipH="1">
                <a:off x="3946525" y="297338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Line 1293">
                <a:extLst>
                  <a:ext uri="{FF2B5EF4-FFF2-40B4-BE49-F238E27FC236}">
                    <a16:creationId xmlns:a16="http://schemas.microsoft.com/office/drawing/2014/main" id="{C068C8F5-7B30-4C99-A33F-BE871F7A7158}"/>
                  </a:ext>
                </a:extLst>
              </p:cNvPr>
              <p:cNvSpPr>
                <a:spLocks noChangeShapeType="1"/>
              </p:cNvSpPr>
              <p:nvPr/>
            </p:nvSpPr>
            <p:spPr bwMode="auto">
              <a:xfrm>
                <a:off x="3875088" y="2800351"/>
                <a:ext cx="460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Line 1294">
                <a:extLst>
                  <a:ext uri="{FF2B5EF4-FFF2-40B4-BE49-F238E27FC236}">
                    <a16:creationId xmlns:a16="http://schemas.microsoft.com/office/drawing/2014/main" id="{C74986E1-52E2-440E-BFB3-13A91E729140}"/>
                  </a:ext>
                </a:extLst>
              </p:cNvPr>
              <p:cNvSpPr>
                <a:spLocks noChangeShapeType="1"/>
              </p:cNvSpPr>
              <p:nvPr/>
            </p:nvSpPr>
            <p:spPr bwMode="auto">
              <a:xfrm>
                <a:off x="4981575" y="3079751"/>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Line 1295">
                <a:extLst>
                  <a:ext uri="{FF2B5EF4-FFF2-40B4-BE49-F238E27FC236}">
                    <a16:creationId xmlns:a16="http://schemas.microsoft.com/office/drawing/2014/main" id="{4FDCCF61-C1AD-431B-A359-4D82C12A1EAC}"/>
                  </a:ext>
                </a:extLst>
              </p:cNvPr>
              <p:cNvSpPr>
                <a:spLocks noChangeShapeType="1"/>
              </p:cNvSpPr>
              <p:nvPr/>
            </p:nvSpPr>
            <p:spPr bwMode="auto">
              <a:xfrm flipH="1" flipV="1">
                <a:off x="4999038" y="3382963"/>
                <a:ext cx="222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Line 1296">
                <a:extLst>
                  <a:ext uri="{FF2B5EF4-FFF2-40B4-BE49-F238E27FC236}">
                    <a16:creationId xmlns:a16="http://schemas.microsoft.com/office/drawing/2014/main" id="{2FA53C63-346B-4E05-9791-9DB738A7894B}"/>
                  </a:ext>
                </a:extLst>
              </p:cNvPr>
              <p:cNvSpPr>
                <a:spLocks noChangeShapeType="1"/>
              </p:cNvSpPr>
              <p:nvPr/>
            </p:nvSpPr>
            <p:spPr bwMode="auto">
              <a:xfrm flipV="1">
                <a:off x="4999038" y="3276601"/>
                <a:ext cx="206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1297">
                <a:extLst>
                  <a:ext uri="{FF2B5EF4-FFF2-40B4-BE49-F238E27FC236}">
                    <a16:creationId xmlns:a16="http://schemas.microsoft.com/office/drawing/2014/main" id="{5BBDA06F-8B22-4CEF-B22D-A6B10B05BA94}"/>
                  </a:ext>
                </a:extLst>
              </p:cNvPr>
              <p:cNvSpPr>
                <a:spLocks noChangeShapeType="1"/>
              </p:cNvSpPr>
              <p:nvPr/>
            </p:nvSpPr>
            <p:spPr bwMode="auto">
              <a:xfrm>
                <a:off x="4948238" y="3057526"/>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Line 1298">
                <a:extLst>
                  <a:ext uri="{FF2B5EF4-FFF2-40B4-BE49-F238E27FC236}">
                    <a16:creationId xmlns:a16="http://schemas.microsoft.com/office/drawing/2014/main" id="{66EBBE5F-746E-426A-B025-7350C8577DF1}"/>
                  </a:ext>
                </a:extLst>
              </p:cNvPr>
              <p:cNvSpPr>
                <a:spLocks noChangeShapeType="1"/>
              </p:cNvSpPr>
              <p:nvPr/>
            </p:nvSpPr>
            <p:spPr bwMode="auto">
              <a:xfrm flipV="1">
                <a:off x="3632200" y="2790826"/>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Line 1299">
                <a:extLst>
                  <a:ext uri="{FF2B5EF4-FFF2-40B4-BE49-F238E27FC236}">
                    <a16:creationId xmlns:a16="http://schemas.microsoft.com/office/drawing/2014/main" id="{5203122D-F0B1-4A5D-BFD7-CAE866476B5B}"/>
                  </a:ext>
                </a:extLst>
              </p:cNvPr>
              <p:cNvSpPr>
                <a:spLocks noChangeShapeType="1"/>
              </p:cNvSpPr>
              <p:nvPr/>
            </p:nvSpPr>
            <p:spPr bwMode="auto">
              <a:xfrm flipV="1">
                <a:off x="3341688" y="2921001"/>
                <a:ext cx="79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Line 1300">
                <a:extLst>
                  <a:ext uri="{FF2B5EF4-FFF2-40B4-BE49-F238E27FC236}">
                    <a16:creationId xmlns:a16="http://schemas.microsoft.com/office/drawing/2014/main" id="{DF328CE5-266D-4984-A658-FE9BA9689C46}"/>
                  </a:ext>
                </a:extLst>
              </p:cNvPr>
              <p:cNvSpPr>
                <a:spLocks noChangeShapeType="1"/>
              </p:cNvSpPr>
              <p:nvPr/>
            </p:nvSpPr>
            <p:spPr bwMode="auto">
              <a:xfrm flipV="1">
                <a:off x="3349625" y="2879726"/>
                <a:ext cx="222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Line 1301">
                <a:extLst>
                  <a:ext uri="{FF2B5EF4-FFF2-40B4-BE49-F238E27FC236}">
                    <a16:creationId xmlns:a16="http://schemas.microsoft.com/office/drawing/2014/main" id="{82641281-33D0-4BF2-B093-236734C6E491}"/>
                  </a:ext>
                </a:extLst>
              </p:cNvPr>
              <p:cNvSpPr>
                <a:spLocks noChangeShapeType="1"/>
              </p:cNvSpPr>
              <p:nvPr/>
            </p:nvSpPr>
            <p:spPr bwMode="auto">
              <a:xfrm flipH="1" flipV="1">
                <a:off x="3341688" y="2962276"/>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Line 1302">
                <a:extLst>
                  <a:ext uri="{FF2B5EF4-FFF2-40B4-BE49-F238E27FC236}">
                    <a16:creationId xmlns:a16="http://schemas.microsoft.com/office/drawing/2014/main" id="{D6191A05-881E-4D3B-A9DA-11B790D3D9C3}"/>
                  </a:ext>
                </a:extLst>
              </p:cNvPr>
              <p:cNvSpPr>
                <a:spLocks noChangeShapeType="1"/>
              </p:cNvSpPr>
              <p:nvPr/>
            </p:nvSpPr>
            <p:spPr bwMode="auto">
              <a:xfrm flipH="1">
                <a:off x="4972050" y="3219451"/>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1303">
                <a:extLst>
                  <a:ext uri="{FF2B5EF4-FFF2-40B4-BE49-F238E27FC236}">
                    <a16:creationId xmlns:a16="http://schemas.microsoft.com/office/drawing/2014/main" id="{D02B83B8-5EFA-4349-8AFD-379FA75A1FB9}"/>
                  </a:ext>
                </a:extLst>
              </p:cNvPr>
              <p:cNvSpPr>
                <a:spLocks noChangeShapeType="1"/>
              </p:cNvSpPr>
              <p:nvPr/>
            </p:nvSpPr>
            <p:spPr bwMode="auto">
              <a:xfrm flipV="1">
                <a:off x="3371850" y="2844801"/>
                <a:ext cx="3651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1304">
                <a:extLst>
                  <a:ext uri="{FF2B5EF4-FFF2-40B4-BE49-F238E27FC236}">
                    <a16:creationId xmlns:a16="http://schemas.microsoft.com/office/drawing/2014/main" id="{892606A8-43A4-4FC3-B088-0D1611029876}"/>
                  </a:ext>
                </a:extLst>
              </p:cNvPr>
              <p:cNvSpPr>
                <a:spLocks noChangeShapeType="1"/>
              </p:cNvSpPr>
              <p:nvPr/>
            </p:nvSpPr>
            <p:spPr bwMode="auto">
              <a:xfrm flipH="1" flipV="1">
                <a:off x="5021263" y="3411538"/>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1305">
                <a:extLst>
                  <a:ext uri="{FF2B5EF4-FFF2-40B4-BE49-F238E27FC236}">
                    <a16:creationId xmlns:a16="http://schemas.microsoft.com/office/drawing/2014/main" id="{EB4B3730-7D22-4D25-AE77-53C5F5793CA3}"/>
                  </a:ext>
                </a:extLst>
              </p:cNvPr>
              <p:cNvSpPr>
                <a:spLocks noChangeShapeType="1"/>
              </p:cNvSpPr>
              <p:nvPr/>
            </p:nvSpPr>
            <p:spPr bwMode="auto">
              <a:xfrm flipH="1">
                <a:off x="5022850" y="3346451"/>
                <a:ext cx="41275"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1306">
                <a:extLst>
                  <a:ext uri="{FF2B5EF4-FFF2-40B4-BE49-F238E27FC236}">
                    <a16:creationId xmlns:a16="http://schemas.microsoft.com/office/drawing/2014/main" id="{3E0656AD-DCF2-48A1-8CDE-DF7EEA6C72AD}"/>
                  </a:ext>
                </a:extLst>
              </p:cNvPr>
              <p:cNvSpPr>
                <a:spLocks noChangeShapeType="1"/>
              </p:cNvSpPr>
              <p:nvPr/>
            </p:nvSpPr>
            <p:spPr bwMode="auto">
              <a:xfrm flipV="1">
                <a:off x="5019675" y="3244851"/>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1307">
                <a:extLst>
                  <a:ext uri="{FF2B5EF4-FFF2-40B4-BE49-F238E27FC236}">
                    <a16:creationId xmlns:a16="http://schemas.microsoft.com/office/drawing/2014/main" id="{AAE5C875-AF83-45AD-BEDF-DE859A9C6F3C}"/>
                  </a:ext>
                </a:extLst>
              </p:cNvPr>
              <p:cNvSpPr>
                <a:spLocks noChangeShapeType="1"/>
              </p:cNvSpPr>
              <p:nvPr/>
            </p:nvSpPr>
            <p:spPr bwMode="auto">
              <a:xfrm flipH="1" flipV="1">
                <a:off x="3348038" y="3000376"/>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1308">
                <a:extLst>
                  <a:ext uri="{FF2B5EF4-FFF2-40B4-BE49-F238E27FC236}">
                    <a16:creationId xmlns:a16="http://schemas.microsoft.com/office/drawing/2014/main" id="{17E0A8EE-6997-4171-B770-634F43705007}"/>
                  </a:ext>
                </a:extLst>
              </p:cNvPr>
              <p:cNvSpPr>
                <a:spLocks noChangeShapeType="1"/>
              </p:cNvSpPr>
              <p:nvPr/>
            </p:nvSpPr>
            <p:spPr bwMode="auto">
              <a:xfrm>
                <a:off x="3921125" y="2822576"/>
                <a:ext cx="333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1309">
                <a:extLst>
                  <a:ext uri="{FF2B5EF4-FFF2-40B4-BE49-F238E27FC236}">
                    <a16:creationId xmlns:a16="http://schemas.microsoft.com/office/drawing/2014/main" id="{513EEFB6-2B94-4E2D-8383-FAF58284BBBE}"/>
                  </a:ext>
                </a:extLst>
              </p:cNvPr>
              <p:cNvSpPr>
                <a:spLocks noChangeShapeType="1"/>
              </p:cNvSpPr>
              <p:nvPr/>
            </p:nvSpPr>
            <p:spPr bwMode="auto">
              <a:xfrm flipH="1">
                <a:off x="3970338" y="2933701"/>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1310">
                <a:extLst>
                  <a:ext uri="{FF2B5EF4-FFF2-40B4-BE49-F238E27FC236}">
                    <a16:creationId xmlns:a16="http://schemas.microsoft.com/office/drawing/2014/main" id="{F28129CA-4295-4B36-AC4D-C06B6AFE90E5}"/>
                  </a:ext>
                </a:extLst>
              </p:cNvPr>
              <p:cNvSpPr>
                <a:spLocks noChangeShapeType="1"/>
              </p:cNvSpPr>
              <p:nvPr/>
            </p:nvSpPr>
            <p:spPr bwMode="auto">
              <a:xfrm flipH="1">
                <a:off x="3562350" y="3051176"/>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1311">
                <a:extLst>
                  <a:ext uri="{FF2B5EF4-FFF2-40B4-BE49-F238E27FC236}">
                    <a16:creationId xmlns:a16="http://schemas.microsoft.com/office/drawing/2014/main" id="{34F14845-B3B9-4E9D-A9D7-99AF08AB8A39}"/>
                  </a:ext>
                </a:extLst>
              </p:cNvPr>
              <p:cNvSpPr>
                <a:spLocks noChangeShapeType="1"/>
              </p:cNvSpPr>
              <p:nvPr/>
            </p:nvSpPr>
            <p:spPr bwMode="auto">
              <a:xfrm>
                <a:off x="4981575" y="3092451"/>
                <a:ext cx="190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1312">
                <a:extLst>
                  <a:ext uri="{FF2B5EF4-FFF2-40B4-BE49-F238E27FC236}">
                    <a16:creationId xmlns:a16="http://schemas.microsoft.com/office/drawing/2014/main" id="{72D4FE75-81E4-436C-9A6C-13114043820B}"/>
                  </a:ext>
                </a:extLst>
              </p:cNvPr>
              <p:cNvSpPr>
                <a:spLocks noChangeShapeType="1"/>
              </p:cNvSpPr>
              <p:nvPr/>
            </p:nvSpPr>
            <p:spPr bwMode="auto">
              <a:xfrm flipH="1">
                <a:off x="3775075" y="300513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1313">
                <a:extLst>
                  <a:ext uri="{FF2B5EF4-FFF2-40B4-BE49-F238E27FC236}">
                    <a16:creationId xmlns:a16="http://schemas.microsoft.com/office/drawing/2014/main" id="{1F18D1FF-06C8-4C07-976E-8DF48FBA21B2}"/>
                  </a:ext>
                </a:extLst>
              </p:cNvPr>
              <p:cNvSpPr>
                <a:spLocks noChangeShapeType="1"/>
              </p:cNvSpPr>
              <p:nvPr/>
            </p:nvSpPr>
            <p:spPr bwMode="auto">
              <a:xfrm flipH="1">
                <a:off x="4995863" y="3176588"/>
                <a:ext cx="952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1314">
                <a:extLst>
                  <a:ext uri="{FF2B5EF4-FFF2-40B4-BE49-F238E27FC236}">
                    <a16:creationId xmlns:a16="http://schemas.microsoft.com/office/drawing/2014/main" id="{CA595416-3EC0-45C2-B967-F4E815DF1014}"/>
                  </a:ext>
                </a:extLst>
              </p:cNvPr>
              <p:cNvSpPr>
                <a:spLocks noChangeShapeType="1"/>
              </p:cNvSpPr>
              <p:nvPr/>
            </p:nvSpPr>
            <p:spPr bwMode="auto">
              <a:xfrm flipV="1">
                <a:off x="3408363" y="2819401"/>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1315">
                <a:extLst>
                  <a:ext uri="{FF2B5EF4-FFF2-40B4-BE49-F238E27FC236}">
                    <a16:creationId xmlns:a16="http://schemas.microsoft.com/office/drawing/2014/main" id="{753E443C-6F48-456C-87FF-2C75F42A4237}"/>
                  </a:ext>
                </a:extLst>
              </p:cNvPr>
              <p:cNvSpPr>
                <a:spLocks noChangeShapeType="1"/>
              </p:cNvSpPr>
              <p:nvPr/>
            </p:nvSpPr>
            <p:spPr bwMode="auto">
              <a:xfrm>
                <a:off x="5045075" y="3143251"/>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1316">
                <a:extLst>
                  <a:ext uri="{FF2B5EF4-FFF2-40B4-BE49-F238E27FC236}">
                    <a16:creationId xmlns:a16="http://schemas.microsoft.com/office/drawing/2014/main" id="{1E905583-9849-402D-BCBB-AD3D41A836A8}"/>
                  </a:ext>
                </a:extLst>
              </p:cNvPr>
              <p:cNvSpPr>
                <a:spLocks noChangeShapeType="1"/>
              </p:cNvSpPr>
              <p:nvPr/>
            </p:nvSpPr>
            <p:spPr bwMode="auto">
              <a:xfrm>
                <a:off x="5032375" y="3094038"/>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1317">
                <a:extLst>
                  <a:ext uri="{FF2B5EF4-FFF2-40B4-BE49-F238E27FC236}">
                    <a16:creationId xmlns:a16="http://schemas.microsoft.com/office/drawing/2014/main" id="{585F07D0-1FE7-44EE-9EA0-8F026021C610}"/>
                  </a:ext>
                </a:extLst>
              </p:cNvPr>
              <p:cNvSpPr>
                <a:spLocks noChangeShapeType="1"/>
              </p:cNvSpPr>
              <p:nvPr/>
            </p:nvSpPr>
            <p:spPr bwMode="auto">
              <a:xfrm>
                <a:off x="3687763" y="2790826"/>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1318">
                <a:extLst>
                  <a:ext uri="{FF2B5EF4-FFF2-40B4-BE49-F238E27FC236}">
                    <a16:creationId xmlns:a16="http://schemas.microsoft.com/office/drawing/2014/main" id="{1F52B880-C1B9-424C-969A-EB7595A24804}"/>
                  </a:ext>
                </a:extLst>
              </p:cNvPr>
              <p:cNvSpPr>
                <a:spLocks noChangeShapeType="1"/>
              </p:cNvSpPr>
              <p:nvPr/>
            </p:nvSpPr>
            <p:spPr bwMode="auto">
              <a:xfrm>
                <a:off x="5000625" y="3133726"/>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Line 1319">
                <a:extLst>
                  <a:ext uri="{FF2B5EF4-FFF2-40B4-BE49-F238E27FC236}">
                    <a16:creationId xmlns:a16="http://schemas.microsoft.com/office/drawing/2014/main" id="{8AD1F030-E97E-4900-BB2F-D9D94720BB11}"/>
                  </a:ext>
                </a:extLst>
              </p:cNvPr>
              <p:cNvSpPr>
                <a:spLocks noChangeShapeType="1"/>
              </p:cNvSpPr>
              <p:nvPr/>
            </p:nvSpPr>
            <p:spPr bwMode="auto">
              <a:xfrm flipH="1" flipV="1">
                <a:off x="5053013" y="3430588"/>
                <a:ext cx="41275"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Line 1320">
                <a:extLst>
                  <a:ext uri="{FF2B5EF4-FFF2-40B4-BE49-F238E27FC236}">
                    <a16:creationId xmlns:a16="http://schemas.microsoft.com/office/drawing/2014/main" id="{7561BAB1-DB3B-4316-B10D-628A7E7A92FA}"/>
                  </a:ext>
                </a:extLst>
              </p:cNvPr>
              <p:cNvSpPr>
                <a:spLocks noChangeShapeType="1"/>
              </p:cNvSpPr>
              <p:nvPr/>
            </p:nvSpPr>
            <p:spPr bwMode="auto">
              <a:xfrm>
                <a:off x="3954463" y="2854326"/>
                <a:ext cx="206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1321">
                <a:extLst>
                  <a:ext uri="{FF2B5EF4-FFF2-40B4-BE49-F238E27FC236}">
                    <a16:creationId xmlns:a16="http://schemas.microsoft.com/office/drawing/2014/main" id="{2000D1C8-7302-4303-8474-4BB9981C52BF}"/>
                  </a:ext>
                </a:extLst>
              </p:cNvPr>
              <p:cNvSpPr>
                <a:spLocks noChangeShapeType="1"/>
              </p:cNvSpPr>
              <p:nvPr/>
            </p:nvSpPr>
            <p:spPr bwMode="auto">
              <a:xfrm>
                <a:off x="3975100" y="2892426"/>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1322">
                <a:extLst>
                  <a:ext uri="{FF2B5EF4-FFF2-40B4-BE49-F238E27FC236}">
                    <a16:creationId xmlns:a16="http://schemas.microsoft.com/office/drawing/2014/main" id="{7936652B-729A-4649-BD26-44EEB878F117}"/>
                  </a:ext>
                </a:extLst>
              </p:cNvPr>
              <p:cNvSpPr>
                <a:spLocks noChangeShapeType="1"/>
              </p:cNvSpPr>
              <p:nvPr/>
            </p:nvSpPr>
            <p:spPr bwMode="auto">
              <a:xfrm flipH="1" flipV="1">
                <a:off x="3368675" y="3033713"/>
                <a:ext cx="333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1323">
                <a:extLst>
                  <a:ext uri="{FF2B5EF4-FFF2-40B4-BE49-F238E27FC236}">
                    <a16:creationId xmlns:a16="http://schemas.microsoft.com/office/drawing/2014/main" id="{8C75F751-C938-4CF8-8232-EFAEB80C18B7}"/>
                  </a:ext>
                </a:extLst>
              </p:cNvPr>
              <p:cNvSpPr>
                <a:spLocks noChangeShapeType="1"/>
              </p:cNvSpPr>
              <p:nvPr/>
            </p:nvSpPr>
            <p:spPr bwMode="auto">
              <a:xfrm flipH="1">
                <a:off x="5064125" y="3317876"/>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1324">
                <a:extLst>
                  <a:ext uri="{FF2B5EF4-FFF2-40B4-BE49-F238E27FC236}">
                    <a16:creationId xmlns:a16="http://schemas.microsoft.com/office/drawing/2014/main" id="{BD0CD67D-DCA6-48CA-B0FF-94E54059433A}"/>
                  </a:ext>
                </a:extLst>
              </p:cNvPr>
              <p:cNvSpPr>
                <a:spLocks noChangeShapeType="1"/>
              </p:cNvSpPr>
              <p:nvPr/>
            </p:nvSpPr>
            <p:spPr bwMode="auto">
              <a:xfrm flipV="1">
                <a:off x="5056188" y="3224213"/>
                <a:ext cx="44450"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1325">
                <a:extLst>
                  <a:ext uri="{FF2B5EF4-FFF2-40B4-BE49-F238E27FC236}">
                    <a16:creationId xmlns:a16="http://schemas.microsoft.com/office/drawing/2014/main" id="{94E12B5A-E3A1-418A-A008-162102CEFCD7}"/>
                  </a:ext>
                </a:extLst>
              </p:cNvPr>
              <p:cNvSpPr>
                <a:spLocks noChangeShapeType="1"/>
              </p:cNvSpPr>
              <p:nvPr/>
            </p:nvSpPr>
            <p:spPr bwMode="auto">
              <a:xfrm flipV="1">
                <a:off x="3454400" y="2805113"/>
                <a:ext cx="52388"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1326">
                <a:extLst>
                  <a:ext uri="{FF2B5EF4-FFF2-40B4-BE49-F238E27FC236}">
                    <a16:creationId xmlns:a16="http://schemas.microsoft.com/office/drawing/2014/main" id="{8B7BEE7C-721B-4183-A95A-7D679D84954B}"/>
                  </a:ext>
                </a:extLst>
              </p:cNvPr>
              <p:cNvSpPr>
                <a:spLocks noChangeShapeType="1"/>
              </p:cNvSpPr>
              <p:nvPr/>
            </p:nvSpPr>
            <p:spPr bwMode="auto">
              <a:xfrm flipH="1">
                <a:off x="3808413" y="2971801"/>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1327">
                <a:extLst>
                  <a:ext uri="{FF2B5EF4-FFF2-40B4-BE49-F238E27FC236}">
                    <a16:creationId xmlns:a16="http://schemas.microsoft.com/office/drawing/2014/main" id="{2755B657-00FD-4355-8913-B9C12B823CCA}"/>
                  </a:ext>
                </a:extLst>
              </p:cNvPr>
              <p:cNvSpPr>
                <a:spLocks noChangeShapeType="1"/>
              </p:cNvSpPr>
              <p:nvPr/>
            </p:nvSpPr>
            <p:spPr bwMode="auto">
              <a:xfrm flipH="1">
                <a:off x="3603625" y="3036888"/>
                <a:ext cx="412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1328">
                <a:extLst>
                  <a:ext uri="{FF2B5EF4-FFF2-40B4-BE49-F238E27FC236}">
                    <a16:creationId xmlns:a16="http://schemas.microsoft.com/office/drawing/2014/main" id="{D94815E1-E1B3-46D5-874E-0176B15A3A1E}"/>
                  </a:ext>
                </a:extLst>
              </p:cNvPr>
              <p:cNvSpPr>
                <a:spLocks noChangeShapeType="1"/>
              </p:cNvSpPr>
              <p:nvPr/>
            </p:nvSpPr>
            <p:spPr bwMode="auto">
              <a:xfrm>
                <a:off x="3738563" y="2801938"/>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1329">
                <a:extLst>
                  <a:ext uri="{FF2B5EF4-FFF2-40B4-BE49-F238E27FC236}">
                    <a16:creationId xmlns:a16="http://schemas.microsoft.com/office/drawing/2014/main" id="{29D9F80F-A0F9-4DAB-86F1-5FE9816D1EF3}"/>
                  </a:ext>
                </a:extLst>
              </p:cNvPr>
              <p:cNvSpPr>
                <a:spLocks noChangeShapeType="1"/>
              </p:cNvSpPr>
              <p:nvPr/>
            </p:nvSpPr>
            <p:spPr bwMode="auto">
              <a:xfrm>
                <a:off x="5099050" y="3144838"/>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1330">
                <a:extLst>
                  <a:ext uri="{FF2B5EF4-FFF2-40B4-BE49-F238E27FC236}">
                    <a16:creationId xmlns:a16="http://schemas.microsoft.com/office/drawing/2014/main" id="{3916AA51-9186-43A8-BE10-2DBD14921535}"/>
                  </a:ext>
                </a:extLst>
              </p:cNvPr>
              <p:cNvSpPr>
                <a:spLocks noChangeShapeType="1"/>
              </p:cNvSpPr>
              <p:nvPr/>
            </p:nvSpPr>
            <p:spPr bwMode="auto">
              <a:xfrm>
                <a:off x="5076825" y="3119438"/>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Line 1331">
                <a:extLst>
                  <a:ext uri="{FF2B5EF4-FFF2-40B4-BE49-F238E27FC236}">
                    <a16:creationId xmlns:a16="http://schemas.microsoft.com/office/drawing/2014/main" id="{A2E68F71-6781-4CE0-8062-E6D20C2F1343}"/>
                  </a:ext>
                </a:extLst>
              </p:cNvPr>
              <p:cNvSpPr>
                <a:spLocks noChangeShapeType="1"/>
              </p:cNvSpPr>
              <p:nvPr/>
            </p:nvSpPr>
            <p:spPr bwMode="auto">
              <a:xfrm flipH="1">
                <a:off x="5094288" y="3432176"/>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Line 1332">
                <a:extLst>
                  <a:ext uri="{FF2B5EF4-FFF2-40B4-BE49-F238E27FC236}">
                    <a16:creationId xmlns:a16="http://schemas.microsoft.com/office/drawing/2014/main" id="{B1BE18E9-E88F-487D-ACC0-892637466D3C}"/>
                  </a:ext>
                </a:extLst>
              </p:cNvPr>
              <p:cNvSpPr>
                <a:spLocks noChangeShapeType="1"/>
              </p:cNvSpPr>
              <p:nvPr/>
            </p:nvSpPr>
            <p:spPr bwMode="auto">
              <a:xfrm flipH="1">
                <a:off x="5097463" y="3281363"/>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Line 1333">
                <a:extLst>
                  <a:ext uri="{FF2B5EF4-FFF2-40B4-BE49-F238E27FC236}">
                    <a16:creationId xmlns:a16="http://schemas.microsoft.com/office/drawing/2014/main" id="{939230A9-AD78-4E84-9E24-B182A9544F86}"/>
                  </a:ext>
                </a:extLst>
              </p:cNvPr>
              <p:cNvSpPr>
                <a:spLocks noChangeShapeType="1"/>
              </p:cNvSpPr>
              <p:nvPr/>
            </p:nvSpPr>
            <p:spPr bwMode="auto">
              <a:xfrm flipH="1" flipV="1">
                <a:off x="3402013" y="3055938"/>
                <a:ext cx="396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1334">
                <a:extLst>
                  <a:ext uri="{FF2B5EF4-FFF2-40B4-BE49-F238E27FC236}">
                    <a16:creationId xmlns:a16="http://schemas.microsoft.com/office/drawing/2014/main" id="{3F4568C1-E665-4C49-94FF-B09E4E5B2A66}"/>
                  </a:ext>
                </a:extLst>
              </p:cNvPr>
              <p:cNvSpPr>
                <a:spLocks noChangeShapeType="1"/>
              </p:cNvSpPr>
              <p:nvPr/>
            </p:nvSpPr>
            <p:spPr bwMode="auto">
              <a:xfrm>
                <a:off x="5129213" y="3195638"/>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1335">
                <a:extLst>
                  <a:ext uri="{FF2B5EF4-FFF2-40B4-BE49-F238E27FC236}">
                    <a16:creationId xmlns:a16="http://schemas.microsoft.com/office/drawing/2014/main" id="{DC978CF0-D47F-40B6-82E9-46043DB8A6BA}"/>
                  </a:ext>
                </a:extLst>
              </p:cNvPr>
              <p:cNvSpPr>
                <a:spLocks noChangeShapeType="1"/>
              </p:cNvSpPr>
              <p:nvPr/>
            </p:nvSpPr>
            <p:spPr bwMode="auto">
              <a:xfrm flipV="1">
                <a:off x="5100638" y="3213101"/>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1336">
                <a:extLst>
                  <a:ext uri="{FF2B5EF4-FFF2-40B4-BE49-F238E27FC236}">
                    <a16:creationId xmlns:a16="http://schemas.microsoft.com/office/drawing/2014/main" id="{A1DEEE10-2BFA-45F8-A5D5-3ACE0FA44EAD}"/>
                  </a:ext>
                </a:extLst>
              </p:cNvPr>
              <p:cNvSpPr>
                <a:spLocks noChangeShapeType="1"/>
              </p:cNvSpPr>
              <p:nvPr/>
            </p:nvSpPr>
            <p:spPr bwMode="auto">
              <a:xfrm flipV="1">
                <a:off x="3506788" y="2801938"/>
                <a:ext cx="539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1337">
                <a:extLst>
                  <a:ext uri="{FF2B5EF4-FFF2-40B4-BE49-F238E27FC236}">
                    <a16:creationId xmlns:a16="http://schemas.microsoft.com/office/drawing/2014/main" id="{CAE54322-4E8F-43F2-A738-4C9963758AFB}"/>
                  </a:ext>
                </a:extLst>
              </p:cNvPr>
              <p:cNvSpPr>
                <a:spLocks noChangeShapeType="1"/>
              </p:cNvSpPr>
              <p:nvPr/>
            </p:nvSpPr>
            <p:spPr bwMode="auto">
              <a:xfrm flipH="1">
                <a:off x="3832225" y="2932113"/>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1338">
                <a:extLst>
                  <a:ext uri="{FF2B5EF4-FFF2-40B4-BE49-F238E27FC236}">
                    <a16:creationId xmlns:a16="http://schemas.microsoft.com/office/drawing/2014/main" id="{A4B02E8E-22CA-44E0-8D17-D8AF37D85F84}"/>
                  </a:ext>
                </a:extLst>
              </p:cNvPr>
              <p:cNvSpPr>
                <a:spLocks noChangeShapeType="1"/>
              </p:cNvSpPr>
              <p:nvPr/>
            </p:nvSpPr>
            <p:spPr bwMode="auto">
              <a:xfrm>
                <a:off x="5108575" y="3154363"/>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1339">
                <a:extLst>
                  <a:ext uri="{FF2B5EF4-FFF2-40B4-BE49-F238E27FC236}">
                    <a16:creationId xmlns:a16="http://schemas.microsoft.com/office/drawing/2014/main" id="{8CCC7A32-AE95-4217-B62C-62A3B103658A}"/>
                  </a:ext>
                </a:extLst>
              </p:cNvPr>
              <p:cNvSpPr>
                <a:spLocks noChangeShapeType="1"/>
              </p:cNvSpPr>
              <p:nvPr/>
            </p:nvSpPr>
            <p:spPr bwMode="auto">
              <a:xfrm>
                <a:off x="3783013" y="2824163"/>
                <a:ext cx="34925"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1340">
                <a:extLst>
                  <a:ext uri="{FF2B5EF4-FFF2-40B4-BE49-F238E27FC236}">
                    <a16:creationId xmlns:a16="http://schemas.microsoft.com/office/drawing/2014/main" id="{4C150A8D-FA75-425B-990A-D579E35ED6D6}"/>
                  </a:ext>
                </a:extLst>
              </p:cNvPr>
              <p:cNvSpPr>
                <a:spLocks noChangeShapeType="1"/>
              </p:cNvSpPr>
              <p:nvPr/>
            </p:nvSpPr>
            <p:spPr bwMode="auto">
              <a:xfrm flipV="1">
                <a:off x="5087938" y="3382963"/>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1341">
                <a:extLst>
                  <a:ext uri="{FF2B5EF4-FFF2-40B4-BE49-F238E27FC236}">
                    <a16:creationId xmlns:a16="http://schemas.microsoft.com/office/drawing/2014/main" id="{E9BB7D18-4E01-42F0-AD0A-98D78F347564}"/>
                  </a:ext>
                </a:extLst>
              </p:cNvPr>
              <p:cNvSpPr>
                <a:spLocks noChangeShapeType="1"/>
              </p:cNvSpPr>
              <p:nvPr/>
            </p:nvSpPr>
            <p:spPr bwMode="auto">
              <a:xfrm flipH="1" flipV="1">
                <a:off x="5087938" y="3419476"/>
                <a:ext cx="79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Line 1342">
                <a:extLst>
                  <a:ext uri="{FF2B5EF4-FFF2-40B4-BE49-F238E27FC236}">
                    <a16:creationId xmlns:a16="http://schemas.microsoft.com/office/drawing/2014/main" id="{3BC4C80F-48B1-44D4-9791-024170B2A329}"/>
                  </a:ext>
                </a:extLst>
              </p:cNvPr>
              <p:cNvSpPr>
                <a:spLocks noChangeShapeType="1"/>
              </p:cNvSpPr>
              <p:nvPr/>
            </p:nvSpPr>
            <p:spPr bwMode="auto">
              <a:xfrm flipH="1">
                <a:off x="5121275" y="3238501"/>
                <a:ext cx="1111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1343">
                <a:extLst>
                  <a:ext uri="{FF2B5EF4-FFF2-40B4-BE49-F238E27FC236}">
                    <a16:creationId xmlns:a16="http://schemas.microsoft.com/office/drawing/2014/main" id="{946B305A-3C2A-4C54-880D-38F4BF9F101F}"/>
                  </a:ext>
                </a:extLst>
              </p:cNvPr>
              <p:cNvSpPr>
                <a:spLocks noChangeShapeType="1"/>
              </p:cNvSpPr>
              <p:nvPr/>
            </p:nvSpPr>
            <p:spPr bwMode="auto">
              <a:xfrm flipH="1" flipV="1">
                <a:off x="5095875" y="3452813"/>
                <a:ext cx="222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1344">
                <a:extLst>
                  <a:ext uri="{FF2B5EF4-FFF2-40B4-BE49-F238E27FC236}">
                    <a16:creationId xmlns:a16="http://schemas.microsoft.com/office/drawing/2014/main" id="{16376A0B-8233-4BC2-BE2D-A10D2F4B54EB}"/>
                  </a:ext>
                </a:extLst>
              </p:cNvPr>
              <p:cNvSpPr>
                <a:spLocks noChangeShapeType="1"/>
              </p:cNvSpPr>
              <p:nvPr/>
            </p:nvSpPr>
            <p:spPr bwMode="auto">
              <a:xfrm flipH="1">
                <a:off x="5137150" y="3413126"/>
                <a:ext cx="4127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1345">
                <a:extLst>
                  <a:ext uri="{FF2B5EF4-FFF2-40B4-BE49-F238E27FC236}">
                    <a16:creationId xmlns:a16="http://schemas.microsoft.com/office/drawing/2014/main" id="{F9FFE6A9-4068-4FEF-8215-D017F7ED4E73}"/>
                  </a:ext>
                </a:extLst>
              </p:cNvPr>
              <p:cNvSpPr>
                <a:spLocks noChangeShapeType="1"/>
              </p:cNvSpPr>
              <p:nvPr/>
            </p:nvSpPr>
            <p:spPr bwMode="auto">
              <a:xfrm flipV="1">
                <a:off x="5094288" y="3346451"/>
                <a:ext cx="206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1346">
                <a:extLst>
                  <a:ext uri="{FF2B5EF4-FFF2-40B4-BE49-F238E27FC236}">
                    <a16:creationId xmlns:a16="http://schemas.microsoft.com/office/drawing/2014/main" id="{4D3D6731-F342-416C-A7BE-AD3761C16F07}"/>
                  </a:ext>
                </a:extLst>
              </p:cNvPr>
              <p:cNvSpPr>
                <a:spLocks noChangeShapeType="1"/>
              </p:cNvSpPr>
              <p:nvPr/>
            </p:nvSpPr>
            <p:spPr bwMode="auto">
              <a:xfrm flipV="1">
                <a:off x="3236913" y="2901951"/>
                <a:ext cx="222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1347">
                <a:extLst>
                  <a:ext uri="{FF2B5EF4-FFF2-40B4-BE49-F238E27FC236}">
                    <a16:creationId xmlns:a16="http://schemas.microsoft.com/office/drawing/2014/main" id="{648519AC-B9C7-4ED6-94EA-CD24E11994C6}"/>
                  </a:ext>
                </a:extLst>
              </p:cNvPr>
              <p:cNvSpPr>
                <a:spLocks noChangeShapeType="1"/>
              </p:cNvSpPr>
              <p:nvPr/>
            </p:nvSpPr>
            <p:spPr bwMode="auto">
              <a:xfrm flipV="1">
                <a:off x="3230563" y="2941638"/>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1348">
                <a:extLst>
                  <a:ext uri="{FF2B5EF4-FFF2-40B4-BE49-F238E27FC236}">
                    <a16:creationId xmlns:a16="http://schemas.microsoft.com/office/drawing/2014/main" id="{FE984ADE-94D7-4876-A959-DFA031591994}"/>
                  </a:ext>
                </a:extLst>
              </p:cNvPr>
              <p:cNvSpPr>
                <a:spLocks noChangeShapeType="1"/>
              </p:cNvSpPr>
              <p:nvPr/>
            </p:nvSpPr>
            <p:spPr bwMode="auto">
              <a:xfrm>
                <a:off x="3836988" y="2892426"/>
                <a:ext cx="476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1349">
                <a:extLst>
                  <a:ext uri="{FF2B5EF4-FFF2-40B4-BE49-F238E27FC236}">
                    <a16:creationId xmlns:a16="http://schemas.microsoft.com/office/drawing/2014/main" id="{6D068739-E43B-44CA-A4AB-B2B9101B7635}"/>
                  </a:ext>
                </a:extLst>
              </p:cNvPr>
              <p:cNvSpPr>
                <a:spLocks noChangeShapeType="1"/>
              </p:cNvSpPr>
              <p:nvPr/>
            </p:nvSpPr>
            <p:spPr bwMode="auto">
              <a:xfrm flipH="1">
                <a:off x="3644900" y="3013076"/>
                <a:ext cx="333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1350">
                <a:extLst>
                  <a:ext uri="{FF2B5EF4-FFF2-40B4-BE49-F238E27FC236}">
                    <a16:creationId xmlns:a16="http://schemas.microsoft.com/office/drawing/2014/main" id="{531306B9-1CF8-456A-A63E-85027B916F7E}"/>
                  </a:ext>
                </a:extLst>
              </p:cNvPr>
              <p:cNvSpPr>
                <a:spLocks noChangeShapeType="1"/>
              </p:cNvSpPr>
              <p:nvPr/>
            </p:nvSpPr>
            <p:spPr bwMode="auto">
              <a:xfrm>
                <a:off x="3817938" y="2854326"/>
                <a:ext cx="190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1351">
                <a:extLst>
                  <a:ext uri="{FF2B5EF4-FFF2-40B4-BE49-F238E27FC236}">
                    <a16:creationId xmlns:a16="http://schemas.microsoft.com/office/drawing/2014/main" id="{48AFF489-EAA4-4EE3-AE5B-0A139B898B02}"/>
                  </a:ext>
                </a:extLst>
              </p:cNvPr>
              <p:cNvSpPr>
                <a:spLocks noChangeShapeType="1"/>
              </p:cNvSpPr>
              <p:nvPr/>
            </p:nvSpPr>
            <p:spPr bwMode="auto">
              <a:xfrm flipH="1" flipV="1">
                <a:off x="3230563" y="2984501"/>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1352">
                <a:extLst>
                  <a:ext uri="{FF2B5EF4-FFF2-40B4-BE49-F238E27FC236}">
                    <a16:creationId xmlns:a16="http://schemas.microsoft.com/office/drawing/2014/main" id="{09360CBF-F6A9-48A9-B8D6-D43914E313B7}"/>
                  </a:ext>
                </a:extLst>
              </p:cNvPr>
              <p:cNvSpPr>
                <a:spLocks noChangeShapeType="1"/>
              </p:cNvSpPr>
              <p:nvPr/>
            </p:nvSpPr>
            <p:spPr bwMode="auto">
              <a:xfrm flipH="1" flipV="1">
                <a:off x="5118100" y="3481388"/>
                <a:ext cx="33338"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1353">
                <a:extLst>
                  <a:ext uri="{FF2B5EF4-FFF2-40B4-BE49-F238E27FC236}">
                    <a16:creationId xmlns:a16="http://schemas.microsoft.com/office/drawing/2014/main" id="{B1F09347-4645-4650-A1B7-0DC9600B7C8B}"/>
                  </a:ext>
                </a:extLst>
              </p:cNvPr>
              <p:cNvSpPr>
                <a:spLocks noChangeShapeType="1"/>
              </p:cNvSpPr>
              <p:nvPr/>
            </p:nvSpPr>
            <p:spPr bwMode="auto">
              <a:xfrm flipV="1">
                <a:off x="3259138" y="2867026"/>
                <a:ext cx="349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1354">
                <a:extLst>
                  <a:ext uri="{FF2B5EF4-FFF2-40B4-BE49-F238E27FC236}">
                    <a16:creationId xmlns:a16="http://schemas.microsoft.com/office/drawing/2014/main" id="{B5B5520C-59BA-416C-94DC-233B1F316C19}"/>
                  </a:ext>
                </a:extLst>
              </p:cNvPr>
              <p:cNvSpPr>
                <a:spLocks noChangeShapeType="1"/>
              </p:cNvSpPr>
              <p:nvPr/>
            </p:nvSpPr>
            <p:spPr bwMode="auto">
              <a:xfrm>
                <a:off x="5149850" y="3159126"/>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1355">
                <a:extLst>
                  <a:ext uri="{FF2B5EF4-FFF2-40B4-BE49-F238E27FC236}">
                    <a16:creationId xmlns:a16="http://schemas.microsoft.com/office/drawing/2014/main" id="{C66F270D-6DC7-4A0E-AC2A-E4CA290572E8}"/>
                  </a:ext>
                </a:extLst>
              </p:cNvPr>
              <p:cNvSpPr>
                <a:spLocks noChangeShapeType="1"/>
              </p:cNvSpPr>
              <p:nvPr/>
            </p:nvSpPr>
            <p:spPr bwMode="auto">
              <a:xfrm flipH="1">
                <a:off x="3441700" y="3067051"/>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1356">
                <a:extLst>
                  <a:ext uri="{FF2B5EF4-FFF2-40B4-BE49-F238E27FC236}">
                    <a16:creationId xmlns:a16="http://schemas.microsoft.com/office/drawing/2014/main" id="{DA369CE4-0BD0-4676-9626-ACC56EC2F88C}"/>
                  </a:ext>
                </a:extLst>
              </p:cNvPr>
              <p:cNvSpPr>
                <a:spLocks noChangeShapeType="1"/>
              </p:cNvSpPr>
              <p:nvPr/>
            </p:nvSpPr>
            <p:spPr bwMode="auto">
              <a:xfrm flipV="1">
                <a:off x="5114925" y="3316288"/>
                <a:ext cx="34925"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1357">
                <a:extLst>
                  <a:ext uri="{FF2B5EF4-FFF2-40B4-BE49-F238E27FC236}">
                    <a16:creationId xmlns:a16="http://schemas.microsoft.com/office/drawing/2014/main" id="{AF7ECD6D-A5F5-4008-970A-3459FBE3DF85}"/>
                  </a:ext>
                </a:extLst>
              </p:cNvPr>
              <p:cNvSpPr>
                <a:spLocks noChangeShapeType="1"/>
              </p:cNvSpPr>
              <p:nvPr/>
            </p:nvSpPr>
            <p:spPr bwMode="auto">
              <a:xfrm>
                <a:off x="3560763" y="2801938"/>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1358">
                <a:extLst>
                  <a:ext uri="{FF2B5EF4-FFF2-40B4-BE49-F238E27FC236}">
                    <a16:creationId xmlns:a16="http://schemas.microsoft.com/office/drawing/2014/main" id="{75F63E42-1CE5-47D8-A770-C88BC05A9CE5}"/>
                  </a:ext>
                </a:extLst>
              </p:cNvPr>
              <p:cNvSpPr>
                <a:spLocks noChangeShapeType="1"/>
              </p:cNvSpPr>
              <p:nvPr/>
            </p:nvSpPr>
            <p:spPr bwMode="auto">
              <a:xfrm flipH="1" flipV="1">
                <a:off x="3238500" y="3022601"/>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1359">
                <a:extLst>
                  <a:ext uri="{FF2B5EF4-FFF2-40B4-BE49-F238E27FC236}">
                    <a16:creationId xmlns:a16="http://schemas.microsoft.com/office/drawing/2014/main" id="{2D41CCC9-6197-4E94-B15F-32A84C45853F}"/>
                  </a:ext>
                </a:extLst>
              </p:cNvPr>
              <p:cNvSpPr>
                <a:spLocks noChangeShapeType="1"/>
              </p:cNvSpPr>
              <p:nvPr/>
            </p:nvSpPr>
            <p:spPr bwMode="auto">
              <a:xfrm>
                <a:off x="5151438" y="3213101"/>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1360">
                <a:extLst>
                  <a:ext uri="{FF2B5EF4-FFF2-40B4-BE49-F238E27FC236}">
                    <a16:creationId xmlns:a16="http://schemas.microsoft.com/office/drawing/2014/main" id="{8832B74D-90EE-44EA-B55F-99BB46EBFEE0}"/>
                  </a:ext>
                </a:extLst>
              </p:cNvPr>
              <p:cNvSpPr>
                <a:spLocks noChangeShapeType="1"/>
              </p:cNvSpPr>
              <p:nvPr/>
            </p:nvSpPr>
            <p:spPr bwMode="auto">
              <a:xfrm flipH="1">
                <a:off x="5178425" y="3384551"/>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1361">
                <a:extLst>
                  <a:ext uri="{FF2B5EF4-FFF2-40B4-BE49-F238E27FC236}">
                    <a16:creationId xmlns:a16="http://schemas.microsoft.com/office/drawing/2014/main" id="{6B4DE6C6-C951-49CB-BA2E-40FBA733F004}"/>
                  </a:ext>
                </a:extLst>
              </p:cNvPr>
              <p:cNvSpPr>
                <a:spLocks noChangeShapeType="1"/>
              </p:cNvSpPr>
              <p:nvPr/>
            </p:nvSpPr>
            <p:spPr bwMode="auto">
              <a:xfrm flipV="1">
                <a:off x="3294063" y="2840038"/>
                <a:ext cx="460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1362">
                <a:extLst>
                  <a:ext uri="{FF2B5EF4-FFF2-40B4-BE49-F238E27FC236}">
                    <a16:creationId xmlns:a16="http://schemas.microsoft.com/office/drawing/2014/main" id="{F9140D9B-3EB3-4B7A-81B0-3805FEFD9591}"/>
                  </a:ext>
                </a:extLst>
              </p:cNvPr>
              <p:cNvSpPr>
                <a:spLocks noChangeShapeType="1"/>
              </p:cNvSpPr>
              <p:nvPr/>
            </p:nvSpPr>
            <p:spPr bwMode="auto">
              <a:xfrm flipH="1" flipV="1">
                <a:off x="5151438" y="3500438"/>
                <a:ext cx="41275"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1363">
                <a:extLst>
                  <a:ext uri="{FF2B5EF4-FFF2-40B4-BE49-F238E27FC236}">
                    <a16:creationId xmlns:a16="http://schemas.microsoft.com/office/drawing/2014/main" id="{71ACB444-4F6B-4787-894F-8852DF9F70DA}"/>
                  </a:ext>
                </a:extLst>
              </p:cNvPr>
              <p:cNvSpPr>
                <a:spLocks noChangeShapeType="1"/>
              </p:cNvSpPr>
              <p:nvPr/>
            </p:nvSpPr>
            <p:spPr bwMode="auto">
              <a:xfrm flipH="1">
                <a:off x="3678238" y="297973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1364">
                <a:extLst>
                  <a:ext uri="{FF2B5EF4-FFF2-40B4-BE49-F238E27FC236}">
                    <a16:creationId xmlns:a16="http://schemas.microsoft.com/office/drawing/2014/main" id="{CD82AFAD-7A6C-405F-B179-46D161135853}"/>
                  </a:ext>
                </a:extLst>
              </p:cNvPr>
              <p:cNvSpPr>
                <a:spLocks noChangeShapeType="1"/>
              </p:cNvSpPr>
              <p:nvPr/>
            </p:nvSpPr>
            <p:spPr bwMode="auto">
              <a:xfrm>
                <a:off x="5194300" y="3184526"/>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Line 1365">
                <a:extLst>
                  <a:ext uri="{FF2B5EF4-FFF2-40B4-BE49-F238E27FC236}">
                    <a16:creationId xmlns:a16="http://schemas.microsoft.com/office/drawing/2014/main" id="{5856C682-B48D-415F-BC4F-95E1BF229D07}"/>
                  </a:ext>
                </a:extLst>
              </p:cNvPr>
              <p:cNvSpPr>
                <a:spLocks noChangeShapeType="1"/>
              </p:cNvSpPr>
              <p:nvPr/>
            </p:nvSpPr>
            <p:spPr bwMode="auto">
              <a:xfrm flipH="1" flipV="1">
                <a:off x="3259138" y="3055938"/>
                <a:ext cx="333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Line 1366">
                <a:extLst>
                  <a:ext uri="{FF2B5EF4-FFF2-40B4-BE49-F238E27FC236}">
                    <a16:creationId xmlns:a16="http://schemas.microsoft.com/office/drawing/2014/main" id="{93C6106A-99A1-4793-AAD4-684C2A0424AF}"/>
                  </a:ext>
                </a:extLst>
              </p:cNvPr>
              <p:cNvSpPr>
                <a:spLocks noChangeShapeType="1"/>
              </p:cNvSpPr>
              <p:nvPr/>
            </p:nvSpPr>
            <p:spPr bwMode="auto">
              <a:xfrm flipV="1">
                <a:off x="5149850" y="3295651"/>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1367">
                <a:extLst>
                  <a:ext uri="{FF2B5EF4-FFF2-40B4-BE49-F238E27FC236}">
                    <a16:creationId xmlns:a16="http://schemas.microsoft.com/office/drawing/2014/main" id="{9F318CED-98DD-4947-863C-74957CF4D79B}"/>
                  </a:ext>
                </a:extLst>
              </p:cNvPr>
              <p:cNvSpPr>
                <a:spLocks noChangeShapeType="1"/>
              </p:cNvSpPr>
              <p:nvPr/>
            </p:nvSpPr>
            <p:spPr bwMode="auto">
              <a:xfrm>
                <a:off x="3611563" y="281146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1368">
                <a:extLst>
                  <a:ext uri="{FF2B5EF4-FFF2-40B4-BE49-F238E27FC236}">
                    <a16:creationId xmlns:a16="http://schemas.microsoft.com/office/drawing/2014/main" id="{33922158-44E8-4444-95E3-20CC65C94A12}"/>
                  </a:ext>
                </a:extLst>
              </p:cNvPr>
              <p:cNvSpPr>
                <a:spLocks noChangeShapeType="1"/>
              </p:cNvSpPr>
              <p:nvPr/>
            </p:nvSpPr>
            <p:spPr bwMode="auto">
              <a:xfrm flipV="1">
                <a:off x="3340100" y="2824163"/>
                <a:ext cx="523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1369">
                <a:extLst>
                  <a:ext uri="{FF2B5EF4-FFF2-40B4-BE49-F238E27FC236}">
                    <a16:creationId xmlns:a16="http://schemas.microsoft.com/office/drawing/2014/main" id="{7606093B-FAB0-4BA2-9043-0D813B9FE0D1}"/>
                  </a:ext>
                </a:extLst>
              </p:cNvPr>
              <p:cNvSpPr>
                <a:spLocks noChangeShapeType="1"/>
              </p:cNvSpPr>
              <p:nvPr/>
            </p:nvSpPr>
            <p:spPr bwMode="auto">
              <a:xfrm flipH="1">
                <a:off x="5211763" y="3348038"/>
                <a:ext cx="2540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1370">
                <a:extLst>
                  <a:ext uri="{FF2B5EF4-FFF2-40B4-BE49-F238E27FC236}">
                    <a16:creationId xmlns:a16="http://schemas.microsoft.com/office/drawing/2014/main" id="{A3058672-CBAC-45E4-A10F-9F0BC74DB8D5}"/>
                  </a:ext>
                </a:extLst>
              </p:cNvPr>
              <p:cNvSpPr>
                <a:spLocks noChangeShapeType="1"/>
              </p:cNvSpPr>
              <p:nvPr/>
            </p:nvSpPr>
            <p:spPr bwMode="auto">
              <a:xfrm flipH="1">
                <a:off x="3482975" y="3054351"/>
                <a:ext cx="412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1371">
                <a:extLst>
                  <a:ext uri="{FF2B5EF4-FFF2-40B4-BE49-F238E27FC236}">
                    <a16:creationId xmlns:a16="http://schemas.microsoft.com/office/drawing/2014/main" id="{5CE22948-01A8-4F38-9662-9BA9D855C415}"/>
                  </a:ext>
                </a:extLst>
              </p:cNvPr>
              <p:cNvSpPr>
                <a:spLocks noChangeShapeType="1"/>
              </p:cNvSpPr>
              <p:nvPr/>
            </p:nvSpPr>
            <p:spPr bwMode="auto">
              <a:xfrm flipH="1">
                <a:off x="5192713" y="3502026"/>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1372">
                <a:extLst>
                  <a:ext uri="{FF2B5EF4-FFF2-40B4-BE49-F238E27FC236}">
                    <a16:creationId xmlns:a16="http://schemas.microsoft.com/office/drawing/2014/main" id="{85B0E0CD-4A40-4512-AB89-69314BF27CA3}"/>
                  </a:ext>
                </a:extLst>
              </p:cNvPr>
              <p:cNvSpPr>
                <a:spLocks noChangeShapeType="1"/>
              </p:cNvSpPr>
              <p:nvPr/>
            </p:nvSpPr>
            <p:spPr bwMode="auto">
              <a:xfrm>
                <a:off x="5226050" y="3219451"/>
                <a:ext cx="190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1373">
                <a:extLst>
                  <a:ext uri="{FF2B5EF4-FFF2-40B4-BE49-F238E27FC236}">
                    <a16:creationId xmlns:a16="http://schemas.microsoft.com/office/drawing/2014/main" id="{93378D89-25A2-48C7-80D9-3B8B91EF6EDA}"/>
                  </a:ext>
                </a:extLst>
              </p:cNvPr>
              <p:cNvSpPr>
                <a:spLocks noChangeShapeType="1"/>
              </p:cNvSpPr>
              <p:nvPr/>
            </p:nvSpPr>
            <p:spPr bwMode="auto">
              <a:xfrm>
                <a:off x="5205413" y="3214688"/>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1374">
                <a:extLst>
                  <a:ext uri="{FF2B5EF4-FFF2-40B4-BE49-F238E27FC236}">
                    <a16:creationId xmlns:a16="http://schemas.microsoft.com/office/drawing/2014/main" id="{8B7AF8DC-3302-4D0A-84DB-AC5CF7646FF8}"/>
                  </a:ext>
                </a:extLst>
              </p:cNvPr>
              <p:cNvSpPr>
                <a:spLocks noChangeShapeType="1"/>
              </p:cNvSpPr>
              <p:nvPr/>
            </p:nvSpPr>
            <p:spPr bwMode="auto">
              <a:xfrm flipH="1">
                <a:off x="3702050" y="2941638"/>
                <a:ext cx="111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1375">
                <a:extLst>
                  <a:ext uri="{FF2B5EF4-FFF2-40B4-BE49-F238E27FC236}">
                    <a16:creationId xmlns:a16="http://schemas.microsoft.com/office/drawing/2014/main" id="{C3425045-3B7D-49EA-9B94-23A9E39A931F}"/>
                  </a:ext>
                </a:extLst>
              </p:cNvPr>
              <p:cNvSpPr>
                <a:spLocks noChangeShapeType="1"/>
              </p:cNvSpPr>
              <p:nvPr/>
            </p:nvSpPr>
            <p:spPr bwMode="auto">
              <a:xfrm>
                <a:off x="3656013" y="2833688"/>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1376">
                <a:extLst>
                  <a:ext uri="{FF2B5EF4-FFF2-40B4-BE49-F238E27FC236}">
                    <a16:creationId xmlns:a16="http://schemas.microsoft.com/office/drawing/2014/main" id="{A177D336-E768-4724-ABFC-7BE8B9AE2BD8}"/>
                  </a:ext>
                </a:extLst>
              </p:cNvPr>
              <p:cNvSpPr>
                <a:spLocks noChangeShapeType="1"/>
              </p:cNvSpPr>
              <p:nvPr/>
            </p:nvSpPr>
            <p:spPr bwMode="auto">
              <a:xfrm flipH="1">
                <a:off x="5237163" y="3305176"/>
                <a:ext cx="1111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Line 1377">
                <a:extLst>
                  <a:ext uri="{FF2B5EF4-FFF2-40B4-BE49-F238E27FC236}">
                    <a16:creationId xmlns:a16="http://schemas.microsoft.com/office/drawing/2014/main" id="{7ADD497A-DAA9-4A2F-8F7D-878362FF5CC8}"/>
                  </a:ext>
                </a:extLst>
              </p:cNvPr>
              <p:cNvSpPr>
                <a:spLocks noChangeShapeType="1"/>
              </p:cNvSpPr>
              <p:nvPr/>
            </p:nvSpPr>
            <p:spPr bwMode="auto">
              <a:xfrm flipH="1" flipV="1">
                <a:off x="3292475" y="3079751"/>
                <a:ext cx="396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Line 1378">
                <a:extLst>
                  <a:ext uri="{FF2B5EF4-FFF2-40B4-BE49-F238E27FC236}">
                    <a16:creationId xmlns:a16="http://schemas.microsoft.com/office/drawing/2014/main" id="{761DD9B1-C88A-4213-B6DD-A1A799533DD4}"/>
                  </a:ext>
                </a:extLst>
              </p:cNvPr>
              <p:cNvSpPr>
                <a:spLocks noChangeShapeType="1"/>
              </p:cNvSpPr>
              <p:nvPr/>
            </p:nvSpPr>
            <p:spPr bwMode="auto">
              <a:xfrm>
                <a:off x="5245100" y="3262313"/>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1379">
                <a:extLst>
                  <a:ext uri="{FF2B5EF4-FFF2-40B4-BE49-F238E27FC236}">
                    <a16:creationId xmlns:a16="http://schemas.microsoft.com/office/drawing/2014/main" id="{69545DB9-F1CB-4451-9973-A4E2EE42739D}"/>
                  </a:ext>
                </a:extLst>
              </p:cNvPr>
              <p:cNvSpPr>
                <a:spLocks noChangeShapeType="1"/>
              </p:cNvSpPr>
              <p:nvPr/>
            </p:nvSpPr>
            <p:spPr bwMode="auto">
              <a:xfrm flipV="1">
                <a:off x="5192713" y="3284538"/>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Line 1380">
                <a:extLst>
                  <a:ext uri="{FF2B5EF4-FFF2-40B4-BE49-F238E27FC236}">
                    <a16:creationId xmlns:a16="http://schemas.microsoft.com/office/drawing/2014/main" id="{A3D850A3-DC58-4EC6-8E20-46269FA06B8B}"/>
                  </a:ext>
                </a:extLst>
              </p:cNvPr>
              <p:cNvSpPr>
                <a:spLocks noChangeShapeType="1"/>
              </p:cNvSpPr>
              <p:nvPr/>
            </p:nvSpPr>
            <p:spPr bwMode="auto">
              <a:xfrm flipV="1">
                <a:off x="3392488" y="2820988"/>
                <a:ext cx="523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Line 1381">
                <a:extLst>
                  <a:ext uri="{FF2B5EF4-FFF2-40B4-BE49-F238E27FC236}">
                    <a16:creationId xmlns:a16="http://schemas.microsoft.com/office/drawing/2014/main" id="{B601ACD7-16DC-4C6C-B5D4-22F1CFF7E216}"/>
                  </a:ext>
                </a:extLst>
              </p:cNvPr>
              <p:cNvSpPr>
                <a:spLocks noChangeShapeType="1"/>
              </p:cNvSpPr>
              <p:nvPr/>
            </p:nvSpPr>
            <p:spPr bwMode="auto">
              <a:xfrm>
                <a:off x="3708400" y="2901951"/>
                <a:ext cx="476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1382">
                <a:extLst>
                  <a:ext uri="{FF2B5EF4-FFF2-40B4-BE49-F238E27FC236}">
                    <a16:creationId xmlns:a16="http://schemas.microsoft.com/office/drawing/2014/main" id="{D0A57AA3-381D-4280-8D5E-7DE602D69785}"/>
                  </a:ext>
                </a:extLst>
              </p:cNvPr>
              <p:cNvSpPr>
                <a:spLocks noChangeShapeType="1"/>
              </p:cNvSpPr>
              <p:nvPr/>
            </p:nvSpPr>
            <p:spPr bwMode="auto">
              <a:xfrm>
                <a:off x="3689350" y="2863851"/>
                <a:ext cx="190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1383">
                <a:extLst>
                  <a:ext uri="{FF2B5EF4-FFF2-40B4-BE49-F238E27FC236}">
                    <a16:creationId xmlns:a16="http://schemas.microsoft.com/office/drawing/2014/main" id="{F1EE95F0-0AB0-4363-A19A-9A79E906C204}"/>
                  </a:ext>
                </a:extLst>
              </p:cNvPr>
              <p:cNvSpPr>
                <a:spLocks noChangeShapeType="1"/>
              </p:cNvSpPr>
              <p:nvPr/>
            </p:nvSpPr>
            <p:spPr bwMode="auto">
              <a:xfrm flipH="1">
                <a:off x="5235575" y="3484563"/>
                <a:ext cx="42863"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1384">
                <a:extLst>
                  <a:ext uri="{FF2B5EF4-FFF2-40B4-BE49-F238E27FC236}">
                    <a16:creationId xmlns:a16="http://schemas.microsoft.com/office/drawing/2014/main" id="{F5C19DDB-05CF-4ECA-B7B9-6E6EF89E2E8F}"/>
                  </a:ext>
                </a:extLst>
              </p:cNvPr>
              <p:cNvSpPr>
                <a:spLocks noChangeShapeType="1"/>
              </p:cNvSpPr>
              <p:nvPr/>
            </p:nvSpPr>
            <p:spPr bwMode="auto">
              <a:xfrm flipH="1">
                <a:off x="3524250" y="3028951"/>
                <a:ext cx="349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1385">
                <a:extLst>
                  <a:ext uri="{FF2B5EF4-FFF2-40B4-BE49-F238E27FC236}">
                    <a16:creationId xmlns:a16="http://schemas.microsoft.com/office/drawing/2014/main" id="{573F4848-0103-437E-AE13-E91C15F9A101}"/>
                  </a:ext>
                </a:extLst>
              </p:cNvPr>
              <p:cNvSpPr>
                <a:spLocks noChangeShapeType="1"/>
              </p:cNvSpPr>
              <p:nvPr/>
            </p:nvSpPr>
            <p:spPr bwMode="auto">
              <a:xfrm>
                <a:off x="5256213" y="3228976"/>
                <a:ext cx="4127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1386">
                <a:extLst>
                  <a:ext uri="{FF2B5EF4-FFF2-40B4-BE49-F238E27FC236}">
                    <a16:creationId xmlns:a16="http://schemas.microsoft.com/office/drawing/2014/main" id="{EAD4880C-8A5C-4222-A64E-A6F4F5A0278E}"/>
                  </a:ext>
                </a:extLst>
              </p:cNvPr>
              <p:cNvSpPr>
                <a:spLocks noChangeShapeType="1"/>
              </p:cNvSpPr>
              <p:nvPr/>
            </p:nvSpPr>
            <p:spPr bwMode="auto">
              <a:xfrm flipH="1" flipV="1">
                <a:off x="5167313" y="3492501"/>
                <a:ext cx="95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1387">
                <a:extLst>
                  <a:ext uri="{FF2B5EF4-FFF2-40B4-BE49-F238E27FC236}">
                    <a16:creationId xmlns:a16="http://schemas.microsoft.com/office/drawing/2014/main" id="{35DB8C39-F659-4943-B096-E7C5494BE90C}"/>
                  </a:ext>
                </a:extLst>
              </p:cNvPr>
              <p:cNvSpPr>
                <a:spLocks noChangeShapeType="1"/>
              </p:cNvSpPr>
              <p:nvPr/>
            </p:nvSpPr>
            <p:spPr bwMode="auto">
              <a:xfrm flipV="1">
                <a:off x="5167313" y="3454401"/>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1388">
                <a:extLst>
                  <a:ext uri="{FF2B5EF4-FFF2-40B4-BE49-F238E27FC236}">
                    <a16:creationId xmlns:a16="http://schemas.microsoft.com/office/drawing/2014/main" id="{64D800E9-D7BB-4000-ABD9-2B3652139584}"/>
                  </a:ext>
                </a:extLst>
              </p:cNvPr>
              <p:cNvSpPr>
                <a:spLocks noChangeShapeType="1"/>
              </p:cNvSpPr>
              <p:nvPr/>
            </p:nvSpPr>
            <p:spPr bwMode="auto">
              <a:xfrm flipH="1" flipV="1">
                <a:off x="5176838" y="3525838"/>
                <a:ext cx="23813"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Line 1389">
                <a:extLst>
                  <a:ext uri="{FF2B5EF4-FFF2-40B4-BE49-F238E27FC236}">
                    <a16:creationId xmlns:a16="http://schemas.microsoft.com/office/drawing/2014/main" id="{29E9CF64-4051-405C-ADB5-A06DF1A0A8B0}"/>
                  </a:ext>
                </a:extLst>
              </p:cNvPr>
              <p:cNvSpPr>
                <a:spLocks noChangeShapeType="1"/>
              </p:cNvSpPr>
              <p:nvPr/>
            </p:nvSpPr>
            <p:spPr bwMode="auto">
              <a:xfrm flipV="1">
                <a:off x="5173663" y="3419476"/>
                <a:ext cx="206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Line 1390">
                <a:extLst>
                  <a:ext uri="{FF2B5EF4-FFF2-40B4-BE49-F238E27FC236}">
                    <a16:creationId xmlns:a16="http://schemas.microsoft.com/office/drawing/2014/main" id="{89E2B6E8-84B2-4ABD-A9CD-394759CACCC0}"/>
                  </a:ext>
                </a:extLst>
              </p:cNvPr>
              <p:cNvSpPr>
                <a:spLocks noChangeShapeType="1"/>
              </p:cNvSpPr>
              <p:nvPr/>
            </p:nvSpPr>
            <p:spPr bwMode="auto">
              <a:xfrm flipV="1">
                <a:off x="3132138" y="2973388"/>
                <a:ext cx="63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Line 1391">
                <a:extLst>
                  <a:ext uri="{FF2B5EF4-FFF2-40B4-BE49-F238E27FC236}">
                    <a16:creationId xmlns:a16="http://schemas.microsoft.com/office/drawing/2014/main" id="{CE34AE52-70D6-4F39-91FA-6B36945B1C94}"/>
                  </a:ext>
                </a:extLst>
              </p:cNvPr>
              <p:cNvSpPr>
                <a:spLocks noChangeShapeType="1"/>
              </p:cNvSpPr>
              <p:nvPr/>
            </p:nvSpPr>
            <p:spPr bwMode="auto">
              <a:xfrm flipV="1">
                <a:off x="3138488" y="2932113"/>
                <a:ext cx="222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1392">
                <a:extLst>
                  <a:ext uri="{FF2B5EF4-FFF2-40B4-BE49-F238E27FC236}">
                    <a16:creationId xmlns:a16="http://schemas.microsoft.com/office/drawing/2014/main" id="{A3FB4370-FA2F-430C-A8F1-D21993AAC5E3}"/>
                  </a:ext>
                </a:extLst>
              </p:cNvPr>
              <p:cNvSpPr>
                <a:spLocks noChangeShapeType="1"/>
              </p:cNvSpPr>
              <p:nvPr/>
            </p:nvSpPr>
            <p:spPr bwMode="auto">
              <a:xfrm>
                <a:off x="3444875" y="2820988"/>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1393">
                <a:extLst>
                  <a:ext uri="{FF2B5EF4-FFF2-40B4-BE49-F238E27FC236}">
                    <a16:creationId xmlns:a16="http://schemas.microsoft.com/office/drawing/2014/main" id="{F550C103-5F6B-4F40-9896-CA204FB93566}"/>
                  </a:ext>
                </a:extLst>
              </p:cNvPr>
              <p:cNvSpPr>
                <a:spLocks noChangeShapeType="1"/>
              </p:cNvSpPr>
              <p:nvPr/>
            </p:nvSpPr>
            <p:spPr bwMode="auto">
              <a:xfrm flipH="1" flipV="1">
                <a:off x="3132138" y="3014663"/>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Line 1394">
                <a:extLst>
                  <a:ext uri="{FF2B5EF4-FFF2-40B4-BE49-F238E27FC236}">
                    <a16:creationId xmlns:a16="http://schemas.microsoft.com/office/drawing/2014/main" id="{C2D01FC6-5D66-46B1-BD56-955E1C4D9E33}"/>
                  </a:ext>
                </a:extLst>
              </p:cNvPr>
              <p:cNvSpPr>
                <a:spLocks noChangeShapeType="1"/>
              </p:cNvSpPr>
              <p:nvPr/>
            </p:nvSpPr>
            <p:spPr bwMode="auto">
              <a:xfrm flipH="1">
                <a:off x="3332163" y="3092451"/>
                <a:ext cx="428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Line 1395">
                <a:extLst>
                  <a:ext uri="{FF2B5EF4-FFF2-40B4-BE49-F238E27FC236}">
                    <a16:creationId xmlns:a16="http://schemas.microsoft.com/office/drawing/2014/main" id="{096EE593-31E6-424F-8D93-70A231F5B453}"/>
                  </a:ext>
                </a:extLst>
              </p:cNvPr>
              <p:cNvSpPr>
                <a:spLocks noChangeShapeType="1"/>
              </p:cNvSpPr>
              <p:nvPr/>
            </p:nvSpPr>
            <p:spPr bwMode="auto">
              <a:xfrm flipH="1" flipV="1">
                <a:off x="5200650" y="3554413"/>
                <a:ext cx="33338"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Line 1396">
                <a:extLst>
                  <a:ext uri="{FF2B5EF4-FFF2-40B4-BE49-F238E27FC236}">
                    <a16:creationId xmlns:a16="http://schemas.microsoft.com/office/drawing/2014/main" id="{086C9F43-DADB-48B2-831A-15BC805E8652}"/>
                  </a:ext>
                </a:extLst>
              </p:cNvPr>
              <p:cNvSpPr>
                <a:spLocks noChangeShapeType="1"/>
              </p:cNvSpPr>
              <p:nvPr/>
            </p:nvSpPr>
            <p:spPr bwMode="auto">
              <a:xfrm flipV="1">
                <a:off x="3160713" y="2897188"/>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1397">
                <a:extLst>
                  <a:ext uri="{FF2B5EF4-FFF2-40B4-BE49-F238E27FC236}">
                    <a16:creationId xmlns:a16="http://schemas.microsoft.com/office/drawing/2014/main" id="{007F35C7-A0A5-4BEF-B072-1C7054B8D928}"/>
                  </a:ext>
                </a:extLst>
              </p:cNvPr>
              <p:cNvSpPr>
                <a:spLocks noChangeShapeType="1"/>
              </p:cNvSpPr>
              <p:nvPr/>
            </p:nvSpPr>
            <p:spPr bwMode="auto">
              <a:xfrm flipH="1">
                <a:off x="5278438" y="3455988"/>
                <a:ext cx="349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Line 1398">
                <a:extLst>
                  <a:ext uri="{FF2B5EF4-FFF2-40B4-BE49-F238E27FC236}">
                    <a16:creationId xmlns:a16="http://schemas.microsoft.com/office/drawing/2014/main" id="{8FCD51EC-2394-402E-B454-DF0E640A2BCF}"/>
                  </a:ext>
                </a:extLst>
              </p:cNvPr>
              <p:cNvSpPr>
                <a:spLocks noChangeShapeType="1"/>
              </p:cNvSpPr>
              <p:nvPr/>
            </p:nvSpPr>
            <p:spPr bwMode="auto">
              <a:xfrm>
                <a:off x="5243513" y="3284538"/>
                <a:ext cx="52388"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 name="Line 1399">
                <a:extLst>
                  <a:ext uri="{FF2B5EF4-FFF2-40B4-BE49-F238E27FC236}">
                    <a16:creationId xmlns:a16="http://schemas.microsoft.com/office/drawing/2014/main" id="{282E47A6-A0BF-489E-B9B7-6994ECE9B1EB}"/>
                  </a:ext>
                </a:extLst>
              </p:cNvPr>
              <p:cNvSpPr>
                <a:spLocks noChangeShapeType="1"/>
              </p:cNvSpPr>
              <p:nvPr/>
            </p:nvSpPr>
            <p:spPr bwMode="auto">
              <a:xfrm flipV="1">
                <a:off x="5194300" y="3389313"/>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1400">
                <a:extLst>
                  <a:ext uri="{FF2B5EF4-FFF2-40B4-BE49-F238E27FC236}">
                    <a16:creationId xmlns:a16="http://schemas.microsoft.com/office/drawing/2014/main" id="{656CD449-F0AC-4253-9B76-14A204CC2BBB}"/>
                  </a:ext>
                </a:extLst>
              </p:cNvPr>
              <p:cNvSpPr>
                <a:spLocks noChangeShapeType="1"/>
              </p:cNvSpPr>
              <p:nvPr/>
            </p:nvSpPr>
            <p:spPr bwMode="auto">
              <a:xfrm flipH="1" flipV="1">
                <a:off x="3141663" y="3054351"/>
                <a:ext cx="222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1401">
                <a:extLst>
                  <a:ext uri="{FF2B5EF4-FFF2-40B4-BE49-F238E27FC236}">
                    <a16:creationId xmlns:a16="http://schemas.microsoft.com/office/drawing/2014/main" id="{26E31B72-387B-4CA0-A0D5-15D690C08DF9}"/>
                  </a:ext>
                </a:extLst>
              </p:cNvPr>
              <p:cNvSpPr>
                <a:spLocks noChangeShapeType="1"/>
              </p:cNvSpPr>
              <p:nvPr/>
            </p:nvSpPr>
            <p:spPr bwMode="auto">
              <a:xfrm flipH="1">
                <a:off x="3559175" y="2997201"/>
                <a:ext cx="238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1402">
                <a:extLst>
                  <a:ext uri="{FF2B5EF4-FFF2-40B4-BE49-F238E27FC236}">
                    <a16:creationId xmlns:a16="http://schemas.microsoft.com/office/drawing/2014/main" id="{BF59BE2F-6E73-4CE9-A9A1-361F2D0CD1E8}"/>
                  </a:ext>
                </a:extLst>
              </p:cNvPr>
              <p:cNvSpPr>
                <a:spLocks noChangeShapeType="1"/>
              </p:cNvSpPr>
              <p:nvPr/>
            </p:nvSpPr>
            <p:spPr bwMode="auto">
              <a:xfrm>
                <a:off x="5297488" y="3254376"/>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1403">
                <a:extLst>
                  <a:ext uri="{FF2B5EF4-FFF2-40B4-BE49-F238E27FC236}">
                    <a16:creationId xmlns:a16="http://schemas.microsoft.com/office/drawing/2014/main" id="{E8EE2D4A-F281-4EA1-BC5D-C7AB74E84368}"/>
                  </a:ext>
                </a:extLst>
              </p:cNvPr>
              <p:cNvSpPr>
                <a:spLocks noChangeShapeType="1"/>
              </p:cNvSpPr>
              <p:nvPr/>
            </p:nvSpPr>
            <p:spPr bwMode="auto">
              <a:xfrm flipV="1">
                <a:off x="3194050" y="2870201"/>
                <a:ext cx="460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Line 1404">
                <a:extLst>
                  <a:ext uri="{FF2B5EF4-FFF2-40B4-BE49-F238E27FC236}">
                    <a16:creationId xmlns:a16="http://schemas.microsoft.com/office/drawing/2014/main" id="{D0426EC5-3FE0-4280-9502-5C174333D407}"/>
                  </a:ext>
                </a:extLst>
              </p:cNvPr>
              <p:cNvSpPr>
                <a:spLocks noChangeShapeType="1"/>
              </p:cNvSpPr>
              <p:nvPr/>
            </p:nvSpPr>
            <p:spPr bwMode="auto">
              <a:xfrm flipH="1" flipV="1">
                <a:off x="5233988" y="3573463"/>
                <a:ext cx="42863"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Line 1406">
                <a:extLst>
                  <a:ext uri="{FF2B5EF4-FFF2-40B4-BE49-F238E27FC236}">
                    <a16:creationId xmlns:a16="http://schemas.microsoft.com/office/drawing/2014/main" id="{AA8AE7C5-B7A6-4F85-AD69-C775A7FFDF85}"/>
                  </a:ext>
                </a:extLst>
              </p:cNvPr>
              <p:cNvSpPr>
                <a:spLocks noChangeShapeType="1"/>
              </p:cNvSpPr>
              <p:nvPr/>
            </p:nvSpPr>
            <p:spPr bwMode="auto">
              <a:xfrm>
                <a:off x="3495675" y="283051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Line 1407">
                <a:extLst>
                  <a:ext uri="{FF2B5EF4-FFF2-40B4-BE49-F238E27FC236}">
                    <a16:creationId xmlns:a16="http://schemas.microsoft.com/office/drawing/2014/main" id="{F874A8A1-C3AF-4EB4-AC42-A8594660599C}"/>
                  </a:ext>
                </a:extLst>
              </p:cNvPr>
              <p:cNvSpPr>
                <a:spLocks noChangeShapeType="1"/>
              </p:cNvSpPr>
              <p:nvPr/>
            </p:nvSpPr>
            <p:spPr bwMode="auto">
              <a:xfrm flipH="1">
                <a:off x="5313363" y="3417888"/>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 name="Line 1409">
                <a:extLst>
                  <a:ext uri="{FF2B5EF4-FFF2-40B4-BE49-F238E27FC236}">
                    <a16:creationId xmlns:a16="http://schemas.microsoft.com/office/drawing/2014/main" id="{691A3C3C-E7D7-460E-B2A2-3670BB17F073}"/>
                  </a:ext>
                </a:extLst>
              </p:cNvPr>
              <p:cNvSpPr>
                <a:spLocks noChangeShapeType="1"/>
              </p:cNvSpPr>
              <p:nvPr/>
            </p:nvSpPr>
            <p:spPr bwMode="auto">
              <a:xfrm flipH="1" flipV="1">
                <a:off x="3163888" y="308768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1410">
                <a:extLst>
                  <a:ext uri="{FF2B5EF4-FFF2-40B4-BE49-F238E27FC236}">
                    <a16:creationId xmlns:a16="http://schemas.microsoft.com/office/drawing/2014/main" id="{6C85126F-3FD9-4C38-BACD-5DEAECEB1E2A}"/>
                  </a:ext>
                </a:extLst>
              </p:cNvPr>
              <p:cNvSpPr>
                <a:spLocks noChangeShapeType="1"/>
              </p:cNvSpPr>
              <p:nvPr/>
            </p:nvSpPr>
            <p:spPr bwMode="auto">
              <a:xfrm flipV="1">
                <a:off x="5227638" y="3368676"/>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1411">
                <a:extLst>
                  <a:ext uri="{FF2B5EF4-FFF2-40B4-BE49-F238E27FC236}">
                    <a16:creationId xmlns:a16="http://schemas.microsoft.com/office/drawing/2014/main" id="{573DDD4C-6DF6-4AD6-B354-92C5FEBBB4AC}"/>
                  </a:ext>
                </a:extLst>
              </p:cNvPr>
              <p:cNvSpPr>
                <a:spLocks noChangeShapeType="1"/>
              </p:cNvSpPr>
              <p:nvPr/>
            </p:nvSpPr>
            <p:spPr bwMode="auto">
              <a:xfrm flipH="1">
                <a:off x="3375025" y="3079751"/>
                <a:ext cx="412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Line 1412">
                <a:extLst>
                  <a:ext uri="{FF2B5EF4-FFF2-40B4-BE49-F238E27FC236}">
                    <a16:creationId xmlns:a16="http://schemas.microsoft.com/office/drawing/2014/main" id="{9538B4F5-FF79-4705-81BB-72934921DAA8}"/>
                  </a:ext>
                </a:extLst>
              </p:cNvPr>
              <p:cNvSpPr>
                <a:spLocks noChangeShapeType="1"/>
              </p:cNvSpPr>
              <p:nvPr/>
            </p:nvSpPr>
            <p:spPr bwMode="auto">
              <a:xfrm>
                <a:off x="5329238" y="3289301"/>
                <a:ext cx="190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 name="Line 1413">
                <a:extLst>
                  <a:ext uri="{FF2B5EF4-FFF2-40B4-BE49-F238E27FC236}">
                    <a16:creationId xmlns:a16="http://schemas.microsoft.com/office/drawing/2014/main" id="{F62886DC-2C2F-4CB2-A99E-33FBE3C72B61}"/>
                  </a:ext>
                </a:extLst>
              </p:cNvPr>
              <p:cNvSpPr>
                <a:spLocks noChangeShapeType="1"/>
              </p:cNvSpPr>
              <p:nvPr/>
            </p:nvSpPr>
            <p:spPr bwMode="auto">
              <a:xfrm flipH="1">
                <a:off x="3582988" y="2959101"/>
                <a:ext cx="111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 name="Line 1414">
                <a:extLst>
                  <a:ext uri="{FF2B5EF4-FFF2-40B4-BE49-F238E27FC236}">
                    <a16:creationId xmlns:a16="http://schemas.microsoft.com/office/drawing/2014/main" id="{BFF61A2A-1903-4FBE-A612-828EA290D325}"/>
                  </a:ext>
                </a:extLst>
              </p:cNvPr>
              <p:cNvSpPr>
                <a:spLocks noChangeShapeType="1"/>
              </p:cNvSpPr>
              <p:nvPr/>
            </p:nvSpPr>
            <p:spPr bwMode="auto">
              <a:xfrm flipV="1">
                <a:off x="3240088" y="2854326"/>
                <a:ext cx="50800"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1415">
                <a:extLst>
                  <a:ext uri="{FF2B5EF4-FFF2-40B4-BE49-F238E27FC236}">
                    <a16:creationId xmlns:a16="http://schemas.microsoft.com/office/drawing/2014/main" id="{FB37F9AE-1585-4F93-B5C9-FB1C33C835E6}"/>
                  </a:ext>
                </a:extLst>
              </p:cNvPr>
              <p:cNvSpPr>
                <a:spLocks noChangeShapeType="1"/>
              </p:cNvSpPr>
              <p:nvPr/>
            </p:nvSpPr>
            <p:spPr bwMode="auto">
              <a:xfrm>
                <a:off x="5295900" y="3286126"/>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Line 1416">
                <a:extLst>
                  <a:ext uri="{FF2B5EF4-FFF2-40B4-BE49-F238E27FC236}">
                    <a16:creationId xmlns:a16="http://schemas.microsoft.com/office/drawing/2014/main" id="{2B93B7A3-B30E-41AA-BC41-50D6CF197A89}"/>
                  </a:ext>
                </a:extLst>
              </p:cNvPr>
              <p:cNvSpPr>
                <a:spLocks noChangeShapeType="1"/>
              </p:cNvSpPr>
              <p:nvPr/>
            </p:nvSpPr>
            <p:spPr bwMode="auto">
              <a:xfrm>
                <a:off x="3540125" y="2852738"/>
                <a:ext cx="317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 name="Line 1417">
                <a:extLst>
                  <a:ext uri="{FF2B5EF4-FFF2-40B4-BE49-F238E27FC236}">
                    <a16:creationId xmlns:a16="http://schemas.microsoft.com/office/drawing/2014/main" id="{5ED48E83-7DC7-4F0A-B14D-7A77D49DB641}"/>
                  </a:ext>
                </a:extLst>
              </p:cNvPr>
              <p:cNvSpPr>
                <a:spLocks noChangeShapeType="1"/>
              </p:cNvSpPr>
              <p:nvPr/>
            </p:nvSpPr>
            <p:spPr bwMode="auto">
              <a:xfrm flipH="1">
                <a:off x="5338763" y="3375026"/>
                <a:ext cx="1270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 name="Line 1418">
                <a:extLst>
                  <a:ext uri="{FF2B5EF4-FFF2-40B4-BE49-F238E27FC236}">
                    <a16:creationId xmlns:a16="http://schemas.microsoft.com/office/drawing/2014/main" id="{A58FF0AD-230C-4B4B-BF2A-092B9DE39B4F}"/>
                  </a:ext>
                </a:extLst>
              </p:cNvPr>
              <p:cNvSpPr>
                <a:spLocks noChangeShapeType="1"/>
              </p:cNvSpPr>
              <p:nvPr/>
            </p:nvSpPr>
            <p:spPr bwMode="auto">
              <a:xfrm flipH="1">
                <a:off x="5276850" y="3575051"/>
                <a:ext cx="44450"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Line 1419">
                <a:extLst>
                  <a:ext uri="{FF2B5EF4-FFF2-40B4-BE49-F238E27FC236}">
                    <a16:creationId xmlns:a16="http://schemas.microsoft.com/office/drawing/2014/main" id="{E4F283DD-123C-439B-BBC0-D6994143AAB2}"/>
                  </a:ext>
                </a:extLst>
              </p:cNvPr>
              <p:cNvSpPr>
                <a:spLocks noChangeShapeType="1"/>
              </p:cNvSpPr>
              <p:nvPr/>
            </p:nvSpPr>
            <p:spPr bwMode="auto">
              <a:xfrm>
                <a:off x="5348288" y="3332163"/>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 name="Line 1420">
                <a:extLst>
                  <a:ext uri="{FF2B5EF4-FFF2-40B4-BE49-F238E27FC236}">
                    <a16:creationId xmlns:a16="http://schemas.microsoft.com/office/drawing/2014/main" id="{DD929DFD-791B-4B31-A8C8-7F0108C877CD}"/>
                  </a:ext>
                </a:extLst>
              </p:cNvPr>
              <p:cNvSpPr>
                <a:spLocks noChangeShapeType="1"/>
              </p:cNvSpPr>
              <p:nvPr/>
            </p:nvSpPr>
            <p:spPr bwMode="auto">
              <a:xfrm>
                <a:off x="3590925" y="2919413"/>
                <a:ext cx="317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1421">
                <a:extLst>
                  <a:ext uri="{FF2B5EF4-FFF2-40B4-BE49-F238E27FC236}">
                    <a16:creationId xmlns:a16="http://schemas.microsoft.com/office/drawing/2014/main" id="{982A10CC-135A-4CDF-B692-DA8C28E147CA}"/>
                  </a:ext>
                </a:extLst>
              </p:cNvPr>
              <p:cNvSpPr>
                <a:spLocks noChangeShapeType="1"/>
              </p:cNvSpPr>
              <p:nvPr/>
            </p:nvSpPr>
            <p:spPr bwMode="auto">
              <a:xfrm>
                <a:off x="3571875" y="2882901"/>
                <a:ext cx="190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1422">
                <a:extLst>
                  <a:ext uri="{FF2B5EF4-FFF2-40B4-BE49-F238E27FC236}">
                    <a16:creationId xmlns:a16="http://schemas.microsoft.com/office/drawing/2014/main" id="{A2B6FAC8-C7CD-40EA-8D77-033D400141D8}"/>
                  </a:ext>
                </a:extLst>
              </p:cNvPr>
              <p:cNvSpPr>
                <a:spLocks noChangeShapeType="1"/>
              </p:cNvSpPr>
              <p:nvPr/>
            </p:nvSpPr>
            <p:spPr bwMode="auto">
              <a:xfrm flipH="1" flipV="1">
                <a:off x="3197225" y="3113088"/>
                <a:ext cx="396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1423">
                <a:extLst>
                  <a:ext uri="{FF2B5EF4-FFF2-40B4-BE49-F238E27FC236}">
                    <a16:creationId xmlns:a16="http://schemas.microsoft.com/office/drawing/2014/main" id="{F6617054-EEBD-4CF7-A5C8-83748A93B115}"/>
                  </a:ext>
                </a:extLst>
              </p:cNvPr>
              <p:cNvSpPr>
                <a:spLocks noChangeShapeType="1"/>
              </p:cNvSpPr>
              <p:nvPr/>
            </p:nvSpPr>
            <p:spPr bwMode="auto">
              <a:xfrm flipV="1">
                <a:off x="3290888" y="2849563"/>
                <a:ext cx="52388"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1424">
                <a:extLst>
                  <a:ext uri="{FF2B5EF4-FFF2-40B4-BE49-F238E27FC236}">
                    <a16:creationId xmlns:a16="http://schemas.microsoft.com/office/drawing/2014/main" id="{49075E76-B6D6-4C96-A5FD-3743AAE50179}"/>
                  </a:ext>
                </a:extLst>
              </p:cNvPr>
              <p:cNvSpPr>
                <a:spLocks noChangeShapeType="1"/>
              </p:cNvSpPr>
              <p:nvPr/>
            </p:nvSpPr>
            <p:spPr bwMode="auto">
              <a:xfrm flipV="1">
                <a:off x="5270500" y="3357563"/>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1425">
                <a:extLst>
                  <a:ext uri="{FF2B5EF4-FFF2-40B4-BE49-F238E27FC236}">
                    <a16:creationId xmlns:a16="http://schemas.microsoft.com/office/drawing/2014/main" id="{97326EE9-6B90-4F9E-BB40-1E8ABB994A7D}"/>
                  </a:ext>
                </a:extLst>
              </p:cNvPr>
              <p:cNvSpPr>
                <a:spLocks noChangeShapeType="1"/>
              </p:cNvSpPr>
              <p:nvPr/>
            </p:nvSpPr>
            <p:spPr bwMode="auto">
              <a:xfrm flipH="1">
                <a:off x="3416300" y="3054351"/>
                <a:ext cx="36513"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1426">
                <a:extLst>
                  <a:ext uri="{FF2B5EF4-FFF2-40B4-BE49-F238E27FC236}">
                    <a16:creationId xmlns:a16="http://schemas.microsoft.com/office/drawing/2014/main" id="{0768C372-789C-41AD-9072-750D81F6DCD8}"/>
                  </a:ext>
                </a:extLst>
              </p:cNvPr>
              <p:cNvSpPr>
                <a:spLocks noChangeShapeType="1"/>
              </p:cNvSpPr>
              <p:nvPr/>
            </p:nvSpPr>
            <p:spPr bwMode="auto">
              <a:xfrm flipH="1">
                <a:off x="5321300" y="3556001"/>
                <a:ext cx="4127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1427">
                <a:extLst>
                  <a:ext uri="{FF2B5EF4-FFF2-40B4-BE49-F238E27FC236}">
                    <a16:creationId xmlns:a16="http://schemas.microsoft.com/office/drawing/2014/main" id="{B48306CF-E024-4796-9F54-49D79CFBCFFA}"/>
                  </a:ext>
                </a:extLst>
              </p:cNvPr>
              <p:cNvSpPr>
                <a:spLocks noChangeShapeType="1"/>
              </p:cNvSpPr>
              <p:nvPr/>
            </p:nvSpPr>
            <p:spPr bwMode="auto">
              <a:xfrm>
                <a:off x="5346700" y="3300413"/>
                <a:ext cx="4127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Line 1428">
                <a:extLst>
                  <a:ext uri="{FF2B5EF4-FFF2-40B4-BE49-F238E27FC236}">
                    <a16:creationId xmlns:a16="http://schemas.microsoft.com/office/drawing/2014/main" id="{140904CD-382F-4092-B013-9495D7830C04}"/>
                  </a:ext>
                </a:extLst>
              </p:cNvPr>
              <p:cNvSpPr>
                <a:spLocks noChangeShapeType="1"/>
              </p:cNvSpPr>
              <p:nvPr/>
            </p:nvSpPr>
            <p:spPr bwMode="auto">
              <a:xfrm flipV="1">
                <a:off x="5230813" y="3529013"/>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 name="Line 1429">
                <a:extLst>
                  <a:ext uri="{FF2B5EF4-FFF2-40B4-BE49-F238E27FC236}">
                    <a16:creationId xmlns:a16="http://schemas.microsoft.com/office/drawing/2014/main" id="{9FF7A339-7FC7-42C4-814F-090B203A60B3}"/>
                  </a:ext>
                </a:extLst>
              </p:cNvPr>
              <p:cNvSpPr>
                <a:spLocks noChangeShapeType="1"/>
              </p:cNvSpPr>
              <p:nvPr/>
            </p:nvSpPr>
            <p:spPr bwMode="auto">
              <a:xfrm flipH="1" flipV="1">
                <a:off x="5230813" y="3565526"/>
                <a:ext cx="1111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Line 1430">
                <a:extLst>
                  <a:ext uri="{FF2B5EF4-FFF2-40B4-BE49-F238E27FC236}">
                    <a16:creationId xmlns:a16="http://schemas.microsoft.com/office/drawing/2014/main" id="{9F6BE421-03A2-41B3-92EC-B78CFD52BB23}"/>
                  </a:ext>
                </a:extLst>
              </p:cNvPr>
              <p:cNvSpPr>
                <a:spLocks noChangeShapeType="1"/>
              </p:cNvSpPr>
              <p:nvPr/>
            </p:nvSpPr>
            <p:spPr bwMode="auto">
              <a:xfrm>
                <a:off x="3343275" y="2849563"/>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Line 1431">
                <a:extLst>
                  <a:ext uri="{FF2B5EF4-FFF2-40B4-BE49-F238E27FC236}">
                    <a16:creationId xmlns:a16="http://schemas.microsoft.com/office/drawing/2014/main" id="{57C0A173-9281-463E-A905-572797E2C87B}"/>
                  </a:ext>
                </a:extLst>
              </p:cNvPr>
              <p:cNvSpPr>
                <a:spLocks noChangeShapeType="1"/>
              </p:cNvSpPr>
              <p:nvPr/>
            </p:nvSpPr>
            <p:spPr bwMode="auto">
              <a:xfrm flipH="1" flipV="1">
                <a:off x="5241925" y="3600451"/>
                <a:ext cx="23813"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Line 1432">
                <a:extLst>
                  <a:ext uri="{FF2B5EF4-FFF2-40B4-BE49-F238E27FC236}">
                    <a16:creationId xmlns:a16="http://schemas.microsoft.com/office/drawing/2014/main" id="{6DB99F25-8D8F-4AAE-9079-CAF79E38648B}"/>
                  </a:ext>
                </a:extLst>
              </p:cNvPr>
              <p:cNvSpPr>
                <a:spLocks noChangeShapeType="1"/>
              </p:cNvSpPr>
              <p:nvPr/>
            </p:nvSpPr>
            <p:spPr bwMode="auto">
              <a:xfrm flipV="1">
                <a:off x="5235575" y="3492501"/>
                <a:ext cx="190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Line 1433">
                <a:extLst>
                  <a:ext uri="{FF2B5EF4-FFF2-40B4-BE49-F238E27FC236}">
                    <a16:creationId xmlns:a16="http://schemas.microsoft.com/office/drawing/2014/main" id="{F857B7DA-3607-465B-870C-34302B7D799E}"/>
                  </a:ext>
                </a:extLst>
              </p:cNvPr>
              <p:cNvSpPr>
                <a:spLocks noChangeShapeType="1"/>
              </p:cNvSpPr>
              <p:nvPr/>
            </p:nvSpPr>
            <p:spPr bwMode="auto">
              <a:xfrm flipH="1">
                <a:off x="5362575" y="3527426"/>
                <a:ext cx="36513"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Line 1434">
                <a:extLst>
                  <a:ext uri="{FF2B5EF4-FFF2-40B4-BE49-F238E27FC236}">
                    <a16:creationId xmlns:a16="http://schemas.microsoft.com/office/drawing/2014/main" id="{C70AC36B-1D95-40B9-97A2-26F29E8BDF97}"/>
                  </a:ext>
                </a:extLst>
              </p:cNvPr>
              <p:cNvSpPr>
                <a:spLocks noChangeShapeType="1"/>
              </p:cNvSpPr>
              <p:nvPr/>
            </p:nvSpPr>
            <p:spPr bwMode="auto">
              <a:xfrm flipH="1">
                <a:off x="3236913" y="3124201"/>
                <a:ext cx="44450"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Line 1435">
                <a:extLst>
                  <a:ext uri="{FF2B5EF4-FFF2-40B4-BE49-F238E27FC236}">
                    <a16:creationId xmlns:a16="http://schemas.microsoft.com/office/drawing/2014/main" id="{5DDAC065-537F-42C5-960F-46C066416126}"/>
                  </a:ext>
                </a:extLst>
              </p:cNvPr>
              <p:cNvSpPr>
                <a:spLocks noChangeShapeType="1"/>
              </p:cNvSpPr>
              <p:nvPr/>
            </p:nvSpPr>
            <p:spPr bwMode="auto">
              <a:xfrm flipV="1">
                <a:off x="3049588" y="3011488"/>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Line 1436">
                <a:extLst>
                  <a:ext uri="{FF2B5EF4-FFF2-40B4-BE49-F238E27FC236}">
                    <a16:creationId xmlns:a16="http://schemas.microsoft.com/office/drawing/2014/main" id="{975B9940-AE3C-4E02-9D91-A99ADAD277CF}"/>
                  </a:ext>
                </a:extLst>
              </p:cNvPr>
              <p:cNvSpPr>
                <a:spLocks noChangeShapeType="1"/>
              </p:cNvSpPr>
              <p:nvPr/>
            </p:nvSpPr>
            <p:spPr bwMode="auto">
              <a:xfrm flipV="1">
                <a:off x="3055938" y="2970213"/>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Line 1437">
                <a:extLst>
                  <a:ext uri="{FF2B5EF4-FFF2-40B4-BE49-F238E27FC236}">
                    <a16:creationId xmlns:a16="http://schemas.microsoft.com/office/drawing/2014/main" id="{FA515FED-754A-4F7C-AEAF-2BEDE4682E8D}"/>
                  </a:ext>
                </a:extLst>
              </p:cNvPr>
              <p:cNvSpPr>
                <a:spLocks noChangeShapeType="1"/>
              </p:cNvSpPr>
              <p:nvPr/>
            </p:nvSpPr>
            <p:spPr bwMode="auto">
              <a:xfrm flipH="1">
                <a:off x="3452813" y="3022601"/>
                <a:ext cx="238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Line 1438">
                <a:extLst>
                  <a:ext uri="{FF2B5EF4-FFF2-40B4-BE49-F238E27FC236}">
                    <a16:creationId xmlns:a16="http://schemas.microsoft.com/office/drawing/2014/main" id="{00E8A425-1A45-40CA-8ED2-4EEC9BAA097D}"/>
                  </a:ext>
                </a:extLst>
              </p:cNvPr>
              <p:cNvSpPr>
                <a:spLocks noChangeShapeType="1"/>
              </p:cNvSpPr>
              <p:nvPr/>
            </p:nvSpPr>
            <p:spPr bwMode="auto">
              <a:xfrm>
                <a:off x="5321300" y="3357563"/>
                <a:ext cx="50800"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1439">
                <a:extLst>
                  <a:ext uri="{FF2B5EF4-FFF2-40B4-BE49-F238E27FC236}">
                    <a16:creationId xmlns:a16="http://schemas.microsoft.com/office/drawing/2014/main" id="{A7C1B157-AB1A-40BF-B30F-437D40479D1D}"/>
                  </a:ext>
                </a:extLst>
              </p:cNvPr>
              <p:cNvSpPr>
                <a:spLocks noChangeShapeType="1"/>
              </p:cNvSpPr>
              <p:nvPr/>
            </p:nvSpPr>
            <p:spPr bwMode="auto">
              <a:xfrm flipH="1" flipV="1">
                <a:off x="3049588" y="3054351"/>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Line 1440">
                <a:extLst>
                  <a:ext uri="{FF2B5EF4-FFF2-40B4-BE49-F238E27FC236}">
                    <a16:creationId xmlns:a16="http://schemas.microsoft.com/office/drawing/2014/main" id="{4112B4ED-7025-404A-B7CF-CA014121B1A0}"/>
                  </a:ext>
                </a:extLst>
              </p:cNvPr>
              <p:cNvSpPr>
                <a:spLocks noChangeShapeType="1"/>
              </p:cNvSpPr>
              <p:nvPr/>
            </p:nvSpPr>
            <p:spPr bwMode="auto">
              <a:xfrm flipH="1" flipV="1">
                <a:off x="5265738" y="3627438"/>
                <a:ext cx="3492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Line 1441">
                <a:extLst>
                  <a:ext uri="{FF2B5EF4-FFF2-40B4-BE49-F238E27FC236}">
                    <a16:creationId xmlns:a16="http://schemas.microsoft.com/office/drawing/2014/main" id="{4FD0AFE4-6574-48D1-B97E-0BEEBE250017}"/>
                  </a:ext>
                </a:extLst>
              </p:cNvPr>
              <p:cNvSpPr>
                <a:spLocks noChangeShapeType="1"/>
              </p:cNvSpPr>
              <p:nvPr/>
            </p:nvSpPr>
            <p:spPr bwMode="auto">
              <a:xfrm>
                <a:off x="5387975" y="3325813"/>
                <a:ext cx="301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Line 1442">
                <a:extLst>
                  <a:ext uri="{FF2B5EF4-FFF2-40B4-BE49-F238E27FC236}">
                    <a16:creationId xmlns:a16="http://schemas.microsoft.com/office/drawing/2014/main" id="{63CAC993-6080-4E2F-B75D-A2468EBA2554}"/>
                  </a:ext>
                </a:extLst>
              </p:cNvPr>
              <p:cNvSpPr>
                <a:spLocks noChangeShapeType="1"/>
              </p:cNvSpPr>
              <p:nvPr/>
            </p:nvSpPr>
            <p:spPr bwMode="auto">
              <a:xfrm flipV="1">
                <a:off x="3076575" y="2935288"/>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Line 1443">
                <a:extLst>
                  <a:ext uri="{FF2B5EF4-FFF2-40B4-BE49-F238E27FC236}">
                    <a16:creationId xmlns:a16="http://schemas.microsoft.com/office/drawing/2014/main" id="{A551E6E3-FC67-4E43-8060-57C13AA257F9}"/>
                  </a:ext>
                </a:extLst>
              </p:cNvPr>
              <p:cNvSpPr>
                <a:spLocks noChangeShapeType="1"/>
              </p:cNvSpPr>
              <p:nvPr/>
            </p:nvSpPr>
            <p:spPr bwMode="auto">
              <a:xfrm flipV="1">
                <a:off x="5254625" y="3462338"/>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 name="Line 1444">
                <a:extLst>
                  <a:ext uri="{FF2B5EF4-FFF2-40B4-BE49-F238E27FC236}">
                    <a16:creationId xmlns:a16="http://schemas.microsoft.com/office/drawing/2014/main" id="{359129D2-3FD2-443B-BB5B-3EFDFFEE437A}"/>
                  </a:ext>
                </a:extLst>
              </p:cNvPr>
              <p:cNvSpPr>
                <a:spLocks noChangeShapeType="1"/>
              </p:cNvSpPr>
              <p:nvPr/>
            </p:nvSpPr>
            <p:spPr bwMode="auto">
              <a:xfrm>
                <a:off x="3394075" y="2859088"/>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1445">
                <a:extLst>
                  <a:ext uri="{FF2B5EF4-FFF2-40B4-BE49-F238E27FC236}">
                    <a16:creationId xmlns:a16="http://schemas.microsoft.com/office/drawing/2014/main" id="{7070B76B-FACC-4415-85A3-BA872A7E2BC2}"/>
                  </a:ext>
                </a:extLst>
              </p:cNvPr>
              <p:cNvSpPr>
                <a:spLocks noChangeShapeType="1"/>
              </p:cNvSpPr>
              <p:nvPr/>
            </p:nvSpPr>
            <p:spPr bwMode="auto">
              <a:xfrm flipH="1" flipV="1">
                <a:off x="3059113" y="309403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Line 1446">
                <a:extLst>
                  <a:ext uri="{FF2B5EF4-FFF2-40B4-BE49-F238E27FC236}">
                    <a16:creationId xmlns:a16="http://schemas.microsoft.com/office/drawing/2014/main" id="{9F8B2E7F-6157-4388-9EA8-C3B5BD53E937}"/>
                  </a:ext>
                </a:extLst>
              </p:cNvPr>
              <p:cNvSpPr>
                <a:spLocks noChangeShapeType="1"/>
              </p:cNvSpPr>
              <p:nvPr/>
            </p:nvSpPr>
            <p:spPr bwMode="auto">
              <a:xfrm flipH="1">
                <a:off x="5399088" y="3490913"/>
                <a:ext cx="2698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 name="Line 1447">
                <a:extLst>
                  <a:ext uri="{FF2B5EF4-FFF2-40B4-BE49-F238E27FC236}">
                    <a16:creationId xmlns:a16="http://schemas.microsoft.com/office/drawing/2014/main" id="{57CA9D21-C9E4-42FF-B0B4-00B1EFB9C454}"/>
                  </a:ext>
                </a:extLst>
              </p:cNvPr>
              <p:cNvSpPr>
                <a:spLocks noChangeShapeType="1"/>
              </p:cNvSpPr>
              <p:nvPr/>
            </p:nvSpPr>
            <p:spPr bwMode="auto">
              <a:xfrm flipV="1">
                <a:off x="3109913" y="2906713"/>
                <a:ext cx="444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Line 1448">
                <a:extLst>
                  <a:ext uri="{FF2B5EF4-FFF2-40B4-BE49-F238E27FC236}">
                    <a16:creationId xmlns:a16="http://schemas.microsoft.com/office/drawing/2014/main" id="{2876A606-5E44-4B3F-883C-414DE2575811}"/>
                  </a:ext>
                </a:extLst>
              </p:cNvPr>
              <p:cNvSpPr>
                <a:spLocks noChangeShapeType="1"/>
              </p:cNvSpPr>
              <p:nvPr/>
            </p:nvSpPr>
            <p:spPr bwMode="auto">
              <a:xfrm flipH="1" flipV="1">
                <a:off x="5300663" y="3646488"/>
                <a:ext cx="42863"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 name="Line 1449">
                <a:extLst>
                  <a:ext uri="{FF2B5EF4-FFF2-40B4-BE49-F238E27FC236}">
                    <a16:creationId xmlns:a16="http://schemas.microsoft.com/office/drawing/2014/main" id="{FCDE4447-6A7D-4996-A894-08126502CE81}"/>
                  </a:ext>
                </a:extLst>
              </p:cNvPr>
              <p:cNvSpPr>
                <a:spLocks noChangeShapeType="1"/>
              </p:cNvSpPr>
              <p:nvPr/>
            </p:nvSpPr>
            <p:spPr bwMode="auto">
              <a:xfrm>
                <a:off x="5418138" y="3362326"/>
                <a:ext cx="174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Line 1450">
                <a:extLst>
                  <a:ext uri="{FF2B5EF4-FFF2-40B4-BE49-F238E27FC236}">
                    <a16:creationId xmlns:a16="http://schemas.microsoft.com/office/drawing/2014/main" id="{8E05A5C7-ADF7-467D-A5BF-6A147C300222}"/>
                  </a:ext>
                </a:extLst>
              </p:cNvPr>
              <p:cNvSpPr>
                <a:spLocks noChangeShapeType="1"/>
              </p:cNvSpPr>
              <p:nvPr/>
            </p:nvSpPr>
            <p:spPr bwMode="auto">
              <a:xfrm flipH="1">
                <a:off x="3476625" y="2984501"/>
                <a:ext cx="127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 name="Line 1451">
                <a:extLst>
                  <a:ext uri="{FF2B5EF4-FFF2-40B4-BE49-F238E27FC236}">
                    <a16:creationId xmlns:a16="http://schemas.microsoft.com/office/drawing/2014/main" id="{D940912D-880B-4E98-B5E2-B4CAF6E2D41B}"/>
                  </a:ext>
                </a:extLst>
              </p:cNvPr>
              <p:cNvSpPr>
                <a:spLocks noChangeShapeType="1"/>
              </p:cNvSpPr>
              <p:nvPr/>
            </p:nvSpPr>
            <p:spPr bwMode="auto">
              <a:xfrm flipH="1">
                <a:off x="3281363" y="3113088"/>
                <a:ext cx="42863"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Line 1452">
                <a:extLst>
                  <a:ext uri="{FF2B5EF4-FFF2-40B4-BE49-F238E27FC236}">
                    <a16:creationId xmlns:a16="http://schemas.microsoft.com/office/drawing/2014/main" id="{A4B58F83-F39D-4517-94E7-BBC883CFC373}"/>
                  </a:ext>
                </a:extLst>
              </p:cNvPr>
              <p:cNvSpPr>
                <a:spLocks noChangeShapeType="1"/>
              </p:cNvSpPr>
              <p:nvPr/>
            </p:nvSpPr>
            <p:spPr bwMode="auto">
              <a:xfrm flipH="1">
                <a:off x="5426075" y="3448051"/>
                <a:ext cx="1270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1453">
                <a:extLst>
                  <a:ext uri="{FF2B5EF4-FFF2-40B4-BE49-F238E27FC236}">
                    <a16:creationId xmlns:a16="http://schemas.microsoft.com/office/drawing/2014/main" id="{33E1A6CD-DCB1-4744-8F11-AD06C6AA4102}"/>
                  </a:ext>
                </a:extLst>
              </p:cNvPr>
              <p:cNvSpPr>
                <a:spLocks noChangeShapeType="1"/>
              </p:cNvSpPr>
              <p:nvPr/>
            </p:nvSpPr>
            <p:spPr bwMode="auto">
              <a:xfrm>
                <a:off x="3436938" y="2879726"/>
                <a:ext cx="317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Line 1454">
                <a:extLst>
                  <a:ext uri="{FF2B5EF4-FFF2-40B4-BE49-F238E27FC236}">
                    <a16:creationId xmlns:a16="http://schemas.microsoft.com/office/drawing/2014/main" id="{6F7186B7-7B94-4794-A650-E872C5BFCBFF}"/>
                  </a:ext>
                </a:extLst>
              </p:cNvPr>
              <p:cNvSpPr>
                <a:spLocks noChangeShapeType="1"/>
              </p:cNvSpPr>
              <p:nvPr/>
            </p:nvSpPr>
            <p:spPr bwMode="auto">
              <a:xfrm flipH="1" flipV="1">
                <a:off x="3082925" y="3127376"/>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Line 1455">
                <a:extLst>
                  <a:ext uri="{FF2B5EF4-FFF2-40B4-BE49-F238E27FC236}">
                    <a16:creationId xmlns:a16="http://schemas.microsoft.com/office/drawing/2014/main" id="{8B4023AB-0746-4F02-9495-6CCA186CA389}"/>
                  </a:ext>
                </a:extLst>
              </p:cNvPr>
              <p:cNvSpPr>
                <a:spLocks noChangeShapeType="1"/>
              </p:cNvSpPr>
              <p:nvPr/>
            </p:nvSpPr>
            <p:spPr bwMode="auto">
              <a:xfrm>
                <a:off x="5435600" y="3403601"/>
                <a:ext cx="3175" cy="444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70" name="Group 469">
                <a:extLst>
                  <a:ext uri="{FF2B5EF4-FFF2-40B4-BE49-F238E27FC236}">
                    <a16:creationId xmlns:a16="http://schemas.microsoft.com/office/drawing/2014/main" id="{FB2D42AE-5409-41A7-98F2-87F319CB84C0}"/>
                  </a:ext>
                </a:extLst>
              </p:cNvPr>
              <p:cNvGrpSpPr/>
              <p:nvPr/>
            </p:nvGrpSpPr>
            <p:grpSpPr>
              <a:xfrm>
                <a:off x="2897188" y="2789238"/>
                <a:ext cx="2720975" cy="1423988"/>
                <a:chOff x="2897188" y="2789238"/>
                <a:chExt cx="2720975" cy="1423988"/>
              </a:xfrm>
            </p:grpSpPr>
            <p:sp>
              <p:nvSpPr>
                <p:cNvPr id="471" name="Line 1109">
                  <a:extLst>
                    <a:ext uri="{FF2B5EF4-FFF2-40B4-BE49-F238E27FC236}">
                      <a16:creationId xmlns:a16="http://schemas.microsoft.com/office/drawing/2014/main" id="{CD3E0E39-7C73-4B2D-93D6-56E044F56A94}"/>
                    </a:ext>
                  </a:extLst>
                </p:cNvPr>
                <p:cNvSpPr>
                  <a:spLocks noChangeShapeType="1"/>
                </p:cNvSpPr>
                <p:nvPr/>
              </p:nvSpPr>
              <p:spPr bwMode="auto">
                <a:xfrm flipV="1">
                  <a:off x="4189413" y="297815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1110">
                  <a:extLst>
                    <a:ext uri="{FF2B5EF4-FFF2-40B4-BE49-F238E27FC236}">
                      <a16:creationId xmlns:a16="http://schemas.microsoft.com/office/drawing/2014/main" id="{43CCB9F8-8A6F-48AF-9EAD-6731E50C90C1}"/>
                    </a:ext>
                  </a:extLst>
                </p:cNvPr>
                <p:cNvSpPr>
                  <a:spLocks noChangeShapeType="1"/>
                </p:cNvSpPr>
                <p:nvPr/>
              </p:nvSpPr>
              <p:spPr bwMode="auto">
                <a:xfrm flipH="1" flipV="1">
                  <a:off x="4189413" y="3016250"/>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Line 1111">
                  <a:extLst>
                    <a:ext uri="{FF2B5EF4-FFF2-40B4-BE49-F238E27FC236}">
                      <a16:creationId xmlns:a16="http://schemas.microsoft.com/office/drawing/2014/main" id="{12151EC5-1E6D-43A7-BCC1-1578FFDB6B5B}"/>
                    </a:ext>
                  </a:extLst>
                </p:cNvPr>
                <p:cNvSpPr>
                  <a:spLocks noChangeShapeType="1"/>
                </p:cNvSpPr>
                <p:nvPr/>
              </p:nvSpPr>
              <p:spPr bwMode="auto">
                <a:xfrm flipV="1">
                  <a:off x="4198938" y="2940050"/>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1112">
                  <a:extLst>
                    <a:ext uri="{FF2B5EF4-FFF2-40B4-BE49-F238E27FC236}">
                      <a16:creationId xmlns:a16="http://schemas.microsoft.com/office/drawing/2014/main" id="{CC9612F9-8A70-4C93-9EFC-68BE4ADF92FD}"/>
                    </a:ext>
                  </a:extLst>
                </p:cNvPr>
                <p:cNvSpPr>
                  <a:spLocks noChangeShapeType="1"/>
                </p:cNvSpPr>
                <p:nvPr/>
              </p:nvSpPr>
              <p:spPr bwMode="auto">
                <a:xfrm flipV="1">
                  <a:off x="4340225" y="3017838"/>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Line 1113">
                  <a:extLst>
                    <a:ext uri="{FF2B5EF4-FFF2-40B4-BE49-F238E27FC236}">
                      <a16:creationId xmlns:a16="http://schemas.microsoft.com/office/drawing/2014/main" id="{457E7112-0089-408B-B371-EE7D1DAE4177}"/>
                    </a:ext>
                  </a:extLst>
                </p:cNvPr>
                <p:cNvSpPr>
                  <a:spLocks noChangeShapeType="1"/>
                </p:cNvSpPr>
                <p:nvPr/>
              </p:nvSpPr>
              <p:spPr bwMode="auto">
                <a:xfrm flipH="1" flipV="1">
                  <a:off x="4340225" y="3055938"/>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1114">
                  <a:extLst>
                    <a:ext uri="{FF2B5EF4-FFF2-40B4-BE49-F238E27FC236}">
                      <a16:creationId xmlns:a16="http://schemas.microsoft.com/office/drawing/2014/main" id="{5F65F25D-92D4-4A84-BFE9-15310355378D}"/>
                    </a:ext>
                  </a:extLst>
                </p:cNvPr>
                <p:cNvSpPr>
                  <a:spLocks noChangeShapeType="1"/>
                </p:cNvSpPr>
                <p:nvPr/>
              </p:nvSpPr>
              <p:spPr bwMode="auto">
                <a:xfrm flipH="1" flipV="1">
                  <a:off x="4194175" y="3052763"/>
                  <a:ext cx="206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1115">
                  <a:extLst>
                    <a:ext uri="{FF2B5EF4-FFF2-40B4-BE49-F238E27FC236}">
                      <a16:creationId xmlns:a16="http://schemas.microsoft.com/office/drawing/2014/main" id="{979768D7-DBF0-41CD-B3A6-A361B25F0791}"/>
                    </a:ext>
                  </a:extLst>
                </p:cNvPr>
                <p:cNvSpPr>
                  <a:spLocks noChangeShapeType="1"/>
                </p:cNvSpPr>
                <p:nvPr/>
              </p:nvSpPr>
              <p:spPr bwMode="auto">
                <a:xfrm flipH="1" flipV="1">
                  <a:off x="4037013" y="2984500"/>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1116">
                  <a:extLst>
                    <a:ext uri="{FF2B5EF4-FFF2-40B4-BE49-F238E27FC236}">
                      <a16:creationId xmlns:a16="http://schemas.microsoft.com/office/drawing/2014/main" id="{7AEF76E9-1662-4938-88E9-AE8FF92FBD3B}"/>
                    </a:ext>
                  </a:extLst>
                </p:cNvPr>
                <p:cNvSpPr>
                  <a:spLocks noChangeShapeType="1"/>
                </p:cNvSpPr>
                <p:nvPr/>
              </p:nvSpPr>
              <p:spPr bwMode="auto">
                <a:xfrm flipV="1">
                  <a:off x="4037013" y="294640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1117">
                  <a:extLst>
                    <a:ext uri="{FF2B5EF4-FFF2-40B4-BE49-F238E27FC236}">
                      <a16:creationId xmlns:a16="http://schemas.microsoft.com/office/drawing/2014/main" id="{1D4E61E8-76E9-40AF-9A2A-938B65F3F33C}"/>
                    </a:ext>
                  </a:extLst>
                </p:cNvPr>
                <p:cNvSpPr>
                  <a:spLocks noChangeShapeType="1"/>
                </p:cNvSpPr>
                <p:nvPr/>
              </p:nvSpPr>
              <p:spPr bwMode="auto">
                <a:xfrm flipV="1">
                  <a:off x="4349750" y="298132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1118">
                  <a:extLst>
                    <a:ext uri="{FF2B5EF4-FFF2-40B4-BE49-F238E27FC236}">
                      <a16:creationId xmlns:a16="http://schemas.microsoft.com/office/drawing/2014/main" id="{FC0D5EE1-836C-4B14-8E70-FE1A9D39FE8A}"/>
                    </a:ext>
                  </a:extLst>
                </p:cNvPr>
                <p:cNvSpPr>
                  <a:spLocks noChangeShapeType="1"/>
                </p:cNvSpPr>
                <p:nvPr/>
              </p:nvSpPr>
              <p:spPr bwMode="auto">
                <a:xfrm flipV="1">
                  <a:off x="4046538" y="2908300"/>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1119">
                  <a:extLst>
                    <a:ext uri="{FF2B5EF4-FFF2-40B4-BE49-F238E27FC236}">
                      <a16:creationId xmlns:a16="http://schemas.microsoft.com/office/drawing/2014/main" id="{7F6EE060-DA9B-422C-95DA-4A1754935571}"/>
                    </a:ext>
                  </a:extLst>
                </p:cNvPr>
                <p:cNvSpPr>
                  <a:spLocks noChangeShapeType="1"/>
                </p:cNvSpPr>
                <p:nvPr/>
              </p:nvSpPr>
              <p:spPr bwMode="auto">
                <a:xfrm flipH="1" flipV="1">
                  <a:off x="4344988" y="3092450"/>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1120">
                  <a:extLst>
                    <a:ext uri="{FF2B5EF4-FFF2-40B4-BE49-F238E27FC236}">
                      <a16:creationId xmlns:a16="http://schemas.microsoft.com/office/drawing/2014/main" id="{501788D9-7AD3-41E1-BEC1-88D4464FDDE1}"/>
                    </a:ext>
                  </a:extLst>
                </p:cNvPr>
                <p:cNvSpPr>
                  <a:spLocks noChangeShapeType="1"/>
                </p:cNvSpPr>
                <p:nvPr/>
              </p:nvSpPr>
              <p:spPr bwMode="auto">
                <a:xfrm flipV="1">
                  <a:off x="4222750" y="2908300"/>
                  <a:ext cx="3810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1121">
                  <a:extLst>
                    <a:ext uri="{FF2B5EF4-FFF2-40B4-BE49-F238E27FC236}">
                      <a16:creationId xmlns:a16="http://schemas.microsoft.com/office/drawing/2014/main" id="{2EE41F29-1C49-4744-8E08-3FACBAED196A}"/>
                    </a:ext>
                  </a:extLst>
                </p:cNvPr>
                <p:cNvSpPr>
                  <a:spLocks noChangeShapeType="1"/>
                </p:cNvSpPr>
                <p:nvPr/>
              </p:nvSpPr>
              <p:spPr bwMode="auto">
                <a:xfrm flipH="1" flipV="1">
                  <a:off x="4043363" y="3022600"/>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1122">
                  <a:extLst>
                    <a:ext uri="{FF2B5EF4-FFF2-40B4-BE49-F238E27FC236}">
                      <a16:creationId xmlns:a16="http://schemas.microsoft.com/office/drawing/2014/main" id="{FAD92496-CAF7-4E67-B9AE-978377889680}"/>
                    </a:ext>
                  </a:extLst>
                </p:cNvPr>
                <p:cNvSpPr>
                  <a:spLocks noChangeShapeType="1"/>
                </p:cNvSpPr>
                <p:nvPr/>
              </p:nvSpPr>
              <p:spPr bwMode="auto">
                <a:xfrm flipV="1">
                  <a:off x="4071938" y="2876550"/>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1123">
                  <a:extLst>
                    <a:ext uri="{FF2B5EF4-FFF2-40B4-BE49-F238E27FC236}">
                      <a16:creationId xmlns:a16="http://schemas.microsoft.com/office/drawing/2014/main" id="{E49AE120-617F-4685-A118-10223DD6AD59}"/>
                    </a:ext>
                  </a:extLst>
                </p:cNvPr>
                <p:cNvSpPr>
                  <a:spLocks noChangeShapeType="1"/>
                </p:cNvSpPr>
                <p:nvPr/>
              </p:nvSpPr>
              <p:spPr bwMode="auto">
                <a:xfrm flipV="1">
                  <a:off x="4373563" y="2949575"/>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1124">
                  <a:extLst>
                    <a:ext uri="{FF2B5EF4-FFF2-40B4-BE49-F238E27FC236}">
                      <a16:creationId xmlns:a16="http://schemas.microsoft.com/office/drawing/2014/main" id="{9D251755-A71F-477F-9ADC-F74FAF01F211}"/>
                    </a:ext>
                  </a:extLst>
                </p:cNvPr>
                <p:cNvSpPr>
                  <a:spLocks noChangeShapeType="1"/>
                </p:cNvSpPr>
                <p:nvPr/>
              </p:nvSpPr>
              <p:spPr bwMode="auto">
                <a:xfrm flipH="1" flipV="1">
                  <a:off x="4214813" y="308292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1125">
                  <a:extLst>
                    <a:ext uri="{FF2B5EF4-FFF2-40B4-BE49-F238E27FC236}">
                      <a16:creationId xmlns:a16="http://schemas.microsoft.com/office/drawing/2014/main" id="{D50E149D-E8CD-461C-86E5-2F1BFB198FD3}"/>
                    </a:ext>
                  </a:extLst>
                </p:cNvPr>
                <p:cNvSpPr>
                  <a:spLocks noChangeShapeType="1"/>
                </p:cNvSpPr>
                <p:nvPr/>
              </p:nvSpPr>
              <p:spPr bwMode="auto">
                <a:xfrm flipV="1">
                  <a:off x="4486275" y="3065463"/>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1126">
                  <a:extLst>
                    <a:ext uri="{FF2B5EF4-FFF2-40B4-BE49-F238E27FC236}">
                      <a16:creationId xmlns:a16="http://schemas.microsoft.com/office/drawing/2014/main" id="{363D0341-94D0-4808-80A5-47A192FA1009}"/>
                    </a:ext>
                  </a:extLst>
                </p:cNvPr>
                <p:cNvSpPr>
                  <a:spLocks noChangeShapeType="1"/>
                </p:cNvSpPr>
                <p:nvPr/>
              </p:nvSpPr>
              <p:spPr bwMode="auto">
                <a:xfrm flipH="1" flipV="1">
                  <a:off x="4486275" y="3103563"/>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1127">
                  <a:extLst>
                    <a:ext uri="{FF2B5EF4-FFF2-40B4-BE49-F238E27FC236}">
                      <a16:creationId xmlns:a16="http://schemas.microsoft.com/office/drawing/2014/main" id="{7AB47963-893A-49E3-A678-DE48E46BBA9D}"/>
                    </a:ext>
                  </a:extLst>
                </p:cNvPr>
                <p:cNvSpPr>
                  <a:spLocks noChangeShapeType="1"/>
                </p:cNvSpPr>
                <p:nvPr/>
              </p:nvSpPr>
              <p:spPr bwMode="auto">
                <a:xfrm flipH="1" flipV="1">
                  <a:off x="4364038" y="3121025"/>
                  <a:ext cx="31750"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1128">
                  <a:extLst>
                    <a:ext uri="{FF2B5EF4-FFF2-40B4-BE49-F238E27FC236}">
                      <a16:creationId xmlns:a16="http://schemas.microsoft.com/office/drawing/2014/main" id="{28EEB00F-5472-4483-BCA6-0ACA79539EFC}"/>
                    </a:ext>
                  </a:extLst>
                </p:cNvPr>
                <p:cNvSpPr>
                  <a:spLocks noChangeShapeType="1"/>
                </p:cNvSpPr>
                <p:nvPr/>
              </p:nvSpPr>
              <p:spPr bwMode="auto">
                <a:xfrm flipV="1">
                  <a:off x="4495800" y="302895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1129">
                  <a:extLst>
                    <a:ext uri="{FF2B5EF4-FFF2-40B4-BE49-F238E27FC236}">
                      <a16:creationId xmlns:a16="http://schemas.microsoft.com/office/drawing/2014/main" id="{F15C21E2-008C-44E8-8C1C-A0BD5ECED32B}"/>
                    </a:ext>
                  </a:extLst>
                </p:cNvPr>
                <p:cNvSpPr>
                  <a:spLocks noChangeShapeType="1"/>
                </p:cNvSpPr>
                <p:nvPr/>
              </p:nvSpPr>
              <p:spPr bwMode="auto">
                <a:xfrm flipV="1">
                  <a:off x="3886200" y="2922588"/>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1130">
                  <a:extLst>
                    <a:ext uri="{FF2B5EF4-FFF2-40B4-BE49-F238E27FC236}">
                      <a16:creationId xmlns:a16="http://schemas.microsoft.com/office/drawing/2014/main" id="{48207AFF-0221-474B-B316-0A03DA578F51}"/>
                    </a:ext>
                  </a:extLst>
                </p:cNvPr>
                <p:cNvSpPr>
                  <a:spLocks noChangeShapeType="1"/>
                </p:cNvSpPr>
                <p:nvPr/>
              </p:nvSpPr>
              <p:spPr bwMode="auto">
                <a:xfrm flipH="1" flipV="1">
                  <a:off x="3886200" y="2962275"/>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1131">
                  <a:extLst>
                    <a:ext uri="{FF2B5EF4-FFF2-40B4-BE49-F238E27FC236}">
                      <a16:creationId xmlns:a16="http://schemas.microsoft.com/office/drawing/2014/main" id="{FB588EEA-C382-4204-83E9-4537AF99225F}"/>
                    </a:ext>
                  </a:extLst>
                </p:cNvPr>
                <p:cNvSpPr>
                  <a:spLocks noChangeShapeType="1"/>
                </p:cNvSpPr>
                <p:nvPr/>
              </p:nvSpPr>
              <p:spPr bwMode="auto">
                <a:xfrm flipV="1">
                  <a:off x="3895725" y="2884488"/>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1132">
                  <a:extLst>
                    <a:ext uri="{FF2B5EF4-FFF2-40B4-BE49-F238E27FC236}">
                      <a16:creationId xmlns:a16="http://schemas.microsoft.com/office/drawing/2014/main" id="{24BE8DE5-4006-46B4-AD71-34783B7C5783}"/>
                    </a:ext>
                  </a:extLst>
                </p:cNvPr>
                <p:cNvSpPr>
                  <a:spLocks noChangeShapeType="1"/>
                </p:cNvSpPr>
                <p:nvPr/>
              </p:nvSpPr>
              <p:spPr bwMode="auto">
                <a:xfrm flipV="1">
                  <a:off x="4260850" y="288448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1133">
                  <a:extLst>
                    <a:ext uri="{FF2B5EF4-FFF2-40B4-BE49-F238E27FC236}">
                      <a16:creationId xmlns:a16="http://schemas.microsoft.com/office/drawing/2014/main" id="{A794A610-8289-48E0-BAFC-443E5D9A97BC}"/>
                    </a:ext>
                  </a:extLst>
                </p:cNvPr>
                <p:cNvSpPr>
                  <a:spLocks noChangeShapeType="1"/>
                </p:cNvSpPr>
                <p:nvPr/>
              </p:nvSpPr>
              <p:spPr bwMode="auto">
                <a:xfrm flipH="1" flipV="1">
                  <a:off x="4492625" y="3138488"/>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1134">
                  <a:extLst>
                    <a:ext uri="{FF2B5EF4-FFF2-40B4-BE49-F238E27FC236}">
                      <a16:creationId xmlns:a16="http://schemas.microsoft.com/office/drawing/2014/main" id="{F8982938-7D40-4301-99FD-7174FDE1EC9F}"/>
                    </a:ext>
                  </a:extLst>
                </p:cNvPr>
                <p:cNvSpPr>
                  <a:spLocks noChangeShapeType="1"/>
                </p:cNvSpPr>
                <p:nvPr/>
              </p:nvSpPr>
              <p:spPr bwMode="auto">
                <a:xfrm flipH="1" flipV="1">
                  <a:off x="4062413" y="30527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1135">
                  <a:extLst>
                    <a:ext uri="{FF2B5EF4-FFF2-40B4-BE49-F238E27FC236}">
                      <a16:creationId xmlns:a16="http://schemas.microsoft.com/office/drawing/2014/main" id="{4FB93D95-538B-40F2-89B3-111E74D54827}"/>
                    </a:ext>
                  </a:extLst>
                </p:cNvPr>
                <p:cNvSpPr>
                  <a:spLocks noChangeShapeType="1"/>
                </p:cNvSpPr>
                <p:nvPr/>
              </p:nvSpPr>
              <p:spPr bwMode="auto">
                <a:xfrm flipV="1">
                  <a:off x="4108450" y="285273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1136">
                  <a:extLst>
                    <a:ext uri="{FF2B5EF4-FFF2-40B4-BE49-F238E27FC236}">
                      <a16:creationId xmlns:a16="http://schemas.microsoft.com/office/drawing/2014/main" id="{2D9965A6-58D5-49E4-9840-51D8AB7629C8}"/>
                    </a:ext>
                  </a:extLst>
                </p:cNvPr>
                <p:cNvSpPr>
                  <a:spLocks noChangeShapeType="1"/>
                </p:cNvSpPr>
                <p:nvPr/>
              </p:nvSpPr>
              <p:spPr bwMode="auto">
                <a:xfrm flipH="1" flipV="1">
                  <a:off x="3892550" y="2998788"/>
                  <a:ext cx="1905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1137">
                  <a:extLst>
                    <a:ext uri="{FF2B5EF4-FFF2-40B4-BE49-F238E27FC236}">
                      <a16:creationId xmlns:a16="http://schemas.microsoft.com/office/drawing/2014/main" id="{4B6F2297-16F0-4A26-8306-B94B2599CD88}"/>
                    </a:ext>
                  </a:extLst>
                </p:cNvPr>
                <p:cNvSpPr>
                  <a:spLocks noChangeShapeType="1"/>
                </p:cNvSpPr>
                <p:nvPr/>
              </p:nvSpPr>
              <p:spPr bwMode="auto">
                <a:xfrm flipV="1">
                  <a:off x="3921125" y="2851150"/>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1138">
                  <a:extLst>
                    <a:ext uri="{FF2B5EF4-FFF2-40B4-BE49-F238E27FC236}">
                      <a16:creationId xmlns:a16="http://schemas.microsoft.com/office/drawing/2014/main" id="{67F2A6FC-AF5C-4A28-ABF7-126B02158D17}"/>
                    </a:ext>
                  </a:extLst>
                </p:cNvPr>
                <p:cNvSpPr>
                  <a:spLocks noChangeShapeType="1"/>
                </p:cNvSpPr>
                <p:nvPr/>
              </p:nvSpPr>
              <p:spPr bwMode="auto">
                <a:xfrm flipV="1">
                  <a:off x="4410075" y="2925763"/>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1139">
                  <a:extLst>
                    <a:ext uri="{FF2B5EF4-FFF2-40B4-BE49-F238E27FC236}">
                      <a16:creationId xmlns:a16="http://schemas.microsoft.com/office/drawing/2014/main" id="{0048C1E6-B1A0-49F5-8F59-CB9D4D636411}"/>
                    </a:ext>
                  </a:extLst>
                </p:cNvPr>
                <p:cNvSpPr>
                  <a:spLocks noChangeShapeType="1"/>
                </p:cNvSpPr>
                <p:nvPr/>
              </p:nvSpPr>
              <p:spPr bwMode="auto">
                <a:xfrm flipV="1">
                  <a:off x="4519613" y="2997200"/>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1140">
                  <a:extLst>
                    <a:ext uri="{FF2B5EF4-FFF2-40B4-BE49-F238E27FC236}">
                      <a16:creationId xmlns:a16="http://schemas.microsoft.com/office/drawing/2014/main" id="{4BC9FF45-7A65-4A12-9F74-137B804B4479}"/>
                    </a:ext>
                  </a:extLst>
                </p:cNvPr>
                <p:cNvSpPr>
                  <a:spLocks noChangeShapeType="1"/>
                </p:cNvSpPr>
                <p:nvPr/>
              </p:nvSpPr>
              <p:spPr bwMode="auto">
                <a:xfrm flipH="1" flipV="1">
                  <a:off x="4244975" y="3103563"/>
                  <a:ext cx="36513"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1141">
                  <a:extLst>
                    <a:ext uri="{FF2B5EF4-FFF2-40B4-BE49-F238E27FC236}">
                      <a16:creationId xmlns:a16="http://schemas.microsoft.com/office/drawing/2014/main" id="{ABEA6A5A-B643-4BB6-9034-038E8E41BC5E}"/>
                    </a:ext>
                  </a:extLst>
                </p:cNvPr>
                <p:cNvSpPr>
                  <a:spLocks noChangeShapeType="1"/>
                </p:cNvSpPr>
                <p:nvPr/>
              </p:nvSpPr>
              <p:spPr bwMode="auto">
                <a:xfrm flipH="1" flipV="1">
                  <a:off x="4511675" y="31670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1142">
                  <a:extLst>
                    <a:ext uri="{FF2B5EF4-FFF2-40B4-BE49-F238E27FC236}">
                      <a16:creationId xmlns:a16="http://schemas.microsoft.com/office/drawing/2014/main" id="{B9B9E842-EA67-4FC1-9C90-2A5DE0E0C03E}"/>
                    </a:ext>
                  </a:extLst>
                </p:cNvPr>
                <p:cNvSpPr>
                  <a:spLocks noChangeShapeType="1"/>
                </p:cNvSpPr>
                <p:nvPr/>
              </p:nvSpPr>
              <p:spPr bwMode="auto">
                <a:xfrm flipH="1" flipV="1">
                  <a:off x="4395788" y="3141663"/>
                  <a:ext cx="36513"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1143">
                  <a:extLst>
                    <a:ext uri="{FF2B5EF4-FFF2-40B4-BE49-F238E27FC236}">
                      <a16:creationId xmlns:a16="http://schemas.microsoft.com/office/drawing/2014/main" id="{0BFBF557-85C7-42A2-83E1-D06EF1A9B336}"/>
                    </a:ext>
                  </a:extLst>
                </p:cNvPr>
                <p:cNvSpPr>
                  <a:spLocks noChangeShapeType="1"/>
                </p:cNvSpPr>
                <p:nvPr/>
              </p:nvSpPr>
              <p:spPr bwMode="auto">
                <a:xfrm flipH="1" flipV="1">
                  <a:off x="3911600" y="30305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Line 1144">
                  <a:extLst>
                    <a:ext uri="{FF2B5EF4-FFF2-40B4-BE49-F238E27FC236}">
                      <a16:creationId xmlns:a16="http://schemas.microsoft.com/office/drawing/2014/main" id="{225A865D-5E7F-4BE5-8C64-C8B34F14ACB8}"/>
                    </a:ext>
                  </a:extLst>
                </p:cNvPr>
                <p:cNvSpPr>
                  <a:spLocks noChangeShapeType="1"/>
                </p:cNvSpPr>
                <p:nvPr/>
              </p:nvSpPr>
              <p:spPr bwMode="auto">
                <a:xfrm flipH="1" flipV="1">
                  <a:off x="4092575" y="3073400"/>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Line 1145">
                  <a:extLst>
                    <a:ext uri="{FF2B5EF4-FFF2-40B4-BE49-F238E27FC236}">
                      <a16:creationId xmlns:a16="http://schemas.microsoft.com/office/drawing/2014/main" id="{5F70F24B-86F8-44DE-9082-A9F9C7FAD5BD}"/>
                    </a:ext>
                  </a:extLst>
                </p:cNvPr>
                <p:cNvSpPr>
                  <a:spLocks noChangeShapeType="1"/>
                </p:cNvSpPr>
                <p:nvPr/>
              </p:nvSpPr>
              <p:spPr bwMode="auto">
                <a:xfrm flipV="1">
                  <a:off x="4308475" y="287178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1146">
                  <a:extLst>
                    <a:ext uri="{FF2B5EF4-FFF2-40B4-BE49-F238E27FC236}">
                      <a16:creationId xmlns:a16="http://schemas.microsoft.com/office/drawing/2014/main" id="{3D87FA31-0661-4A8A-B7F0-7C7146A5B5CF}"/>
                    </a:ext>
                  </a:extLst>
                </p:cNvPr>
                <p:cNvSpPr>
                  <a:spLocks noChangeShapeType="1"/>
                </p:cNvSpPr>
                <p:nvPr/>
              </p:nvSpPr>
              <p:spPr bwMode="auto">
                <a:xfrm flipV="1">
                  <a:off x="3957638" y="282733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1147">
                  <a:extLst>
                    <a:ext uri="{FF2B5EF4-FFF2-40B4-BE49-F238E27FC236}">
                      <a16:creationId xmlns:a16="http://schemas.microsoft.com/office/drawing/2014/main" id="{8140EADD-D488-4B47-8748-44418F923B51}"/>
                    </a:ext>
                  </a:extLst>
                </p:cNvPr>
                <p:cNvSpPr>
                  <a:spLocks noChangeShapeType="1"/>
                </p:cNvSpPr>
                <p:nvPr/>
              </p:nvSpPr>
              <p:spPr bwMode="auto">
                <a:xfrm flipH="1" flipV="1">
                  <a:off x="4627563" y="3155950"/>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1148">
                  <a:extLst>
                    <a:ext uri="{FF2B5EF4-FFF2-40B4-BE49-F238E27FC236}">
                      <a16:creationId xmlns:a16="http://schemas.microsoft.com/office/drawing/2014/main" id="{CA036BBF-EDFB-4FD0-B86A-7BC972BD43C6}"/>
                    </a:ext>
                  </a:extLst>
                </p:cNvPr>
                <p:cNvSpPr>
                  <a:spLocks noChangeShapeType="1"/>
                </p:cNvSpPr>
                <p:nvPr/>
              </p:nvSpPr>
              <p:spPr bwMode="auto">
                <a:xfrm flipV="1">
                  <a:off x="4627563" y="3119438"/>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1149">
                  <a:extLst>
                    <a:ext uri="{FF2B5EF4-FFF2-40B4-BE49-F238E27FC236}">
                      <a16:creationId xmlns:a16="http://schemas.microsoft.com/office/drawing/2014/main" id="{376912DA-88C9-427E-A568-9315CC682DD9}"/>
                    </a:ext>
                  </a:extLst>
                </p:cNvPr>
                <p:cNvSpPr>
                  <a:spLocks noChangeShapeType="1"/>
                </p:cNvSpPr>
                <p:nvPr/>
              </p:nvSpPr>
              <p:spPr bwMode="auto">
                <a:xfrm flipV="1">
                  <a:off x="4156075" y="2838450"/>
                  <a:ext cx="539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1150">
                  <a:extLst>
                    <a:ext uri="{FF2B5EF4-FFF2-40B4-BE49-F238E27FC236}">
                      <a16:creationId xmlns:a16="http://schemas.microsoft.com/office/drawing/2014/main" id="{3D0E675B-B1E1-433E-9E1D-07AF0B61D7BD}"/>
                    </a:ext>
                  </a:extLst>
                </p:cNvPr>
                <p:cNvSpPr>
                  <a:spLocks noChangeShapeType="1"/>
                </p:cNvSpPr>
                <p:nvPr/>
              </p:nvSpPr>
              <p:spPr bwMode="auto">
                <a:xfrm flipV="1">
                  <a:off x="4556125" y="2974975"/>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1151">
                  <a:extLst>
                    <a:ext uri="{FF2B5EF4-FFF2-40B4-BE49-F238E27FC236}">
                      <a16:creationId xmlns:a16="http://schemas.microsoft.com/office/drawing/2014/main" id="{C13E197D-4C11-44CA-99F1-F33B26077537}"/>
                    </a:ext>
                  </a:extLst>
                </p:cNvPr>
                <p:cNvSpPr>
                  <a:spLocks noChangeShapeType="1"/>
                </p:cNvSpPr>
                <p:nvPr/>
              </p:nvSpPr>
              <p:spPr bwMode="auto">
                <a:xfrm flipV="1">
                  <a:off x="4635500" y="308292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1152">
                  <a:extLst>
                    <a:ext uri="{FF2B5EF4-FFF2-40B4-BE49-F238E27FC236}">
                      <a16:creationId xmlns:a16="http://schemas.microsoft.com/office/drawing/2014/main" id="{E16FC8EB-112E-4174-8497-00CE5A8541F8}"/>
                    </a:ext>
                  </a:extLst>
                </p:cNvPr>
                <p:cNvSpPr>
                  <a:spLocks noChangeShapeType="1"/>
                </p:cNvSpPr>
                <p:nvPr/>
              </p:nvSpPr>
              <p:spPr bwMode="auto">
                <a:xfrm flipV="1">
                  <a:off x="3740150" y="2908300"/>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1153">
                  <a:extLst>
                    <a:ext uri="{FF2B5EF4-FFF2-40B4-BE49-F238E27FC236}">
                      <a16:creationId xmlns:a16="http://schemas.microsoft.com/office/drawing/2014/main" id="{70937CEA-08DA-4E82-952F-CB7459994769}"/>
                    </a:ext>
                  </a:extLst>
                </p:cNvPr>
                <p:cNvSpPr>
                  <a:spLocks noChangeShapeType="1"/>
                </p:cNvSpPr>
                <p:nvPr/>
              </p:nvSpPr>
              <p:spPr bwMode="auto">
                <a:xfrm flipV="1">
                  <a:off x="3749675" y="2870200"/>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1154">
                  <a:extLst>
                    <a:ext uri="{FF2B5EF4-FFF2-40B4-BE49-F238E27FC236}">
                      <a16:creationId xmlns:a16="http://schemas.microsoft.com/office/drawing/2014/main" id="{EF0331F9-C72F-4E89-9102-AC11EE0A00E0}"/>
                    </a:ext>
                  </a:extLst>
                </p:cNvPr>
                <p:cNvSpPr>
                  <a:spLocks noChangeShapeType="1"/>
                </p:cNvSpPr>
                <p:nvPr/>
              </p:nvSpPr>
              <p:spPr bwMode="auto">
                <a:xfrm flipH="1" flipV="1">
                  <a:off x="3740150" y="2947988"/>
                  <a:ext cx="476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1155">
                  <a:extLst>
                    <a:ext uri="{FF2B5EF4-FFF2-40B4-BE49-F238E27FC236}">
                      <a16:creationId xmlns:a16="http://schemas.microsoft.com/office/drawing/2014/main" id="{26347CD8-B36B-46A0-BB97-BE1F21C655D7}"/>
                    </a:ext>
                  </a:extLst>
                </p:cNvPr>
                <p:cNvSpPr>
                  <a:spLocks noChangeShapeType="1"/>
                </p:cNvSpPr>
                <p:nvPr/>
              </p:nvSpPr>
              <p:spPr bwMode="auto">
                <a:xfrm flipH="1" flipV="1">
                  <a:off x="4633913" y="3190875"/>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1156">
                  <a:extLst>
                    <a:ext uri="{FF2B5EF4-FFF2-40B4-BE49-F238E27FC236}">
                      <a16:creationId xmlns:a16="http://schemas.microsoft.com/office/drawing/2014/main" id="{25F947A3-74D3-4D0C-B485-DAA5EBBA8D1B}"/>
                    </a:ext>
                  </a:extLst>
                </p:cNvPr>
                <p:cNvSpPr>
                  <a:spLocks noChangeShapeType="1"/>
                </p:cNvSpPr>
                <p:nvPr/>
              </p:nvSpPr>
              <p:spPr bwMode="auto">
                <a:xfrm flipV="1">
                  <a:off x="4457700" y="2914650"/>
                  <a:ext cx="53975"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1157">
                  <a:extLst>
                    <a:ext uri="{FF2B5EF4-FFF2-40B4-BE49-F238E27FC236}">
                      <a16:creationId xmlns:a16="http://schemas.microsoft.com/office/drawing/2014/main" id="{3C15F832-8032-46B4-AF6D-9A3EF03EAF2A}"/>
                    </a:ext>
                  </a:extLst>
                </p:cNvPr>
                <p:cNvSpPr>
                  <a:spLocks noChangeShapeType="1"/>
                </p:cNvSpPr>
                <p:nvPr/>
              </p:nvSpPr>
              <p:spPr bwMode="auto">
                <a:xfrm flipH="1" flipV="1">
                  <a:off x="4541838" y="3187700"/>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1158">
                  <a:extLst>
                    <a:ext uri="{FF2B5EF4-FFF2-40B4-BE49-F238E27FC236}">
                      <a16:creationId xmlns:a16="http://schemas.microsoft.com/office/drawing/2014/main" id="{EF0CF1AF-B496-44E8-B7B2-3774342603BF}"/>
                    </a:ext>
                  </a:extLst>
                </p:cNvPr>
                <p:cNvSpPr>
                  <a:spLocks noChangeShapeType="1"/>
                </p:cNvSpPr>
                <p:nvPr/>
              </p:nvSpPr>
              <p:spPr bwMode="auto">
                <a:xfrm flipV="1">
                  <a:off x="3773488" y="283686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1159">
                  <a:extLst>
                    <a:ext uri="{FF2B5EF4-FFF2-40B4-BE49-F238E27FC236}">
                      <a16:creationId xmlns:a16="http://schemas.microsoft.com/office/drawing/2014/main" id="{84711D34-6433-496F-9C89-317A15C3E1E3}"/>
                    </a:ext>
                  </a:extLst>
                </p:cNvPr>
                <p:cNvSpPr>
                  <a:spLocks noChangeShapeType="1"/>
                </p:cNvSpPr>
                <p:nvPr/>
              </p:nvSpPr>
              <p:spPr bwMode="auto">
                <a:xfrm flipH="1">
                  <a:off x="4281488" y="3108325"/>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1160">
                  <a:extLst>
                    <a:ext uri="{FF2B5EF4-FFF2-40B4-BE49-F238E27FC236}">
                      <a16:creationId xmlns:a16="http://schemas.microsoft.com/office/drawing/2014/main" id="{AED64CAC-FE84-446E-B53D-486F0FF7CB2C}"/>
                    </a:ext>
                  </a:extLst>
                </p:cNvPr>
                <p:cNvSpPr>
                  <a:spLocks noChangeShapeType="1"/>
                </p:cNvSpPr>
                <p:nvPr/>
              </p:nvSpPr>
              <p:spPr bwMode="auto">
                <a:xfrm flipH="1" flipV="1">
                  <a:off x="3744913" y="2986088"/>
                  <a:ext cx="206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1161">
                  <a:extLst>
                    <a:ext uri="{FF2B5EF4-FFF2-40B4-BE49-F238E27FC236}">
                      <a16:creationId xmlns:a16="http://schemas.microsoft.com/office/drawing/2014/main" id="{3C5FA3E9-4014-4845-9263-C907AF127DC9}"/>
                    </a:ext>
                  </a:extLst>
                </p:cNvPr>
                <p:cNvSpPr>
                  <a:spLocks noChangeShapeType="1"/>
                </p:cNvSpPr>
                <p:nvPr/>
              </p:nvSpPr>
              <p:spPr bwMode="auto">
                <a:xfrm flipV="1">
                  <a:off x="4659313" y="3051175"/>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1162">
                  <a:extLst>
                    <a:ext uri="{FF2B5EF4-FFF2-40B4-BE49-F238E27FC236}">
                      <a16:creationId xmlns:a16="http://schemas.microsoft.com/office/drawing/2014/main" id="{61B4A8CC-8FB0-44EA-8899-8D5F41E379D7}"/>
                    </a:ext>
                  </a:extLst>
                </p:cNvPr>
                <p:cNvSpPr>
                  <a:spLocks noChangeShapeType="1"/>
                </p:cNvSpPr>
                <p:nvPr/>
              </p:nvSpPr>
              <p:spPr bwMode="auto">
                <a:xfrm flipH="1">
                  <a:off x="4432300" y="3146425"/>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1163">
                  <a:extLst>
                    <a:ext uri="{FF2B5EF4-FFF2-40B4-BE49-F238E27FC236}">
                      <a16:creationId xmlns:a16="http://schemas.microsoft.com/office/drawing/2014/main" id="{AB2E934A-2CC6-4AF6-8C4C-335EE76E500F}"/>
                    </a:ext>
                  </a:extLst>
                </p:cNvPr>
                <p:cNvSpPr>
                  <a:spLocks noChangeShapeType="1"/>
                </p:cNvSpPr>
                <p:nvPr/>
              </p:nvSpPr>
              <p:spPr bwMode="auto">
                <a:xfrm flipH="1" flipV="1">
                  <a:off x="4652963" y="3221038"/>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1164">
                  <a:extLst>
                    <a:ext uri="{FF2B5EF4-FFF2-40B4-BE49-F238E27FC236}">
                      <a16:creationId xmlns:a16="http://schemas.microsoft.com/office/drawing/2014/main" id="{D182F8D2-E094-4539-AC3A-3A53A4697ED0}"/>
                    </a:ext>
                  </a:extLst>
                </p:cNvPr>
                <p:cNvSpPr>
                  <a:spLocks noChangeShapeType="1"/>
                </p:cNvSpPr>
                <p:nvPr/>
              </p:nvSpPr>
              <p:spPr bwMode="auto">
                <a:xfrm flipH="1" flipV="1">
                  <a:off x="3941763" y="3051175"/>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Line 1165">
                  <a:extLst>
                    <a:ext uri="{FF2B5EF4-FFF2-40B4-BE49-F238E27FC236}">
                      <a16:creationId xmlns:a16="http://schemas.microsoft.com/office/drawing/2014/main" id="{1DA5A577-B325-4F4A-9B63-3B6EE9B52505}"/>
                    </a:ext>
                  </a:extLst>
                </p:cNvPr>
                <p:cNvSpPr>
                  <a:spLocks noChangeShapeType="1"/>
                </p:cNvSpPr>
                <p:nvPr/>
              </p:nvSpPr>
              <p:spPr bwMode="auto">
                <a:xfrm flipV="1">
                  <a:off x="4005263" y="281463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Line 1166">
                  <a:extLst>
                    <a:ext uri="{FF2B5EF4-FFF2-40B4-BE49-F238E27FC236}">
                      <a16:creationId xmlns:a16="http://schemas.microsoft.com/office/drawing/2014/main" id="{656BCD0B-D9CC-48A7-924B-65DA105965F5}"/>
                    </a:ext>
                  </a:extLst>
                </p:cNvPr>
                <p:cNvSpPr>
                  <a:spLocks noChangeShapeType="1"/>
                </p:cNvSpPr>
                <p:nvPr/>
              </p:nvSpPr>
              <p:spPr bwMode="auto">
                <a:xfrm flipH="1">
                  <a:off x="4130675" y="3079750"/>
                  <a:ext cx="396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1167">
                  <a:extLst>
                    <a:ext uri="{FF2B5EF4-FFF2-40B4-BE49-F238E27FC236}">
                      <a16:creationId xmlns:a16="http://schemas.microsoft.com/office/drawing/2014/main" id="{9ADB2539-A04E-4891-8771-D09BC9D7FE1E}"/>
                    </a:ext>
                  </a:extLst>
                </p:cNvPr>
                <p:cNvSpPr>
                  <a:spLocks noChangeShapeType="1"/>
                </p:cNvSpPr>
                <p:nvPr/>
              </p:nvSpPr>
              <p:spPr bwMode="auto">
                <a:xfrm>
                  <a:off x="4362450" y="2871788"/>
                  <a:ext cx="555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1168">
                  <a:extLst>
                    <a:ext uri="{FF2B5EF4-FFF2-40B4-BE49-F238E27FC236}">
                      <a16:creationId xmlns:a16="http://schemas.microsoft.com/office/drawing/2014/main" id="{34730813-986A-4852-A65C-9F5500AA6E77}"/>
                    </a:ext>
                  </a:extLst>
                </p:cNvPr>
                <p:cNvSpPr>
                  <a:spLocks noChangeShapeType="1"/>
                </p:cNvSpPr>
                <p:nvPr/>
              </p:nvSpPr>
              <p:spPr bwMode="auto">
                <a:xfrm flipV="1">
                  <a:off x="4603750" y="2962275"/>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1169">
                  <a:extLst>
                    <a:ext uri="{FF2B5EF4-FFF2-40B4-BE49-F238E27FC236}">
                      <a16:creationId xmlns:a16="http://schemas.microsoft.com/office/drawing/2014/main" id="{F7660B48-C9E2-4E9D-87E8-6E7F642D5B37}"/>
                    </a:ext>
                  </a:extLst>
                </p:cNvPr>
                <p:cNvSpPr>
                  <a:spLocks noChangeShapeType="1"/>
                </p:cNvSpPr>
                <p:nvPr/>
              </p:nvSpPr>
              <p:spPr bwMode="auto">
                <a:xfrm>
                  <a:off x="4210050" y="2838450"/>
                  <a:ext cx="57150"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1170">
                  <a:extLst>
                    <a:ext uri="{FF2B5EF4-FFF2-40B4-BE49-F238E27FC236}">
                      <a16:creationId xmlns:a16="http://schemas.microsoft.com/office/drawing/2014/main" id="{4811ADB3-88B9-44B4-A1E9-FF6D625DD393}"/>
                    </a:ext>
                  </a:extLst>
                </p:cNvPr>
                <p:cNvSpPr>
                  <a:spLocks noChangeShapeType="1"/>
                </p:cNvSpPr>
                <p:nvPr/>
              </p:nvSpPr>
              <p:spPr bwMode="auto">
                <a:xfrm flipV="1">
                  <a:off x="3810000" y="2811463"/>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1171">
                  <a:extLst>
                    <a:ext uri="{FF2B5EF4-FFF2-40B4-BE49-F238E27FC236}">
                      <a16:creationId xmlns:a16="http://schemas.microsoft.com/office/drawing/2014/main" id="{59473A4B-6579-4A37-B1C5-8CDB890D672D}"/>
                    </a:ext>
                  </a:extLst>
                </p:cNvPr>
                <p:cNvSpPr>
                  <a:spLocks noChangeShapeType="1"/>
                </p:cNvSpPr>
                <p:nvPr/>
              </p:nvSpPr>
              <p:spPr bwMode="auto">
                <a:xfrm flipH="1" flipV="1">
                  <a:off x="3765550" y="30178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1172">
                  <a:extLst>
                    <a:ext uri="{FF2B5EF4-FFF2-40B4-BE49-F238E27FC236}">
                      <a16:creationId xmlns:a16="http://schemas.microsoft.com/office/drawing/2014/main" id="{E20D1374-94A3-4ACD-A7E0-4737F76D4B26}"/>
                    </a:ext>
                  </a:extLst>
                </p:cNvPr>
                <p:cNvSpPr>
                  <a:spLocks noChangeShapeType="1"/>
                </p:cNvSpPr>
                <p:nvPr/>
              </p:nvSpPr>
              <p:spPr bwMode="auto">
                <a:xfrm flipH="1">
                  <a:off x="4579938" y="3190875"/>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1173">
                  <a:extLst>
                    <a:ext uri="{FF2B5EF4-FFF2-40B4-BE49-F238E27FC236}">
                      <a16:creationId xmlns:a16="http://schemas.microsoft.com/office/drawing/2014/main" id="{89B12DE7-071C-4EC3-8FF3-A478F5AD943E}"/>
                    </a:ext>
                  </a:extLst>
                </p:cNvPr>
                <p:cNvSpPr>
                  <a:spLocks noChangeShapeType="1"/>
                </p:cNvSpPr>
                <p:nvPr/>
              </p:nvSpPr>
              <p:spPr bwMode="auto">
                <a:xfrm>
                  <a:off x="4511675" y="2914650"/>
                  <a:ext cx="555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1174">
                  <a:extLst>
                    <a:ext uri="{FF2B5EF4-FFF2-40B4-BE49-F238E27FC236}">
                      <a16:creationId xmlns:a16="http://schemas.microsoft.com/office/drawing/2014/main" id="{1A84C6E6-2562-4482-8D8E-402751FB138A}"/>
                    </a:ext>
                  </a:extLst>
                </p:cNvPr>
                <p:cNvSpPr>
                  <a:spLocks noChangeShapeType="1"/>
                </p:cNvSpPr>
                <p:nvPr/>
              </p:nvSpPr>
              <p:spPr bwMode="auto">
                <a:xfrm flipV="1">
                  <a:off x="4695825" y="3028950"/>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1175">
                  <a:extLst>
                    <a:ext uri="{FF2B5EF4-FFF2-40B4-BE49-F238E27FC236}">
                      <a16:creationId xmlns:a16="http://schemas.microsoft.com/office/drawing/2014/main" id="{4F58E3AB-52DD-4579-8763-71CFF971408E}"/>
                    </a:ext>
                  </a:extLst>
                </p:cNvPr>
                <p:cNvSpPr>
                  <a:spLocks noChangeShapeType="1"/>
                </p:cNvSpPr>
                <p:nvPr/>
              </p:nvSpPr>
              <p:spPr bwMode="auto">
                <a:xfrm flipH="1" flipV="1">
                  <a:off x="4684713" y="3240088"/>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1176">
                  <a:extLst>
                    <a:ext uri="{FF2B5EF4-FFF2-40B4-BE49-F238E27FC236}">
                      <a16:creationId xmlns:a16="http://schemas.microsoft.com/office/drawing/2014/main" id="{F90917DE-6BCB-4EB5-99B3-4675CBA442A5}"/>
                    </a:ext>
                  </a:extLst>
                </p:cNvPr>
                <p:cNvSpPr>
                  <a:spLocks noChangeShapeType="1"/>
                </p:cNvSpPr>
                <p:nvPr/>
              </p:nvSpPr>
              <p:spPr bwMode="auto">
                <a:xfrm flipH="1">
                  <a:off x="4322763" y="3092450"/>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1177">
                  <a:extLst>
                    <a:ext uri="{FF2B5EF4-FFF2-40B4-BE49-F238E27FC236}">
                      <a16:creationId xmlns:a16="http://schemas.microsoft.com/office/drawing/2014/main" id="{35E08C4D-6C16-4779-92C8-47D4D9EC2E94}"/>
                    </a:ext>
                  </a:extLst>
                </p:cNvPr>
                <p:cNvSpPr>
                  <a:spLocks noChangeShapeType="1"/>
                </p:cNvSpPr>
                <p:nvPr/>
              </p:nvSpPr>
              <p:spPr bwMode="auto">
                <a:xfrm flipV="1">
                  <a:off x="4759325" y="3178175"/>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1178">
                  <a:extLst>
                    <a:ext uri="{FF2B5EF4-FFF2-40B4-BE49-F238E27FC236}">
                      <a16:creationId xmlns:a16="http://schemas.microsoft.com/office/drawing/2014/main" id="{7915A960-5916-4A7A-94F5-FAC2ECCB0C53}"/>
                    </a:ext>
                  </a:extLst>
                </p:cNvPr>
                <p:cNvSpPr>
                  <a:spLocks noChangeShapeType="1"/>
                </p:cNvSpPr>
                <p:nvPr/>
              </p:nvSpPr>
              <p:spPr bwMode="auto">
                <a:xfrm flipH="1" flipV="1">
                  <a:off x="4759325" y="3216275"/>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1179">
                  <a:extLst>
                    <a:ext uri="{FF2B5EF4-FFF2-40B4-BE49-F238E27FC236}">
                      <a16:creationId xmlns:a16="http://schemas.microsoft.com/office/drawing/2014/main" id="{3DEC3A78-0F02-42E3-AEEA-4CFB684CC164}"/>
                    </a:ext>
                  </a:extLst>
                </p:cNvPr>
                <p:cNvSpPr>
                  <a:spLocks noChangeShapeType="1"/>
                </p:cNvSpPr>
                <p:nvPr/>
              </p:nvSpPr>
              <p:spPr bwMode="auto">
                <a:xfrm flipH="1">
                  <a:off x="4473575" y="3128963"/>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1180">
                  <a:extLst>
                    <a:ext uri="{FF2B5EF4-FFF2-40B4-BE49-F238E27FC236}">
                      <a16:creationId xmlns:a16="http://schemas.microsoft.com/office/drawing/2014/main" id="{44CBD6AC-2C75-47D1-94DC-9A3F7621F1EF}"/>
                    </a:ext>
                  </a:extLst>
                </p:cNvPr>
                <p:cNvSpPr>
                  <a:spLocks noChangeShapeType="1"/>
                </p:cNvSpPr>
                <p:nvPr/>
              </p:nvSpPr>
              <p:spPr bwMode="auto">
                <a:xfrm flipV="1">
                  <a:off x="4059238" y="2813050"/>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1181">
                  <a:extLst>
                    <a:ext uri="{FF2B5EF4-FFF2-40B4-BE49-F238E27FC236}">
                      <a16:creationId xmlns:a16="http://schemas.microsoft.com/office/drawing/2014/main" id="{8F14C1F9-816F-4C20-8177-0C5A9452ABB8}"/>
                    </a:ext>
                  </a:extLst>
                </p:cNvPr>
                <p:cNvSpPr>
                  <a:spLocks noChangeShapeType="1"/>
                </p:cNvSpPr>
                <p:nvPr/>
              </p:nvSpPr>
              <p:spPr bwMode="auto">
                <a:xfrm flipH="1">
                  <a:off x="3979863" y="3059113"/>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1182">
                  <a:extLst>
                    <a:ext uri="{FF2B5EF4-FFF2-40B4-BE49-F238E27FC236}">
                      <a16:creationId xmlns:a16="http://schemas.microsoft.com/office/drawing/2014/main" id="{0E90A2EB-4E4C-4724-AE1F-49B0042DB854}"/>
                    </a:ext>
                  </a:extLst>
                </p:cNvPr>
                <p:cNvSpPr>
                  <a:spLocks noChangeShapeType="1"/>
                </p:cNvSpPr>
                <p:nvPr/>
              </p:nvSpPr>
              <p:spPr bwMode="auto">
                <a:xfrm flipV="1">
                  <a:off x="4767263" y="3141663"/>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1183">
                  <a:extLst>
                    <a:ext uri="{FF2B5EF4-FFF2-40B4-BE49-F238E27FC236}">
                      <a16:creationId xmlns:a16="http://schemas.microsoft.com/office/drawing/2014/main" id="{B9D56B88-777F-42D6-B817-3654B4347479}"/>
                    </a:ext>
                  </a:extLst>
                </p:cNvPr>
                <p:cNvSpPr>
                  <a:spLocks noChangeShapeType="1"/>
                </p:cNvSpPr>
                <p:nvPr/>
              </p:nvSpPr>
              <p:spPr bwMode="auto">
                <a:xfrm flipH="1" flipV="1">
                  <a:off x="4765675" y="325120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1184">
                  <a:extLst>
                    <a:ext uri="{FF2B5EF4-FFF2-40B4-BE49-F238E27FC236}">
                      <a16:creationId xmlns:a16="http://schemas.microsoft.com/office/drawing/2014/main" id="{8F365854-4AD8-42E9-8083-6C10A104C42C}"/>
                    </a:ext>
                  </a:extLst>
                </p:cNvPr>
                <p:cNvSpPr>
                  <a:spLocks noChangeShapeType="1"/>
                </p:cNvSpPr>
                <p:nvPr/>
              </p:nvSpPr>
              <p:spPr bwMode="auto">
                <a:xfrm flipV="1">
                  <a:off x="3598863" y="2903538"/>
                  <a:ext cx="79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1185">
                  <a:extLst>
                    <a:ext uri="{FF2B5EF4-FFF2-40B4-BE49-F238E27FC236}">
                      <a16:creationId xmlns:a16="http://schemas.microsoft.com/office/drawing/2014/main" id="{D37325D6-FEDD-4B11-A847-19E8CDF95CA3}"/>
                    </a:ext>
                  </a:extLst>
                </p:cNvPr>
                <p:cNvSpPr>
                  <a:spLocks noChangeShapeType="1"/>
                </p:cNvSpPr>
                <p:nvPr/>
              </p:nvSpPr>
              <p:spPr bwMode="auto">
                <a:xfrm flipV="1">
                  <a:off x="3606800" y="2863850"/>
                  <a:ext cx="2381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1186">
                  <a:extLst>
                    <a:ext uri="{FF2B5EF4-FFF2-40B4-BE49-F238E27FC236}">
                      <a16:creationId xmlns:a16="http://schemas.microsoft.com/office/drawing/2014/main" id="{17E7B937-84CD-476C-8D41-CACAB209D3DD}"/>
                    </a:ext>
                  </a:extLst>
                </p:cNvPr>
                <p:cNvSpPr>
                  <a:spLocks noChangeShapeType="1"/>
                </p:cNvSpPr>
                <p:nvPr/>
              </p:nvSpPr>
              <p:spPr bwMode="auto">
                <a:xfrm flipH="1" flipV="1">
                  <a:off x="3598863" y="2943225"/>
                  <a:ext cx="476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1187">
                  <a:extLst>
                    <a:ext uri="{FF2B5EF4-FFF2-40B4-BE49-F238E27FC236}">
                      <a16:creationId xmlns:a16="http://schemas.microsoft.com/office/drawing/2014/main" id="{2E9CC3C0-7087-4BE0-9BD5-6D18AEFD4769}"/>
                    </a:ext>
                  </a:extLst>
                </p:cNvPr>
                <p:cNvSpPr>
                  <a:spLocks noChangeShapeType="1"/>
                </p:cNvSpPr>
                <p:nvPr/>
              </p:nvSpPr>
              <p:spPr bwMode="auto">
                <a:xfrm flipV="1">
                  <a:off x="3857625" y="2798763"/>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Line 1188">
                  <a:extLst>
                    <a:ext uri="{FF2B5EF4-FFF2-40B4-BE49-F238E27FC236}">
                      <a16:creationId xmlns:a16="http://schemas.microsoft.com/office/drawing/2014/main" id="{A8F943BC-62FE-4604-AD29-FE77D83D2527}"/>
                    </a:ext>
                  </a:extLst>
                </p:cNvPr>
                <p:cNvSpPr>
                  <a:spLocks noChangeShapeType="1"/>
                </p:cNvSpPr>
                <p:nvPr/>
              </p:nvSpPr>
              <p:spPr bwMode="auto">
                <a:xfrm flipH="1">
                  <a:off x="4170363" y="3063875"/>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1189">
                  <a:extLst>
                    <a:ext uri="{FF2B5EF4-FFF2-40B4-BE49-F238E27FC236}">
                      <a16:creationId xmlns:a16="http://schemas.microsoft.com/office/drawing/2014/main" id="{2425DCB3-FA65-4245-B77C-3D9EB77F61FA}"/>
                    </a:ext>
                  </a:extLst>
                </p:cNvPr>
                <p:cNvSpPr>
                  <a:spLocks noChangeShapeType="1"/>
                </p:cNvSpPr>
                <p:nvPr/>
              </p:nvSpPr>
              <p:spPr bwMode="auto">
                <a:xfrm>
                  <a:off x="4418013" y="2871788"/>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1190">
                  <a:extLst>
                    <a:ext uri="{FF2B5EF4-FFF2-40B4-BE49-F238E27FC236}">
                      <a16:creationId xmlns:a16="http://schemas.microsoft.com/office/drawing/2014/main" id="{9132BEB9-74B1-47AB-8249-926BA1A6F633}"/>
                    </a:ext>
                  </a:extLst>
                </p:cNvPr>
                <p:cNvSpPr>
                  <a:spLocks noChangeShapeType="1"/>
                </p:cNvSpPr>
                <p:nvPr/>
              </p:nvSpPr>
              <p:spPr bwMode="auto">
                <a:xfrm flipH="1" flipV="1">
                  <a:off x="3795713" y="3038475"/>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1191">
                  <a:extLst>
                    <a:ext uri="{FF2B5EF4-FFF2-40B4-BE49-F238E27FC236}">
                      <a16:creationId xmlns:a16="http://schemas.microsoft.com/office/drawing/2014/main" id="{87203940-0397-4D8C-9752-AEA56E970711}"/>
                    </a:ext>
                  </a:extLst>
                </p:cNvPr>
                <p:cNvSpPr>
                  <a:spLocks noChangeShapeType="1"/>
                </p:cNvSpPr>
                <p:nvPr/>
              </p:nvSpPr>
              <p:spPr bwMode="auto">
                <a:xfrm>
                  <a:off x="4657725" y="2962275"/>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1192">
                  <a:extLst>
                    <a:ext uri="{FF2B5EF4-FFF2-40B4-BE49-F238E27FC236}">
                      <a16:creationId xmlns:a16="http://schemas.microsoft.com/office/drawing/2014/main" id="{7A5B0779-87B9-4BA1-8EBD-273E44F1590B}"/>
                    </a:ext>
                  </a:extLst>
                </p:cNvPr>
                <p:cNvSpPr>
                  <a:spLocks noChangeShapeType="1"/>
                </p:cNvSpPr>
                <p:nvPr/>
              </p:nvSpPr>
              <p:spPr bwMode="auto">
                <a:xfrm>
                  <a:off x="4267200" y="2838450"/>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Line 1193">
                  <a:extLst>
                    <a:ext uri="{FF2B5EF4-FFF2-40B4-BE49-F238E27FC236}">
                      <a16:creationId xmlns:a16="http://schemas.microsoft.com/office/drawing/2014/main" id="{F1D83C57-C112-49C3-B6EB-5FA5270A46C9}"/>
                    </a:ext>
                  </a:extLst>
                </p:cNvPr>
                <p:cNvSpPr>
                  <a:spLocks noChangeShapeType="1"/>
                </p:cNvSpPr>
                <p:nvPr/>
              </p:nvSpPr>
              <p:spPr bwMode="auto">
                <a:xfrm flipV="1">
                  <a:off x="3630613" y="283051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Line 1194">
                  <a:extLst>
                    <a:ext uri="{FF2B5EF4-FFF2-40B4-BE49-F238E27FC236}">
                      <a16:creationId xmlns:a16="http://schemas.microsoft.com/office/drawing/2014/main" id="{F794BDD5-CE0B-40F8-B9A1-4B6471A1191A}"/>
                    </a:ext>
                  </a:extLst>
                </p:cNvPr>
                <p:cNvSpPr>
                  <a:spLocks noChangeShapeType="1"/>
                </p:cNvSpPr>
                <p:nvPr/>
              </p:nvSpPr>
              <p:spPr bwMode="auto">
                <a:xfrm flipH="1" flipV="1">
                  <a:off x="3603625" y="2981325"/>
                  <a:ext cx="206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1195">
                  <a:extLst>
                    <a:ext uri="{FF2B5EF4-FFF2-40B4-BE49-F238E27FC236}">
                      <a16:creationId xmlns:a16="http://schemas.microsoft.com/office/drawing/2014/main" id="{A98970A3-016D-4CAC-BCEB-C5A14B308C1C}"/>
                    </a:ext>
                  </a:extLst>
                </p:cNvPr>
                <p:cNvSpPr>
                  <a:spLocks noChangeShapeType="1"/>
                </p:cNvSpPr>
                <p:nvPr/>
              </p:nvSpPr>
              <p:spPr bwMode="auto">
                <a:xfrm flipH="1">
                  <a:off x="4621213" y="3175000"/>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1196">
                  <a:extLst>
                    <a:ext uri="{FF2B5EF4-FFF2-40B4-BE49-F238E27FC236}">
                      <a16:creationId xmlns:a16="http://schemas.microsoft.com/office/drawing/2014/main" id="{7D36EF72-E42F-46AE-BCDF-6BB3E0657B2A}"/>
                    </a:ext>
                  </a:extLst>
                </p:cNvPr>
                <p:cNvSpPr>
                  <a:spLocks noChangeShapeType="1"/>
                </p:cNvSpPr>
                <p:nvPr/>
              </p:nvSpPr>
              <p:spPr bwMode="auto">
                <a:xfrm flipH="1" flipV="1">
                  <a:off x="4786313" y="3279775"/>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1197">
                  <a:extLst>
                    <a:ext uri="{FF2B5EF4-FFF2-40B4-BE49-F238E27FC236}">
                      <a16:creationId xmlns:a16="http://schemas.microsoft.com/office/drawing/2014/main" id="{575C5B14-B167-4A8A-A579-65D5927ADA0A}"/>
                    </a:ext>
                  </a:extLst>
                </p:cNvPr>
                <p:cNvSpPr>
                  <a:spLocks noChangeShapeType="1"/>
                </p:cNvSpPr>
                <p:nvPr/>
              </p:nvSpPr>
              <p:spPr bwMode="auto">
                <a:xfrm flipV="1">
                  <a:off x="4791075" y="3111500"/>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1198">
                  <a:extLst>
                    <a:ext uri="{FF2B5EF4-FFF2-40B4-BE49-F238E27FC236}">
                      <a16:creationId xmlns:a16="http://schemas.microsoft.com/office/drawing/2014/main" id="{E3524775-D542-4F64-98DC-B074B20439B6}"/>
                    </a:ext>
                  </a:extLst>
                </p:cNvPr>
                <p:cNvSpPr>
                  <a:spLocks noChangeShapeType="1"/>
                </p:cNvSpPr>
                <p:nvPr/>
              </p:nvSpPr>
              <p:spPr bwMode="auto">
                <a:xfrm flipV="1">
                  <a:off x="4743450" y="3017838"/>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1199">
                  <a:extLst>
                    <a:ext uri="{FF2B5EF4-FFF2-40B4-BE49-F238E27FC236}">
                      <a16:creationId xmlns:a16="http://schemas.microsoft.com/office/drawing/2014/main" id="{22A6E7A6-1E92-4FA9-9170-F79F6BFA49E9}"/>
                    </a:ext>
                  </a:extLst>
                </p:cNvPr>
                <p:cNvSpPr>
                  <a:spLocks noChangeShapeType="1"/>
                </p:cNvSpPr>
                <p:nvPr/>
              </p:nvSpPr>
              <p:spPr bwMode="auto">
                <a:xfrm flipH="1">
                  <a:off x="4722813" y="3243263"/>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1200">
                  <a:extLst>
                    <a:ext uri="{FF2B5EF4-FFF2-40B4-BE49-F238E27FC236}">
                      <a16:creationId xmlns:a16="http://schemas.microsoft.com/office/drawing/2014/main" id="{F1F89AA0-FCF2-4249-B1F3-C5B5025A2D83}"/>
                    </a:ext>
                  </a:extLst>
                </p:cNvPr>
                <p:cNvSpPr>
                  <a:spLocks noChangeShapeType="1"/>
                </p:cNvSpPr>
                <p:nvPr/>
              </p:nvSpPr>
              <p:spPr bwMode="auto">
                <a:xfrm>
                  <a:off x="4567238" y="2914650"/>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1201">
                  <a:extLst>
                    <a:ext uri="{FF2B5EF4-FFF2-40B4-BE49-F238E27FC236}">
                      <a16:creationId xmlns:a16="http://schemas.microsoft.com/office/drawing/2014/main" id="{F363CCB8-993F-45EA-B9F5-CDF6EB87E424}"/>
                    </a:ext>
                  </a:extLst>
                </p:cNvPr>
                <p:cNvSpPr>
                  <a:spLocks noChangeShapeType="1"/>
                </p:cNvSpPr>
                <p:nvPr/>
              </p:nvSpPr>
              <p:spPr bwMode="auto">
                <a:xfrm flipH="1">
                  <a:off x="4362450" y="3065463"/>
                  <a:ext cx="31750"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1202">
                  <a:extLst>
                    <a:ext uri="{FF2B5EF4-FFF2-40B4-BE49-F238E27FC236}">
                      <a16:creationId xmlns:a16="http://schemas.microsoft.com/office/drawing/2014/main" id="{CA9F95B7-FE4A-4B91-BDE6-A0E9F4AD2A99}"/>
                    </a:ext>
                  </a:extLst>
                </p:cNvPr>
                <p:cNvSpPr>
                  <a:spLocks noChangeShapeType="1"/>
                </p:cNvSpPr>
                <p:nvPr/>
              </p:nvSpPr>
              <p:spPr bwMode="auto">
                <a:xfrm flipH="1">
                  <a:off x="4513263" y="3101975"/>
                  <a:ext cx="31750"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1203">
                  <a:extLst>
                    <a:ext uri="{FF2B5EF4-FFF2-40B4-BE49-F238E27FC236}">
                      <a16:creationId xmlns:a16="http://schemas.microsoft.com/office/drawing/2014/main" id="{9C9C4927-4505-41DF-AFEC-5866C345A5B4}"/>
                    </a:ext>
                  </a:extLst>
                </p:cNvPr>
                <p:cNvSpPr>
                  <a:spLocks noChangeShapeType="1"/>
                </p:cNvSpPr>
                <p:nvPr/>
              </p:nvSpPr>
              <p:spPr bwMode="auto">
                <a:xfrm flipV="1">
                  <a:off x="3667125" y="2805113"/>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1204">
                  <a:extLst>
                    <a:ext uri="{FF2B5EF4-FFF2-40B4-BE49-F238E27FC236}">
                      <a16:creationId xmlns:a16="http://schemas.microsoft.com/office/drawing/2014/main" id="{DE2A8D3E-F88E-494D-B088-9E4AFC189B8A}"/>
                    </a:ext>
                  </a:extLst>
                </p:cNvPr>
                <p:cNvSpPr>
                  <a:spLocks noChangeShapeType="1"/>
                </p:cNvSpPr>
                <p:nvPr/>
              </p:nvSpPr>
              <p:spPr bwMode="auto">
                <a:xfrm>
                  <a:off x="4114800" y="2813050"/>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1205">
                  <a:extLst>
                    <a:ext uri="{FF2B5EF4-FFF2-40B4-BE49-F238E27FC236}">
                      <a16:creationId xmlns:a16="http://schemas.microsoft.com/office/drawing/2014/main" id="{F39D1F64-38F5-4015-A762-E4566DEF6796}"/>
                    </a:ext>
                  </a:extLst>
                </p:cNvPr>
                <p:cNvSpPr>
                  <a:spLocks noChangeShapeType="1"/>
                </p:cNvSpPr>
                <p:nvPr/>
              </p:nvSpPr>
              <p:spPr bwMode="auto">
                <a:xfrm flipH="1">
                  <a:off x="4021138" y="3043238"/>
                  <a:ext cx="38100"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1206">
                  <a:extLst>
                    <a:ext uri="{FF2B5EF4-FFF2-40B4-BE49-F238E27FC236}">
                      <a16:creationId xmlns:a16="http://schemas.microsoft.com/office/drawing/2014/main" id="{DB069AAF-A446-4771-A7BE-079AEACF457E}"/>
                    </a:ext>
                  </a:extLst>
                </p:cNvPr>
                <p:cNvSpPr>
                  <a:spLocks noChangeShapeType="1"/>
                </p:cNvSpPr>
                <p:nvPr/>
              </p:nvSpPr>
              <p:spPr bwMode="auto">
                <a:xfrm flipV="1">
                  <a:off x="3911600" y="2797175"/>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1207">
                  <a:extLst>
                    <a:ext uri="{FF2B5EF4-FFF2-40B4-BE49-F238E27FC236}">
                      <a16:creationId xmlns:a16="http://schemas.microsoft.com/office/drawing/2014/main" id="{CFF27DDD-A839-47C5-9BC4-5604E4AFF654}"/>
                    </a:ext>
                  </a:extLst>
                </p:cNvPr>
                <p:cNvSpPr>
                  <a:spLocks noChangeShapeType="1"/>
                </p:cNvSpPr>
                <p:nvPr/>
              </p:nvSpPr>
              <p:spPr bwMode="auto">
                <a:xfrm flipH="1" flipV="1">
                  <a:off x="3624263" y="3013075"/>
                  <a:ext cx="317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1208">
                  <a:extLst>
                    <a:ext uri="{FF2B5EF4-FFF2-40B4-BE49-F238E27FC236}">
                      <a16:creationId xmlns:a16="http://schemas.microsoft.com/office/drawing/2014/main" id="{74E06266-FC31-4F5C-B077-19BCEFE5B1F1}"/>
                    </a:ext>
                  </a:extLst>
                </p:cNvPr>
                <p:cNvSpPr>
                  <a:spLocks noChangeShapeType="1"/>
                </p:cNvSpPr>
                <p:nvPr/>
              </p:nvSpPr>
              <p:spPr bwMode="auto">
                <a:xfrm>
                  <a:off x="4470400" y="2884488"/>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1209">
                  <a:extLst>
                    <a:ext uri="{FF2B5EF4-FFF2-40B4-BE49-F238E27FC236}">
                      <a16:creationId xmlns:a16="http://schemas.microsoft.com/office/drawing/2014/main" id="{A3457827-9B87-4BE1-B78F-FC9F74808B15}"/>
                    </a:ext>
                  </a:extLst>
                </p:cNvPr>
                <p:cNvSpPr>
                  <a:spLocks noChangeShapeType="1"/>
                </p:cNvSpPr>
                <p:nvPr/>
              </p:nvSpPr>
              <p:spPr bwMode="auto">
                <a:xfrm flipH="1" flipV="1">
                  <a:off x="4818063" y="3298825"/>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1210">
                  <a:extLst>
                    <a:ext uri="{FF2B5EF4-FFF2-40B4-BE49-F238E27FC236}">
                      <a16:creationId xmlns:a16="http://schemas.microsoft.com/office/drawing/2014/main" id="{3453462B-E408-4F58-82E8-1D160A21CAEC}"/>
                    </a:ext>
                  </a:extLst>
                </p:cNvPr>
                <p:cNvSpPr>
                  <a:spLocks noChangeShapeType="1"/>
                </p:cNvSpPr>
                <p:nvPr/>
              </p:nvSpPr>
              <p:spPr bwMode="auto">
                <a:xfrm flipH="1">
                  <a:off x="4210050" y="3036888"/>
                  <a:ext cx="333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1211">
                  <a:extLst>
                    <a:ext uri="{FF2B5EF4-FFF2-40B4-BE49-F238E27FC236}">
                      <a16:creationId xmlns:a16="http://schemas.microsoft.com/office/drawing/2014/main" id="{BD9D37AD-A43A-4D93-820F-94FA588671C7}"/>
                    </a:ext>
                  </a:extLst>
                </p:cNvPr>
                <p:cNvSpPr>
                  <a:spLocks noChangeShapeType="1"/>
                </p:cNvSpPr>
                <p:nvPr/>
              </p:nvSpPr>
              <p:spPr bwMode="auto">
                <a:xfrm flipV="1">
                  <a:off x="4827588" y="3089275"/>
                  <a:ext cx="460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1212">
                  <a:extLst>
                    <a:ext uri="{FF2B5EF4-FFF2-40B4-BE49-F238E27FC236}">
                      <a16:creationId xmlns:a16="http://schemas.microsoft.com/office/drawing/2014/main" id="{0F1B0603-27A6-48D5-8EC1-7B428E2BDFC6}"/>
                    </a:ext>
                  </a:extLst>
                </p:cNvPr>
                <p:cNvSpPr>
                  <a:spLocks noChangeShapeType="1"/>
                </p:cNvSpPr>
                <p:nvPr/>
              </p:nvSpPr>
              <p:spPr bwMode="auto">
                <a:xfrm>
                  <a:off x="4319588" y="2851150"/>
                  <a:ext cx="460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1213">
                  <a:extLst>
                    <a:ext uri="{FF2B5EF4-FFF2-40B4-BE49-F238E27FC236}">
                      <a16:creationId xmlns:a16="http://schemas.microsoft.com/office/drawing/2014/main" id="{5E55CF0B-7681-4DC0-8DD3-5334040E090E}"/>
                    </a:ext>
                  </a:extLst>
                </p:cNvPr>
                <p:cNvSpPr>
                  <a:spLocks noChangeShapeType="1"/>
                </p:cNvSpPr>
                <p:nvPr/>
              </p:nvSpPr>
              <p:spPr bwMode="auto">
                <a:xfrm flipH="1">
                  <a:off x="3833813" y="3048000"/>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1214">
                  <a:extLst>
                    <a:ext uri="{FF2B5EF4-FFF2-40B4-BE49-F238E27FC236}">
                      <a16:creationId xmlns:a16="http://schemas.microsoft.com/office/drawing/2014/main" id="{16455677-FA0C-4AEC-AD61-347C1C61AF9D}"/>
                    </a:ext>
                  </a:extLst>
                </p:cNvPr>
                <p:cNvSpPr>
                  <a:spLocks noChangeShapeType="1"/>
                </p:cNvSpPr>
                <p:nvPr/>
              </p:nvSpPr>
              <p:spPr bwMode="auto">
                <a:xfrm>
                  <a:off x="4713288" y="2963863"/>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1215">
                  <a:extLst>
                    <a:ext uri="{FF2B5EF4-FFF2-40B4-BE49-F238E27FC236}">
                      <a16:creationId xmlns:a16="http://schemas.microsoft.com/office/drawing/2014/main" id="{77DA84EA-E998-4DFA-82CA-5D47328C4F7C}"/>
                    </a:ext>
                  </a:extLst>
                </p:cNvPr>
                <p:cNvSpPr>
                  <a:spLocks noChangeShapeType="1"/>
                </p:cNvSpPr>
                <p:nvPr/>
              </p:nvSpPr>
              <p:spPr bwMode="auto">
                <a:xfrm flipH="1">
                  <a:off x="4660900" y="3146425"/>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1216">
                  <a:extLst>
                    <a:ext uri="{FF2B5EF4-FFF2-40B4-BE49-F238E27FC236}">
                      <a16:creationId xmlns:a16="http://schemas.microsoft.com/office/drawing/2014/main" id="{7F8CFA6B-2C76-4F52-AA75-FD5C04256467}"/>
                    </a:ext>
                  </a:extLst>
                </p:cNvPr>
                <p:cNvSpPr>
                  <a:spLocks noChangeShapeType="1"/>
                </p:cNvSpPr>
                <p:nvPr/>
              </p:nvSpPr>
              <p:spPr bwMode="auto">
                <a:xfrm flipH="1">
                  <a:off x="4764088" y="3225800"/>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1217">
                  <a:extLst>
                    <a:ext uri="{FF2B5EF4-FFF2-40B4-BE49-F238E27FC236}">
                      <a16:creationId xmlns:a16="http://schemas.microsoft.com/office/drawing/2014/main" id="{29B4E121-DD31-4B45-B85A-47C261A2F198}"/>
                    </a:ext>
                  </a:extLst>
                </p:cNvPr>
                <p:cNvSpPr>
                  <a:spLocks noChangeShapeType="1"/>
                </p:cNvSpPr>
                <p:nvPr/>
              </p:nvSpPr>
              <p:spPr bwMode="auto">
                <a:xfrm>
                  <a:off x="4619625" y="2927350"/>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1218">
                  <a:extLst>
                    <a:ext uri="{FF2B5EF4-FFF2-40B4-BE49-F238E27FC236}">
                      <a16:creationId xmlns:a16="http://schemas.microsoft.com/office/drawing/2014/main" id="{B79EBEAD-F71D-40A0-B75B-DA47994C7DE3}"/>
                    </a:ext>
                  </a:extLst>
                </p:cNvPr>
                <p:cNvSpPr>
                  <a:spLocks noChangeShapeType="1"/>
                </p:cNvSpPr>
                <p:nvPr/>
              </p:nvSpPr>
              <p:spPr bwMode="auto">
                <a:xfrm>
                  <a:off x="4795838" y="3017838"/>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1219">
                  <a:extLst>
                    <a:ext uri="{FF2B5EF4-FFF2-40B4-BE49-F238E27FC236}">
                      <a16:creationId xmlns:a16="http://schemas.microsoft.com/office/drawing/2014/main" id="{1B0E8141-A139-4F48-BDE1-EFC0F0A21EAE}"/>
                    </a:ext>
                  </a:extLst>
                </p:cNvPr>
                <p:cNvSpPr>
                  <a:spLocks noChangeShapeType="1"/>
                </p:cNvSpPr>
                <p:nvPr/>
              </p:nvSpPr>
              <p:spPr bwMode="auto">
                <a:xfrm flipH="1">
                  <a:off x="4394200" y="3030538"/>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1220">
                  <a:extLst>
                    <a:ext uri="{FF2B5EF4-FFF2-40B4-BE49-F238E27FC236}">
                      <a16:creationId xmlns:a16="http://schemas.microsoft.com/office/drawing/2014/main" id="{1BD640E5-5A38-4F0D-AE52-09215E57F9A1}"/>
                    </a:ext>
                  </a:extLst>
                </p:cNvPr>
                <p:cNvSpPr>
                  <a:spLocks noChangeShapeType="1"/>
                </p:cNvSpPr>
                <p:nvPr/>
              </p:nvSpPr>
              <p:spPr bwMode="auto">
                <a:xfrm flipV="1">
                  <a:off x="3714750" y="2790825"/>
                  <a:ext cx="539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1221">
                  <a:extLst>
                    <a:ext uri="{FF2B5EF4-FFF2-40B4-BE49-F238E27FC236}">
                      <a16:creationId xmlns:a16="http://schemas.microsoft.com/office/drawing/2014/main" id="{597CA0DB-B288-42A1-A2A0-D1DB051E999E}"/>
                    </a:ext>
                  </a:extLst>
                </p:cNvPr>
                <p:cNvSpPr>
                  <a:spLocks noChangeShapeType="1"/>
                </p:cNvSpPr>
                <p:nvPr/>
              </p:nvSpPr>
              <p:spPr bwMode="auto">
                <a:xfrm flipH="1">
                  <a:off x="4545013" y="3067050"/>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1222">
                  <a:extLst>
                    <a:ext uri="{FF2B5EF4-FFF2-40B4-BE49-F238E27FC236}">
                      <a16:creationId xmlns:a16="http://schemas.microsoft.com/office/drawing/2014/main" id="{0D06EA1F-E1BE-4DEE-84AB-1F049789998D}"/>
                    </a:ext>
                  </a:extLst>
                </p:cNvPr>
                <p:cNvSpPr>
                  <a:spLocks noChangeShapeType="1"/>
                </p:cNvSpPr>
                <p:nvPr/>
              </p:nvSpPr>
              <p:spPr bwMode="auto">
                <a:xfrm>
                  <a:off x="4168775" y="2825750"/>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1223">
                  <a:extLst>
                    <a:ext uri="{FF2B5EF4-FFF2-40B4-BE49-F238E27FC236}">
                      <a16:creationId xmlns:a16="http://schemas.microsoft.com/office/drawing/2014/main" id="{C3005D0D-26A7-4B69-90E9-15E003EE5162}"/>
                    </a:ext>
                  </a:extLst>
                </p:cNvPr>
                <p:cNvSpPr>
                  <a:spLocks noChangeShapeType="1"/>
                </p:cNvSpPr>
                <p:nvPr/>
              </p:nvSpPr>
              <p:spPr bwMode="auto">
                <a:xfrm flipV="1">
                  <a:off x="4881563" y="3243263"/>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1224">
                  <a:extLst>
                    <a:ext uri="{FF2B5EF4-FFF2-40B4-BE49-F238E27FC236}">
                      <a16:creationId xmlns:a16="http://schemas.microsoft.com/office/drawing/2014/main" id="{A6D125E3-5FA0-406B-B3AC-B6D35B551A1B}"/>
                    </a:ext>
                  </a:extLst>
                </p:cNvPr>
                <p:cNvSpPr>
                  <a:spLocks noChangeShapeType="1"/>
                </p:cNvSpPr>
                <p:nvPr/>
              </p:nvSpPr>
              <p:spPr bwMode="auto">
                <a:xfrm flipH="1" flipV="1">
                  <a:off x="4881563" y="3279775"/>
                  <a:ext cx="79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1225">
                  <a:extLst>
                    <a:ext uri="{FF2B5EF4-FFF2-40B4-BE49-F238E27FC236}">
                      <a16:creationId xmlns:a16="http://schemas.microsoft.com/office/drawing/2014/main" id="{05F69154-0CE0-471A-8960-EEAEDDC39101}"/>
                    </a:ext>
                  </a:extLst>
                </p:cNvPr>
                <p:cNvSpPr>
                  <a:spLocks noChangeShapeType="1"/>
                </p:cNvSpPr>
                <p:nvPr/>
              </p:nvSpPr>
              <p:spPr bwMode="auto">
                <a:xfrm>
                  <a:off x="4516438" y="2909888"/>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1226">
                  <a:extLst>
                    <a:ext uri="{FF2B5EF4-FFF2-40B4-BE49-F238E27FC236}">
                      <a16:creationId xmlns:a16="http://schemas.microsoft.com/office/drawing/2014/main" id="{FDA9BC48-321F-4E10-B194-B7F6BC8ED2EC}"/>
                    </a:ext>
                  </a:extLst>
                </p:cNvPr>
                <p:cNvSpPr>
                  <a:spLocks noChangeShapeType="1"/>
                </p:cNvSpPr>
                <p:nvPr/>
              </p:nvSpPr>
              <p:spPr bwMode="auto">
                <a:xfrm flipH="1" flipV="1">
                  <a:off x="3656013" y="3035300"/>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1227">
                  <a:extLst>
                    <a:ext uri="{FF2B5EF4-FFF2-40B4-BE49-F238E27FC236}">
                      <a16:creationId xmlns:a16="http://schemas.microsoft.com/office/drawing/2014/main" id="{1F9543C1-61BD-419D-A80D-DFDAB8D73F69}"/>
                    </a:ext>
                  </a:extLst>
                </p:cNvPr>
                <p:cNvSpPr>
                  <a:spLocks noChangeShapeType="1"/>
                </p:cNvSpPr>
                <p:nvPr/>
              </p:nvSpPr>
              <p:spPr bwMode="auto">
                <a:xfrm>
                  <a:off x="3967163" y="2797175"/>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1228">
                  <a:extLst>
                    <a:ext uri="{FF2B5EF4-FFF2-40B4-BE49-F238E27FC236}">
                      <a16:creationId xmlns:a16="http://schemas.microsoft.com/office/drawing/2014/main" id="{948ED175-E541-4409-A6E5-17BEF62C2CDA}"/>
                    </a:ext>
                  </a:extLst>
                </p:cNvPr>
                <p:cNvSpPr>
                  <a:spLocks noChangeShapeType="1"/>
                </p:cNvSpPr>
                <p:nvPr/>
              </p:nvSpPr>
              <p:spPr bwMode="auto">
                <a:xfrm>
                  <a:off x="4365625" y="2874963"/>
                  <a:ext cx="333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1229">
                  <a:extLst>
                    <a:ext uri="{FF2B5EF4-FFF2-40B4-BE49-F238E27FC236}">
                      <a16:creationId xmlns:a16="http://schemas.microsoft.com/office/drawing/2014/main" id="{47CEF585-671D-46F1-A21C-F217132D274E}"/>
                    </a:ext>
                  </a:extLst>
                </p:cNvPr>
                <p:cNvSpPr>
                  <a:spLocks noChangeShapeType="1"/>
                </p:cNvSpPr>
                <p:nvPr/>
              </p:nvSpPr>
              <p:spPr bwMode="auto">
                <a:xfrm flipH="1" flipV="1">
                  <a:off x="4889500" y="331470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1230">
                  <a:extLst>
                    <a:ext uri="{FF2B5EF4-FFF2-40B4-BE49-F238E27FC236}">
                      <a16:creationId xmlns:a16="http://schemas.microsoft.com/office/drawing/2014/main" id="{86A74AB0-BE72-4EF1-BD6E-5ADD02D7568D}"/>
                    </a:ext>
                  </a:extLst>
                </p:cNvPr>
                <p:cNvSpPr>
                  <a:spLocks noChangeShapeType="1"/>
                </p:cNvSpPr>
                <p:nvPr/>
              </p:nvSpPr>
              <p:spPr bwMode="auto">
                <a:xfrm flipH="1">
                  <a:off x="4856163" y="3302000"/>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1231">
                  <a:extLst>
                    <a:ext uri="{FF2B5EF4-FFF2-40B4-BE49-F238E27FC236}">
                      <a16:creationId xmlns:a16="http://schemas.microsoft.com/office/drawing/2014/main" id="{2AC6F812-D815-4DB2-BE53-EACA7BE75596}"/>
                    </a:ext>
                  </a:extLst>
                </p:cNvPr>
                <p:cNvSpPr>
                  <a:spLocks noChangeShapeType="1"/>
                </p:cNvSpPr>
                <p:nvPr/>
              </p:nvSpPr>
              <p:spPr bwMode="auto">
                <a:xfrm flipV="1">
                  <a:off x="4889500" y="3206750"/>
                  <a:ext cx="22225"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1232">
                  <a:extLst>
                    <a:ext uri="{FF2B5EF4-FFF2-40B4-BE49-F238E27FC236}">
                      <a16:creationId xmlns:a16="http://schemas.microsoft.com/office/drawing/2014/main" id="{0DE3BB35-3BE4-4E11-A087-FCE295D80D5D}"/>
                    </a:ext>
                  </a:extLst>
                </p:cNvPr>
                <p:cNvSpPr>
                  <a:spLocks noChangeShapeType="1"/>
                </p:cNvSpPr>
                <p:nvPr/>
              </p:nvSpPr>
              <p:spPr bwMode="auto">
                <a:xfrm flipH="1">
                  <a:off x="4059238" y="301783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1233">
                  <a:extLst>
                    <a:ext uri="{FF2B5EF4-FFF2-40B4-BE49-F238E27FC236}">
                      <a16:creationId xmlns:a16="http://schemas.microsoft.com/office/drawing/2014/main" id="{5F91720C-7AF8-4D91-8BDB-9413E94C4633}"/>
                    </a:ext>
                  </a:extLst>
                </p:cNvPr>
                <p:cNvSpPr>
                  <a:spLocks noChangeShapeType="1"/>
                </p:cNvSpPr>
                <p:nvPr/>
              </p:nvSpPr>
              <p:spPr bwMode="auto">
                <a:xfrm flipH="1">
                  <a:off x="4243388" y="3001963"/>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1234">
                  <a:extLst>
                    <a:ext uri="{FF2B5EF4-FFF2-40B4-BE49-F238E27FC236}">
                      <a16:creationId xmlns:a16="http://schemas.microsoft.com/office/drawing/2014/main" id="{1202EB99-C1E0-423E-8136-9B01ADF6B1E7}"/>
                    </a:ext>
                  </a:extLst>
                </p:cNvPr>
                <p:cNvSpPr>
                  <a:spLocks noChangeShapeType="1"/>
                </p:cNvSpPr>
                <p:nvPr/>
              </p:nvSpPr>
              <p:spPr bwMode="auto">
                <a:xfrm flipV="1">
                  <a:off x="3473450" y="2867025"/>
                  <a:ext cx="222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1235">
                  <a:extLst>
                    <a:ext uri="{FF2B5EF4-FFF2-40B4-BE49-F238E27FC236}">
                      <a16:creationId xmlns:a16="http://schemas.microsoft.com/office/drawing/2014/main" id="{30D76AA9-F978-4763-9EB0-A3DCCC10837F}"/>
                    </a:ext>
                  </a:extLst>
                </p:cNvPr>
                <p:cNvSpPr>
                  <a:spLocks noChangeShapeType="1"/>
                </p:cNvSpPr>
                <p:nvPr/>
              </p:nvSpPr>
              <p:spPr bwMode="auto">
                <a:xfrm flipV="1">
                  <a:off x="3465513" y="2906713"/>
                  <a:ext cx="79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1236">
                  <a:extLst>
                    <a:ext uri="{FF2B5EF4-FFF2-40B4-BE49-F238E27FC236}">
                      <a16:creationId xmlns:a16="http://schemas.microsoft.com/office/drawing/2014/main" id="{F60E1FCD-3E9E-49AF-AFC8-06D9C506C206}"/>
                    </a:ext>
                  </a:extLst>
                </p:cNvPr>
                <p:cNvSpPr>
                  <a:spLocks noChangeShapeType="1"/>
                </p:cNvSpPr>
                <p:nvPr/>
              </p:nvSpPr>
              <p:spPr bwMode="auto">
                <a:xfrm flipH="1" flipV="1">
                  <a:off x="3465513" y="2947988"/>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1237">
                  <a:extLst>
                    <a:ext uri="{FF2B5EF4-FFF2-40B4-BE49-F238E27FC236}">
                      <a16:creationId xmlns:a16="http://schemas.microsoft.com/office/drawing/2014/main" id="{F85605E0-D091-4D45-9DDF-1A34FED32B10}"/>
                    </a:ext>
                  </a:extLst>
                </p:cNvPr>
                <p:cNvSpPr>
                  <a:spLocks noChangeShapeType="1"/>
                </p:cNvSpPr>
                <p:nvPr/>
              </p:nvSpPr>
              <p:spPr bwMode="auto">
                <a:xfrm flipV="1">
                  <a:off x="4873625" y="3078163"/>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1238">
                  <a:extLst>
                    <a:ext uri="{FF2B5EF4-FFF2-40B4-BE49-F238E27FC236}">
                      <a16:creationId xmlns:a16="http://schemas.microsoft.com/office/drawing/2014/main" id="{8D21FF66-AC39-439F-A354-1948DE69B201}"/>
                    </a:ext>
                  </a:extLst>
                </p:cNvPr>
                <p:cNvSpPr>
                  <a:spLocks noChangeShapeType="1"/>
                </p:cNvSpPr>
                <p:nvPr/>
              </p:nvSpPr>
              <p:spPr bwMode="auto">
                <a:xfrm flipH="1">
                  <a:off x="4694238" y="3109913"/>
                  <a:ext cx="22225"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1239">
                  <a:extLst>
                    <a:ext uri="{FF2B5EF4-FFF2-40B4-BE49-F238E27FC236}">
                      <a16:creationId xmlns:a16="http://schemas.microsoft.com/office/drawing/2014/main" id="{FA94CFF7-491E-4C01-914F-885760FED058}"/>
                    </a:ext>
                  </a:extLst>
                </p:cNvPr>
                <p:cNvSpPr>
                  <a:spLocks noChangeShapeType="1"/>
                </p:cNvSpPr>
                <p:nvPr/>
              </p:nvSpPr>
              <p:spPr bwMode="auto">
                <a:xfrm flipH="1">
                  <a:off x="4416425" y="2989263"/>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1240">
                  <a:extLst>
                    <a:ext uri="{FF2B5EF4-FFF2-40B4-BE49-F238E27FC236}">
                      <a16:creationId xmlns:a16="http://schemas.microsoft.com/office/drawing/2014/main" id="{A6A27966-912A-4FDA-848A-D20285A5A0D0}"/>
                    </a:ext>
                  </a:extLst>
                </p:cNvPr>
                <p:cNvSpPr>
                  <a:spLocks noChangeShapeType="1"/>
                </p:cNvSpPr>
                <p:nvPr/>
              </p:nvSpPr>
              <p:spPr bwMode="auto">
                <a:xfrm flipH="1">
                  <a:off x="4567238" y="3025775"/>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1241">
                  <a:extLst>
                    <a:ext uri="{FF2B5EF4-FFF2-40B4-BE49-F238E27FC236}">
                      <a16:creationId xmlns:a16="http://schemas.microsoft.com/office/drawing/2014/main" id="{D88343BD-7DA9-407F-8A63-6F0FD36C19E4}"/>
                    </a:ext>
                  </a:extLst>
                </p:cNvPr>
                <p:cNvSpPr>
                  <a:spLocks noChangeShapeType="1"/>
                </p:cNvSpPr>
                <p:nvPr/>
              </p:nvSpPr>
              <p:spPr bwMode="auto">
                <a:xfrm>
                  <a:off x="4665663" y="2952750"/>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1242">
                  <a:extLst>
                    <a:ext uri="{FF2B5EF4-FFF2-40B4-BE49-F238E27FC236}">
                      <a16:creationId xmlns:a16="http://schemas.microsoft.com/office/drawing/2014/main" id="{3B2F153F-2491-42F4-9027-C3372DBC96E5}"/>
                    </a:ext>
                  </a:extLst>
                </p:cNvPr>
                <p:cNvSpPr>
                  <a:spLocks noChangeShapeType="1"/>
                </p:cNvSpPr>
                <p:nvPr/>
              </p:nvSpPr>
              <p:spPr bwMode="auto">
                <a:xfrm flipH="1">
                  <a:off x="3875088" y="3032125"/>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1243">
                  <a:extLst>
                    <a:ext uri="{FF2B5EF4-FFF2-40B4-BE49-F238E27FC236}">
                      <a16:creationId xmlns:a16="http://schemas.microsoft.com/office/drawing/2014/main" id="{F4CB2883-B41E-4C7B-9A79-6076A4517920}"/>
                    </a:ext>
                  </a:extLst>
                </p:cNvPr>
                <p:cNvSpPr>
                  <a:spLocks noChangeShapeType="1"/>
                </p:cNvSpPr>
                <p:nvPr/>
              </p:nvSpPr>
              <p:spPr bwMode="auto">
                <a:xfrm>
                  <a:off x="4765675" y="2976563"/>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1244">
                  <a:extLst>
                    <a:ext uri="{FF2B5EF4-FFF2-40B4-BE49-F238E27FC236}">
                      <a16:creationId xmlns:a16="http://schemas.microsoft.com/office/drawing/2014/main" id="{37209CAD-6C5D-49A6-BFBF-DB4740317388}"/>
                    </a:ext>
                  </a:extLst>
                </p:cNvPr>
                <p:cNvSpPr>
                  <a:spLocks noChangeShapeType="1"/>
                </p:cNvSpPr>
                <p:nvPr/>
              </p:nvSpPr>
              <p:spPr bwMode="auto">
                <a:xfrm flipV="1">
                  <a:off x="3495675" y="2833688"/>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1245">
                  <a:extLst>
                    <a:ext uri="{FF2B5EF4-FFF2-40B4-BE49-F238E27FC236}">
                      <a16:creationId xmlns:a16="http://schemas.microsoft.com/office/drawing/2014/main" id="{BB8867B3-A60F-4FE5-BA2D-16A4F1F5D4E3}"/>
                    </a:ext>
                  </a:extLst>
                </p:cNvPr>
                <p:cNvSpPr>
                  <a:spLocks noChangeShapeType="1"/>
                </p:cNvSpPr>
                <p:nvPr/>
              </p:nvSpPr>
              <p:spPr bwMode="auto">
                <a:xfrm flipH="1">
                  <a:off x="4803775" y="3197225"/>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1246">
                  <a:extLst>
                    <a:ext uri="{FF2B5EF4-FFF2-40B4-BE49-F238E27FC236}">
                      <a16:creationId xmlns:a16="http://schemas.microsoft.com/office/drawing/2014/main" id="{B07883BD-57E9-4B88-ABDE-F40C99C15320}"/>
                    </a:ext>
                  </a:extLst>
                </p:cNvPr>
                <p:cNvSpPr>
                  <a:spLocks noChangeShapeType="1"/>
                </p:cNvSpPr>
                <p:nvPr/>
              </p:nvSpPr>
              <p:spPr bwMode="auto">
                <a:xfrm flipH="1" flipV="1">
                  <a:off x="4910138" y="3343275"/>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1247">
                  <a:extLst>
                    <a:ext uri="{FF2B5EF4-FFF2-40B4-BE49-F238E27FC236}">
                      <a16:creationId xmlns:a16="http://schemas.microsoft.com/office/drawing/2014/main" id="{3177B166-556D-42C3-897C-3FF15F42BD2D}"/>
                    </a:ext>
                  </a:extLst>
                </p:cNvPr>
                <p:cNvSpPr>
                  <a:spLocks noChangeShapeType="1"/>
                </p:cNvSpPr>
                <p:nvPr/>
              </p:nvSpPr>
              <p:spPr bwMode="auto">
                <a:xfrm>
                  <a:off x="4551363" y="2943225"/>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1248">
                  <a:extLst>
                    <a:ext uri="{FF2B5EF4-FFF2-40B4-BE49-F238E27FC236}">
                      <a16:creationId xmlns:a16="http://schemas.microsoft.com/office/drawing/2014/main" id="{EC5B40A9-EA9B-4DBD-AF5D-2FC2F5BBD54D}"/>
                    </a:ext>
                  </a:extLst>
                </p:cNvPr>
                <p:cNvSpPr>
                  <a:spLocks noChangeShapeType="1"/>
                </p:cNvSpPr>
                <p:nvPr/>
              </p:nvSpPr>
              <p:spPr bwMode="auto">
                <a:xfrm flipH="1" flipV="1">
                  <a:off x="3471863" y="2986088"/>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1249">
                  <a:extLst>
                    <a:ext uri="{FF2B5EF4-FFF2-40B4-BE49-F238E27FC236}">
                      <a16:creationId xmlns:a16="http://schemas.microsoft.com/office/drawing/2014/main" id="{A5E9A182-F4E3-4C9D-AF77-9211B61489A5}"/>
                    </a:ext>
                  </a:extLst>
                </p:cNvPr>
                <p:cNvSpPr>
                  <a:spLocks noChangeShapeType="1"/>
                </p:cNvSpPr>
                <p:nvPr/>
              </p:nvSpPr>
              <p:spPr bwMode="auto">
                <a:xfrm>
                  <a:off x="4398963" y="2908300"/>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1250">
                  <a:extLst>
                    <a:ext uri="{FF2B5EF4-FFF2-40B4-BE49-F238E27FC236}">
                      <a16:creationId xmlns:a16="http://schemas.microsoft.com/office/drawing/2014/main" id="{E8560467-B8C4-4E45-8212-C4A2E1630070}"/>
                    </a:ext>
                  </a:extLst>
                </p:cNvPr>
                <p:cNvSpPr>
                  <a:spLocks noChangeShapeType="1"/>
                </p:cNvSpPr>
                <p:nvPr/>
              </p:nvSpPr>
              <p:spPr bwMode="auto">
                <a:xfrm flipV="1">
                  <a:off x="4911725" y="3176588"/>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1251">
                  <a:extLst>
                    <a:ext uri="{FF2B5EF4-FFF2-40B4-BE49-F238E27FC236}">
                      <a16:creationId xmlns:a16="http://schemas.microsoft.com/office/drawing/2014/main" id="{BCD295A5-EB55-4AF6-AAA6-06D00342E48F}"/>
                    </a:ext>
                  </a:extLst>
                </p:cNvPr>
                <p:cNvSpPr>
                  <a:spLocks noChangeShapeType="1"/>
                </p:cNvSpPr>
                <p:nvPr/>
              </p:nvSpPr>
              <p:spPr bwMode="auto">
                <a:xfrm>
                  <a:off x="4213225" y="2847975"/>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1252">
                  <a:extLst>
                    <a:ext uri="{FF2B5EF4-FFF2-40B4-BE49-F238E27FC236}">
                      <a16:creationId xmlns:a16="http://schemas.microsoft.com/office/drawing/2014/main" id="{A9A09C19-4598-4796-9626-55813FE0B609}"/>
                    </a:ext>
                  </a:extLst>
                </p:cNvPr>
                <p:cNvSpPr>
                  <a:spLocks noChangeShapeType="1"/>
                </p:cNvSpPr>
                <p:nvPr/>
              </p:nvSpPr>
              <p:spPr bwMode="auto">
                <a:xfrm flipV="1">
                  <a:off x="3768725" y="2789238"/>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1253">
                  <a:extLst>
                    <a:ext uri="{FF2B5EF4-FFF2-40B4-BE49-F238E27FC236}">
                      <a16:creationId xmlns:a16="http://schemas.microsoft.com/office/drawing/2014/main" id="{847F1F57-6672-4CB2-BFD8-3B2E2677F981}"/>
                    </a:ext>
                  </a:extLst>
                </p:cNvPr>
                <p:cNvSpPr>
                  <a:spLocks noChangeShapeType="1"/>
                </p:cNvSpPr>
                <p:nvPr/>
              </p:nvSpPr>
              <p:spPr bwMode="auto">
                <a:xfrm>
                  <a:off x="4851400" y="3019425"/>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1254">
                  <a:extLst>
                    <a:ext uri="{FF2B5EF4-FFF2-40B4-BE49-F238E27FC236}">
                      <a16:creationId xmlns:a16="http://schemas.microsoft.com/office/drawing/2014/main" id="{E0F7FB2D-7A82-4756-B276-B4020618E6FF}"/>
                    </a:ext>
                  </a:extLst>
                </p:cNvPr>
                <p:cNvSpPr>
                  <a:spLocks noChangeShapeType="1"/>
                </p:cNvSpPr>
                <p:nvPr/>
              </p:nvSpPr>
              <p:spPr bwMode="auto">
                <a:xfrm>
                  <a:off x="4572000" y="2982913"/>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617" name="Group 1657">
                  <a:extLst>
                    <a:ext uri="{FF2B5EF4-FFF2-40B4-BE49-F238E27FC236}">
                      <a16:creationId xmlns:a16="http://schemas.microsoft.com/office/drawing/2014/main" id="{8EDDFE4E-507B-4316-9449-1F4C41B91251}"/>
                    </a:ext>
                  </a:extLst>
                </p:cNvPr>
                <p:cNvGrpSpPr>
                  <a:grpSpLocks/>
                </p:cNvGrpSpPr>
                <p:nvPr/>
              </p:nvGrpSpPr>
              <p:grpSpPr bwMode="auto">
                <a:xfrm>
                  <a:off x="2897188" y="2886075"/>
                  <a:ext cx="2720975" cy="1104900"/>
                  <a:chOff x="1825" y="1818"/>
                  <a:chExt cx="1714" cy="696"/>
                </a:xfrm>
              </p:grpSpPr>
              <p:sp>
                <p:nvSpPr>
                  <p:cNvPr id="1076" name="Line 1457">
                    <a:extLst>
                      <a:ext uri="{FF2B5EF4-FFF2-40B4-BE49-F238E27FC236}">
                        <a16:creationId xmlns:a16="http://schemas.microsoft.com/office/drawing/2014/main" id="{00B9FD71-F9E5-4221-AC59-78182A53C4F3}"/>
                      </a:ext>
                    </a:extLst>
                  </p:cNvPr>
                  <p:cNvSpPr>
                    <a:spLocks noChangeShapeType="1"/>
                  </p:cNvSpPr>
                  <p:nvPr/>
                </p:nvSpPr>
                <p:spPr bwMode="auto">
                  <a:xfrm>
                    <a:off x="3384" y="2116"/>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Line 1458">
                    <a:extLst>
                      <a:ext uri="{FF2B5EF4-FFF2-40B4-BE49-F238E27FC236}">
                        <a16:creationId xmlns:a16="http://schemas.microsoft.com/office/drawing/2014/main" id="{9FC55E19-4E16-4950-A56B-81A367283DA4}"/>
                      </a:ext>
                    </a:extLst>
                  </p:cNvPr>
                  <p:cNvSpPr>
                    <a:spLocks noChangeShapeType="1"/>
                  </p:cNvSpPr>
                  <p:nvPr/>
                </p:nvSpPr>
                <p:spPr bwMode="auto">
                  <a:xfrm flipV="1">
                    <a:off x="3331" y="2168"/>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8" name="Line 1459">
                    <a:extLst>
                      <a:ext uri="{FF2B5EF4-FFF2-40B4-BE49-F238E27FC236}">
                        <a16:creationId xmlns:a16="http://schemas.microsoft.com/office/drawing/2014/main" id="{7F0F7DEA-764D-49AA-B6C3-0C0D885FA7B0}"/>
                      </a:ext>
                    </a:extLst>
                  </p:cNvPr>
                  <p:cNvSpPr>
                    <a:spLocks noChangeShapeType="1"/>
                  </p:cNvSpPr>
                  <p:nvPr/>
                </p:nvSpPr>
                <p:spPr bwMode="auto">
                  <a:xfrm flipV="1">
                    <a:off x="1987" y="1821"/>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9" name="Line 1460">
                    <a:extLst>
                      <a:ext uri="{FF2B5EF4-FFF2-40B4-BE49-F238E27FC236}">
                        <a16:creationId xmlns:a16="http://schemas.microsoft.com/office/drawing/2014/main" id="{DD318755-AFC9-4385-951C-8B23225619F5}"/>
                      </a:ext>
                    </a:extLst>
                  </p:cNvPr>
                  <p:cNvSpPr>
                    <a:spLocks noChangeShapeType="1"/>
                  </p:cNvSpPr>
                  <p:nvPr/>
                </p:nvSpPr>
                <p:spPr bwMode="auto">
                  <a:xfrm>
                    <a:off x="2196" y="1856"/>
                    <a:ext cx="2"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0" name="Line 1461">
                    <a:extLst>
                      <a:ext uri="{FF2B5EF4-FFF2-40B4-BE49-F238E27FC236}">
                        <a16:creationId xmlns:a16="http://schemas.microsoft.com/office/drawing/2014/main" id="{26767704-1E4F-4C02-9727-6FCE9C39E1F5}"/>
                      </a:ext>
                    </a:extLst>
                  </p:cNvPr>
                  <p:cNvSpPr>
                    <a:spLocks noChangeShapeType="1"/>
                  </p:cNvSpPr>
                  <p:nvPr/>
                </p:nvSpPr>
                <p:spPr bwMode="auto">
                  <a:xfrm flipH="1">
                    <a:off x="3366" y="2298"/>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1" name="Line 1462">
                    <a:extLst>
                      <a:ext uri="{FF2B5EF4-FFF2-40B4-BE49-F238E27FC236}">
                        <a16:creationId xmlns:a16="http://schemas.microsoft.com/office/drawing/2014/main" id="{1562C8E3-1073-4EBA-9E29-25597158ED98}"/>
                      </a:ext>
                    </a:extLst>
                  </p:cNvPr>
                  <p:cNvSpPr>
                    <a:spLocks noChangeShapeType="1"/>
                  </p:cNvSpPr>
                  <p:nvPr/>
                </p:nvSpPr>
                <p:spPr bwMode="auto">
                  <a:xfrm>
                    <a:off x="2185" y="1833"/>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2" name="Line 1463">
                    <a:extLst>
                      <a:ext uri="{FF2B5EF4-FFF2-40B4-BE49-F238E27FC236}">
                        <a16:creationId xmlns:a16="http://schemas.microsoft.com/office/drawing/2014/main" id="{93F388B9-9326-4527-8151-24C570FBA04E}"/>
                      </a:ext>
                    </a:extLst>
                  </p:cNvPr>
                  <p:cNvSpPr>
                    <a:spLocks noChangeShapeType="1"/>
                  </p:cNvSpPr>
                  <p:nvPr/>
                </p:nvSpPr>
                <p:spPr bwMode="auto">
                  <a:xfrm flipV="1">
                    <a:off x="2019" y="1818"/>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Line 1464">
                    <a:extLst>
                      <a:ext uri="{FF2B5EF4-FFF2-40B4-BE49-F238E27FC236}">
                        <a16:creationId xmlns:a16="http://schemas.microsoft.com/office/drawing/2014/main" id="{DE72069F-7DC2-48D2-9697-D3C336C460E2}"/>
                      </a:ext>
                    </a:extLst>
                  </p:cNvPr>
                  <p:cNvSpPr>
                    <a:spLocks noChangeShapeType="1"/>
                  </p:cNvSpPr>
                  <p:nvPr/>
                </p:nvSpPr>
                <p:spPr bwMode="auto">
                  <a:xfrm flipH="1" flipV="1">
                    <a:off x="1963" y="1986"/>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Line 1465">
                    <a:extLst>
                      <a:ext uri="{FF2B5EF4-FFF2-40B4-BE49-F238E27FC236}">
                        <a16:creationId xmlns:a16="http://schemas.microsoft.com/office/drawing/2014/main" id="{2C2E4117-AAA1-4735-BBE0-0D6F399AE32B}"/>
                      </a:ext>
                    </a:extLst>
                  </p:cNvPr>
                  <p:cNvSpPr>
                    <a:spLocks noChangeShapeType="1"/>
                  </p:cNvSpPr>
                  <p:nvPr/>
                </p:nvSpPr>
                <p:spPr bwMode="auto">
                  <a:xfrm flipH="1">
                    <a:off x="2094" y="1946"/>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Line 1466">
                    <a:extLst>
                      <a:ext uri="{FF2B5EF4-FFF2-40B4-BE49-F238E27FC236}">
                        <a16:creationId xmlns:a16="http://schemas.microsoft.com/office/drawing/2014/main" id="{C01D0FF6-1CEB-4C04-B670-5457EEB0B5C0}"/>
                      </a:ext>
                    </a:extLst>
                  </p:cNvPr>
                  <p:cNvSpPr>
                    <a:spLocks noChangeShapeType="1"/>
                  </p:cNvSpPr>
                  <p:nvPr/>
                </p:nvSpPr>
                <p:spPr bwMode="auto">
                  <a:xfrm flipV="1">
                    <a:off x="3358" y="2161"/>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Line 1467">
                    <a:extLst>
                      <a:ext uri="{FF2B5EF4-FFF2-40B4-BE49-F238E27FC236}">
                        <a16:creationId xmlns:a16="http://schemas.microsoft.com/office/drawing/2014/main" id="{08E96930-1E1F-4181-ADFB-00E0B792AFF9}"/>
                      </a:ext>
                    </a:extLst>
                  </p:cNvPr>
                  <p:cNvSpPr>
                    <a:spLocks noChangeShapeType="1"/>
                  </p:cNvSpPr>
                  <p:nvPr/>
                </p:nvSpPr>
                <p:spPr bwMode="auto">
                  <a:xfrm flipH="1">
                    <a:off x="3394" y="2287"/>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Line 1468">
                    <a:extLst>
                      <a:ext uri="{FF2B5EF4-FFF2-40B4-BE49-F238E27FC236}">
                        <a16:creationId xmlns:a16="http://schemas.microsoft.com/office/drawing/2014/main" id="{B35CD5A6-367E-445C-98D3-4D9D9B6652A6}"/>
                      </a:ext>
                    </a:extLst>
                  </p:cNvPr>
                  <p:cNvSpPr>
                    <a:spLocks noChangeShapeType="1"/>
                  </p:cNvSpPr>
                  <p:nvPr/>
                </p:nvSpPr>
                <p:spPr bwMode="auto">
                  <a:xfrm>
                    <a:off x="3415" y="2125"/>
                    <a:ext cx="26"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Line 1469">
                    <a:extLst>
                      <a:ext uri="{FF2B5EF4-FFF2-40B4-BE49-F238E27FC236}">
                        <a16:creationId xmlns:a16="http://schemas.microsoft.com/office/drawing/2014/main" id="{BB428ECD-4746-4EF7-84E6-E7E3928E0372}"/>
                      </a:ext>
                    </a:extLst>
                  </p:cNvPr>
                  <p:cNvSpPr>
                    <a:spLocks noChangeShapeType="1"/>
                  </p:cNvSpPr>
                  <p:nvPr/>
                </p:nvSpPr>
                <p:spPr bwMode="auto">
                  <a:xfrm>
                    <a:off x="2052" y="1818"/>
                    <a:ext cx="30"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9" name="Line 1470">
                    <a:extLst>
                      <a:ext uri="{FF2B5EF4-FFF2-40B4-BE49-F238E27FC236}">
                        <a16:creationId xmlns:a16="http://schemas.microsoft.com/office/drawing/2014/main" id="{AB06B316-0E79-486C-8CA4-21784FA1E6CB}"/>
                      </a:ext>
                    </a:extLst>
                  </p:cNvPr>
                  <p:cNvSpPr>
                    <a:spLocks noChangeShapeType="1"/>
                  </p:cNvSpPr>
                  <p:nvPr/>
                </p:nvSpPr>
                <p:spPr bwMode="auto">
                  <a:xfrm flipH="1">
                    <a:off x="3422" y="2268"/>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0" name="Line 1471">
                    <a:extLst>
                      <a:ext uri="{FF2B5EF4-FFF2-40B4-BE49-F238E27FC236}">
                        <a16:creationId xmlns:a16="http://schemas.microsoft.com/office/drawing/2014/main" id="{D2841C3A-8614-48BE-A8AF-8BF8599BACE8}"/>
                      </a:ext>
                    </a:extLst>
                  </p:cNvPr>
                  <p:cNvSpPr>
                    <a:spLocks noChangeShapeType="1"/>
                  </p:cNvSpPr>
                  <p:nvPr/>
                </p:nvSpPr>
                <p:spPr bwMode="auto">
                  <a:xfrm flipV="1">
                    <a:off x="3324" y="2269"/>
                    <a:ext cx="3"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1" name="Line 1472">
                    <a:extLst>
                      <a:ext uri="{FF2B5EF4-FFF2-40B4-BE49-F238E27FC236}">
                        <a16:creationId xmlns:a16="http://schemas.microsoft.com/office/drawing/2014/main" id="{66882BCD-237F-41C4-BCC0-3E50F0F9E703}"/>
                      </a:ext>
                    </a:extLst>
                  </p:cNvPr>
                  <p:cNvSpPr>
                    <a:spLocks noChangeShapeType="1"/>
                  </p:cNvSpPr>
                  <p:nvPr/>
                </p:nvSpPr>
                <p:spPr bwMode="auto">
                  <a:xfrm flipH="1" flipV="1">
                    <a:off x="3324" y="2292"/>
                    <a:ext cx="7"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2" name="Line 1473">
                    <a:extLst>
                      <a:ext uri="{FF2B5EF4-FFF2-40B4-BE49-F238E27FC236}">
                        <a16:creationId xmlns:a16="http://schemas.microsoft.com/office/drawing/2014/main" id="{84E76A7B-AAA7-4BAD-B287-761E37C5DA65}"/>
                      </a:ext>
                    </a:extLst>
                  </p:cNvPr>
                  <p:cNvSpPr>
                    <a:spLocks noChangeShapeType="1"/>
                  </p:cNvSpPr>
                  <p:nvPr/>
                </p:nvSpPr>
                <p:spPr bwMode="auto">
                  <a:xfrm flipH="1">
                    <a:off x="2116" y="1926"/>
                    <a:ext cx="16"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Line 1474">
                    <a:extLst>
                      <a:ext uri="{FF2B5EF4-FFF2-40B4-BE49-F238E27FC236}">
                        <a16:creationId xmlns:a16="http://schemas.microsoft.com/office/drawing/2014/main" id="{A83DE9F5-5218-4994-B7C5-87ACE027EA3E}"/>
                      </a:ext>
                    </a:extLst>
                  </p:cNvPr>
                  <p:cNvSpPr>
                    <a:spLocks noChangeShapeType="1"/>
                  </p:cNvSpPr>
                  <p:nvPr/>
                </p:nvSpPr>
                <p:spPr bwMode="auto">
                  <a:xfrm flipH="1" flipV="1">
                    <a:off x="3331" y="2313"/>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475">
                    <a:extLst>
                      <a:ext uri="{FF2B5EF4-FFF2-40B4-BE49-F238E27FC236}">
                        <a16:creationId xmlns:a16="http://schemas.microsoft.com/office/drawing/2014/main" id="{44D81808-8D91-48C5-A7A2-ECB4C10B6A06}"/>
                      </a:ext>
                    </a:extLst>
                  </p:cNvPr>
                  <p:cNvSpPr>
                    <a:spLocks noChangeShapeType="1"/>
                  </p:cNvSpPr>
                  <p:nvPr/>
                </p:nvSpPr>
                <p:spPr bwMode="auto">
                  <a:xfrm flipH="1">
                    <a:off x="1990" y="1994"/>
                    <a:ext cx="28"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5" name="Line 1476">
                    <a:extLst>
                      <a:ext uri="{FF2B5EF4-FFF2-40B4-BE49-F238E27FC236}">
                        <a16:creationId xmlns:a16="http://schemas.microsoft.com/office/drawing/2014/main" id="{FA1D01A3-F638-4BF1-969F-6792AE8F88F3}"/>
                      </a:ext>
                    </a:extLst>
                  </p:cNvPr>
                  <p:cNvSpPr>
                    <a:spLocks noChangeShapeType="1"/>
                  </p:cNvSpPr>
                  <p:nvPr/>
                </p:nvSpPr>
                <p:spPr bwMode="auto">
                  <a:xfrm>
                    <a:off x="3441" y="2141"/>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6" name="Line 1477">
                    <a:extLst>
                      <a:ext uri="{FF2B5EF4-FFF2-40B4-BE49-F238E27FC236}">
                        <a16:creationId xmlns:a16="http://schemas.microsoft.com/office/drawing/2014/main" id="{1E0024A2-AC8A-41A7-9510-E01C9155DB00}"/>
                      </a:ext>
                    </a:extLst>
                  </p:cNvPr>
                  <p:cNvSpPr>
                    <a:spLocks noChangeShapeType="1"/>
                  </p:cNvSpPr>
                  <p:nvPr/>
                </p:nvSpPr>
                <p:spPr bwMode="auto">
                  <a:xfrm flipV="1">
                    <a:off x="3327" y="2246"/>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7" name="Line 1478">
                    <a:extLst>
                      <a:ext uri="{FF2B5EF4-FFF2-40B4-BE49-F238E27FC236}">
                        <a16:creationId xmlns:a16="http://schemas.microsoft.com/office/drawing/2014/main" id="{4BEEB01B-252A-4F96-BB13-7292C8060494}"/>
                      </a:ext>
                    </a:extLst>
                  </p:cNvPr>
                  <p:cNvSpPr>
                    <a:spLocks noChangeShapeType="1"/>
                  </p:cNvSpPr>
                  <p:nvPr/>
                </p:nvSpPr>
                <p:spPr bwMode="auto">
                  <a:xfrm>
                    <a:off x="3389" y="2161"/>
                    <a:ext cx="32"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8" name="Line 1479">
                    <a:extLst>
                      <a:ext uri="{FF2B5EF4-FFF2-40B4-BE49-F238E27FC236}">
                        <a16:creationId xmlns:a16="http://schemas.microsoft.com/office/drawing/2014/main" id="{D52E1ECC-E9B1-4C1B-8BB2-AD0B14DBCECE}"/>
                      </a:ext>
                    </a:extLst>
                  </p:cNvPr>
                  <p:cNvSpPr>
                    <a:spLocks noChangeShapeType="1"/>
                  </p:cNvSpPr>
                  <p:nvPr/>
                </p:nvSpPr>
                <p:spPr bwMode="auto">
                  <a:xfrm flipV="1">
                    <a:off x="1880" y="1926"/>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9" name="Line 1480">
                    <a:extLst>
                      <a:ext uri="{FF2B5EF4-FFF2-40B4-BE49-F238E27FC236}">
                        <a16:creationId xmlns:a16="http://schemas.microsoft.com/office/drawing/2014/main" id="{4AB4AE96-095D-4313-A57D-07AF7D2DBC80}"/>
                      </a:ext>
                    </a:extLst>
                  </p:cNvPr>
                  <p:cNvSpPr>
                    <a:spLocks noChangeShapeType="1"/>
                  </p:cNvSpPr>
                  <p:nvPr/>
                </p:nvSpPr>
                <p:spPr bwMode="auto">
                  <a:xfrm flipV="1">
                    <a:off x="1883" y="1900"/>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0" name="Line 1481">
                    <a:extLst>
                      <a:ext uri="{FF2B5EF4-FFF2-40B4-BE49-F238E27FC236}">
                        <a16:creationId xmlns:a16="http://schemas.microsoft.com/office/drawing/2014/main" id="{CE00C56C-B44F-4F86-AB61-D76E9B4E7ECB}"/>
                      </a:ext>
                    </a:extLst>
                  </p:cNvPr>
                  <p:cNvSpPr>
                    <a:spLocks noChangeShapeType="1"/>
                  </p:cNvSpPr>
                  <p:nvPr/>
                </p:nvSpPr>
                <p:spPr bwMode="auto">
                  <a:xfrm flipH="1" flipV="1">
                    <a:off x="3347" y="2331"/>
                    <a:ext cx="23"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1" name="Line 1482">
                    <a:extLst>
                      <a:ext uri="{FF2B5EF4-FFF2-40B4-BE49-F238E27FC236}">
                        <a16:creationId xmlns:a16="http://schemas.microsoft.com/office/drawing/2014/main" id="{A50EDB02-12D8-440D-88C1-854617425890}"/>
                      </a:ext>
                    </a:extLst>
                  </p:cNvPr>
                  <p:cNvSpPr>
                    <a:spLocks noChangeShapeType="1"/>
                  </p:cNvSpPr>
                  <p:nvPr/>
                </p:nvSpPr>
                <p:spPr bwMode="auto">
                  <a:xfrm flipH="1" flipV="1">
                    <a:off x="1880" y="1953"/>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2" name="Line 1483">
                    <a:extLst>
                      <a:ext uri="{FF2B5EF4-FFF2-40B4-BE49-F238E27FC236}">
                        <a16:creationId xmlns:a16="http://schemas.microsoft.com/office/drawing/2014/main" id="{B6F63376-45CB-4162-808B-8052682729A3}"/>
                      </a:ext>
                    </a:extLst>
                  </p:cNvPr>
                  <p:cNvSpPr>
                    <a:spLocks noChangeShapeType="1"/>
                  </p:cNvSpPr>
                  <p:nvPr/>
                </p:nvSpPr>
                <p:spPr bwMode="auto">
                  <a:xfrm flipV="1">
                    <a:off x="1896" y="1877"/>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3" name="Line 1484">
                    <a:extLst>
                      <a:ext uri="{FF2B5EF4-FFF2-40B4-BE49-F238E27FC236}">
                        <a16:creationId xmlns:a16="http://schemas.microsoft.com/office/drawing/2014/main" id="{15EAE0AD-0DD3-471A-B9B9-31E97343EFD6}"/>
                      </a:ext>
                    </a:extLst>
                  </p:cNvPr>
                  <p:cNvSpPr>
                    <a:spLocks noChangeShapeType="1"/>
                  </p:cNvSpPr>
                  <p:nvPr/>
                </p:nvSpPr>
                <p:spPr bwMode="auto">
                  <a:xfrm>
                    <a:off x="2082" y="1824"/>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Line 1485">
                    <a:extLst>
                      <a:ext uri="{FF2B5EF4-FFF2-40B4-BE49-F238E27FC236}">
                        <a16:creationId xmlns:a16="http://schemas.microsoft.com/office/drawing/2014/main" id="{D310BA60-0197-44AF-8EB9-1006544FFF8A}"/>
                      </a:ext>
                    </a:extLst>
                  </p:cNvPr>
                  <p:cNvSpPr>
                    <a:spLocks noChangeShapeType="1"/>
                  </p:cNvSpPr>
                  <p:nvPr/>
                </p:nvSpPr>
                <p:spPr bwMode="auto">
                  <a:xfrm flipH="1">
                    <a:off x="3445" y="2245"/>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5" name="Line 1486">
                    <a:extLst>
                      <a:ext uri="{FF2B5EF4-FFF2-40B4-BE49-F238E27FC236}">
                        <a16:creationId xmlns:a16="http://schemas.microsoft.com/office/drawing/2014/main" id="{D9280A2E-2B8F-44FC-A9A5-A58D9654819A}"/>
                      </a:ext>
                    </a:extLst>
                  </p:cNvPr>
                  <p:cNvSpPr>
                    <a:spLocks noChangeShapeType="1"/>
                  </p:cNvSpPr>
                  <p:nvPr/>
                </p:nvSpPr>
                <p:spPr bwMode="auto">
                  <a:xfrm flipV="1">
                    <a:off x="3338" y="222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Line 1487">
                    <a:extLst>
                      <a:ext uri="{FF2B5EF4-FFF2-40B4-BE49-F238E27FC236}">
                        <a16:creationId xmlns:a16="http://schemas.microsoft.com/office/drawing/2014/main" id="{C6BB043A-BEE0-4E40-AC51-D9160878B431}"/>
                      </a:ext>
                    </a:extLst>
                  </p:cNvPr>
                  <p:cNvSpPr>
                    <a:spLocks noChangeShapeType="1"/>
                  </p:cNvSpPr>
                  <p:nvPr/>
                </p:nvSpPr>
                <p:spPr bwMode="auto">
                  <a:xfrm>
                    <a:off x="3459" y="2164"/>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7" name="Line 1488">
                    <a:extLst>
                      <a:ext uri="{FF2B5EF4-FFF2-40B4-BE49-F238E27FC236}">
                        <a16:creationId xmlns:a16="http://schemas.microsoft.com/office/drawing/2014/main" id="{AD0B206E-3344-4E12-95B8-A488C14C783B}"/>
                      </a:ext>
                    </a:extLst>
                  </p:cNvPr>
                  <p:cNvSpPr>
                    <a:spLocks noChangeShapeType="1"/>
                  </p:cNvSpPr>
                  <p:nvPr/>
                </p:nvSpPr>
                <p:spPr bwMode="auto">
                  <a:xfrm flipH="1">
                    <a:off x="2132" y="1902"/>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8" name="Line 1489">
                    <a:extLst>
                      <a:ext uri="{FF2B5EF4-FFF2-40B4-BE49-F238E27FC236}">
                        <a16:creationId xmlns:a16="http://schemas.microsoft.com/office/drawing/2014/main" id="{7CF3EE23-E760-4364-A401-0DAC74BD8C98}"/>
                      </a:ext>
                    </a:extLst>
                  </p:cNvPr>
                  <p:cNvSpPr>
                    <a:spLocks noChangeShapeType="1"/>
                  </p:cNvSpPr>
                  <p:nvPr/>
                </p:nvSpPr>
                <p:spPr bwMode="auto">
                  <a:xfrm flipH="1" flipV="1">
                    <a:off x="1887" y="1979"/>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9" name="Line 1490">
                    <a:extLst>
                      <a:ext uri="{FF2B5EF4-FFF2-40B4-BE49-F238E27FC236}">
                        <a16:creationId xmlns:a16="http://schemas.microsoft.com/office/drawing/2014/main" id="{977E5980-F757-423F-BC4D-F0E6A38284DE}"/>
                      </a:ext>
                    </a:extLst>
                  </p:cNvPr>
                  <p:cNvSpPr>
                    <a:spLocks noChangeShapeType="1"/>
                  </p:cNvSpPr>
                  <p:nvPr/>
                </p:nvSpPr>
                <p:spPr bwMode="auto">
                  <a:xfrm flipV="1">
                    <a:off x="1916" y="1860"/>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0" name="Line 1491">
                    <a:extLst>
                      <a:ext uri="{FF2B5EF4-FFF2-40B4-BE49-F238E27FC236}">
                        <a16:creationId xmlns:a16="http://schemas.microsoft.com/office/drawing/2014/main" id="{B0D246AA-E458-48B6-9782-EBC632069256}"/>
                      </a:ext>
                    </a:extLst>
                  </p:cNvPr>
                  <p:cNvSpPr>
                    <a:spLocks noChangeShapeType="1"/>
                  </p:cNvSpPr>
                  <p:nvPr/>
                </p:nvSpPr>
                <p:spPr bwMode="auto">
                  <a:xfrm flipH="1" flipV="1">
                    <a:off x="3370" y="2343"/>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Line 1492">
                    <a:extLst>
                      <a:ext uri="{FF2B5EF4-FFF2-40B4-BE49-F238E27FC236}">
                        <a16:creationId xmlns:a16="http://schemas.microsoft.com/office/drawing/2014/main" id="{5851B797-C905-4965-AFEC-A97F73D3A22B}"/>
                      </a:ext>
                    </a:extLst>
                  </p:cNvPr>
                  <p:cNvSpPr>
                    <a:spLocks noChangeShapeType="1"/>
                  </p:cNvSpPr>
                  <p:nvPr/>
                </p:nvSpPr>
                <p:spPr bwMode="auto">
                  <a:xfrm flipH="1">
                    <a:off x="3462" y="2218"/>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2" name="Line 1493">
                    <a:extLst>
                      <a:ext uri="{FF2B5EF4-FFF2-40B4-BE49-F238E27FC236}">
                        <a16:creationId xmlns:a16="http://schemas.microsoft.com/office/drawing/2014/main" id="{9C3B298D-480E-4B55-B129-AEB16C0763C0}"/>
                      </a:ext>
                    </a:extLst>
                  </p:cNvPr>
                  <p:cNvSpPr>
                    <a:spLocks noChangeShapeType="1"/>
                  </p:cNvSpPr>
                  <p:nvPr/>
                </p:nvSpPr>
                <p:spPr bwMode="auto">
                  <a:xfrm>
                    <a:off x="2109" y="1837"/>
                    <a:ext cx="19"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Line 1494">
                    <a:extLst>
                      <a:ext uri="{FF2B5EF4-FFF2-40B4-BE49-F238E27FC236}">
                        <a16:creationId xmlns:a16="http://schemas.microsoft.com/office/drawing/2014/main" id="{28C8193C-3C32-4951-AF53-4A0344652ED7}"/>
                      </a:ext>
                    </a:extLst>
                  </p:cNvPr>
                  <p:cNvSpPr>
                    <a:spLocks noChangeShapeType="1"/>
                  </p:cNvSpPr>
                  <p:nvPr/>
                </p:nvSpPr>
                <p:spPr bwMode="auto">
                  <a:xfrm>
                    <a:off x="3470" y="2190"/>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Line 1495">
                    <a:extLst>
                      <a:ext uri="{FF2B5EF4-FFF2-40B4-BE49-F238E27FC236}">
                        <a16:creationId xmlns:a16="http://schemas.microsoft.com/office/drawing/2014/main" id="{795CCB95-328E-44F4-A978-436818B3C724}"/>
                      </a:ext>
                    </a:extLst>
                  </p:cNvPr>
                  <p:cNvSpPr>
                    <a:spLocks noChangeShapeType="1"/>
                  </p:cNvSpPr>
                  <p:nvPr/>
                </p:nvSpPr>
                <p:spPr bwMode="auto">
                  <a:xfrm flipH="1">
                    <a:off x="2018" y="1987"/>
                    <a:ext cx="27"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Line 1496">
                    <a:extLst>
                      <a:ext uri="{FF2B5EF4-FFF2-40B4-BE49-F238E27FC236}">
                        <a16:creationId xmlns:a16="http://schemas.microsoft.com/office/drawing/2014/main" id="{192CB2B5-4D7E-4FF4-9A59-91CCCB9C1C05}"/>
                      </a:ext>
                    </a:extLst>
                  </p:cNvPr>
                  <p:cNvSpPr>
                    <a:spLocks noChangeShapeType="1"/>
                  </p:cNvSpPr>
                  <p:nvPr/>
                </p:nvSpPr>
                <p:spPr bwMode="auto">
                  <a:xfrm>
                    <a:off x="2139" y="1878"/>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Line 1497">
                    <a:extLst>
                      <a:ext uri="{FF2B5EF4-FFF2-40B4-BE49-F238E27FC236}">
                        <a16:creationId xmlns:a16="http://schemas.microsoft.com/office/drawing/2014/main" id="{3AFE6A37-1585-45DE-9D0C-6F644EBC3AE0}"/>
                      </a:ext>
                    </a:extLst>
                  </p:cNvPr>
                  <p:cNvSpPr>
                    <a:spLocks noChangeShapeType="1"/>
                  </p:cNvSpPr>
                  <p:nvPr/>
                </p:nvSpPr>
                <p:spPr bwMode="auto">
                  <a:xfrm>
                    <a:off x="3421" y="2162"/>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Line 1498">
                    <a:extLst>
                      <a:ext uri="{FF2B5EF4-FFF2-40B4-BE49-F238E27FC236}">
                        <a16:creationId xmlns:a16="http://schemas.microsoft.com/office/drawing/2014/main" id="{886090AF-B7B0-4110-AF64-6E420B425ED4}"/>
                      </a:ext>
                    </a:extLst>
                  </p:cNvPr>
                  <p:cNvSpPr>
                    <a:spLocks noChangeShapeType="1"/>
                  </p:cNvSpPr>
                  <p:nvPr/>
                </p:nvSpPr>
                <p:spPr bwMode="auto">
                  <a:xfrm>
                    <a:off x="2128" y="1855"/>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1499">
                    <a:extLst>
                      <a:ext uri="{FF2B5EF4-FFF2-40B4-BE49-F238E27FC236}">
                        <a16:creationId xmlns:a16="http://schemas.microsoft.com/office/drawing/2014/main" id="{B6CBDA52-23E9-489E-96A9-6E0A87B1DB20}"/>
                      </a:ext>
                    </a:extLst>
                  </p:cNvPr>
                  <p:cNvSpPr>
                    <a:spLocks noChangeShapeType="1"/>
                  </p:cNvSpPr>
                  <p:nvPr/>
                </p:nvSpPr>
                <p:spPr bwMode="auto">
                  <a:xfrm flipH="1" flipV="1">
                    <a:off x="1902" y="2000"/>
                    <a:ext cx="22"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1500">
                    <a:extLst>
                      <a:ext uri="{FF2B5EF4-FFF2-40B4-BE49-F238E27FC236}">
                        <a16:creationId xmlns:a16="http://schemas.microsoft.com/office/drawing/2014/main" id="{634D8AFF-7A53-411A-B929-D1FA16A52AC4}"/>
                      </a:ext>
                    </a:extLst>
                  </p:cNvPr>
                  <p:cNvSpPr>
                    <a:spLocks noChangeShapeType="1"/>
                  </p:cNvSpPr>
                  <p:nvPr/>
                </p:nvSpPr>
                <p:spPr bwMode="auto">
                  <a:xfrm flipV="1">
                    <a:off x="3358" y="2213"/>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1501">
                    <a:extLst>
                      <a:ext uri="{FF2B5EF4-FFF2-40B4-BE49-F238E27FC236}">
                        <a16:creationId xmlns:a16="http://schemas.microsoft.com/office/drawing/2014/main" id="{5B8AF170-2064-49F9-A1DC-881139A1B77D}"/>
                      </a:ext>
                    </a:extLst>
                  </p:cNvPr>
                  <p:cNvSpPr>
                    <a:spLocks noChangeShapeType="1"/>
                  </p:cNvSpPr>
                  <p:nvPr/>
                </p:nvSpPr>
                <p:spPr bwMode="auto">
                  <a:xfrm flipV="1">
                    <a:off x="1943" y="1849"/>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1502">
                    <a:extLst>
                      <a:ext uri="{FF2B5EF4-FFF2-40B4-BE49-F238E27FC236}">
                        <a16:creationId xmlns:a16="http://schemas.microsoft.com/office/drawing/2014/main" id="{87318AFA-E6A3-46AF-99BA-FD9F0EFAC462}"/>
                      </a:ext>
                    </a:extLst>
                  </p:cNvPr>
                  <p:cNvSpPr>
                    <a:spLocks noChangeShapeType="1"/>
                  </p:cNvSpPr>
                  <p:nvPr/>
                </p:nvSpPr>
                <p:spPr bwMode="auto">
                  <a:xfrm flipH="1">
                    <a:off x="3397" y="2344"/>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Line 1503">
                    <a:extLst>
                      <a:ext uri="{FF2B5EF4-FFF2-40B4-BE49-F238E27FC236}">
                        <a16:creationId xmlns:a16="http://schemas.microsoft.com/office/drawing/2014/main" id="{D0E4E3DC-C618-40DD-A235-035095A7FAC6}"/>
                      </a:ext>
                    </a:extLst>
                  </p:cNvPr>
                  <p:cNvSpPr>
                    <a:spLocks noChangeShapeType="1"/>
                  </p:cNvSpPr>
                  <p:nvPr/>
                </p:nvSpPr>
                <p:spPr bwMode="auto">
                  <a:xfrm flipH="1">
                    <a:off x="2045" y="1972"/>
                    <a:ext cx="23"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Line 1504">
                    <a:extLst>
                      <a:ext uri="{FF2B5EF4-FFF2-40B4-BE49-F238E27FC236}">
                        <a16:creationId xmlns:a16="http://schemas.microsoft.com/office/drawing/2014/main" id="{6D54D7EA-E306-4DFC-8005-A86661772839}"/>
                      </a:ext>
                    </a:extLst>
                  </p:cNvPr>
                  <p:cNvSpPr>
                    <a:spLocks noChangeShapeType="1"/>
                  </p:cNvSpPr>
                  <p:nvPr/>
                </p:nvSpPr>
                <p:spPr bwMode="auto">
                  <a:xfrm flipV="1">
                    <a:off x="1974" y="1846"/>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1505">
                    <a:extLst>
                      <a:ext uri="{FF2B5EF4-FFF2-40B4-BE49-F238E27FC236}">
                        <a16:creationId xmlns:a16="http://schemas.microsoft.com/office/drawing/2014/main" id="{9A2BD458-6AAD-450B-9065-6EDDCE6FF1CF}"/>
                      </a:ext>
                    </a:extLst>
                  </p:cNvPr>
                  <p:cNvSpPr>
                    <a:spLocks noChangeShapeType="1"/>
                  </p:cNvSpPr>
                  <p:nvPr/>
                </p:nvSpPr>
                <p:spPr bwMode="auto">
                  <a:xfrm>
                    <a:off x="3451" y="2171"/>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1506">
                    <a:extLst>
                      <a:ext uri="{FF2B5EF4-FFF2-40B4-BE49-F238E27FC236}">
                        <a16:creationId xmlns:a16="http://schemas.microsoft.com/office/drawing/2014/main" id="{8CC4A6FB-92F4-4144-96D1-84FA97EE1B2B}"/>
                      </a:ext>
                    </a:extLst>
                  </p:cNvPr>
                  <p:cNvSpPr>
                    <a:spLocks noChangeShapeType="1"/>
                  </p:cNvSpPr>
                  <p:nvPr/>
                </p:nvSpPr>
                <p:spPr bwMode="auto">
                  <a:xfrm flipH="1" flipV="1">
                    <a:off x="1924" y="2016"/>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Line 1507">
                    <a:extLst>
                      <a:ext uri="{FF2B5EF4-FFF2-40B4-BE49-F238E27FC236}">
                        <a16:creationId xmlns:a16="http://schemas.microsoft.com/office/drawing/2014/main" id="{63D9FD14-0928-4EB2-989E-B83A7A839417}"/>
                      </a:ext>
                    </a:extLst>
                  </p:cNvPr>
                  <p:cNvSpPr>
                    <a:spLocks noChangeShapeType="1"/>
                  </p:cNvSpPr>
                  <p:nvPr/>
                </p:nvSpPr>
                <p:spPr bwMode="auto">
                  <a:xfrm flipH="1">
                    <a:off x="3426" y="2333"/>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1508">
                    <a:extLst>
                      <a:ext uri="{FF2B5EF4-FFF2-40B4-BE49-F238E27FC236}">
                        <a16:creationId xmlns:a16="http://schemas.microsoft.com/office/drawing/2014/main" id="{90CC14B3-864A-40FD-B776-7D86A0B3DE03}"/>
                      </a:ext>
                    </a:extLst>
                  </p:cNvPr>
                  <p:cNvSpPr>
                    <a:spLocks noChangeShapeType="1"/>
                  </p:cNvSpPr>
                  <p:nvPr/>
                </p:nvSpPr>
                <p:spPr bwMode="auto">
                  <a:xfrm flipV="1">
                    <a:off x="3384" y="2207"/>
                    <a:ext cx="31"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Line 1509">
                    <a:extLst>
                      <a:ext uri="{FF2B5EF4-FFF2-40B4-BE49-F238E27FC236}">
                        <a16:creationId xmlns:a16="http://schemas.microsoft.com/office/drawing/2014/main" id="{81B8C6C4-B79A-478A-9D15-C15CF21604B5}"/>
                      </a:ext>
                    </a:extLst>
                  </p:cNvPr>
                  <p:cNvSpPr>
                    <a:spLocks noChangeShapeType="1"/>
                  </p:cNvSpPr>
                  <p:nvPr/>
                </p:nvSpPr>
                <p:spPr bwMode="auto">
                  <a:xfrm>
                    <a:off x="2007" y="1846"/>
                    <a:ext cx="30"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Line 1510">
                    <a:extLst>
                      <a:ext uri="{FF2B5EF4-FFF2-40B4-BE49-F238E27FC236}">
                        <a16:creationId xmlns:a16="http://schemas.microsoft.com/office/drawing/2014/main" id="{15B197DE-BC43-43D8-A16E-BB37C927F7F0}"/>
                      </a:ext>
                    </a:extLst>
                  </p:cNvPr>
                  <p:cNvSpPr>
                    <a:spLocks noChangeShapeType="1"/>
                  </p:cNvSpPr>
                  <p:nvPr/>
                </p:nvSpPr>
                <p:spPr bwMode="auto">
                  <a:xfrm flipH="1">
                    <a:off x="3454" y="2314"/>
                    <a:ext cx="24"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Line 1511">
                    <a:extLst>
                      <a:ext uri="{FF2B5EF4-FFF2-40B4-BE49-F238E27FC236}">
                        <a16:creationId xmlns:a16="http://schemas.microsoft.com/office/drawing/2014/main" id="{987B0610-ECC1-4B6A-9F35-B33D455F4A01}"/>
                      </a:ext>
                    </a:extLst>
                  </p:cNvPr>
                  <p:cNvSpPr>
                    <a:spLocks noChangeShapeType="1"/>
                  </p:cNvSpPr>
                  <p:nvPr/>
                </p:nvSpPr>
                <p:spPr bwMode="auto">
                  <a:xfrm flipH="1">
                    <a:off x="2068" y="1952"/>
                    <a:ext cx="17"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512">
                    <a:extLst>
                      <a:ext uri="{FF2B5EF4-FFF2-40B4-BE49-F238E27FC236}">
                        <a16:creationId xmlns:a16="http://schemas.microsoft.com/office/drawing/2014/main" id="{17FDAAB8-B317-4D7A-B8D4-D59488AE55E3}"/>
                      </a:ext>
                    </a:extLst>
                  </p:cNvPr>
                  <p:cNvSpPr>
                    <a:spLocks noChangeShapeType="1"/>
                  </p:cNvSpPr>
                  <p:nvPr/>
                </p:nvSpPr>
                <p:spPr bwMode="auto">
                  <a:xfrm>
                    <a:off x="3476" y="2188"/>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513">
                    <a:extLst>
                      <a:ext uri="{FF2B5EF4-FFF2-40B4-BE49-F238E27FC236}">
                        <a16:creationId xmlns:a16="http://schemas.microsoft.com/office/drawing/2014/main" id="{575A31BE-DC15-42D9-B788-7D17A76AC300}"/>
                      </a:ext>
                    </a:extLst>
                  </p:cNvPr>
                  <p:cNvSpPr>
                    <a:spLocks noChangeShapeType="1"/>
                  </p:cNvSpPr>
                  <p:nvPr/>
                </p:nvSpPr>
                <p:spPr bwMode="auto">
                  <a:xfrm flipV="1">
                    <a:off x="3342" y="2313"/>
                    <a:ext cx="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514">
                    <a:extLst>
                      <a:ext uri="{FF2B5EF4-FFF2-40B4-BE49-F238E27FC236}">
                        <a16:creationId xmlns:a16="http://schemas.microsoft.com/office/drawing/2014/main" id="{1B97C210-F0E2-41D7-A4B9-49647EEFEF7F}"/>
                      </a:ext>
                    </a:extLst>
                  </p:cNvPr>
                  <p:cNvSpPr>
                    <a:spLocks noChangeShapeType="1"/>
                  </p:cNvSpPr>
                  <p:nvPr/>
                </p:nvSpPr>
                <p:spPr bwMode="auto">
                  <a:xfrm flipH="1" flipV="1">
                    <a:off x="3342" y="2336"/>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515">
                    <a:extLst>
                      <a:ext uri="{FF2B5EF4-FFF2-40B4-BE49-F238E27FC236}">
                        <a16:creationId xmlns:a16="http://schemas.microsoft.com/office/drawing/2014/main" id="{2C54F5A2-57F7-4387-BF8F-C69C106DD829}"/>
                      </a:ext>
                    </a:extLst>
                  </p:cNvPr>
                  <p:cNvSpPr>
                    <a:spLocks noChangeShapeType="1"/>
                  </p:cNvSpPr>
                  <p:nvPr/>
                </p:nvSpPr>
                <p:spPr bwMode="auto">
                  <a:xfrm flipH="1" flipV="1">
                    <a:off x="1951" y="2024"/>
                    <a:ext cx="28"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Line 1516">
                    <a:extLst>
                      <a:ext uri="{FF2B5EF4-FFF2-40B4-BE49-F238E27FC236}">
                        <a16:creationId xmlns:a16="http://schemas.microsoft.com/office/drawing/2014/main" id="{30ABA892-C2F4-464B-B78D-0BD2465D31BA}"/>
                      </a:ext>
                    </a:extLst>
                  </p:cNvPr>
                  <p:cNvSpPr>
                    <a:spLocks noChangeShapeType="1"/>
                  </p:cNvSpPr>
                  <p:nvPr/>
                </p:nvSpPr>
                <p:spPr bwMode="auto">
                  <a:xfrm flipH="1" flipV="1">
                    <a:off x="3349" y="2358"/>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Line 1517">
                    <a:extLst>
                      <a:ext uri="{FF2B5EF4-FFF2-40B4-BE49-F238E27FC236}">
                        <a16:creationId xmlns:a16="http://schemas.microsoft.com/office/drawing/2014/main" id="{0B81DC9C-3EF6-4F4C-9087-091AE30AFDF7}"/>
                      </a:ext>
                    </a:extLst>
                  </p:cNvPr>
                  <p:cNvSpPr>
                    <a:spLocks noChangeShapeType="1"/>
                  </p:cNvSpPr>
                  <p:nvPr/>
                </p:nvSpPr>
                <p:spPr bwMode="auto">
                  <a:xfrm>
                    <a:off x="3415" y="2207"/>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7" name="Line 1518">
                    <a:extLst>
                      <a:ext uri="{FF2B5EF4-FFF2-40B4-BE49-F238E27FC236}">
                        <a16:creationId xmlns:a16="http://schemas.microsoft.com/office/drawing/2014/main" id="{75FCB9DD-A80D-4135-AFB4-642501997514}"/>
                      </a:ext>
                    </a:extLst>
                  </p:cNvPr>
                  <p:cNvSpPr>
                    <a:spLocks noChangeShapeType="1"/>
                  </p:cNvSpPr>
                  <p:nvPr/>
                </p:nvSpPr>
                <p:spPr bwMode="auto">
                  <a:xfrm flipV="1">
                    <a:off x="3343" y="2291"/>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Line 1519">
                    <a:extLst>
                      <a:ext uri="{FF2B5EF4-FFF2-40B4-BE49-F238E27FC236}">
                        <a16:creationId xmlns:a16="http://schemas.microsoft.com/office/drawing/2014/main" id="{C260AA0C-F836-41D7-B5D8-314AFEBB1CBA}"/>
                      </a:ext>
                    </a:extLst>
                  </p:cNvPr>
                  <p:cNvSpPr>
                    <a:spLocks noChangeShapeType="1"/>
                  </p:cNvSpPr>
                  <p:nvPr/>
                </p:nvSpPr>
                <p:spPr bwMode="auto">
                  <a:xfrm flipV="1">
                    <a:off x="1852" y="1933"/>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9" name="Line 1520">
                    <a:extLst>
                      <a:ext uri="{FF2B5EF4-FFF2-40B4-BE49-F238E27FC236}">
                        <a16:creationId xmlns:a16="http://schemas.microsoft.com/office/drawing/2014/main" id="{E9279CA1-72AD-4383-A1D3-564A8F268AE8}"/>
                      </a:ext>
                    </a:extLst>
                  </p:cNvPr>
                  <p:cNvSpPr>
                    <a:spLocks noChangeShapeType="1"/>
                  </p:cNvSpPr>
                  <p:nvPr/>
                </p:nvSpPr>
                <p:spPr bwMode="auto">
                  <a:xfrm flipV="1">
                    <a:off x="1850" y="1960"/>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Line 1521">
                    <a:extLst>
                      <a:ext uri="{FF2B5EF4-FFF2-40B4-BE49-F238E27FC236}">
                        <a16:creationId xmlns:a16="http://schemas.microsoft.com/office/drawing/2014/main" id="{773B6BA0-62AD-4360-AA34-06DFC7546907}"/>
                      </a:ext>
                    </a:extLst>
                  </p:cNvPr>
                  <p:cNvSpPr>
                    <a:spLocks noChangeShapeType="1"/>
                  </p:cNvSpPr>
                  <p:nvPr/>
                </p:nvSpPr>
                <p:spPr bwMode="auto">
                  <a:xfrm>
                    <a:off x="2037" y="1852"/>
                    <a:ext cx="26"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1522">
                    <a:extLst>
                      <a:ext uri="{FF2B5EF4-FFF2-40B4-BE49-F238E27FC236}">
                        <a16:creationId xmlns:a16="http://schemas.microsoft.com/office/drawing/2014/main" id="{3CC1C005-8448-412B-B198-5834977BF70C}"/>
                      </a:ext>
                    </a:extLst>
                  </p:cNvPr>
                  <p:cNvSpPr>
                    <a:spLocks noChangeShapeType="1"/>
                  </p:cNvSpPr>
                  <p:nvPr/>
                </p:nvSpPr>
                <p:spPr bwMode="auto">
                  <a:xfrm flipH="1" flipV="1">
                    <a:off x="3365" y="2376"/>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1523">
                    <a:extLst>
                      <a:ext uri="{FF2B5EF4-FFF2-40B4-BE49-F238E27FC236}">
                        <a16:creationId xmlns:a16="http://schemas.microsoft.com/office/drawing/2014/main" id="{FD442F8D-9607-4D53-9135-436ED3E3BDC3}"/>
                      </a:ext>
                    </a:extLst>
                  </p:cNvPr>
                  <p:cNvSpPr>
                    <a:spLocks noChangeShapeType="1"/>
                  </p:cNvSpPr>
                  <p:nvPr/>
                </p:nvSpPr>
                <p:spPr bwMode="auto">
                  <a:xfrm flipH="1">
                    <a:off x="3478" y="2291"/>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1524">
                    <a:extLst>
                      <a:ext uri="{FF2B5EF4-FFF2-40B4-BE49-F238E27FC236}">
                        <a16:creationId xmlns:a16="http://schemas.microsoft.com/office/drawing/2014/main" id="{5A71AFE2-0C66-4344-8941-EE51961B138B}"/>
                      </a:ext>
                    </a:extLst>
                  </p:cNvPr>
                  <p:cNvSpPr>
                    <a:spLocks noChangeShapeType="1"/>
                  </p:cNvSpPr>
                  <p:nvPr/>
                </p:nvSpPr>
                <p:spPr bwMode="auto">
                  <a:xfrm flipH="1" flipV="1">
                    <a:off x="1850" y="1987"/>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1525">
                    <a:extLst>
                      <a:ext uri="{FF2B5EF4-FFF2-40B4-BE49-F238E27FC236}">
                        <a16:creationId xmlns:a16="http://schemas.microsoft.com/office/drawing/2014/main" id="{33407468-1089-441B-8F54-4B744C921612}"/>
                      </a:ext>
                    </a:extLst>
                  </p:cNvPr>
                  <p:cNvSpPr>
                    <a:spLocks noChangeShapeType="1"/>
                  </p:cNvSpPr>
                  <p:nvPr/>
                </p:nvSpPr>
                <p:spPr bwMode="auto">
                  <a:xfrm flipV="1">
                    <a:off x="1864" y="1910"/>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1526">
                    <a:extLst>
                      <a:ext uri="{FF2B5EF4-FFF2-40B4-BE49-F238E27FC236}">
                        <a16:creationId xmlns:a16="http://schemas.microsoft.com/office/drawing/2014/main" id="{5990D689-738A-4192-927F-5DCB5035D7E8}"/>
                      </a:ext>
                    </a:extLst>
                  </p:cNvPr>
                  <p:cNvSpPr>
                    <a:spLocks noChangeShapeType="1"/>
                  </p:cNvSpPr>
                  <p:nvPr/>
                </p:nvSpPr>
                <p:spPr bwMode="auto">
                  <a:xfrm>
                    <a:off x="3495" y="2210"/>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1527">
                    <a:extLst>
                      <a:ext uri="{FF2B5EF4-FFF2-40B4-BE49-F238E27FC236}">
                        <a16:creationId xmlns:a16="http://schemas.microsoft.com/office/drawing/2014/main" id="{03F62596-854C-431A-81C5-7A977672DC4A}"/>
                      </a:ext>
                    </a:extLst>
                  </p:cNvPr>
                  <p:cNvSpPr>
                    <a:spLocks noChangeShapeType="1"/>
                  </p:cNvSpPr>
                  <p:nvPr/>
                </p:nvSpPr>
                <p:spPr bwMode="auto">
                  <a:xfrm flipH="1">
                    <a:off x="2085" y="1929"/>
                    <a:ext cx="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Line 1528">
                    <a:extLst>
                      <a:ext uri="{FF2B5EF4-FFF2-40B4-BE49-F238E27FC236}">
                        <a16:creationId xmlns:a16="http://schemas.microsoft.com/office/drawing/2014/main" id="{2D7869E3-373C-4C44-8C1D-058BA1CF6A19}"/>
                      </a:ext>
                    </a:extLst>
                  </p:cNvPr>
                  <p:cNvSpPr>
                    <a:spLocks noChangeShapeType="1"/>
                  </p:cNvSpPr>
                  <p:nvPr/>
                </p:nvSpPr>
                <p:spPr bwMode="auto">
                  <a:xfrm flipV="1">
                    <a:off x="3354" y="2271"/>
                    <a:ext cx="20"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Line 1529">
                    <a:extLst>
                      <a:ext uri="{FF2B5EF4-FFF2-40B4-BE49-F238E27FC236}">
                        <a16:creationId xmlns:a16="http://schemas.microsoft.com/office/drawing/2014/main" id="{DC227D7A-72A7-4F1F-AF77-1D0F89F63990}"/>
                      </a:ext>
                    </a:extLst>
                  </p:cNvPr>
                  <p:cNvSpPr>
                    <a:spLocks noChangeShapeType="1"/>
                  </p:cNvSpPr>
                  <p:nvPr/>
                </p:nvSpPr>
                <p:spPr bwMode="auto">
                  <a:xfrm flipH="1" flipV="1">
                    <a:off x="1857" y="2013"/>
                    <a:ext cx="16"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9" name="Line 1530">
                    <a:extLst>
                      <a:ext uri="{FF2B5EF4-FFF2-40B4-BE49-F238E27FC236}">
                        <a16:creationId xmlns:a16="http://schemas.microsoft.com/office/drawing/2014/main" id="{C513585E-CD01-4F67-A0C0-B784E1A6237C}"/>
                      </a:ext>
                    </a:extLst>
                  </p:cNvPr>
                  <p:cNvSpPr>
                    <a:spLocks noChangeShapeType="1"/>
                  </p:cNvSpPr>
                  <p:nvPr/>
                </p:nvSpPr>
                <p:spPr bwMode="auto">
                  <a:xfrm flipH="1">
                    <a:off x="3495" y="2264"/>
                    <a:ext cx="9"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Line 1531">
                    <a:extLst>
                      <a:ext uri="{FF2B5EF4-FFF2-40B4-BE49-F238E27FC236}">
                        <a16:creationId xmlns:a16="http://schemas.microsoft.com/office/drawing/2014/main" id="{42B85D2F-59BF-4589-9EDF-62B81DAE53B0}"/>
                      </a:ext>
                    </a:extLst>
                  </p:cNvPr>
                  <p:cNvSpPr>
                    <a:spLocks noChangeShapeType="1"/>
                  </p:cNvSpPr>
                  <p:nvPr/>
                </p:nvSpPr>
                <p:spPr bwMode="auto">
                  <a:xfrm flipV="1">
                    <a:off x="1884" y="1893"/>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1" name="Line 1532">
                    <a:extLst>
                      <a:ext uri="{FF2B5EF4-FFF2-40B4-BE49-F238E27FC236}">
                        <a16:creationId xmlns:a16="http://schemas.microsoft.com/office/drawing/2014/main" id="{9A9D667D-B222-48C6-965A-1992E96B6AD2}"/>
                      </a:ext>
                    </a:extLst>
                  </p:cNvPr>
                  <p:cNvSpPr>
                    <a:spLocks noChangeShapeType="1"/>
                  </p:cNvSpPr>
                  <p:nvPr/>
                </p:nvSpPr>
                <p:spPr bwMode="auto">
                  <a:xfrm>
                    <a:off x="3504" y="2236"/>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Line 1533">
                    <a:extLst>
                      <a:ext uri="{FF2B5EF4-FFF2-40B4-BE49-F238E27FC236}">
                        <a16:creationId xmlns:a16="http://schemas.microsoft.com/office/drawing/2014/main" id="{5F8FECA3-3940-4921-BD22-8C2E734F13AD}"/>
                      </a:ext>
                    </a:extLst>
                  </p:cNvPr>
                  <p:cNvSpPr>
                    <a:spLocks noChangeShapeType="1"/>
                  </p:cNvSpPr>
                  <p:nvPr/>
                </p:nvSpPr>
                <p:spPr bwMode="auto">
                  <a:xfrm>
                    <a:off x="2063" y="1864"/>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Line 1534">
                    <a:extLst>
                      <a:ext uri="{FF2B5EF4-FFF2-40B4-BE49-F238E27FC236}">
                        <a16:creationId xmlns:a16="http://schemas.microsoft.com/office/drawing/2014/main" id="{B0AE0E16-855D-4A43-B77A-8732B1228D99}"/>
                      </a:ext>
                    </a:extLst>
                  </p:cNvPr>
                  <p:cNvSpPr>
                    <a:spLocks noChangeShapeType="1"/>
                  </p:cNvSpPr>
                  <p:nvPr/>
                </p:nvSpPr>
                <p:spPr bwMode="auto">
                  <a:xfrm flipH="1" flipV="1">
                    <a:off x="3389" y="2388"/>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Line 1535">
                    <a:extLst>
                      <a:ext uri="{FF2B5EF4-FFF2-40B4-BE49-F238E27FC236}">
                        <a16:creationId xmlns:a16="http://schemas.microsoft.com/office/drawing/2014/main" id="{3EF51FEC-9499-43C4-975B-AE5EB2CE2A25}"/>
                      </a:ext>
                    </a:extLst>
                  </p:cNvPr>
                  <p:cNvSpPr>
                    <a:spLocks noChangeShapeType="1"/>
                  </p:cNvSpPr>
                  <p:nvPr/>
                </p:nvSpPr>
                <p:spPr bwMode="auto">
                  <a:xfrm>
                    <a:off x="2092" y="1905"/>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5" name="Line 1536">
                    <a:extLst>
                      <a:ext uri="{FF2B5EF4-FFF2-40B4-BE49-F238E27FC236}">
                        <a16:creationId xmlns:a16="http://schemas.microsoft.com/office/drawing/2014/main" id="{529C2EE3-748F-4A54-AA28-3795C5DE375C}"/>
                      </a:ext>
                    </a:extLst>
                  </p:cNvPr>
                  <p:cNvSpPr>
                    <a:spLocks noChangeShapeType="1"/>
                  </p:cNvSpPr>
                  <p:nvPr/>
                </p:nvSpPr>
                <p:spPr bwMode="auto">
                  <a:xfrm flipH="1">
                    <a:off x="1979" y="2017"/>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6" name="Line 1537">
                    <a:extLst>
                      <a:ext uri="{FF2B5EF4-FFF2-40B4-BE49-F238E27FC236}">
                        <a16:creationId xmlns:a16="http://schemas.microsoft.com/office/drawing/2014/main" id="{EB6024AA-C739-406A-B2F0-7822F900FEEE}"/>
                      </a:ext>
                    </a:extLst>
                  </p:cNvPr>
                  <p:cNvSpPr>
                    <a:spLocks noChangeShapeType="1"/>
                  </p:cNvSpPr>
                  <p:nvPr/>
                </p:nvSpPr>
                <p:spPr bwMode="auto">
                  <a:xfrm>
                    <a:off x="3446" y="2208"/>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7" name="Line 1538">
                    <a:extLst>
                      <a:ext uri="{FF2B5EF4-FFF2-40B4-BE49-F238E27FC236}">
                        <a16:creationId xmlns:a16="http://schemas.microsoft.com/office/drawing/2014/main" id="{A68E353D-6431-4F1A-B090-BFDF90DEDDF9}"/>
                      </a:ext>
                    </a:extLst>
                  </p:cNvPr>
                  <p:cNvSpPr>
                    <a:spLocks noChangeShapeType="1"/>
                  </p:cNvSpPr>
                  <p:nvPr/>
                </p:nvSpPr>
                <p:spPr bwMode="auto">
                  <a:xfrm>
                    <a:off x="2082" y="1883"/>
                    <a:ext cx="1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8" name="Line 1539">
                    <a:extLst>
                      <a:ext uri="{FF2B5EF4-FFF2-40B4-BE49-F238E27FC236}">
                        <a16:creationId xmlns:a16="http://schemas.microsoft.com/office/drawing/2014/main" id="{2F08EA2A-F492-4972-9131-E88115D36B4C}"/>
                      </a:ext>
                    </a:extLst>
                  </p:cNvPr>
                  <p:cNvSpPr>
                    <a:spLocks noChangeShapeType="1"/>
                  </p:cNvSpPr>
                  <p:nvPr/>
                </p:nvSpPr>
                <p:spPr bwMode="auto">
                  <a:xfrm flipH="1" flipV="1">
                    <a:off x="1873" y="2034"/>
                    <a:ext cx="22"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9" name="Line 1540">
                    <a:extLst>
                      <a:ext uri="{FF2B5EF4-FFF2-40B4-BE49-F238E27FC236}">
                        <a16:creationId xmlns:a16="http://schemas.microsoft.com/office/drawing/2014/main" id="{F0804005-2C5C-404E-B682-EB85A39166EA}"/>
                      </a:ext>
                    </a:extLst>
                  </p:cNvPr>
                  <p:cNvSpPr>
                    <a:spLocks noChangeShapeType="1"/>
                  </p:cNvSpPr>
                  <p:nvPr/>
                </p:nvSpPr>
                <p:spPr bwMode="auto">
                  <a:xfrm flipV="1">
                    <a:off x="3374" y="2258"/>
                    <a:ext cx="25"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0" name="Line 1541">
                    <a:extLst>
                      <a:ext uri="{FF2B5EF4-FFF2-40B4-BE49-F238E27FC236}">
                        <a16:creationId xmlns:a16="http://schemas.microsoft.com/office/drawing/2014/main" id="{1D6A307A-5263-42F7-A004-2DD95C79EDBB}"/>
                      </a:ext>
                    </a:extLst>
                  </p:cNvPr>
                  <p:cNvSpPr>
                    <a:spLocks noChangeShapeType="1"/>
                  </p:cNvSpPr>
                  <p:nvPr/>
                </p:nvSpPr>
                <p:spPr bwMode="auto">
                  <a:xfrm flipV="1">
                    <a:off x="1911" y="1882"/>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1" name="Line 1542">
                    <a:extLst>
                      <a:ext uri="{FF2B5EF4-FFF2-40B4-BE49-F238E27FC236}">
                        <a16:creationId xmlns:a16="http://schemas.microsoft.com/office/drawing/2014/main" id="{35EDB1EF-D69F-417C-9A5E-A4ECF2A04448}"/>
                      </a:ext>
                    </a:extLst>
                  </p:cNvPr>
                  <p:cNvSpPr>
                    <a:spLocks noChangeShapeType="1"/>
                  </p:cNvSpPr>
                  <p:nvPr/>
                </p:nvSpPr>
                <p:spPr bwMode="auto">
                  <a:xfrm flipH="1">
                    <a:off x="3417" y="2389"/>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2" name="Line 1543">
                    <a:extLst>
                      <a:ext uri="{FF2B5EF4-FFF2-40B4-BE49-F238E27FC236}">
                        <a16:creationId xmlns:a16="http://schemas.microsoft.com/office/drawing/2014/main" id="{6088E5DC-7BF9-4D0A-825C-8CCF2E4EFF90}"/>
                      </a:ext>
                    </a:extLst>
                  </p:cNvPr>
                  <p:cNvSpPr>
                    <a:spLocks noChangeShapeType="1"/>
                  </p:cNvSpPr>
                  <p:nvPr/>
                </p:nvSpPr>
                <p:spPr bwMode="auto">
                  <a:xfrm flipH="1">
                    <a:off x="2007" y="2003"/>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3" name="Line 1544">
                    <a:extLst>
                      <a:ext uri="{FF2B5EF4-FFF2-40B4-BE49-F238E27FC236}">
                        <a16:creationId xmlns:a16="http://schemas.microsoft.com/office/drawing/2014/main" id="{E709A001-98F6-4FDE-B8C9-E6EB53594A0D}"/>
                      </a:ext>
                    </a:extLst>
                  </p:cNvPr>
                  <p:cNvSpPr>
                    <a:spLocks noChangeShapeType="1"/>
                  </p:cNvSpPr>
                  <p:nvPr/>
                </p:nvSpPr>
                <p:spPr bwMode="auto">
                  <a:xfrm flipV="1">
                    <a:off x="1942" y="1879"/>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4" name="Line 1545">
                    <a:extLst>
                      <a:ext uri="{FF2B5EF4-FFF2-40B4-BE49-F238E27FC236}">
                        <a16:creationId xmlns:a16="http://schemas.microsoft.com/office/drawing/2014/main" id="{89F65A61-7C73-40E3-A2D0-73CA0718C817}"/>
                      </a:ext>
                    </a:extLst>
                  </p:cNvPr>
                  <p:cNvSpPr>
                    <a:spLocks noChangeShapeType="1"/>
                  </p:cNvSpPr>
                  <p:nvPr/>
                </p:nvSpPr>
                <p:spPr bwMode="auto">
                  <a:xfrm>
                    <a:off x="3476" y="2217"/>
                    <a:ext cx="25"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5" name="Line 1546">
                    <a:extLst>
                      <a:ext uri="{FF2B5EF4-FFF2-40B4-BE49-F238E27FC236}">
                        <a16:creationId xmlns:a16="http://schemas.microsoft.com/office/drawing/2014/main" id="{236A3A89-3DAB-4D88-99AD-C63BB8BAC56D}"/>
                      </a:ext>
                    </a:extLst>
                  </p:cNvPr>
                  <p:cNvSpPr>
                    <a:spLocks noChangeShapeType="1"/>
                  </p:cNvSpPr>
                  <p:nvPr/>
                </p:nvSpPr>
                <p:spPr bwMode="auto">
                  <a:xfrm flipH="1">
                    <a:off x="3446" y="2378"/>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6" name="Line 1547">
                    <a:extLst>
                      <a:ext uri="{FF2B5EF4-FFF2-40B4-BE49-F238E27FC236}">
                        <a16:creationId xmlns:a16="http://schemas.microsoft.com/office/drawing/2014/main" id="{BC875EF9-9CD8-48F0-B25B-0DBCE3CD2E6E}"/>
                      </a:ext>
                    </a:extLst>
                  </p:cNvPr>
                  <p:cNvSpPr>
                    <a:spLocks noChangeShapeType="1"/>
                  </p:cNvSpPr>
                  <p:nvPr/>
                </p:nvSpPr>
                <p:spPr bwMode="auto">
                  <a:xfrm flipH="1" flipV="1">
                    <a:off x="1895" y="2050"/>
                    <a:ext cx="28"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7" name="Line 1548">
                    <a:extLst>
                      <a:ext uri="{FF2B5EF4-FFF2-40B4-BE49-F238E27FC236}">
                        <a16:creationId xmlns:a16="http://schemas.microsoft.com/office/drawing/2014/main" id="{1D5ED88B-A378-4A3F-8AD2-DC55A7E5E4AB}"/>
                      </a:ext>
                    </a:extLst>
                  </p:cNvPr>
                  <p:cNvSpPr>
                    <a:spLocks noChangeShapeType="1"/>
                  </p:cNvSpPr>
                  <p:nvPr/>
                </p:nvSpPr>
                <p:spPr bwMode="auto">
                  <a:xfrm flipV="1">
                    <a:off x="3399" y="2251"/>
                    <a:ext cx="30"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8" name="Line 1549">
                    <a:extLst>
                      <a:ext uri="{FF2B5EF4-FFF2-40B4-BE49-F238E27FC236}">
                        <a16:creationId xmlns:a16="http://schemas.microsoft.com/office/drawing/2014/main" id="{91255E9C-B5E6-4C31-AD21-6E05ED06EDFD}"/>
                      </a:ext>
                    </a:extLst>
                  </p:cNvPr>
                  <p:cNvSpPr>
                    <a:spLocks noChangeShapeType="1"/>
                  </p:cNvSpPr>
                  <p:nvPr/>
                </p:nvSpPr>
                <p:spPr bwMode="auto">
                  <a:xfrm>
                    <a:off x="1973" y="1879"/>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9" name="Line 1550">
                    <a:extLst>
                      <a:ext uri="{FF2B5EF4-FFF2-40B4-BE49-F238E27FC236}">
                        <a16:creationId xmlns:a16="http://schemas.microsoft.com/office/drawing/2014/main" id="{3A2DA32C-0FD1-46C4-9978-43D030B2253B}"/>
                      </a:ext>
                    </a:extLst>
                  </p:cNvPr>
                  <p:cNvSpPr>
                    <a:spLocks noChangeShapeType="1"/>
                  </p:cNvSpPr>
                  <p:nvPr/>
                </p:nvSpPr>
                <p:spPr bwMode="auto">
                  <a:xfrm flipH="1">
                    <a:off x="3475" y="2359"/>
                    <a:ext cx="24"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0" name="Line 1551">
                    <a:extLst>
                      <a:ext uri="{FF2B5EF4-FFF2-40B4-BE49-F238E27FC236}">
                        <a16:creationId xmlns:a16="http://schemas.microsoft.com/office/drawing/2014/main" id="{1B765087-A0ED-405D-A120-B3A356D75AC0}"/>
                      </a:ext>
                    </a:extLst>
                  </p:cNvPr>
                  <p:cNvSpPr>
                    <a:spLocks noChangeShapeType="1"/>
                  </p:cNvSpPr>
                  <p:nvPr/>
                </p:nvSpPr>
                <p:spPr bwMode="auto">
                  <a:xfrm flipH="1">
                    <a:off x="2031" y="1983"/>
                    <a:ext cx="17"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1" name="Line 1552">
                    <a:extLst>
                      <a:ext uri="{FF2B5EF4-FFF2-40B4-BE49-F238E27FC236}">
                        <a16:creationId xmlns:a16="http://schemas.microsoft.com/office/drawing/2014/main" id="{7B7DFA10-9EC3-4BEB-ADB0-A626F4E508D7}"/>
                      </a:ext>
                    </a:extLst>
                  </p:cNvPr>
                  <p:cNvSpPr>
                    <a:spLocks noChangeShapeType="1"/>
                  </p:cNvSpPr>
                  <p:nvPr/>
                </p:nvSpPr>
                <p:spPr bwMode="auto">
                  <a:xfrm>
                    <a:off x="3501" y="2233"/>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2" name="Line 1553">
                    <a:extLst>
                      <a:ext uri="{FF2B5EF4-FFF2-40B4-BE49-F238E27FC236}">
                        <a16:creationId xmlns:a16="http://schemas.microsoft.com/office/drawing/2014/main" id="{CD366F08-DE7B-41EF-B2E4-EEB6256388EC}"/>
                      </a:ext>
                    </a:extLst>
                  </p:cNvPr>
                  <p:cNvSpPr>
                    <a:spLocks noChangeShapeType="1"/>
                  </p:cNvSpPr>
                  <p:nvPr/>
                </p:nvSpPr>
                <p:spPr bwMode="auto">
                  <a:xfrm flipH="1">
                    <a:off x="1923" y="2059"/>
                    <a:ext cx="29"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3" name="Line 1554">
                    <a:extLst>
                      <a:ext uri="{FF2B5EF4-FFF2-40B4-BE49-F238E27FC236}">
                        <a16:creationId xmlns:a16="http://schemas.microsoft.com/office/drawing/2014/main" id="{FF341972-E083-441A-94F9-EF76E087624D}"/>
                      </a:ext>
                    </a:extLst>
                  </p:cNvPr>
                  <p:cNvSpPr>
                    <a:spLocks noChangeShapeType="1"/>
                  </p:cNvSpPr>
                  <p:nvPr/>
                </p:nvSpPr>
                <p:spPr bwMode="auto">
                  <a:xfrm flipH="1" flipV="1">
                    <a:off x="3347" y="2379"/>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4" name="Line 1555">
                    <a:extLst>
                      <a:ext uri="{FF2B5EF4-FFF2-40B4-BE49-F238E27FC236}">
                        <a16:creationId xmlns:a16="http://schemas.microsoft.com/office/drawing/2014/main" id="{1BDC8E3C-4792-4FB4-A08C-279D3B94A23C}"/>
                      </a:ext>
                    </a:extLst>
                  </p:cNvPr>
                  <p:cNvSpPr>
                    <a:spLocks noChangeShapeType="1"/>
                  </p:cNvSpPr>
                  <p:nvPr/>
                </p:nvSpPr>
                <p:spPr bwMode="auto">
                  <a:xfrm flipV="1">
                    <a:off x="3347" y="2356"/>
                    <a:ext cx="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5" name="Line 1556">
                    <a:extLst>
                      <a:ext uri="{FF2B5EF4-FFF2-40B4-BE49-F238E27FC236}">
                        <a16:creationId xmlns:a16="http://schemas.microsoft.com/office/drawing/2014/main" id="{0392B380-1040-4DE1-8981-C508154C2A85}"/>
                      </a:ext>
                    </a:extLst>
                  </p:cNvPr>
                  <p:cNvSpPr>
                    <a:spLocks noChangeShapeType="1"/>
                  </p:cNvSpPr>
                  <p:nvPr/>
                </p:nvSpPr>
                <p:spPr bwMode="auto">
                  <a:xfrm flipH="1" flipV="1">
                    <a:off x="3355" y="2401"/>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6" name="Line 1557">
                    <a:extLst>
                      <a:ext uri="{FF2B5EF4-FFF2-40B4-BE49-F238E27FC236}">
                        <a16:creationId xmlns:a16="http://schemas.microsoft.com/office/drawing/2014/main" id="{5E47D6F7-19FD-4C9E-BDAD-478DD314566B}"/>
                      </a:ext>
                    </a:extLst>
                  </p:cNvPr>
                  <p:cNvSpPr>
                    <a:spLocks noChangeShapeType="1"/>
                  </p:cNvSpPr>
                  <p:nvPr/>
                </p:nvSpPr>
                <p:spPr bwMode="auto">
                  <a:xfrm>
                    <a:off x="3429" y="2251"/>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7" name="Line 1558">
                    <a:extLst>
                      <a:ext uri="{FF2B5EF4-FFF2-40B4-BE49-F238E27FC236}">
                        <a16:creationId xmlns:a16="http://schemas.microsoft.com/office/drawing/2014/main" id="{3111F8D4-99D9-4540-8758-D9FFEE1C28DA}"/>
                      </a:ext>
                    </a:extLst>
                  </p:cNvPr>
                  <p:cNvSpPr>
                    <a:spLocks noChangeShapeType="1"/>
                  </p:cNvSpPr>
                  <p:nvPr/>
                </p:nvSpPr>
                <p:spPr bwMode="auto">
                  <a:xfrm flipV="1">
                    <a:off x="3348" y="2333"/>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8" name="Line 1559">
                    <a:extLst>
                      <a:ext uri="{FF2B5EF4-FFF2-40B4-BE49-F238E27FC236}">
                        <a16:creationId xmlns:a16="http://schemas.microsoft.com/office/drawing/2014/main" id="{67F90513-7ECB-4E13-8F2D-5A0C1A1B2050}"/>
                      </a:ext>
                    </a:extLst>
                  </p:cNvPr>
                  <p:cNvSpPr>
                    <a:spLocks noChangeShapeType="1"/>
                  </p:cNvSpPr>
                  <p:nvPr/>
                </p:nvSpPr>
                <p:spPr bwMode="auto">
                  <a:xfrm>
                    <a:off x="2003" y="1884"/>
                    <a:ext cx="26"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9" name="Line 1560">
                    <a:extLst>
                      <a:ext uri="{FF2B5EF4-FFF2-40B4-BE49-F238E27FC236}">
                        <a16:creationId xmlns:a16="http://schemas.microsoft.com/office/drawing/2014/main" id="{1DD3DDA0-735D-4ED7-822A-9B7C503DB724}"/>
                      </a:ext>
                    </a:extLst>
                  </p:cNvPr>
                  <p:cNvSpPr>
                    <a:spLocks noChangeShapeType="1"/>
                  </p:cNvSpPr>
                  <p:nvPr/>
                </p:nvSpPr>
                <p:spPr bwMode="auto">
                  <a:xfrm flipH="1">
                    <a:off x="3499" y="2336"/>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0" name="Line 1561">
                    <a:extLst>
                      <a:ext uri="{FF2B5EF4-FFF2-40B4-BE49-F238E27FC236}">
                        <a16:creationId xmlns:a16="http://schemas.microsoft.com/office/drawing/2014/main" id="{4372F686-0D95-4D91-8066-FAEF90333D9D}"/>
                      </a:ext>
                    </a:extLst>
                  </p:cNvPr>
                  <p:cNvSpPr>
                    <a:spLocks noChangeShapeType="1"/>
                  </p:cNvSpPr>
                  <p:nvPr/>
                </p:nvSpPr>
                <p:spPr bwMode="auto">
                  <a:xfrm flipV="1">
                    <a:off x="1831" y="1997"/>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1" name="Line 1562">
                    <a:extLst>
                      <a:ext uri="{FF2B5EF4-FFF2-40B4-BE49-F238E27FC236}">
                        <a16:creationId xmlns:a16="http://schemas.microsoft.com/office/drawing/2014/main" id="{0ACC69DA-6C17-442E-A7AE-C09D14A06582}"/>
                      </a:ext>
                    </a:extLst>
                  </p:cNvPr>
                  <p:cNvSpPr>
                    <a:spLocks noChangeShapeType="1"/>
                  </p:cNvSpPr>
                  <p:nvPr/>
                </p:nvSpPr>
                <p:spPr bwMode="auto">
                  <a:xfrm flipV="1">
                    <a:off x="1833" y="1970"/>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2" name="Line 1563">
                    <a:extLst>
                      <a:ext uri="{FF2B5EF4-FFF2-40B4-BE49-F238E27FC236}">
                        <a16:creationId xmlns:a16="http://schemas.microsoft.com/office/drawing/2014/main" id="{6765094A-4900-4EDB-801C-C822B3CE145A}"/>
                      </a:ext>
                    </a:extLst>
                  </p:cNvPr>
                  <p:cNvSpPr>
                    <a:spLocks noChangeShapeType="1"/>
                  </p:cNvSpPr>
                  <p:nvPr/>
                </p:nvSpPr>
                <p:spPr bwMode="auto">
                  <a:xfrm>
                    <a:off x="3518" y="2255"/>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3" name="Line 1564">
                    <a:extLst>
                      <a:ext uri="{FF2B5EF4-FFF2-40B4-BE49-F238E27FC236}">
                        <a16:creationId xmlns:a16="http://schemas.microsoft.com/office/drawing/2014/main" id="{FEC8919D-6698-4D1F-B343-48AD50B5BC5B}"/>
                      </a:ext>
                    </a:extLst>
                  </p:cNvPr>
                  <p:cNvSpPr>
                    <a:spLocks noChangeShapeType="1"/>
                  </p:cNvSpPr>
                  <p:nvPr/>
                </p:nvSpPr>
                <p:spPr bwMode="auto">
                  <a:xfrm flipH="1" flipV="1">
                    <a:off x="3372" y="2419"/>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4" name="Line 1565">
                    <a:extLst>
                      <a:ext uri="{FF2B5EF4-FFF2-40B4-BE49-F238E27FC236}">
                        <a16:creationId xmlns:a16="http://schemas.microsoft.com/office/drawing/2014/main" id="{6C655342-6CD9-4778-B5F0-637CEB5FC183}"/>
                      </a:ext>
                    </a:extLst>
                  </p:cNvPr>
                  <p:cNvSpPr>
                    <a:spLocks noChangeShapeType="1"/>
                  </p:cNvSpPr>
                  <p:nvPr/>
                </p:nvSpPr>
                <p:spPr bwMode="auto">
                  <a:xfrm flipH="1" flipV="1">
                    <a:off x="1831" y="2024"/>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5" name="Line 1566">
                    <a:extLst>
                      <a:ext uri="{FF2B5EF4-FFF2-40B4-BE49-F238E27FC236}">
                        <a16:creationId xmlns:a16="http://schemas.microsoft.com/office/drawing/2014/main" id="{AB67C603-4366-4150-891B-3354FBE3BA00}"/>
                      </a:ext>
                    </a:extLst>
                  </p:cNvPr>
                  <p:cNvSpPr>
                    <a:spLocks noChangeShapeType="1"/>
                  </p:cNvSpPr>
                  <p:nvPr/>
                </p:nvSpPr>
                <p:spPr bwMode="auto">
                  <a:xfrm flipH="1">
                    <a:off x="2048" y="1960"/>
                    <a:ext cx="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6" name="Line 1567">
                    <a:extLst>
                      <a:ext uri="{FF2B5EF4-FFF2-40B4-BE49-F238E27FC236}">
                        <a16:creationId xmlns:a16="http://schemas.microsoft.com/office/drawing/2014/main" id="{F9949843-C243-4F5C-9024-593A190323AA}"/>
                      </a:ext>
                    </a:extLst>
                  </p:cNvPr>
                  <p:cNvSpPr>
                    <a:spLocks noChangeShapeType="1"/>
                  </p:cNvSpPr>
                  <p:nvPr/>
                </p:nvSpPr>
                <p:spPr bwMode="auto">
                  <a:xfrm flipV="1">
                    <a:off x="1844" y="1947"/>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7" name="Line 1568">
                    <a:extLst>
                      <a:ext uri="{FF2B5EF4-FFF2-40B4-BE49-F238E27FC236}">
                        <a16:creationId xmlns:a16="http://schemas.microsoft.com/office/drawing/2014/main" id="{95380F63-6232-4A3C-A53C-B81A168CA59A}"/>
                      </a:ext>
                    </a:extLst>
                  </p:cNvPr>
                  <p:cNvSpPr>
                    <a:spLocks noChangeShapeType="1"/>
                  </p:cNvSpPr>
                  <p:nvPr/>
                </p:nvSpPr>
                <p:spPr bwMode="auto">
                  <a:xfrm flipH="1">
                    <a:off x="3517" y="2309"/>
                    <a:ext cx="10"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8" name="Line 1569">
                    <a:extLst>
                      <a:ext uri="{FF2B5EF4-FFF2-40B4-BE49-F238E27FC236}">
                        <a16:creationId xmlns:a16="http://schemas.microsoft.com/office/drawing/2014/main" id="{4572D0E4-7566-472C-AEE9-C24146C91032}"/>
                      </a:ext>
                    </a:extLst>
                  </p:cNvPr>
                  <p:cNvSpPr>
                    <a:spLocks noChangeShapeType="1"/>
                  </p:cNvSpPr>
                  <p:nvPr/>
                </p:nvSpPr>
                <p:spPr bwMode="auto">
                  <a:xfrm flipV="1">
                    <a:off x="3358" y="2314"/>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9" name="Line 1570">
                    <a:extLst>
                      <a:ext uri="{FF2B5EF4-FFF2-40B4-BE49-F238E27FC236}">
                        <a16:creationId xmlns:a16="http://schemas.microsoft.com/office/drawing/2014/main" id="{057693B1-9649-4E19-99FF-67B555501505}"/>
                      </a:ext>
                    </a:extLst>
                  </p:cNvPr>
                  <p:cNvSpPr>
                    <a:spLocks noChangeShapeType="1"/>
                  </p:cNvSpPr>
                  <p:nvPr/>
                </p:nvSpPr>
                <p:spPr bwMode="auto">
                  <a:xfrm>
                    <a:off x="3527" y="2281"/>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0" name="Line 1571">
                    <a:extLst>
                      <a:ext uri="{FF2B5EF4-FFF2-40B4-BE49-F238E27FC236}">
                        <a16:creationId xmlns:a16="http://schemas.microsoft.com/office/drawing/2014/main" id="{96095DBB-A94F-4150-A6BC-32661569AF6F}"/>
                      </a:ext>
                    </a:extLst>
                  </p:cNvPr>
                  <p:cNvSpPr>
                    <a:spLocks noChangeShapeType="1"/>
                  </p:cNvSpPr>
                  <p:nvPr/>
                </p:nvSpPr>
                <p:spPr bwMode="auto">
                  <a:xfrm>
                    <a:off x="2029" y="1896"/>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1" name="Line 1572">
                    <a:extLst>
                      <a:ext uri="{FF2B5EF4-FFF2-40B4-BE49-F238E27FC236}">
                        <a16:creationId xmlns:a16="http://schemas.microsoft.com/office/drawing/2014/main" id="{10B0CAF6-C74F-4952-9E02-DCCDACC9EB82}"/>
                      </a:ext>
                    </a:extLst>
                  </p:cNvPr>
                  <p:cNvSpPr>
                    <a:spLocks noChangeShapeType="1"/>
                  </p:cNvSpPr>
                  <p:nvPr/>
                </p:nvSpPr>
                <p:spPr bwMode="auto">
                  <a:xfrm flipH="1" flipV="1">
                    <a:off x="1839" y="2050"/>
                    <a:ext cx="1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2" name="Line 1573">
                    <a:extLst>
                      <a:ext uri="{FF2B5EF4-FFF2-40B4-BE49-F238E27FC236}">
                        <a16:creationId xmlns:a16="http://schemas.microsoft.com/office/drawing/2014/main" id="{28EAD407-D9C2-4064-81C0-30E9D8E44B63}"/>
                      </a:ext>
                    </a:extLst>
                  </p:cNvPr>
                  <p:cNvSpPr>
                    <a:spLocks noChangeShapeType="1"/>
                  </p:cNvSpPr>
                  <p:nvPr/>
                </p:nvSpPr>
                <p:spPr bwMode="auto">
                  <a:xfrm flipV="1">
                    <a:off x="1864" y="1929"/>
                    <a:ext cx="2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3" name="Line 1574">
                    <a:extLst>
                      <a:ext uri="{FF2B5EF4-FFF2-40B4-BE49-F238E27FC236}">
                        <a16:creationId xmlns:a16="http://schemas.microsoft.com/office/drawing/2014/main" id="{46E3B82E-7022-434F-B02F-04493644BAA2}"/>
                      </a:ext>
                    </a:extLst>
                  </p:cNvPr>
                  <p:cNvSpPr>
                    <a:spLocks noChangeShapeType="1"/>
                  </p:cNvSpPr>
                  <p:nvPr/>
                </p:nvSpPr>
                <p:spPr bwMode="auto">
                  <a:xfrm flipH="1" flipV="1">
                    <a:off x="3396" y="2431"/>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4" name="Line 1575">
                    <a:extLst>
                      <a:ext uri="{FF2B5EF4-FFF2-40B4-BE49-F238E27FC236}">
                        <a16:creationId xmlns:a16="http://schemas.microsoft.com/office/drawing/2014/main" id="{D82FB4F1-D246-40AC-882D-985C13EB9EDF}"/>
                      </a:ext>
                    </a:extLst>
                  </p:cNvPr>
                  <p:cNvSpPr>
                    <a:spLocks noChangeShapeType="1"/>
                  </p:cNvSpPr>
                  <p:nvPr/>
                </p:nvSpPr>
                <p:spPr bwMode="auto">
                  <a:xfrm>
                    <a:off x="2057" y="1937"/>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5" name="Line 1576">
                    <a:extLst>
                      <a:ext uri="{FF2B5EF4-FFF2-40B4-BE49-F238E27FC236}">
                        <a16:creationId xmlns:a16="http://schemas.microsoft.com/office/drawing/2014/main" id="{F6EF896F-788A-44FC-ACFF-EF316111F8DE}"/>
                      </a:ext>
                    </a:extLst>
                  </p:cNvPr>
                  <p:cNvSpPr>
                    <a:spLocks noChangeShapeType="1"/>
                  </p:cNvSpPr>
                  <p:nvPr/>
                </p:nvSpPr>
                <p:spPr bwMode="auto">
                  <a:xfrm flipH="1">
                    <a:off x="1952" y="2052"/>
                    <a:ext cx="28"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6" name="Line 1577">
                    <a:extLst>
                      <a:ext uri="{FF2B5EF4-FFF2-40B4-BE49-F238E27FC236}">
                        <a16:creationId xmlns:a16="http://schemas.microsoft.com/office/drawing/2014/main" id="{4984F1C6-E714-44A5-BA72-408833164456}"/>
                      </a:ext>
                    </a:extLst>
                  </p:cNvPr>
                  <p:cNvSpPr>
                    <a:spLocks noChangeShapeType="1"/>
                  </p:cNvSpPr>
                  <p:nvPr/>
                </p:nvSpPr>
                <p:spPr bwMode="auto">
                  <a:xfrm>
                    <a:off x="2047" y="1914"/>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7" name="Line 1578">
                    <a:extLst>
                      <a:ext uri="{FF2B5EF4-FFF2-40B4-BE49-F238E27FC236}">
                        <a16:creationId xmlns:a16="http://schemas.microsoft.com/office/drawing/2014/main" id="{DA9537C4-C53C-4FDA-8EA8-B54FE00458A8}"/>
                      </a:ext>
                    </a:extLst>
                  </p:cNvPr>
                  <p:cNvSpPr>
                    <a:spLocks noChangeShapeType="1"/>
                  </p:cNvSpPr>
                  <p:nvPr/>
                </p:nvSpPr>
                <p:spPr bwMode="auto">
                  <a:xfrm>
                    <a:off x="3460" y="2252"/>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8" name="Line 1579">
                    <a:extLst>
                      <a:ext uri="{FF2B5EF4-FFF2-40B4-BE49-F238E27FC236}">
                        <a16:creationId xmlns:a16="http://schemas.microsoft.com/office/drawing/2014/main" id="{47063BFC-B748-4745-B22F-18F61947D27C}"/>
                      </a:ext>
                    </a:extLst>
                  </p:cNvPr>
                  <p:cNvSpPr>
                    <a:spLocks noChangeShapeType="1"/>
                  </p:cNvSpPr>
                  <p:nvPr/>
                </p:nvSpPr>
                <p:spPr bwMode="auto">
                  <a:xfrm flipH="1" flipV="1">
                    <a:off x="1855" y="2072"/>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9" name="Line 1580">
                    <a:extLst>
                      <a:ext uri="{FF2B5EF4-FFF2-40B4-BE49-F238E27FC236}">
                        <a16:creationId xmlns:a16="http://schemas.microsoft.com/office/drawing/2014/main" id="{6ACCA62F-1A48-4E0F-BD48-17789F3B6412}"/>
                      </a:ext>
                    </a:extLst>
                  </p:cNvPr>
                  <p:cNvSpPr>
                    <a:spLocks noChangeShapeType="1"/>
                  </p:cNvSpPr>
                  <p:nvPr/>
                </p:nvSpPr>
                <p:spPr bwMode="auto">
                  <a:xfrm flipV="1">
                    <a:off x="3377" y="2300"/>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0" name="Line 1581">
                    <a:extLst>
                      <a:ext uri="{FF2B5EF4-FFF2-40B4-BE49-F238E27FC236}">
                        <a16:creationId xmlns:a16="http://schemas.microsoft.com/office/drawing/2014/main" id="{BB82395D-E4BF-4272-A7B6-A3B01CFAA855}"/>
                      </a:ext>
                    </a:extLst>
                  </p:cNvPr>
                  <p:cNvSpPr>
                    <a:spLocks noChangeShapeType="1"/>
                  </p:cNvSpPr>
                  <p:nvPr/>
                </p:nvSpPr>
                <p:spPr bwMode="auto">
                  <a:xfrm flipV="1">
                    <a:off x="1890" y="1918"/>
                    <a:ext cx="30"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1" name="Line 1582">
                    <a:extLst>
                      <a:ext uri="{FF2B5EF4-FFF2-40B4-BE49-F238E27FC236}">
                        <a16:creationId xmlns:a16="http://schemas.microsoft.com/office/drawing/2014/main" id="{549E18C3-3817-474F-9EEF-AF247C962D39}"/>
                      </a:ext>
                    </a:extLst>
                  </p:cNvPr>
                  <p:cNvSpPr>
                    <a:spLocks noChangeShapeType="1"/>
                  </p:cNvSpPr>
                  <p:nvPr/>
                </p:nvSpPr>
                <p:spPr bwMode="auto">
                  <a:xfrm flipH="1">
                    <a:off x="3424" y="2432"/>
                    <a:ext cx="30"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2" name="Line 1583">
                    <a:extLst>
                      <a:ext uri="{FF2B5EF4-FFF2-40B4-BE49-F238E27FC236}">
                        <a16:creationId xmlns:a16="http://schemas.microsoft.com/office/drawing/2014/main" id="{02DBF8F4-E174-487E-8289-A0574FC2D1C3}"/>
                      </a:ext>
                    </a:extLst>
                  </p:cNvPr>
                  <p:cNvSpPr>
                    <a:spLocks noChangeShapeType="1"/>
                  </p:cNvSpPr>
                  <p:nvPr/>
                </p:nvSpPr>
                <p:spPr bwMode="auto">
                  <a:xfrm flipH="1">
                    <a:off x="1980" y="2038"/>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3" name="Line 1584">
                    <a:extLst>
                      <a:ext uri="{FF2B5EF4-FFF2-40B4-BE49-F238E27FC236}">
                        <a16:creationId xmlns:a16="http://schemas.microsoft.com/office/drawing/2014/main" id="{2C3FB870-B29A-46ED-8E2B-B841A252F9E9}"/>
                      </a:ext>
                    </a:extLst>
                  </p:cNvPr>
                  <p:cNvSpPr>
                    <a:spLocks noChangeShapeType="1"/>
                  </p:cNvSpPr>
                  <p:nvPr/>
                </p:nvSpPr>
                <p:spPr bwMode="auto">
                  <a:xfrm>
                    <a:off x="3489" y="2261"/>
                    <a:ext cx="24"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4" name="Line 1585">
                    <a:extLst>
                      <a:ext uri="{FF2B5EF4-FFF2-40B4-BE49-F238E27FC236}">
                        <a16:creationId xmlns:a16="http://schemas.microsoft.com/office/drawing/2014/main" id="{C224A189-E8EC-4A86-991E-4204242B8AEA}"/>
                      </a:ext>
                    </a:extLst>
                  </p:cNvPr>
                  <p:cNvSpPr>
                    <a:spLocks noChangeShapeType="1"/>
                  </p:cNvSpPr>
                  <p:nvPr/>
                </p:nvSpPr>
                <p:spPr bwMode="auto">
                  <a:xfrm flipV="1">
                    <a:off x="1920" y="1915"/>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5" name="Line 1586">
                    <a:extLst>
                      <a:ext uri="{FF2B5EF4-FFF2-40B4-BE49-F238E27FC236}">
                        <a16:creationId xmlns:a16="http://schemas.microsoft.com/office/drawing/2014/main" id="{E6CA6756-AB67-45E0-9DFC-7D862016F6FC}"/>
                      </a:ext>
                    </a:extLst>
                  </p:cNvPr>
                  <p:cNvSpPr>
                    <a:spLocks noChangeShapeType="1"/>
                  </p:cNvSpPr>
                  <p:nvPr/>
                </p:nvSpPr>
                <p:spPr bwMode="auto">
                  <a:xfrm flipH="1">
                    <a:off x="3454" y="2421"/>
                    <a:ext cx="30"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6" name="Line 1587">
                    <a:extLst>
                      <a:ext uri="{FF2B5EF4-FFF2-40B4-BE49-F238E27FC236}">
                        <a16:creationId xmlns:a16="http://schemas.microsoft.com/office/drawing/2014/main" id="{18DEFD37-370A-4C03-9FAE-E83806EFA552}"/>
                      </a:ext>
                    </a:extLst>
                  </p:cNvPr>
                  <p:cNvSpPr>
                    <a:spLocks noChangeShapeType="1"/>
                  </p:cNvSpPr>
                  <p:nvPr/>
                </p:nvSpPr>
                <p:spPr bwMode="auto">
                  <a:xfrm flipH="1" flipV="1">
                    <a:off x="1878" y="2088"/>
                    <a:ext cx="28"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7" name="Line 1588">
                    <a:extLst>
                      <a:ext uri="{FF2B5EF4-FFF2-40B4-BE49-F238E27FC236}">
                        <a16:creationId xmlns:a16="http://schemas.microsoft.com/office/drawing/2014/main" id="{637FFF2C-43B5-43AA-A7B5-10A490BC44E2}"/>
                      </a:ext>
                    </a:extLst>
                  </p:cNvPr>
                  <p:cNvSpPr>
                    <a:spLocks noChangeShapeType="1"/>
                  </p:cNvSpPr>
                  <p:nvPr/>
                </p:nvSpPr>
                <p:spPr bwMode="auto">
                  <a:xfrm flipV="1">
                    <a:off x="3402" y="2293"/>
                    <a:ext cx="29"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8" name="Line 1589">
                    <a:extLst>
                      <a:ext uri="{FF2B5EF4-FFF2-40B4-BE49-F238E27FC236}">
                        <a16:creationId xmlns:a16="http://schemas.microsoft.com/office/drawing/2014/main" id="{92CD57AD-FCAB-496A-898D-2BFB423289A0}"/>
                      </a:ext>
                    </a:extLst>
                  </p:cNvPr>
                  <p:cNvSpPr>
                    <a:spLocks noChangeShapeType="1"/>
                  </p:cNvSpPr>
                  <p:nvPr/>
                </p:nvSpPr>
                <p:spPr bwMode="auto">
                  <a:xfrm>
                    <a:off x="1951" y="1915"/>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9" name="Line 1590">
                    <a:extLst>
                      <a:ext uri="{FF2B5EF4-FFF2-40B4-BE49-F238E27FC236}">
                        <a16:creationId xmlns:a16="http://schemas.microsoft.com/office/drawing/2014/main" id="{4B44FCD5-302E-4C4D-AD6F-B8FE8A9C674E}"/>
                      </a:ext>
                    </a:extLst>
                  </p:cNvPr>
                  <p:cNvSpPr>
                    <a:spLocks noChangeShapeType="1"/>
                  </p:cNvSpPr>
                  <p:nvPr/>
                </p:nvSpPr>
                <p:spPr bwMode="auto">
                  <a:xfrm flipH="1">
                    <a:off x="3484" y="2403"/>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0" name="Line 1591">
                    <a:extLst>
                      <a:ext uri="{FF2B5EF4-FFF2-40B4-BE49-F238E27FC236}">
                        <a16:creationId xmlns:a16="http://schemas.microsoft.com/office/drawing/2014/main" id="{6490330A-684A-4163-A9C5-2F5278818DB4}"/>
                      </a:ext>
                    </a:extLst>
                  </p:cNvPr>
                  <p:cNvSpPr>
                    <a:spLocks noChangeShapeType="1"/>
                  </p:cNvSpPr>
                  <p:nvPr/>
                </p:nvSpPr>
                <p:spPr bwMode="auto">
                  <a:xfrm flipH="1">
                    <a:off x="2005" y="2019"/>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1" name="Line 1592">
                    <a:extLst>
                      <a:ext uri="{FF2B5EF4-FFF2-40B4-BE49-F238E27FC236}">
                        <a16:creationId xmlns:a16="http://schemas.microsoft.com/office/drawing/2014/main" id="{78EA53E8-EA60-4F37-98CA-60EB2EC09E16}"/>
                      </a:ext>
                    </a:extLst>
                  </p:cNvPr>
                  <p:cNvSpPr>
                    <a:spLocks noChangeShapeType="1"/>
                  </p:cNvSpPr>
                  <p:nvPr/>
                </p:nvSpPr>
                <p:spPr bwMode="auto">
                  <a:xfrm>
                    <a:off x="3513" y="2277"/>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2" name="Line 1593">
                    <a:extLst>
                      <a:ext uri="{FF2B5EF4-FFF2-40B4-BE49-F238E27FC236}">
                        <a16:creationId xmlns:a16="http://schemas.microsoft.com/office/drawing/2014/main" id="{C313436B-D46C-43E4-814B-370E3DD195A0}"/>
                      </a:ext>
                    </a:extLst>
                  </p:cNvPr>
                  <p:cNvSpPr>
                    <a:spLocks noChangeShapeType="1"/>
                  </p:cNvSpPr>
                  <p:nvPr/>
                </p:nvSpPr>
                <p:spPr bwMode="auto">
                  <a:xfrm flipH="1" flipV="1">
                    <a:off x="1906" y="2097"/>
                    <a:ext cx="30"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3" name="Line 1594">
                    <a:extLst>
                      <a:ext uri="{FF2B5EF4-FFF2-40B4-BE49-F238E27FC236}">
                        <a16:creationId xmlns:a16="http://schemas.microsoft.com/office/drawing/2014/main" id="{83743572-4FF1-4BCC-953D-9D6F49C85FA3}"/>
                      </a:ext>
                    </a:extLst>
                  </p:cNvPr>
                  <p:cNvSpPr>
                    <a:spLocks noChangeShapeType="1"/>
                  </p:cNvSpPr>
                  <p:nvPr/>
                </p:nvSpPr>
                <p:spPr bwMode="auto">
                  <a:xfrm flipV="1">
                    <a:off x="3340" y="2396"/>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4" name="Line 1595">
                    <a:extLst>
                      <a:ext uri="{FF2B5EF4-FFF2-40B4-BE49-F238E27FC236}">
                        <a16:creationId xmlns:a16="http://schemas.microsoft.com/office/drawing/2014/main" id="{3860211D-15A4-4DB9-9F2D-130FB57A2613}"/>
                      </a:ext>
                    </a:extLst>
                  </p:cNvPr>
                  <p:cNvSpPr>
                    <a:spLocks noChangeShapeType="1"/>
                  </p:cNvSpPr>
                  <p:nvPr/>
                </p:nvSpPr>
                <p:spPr bwMode="auto">
                  <a:xfrm flipH="1" flipV="1">
                    <a:off x="3340" y="2420"/>
                    <a:ext cx="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5" name="Line 1596">
                    <a:extLst>
                      <a:ext uri="{FF2B5EF4-FFF2-40B4-BE49-F238E27FC236}">
                        <a16:creationId xmlns:a16="http://schemas.microsoft.com/office/drawing/2014/main" id="{1EED32F9-8362-46DE-A20E-530D5003DA17}"/>
                      </a:ext>
                    </a:extLst>
                  </p:cNvPr>
                  <p:cNvSpPr>
                    <a:spLocks noChangeShapeType="1"/>
                  </p:cNvSpPr>
                  <p:nvPr/>
                </p:nvSpPr>
                <p:spPr bwMode="auto">
                  <a:xfrm flipH="1" flipV="1">
                    <a:off x="3349" y="2442"/>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6" name="Line 1597">
                    <a:extLst>
                      <a:ext uri="{FF2B5EF4-FFF2-40B4-BE49-F238E27FC236}">
                        <a16:creationId xmlns:a16="http://schemas.microsoft.com/office/drawing/2014/main" id="{32E92A7B-66C1-42A2-967A-61432EF8FE7D}"/>
                      </a:ext>
                    </a:extLst>
                  </p:cNvPr>
                  <p:cNvSpPr>
                    <a:spLocks noChangeShapeType="1"/>
                  </p:cNvSpPr>
                  <p:nvPr/>
                </p:nvSpPr>
                <p:spPr bwMode="auto">
                  <a:xfrm>
                    <a:off x="3431" y="2293"/>
                    <a:ext cx="30"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Line 1598">
                    <a:extLst>
                      <a:ext uri="{FF2B5EF4-FFF2-40B4-BE49-F238E27FC236}">
                        <a16:creationId xmlns:a16="http://schemas.microsoft.com/office/drawing/2014/main" id="{582CF351-D8D4-4411-B4ED-BF3007CB2935}"/>
                      </a:ext>
                    </a:extLst>
                  </p:cNvPr>
                  <p:cNvSpPr>
                    <a:spLocks noChangeShapeType="1"/>
                  </p:cNvSpPr>
                  <p:nvPr/>
                </p:nvSpPr>
                <p:spPr bwMode="auto">
                  <a:xfrm>
                    <a:off x="1981" y="1920"/>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8" name="Line 1599">
                    <a:extLst>
                      <a:ext uri="{FF2B5EF4-FFF2-40B4-BE49-F238E27FC236}">
                        <a16:creationId xmlns:a16="http://schemas.microsoft.com/office/drawing/2014/main" id="{4542DC75-EAC4-4E6D-AFDF-2A33CAD0F425}"/>
                      </a:ext>
                    </a:extLst>
                  </p:cNvPr>
                  <p:cNvSpPr>
                    <a:spLocks noChangeShapeType="1"/>
                  </p:cNvSpPr>
                  <p:nvPr/>
                </p:nvSpPr>
                <p:spPr bwMode="auto">
                  <a:xfrm flipH="1">
                    <a:off x="3509" y="2380"/>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Line 1600">
                    <a:extLst>
                      <a:ext uri="{FF2B5EF4-FFF2-40B4-BE49-F238E27FC236}">
                        <a16:creationId xmlns:a16="http://schemas.microsoft.com/office/drawing/2014/main" id="{014F0FF7-41FE-4215-A4CF-C3F67FF5BDE1}"/>
                      </a:ext>
                    </a:extLst>
                  </p:cNvPr>
                  <p:cNvSpPr>
                    <a:spLocks noChangeShapeType="1"/>
                  </p:cNvSpPr>
                  <p:nvPr/>
                </p:nvSpPr>
                <p:spPr bwMode="auto">
                  <a:xfrm flipV="1">
                    <a:off x="3341" y="2373"/>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0" name="Line 1601">
                    <a:extLst>
                      <a:ext uri="{FF2B5EF4-FFF2-40B4-BE49-F238E27FC236}">
                        <a16:creationId xmlns:a16="http://schemas.microsoft.com/office/drawing/2014/main" id="{6E7CE6D1-5CED-4765-8563-1243CBB1800F}"/>
                      </a:ext>
                    </a:extLst>
                  </p:cNvPr>
                  <p:cNvSpPr>
                    <a:spLocks noChangeShapeType="1"/>
                  </p:cNvSpPr>
                  <p:nvPr/>
                </p:nvSpPr>
                <p:spPr bwMode="auto">
                  <a:xfrm>
                    <a:off x="3530" y="2299"/>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Line 1602">
                    <a:extLst>
                      <a:ext uri="{FF2B5EF4-FFF2-40B4-BE49-F238E27FC236}">
                        <a16:creationId xmlns:a16="http://schemas.microsoft.com/office/drawing/2014/main" id="{013D9364-C8A4-4C3C-B8CF-118DB1EE7DE8}"/>
                      </a:ext>
                    </a:extLst>
                  </p:cNvPr>
                  <p:cNvSpPr>
                    <a:spLocks noChangeShapeType="1"/>
                  </p:cNvSpPr>
                  <p:nvPr/>
                </p:nvSpPr>
                <p:spPr bwMode="auto">
                  <a:xfrm flipV="1">
                    <a:off x="1826" y="2010"/>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2" name="Line 1603">
                    <a:extLst>
                      <a:ext uri="{FF2B5EF4-FFF2-40B4-BE49-F238E27FC236}">
                        <a16:creationId xmlns:a16="http://schemas.microsoft.com/office/drawing/2014/main" id="{4C00677C-A361-41D2-9195-E7D7E9997EFC}"/>
                      </a:ext>
                    </a:extLst>
                  </p:cNvPr>
                  <p:cNvSpPr>
                    <a:spLocks noChangeShapeType="1"/>
                  </p:cNvSpPr>
                  <p:nvPr/>
                </p:nvSpPr>
                <p:spPr bwMode="auto">
                  <a:xfrm flipV="1">
                    <a:off x="1825" y="2037"/>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Line 1604">
                    <a:extLst>
                      <a:ext uri="{FF2B5EF4-FFF2-40B4-BE49-F238E27FC236}">
                        <a16:creationId xmlns:a16="http://schemas.microsoft.com/office/drawing/2014/main" id="{A36083EB-159B-4881-B5FD-17C089221CF1}"/>
                      </a:ext>
                    </a:extLst>
                  </p:cNvPr>
                  <p:cNvSpPr>
                    <a:spLocks noChangeShapeType="1"/>
                  </p:cNvSpPr>
                  <p:nvPr/>
                </p:nvSpPr>
                <p:spPr bwMode="auto">
                  <a:xfrm flipH="1">
                    <a:off x="2022" y="1996"/>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4" name="Line 1605">
                    <a:extLst>
                      <a:ext uri="{FF2B5EF4-FFF2-40B4-BE49-F238E27FC236}">
                        <a16:creationId xmlns:a16="http://schemas.microsoft.com/office/drawing/2014/main" id="{5ABD2367-2F39-43D5-A079-D907F3700DBB}"/>
                      </a:ext>
                    </a:extLst>
                  </p:cNvPr>
                  <p:cNvSpPr>
                    <a:spLocks noChangeShapeType="1"/>
                  </p:cNvSpPr>
                  <p:nvPr/>
                </p:nvSpPr>
                <p:spPr bwMode="auto">
                  <a:xfrm flipH="1" flipV="1">
                    <a:off x="3366" y="2460"/>
                    <a:ext cx="25"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Line 1606">
                    <a:extLst>
                      <a:ext uri="{FF2B5EF4-FFF2-40B4-BE49-F238E27FC236}">
                        <a16:creationId xmlns:a16="http://schemas.microsoft.com/office/drawing/2014/main" id="{2AE2C73A-9C54-4D84-BB7D-7A9DF6B81E2B}"/>
                      </a:ext>
                    </a:extLst>
                  </p:cNvPr>
                  <p:cNvSpPr>
                    <a:spLocks noChangeShapeType="1"/>
                  </p:cNvSpPr>
                  <p:nvPr/>
                </p:nvSpPr>
                <p:spPr bwMode="auto">
                  <a:xfrm flipH="1" flipV="1">
                    <a:off x="1825" y="2065"/>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6" name="Line 1607">
                    <a:extLst>
                      <a:ext uri="{FF2B5EF4-FFF2-40B4-BE49-F238E27FC236}">
                        <a16:creationId xmlns:a16="http://schemas.microsoft.com/office/drawing/2014/main" id="{5036242F-5683-49B4-B140-087DAC123E6A}"/>
                      </a:ext>
                    </a:extLst>
                  </p:cNvPr>
                  <p:cNvSpPr>
                    <a:spLocks noChangeShapeType="1"/>
                  </p:cNvSpPr>
                  <p:nvPr/>
                </p:nvSpPr>
                <p:spPr bwMode="auto">
                  <a:xfrm flipV="1">
                    <a:off x="1837" y="1987"/>
                    <a:ext cx="1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Line 1608">
                    <a:extLst>
                      <a:ext uri="{FF2B5EF4-FFF2-40B4-BE49-F238E27FC236}">
                        <a16:creationId xmlns:a16="http://schemas.microsoft.com/office/drawing/2014/main" id="{BD226387-0674-442D-92C1-E7DE01454D47}"/>
                      </a:ext>
                    </a:extLst>
                  </p:cNvPr>
                  <p:cNvSpPr>
                    <a:spLocks noChangeShapeType="1"/>
                  </p:cNvSpPr>
                  <p:nvPr/>
                </p:nvSpPr>
                <p:spPr bwMode="auto">
                  <a:xfrm flipH="1">
                    <a:off x="3527" y="2353"/>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8" name="Line 1609">
                    <a:extLst>
                      <a:ext uri="{FF2B5EF4-FFF2-40B4-BE49-F238E27FC236}">
                        <a16:creationId xmlns:a16="http://schemas.microsoft.com/office/drawing/2014/main" id="{7A014C0F-BF46-4C0D-AF03-8AB35AC1B13C}"/>
                      </a:ext>
                    </a:extLst>
                  </p:cNvPr>
                  <p:cNvSpPr>
                    <a:spLocks noChangeShapeType="1"/>
                  </p:cNvSpPr>
                  <p:nvPr/>
                </p:nvSpPr>
                <p:spPr bwMode="auto">
                  <a:xfrm flipH="1">
                    <a:off x="3538" y="2325"/>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Line 1610">
                    <a:extLst>
                      <a:ext uri="{FF2B5EF4-FFF2-40B4-BE49-F238E27FC236}">
                        <a16:creationId xmlns:a16="http://schemas.microsoft.com/office/drawing/2014/main" id="{9FA43022-CAF7-4BB3-8B84-E897CC687F9C}"/>
                      </a:ext>
                    </a:extLst>
                  </p:cNvPr>
                  <p:cNvSpPr>
                    <a:spLocks noChangeShapeType="1"/>
                  </p:cNvSpPr>
                  <p:nvPr/>
                </p:nvSpPr>
                <p:spPr bwMode="auto">
                  <a:xfrm>
                    <a:off x="2005" y="1932"/>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0" name="Line 1611">
                    <a:extLst>
                      <a:ext uri="{FF2B5EF4-FFF2-40B4-BE49-F238E27FC236}">
                        <a16:creationId xmlns:a16="http://schemas.microsoft.com/office/drawing/2014/main" id="{87DD038A-7EE9-41A1-B86F-0577112BDCDC}"/>
                      </a:ext>
                    </a:extLst>
                  </p:cNvPr>
                  <p:cNvSpPr>
                    <a:spLocks noChangeShapeType="1"/>
                  </p:cNvSpPr>
                  <p:nvPr/>
                </p:nvSpPr>
                <p:spPr bwMode="auto">
                  <a:xfrm flipV="1">
                    <a:off x="3351" y="2354"/>
                    <a:ext cx="18"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Line 1612">
                    <a:extLst>
                      <a:ext uri="{FF2B5EF4-FFF2-40B4-BE49-F238E27FC236}">
                        <a16:creationId xmlns:a16="http://schemas.microsoft.com/office/drawing/2014/main" id="{047DE426-EC27-4CE2-8F9A-B7BB19FF38F5}"/>
                      </a:ext>
                    </a:extLst>
                  </p:cNvPr>
                  <p:cNvSpPr>
                    <a:spLocks noChangeShapeType="1"/>
                  </p:cNvSpPr>
                  <p:nvPr/>
                </p:nvSpPr>
                <p:spPr bwMode="auto">
                  <a:xfrm flipH="1" flipV="1">
                    <a:off x="1833" y="2091"/>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2" name="Line 1613">
                    <a:extLst>
                      <a:ext uri="{FF2B5EF4-FFF2-40B4-BE49-F238E27FC236}">
                        <a16:creationId xmlns:a16="http://schemas.microsoft.com/office/drawing/2014/main" id="{782A98E9-6686-4CEE-A4EA-2D801BDF4D4A}"/>
                      </a:ext>
                    </a:extLst>
                  </p:cNvPr>
                  <p:cNvSpPr>
                    <a:spLocks noChangeShapeType="1"/>
                  </p:cNvSpPr>
                  <p:nvPr/>
                </p:nvSpPr>
                <p:spPr bwMode="auto">
                  <a:xfrm>
                    <a:off x="2032" y="1972"/>
                    <a:ext cx="0"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Line 1614">
                    <a:extLst>
                      <a:ext uri="{FF2B5EF4-FFF2-40B4-BE49-F238E27FC236}">
                        <a16:creationId xmlns:a16="http://schemas.microsoft.com/office/drawing/2014/main" id="{8B928ABE-9999-4E38-A735-FF5066D05216}"/>
                      </a:ext>
                    </a:extLst>
                  </p:cNvPr>
                  <p:cNvSpPr>
                    <a:spLocks noChangeShapeType="1"/>
                  </p:cNvSpPr>
                  <p:nvPr/>
                </p:nvSpPr>
                <p:spPr bwMode="auto">
                  <a:xfrm flipV="1">
                    <a:off x="1856" y="1969"/>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4" name="Line 1615">
                    <a:extLst>
                      <a:ext uri="{FF2B5EF4-FFF2-40B4-BE49-F238E27FC236}">
                        <a16:creationId xmlns:a16="http://schemas.microsoft.com/office/drawing/2014/main" id="{4C77EF5C-8305-4EA1-984F-36B0F2BC7FED}"/>
                      </a:ext>
                    </a:extLst>
                  </p:cNvPr>
                  <p:cNvSpPr>
                    <a:spLocks noChangeShapeType="1"/>
                  </p:cNvSpPr>
                  <p:nvPr/>
                </p:nvSpPr>
                <p:spPr bwMode="auto">
                  <a:xfrm flipH="1" flipV="1">
                    <a:off x="3391" y="2472"/>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Line 1616">
                    <a:extLst>
                      <a:ext uri="{FF2B5EF4-FFF2-40B4-BE49-F238E27FC236}">
                        <a16:creationId xmlns:a16="http://schemas.microsoft.com/office/drawing/2014/main" id="{0C15A094-294C-43EF-9D03-11292FED722F}"/>
                      </a:ext>
                    </a:extLst>
                  </p:cNvPr>
                  <p:cNvSpPr>
                    <a:spLocks noChangeShapeType="1"/>
                  </p:cNvSpPr>
                  <p:nvPr/>
                </p:nvSpPr>
                <p:spPr bwMode="auto">
                  <a:xfrm flipH="1">
                    <a:off x="1936" y="2090"/>
                    <a:ext cx="29"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6" name="Line 1617">
                    <a:extLst>
                      <a:ext uri="{FF2B5EF4-FFF2-40B4-BE49-F238E27FC236}">
                        <a16:creationId xmlns:a16="http://schemas.microsoft.com/office/drawing/2014/main" id="{0480FEF1-2101-4AB9-BEC9-C96E960DFB51}"/>
                      </a:ext>
                    </a:extLst>
                  </p:cNvPr>
                  <p:cNvSpPr>
                    <a:spLocks noChangeShapeType="1"/>
                  </p:cNvSpPr>
                  <p:nvPr/>
                </p:nvSpPr>
                <p:spPr bwMode="auto">
                  <a:xfrm>
                    <a:off x="2023" y="1950"/>
                    <a:ext cx="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Line 1618">
                    <a:extLst>
                      <a:ext uri="{FF2B5EF4-FFF2-40B4-BE49-F238E27FC236}">
                        <a16:creationId xmlns:a16="http://schemas.microsoft.com/office/drawing/2014/main" id="{67CC6528-C200-4953-9576-1B054855C320}"/>
                      </a:ext>
                    </a:extLst>
                  </p:cNvPr>
                  <p:cNvSpPr>
                    <a:spLocks noChangeShapeType="1"/>
                  </p:cNvSpPr>
                  <p:nvPr/>
                </p:nvSpPr>
                <p:spPr bwMode="auto">
                  <a:xfrm>
                    <a:off x="3461" y="2294"/>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8" name="Line 1619">
                    <a:extLst>
                      <a:ext uri="{FF2B5EF4-FFF2-40B4-BE49-F238E27FC236}">
                        <a16:creationId xmlns:a16="http://schemas.microsoft.com/office/drawing/2014/main" id="{42CF0C2C-4C70-4E48-A337-AE8C0A198871}"/>
                      </a:ext>
                    </a:extLst>
                  </p:cNvPr>
                  <p:cNvSpPr>
                    <a:spLocks noChangeShapeType="1"/>
                  </p:cNvSpPr>
                  <p:nvPr/>
                </p:nvSpPr>
                <p:spPr bwMode="auto">
                  <a:xfrm flipH="1" flipV="1">
                    <a:off x="1850" y="2113"/>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9" name="Line 1620">
                    <a:extLst>
                      <a:ext uri="{FF2B5EF4-FFF2-40B4-BE49-F238E27FC236}">
                        <a16:creationId xmlns:a16="http://schemas.microsoft.com/office/drawing/2014/main" id="{544815FE-E2B2-42DF-A13E-CE4A9949FCB7}"/>
                      </a:ext>
                    </a:extLst>
                  </p:cNvPr>
                  <p:cNvSpPr>
                    <a:spLocks noChangeShapeType="1"/>
                  </p:cNvSpPr>
                  <p:nvPr/>
                </p:nvSpPr>
                <p:spPr bwMode="auto">
                  <a:xfrm flipV="1">
                    <a:off x="3369" y="2340"/>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Line 1621">
                    <a:extLst>
                      <a:ext uri="{FF2B5EF4-FFF2-40B4-BE49-F238E27FC236}">
                        <a16:creationId xmlns:a16="http://schemas.microsoft.com/office/drawing/2014/main" id="{6B3E3DEB-DDBE-4173-AD34-6D3129C0B03B}"/>
                      </a:ext>
                    </a:extLst>
                  </p:cNvPr>
                  <p:cNvSpPr>
                    <a:spLocks noChangeShapeType="1"/>
                  </p:cNvSpPr>
                  <p:nvPr/>
                </p:nvSpPr>
                <p:spPr bwMode="auto">
                  <a:xfrm flipV="1">
                    <a:off x="1881" y="1958"/>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1" name="Line 1622">
                    <a:extLst>
                      <a:ext uri="{FF2B5EF4-FFF2-40B4-BE49-F238E27FC236}">
                        <a16:creationId xmlns:a16="http://schemas.microsoft.com/office/drawing/2014/main" id="{A988D336-741E-40BA-88AB-B16EB6F63153}"/>
                      </a:ext>
                    </a:extLst>
                  </p:cNvPr>
                  <p:cNvSpPr>
                    <a:spLocks noChangeShapeType="1"/>
                  </p:cNvSpPr>
                  <p:nvPr/>
                </p:nvSpPr>
                <p:spPr bwMode="auto">
                  <a:xfrm flipH="1">
                    <a:off x="3420" y="2473"/>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2" name="Line 1623">
                    <a:extLst>
                      <a:ext uri="{FF2B5EF4-FFF2-40B4-BE49-F238E27FC236}">
                        <a16:creationId xmlns:a16="http://schemas.microsoft.com/office/drawing/2014/main" id="{6019D8FF-10A2-41C8-9472-FC02DBB3A3F1}"/>
                      </a:ext>
                    </a:extLst>
                  </p:cNvPr>
                  <p:cNvSpPr>
                    <a:spLocks noChangeShapeType="1"/>
                  </p:cNvSpPr>
                  <p:nvPr/>
                </p:nvSpPr>
                <p:spPr bwMode="auto">
                  <a:xfrm flipH="1">
                    <a:off x="1965" y="2076"/>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3" name="Line 1624">
                    <a:extLst>
                      <a:ext uri="{FF2B5EF4-FFF2-40B4-BE49-F238E27FC236}">
                        <a16:creationId xmlns:a16="http://schemas.microsoft.com/office/drawing/2014/main" id="{FFDE9B04-348C-47FB-8E81-8194230D9F94}"/>
                      </a:ext>
                    </a:extLst>
                  </p:cNvPr>
                  <p:cNvSpPr>
                    <a:spLocks noChangeShapeType="1"/>
                  </p:cNvSpPr>
                  <p:nvPr/>
                </p:nvSpPr>
                <p:spPr bwMode="auto">
                  <a:xfrm>
                    <a:off x="3490" y="2303"/>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Line 1625">
                    <a:extLst>
                      <a:ext uri="{FF2B5EF4-FFF2-40B4-BE49-F238E27FC236}">
                        <a16:creationId xmlns:a16="http://schemas.microsoft.com/office/drawing/2014/main" id="{380A6B80-F0FE-416D-AC1C-BE89CA60F1F7}"/>
                      </a:ext>
                    </a:extLst>
                  </p:cNvPr>
                  <p:cNvSpPr>
                    <a:spLocks noChangeShapeType="1"/>
                  </p:cNvSpPr>
                  <p:nvPr/>
                </p:nvSpPr>
                <p:spPr bwMode="auto">
                  <a:xfrm flipV="1">
                    <a:off x="1910" y="1955"/>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5" name="Line 1626">
                    <a:extLst>
                      <a:ext uri="{FF2B5EF4-FFF2-40B4-BE49-F238E27FC236}">
                        <a16:creationId xmlns:a16="http://schemas.microsoft.com/office/drawing/2014/main" id="{EE1AC54A-162A-44E5-81CA-848329CC960D}"/>
                      </a:ext>
                    </a:extLst>
                  </p:cNvPr>
                  <p:cNvSpPr>
                    <a:spLocks noChangeShapeType="1"/>
                  </p:cNvSpPr>
                  <p:nvPr/>
                </p:nvSpPr>
                <p:spPr bwMode="auto">
                  <a:xfrm flipH="1">
                    <a:off x="3451" y="2462"/>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Line 1627">
                    <a:extLst>
                      <a:ext uri="{FF2B5EF4-FFF2-40B4-BE49-F238E27FC236}">
                        <a16:creationId xmlns:a16="http://schemas.microsoft.com/office/drawing/2014/main" id="{2306D54C-28BB-4BFC-8CA8-7DFBC39E90AA}"/>
                      </a:ext>
                    </a:extLst>
                  </p:cNvPr>
                  <p:cNvSpPr>
                    <a:spLocks noChangeShapeType="1"/>
                  </p:cNvSpPr>
                  <p:nvPr/>
                </p:nvSpPr>
                <p:spPr bwMode="auto">
                  <a:xfrm flipH="1" flipV="1">
                    <a:off x="1873" y="2129"/>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7" name="Line 1628">
                    <a:extLst>
                      <a:ext uri="{FF2B5EF4-FFF2-40B4-BE49-F238E27FC236}">
                        <a16:creationId xmlns:a16="http://schemas.microsoft.com/office/drawing/2014/main" id="{EF6C3523-CD64-4684-80A7-EAB026E58081}"/>
                      </a:ext>
                    </a:extLst>
                  </p:cNvPr>
                  <p:cNvSpPr>
                    <a:spLocks noChangeShapeType="1"/>
                  </p:cNvSpPr>
                  <p:nvPr/>
                </p:nvSpPr>
                <p:spPr bwMode="auto">
                  <a:xfrm flipV="1">
                    <a:off x="3393" y="2333"/>
                    <a:ext cx="29"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Line 1629">
                    <a:extLst>
                      <a:ext uri="{FF2B5EF4-FFF2-40B4-BE49-F238E27FC236}">
                        <a16:creationId xmlns:a16="http://schemas.microsoft.com/office/drawing/2014/main" id="{85368E42-9C36-4DAA-B30E-42CB4493685E}"/>
                      </a:ext>
                    </a:extLst>
                  </p:cNvPr>
                  <p:cNvSpPr>
                    <a:spLocks noChangeShapeType="1"/>
                  </p:cNvSpPr>
                  <p:nvPr/>
                </p:nvSpPr>
                <p:spPr bwMode="auto">
                  <a:xfrm>
                    <a:off x="1941" y="1955"/>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9" name="Line 1630">
                    <a:extLst>
                      <a:ext uri="{FF2B5EF4-FFF2-40B4-BE49-F238E27FC236}">
                        <a16:creationId xmlns:a16="http://schemas.microsoft.com/office/drawing/2014/main" id="{4B31D1D3-07C4-409A-B616-9A6A274AFCA3}"/>
                      </a:ext>
                    </a:extLst>
                  </p:cNvPr>
                  <p:cNvSpPr>
                    <a:spLocks noChangeShapeType="1"/>
                  </p:cNvSpPr>
                  <p:nvPr/>
                </p:nvSpPr>
                <p:spPr bwMode="auto">
                  <a:xfrm flipH="1">
                    <a:off x="1990" y="2057"/>
                    <a:ext cx="18"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Line 1631">
                    <a:extLst>
                      <a:ext uri="{FF2B5EF4-FFF2-40B4-BE49-F238E27FC236}">
                        <a16:creationId xmlns:a16="http://schemas.microsoft.com/office/drawing/2014/main" id="{A864021F-7A2C-412B-97D1-70AFA9183726}"/>
                      </a:ext>
                    </a:extLst>
                  </p:cNvPr>
                  <p:cNvSpPr>
                    <a:spLocks noChangeShapeType="1"/>
                  </p:cNvSpPr>
                  <p:nvPr/>
                </p:nvSpPr>
                <p:spPr bwMode="auto">
                  <a:xfrm flipH="1">
                    <a:off x="3480" y="2444"/>
                    <a:ext cx="2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1" name="Line 1632">
                    <a:extLst>
                      <a:ext uri="{FF2B5EF4-FFF2-40B4-BE49-F238E27FC236}">
                        <a16:creationId xmlns:a16="http://schemas.microsoft.com/office/drawing/2014/main" id="{7ED70194-6C3C-4C7D-BCB8-4FBCCD38097C}"/>
                      </a:ext>
                    </a:extLst>
                  </p:cNvPr>
                  <p:cNvSpPr>
                    <a:spLocks noChangeShapeType="1"/>
                  </p:cNvSpPr>
                  <p:nvPr/>
                </p:nvSpPr>
                <p:spPr bwMode="auto">
                  <a:xfrm>
                    <a:off x="3513" y="2319"/>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Line 1633">
                    <a:extLst>
                      <a:ext uri="{FF2B5EF4-FFF2-40B4-BE49-F238E27FC236}">
                        <a16:creationId xmlns:a16="http://schemas.microsoft.com/office/drawing/2014/main" id="{274FD576-F32D-4955-A776-86B04E5BA736}"/>
                      </a:ext>
                    </a:extLst>
                  </p:cNvPr>
                  <p:cNvSpPr>
                    <a:spLocks noChangeShapeType="1"/>
                  </p:cNvSpPr>
                  <p:nvPr/>
                </p:nvSpPr>
                <p:spPr bwMode="auto">
                  <a:xfrm flipH="1">
                    <a:off x="1902" y="2138"/>
                    <a:ext cx="31"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3" name="Line 1634">
                    <a:extLst>
                      <a:ext uri="{FF2B5EF4-FFF2-40B4-BE49-F238E27FC236}">
                        <a16:creationId xmlns:a16="http://schemas.microsoft.com/office/drawing/2014/main" id="{BB15B807-C157-4050-95F9-FFCED4E6C8C0}"/>
                      </a:ext>
                    </a:extLst>
                  </p:cNvPr>
                  <p:cNvSpPr>
                    <a:spLocks noChangeShapeType="1"/>
                  </p:cNvSpPr>
                  <p:nvPr/>
                </p:nvSpPr>
                <p:spPr bwMode="auto">
                  <a:xfrm flipV="1">
                    <a:off x="3321" y="2433"/>
                    <a:ext cx="0"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Line 1635">
                    <a:extLst>
                      <a:ext uri="{FF2B5EF4-FFF2-40B4-BE49-F238E27FC236}">
                        <a16:creationId xmlns:a16="http://schemas.microsoft.com/office/drawing/2014/main" id="{396B4DF3-ECEA-4D1E-9F23-C4ED3A0CFB54}"/>
                      </a:ext>
                    </a:extLst>
                  </p:cNvPr>
                  <p:cNvSpPr>
                    <a:spLocks noChangeShapeType="1"/>
                  </p:cNvSpPr>
                  <p:nvPr/>
                </p:nvSpPr>
                <p:spPr bwMode="auto">
                  <a:xfrm flipH="1" flipV="1">
                    <a:off x="3321" y="2457"/>
                    <a:ext cx="1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5" name="Line 1636">
                    <a:extLst>
                      <a:ext uri="{FF2B5EF4-FFF2-40B4-BE49-F238E27FC236}">
                        <a16:creationId xmlns:a16="http://schemas.microsoft.com/office/drawing/2014/main" id="{A7F3DE1C-20B3-463A-9603-7F74EDD132BA}"/>
                      </a:ext>
                    </a:extLst>
                  </p:cNvPr>
                  <p:cNvSpPr>
                    <a:spLocks noChangeShapeType="1"/>
                  </p:cNvSpPr>
                  <p:nvPr/>
                </p:nvSpPr>
                <p:spPr bwMode="auto">
                  <a:xfrm flipH="1" flipV="1">
                    <a:off x="3331" y="2479"/>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Line 1637">
                    <a:extLst>
                      <a:ext uri="{FF2B5EF4-FFF2-40B4-BE49-F238E27FC236}">
                        <a16:creationId xmlns:a16="http://schemas.microsoft.com/office/drawing/2014/main" id="{9268E6CA-F8A6-4E51-94E0-DD0758F39B11}"/>
                      </a:ext>
                    </a:extLst>
                  </p:cNvPr>
                  <p:cNvSpPr>
                    <a:spLocks noChangeShapeType="1"/>
                  </p:cNvSpPr>
                  <p:nvPr/>
                </p:nvSpPr>
                <p:spPr bwMode="auto">
                  <a:xfrm>
                    <a:off x="3422" y="2333"/>
                    <a:ext cx="29"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7" name="Line 1638">
                    <a:extLst>
                      <a:ext uri="{FF2B5EF4-FFF2-40B4-BE49-F238E27FC236}">
                        <a16:creationId xmlns:a16="http://schemas.microsoft.com/office/drawing/2014/main" id="{5740EECC-FC70-46E6-9127-63F7F87F1518}"/>
                      </a:ext>
                    </a:extLst>
                  </p:cNvPr>
                  <p:cNvSpPr>
                    <a:spLocks noChangeShapeType="1"/>
                  </p:cNvSpPr>
                  <p:nvPr/>
                </p:nvSpPr>
                <p:spPr bwMode="auto">
                  <a:xfrm>
                    <a:off x="1970" y="1959"/>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Line 1639">
                    <a:extLst>
                      <a:ext uri="{FF2B5EF4-FFF2-40B4-BE49-F238E27FC236}">
                        <a16:creationId xmlns:a16="http://schemas.microsoft.com/office/drawing/2014/main" id="{5924C0B7-562E-4257-9443-BCB1CD43DB7D}"/>
                      </a:ext>
                    </a:extLst>
                  </p:cNvPr>
                  <p:cNvSpPr>
                    <a:spLocks noChangeShapeType="1"/>
                  </p:cNvSpPr>
                  <p:nvPr/>
                </p:nvSpPr>
                <p:spPr bwMode="auto">
                  <a:xfrm flipV="1">
                    <a:off x="3321" y="2410"/>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9" name="Line 1640">
                    <a:extLst>
                      <a:ext uri="{FF2B5EF4-FFF2-40B4-BE49-F238E27FC236}">
                        <a16:creationId xmlns:a16="http://schemas.microsoft.com/office/drawing/2014/main" id="{45D88625-8137-435D-93EF-EB2E9BD67E4F}"/>
                      </a:ext>
                    </a:extLst>
                  </p:cNvPr>
                  <p:cNvSpPr>
                    <a:spLocks noChangeShapeType="1"/>
                  </p:cNvSpPr>
                  <p:nvPr/>
                </p:nvSpPr>
                <p:spPr bwMode="auto">
                  <a:xfrm flipH="1">
                    <a:off x="3506" y="2421"/>
                    <a:ext cx="1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Line 1641">
                    <a:extLst>
                      <a:ext uri="{FF2B5EF4-FFF2-40B4-BE49-F238E27FC236}">
                        <a16:creationId xmlns:a16="http://schemas.microsoft.com/office/drawing/2014/main" id="{A1646C66-7B4B-43E5-8A58-3E84F2CA2438}"/>
                      </a:ext>
                    </a:extLst>
                  </p:cNvPr>
                  <p:cNvSpPr>
                    <a:spLocks noChangeShapeType="1"/>
                  </p:cNvSpPr>
                  <p:nvPr/>
                </p:nvSpPr>
                <p:spPr bwMode="auto">
                  <a:xfrm>
                    <a:off x="3530" y="2341"/>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1" name="Line 1642">
                    <a:extLst>
                      <a:ext uri="{FF2B5EF4-FFF2-40B4-BE49-F238E27FC236}">
                        <a16:creationId xmlns:a16="http://schemas.microsoft.com/office/drawing/2014/main" id="{1400339F-5262-4B8A-BB78-B9E3F1B7AFB3}"/>
                      </a:ext>
                    </a:extLst>
                  </p:cNvPr>
                  <p:cNvSpPr>
                    <a:spLocks noChangeShapeType="1"/>
                  </p:cNvSpPr>
                  <p:nvPr/>
                </p:nvSpPr>
                <p:spPr bwMode="auto">
                  <a:xfrm flipV="1">
                    <a:off x="1830" y="2080"/>
                    <a:ext cx="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Line 1643">
                    <a:extLst>
                      <a:ext uri="{FF2B5EF4-FFF2-40B4-BE49-F238E27FC236}">
                        <a16:creationId xmlns:a16="http://schemas.microsoft.com/office/drawing/2014/main" id="{1A2E6376-0297-4367-9B66-E5E2039DDC9D}"/>
                      </a:ext>
                    </a:extLst>
                  </p:cNvPr>
                  <p:cNvSpPr>
                    <a:spLocks noChangeShapeType="1"/>
                  </p:cNvSpPr>
                  <p:nvPr/>
                </p:nvSpPr>
                <p:spPr bwMode="auto">
                  <a:xfrm flipV="1">
                    <a:off x="1831" y="2053"/>
                    <a:ext cx="10"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Line 1644">
                    <a:extLst>
                      <a:ext uri="{FF2B5EF4-FFF2-40B4-BE49-F238E27FC236}">
                        <a16:creationId xmlns:a16="http://schemas.microsoft.com/office/drawing/2014/main" id="{8938212D-C741-4908-B1C6-B9A1C8BBFF99}"/>
                      </a:ext>
                    </a:extLst>
                  </p:cNvPr>
                  <p:cNvSpPr>
                    <a:spLocks noChangeShapeType="1"/>
                  </p:cNvSpPr>
                  <p:nvPr/>
                </p:nvSpPr>
                <p:spPr bwMode="auto">
                  <a:xfrm flipH="1" flipV="1">
                    <a:off x="3349" y="2497"/>
                    <a:ext cx="25"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4" name="Line 1645">
                    <a:extLst>
                      <a:ext uri="{FF2B5EF4-FFF2-40B4-BE49-F238E27FC236}">
                        <a16:creationId xmlns:a16="http://schemas.microsoft.com/office/drawing/2014/main" id="{214DD048-2618-4505-AA9D-465481D1FCC1}"/>
                      </a:ext>
                    </a:extLst>
                  </p:cNvPr>
                  <p:cNvSpPr>
                    <a:spLocks noChangeShapeType="1"/>
                  </p:cNvSpPr>
                  <p:nvPr/>
                </p:nvSpPr>
                <p:spPr bwMode="auto">
                  <a:xfrm flipH="1">
                    <a:off x="2008" y="203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5" name="Line 1646">
                    <a:extLst>
                      <a:ext uri="{FF2B5EF4-FFF2-40B4-BE49-F238E27FC236}">
                        <a16:creationId xmlns:a16="http://schemas.microsoft.com/office/drawing/2014/main" id="{E3E03350-8CDC-42F2-8333-7F96418A5CB8}"/>
                      </a:ext>
                    </a:extLst>
                  </p:cNvPr>
                  <p:cNvSpPr>
                    <a:spLocks noChangeShapeType="1"/>
                  </p:cNvSpPr>
                  <p:nvPr/>
                </p:nvSpPr>
                <p:spPr bwMode="auto">
                  <a:xfrm flipH="1" flipV="1">
                    <a:off x="1830" y="2107"/>
                    <a:ext cx="9"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6" name="Line 1647">
                    <a:extLst>
                      <a:ext uri="{FF2B5EF4-FFF2-40B4-BE49-F238E27FC236}">
                        <a16:creationId xmlns:a16="http://schemas.microsoft.com/office/drawing/2014/main" id="{E49136BC-6555-4405-9393-18C5539D8AF6}"/>
                      </a:ext>
                    </a:extLst>
                  </p:cNvPr>
                  <p:cNvSpPr>
                    <a:spLocks noChangeShapeType="1"/>
                  </p:cNvSpPr>
                  <p:nvPr/>
                </p:nvSpPr>
                <p:spPr bwMode="auto">
                  <a:xfrm flipV="1">
                    <a:off x="1841" y="2029"/>
                    <a:ext cx="1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Line 1648">
                    <a:extLst>
                      <a:ext uri="{FF2B5EF4-FFF2-40B4-BE49-F238E27FC236}">
                        <a16:creationId xmlns:a16="http://schemas.microsoft.com/office/drawing/2014/main" id="{F9FB481E-FD26-439D-B509-9CC30E577FF9}"/>
                      </a:ext>
                    </a:extLst>
                  </p:cNvPr>
                  <p:cNvSpPr>
                    <a:spLocks noChangeShapeType="1"/>
                  </p:cNvSpPr>
                  <p:nvPr/>
                </p:nvSpPr>
                <p:spPr bwMode="auto">
                  <a:xfrm flipH="1">
                    <a:off x="3525" y="2394"/>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Line 1649">
                    <a:extLst>
                      <a:ext uri="{FF2B5EF4-FFF2-40B4-BE49-F238E27FC236}">
                        <a16:creationId xmlns:a16="http://schemas.microsoft.com/office/drawing/2014/main" id="{8D0FE2B4-CE50-4560-B671-D8B25329759A}"/>
                      </a:ext>
                    </a:extLst>
                  </p:cNvPr>
                  <p:cNvSpPr>
                    <a:spLocks noChangeShapeType="1"/>
                  </p:cNvSpPr>
                  <p:nvPr/>
                </p:nvSpPr>
                <p:spPr bwMode="auto">
                  <a:xfrm flipH="1">
                    <a:off x="3537" y="2367"/>
                    <a:ext cx="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9" name="Line 1650">
                    <a:extLst>
                      <a:ext uri="{FF2B5EF4-FFF2-40B4-BE49-F238E27FC236}">
                        <a16:creationId xmlns:a16="http://schemas.microsoft.com/office/drawing/2014/main" id="{BE71D5B4-13DD-453E-B7D5-A030E0EC9067}"/>
                      </a:ext>
                    </a:extLst>
                  </p:cNvPr>
                  <p:cNvSpPr>
                    <a:spLocks noChangeShapeType="1"/>
                  </p:cNvSpPr>
                  <p:nvPr/>
                </p:nvSpPr>
                <p:spPr bwMode="auto">
                  <a:xfrm flipV="1">
                    <a:off x="3331" y="2391"/>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0" name="Line 1651">
                    <a:extLst>
                      <a:ext uri="{FF2B5EF4-FFF2-40B4-BE49-F238E27FC236}">
                        <a16:creationId xmlns:a16="http://schemas.microsoft.com/office/drawing/2014/main" id="{E35A7BC3-ADCC-4B3F-A638-BC5F470FE55A}"/>
                      </a:ext>
                    </a:extLst>
                  </p:cNvPr>
                  <p:cNvSpPr>
                    <a:spLocks noChangeShapeType="1"/>
                  </p:cNvSpPr>
                  <p:nvPr/>
                </p:nvSpPr>
                <p:spPr bwMode="auto">
                  <a:xfrm>
                    <a:off x="1994" y="1971"/>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1" name="Line 1652">
                    <a:extLst>
                      <a:ext uri="{FF2B5EF4-FFF2-40B4-BE49-F238E27FC236}">
                        <a16:creationId xmlns:a16="http://schemas.microsoft.com/office/drawing/2014/main" id="{B5FEDD9C-2BE4-485B-9D44-CD0D7DE3F967}"/>
                      </a:ext>
                    </a:extLst>
                  </p:cNvPr>
                  <p:cNvSpPr>
                    <a:spLocks noChangeShapeType="1"/>
                  </p:cNvSpPr>
                  <p:nvPr/>
                </p:nvSpPr>
                <p:spPr bwMode="auto">
                  <a:xfrm flipH="1" flipV="1">
                    <a:off x="1839" y="2134"/>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Line 1653">
                    <a:extLst>
                      <a:ext uri="{FF2B5EF4-FFF2-40B4-BE49-F238E27FC236}">
                        <a16:creationId xmlns:a16="http://schemas.microsoft.com/office/drawing/2014/main" id="{72F00D95-ADFE-48C4-9937-20463471E503}"/>
                      </a:ext>
                    </a:extLst>
                  </p:cNvPr>
                  <p:cNvSpPr>
                    <a:spLocks noChangeShapeType="1"/>
                  </p:cNvSpPr>
                  <p:nvPr/>
                </p:nvSpPr>
                <p:spPr bwMode="auto">
                  <a:xfrm flipV="1">
                    <a:off x="1859" y="2011"/>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3" name="Line 1654">
                    <a:extLst>
                      <a:ext uri="{FF2B5EF4-FFF2-40B4-BE49-F238E27FC236}">
                        <a16:creationId xmlns:a16="http://schemas.microsoft.com/office/drawing/2014/main" id="{6526617C-1D45-4068-B7AE-230F1A10DED5}"/>
                      </a:ext>
                    </a:extLst>
                  </p:cNvPr>
                  <p:cNvSpPr>
                    <a:spLocks noChangeShapeType="1"/>
                  </p:cNvSpPr>
                  <p:nvPr/>
                </p:nvSpPr>
                <p:spPr bwMode="auto">
                  <a:xfrm>
                    <a:off x="2019" y="2011"/>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4" name="Line 1655">
                    <a:extLst>
                      <a:ext uri="{FF2B5EF4-FFF2-40B4-BE49-F238E27FC236}">
                        <a16:creationId xmlns:a16="http://schemas.microsoft.com/office/drawing/2014/main" id="{6DFC555E-B5FE-4862-918D-FE9A2AAE97B9}"/>
                      </a:ext>
                    </a:extLst>
                  </p:cNvPr>
                  <p:cNvSpPr>
                    <a:spLocks noChangeShapeType="1"/>
                  </p:cNvSpPr>
                  <p:nvPr/>
                </p:nvSpPr>
                <p:spPr bwMode="auto">
                  <a:xfrm flipH="1" flipV="1">
                    <a:off x="3374" y="2510"/>
                    <a:ext cx="30"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5" name="Line 1656">
                    <a:extLst>
                      <a:ext uri="{FF2B5EF4-FFF2-40B4-BE49-F238E27FC236}">
                        <a16:creationId xmlns:a16="http://schemas.microsoft.com/office/drawing/2014/main" id="{545F3136-2758-440E-8B7D-2A24FDDA8364}"/>
                      </a:ext>
                    </a:extLst>
                  </p:cNvPr>
                  <p:cNvSpPr>
                    <a:spLocks noChangeShapeType="1"/>
                  </p:cNvSpPr>
                  <p:nvPr/>
                </p:nvSpPr>
                <p:spPr bwMode="auto">
                  <a:xfrm flipH="1">
                    <a:off x="1933" y="2132"/>
                    <a:ext cx="29"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18" name="Group 1858">
                  <a:extLst>
                    <a:ext uri="{FF2B5EF4-FFF2-40B4-BE49-F238E27FC236}">
                      <a16:creationId xmlns:a16="http://schemas.microsoft.com/office/drawing/2014/main" id="{617C5283-3018-4774-B851-51FEF8382CA8}"/>
                    </a:ext>
                  </a:extLst>
                </p:cNvPr>
                <p:cNvGrpSpPr>
                  <a:grpSpLocks/>
                </p:cNvGrpSpPr>
                <p:nvPr/>
              </p:nvGrpSpPr>
              <p:grpSpPr bwMode="auto">
                <a:xfrm>
                  <a:off x="2932113" y="3157538"/>
                  <a:ext cx="2663825" cy="1033463"/>
                  <a:chOff x="1847" y="1989"/>
                  <a:chExt cx="1678" cy="651"/>
                </a:xfrm>
              </p:grpSpPr>
              <p:sp>
                <p:nvSpPr>
                  <p:cNvPr id="876" name="Line 1658">
                    <a:extLst>
                      <a:ext uri="{FF2B5EF4-FFF2-40B4-BE49-F238E27FC236}">
                        <a16:creationId xmlns:a16="http://schemas.microsoft.com/office/drawing/2014/main" id="{4C4F9F88-B377-4E7F-9B38-1675817B37AA}"/>
                      </a:ext>
                    </a:extLst>
                  </p:cNvPr>
                  <p:cNvSpPr>
                    <a:spLocks noChangeShapeType="1"/>
                  </p:cNvSpPr>
                  <p:nvPr/>
                </p:nvSpPr>
                <p:spPr bwMode="auto">
                  <a:xfrm>
                    <a:off x="2011" y="1989"/>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7" name="Line 1659">
                    <a:extLst>
                      <a:ext uri="{FF2B5EF4-FFF2-40B4-BE49-F238E27FC236}">
                        <a16:creationId xmlns:a16="http://schemas.microsoft.com/office/drawing/2014/main" id="{7771BCF4-A015-421C-AC33-AF5F248CF2F7}"/>
                      </a:ext>
                    </a:extLst>
                  </p:cNvPr>
                  <p:cNvSpPr>
                    <a:spLocks noChangeShapeType="1"/>
                  </p:cNvSpPr>
                  <p:nvPr/>
                </p:nvSpPr>
                <p:spPr bwMode="auto">
                  <a:xfrm>
                    <a:off x="3451" y="2334"/>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8" name="Line 1660">
                    <a:extLst>
                      <a:ext uri="{FF2B5EF4-FFF2-40B4-BE49-F238E27FC236}">
                        <a16:creationId xmlns:a16="http://schemas.microsoft.com/office/drawing/2014/main" id="{FBF88039-2A6B-412F-A313-CD8B3818532A}"/>
                      </a:ext>
                    </a:extLst>
                  </p:cNvPr>
                  <p:cNvSpPr>
                    <a:spLocks noChangeShapeType="1"/>
                  </p:cNvSpPr>
                  <p:nvPr/>
                </p:nvSpPr>
                <p:spPr bwMode="auto">
                  <a:xfrm flipH="1" flipV="1">
                    <a:off x="1856" y="2156"/>
                    <a:ext cx="25"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1661">
                    <a:extLst>
                      <a:ext uri="{FF2B5EF4-FFF2-40B4-BE49-F238E27FC236}">
                        <a16:creationId xmlns:a16="http://schemas.microsoft.com/office/drawing/2014/main" id="{D5C71C18-BDA5-480C-A456-02C092197C59}"/>
                      </a:ext>
                    </a:extLst>
                  </p:cNvPr>
                  <p:cNvSpPr>
                    <a:spLocks noChangeShapeType="1"/>
                  </p:cNvSpPr>
                  <p:nvPr/>
                </p:nvSpPr>
                <p:spPr bwMode="auto">
                  <a:xfrm flipV="1">
                    <a:off x="3348" y="2377"/>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1662">
                    <a:extLst>
                      <a:ext uri="{FF2B5EF4-FFF2-40B4-BE49-F238E27FC236}">
                        <a16:creationId xmlns:a16="http://schemas.microsoft.com/office/drawing/2014/main" id="{6C66F844-F59D-4978-BEE6-6012B473C5B6}"/>
                      </a:ext>
                    </a:extLst>
                  </p:cNvPr>
                  <p:cNvSpPr>
                    <a:spLocks noChangeShapeType="1"/>
                  </p:cNvSpPr>
                  <p:nvPr/>
                </p:nvSpPr>
                <p:spPr bwMode="auto">
                  <a:xfrm flipV="1">
                    <a:off x="1884" y="2000"/>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1663">
                    <a:extLst>
                      <a:ext uri="{FF2B5EF4-FFF2-40B4-BE49-F238E27FC236}">
                        <a16:creationId xmlns:a16="http://schemas.microsoft.com/office/drawing/2014/main" id="{690CBEB6-E158-4B6B-9912-D19ECECBDA83}"/>
                      </a:ext>
                    </a:extLst>
                  </p:cNvPr>
                  <p:cNvSpPr>
                    <a:spLocks noChangeShapeType="1"/>
                  </p:cNvSpPr>
                  <p:nvPr/>
                </p:nvSpPr>
                <p:spPr bwMode="auto">
                  <a:xfrm flipH="1">
                    <a:off x="3404" y="2511"/>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2" name="Line 1664">
                    <a:extLst>
                      <a:ext uri="{FF2B5EF4-FFF2-40B4-BE49-F238E27FC236}">
                        <a16:creationId xmlns:a16="http://schemas.microsoft.com/office/drawing/2014/main" id="{13F7C2D1-1DDB-4939-A41C-C4CF306D752D}"/>
                      </a:ext>
                    </a:extLst>
                  </p:cNvPr>
                  <p:cNvSpPr>
                    <a:spLocks noChangeShapeType="1"/>
                  </p:cNvSpPr>
                  <p:nvPr/>
                </p:nvSpPr>
                <p:spPr bwMode="auto">
                  <a:xfrm flipH="1">
                    <a:off x="1962" y="2118"/>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3" name="Line 1665">
                    <a:extLst>
                      <a:ext uri="{FF2B5EF4-FFF2-40B4-BE49-F238E27FC236}">
                        <a16:creationId xmlns:a16="http://schemas.microsoft.com/office/drawing/2014/main" id="{B736E83E-F782-4E44-BE5E-33917E289D22}"/>
                      </a:ext>
                    </a:extLst>
                  </p:cNvPr>
                  <p:cNvSpPr>
                    <a:spLocks noChangeShapeType="1"/>
                  </p:cNvSpPr>
                  <p:nvPr/>
                </p:nvSpPr>
                <p:spPr bwMode="auto">
                  <a:xfrm>
                    <a:off x="3479" y="2342"/>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4" name="Line 1666">
                    <a:extLst>
                      <a:ext uri="{FF2B5EF4-FFF2-40B4-BE49-F238E27FC236}">
                        <a16:creationId xmlns:a16="http://schemas.microsoft.com/office/drawing/2014/main" id="{5DAEE25B-4977-46DE-83E4-8A36FC9AC00A}"/>
                      </a:ext>
                    </a:extLst>
                  </p:cNvPr>
                  <p:cNvSpPr>
                    <a:spLocks noChangeShapeType="1"/>
                  </p:cNvSpPr>
                  <p:nvPr/>
                </p:nvSpPr>
                <p:spPr bwMode="auto">
                  <a:xfrm flipV="1">
                    <a:off x="1913" y="1997"/>
                    <a:ext cx="30"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5" name="Line 1667">
                    <a:extLst>
                      <a:ext uri="{FF2B5EF4-FFF2-40B4-BE49-F238E27FC236}">
                        <a16:creationId xmlns:a16="http://schemas.microsoft.com/office/drawing/2014/main" id="{8857059F-B2D8-4D70-B322-F8FB05A38779}"/>
                      </a:ext>
                    </a:extLst>
                  </p:cNvPr>
                  <p:cNvSpPr>
                    <a:spLocks noChangeShapeType="1"/>
                  </p:cNvSpPr>
                  <p:nvPr/>
                </p:nvSpPr>
                <p:spPr bwMode="auto">
                  <a:xfrm flipH="1">
                    <a:off x="3435" y="2501"/>
                    <a:ext cx="30"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6" name="Line 1668">
                    <a:extLst>
                      <a:ext uri="{FF2B5EF4-FFF2-40B4-BE49-F238E27FC236}">
                        <a16:creationId xmlns:a16="http://schemas.microsoft.com/office/drawing/2014/main" id="{4C11012E-C700-49C5-869E-9A416C089147}"/>
                      </a:ext>
                    </a:extLst>
                  </p:cNvPr>
                  <p:cNvSpPr>
                    <a:spLocks noChangeShapeType="1"/>
                  </p:cNvSpPr>
                  <p:nvPr/>
                </p:nvSpPr>
                <p:spPr bwMode="auto">
                  <a:xfrm flipH="1" flipV="1">
                    <a:off x="1881" y="2172"/>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7" name="Line 1669">
                    <a:extLst>
                      <a:ext uri="{FF2B5EF4-FFF2-40B4-BE49-F238E27FC236}">
                        <a16:creationId xmlns:a16="http://schemas.microsoft.com/office/drawing/2014/main" id="{1BF435F4-2F01-40B5-91B3-044AD7E19585}"/>
                      </a:ext>
                    </a:extLst>
                  </p:cNvPr>
                  <p:cNvSpPr>
                    <a:spLocks noChangeShapeType="1"/>
                  </p:cNvSpPr>
                  <p:nvPr/>
                </p:nvSpPr>
                <p:spPr bwMode="auto">
                  <a:xfrm flipV="1">
                    <a:off x="3372" y="2369"/>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8" name="Line 1670">
                    <a:extLst>
                      <a:ext uri="{FF2B5EF4-FFF2-40B4-BE49-F238E27FC236}">
                        <a16:creationId xmlns:a16="http://schemas.microsoft.com/office/drawing/2014/main" id="{C0C4F29A-7E3C-498F-84E4-BE7C4DF435F3}"/>
                      </a:ext>
                    </a:extLst>
                  </p:cNvPr>
                  <p:cNvSpPr>
                    <a:spLocks noChangeShapeType="1"/>
                  </p:cNvSpPr>
                  <p:nvPr/>
                </p:nvSpPr>
                <p:spPr bwMode="auto">
                  <a:xfrm>
                    <a:off x="1943" y="1997"/>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9" name="Line 1671">
                    <a:extLst>
                      <a:ext uri="{FF2B5EF4-FFF2-40B4-BE49-F238E27FC236}">
                        <a16:creationId xmlns:a16="http://schemas.microsoft.com/office/drawing/2014/main" id="{47D095F6-9F14-4DD6-AC15-0A04C947D51B}"/>
                      </a:ext>
                    </a:extLst>
                  </p:cNvPr>
                  <p:cNvSpPr>
                    <a:spLocks noChangeShapeType="1"/>
                  </p:cNvSpPr>
                  <p:nvPr/>
                </p:nvSpPr>
                <p:spPr bwMode="auto">
                  <a:xfrm flipH="1">
                    <a:off x="3465" y="2483"/>
                    <a:ext cx="2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0" name="Line 1672">
                    <a:extLst>
                      <a:ext uri="{FF2B5EF4-FFF2-40B4-BE49-F238E27FC236}">
                        <a16:creationId xmlns:a16="http://schemas.microsoft.com/office/drawing/2014/main" id="{3524D77A-F0B8-484D-AD98-62CBB6334CA1}"/>
                      </a:ext>
                    </a:extLst>
                  </p:cNvPr>
                  <p:cNvSpPr>
                    <a:spLocks noChangeShapeType="1"/>
                  </p:cNvSpPr>
                  <p:nvPr/>
                </p:nvSpPr>
                <p:spPr bwMode="auto">
                  <a:xfrm flipH="1">
                    <a:off x="1988" y="2099"/>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1" name="Line 1673">
                    <a:extLst>
                      <a:ext uri="{FF2B5EF4-FFF2-40B4-BE49-F238E27FC236}">
                        <a16:creationId xmlns:a16="http://schemas.microsoft.com/office/drawing/2014/main" id="{5E60C676-5B33-496E-BC13-79E52E7729A7}"/>
                      </a:ext>
                    </a:extLst>
                  </p:cNvPr>
                  <p:cNvSpPr>
                    <a:spLocks noChangeShapeType="1"/>
                  </p:cNvSpPr>
                  <p:nvPr/>
                </p:nvSpPr>
                <p:spPr bwMode="auto">
                  <a:xfrm>
                    <a:off x="3502" y="2358"/>
                    <a:ext cx="1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2" name="Line 1674">
                    <a:extLst>
                      <a:ext uri="{FF2B5EF4-FFF2-40B4-BE49-F238E27FC236}">
                        <a16:creationId xmlns:a16="http://schemas.microsoft.com/office/drawing/2014/main" id="{049D43E1-B74D-456A-B86F-8196CA90A720}"/>
                      </a:ext>
                    </a:extLst>
                  </p:cNvPr>
                  <p:cNvSpPr>
                    <a:spLocks noChangeShapeType="1"/>
                  </p:cNvSpPr>
                  <p:nvPr/>
                </p:nvSpPr>
                <p:spPr bwMode="auto">
                  <a:xfrm flipV="1">
                    <a:off x="3291" y="2467"/>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3" name="Line 1675">
                    <a:extLst>
                      <a:ext uri="{FF2B5EF4-FFF2-40B4-BE49-F238E27FC236}">
                        <a16:creationId xmlns:a16="http://schemas.microsoft.com/office/drawing/2014/main" id="{40EF000A-9EA3-4F24-B8DA-0C8AE1E14F3D}"/>
                      </a:ext>
                    </a:extLst>
                  </p:cNvPr>
                  <p:cNvSpPr>
                    <a:spLocks noChangeShapeType="1"/>
                  </p:cNvSpPr>
                  <p:nvPr/>
                </p:nvSpPr>
                <p:spPr bwMode="auto">
                  <a:xfrm flipH="1" flipV="1">
                    <a:off x="3291" y="2490"/>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4" name="Line 1676">
                    <a:extLst>
                      <a:ext uri="{FF2B5EF4-FFF2-40B4-BE49-F238E27FC236}">
                        <a16:creationId xmlns:a16="http://schemas.microsoft.com/office/drawing/2014/main" id="{BE2842FA-B000-4D25-8B16-75AEE9B9F239}"/>
                      </a:ext>
                    </a:extLst>
                  </p:cNvPr>
                  <p:cNvSpPr>
                    <a:spLocks noChangeShapeType="1"/>
                  </p:cNvSpPr>
                  <p:nvPr/>
                </p:nvSpPr>
                <p:spPr bwMode="auto">
                  <a:xfrm flipH="1" flipV="1">
                    <a:off x="1910" y="2181"/>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5" name="Line 1677">
                    <a:extLst>
                      <a:ext uri="{FF2B5EF4-FFF2-40B4-BE49-F238E27FC236}">
                        <a16:creationId xmlns:a16="http://schemas.microsoft.com/office/drawing/2014/main" id="{5FF97032-2D08-464D-A6AC-7FC4022F6413}"/>
                      </a:ext>
                    </a:extLst>
                  </p:cNvPr>
                  <p:cNvSpPr>
                    <a:spLocks noChangeShapeType="1"/>
                  </p:cNvSpPr>
                  <p:nvPr/>
                </p:nvSpPr>
                <p:spPr bwMode="auto">
                  <a:xfrm flipH="1" flipV="1">
                    <a:off x="3301" y="2513"/>
                    <a:ext cx="19"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 name="Line 1678">
                    <a:extLst>
                      <a:ext uri="{FF2B5EF4-FFF2-40B4-BE49-F238E27FC236}">
                        <a16:creationId xmlns:a16="http://schemas.microsoft.com/office/drawing/2014/main" id="{616EF338-E1AF-4B6F-8E1A-B022EED2E23B}"/>
                      </a:ext>
                    </a:extLst>
                  </p:cNvPr>
                  <p:cNvSpPr>
                    <a:spLocks noChangeShapeType="1"/>
                  </p:cNvSpPr>
                  <p:nvPr/>
                </p:nvSpPr>
                <p:spPr bwMode="auto">
                  <a:xfrm>
                    <a:off x="3400" y="2369"/>
                    <a:ext cx="29"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 name="Line 1679">
                    <a:extLst>
                      <a:ext uri="{FF2B5EF4-FFF2-40B4-BE49-F238E27FC236}">
                        <a16:creationId xmlns:a16="http://schemas.microsoft.com/office/drawing/2014/main" id="{C7E743BB-FD8A-4AF3-AE20-47E2D59EBAF6}"/>
                      </a:ext>
                    </a:extLst>
                  </p:cNvPr>
                  <p:cNvSpPr>
                    <a:spLocks noChangeShapeType="1"/>
                  </p:cNvSpPr>
                  <p:nvPr/>
                </p:nvSpPr>
                <p:spPr bwMode="auto">
                  <a:xfrm flipV="1">
                    <a:off x="3291" y="2443"/>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Line 1680">
                    <a:extLst>
                      <a:ext uri="{FF2B5EF4-FFF2-40B4-BE49-F238E27FC236}">
                        <a16:creationId xmlns:a16="http://schemas.microsoft.com/office/drawing/2014/main" id="{6C573EDB-0386-4D0C-9010-34CE1E2FE89E}"/>
                      </a:ext>
                    </a:extLst>
                  </p:cNvPr>
                  <p:cNvSpPr>
                    <a:spLocks noChangeShapeType="1"/>
                  </p:cNvSpPr>
                  <p:nvPr/>
                </p:nvSpPr>
                <p:spPr bwMode="auto">
                  <a:xfrm flipV="1">
                    <a:off x="1847" y="2124"/>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 name="Line 1681">
                    <a:extLst>
                      <a:ext uri="{FF2B5EF4-FFF2-40B4-BE49-F238E27FC236}">
                        <a16:creationId xmlns:a16="http://schemas.microsoft.com/office/drawing/2014/main" id="{91205531-AF14-472E-994C-75B5F986E572}"/>
                      </a:ext>
                    </a:extLst>
                  </p:cNvPr>
                  <p:cNvSpPr>
                    <a:spLocks noChangeShapeType="1"/>
                  </p:cNvSpPr>
                  <p:nvPr/>
                </p:nvSpPr>
                <p:spPr bwMode="auto">
                  <a:xfrm flipV="1">
                    <a:off x="1847" y="2098"/>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0" name="Line 1682">
                    <a:extLst>
                      <a:ext uri="{FF2B5EF4-FFF2-40B4-BE49-F238E27FC236}">
                        <a16:creationId xmlns:a16="http://schemas.microsoft.com/office/drawing/2014/main" id="{CBE40F09-0BAF-4F23-895E-56BF935C9BB7}"/>
                      </a:ext>
                    </a:extLst>
                  </p:cNvPr>
                  <p:cNvSpPr>
                    <a:spLocks noChangeShapeType="1"/>
                  </p:cNvSpPr>
                  <p:nvPr/>
                </p:nvSpPr>
                <p:spPr bwMode="auto">
                  <a:xfrm>
                    <a:off x="1971" y="2001"/>
                    <a:ext cx="23"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1" name="Line 1683">
                    <a:extLst>
                      <a:ext uri="{FF2B5EF4-FFF2-40B4-BE49-F238E27FC236}">
                        <a16:creationId xmlns:a16="http://schemas.microsoft.com/office/drawing/2014/main" id="{4C76AFC6-BAC0-4CC2-986B-942A3DDB4FCD}"/>
                      </a:ext>
                    </a:extLst>
                  </p:cNvPr>
                  <p:cNvSpPr>
                    <a:spLocks noChangeShapeType="1"/>
                  </p:cNvSpPr>
                  <p:nvPr/>
                </p:nvSpPr>
                <p:spPr bwMode="auto">
                  <a:xfrm flipH="1">
                    <a:off x="3492" y="2460"/>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2" name="Line 1684">
                    <a:extLst>
                      <a:ext uri="{FF2B5EF4-FFF2-40B4-BE49-F238E27FC236}">
                        <a16:creationId xmlns:a16="http://schemas.microsoft.com/office/drawing/2014/main" id="{B8D9E423-7047-4DC7-82E3-4A3E99A019F2}"/>
                      </a:ext>
                    </a:extLst>
                  </p:cNvPr>
                  <p:cNvSpPr>
                    <a:spLocks noChangeShapeType="1"/>
                  </p:cNvSpPr>
                  <p:nvPr/>
                </p:nvSpPr>
                <p:spPr bwMode="auto">
                  <a:xfrm flipH="1" flipV="1">
                    <a:off x="3320" y="2531"/>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3" name="Line 1685">
                    <a:extLst>
                      <a:ext uri="{FF2B5EF4-FFF2-40B4-BE49-F238E27FC236}">
                        <a16:creationId xmlns:a16="http://schemas.microsoft.com/office/drawing/2014/main" id="{705F4AD3-001B-4C89-885B-55EC5D33E61C}"/>
                      </a:ext>
                    </a:extLst>
                  </p:cNvPr>
                  <p:cNvSpPr>
                    <a:spLocks noChangeShapeType="1"/>
                  </p:cNvSpPr>
                  <p:nvPr/>
                </p:nvSpPr>
                <p:spPr bwMode="auto">
                  <a:xfrm>
                    <a:off x="3518" y="2380"/>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4" name="Line 1686">
                    <a:extLst>
                      <a:ext uri="{FF2B5EF4-FFF2-40B4-BE49-F238E27FC236}">
                        <a16:creationId xmlns:a16="http://schemas.microsoft.com/office/drawing/2014/main" id="{E154DC4C-4DD0-410F-9A0D-E0851B12133A}"/>
                      </a:ext>
                    </a:extLst>
                  </p:cNvPr>
                  <p:cNvSpPr>
                    <a:spLocks noChangeShapeType="1"/>
                  </p:cNvSpPr>
                  <p:nvPr/>
                </p:nvSpPr>
                <p:spPr bwMode="auto">
                  <a:xfrm flipH="1" flipV="1">
                    <a:off x="1847" y="2152"/>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5" name="Line 1687">
                    <a:extLst>
                      <a:ext uri="{FF2B5EF4-FFF2-40B4-BE49-F238E27FC236}">
                        <a16:creationId xmlns:a16="http://schemas.microsoft.com/office/drawing/2014/main" id="{328B9344-BF97-4FDF-A804-117956215BAA}"/>
                      </a:ext>
                    </a:extLst>
                  </p:cNvPr>
                  <p:cNvSpPr>
                    <a:spLocks noChangeShapeType="1"/>
                  </p:cNvSpPr>
                  <p:nvPr/>
                </p:nvSpPr>
                <p:spPr bwMode="auto">
                  <a:xfrm flipV="1">
                    <a:off x="1857" y="2074"/>
                    <a:ext cx="17"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6" name="Line 1688">
                    <a:extLst>
                      <a:ext uri="{FF2B5EF4-FFF2-40B4-BE49-F238E27FC236}">
                        <a16:creationId xmlns:a16="http://schemas.microsoft.com/office/drawing/2014/main" id="{09D31F62-BF4C-4E3F-97AB-9E2C3C328800}"/>
                      </a:ext>
                    </a:extLst>
                  </p:cNvPr>
                  <p:cNvSpPr>
                    <a:spLocks noChangeShapeType="1"/>
                  </p:cNvSpPr>
                  <p:nvPr/>
                </p:nvSpPr>
                <p:spPr bwMode="auto">
                  <a:xfrm flipH="1">
                    <a:off x="2007" y="2076"/>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7" name="Line 1689">
                    <a:extLst>
                      <a:ext uri="{FF2B5EF4-FFF2-40B4-BE49-F238E27FC236}">
                        <a16:creationId xmlns:a16="http://schemas.microsoft.com/office/drawing/2014/main" id="{81B8A0D1-E9B0-41DD-B72D-54856DBDC695}"/>
                      </a:ext>
                    </a:extLst>
                  </p:cNvPr>
                  <p:cNvSpPr>
                    <a:spLocks noChangeShapeType="1"/>
                  </p:cNvSpPr>
                  <p:nvPr/>
                </p:nvSpPr>
                <p:spPr bwMode="auto">
                  <a:xfrm flipV="1">
                    <a:off x="3299" y="2424"/>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8" name="Line 1690">
                    <a:extLst>
                      <a:ext uri="{FF2B5EF4-FFF2-40B4-BE49-F238E27FC236}">
                        <a16:creationId xmlns:a16="http://schemas.microsoft.com/office/drawing/2014/main" id="{11745E4F-B05C-404F-AADF-0A48E726D842}"/>
                      </a:ext>
                    </a:extLst>
                  </p:cNvPr>
                  <p:cNvSpPr>
                    <a:spLocks noChangeShapeType="1"/>
                  </p:cNvSpPr>
                  <p:nvPr/>
                </p:nvSpPr>
                <p:spPr bwMode="auto">
                  <a:xfrm flipH="1">
                    <a:off x="3512" y="2433"/>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9" name="Line 1691">
                    <a:extLst>
                      <a:ext uri="{FF2B5EF4-FFF2-40B4-BE49-F238E27FC236}">
                        <a16:creationId xmlns:a16="http://schemas.microsoft.com/office/drawing/2014/main" id="{B87795C0-CDB3-4BE3-A775-A068C89C433C}"/>
                      </a:ext>
                    </a:extLst>
                  </p:cNvPr>
                  <p:cNvSpPr>
                    <a:spLocks noChangeShapeType="1"/>
                  </p:cNvSpPr>
                  <p:nvPr/>
                </p:nvSpPr>
                <p:spPr bwMode="auto">
                  <a:xfrm flipH="1">
                    <a:off x="3523" y="2406"/>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0" name="Line 1692">
                    <a:extLst>
                      <a:ext uri="{FF2B5EF4-FFF2-40B4-BE49-F238E27FC236}">
                        <a16:creationId xmlns:a16="http://schemas.microsoft.com/office/drawing/2014/main" id="{15BF996B-46B0-4723-8F1B-9A76F173DE75}"/>
                      </a:ext>
                    </a:extLst>
                  </p:cNvPr>
                  <p:cNvSpPr>
                    <a:spLocks noChangeShapeType="1"/>
                  </p:cNvSpPr>
                  <p:nvPr/>
                </p:nvSpPr>
                <p:spPr bwMode="auto">
                  <a:xfrm flipH="1" flipV="1">
                    <a:off x="1857" y="2178"/>
                    <a:ext cx="1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1" name="Line 1693">
                    <a:extLst>
                      <a:ext uri="{FF2B5EF4-FFF2-40B4-BE49-F238E27FC236}">
                        <a16:creationId xmlns:a16="http://schemas.microsoft.com/office/drawing/2014/main" id="{9AF1065A-F9AB-4438-AB20-23D114FB6599}"/>
                      </a:ext>
                    </a:extLst>
                  </p:cNvPr>
                  <p:cNvSpPr>
                    <a:spLocks noChangeShapeType="1"/>
                  </p:cNvSpPr>
                  <p:nvPr/>
                </p:nvSpPr>
                <p:spPr bwMode="auto">
                  <a:xfrm>
                    <a:off x="1994" y="2013"/>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2" name="Line 1694">
                    <a:extLst>
                      <a:ext uri="{FF2B5EF4-FFF2-40B4-BE49-F238E27FC236}">
                        <a16:creationId xmlns:a16="http://schemas.microsoft.com/office/drawing/2014/main" id="{A231B638-22D4-4EF7-BB4A-FEEB69534451}"/>
                      </a:ext>
                    </a:extLst>
                  </p:cNvPr>
                  <p:cNvSpPr>
                    <a:spLocks noChangeShapeType="1"/>
                  </p:cNvSpPr>
                  <p:nvPr/>
                </p:nvSpPr>
                <p:spPr bwMode="auto">
                  <a:xfrm flipV="1">
                    <a:off x="1874" y="2056"/>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3" name="Line 1695">
                    <a:extLst>
                      <a:ext uri="{FF2B5EF4-FFF2-40B4-BE49-F238E27FC236}">
                        <a16:creationId xmlns:a16="http://schemas.microsoft.com/office/drawing/2014/main" id="{55B5B1C4-41B9-4D5E-80EE-30C05C266FC2}"/>
                      </a:ext>
                    </a:extLst>
                  </p:cNvPr>
                  <p:cNvSpPr>
                    <a:spLocks noChangeShapeType="1"/>
                  </p:cNvSpPr>
                  <p:nvPr/>
                </p:nvSpPr>
                <p:spPr bwMode="auto">
                  <a:xfrm flipH="1" flipV="1">
                    <a:off x="3346" y="2544"/>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4" name="Line 1696">
                    <a:extLst>
                      <a:ext uri="{FF2B5EF4-FFF2-40B4-BE49-F238E27FC236}">
                        <a16:creationId xmlns:a16="http://schemas.microsoft.com/office/drawing/2014/main" id="{0D00AD41-9FB3-4756-AE6B-55C9A32649AE}"/>
                      </a:ext>
                    </a:extLst>
                  </p:cNvPr>
                  <p:cNvSpPr>
                    <a:spLocks noChangeShapeType="1"/>
                  </p:cNvSpPr>
                  <p:nvPr/>
                </p:nvSpPr>
                <p:spPr bwMode="auto">
                  <a:xfrm flipH="1">
                    <a:off x="2017" y="2053"/>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5" name="Line 1697">
                    <a:extLst>
                      <a:ext uri="{FF2B5EF4-FFF2-40B4-BE49-F238E27FC236}">
                        <a16:creationId xmlns:a16="http://schemas.microsoft.com/office/drawing/2014/main" id="{F674F749-20AD-46F9-848A-35175C782462}"/>
                      </a:ext>
                    </a:extLst>
                  </p:cNvPr>
                  <p:cNvSpPr>
                    <a:spLocks noChangeShapeType="1"/>
                  </p:cNvSpPr>
                  <p:nvPr/>
                </p:nvSpPr>
                <p:spPr bwMode="auto">
                  <a:xfrm flipH="1">
                    <a:off x="1941" y="2175"/>
                    <a:ext cx="30"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6" name="Line 1698">
                    <a:extLst>
                      <a:ext uri="{FF2B5EF4-FFF2-40B4-BE49-F238E27FC236}">
                        <a16:creationId xmlns:a16="http://schemas.microsoft.com/office/drawing/2014/main" id="{08912EFC-2D80-48BB-A2BF-75C992C952A8}"/>
                      </a:ext>
                    </a:extLst>
                  </p:cNvPr>
                  <p:cNvSpPr>
                    <a:spLocks noChangeShapeType="1"/>
                  </p:cNvSpPr>
                  <p:nvPr/>
                </p:nvSpPr>
                <p:spPr bwMode="auto">
                  <a:xfrm>
                    <a:off x="2011" y="2031"/>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7" name="Line 1699">
                    <a:extLst>
                      <a:ext uri="{FF2B5EF4-FFF2-40B4-BE49-F238E27FC236}">
                        <a16:creationId xmlns:a16="http://schemas.microsoft.com/office/drawing/2014/main" id="{795CC0D1-FDC8-4EB8-B8B4-12E782924876}"/>
                      </a:ext>
                    </a:extLst>
                  </p:cNvPr>
                  <p:cNvSpPr>
                    <a:spLocks noChangeShapeType="1"/>
                  </p:cNvSpPr>
                  <p:nvPr/>
                </p:nvSpPr>
                <p:spPr bwMode="auto">
                  <a:xfrm>
                    <a:off x="3429" y="2370"/>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8" name="Line 1700">
                    <a:extLst>
                      <a:ext uri="{FF2B5EF4-FFF2-40B4-BE49-F238E27FC236}">
                        <a16:creationId xmlns:a16="http://schemas.microsoft.com/office/drawing/2014/main" id="{EEF01335-E28A-41FC-9DDC-7E90B1E947E3}"/>
                      </a:ext>
                    </a:extLst>
                  </p:cNvPr>
                  <p:cNvSpPr>
                    <a:spLocks noChangeShapeType="1"/>
                  </p:cNvSpPr>
                  <p:nvPr/>
                </p:nvSpPr>
                <p:spPr bwMode="auto">
                  <a:xfrm flipH="1" flipV="1">
                    <a:off x="1875" y="2200"/>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9" name="Line 1701">
                    <a:extLst>
                      <a:ext uri="{FF2B5EF4-FFF2-40B4-BE49-F238E27FC236}">
                        <a16:creationId xmlns:a16="http://schemas.microsoft.com/office/drawing/2014/main" id="{267D5B13-CCFC-49FE-9DB1-4FE913A6F376}"/>
                      </a:ext>
                    </a:extLst>
                  </p:cNvPr>
                  <p:cNvSpPr>
                    <a:spLocks noChangeShapeType="1"/>
                  </p:cNvSpPr>
                  <p:nvPr/>
                </p:nvSpPr>
                <p:spPr bwMode="auto">
                  <a:xfrm flipV="1">
                    <a:off x="3316" y="2409"/>
                    <a:ext cx="24"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0" name="Line 1702">
                    <a:extLst>
                      <a:ext uri="{FF2B5EF4-FFF2-40B4-BE49-F238E27FC236}">
                        <a16:creationId xmlns:a16="http://schemas.microsoft.com/office/drawing/2014/main" id="{66537986-65AE-4784-9F86-2CDA877C8FB1}"/>
                      </a:ext>
                    </a:extLst>
                  </p:cNvPr>
                  <p:cNvSpPr>
                    <a:spLocks noChangeShapeType="1"/>
                  </p:cNvSpPr>
                  <p:nvPr/>
                </p:nvSpPr>
                <p:spPr bwMode="auto">
                  <a:xfrm flipV="1">
                    <a:off x="1899" y="2044"/>
                    <a:ext cx="28"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1" name="Line 1703">
                    <a:extLst>
                      <a:ext uri="{FF2B5EF4-FFF2-40B4-BE49-F238E27FC236}">
                        <a16:creationId xmlns:a16="http://schemas.microsoft.com/office/drawing/2014/main" id="{9FBB6115-6E52-43FC-9E2A-CAD6DFBE3363}"/>
                      </a:ext>
                    </a:extLst>
                  </p:cNvPr>
                  <p:cNvSpPr>
                    <a:spLocks noChangeShapeType="1"/>
                  </p:cNvSpPr>
                  <p:nvPr/>
                </p:nvSpPr>
                <p:spPr bwMode="auto">
                  <a:xfrm flipH="1">
                    <a:off x="3376" y="2546"/>
                    <a:ext cx="32"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 name="Line 1704">
                    <a:extLst>
                      <a:ext uri="{FF2B5EF4-FFF2-40B4-BE49-F238E27FC236}">
                        <a16:creationId xmlns:a16="http://schemas.microsoft.com/office/drawing/2014/main" id="{5DA63409-736B-46DB-9A55-6AF896584A63}"/>
                      </a:ext>
                    </a:extLst>
                  </p:cNvPr>
                  <p:cNvSpPr>
                    <a:spLocks noChangeShapeType="1"/>
                  </p:cNvSpPr>
                  <p:nvPr/>
                </p:nvSpPr>
                <p:spPr bwMode="auto">
                  <a:xfrm flipH="1">
                    <a:off x="1971" y="2161"/>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3" name="Line 1705">
                    <a:extLst>
                      <a:ext uri="{FF2B5EF4-FFF2-40B4-BE49-F238E27FC236}">
                        <a16:creationId xmlns:a16="http://schemas.microsoft.com/office/drawing/2014/main" id="{7CC385E0-0028-4700-8FAD-310F6DDFD47C}"/>
                      </a:ext>
                    </a:extLst>
                  </p:cNvPr>
                  <p:cNvSpPr>
                    <a:spLocks noChangeShapeType="1"/>
                  </p:cNvSpPr>
                  <p:nvPr/>
                </p:nvSpPr>
                <p:spPr bwMode="auto">
                  <a:xfrm flipV="1">
                    <a:off x="1927" y="2041"/>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4" name="Line 1706">
                    <a:extLst>
                      <a:ext uri="{FF2B5EF4-FFF2-40B4-BE49-F238E27FC236}">
                        <a16:creationId xmlns:a16="http://schemas.microsoft.com/office/drawing/2014/main" id="{EA657717-6EEC-4FE5-8A21-19256B1BF087}"/>
                      </a:ext>
                    </a:extLst>
                  </p:cNvPr>
                  <p:cNvSpPr>
                    <a:spLocks noChangeShapeType="1"/>
                  </p:cNvSpPr>
                  <p:nvPr/>
                </p:nvSpPr>
                <p:spPr bwMode="auto">
                  <a:xfrm>
                    <a:off x="3456" y="2378"/>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5" name="Line 1707">
                    <a:extLst>
                      <a:ext uri="{FF2B5EF4-FFF2-40B4-BE49-F238E27FC236}">
                        <a16:creationId xmlns:a16="http://schemas.microsoft.com/office/drawing/2014/main" id="{FBC19091-04AA-493B-89BB-510A8444379D}"/>
                      </a:ext>
                    </a:extLst>
                  </p:cNvPr>
                  <p:cNvSpPr>
                    <a:spLocks noChangeShapeType="1"/>
                  </p:cNvSpPr>
                  <p:nvPr/>
                </p:nvSpPr>
                <p:spPr bwMode="auto">
                  <a:xfrm flipH="1" flipV="1">
                    <a:off x="1900" y="2217"/>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6" name="Line 1708">
                    <a:extLst>
                      <a:ext uri="{FF2B5EF4-FFF2-40B4-BE49-F238E27FC236}">
                        <a16:creationId xmlns:a16="http://schemas.microsoft.com/office/drawing/2014/main" id="{2F3CDFCB-1B70-4651-A660-B5BDE26BEB0E}"/>
                      </a:ext>
                    </a:extLst>
                  </p:cNvPr>
                  <p:cNvSpPr>
                    <a:spLocks noChangeShapeType="1"/>
                  </p:cNvSpPr>
                  <p:nvPr/>
                </p:nvSpPr>
                <p:spPr bwMode="auto">
                  <a:xfrm flipH="1">
                    <a:off x="3408" y="2535"/>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7" name="Line 1709">
                    <a:extLst>
                      <a:ext uri="{FF2B5EF4-FFF2-40B4-BE49-F238E27FC236}">
                        <a16:creationId xmlns:a16="http://schemas.microsoft.com/office/drawing/2014/main" id="{661505A5-4581-433B-8C1A-A45A329EDC09}"/>
                      </a:ext>
                    </a:extLst>
                  </p:cNvPr>
                  <p:cNvSpPr>
                    <a:spLocks noChangeShapeType="1"/>
                  </p:cNvSpPr>
                  <p:nvPr/>
                </p:nvSpPr>
                <p:spPr bwMode="auto">
                  <a:xfrm flipV="1">
                    <a:off x="3340" y="2402"/>
                    <a:ext cx="27"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8" name="Line 1710">
                    <a:extLst>
                      <a:ext uri="{FF2B5EF4-FFF2-40B4-BE49-F238E27FC236}">
                        <a16:creationId xmlns:a16="http://schemas.microsoft.com/office/drawing/2014/main" id="{C1EC8F5A-1E46-41DB-B42B-27892F768F64}"/>
                      </a:ext>
                    </a:extLst>
                  </p:cNvPr>
                  <p:cNvSpPr>
                    <a:spLocks noChangeShapeType="1"/>
                  </p:cNvSpPr>
                  <p:nvPr/>
                </p:nvSpPr>
                <p:spPr bwMode="auto">
                  <a:xfrm>
                    <a:off x="1956" y="2041"/>
                    <a:ext cx="28"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9" name="Line 1711">
                    <a:extLst>
                      <a:ext uri="{FF2B5EF4-FFF2-40B4-BE49-F238E27FC236}">
                        <a16:creationId xmlns:a16="http://schemas.microsoft.com/office/drawing/2014/main" id="{1CA289D7-E083-4033-B0EB-1F19FFE62DD8}"/>
                      </a:ext>
                    </a:extLst>
                  </p:cNvPr>
                  <p:cNvSpPr>
                    <a:spLocks noChangeShapeType="1"/>
                  </p:cNvSpPr>
                  <p:nvPr/>
                </p:nvSpPr>
                <p:spPr bwMode="auto">
                  <a:xfrm flipH="1">
                    <a:off x="3439" y="2518"/>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0" name="Line 1712">
                    <a:extLst>
                      <a:ext uri="{FF2B5EF4-FFF2-40B4-BE49-F238E27FC236}">
                        <a16:creationId xmlns:a16="http://schemas.microsoft.com/office/drawing/2014/main" id="{CF32E827-4665-4BCD-916F-62C129E6A5E0}"/>
                      </a:ext>
                    </a:extLst>
                  </p:cNvPr>
                  <p:cNvSpPr>
                    <a:spLocks noChangeShapeType="1"/>
                  </p:cNvSpPr>
                  <p:nvPr/>
                </p:nvSpPr>
                <p:spPr bwMode="auto">
                  <a:xfrm flipH="1">
                    <a:off x="1997" y="2142"/>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1" name="Line 1713">
                    <a:extLst>
                      <a:ext uri="{FF2B5EF4-FFF2-40B4-BE49-F238E27FC236}">
                        <a16:creationId xmlns:a16="http://schemas.microsoft.com/office/drawing/2014/main" id="{80DB76EC-78FA-408E-AA4F-68333C73763C}"/>
                      </a:ext>
                    </a:extLst>
                  </p:cNvPr>
                  <p:cNvSpPr>
                    <a:spLocks noChangeShapeType="1"/>
                  </p:cNvSpPr>
                  <p:nvPr/>
                </p:nvSpPr>
                <p:spPr bwMode="auto">
                  <a:xfrm>
                    <a:off x="3479" y="2394"/>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2" name="Line 1714">
                    <a:extLst>
                      <a:ext uri="{FF2B5EF4-FFF2-40B4-BE49-F238E27FC236}">
                        <a16:creationId xmlns:a16="http://schemas.microsoft.com/office/drawing/2014/main" id="{5664F5E6-B3EA-494D-A7F3-1FC38269B564}"/>
                      </a:ext>
                    </a:extLst>
                  </p:cNvPr>
                  <p:cNvSpPr>
                    <a:spLocks noChangeShapeType="1"/>
                  </p:cNvSpPr>
                  <p:nvPr/>
                </p:nvSpPr>
                <p:spPr bwMode="auto">
                  <a:xfrm flipH="1" flipV="1">
                    <a:off x="3249" y="2496"/>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3" name="Line 1715">
                    <a:extLst>
                      <a:ext uri="{FF2B5EF4-FFF2-40B4-BE49-F238E27FC236}">
                        <a16:creationId xmlns:a16="http://schemas.microsoft.com/office/drawing/2014/main" id="{D547FC98-6B99-4D7D-9E92-74AFFFFF8A97}"/>
                      </a:ext>
                    </a:extLst>
                  </p:cNvPr>
                  <p:cNvSpPr>
                    <a:spLocks noChangeShapeType="1"/>
                  </p:cNvSpPr>
                  <p:nvPr/>
                </p:nvSpPr>
                <p:spPr bwMode="auto">
                  <a:xfrm flipH="1" flipV="1">
                    <a:off x="3250" y="2520"/>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4" name="Line 1716">
                    <a:extLst>
                      <a:ext uri="{FF2B5EF4-FFF2-40B4-BE49-F238E27FC236}">
                        <a16:creationId xmlns:a16="http://schemas.microsoft.com/office/drawing/2014/main" id="{EEDE28FC-22EA-46B2-B55F-57B79EB2DB8C}"/>
                      </a:ext>
                    </a:extLst>
                  </p:cNvPr>
                  <p:cNvSpPr>
                    <a:spLocks noChangeShapeType="1"/>
                  </p:cNvSpPr>
                  <p:nvPr/>
                </p:nvSpPr>
                <p:spPr bwMode="auto">
                  <a:xfrm flipH="1" flipV="1">
                    <a:off x="3261" y="2542"/>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5" name="Line 1717">
                    <a:extLst>
                      <a:ext uri="{FF2B5EF4-FFF2-40B4-BE49-F238E27FC236}">
                        <a16:creationId xmlns:a16="http://schemas.microsoft.com/office/drawing/2014/main" id="{D1AE5401-FB82-43E0-94DE-433CFC6AF0AA}"/>
                      </a:ext>
                    </a:extLst>
                  </p:cNvPr>
                  <p:cNvSpPr>
                    <a:spLocks noChangeShapeType="1"/>
                  </p:cNvSpPr>
                  <p:nvPr/>
                </p:nvSpPr>
                <p:spPr bwMode="auto">
                  <a:xfrm flipH="1" flipV="1">
                    <a:off x="1930" y="2226"/>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6" name="Line 1718">
                    <a:extLst>
                      <a:ext uri="{FF2B5EF4-FFF2-40B4-BE49-F238E27FC236}">
                        <a16:creationId xmlns:a16="http://schemas.microsoft.com/office/drawing/2014/main" id="{218BEB26-7252-4F52-A513-5D424F5E894B}"/>
                      </a:ext>
                    </a:extLst>
                  </p:cNvPr>
                  <p:cNvSpPr>
                    <a:spLocks noChangeShapeType="1"/>
                  </p:cNvSpPr>
                  <p:nvPr/>
                </p:nvSpPr>
                <p:spPr bwMode="auto">
                  <a:xfrm flipV="1">
                    <a:off x="3249" y="2472"/>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7" name="Line 1719">
                    <a:extLst>
                      <a:ext uri="{FF2B5EF4-FFF2-40B4-BE49-F238E27FC236}">
                        <a16:creationId xmlns:a16="http://schemas.microsoft.com/office/drawing/2014/main" id="{344FDB3B-608E-404F-9A2A-3FE456C7A76C}"/>
                      </a:ext>
                    </a:extLst>
                  </p:cNvPr>
                  <p:cNvSpPr>
                    <a:spLocks noChangeShapeType="1"/>
                  </p:cNvSpPr>
                  <p:nvPr/>
                </p:nvSpPr>
                <p:spPr bwMode="auto">
                  <a:xfrm>
                    <a:off x="3367" y="2402"/>
                    <a:ext cx="29"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8" name="Line 1720">
                    <a:extLst>
                      <a:ext uri="{FF2B5EF4-FFF2-40B4-BE49-F238E27FC236}">
                        <a16:creationId xmlns:a16="http://schemas.microsoft.com/office/drawing/2014/main" id="{1694C4FF-AF26-4650-AE60-743DAB3EC272}"/>
                      </a:ext>
                    </a:extLst>
                  </p:cNvPr>
                  <p:cNvSpPr>
                    <a:spLocks noChangeShapeType="1"/>
                  </p:cNvSpPr>
                  <p:nvPr/>
                </p:nvSpPr>
                <p:spPr bwMode="auto">
                  <a:xfrm flipV="1">
                    <a:off x="1876" y="2170"/>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9" name="Line 1721">
                    <a:extLst>
                      <a:ext uri="{FF2B5EF4-FFF2-40B4-BE49-F238E27FC236}">
                        <a16:creationId xmlns:a16="http://schemas.microsoft.com/office/drawing/2014/main" id="{96531661-CA4A-4FB7-9ECD-1BCE0535A0E8}"/>
                      </a:ext>
                    </a:extLst>
                  </p:cNvPr>
                  <p:cNvSpPr>
                    <a:spLocks noChangeShapeType="1"/>
                  </p:cNvSpPr>
                  <p:nvPr/>
                </p:nvSpPr>
                <p:spPr bwMode="auto">
                  <a:xfrm flipV="1">
                    <a:off x="1876" y="2143"/>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0" name="Line 1722">
                    <a:extLst>
                      <a:ext uri="{FF2B5EF4-FFF2-40B4-BE49-F238E27FC236}">
                        <a16:creationId xmlns:a16="http://schemas.microsoft.com/office/drawing/2014/main" id="{C5608428-00B2-49BC-A95C-3FDBC458B55C}"/>
                      </a:ext>
                    </a:extLst>
                  </p:cNvPr>
                  <p:cNvSpPr>
                    <a:spLocks noChangeShapeType="1"/>
                  </p:cNvSpPr>
                  <p:nvPr/>
                </p:nvSpPr>
                <p:spPr bwMode="auto">
                  <a:xfrm flipH="1" flipV="1">
                    <a:off x="1876" y="2198"/>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1" name="Line 1723">
                    <a:extLst>
                      <a:ext uri="{FF2B5EF4-FFF2-40B4-BE49-F238E27FC236}">
                        <a16:creationId xmlns:a16="http://schemas.microsoft.com/office/drawing/2014/main" id="{249CB6BC-5851-4F26-AFD5-310CDA127C6E}"/>
                      </a:ext>
                    </a:extLst>
                  </p:cNvPr>
                  <p:cNvSpPr>
                    <a:spLocks noChangeShapeType="1"/>
                  </p:cNvSpPr>
                  <p:nvPr/>
                </p:nvSpPr>
                <p:spPr bwMode="auto">
                  <a:xfrm flipH="1" flipV="1">
                    <a:off x="3280" y="2561"/>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2" name="Line 1724">
                    <a:extLst>
                      <a:ext uri="{FF2B5EF4-FFF2-40B4-BE49-F238E27FC236}">
                        <a16:creationId xmlns:a16="http://schemas.microsoft.com/office/drawing/2014/main" id="{712077EB-31B2-4E40-9FF0-1B57047CCF79}"/>
                      </a:ext>
                    </a:extLst>
                  </p:cNvPr>
                  <p:cNvSpPr>
                    <a:spLocks noChangeShapeType="1"/>
                  </p:cNvSpPr>
                  <p:nvPr/>
                </p:nvSpPr>
                <p:spPr bwMode="auto">
                  <a:xfrm>
                    <a:off x="1984" y="2046"/>
                    <a:ext cx="23"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3" name="Line 1725">
                    <a:extLst>
                      <a:ext uri="{FF2B5EF4-FFF2-40B4-BE49-F238E27FC236}">
                        <a16:creationId xmlns:a16="http://schemas.microsoft.com/office/drawing/2014/main" id="{43394187-3FC5-4E76-A9CC-4C762ABE7FF0}"/>
                      </a:ext>
                    </a:extLst>
                  </p:cNvPr>
                  <p:cNvSpPr>
                    <a:spLocks noChangeShapeType="1"/>
                  </p:cNvSpPr>
                  <p:nvPr/>
                </p:nvSpPr>
                <p:spPr bwMode="auto">
                  <a:xfrm flipV="1">
                    <a:off x="1884" y="2120"/>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Line 1726">
                    <a:extLst>
                      <a:ext uri="{FF2B5EF4-FFF2-40B4-BE49-F238E27FC236}">
                        <a16:creationId xmlns:a16="http://schemas.microsoft.com/office/drawing/2014/main" id="{8669F5EC-5E12-4E77-BE16-040AD9CC0983}"/>
                      </a:ext>
                    </a:extLst>
                  </p:cNvPr>
                  <p:cNvSpPr>
                    <a:spLocks noChangeShapeType="1"/>
                  </p:cNvSpPr>
                  <p:nvPr/>
                </p:nvSpPr>
                <p:spPr bwMode="auto">
                  <a:xfrm flipH="1">
                    <a:off x="3466" y="2495"/>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5" name="Line 1727">
                    <a:extLst>
                      <a:ext uri="{FF2B5EF4-FFF2-40B4-BE49-F238E27FC236}">
                        <a16:creationId xmlns:a16="http://schemas.microsoft.com/office/drawing/2014/main" id="{A17A1445-3BE4-40DC-82D4-A14C1022EBDD}"/>
                      </a:ext>
                    </a:extLst>
                  </p:cNvPr>
                  <p:cNvSpPr>
                    <a:spLocks noChangeShapeType="1"/>
                  </p:cNvSpPr>
                  <p:nvPr/>
                </p:nvSpPr>
                <p:spPr bwMode="auto">
                  <a:xfrm>
                    <a:off x="3494" y="2416"/>
                    <a:ext cx="7"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6" name="Line 1728">
                    <a:extLst>
                      <a:ext uri="{FF2B5EF4-FFF2-40B4-BE49-F238E27FC236}">
                        <a16:creationId xmlns:a16="http://schemas.microsoft.com/office/drawing/2014/main" id="{60DF8028-91DE-44CA-8017-039E858219C0}"/>
                      </a:ext>
                    </a:extLst>
                  </p:cNvPr>
                  <p:cNvSpPr>
                    <a:spLocks noChangeShapeType="1"/>
                  </p:cNvSpPr>
                  <p:nvPr/>
                </p:nvSpPr>
                <p:spPr bwMode="auto">
                  <a:xfrm flipH="1">
                    <a:off x="2017" y="2120"/>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7" name="Line 1729">
                    <a:extLst>
                      <a:ext uri="{FF2B5EF4-FFF2-40B4-BE49-F238E27FC236}">
                        <a16:creationId xmlns:a16="http://schemas.microsoft.com/office/drawing/2014/main" id="{CC681A7B-E124-4282-9FE9-028B0F9C421C}"/>
                      </a:ext>
                    </a:extLst>
                  </p:cNvPr>
                  <p:cNvSpPr>
                    <a:spLocks noChangeShapeType="1"/>
                  </p:cNvSpPr>
                  <p:nvPr/>
                </p:nvSpPr>
                <p:spPr bwMode="auto">
                  <a:xfrm flipV="1">
                    <a:off x="3257" y="2452"/>
                    <a:ext cx="16"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8" name="Line 1730">
                    <a:extLst>
                      <a:ext uri="{FF2B5EF4-FFF2-40B4-BE49-F238E27FC236}">
                        <a16:creationId xmlns:a16="http://schemas.microsoft.com/office/drawing/2014/main" id="{006C5D91-0083-4E7B-A8C3-D6F8AB412E7D}"/>
                      </a:ext>
                    </a:extLst>
                  </p:cNvPr>
                  <p:cNvSpPr>
                    <a:spLocks noChangeShapeType="1"/>
                  </p:cNvSpPr>
                  <p:nvPr/>
                </p:nvSpPr>
                <p:spPr bwMode="auto">
                  <a:xfrm flipH="1" flipV="1">
                    <a:off x="1886" y="2224"/>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9" name="Line 1731">
                    <a:extLst>
                      <a:ext uri="{FF2B5EF4-FFF2-40B4-BE49-F238E27FC236}">
                        <a16:creationId xmlns:a16="http://schemas.microsoft.com/office/drawing/2014/main" id="{B394F3DE-9F6B-403D-9C4E-07ECA0C3A858}"/>
                      </a:ext>
                    </a:extLst>
                  </p:cNvPr>
                  <p:cNvSpPr>
                    <a:spLocks noChangeShapeType="1"/>
                  </p:cNvSpPr>
                  <p:nvPr/>
                </p:nvSpPr>
                <p:spPr bwMode="auto">
                  <a:xfrm flipV="1">
                    <a:off x="1902" y="2101"/>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0" name="Line 1732">
                    <a:extLst>
                      <a:ext uri="{FF2B5EF4-FFF2-40B4-BE49-F238E27FC236}">
                        <a16:creationId xmlns:a16="http://schemas.microsoft.com/office/drawing/2014/main" id="{9CD601BA-6E86-4461-A6FE-3F3C6F645444}"/>
                      </a:ext>
                    </a:extLst>
                  </p:cNvPr>
                  <p:cNvSpPr>
                    <a:spLocks noChangeShapeType="1"/>
                  </p:cNvSpPr>
                  <p:nvPr/>
                </p:nvSpPr>
                <p:spPr bwMode="auto">
                  <a:xfrm flipH="1">
                    <a:off x="3486" y="2468"/>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1" name="Line 1733">
                    <a:extLst>
                      <a:ext uri="{FF2B5EF4-FFF2-40B4-BE49-F238E27FC236}">
                        <a16:creationId xmlns:a16="http://schemas.microsoft.com/office/drawing/2014/main" id="{527B8494-229E-4C21-8870-B6B9CA6B933B}"/>
                      </a:ext>
                    </a:extLst>
                  </p:cNvPr>
                  <p:cNvSpPr>
                    <a:spLocks noChangeShapeType="1"/>
                  </p:cNvSpPr>
                  <p:nvPr/>
                </p:nvSpPr>
                <p:spPr bwMode="auto">
                  <a:xfrm flipH="1" flipV="1">
                    <a:off x="3306" y="2574"/>
                    <a:ext cx="31"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2" name="Line 1734">
                    <a:extLst>
                      <a:ext uri="{FF2B5EF4-FFF2-40B4-BE49-F238E27FC236}">
                        <a16:creationId xmlns:a16="http://schemas.microsoft.com/office/drawing/2014/main" id="{77B73187-2601-4BF3-97EC-C53CE2AE16BC}"/>
                      </a:ext>
                    </a:extLst>
                  </p:cNvPr>
                  <p:cNvSpPr>
                    <a:spLocks noChangeShapeType="1"/>
                  </p:cNvSpPr>
                  <p:nvPr/>
                </p:nvSpPr>
                <p:spPr bwMode="auto">
                  <a:xfrm flipH="1">
                    <a:off x="3498" y="2441"/>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3" name="Line 1735">
                    <a:extLst>
                      <a:ext uri="{FF2B5EF4-FFF2-40B4-BE49-F238E27FC236}">
                        <a16:creationId xmlns:a16="http://schemas.microsoft.com/office/drawing/2014/main" id="{C2582191-0C90-476D-9D36-9628B810DCD3}"/>
                      </a:ext>
                    </a:extLst>
                  </p:cNvPr>
                  <p:cNvSpPr>
                    <a:spLocks noChangeShapeType="1"/>
                  </p:cNvSpPr>
                  <p:nvPr/>
                </p:nvSpPr>
                <p:spPr bwMode="auto">
                  <a:xfrm>
                    <a:off x="2007" y="2057"/>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4" name="Line 1736">
                    <a:extLst>
                      <a:ext uri="{FF2B5EF4-FFF2-40B4-BE49-F238E27FC236}">
                        <a16:creationId xmlns:a16="http://schemas.microsoft.com/office/drawing/2014/main" id="{2C871979-FB61-40B1-B6AF-2C68BFE81071}"/>
                      </a:ext>
                    </a:extLst>
                  </p:cNvPr>
                  <p:cNvSpPr>
                    <a:spLocks noChangeShapeType="1"/>
                  </p:cNvSpPr>
                  <p:nvPr/>
                </p:nvSpPr>
                <p:spPr bwMode="auto">
                  <a:xfrm flipH="1">
                    <a:off x="2028" y="2097"/>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5" name="Line 1737">
                    <a:extLst>
                      <a:ext uri="{FF2B5EF4-FFF2-40B4-BE49-F238E27FC236}">
                        <a16:creationId xmlns:a16="http://schemas.microsoft.com/office/drawing/2014/main" id="{76C1427D-B030-4A2A-9D0A-ECDD7ECAE565}"/>
                      </a:ext>
                    </a:extLst>
                  </p:cNvPr>
                  <p:cNvSpPr>
                    <a:spLocks noChangeShapeType="1"/>
                  </p:cNvSpPr>
                  <p:nvPr/>
                </p:nvSpPr>
                <p:spPr bwMode="auto">
                  <a:xfrm flipH="1">
                    <a:off x="1961" y="2220"/>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6" name="Line 1738">
                    <a:extLst>
                      <a:ext uri="{FF2B5EF4-FFF2-40B4-BE49-F238E27FC236}">
                        <a16:creationId xmlns:a16="http://schemas.microsoft.com/office/drawing/2014/main" id="{2BFAFF7D-4BBD-4FA1-9430-E5500DCD5946}"/>
                      </a:ext>
                    </a:extLst>
                  </p:cNvPr>
                  <p:cNvSpPr>
                    <a:spLocks noChangeShapeType="1"/>
                  </p:cNvSpPr>
                  <p:nvPr/>
                </p:nvSpPr>
                <p:spPr bwMode="auto">
                  <a:xfrm>
                    <a:off x="2023" y="2075"/>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7" name="Line 1739">
                    <a:extLst>
                      <a:ext uri="{FF2B5EF4-FFF2-40B4-BE49-F238E27FC236}">
                        <a16:creationId xmlns:a16="http://schemas.microsoft.com/office/drawing/2014/main" id="{E6751459-5C3C-4032-AEDB-12524D837058}"/>
                      </a:ext>
                    </a:extLst>
                  </p:cNvPr>
                  <p:cNvSpPr>
                    <a:spLocks noChangeShapeType="1"/>
                  </p:cNvSpPr>
                  <p:nvPr/>
                </p:nvSpPr>
                <p:spPr bwMode="auto">
                  <a:xfrm>
                    <a:off x="3396" y="2402"/>
                    <a:ext cx="26"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8" name="Line 1740">
                    <a:extLst>
                      <a:ext uri="{FF2B5EF4-FFF2-40B4-BE49-F238E27FC236}">
                        <a16:creationId xmlns:a16="http://schemas.microsoft.com/office/drawing/2014/main" id="{D780BE78-E8EA-4F04-9FB2-A97EF66DD5C0}"/>
                      </a:ext>
                    </a:extLst>
                  </p:cNvPr>
                  <p:cNvSpPr>
                    <a:spLocks noChangeShapeType="1"/>
                  </p:cNvSpPr>
                  <p:nvPr/>
                </p:nvSpPr>
                <p:spPr bwMode="auto">
                  <a:xfrm flipH="1" flipV="1">
                    <a:off x="1905" y="2246"/>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9" name="Line 1741">
                    <a:extLst>
                      <a:ext uri="{FF2B5EF4-FFF2-40B4-BE49-F238E27FC236}">
                        <a16:creationId xmlns:a16="http://schemas.microsoft.com/office/drawing/2014/main" id="{90D0D919-9A43-42E5-9DBE-EABB7F1D1EF5}"/>
                      </a:ext>
                    </a:extLst>
                  </p:cNvPr>
                  <p:cNvSpPr>
                    <a:spLocks noChangeShapeType="1"/>
                  </p:cNvSpPr>
                  <p:nvPr/>
                </p:nvSpPr>
                <p:spPr bwMode="auto">
                  <a:xfrm flipV="1">
                    <a:off x="3273" y="2438"/>
                    <a:ext cx="23"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0" name="Line 1742">
                    <a:extLst>
                      <a:ext uri="{FF2B5EF4-FFF2-40B4-BE49-F238E27FC236}">
                        <a16:creationId xmlns:a16="http://schemas.microsoft.com/office/drawing/2014/main" id="{8ED9F408-DABE-4685-A6C0-5809003CFC95}"/>
                      </a:ext>
                    </a:extLst>
                  </p:cNvPr>
                  <p:cNvSpPr>
                    <a:spLocks noChangeShapeType="1"/>
                  </p:cNvSpPr>
                  <p:nvPr/>
                </p:nvSpPr>
                <p:spPr bwMode="auto">
                  <a:xfrm flipV="1">
                    <a:off x="1925" y="2090"/>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1" name="Line 1743">
                    <a:extLst>
                      <a:ext uri="{FF2B5EF4-FFF2-40B4-BE49-F238E27FC236}">
                        <a16:creationId xmlns:a16="http://schemas.microsoft.com/office/drawing/2014/main" id="{199A5D72-13F8-4FEB-81FC-B6E69BE4D173}"/>
                      </a:ext>
                    </a:extLst>
                  </p:cNvPr>
                  <p:cNvSpPr>
                    <a:spLocks noChangeShapeType="1"/>
                  </p:cNvSpPr>
                  <p:nvPr/>
                </p:nvSpPr>
                <p:spPr bwMode="auto">
                  <a:xfrm flipH="1">
                    <a:off x="3337" y="2576"/>
                    <a:ext cx="32"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2" name="Line 1744">
                    <a:extLst>
                      <a:ext uri="{FF2B5EF4-FFF2-40B4-BE49-F238E27FC236}">
                        <a16:creationId xmlns:a16="http://schemas.microsoft.com/office/drawing/2014/main" id="{B16C7B6C-17FB-472D-99F5-6C5CD660F56B}"/>
                      </a:ext>
                    </a:extLst>
                  </p:cNvPr>
                  <p:cNvSpPr>
                    <a:spLocks noChangeShapeType="1"/>
                  </p:cNvSpPr>
                  <p:nvPr/>
                </p:nvSpPr>
                <p:spPr bwMode="auto">
                  <a:xfrm flipH="1">
                    <a:off x="1992" y="2207"/>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3" name="Line 1745">
                    <a:extLst>
                      <a:ext uri="{FF2B5EF4-FFF2-40B4-BE49-F238E27FC236}">
                        <a16:creationId xmlns:a16="http://schemas.microsoft.com/office/drawing/2014/main" id="{6321BC72-AB1D-41A9-961E-435EFE012C42}"/>
                      </a:ext>
                    </a:extLst>
                  </p:cNvPr>
                  <p:cNvSpPr>
                    <a:spLocks noChangeShapeType="1"/>
                  </p:cNvSpPr>
                  <p:nvPr/>
                </p:nvSpPr>
                <p:spPr bwMode="auto">
                  <a:xfrm flipV="1">
                    <a:off x="1953" y="2086"/>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4" name="Line 1746">
                    <a:extLst>
                      <a:ext uri="{FF2B5EF4-FFF2-40B4-BE49-F238E27FC236}">
                        <a16:creationId xmlns:a16="http://schemas.microsoft.com/office/drawing/2014/main" id="{51C7EB6C-74A3-4E68-937C-AE36665DF43A}"/>
                      </a:ext>
                    </a:extLst>
                  </p:cNvPr>
                  <p:cNvSpPr>
                    <a:spLocks noChangeShapeType="1"/>
                  </p:cNvSpPr>
                  <p:nvPr/>
                </p:nvSpPr>
                <p:spPr bwMode="auto">
                  <a:xfrm flipH="1" flipV="1">
                    <a:off x="1930" y="2263"/>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5" name="Line 1747">
                    <a:extLst>
                      <a:ext uri="{FF2B5EF4-FFF2-40B4-BE49-F238E27FC236}">
                        <a16:creationId xmlns:a16="http://schemas.microsoft.com/office/drawing/2014/main" id="{57715057-9539-4F51-AC64-95F301B5FE0E}"/>
                      </a:ext>
                    </a:extLst>
                  </p:cNvPr>
                  <p:cNvSpPr>
                    <a:spLocks noChangeShapeType="1"/>
                  </p:cNvSpPr>
                  <p:nvPr/>
                </p:nvSpPr>
                <p:spPr bwMode="auto">
                  <a:xfrm>
                    <a:off x="3422" y="2411"/>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6" name="Line 1748">
                    <a:extLst>
                      <a:ext uri="{FF2B5EF4-FFF2-40B4-BE49-F238E27FC236}">
                        <a16:creationId xmlns:a16="http://schemas.microsoft.com/office/drawing/2014/main" id="{F8EB13DA-ED08-4671-A0E9-DC00E03DED9C}"/>
                      </a:ext>
                    </a:extLst>
                  </p:cNvPr>
                  <p:cNvSpPr>
                    <a:spLocks noChangeShapeType="1"/>
                  </p:cNvSpPr>
                  <p:nvPr/>
                </p:nvSpPr>
                <p:spPr bwMode="auto">
                  <a:xfrm flipV="1">
                    <a:off x="3296" y="2430"/>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7" name="Line 1749">
                    <a:extLst>
                      <a:ext uri="{FF2B5EF4-FFF2-40B4-BE49-F238E27FC236}">
                        <a16:creationId xmlns:a16="http://schemas.microsoft.com/office/drawing/2014/main" id="{0FA020DA-97B8-4F52-92F0-1E8DD4991CF4}"/>
                      </a:ext>
                    </a:extLst>
                  </p:cNvPr>
                  <p:cNvSpPr>
                    <a:spLocks noChangeShapeType="1"/>
                  </p:cNvSpPr>
                  <p:nvPr/>
                </p:nvSpPr>
                <p:spPr bwMode="auto">
                  <a:xfrm flipH="1">
                    <a:off x="3369" y="2566"/>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8" name="Line 1750">
                    <a:extLst>
                      <a:ext uri="{FF2B5EF4-FFF2-40B4-BE49-F238E27FC236}">
                        <a16:creationId xmlns:a16="http://schemas.microsoft.com/office/drawing/2014/main" id="{43328B83-7312-4742-8725-89AD555A44A2}"/>
                      </a:ext>
                    </a:extLst>
                  </p:cNvPr>
                  <p:cNvSpPr>
                    <a:spLocks noChangeShapeType="1"/>
                  </p:cNvSpPr>
                  <p:nvPr/>
                </p:nvSpPr>
                <p:spPr bwMode="auto">
                  <a:xfrm>
                    <a:off x="1982" y="2086"/>
                    <a:ext cx="27"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9" name="Line 1751">
                    <a:extLst>
                      <a:ext uri="{FF2B5EF4-FFF2-40B4-BE49-F238E27FC236}">
                        <a16:creationId xmlns:a16="http://schemas.microsoft.com/office/drawing/2014/main" id="{198CBDAA-75D9-42EF-9F3E-8DB9D44DEF1E}"/>
                      </a:ext>
                    </a:extLst>
                  </p:cNvPr>
                  <p:cNvSpPr>
                    <a:spLocks noChangeShapeType="1"/>
                  </p:cNvSpPr>
                  <p:nvPr/>
                </p:nvSpPr>
                <p:spPr bwMode="auto">
                  <a:xfrm flipH="1" flipV="1">
                    <a:off x="3197" y="2520"/>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0" name="Line 1752">
                    <a:extLst>
                      <a:ext uri="{FF2B5EF4-FFF2-40B4-BE49-F238E27FC236}">
                        <a16:creationId xmlns:a16="http://schemas.microsoft.com/office/drawing/2014/main" id="{0A2C31FA-EB7B-47C4-9309-5FC9FD1052A5}"/>
                      </a:ext>
                    </a:extLst>
                  </p:cNvPr>
                  <p:cNvSpPr>
                    <a:spLocks noChangeShapeType="1"/>
                  </p:cNvSpPr>
                  <p:nvPr/>
                </p:nvSpPr>
                <p:spPr bwMode="auto">
                  <a:xfrm flipH="1" flipV="1">
                    <a:off x="3198" y="254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1" name="Line 1753">
                    <a:extLst>
                      <a:ext uri="{FF2B5EF4-FFF2-40B4-BE49-F238E27FC236}">
                        <a16:creationId xmlns:a16="http://schemas.microsoft.com/office/drawing/2014/main" id="{6D817AB0-DF85-4913-8647-F2BB52352160}"/>
                      </a:ext>
                    </a:extLst>
                  </p:cNvPr>
                  <p:cNvSpPr>
                    <a:spLocks noChangeShapeType="1"/>
                  </p:cNvSpPr>
                  <p:nvPr/>
                </p:nvSpPr>
                <p:spPr bwMode="auto">
                  <a:xfrm flipH="1" flipV="1">
                    <a:off x="3209" y="256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2" name="Line 1754">
                    <a:extLst>
                      <a:ext uri="{FF2B5EF4-FFF2-40B4-BE49-F238E27FC236}">
                        <a16:creationId xmlns:a16="http://schemas.microsoft.com/office/drawing/2014/main" id="{41B68E05-FB55-42AE-A132-446860738B6B}"/>
                      </a:ext>
                    </a:extLst>
                  </p:cNvPr>
                  <p:cNvSpPr>
                    <a:spLocks noChangeShapeType="1"/>
                  </p:cNvSpPr>
                  <p:nvPr/>
                </p:nvSpPr>
                <p:spPr bwMode="auto">
                  <a:xfrm flipH="1">
                    <a:off x="3401" y="2549"/>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3" name="Line 1755">
                    <a:extLst>
                      <a:ext uri="{FF2B5EF4-FFF2-40B4-BE49-F238E27FC236}">
                        <a16:creationId xmlns:a16="http://schemas.microsoft.com/office/drawing/2014/main" id="{F2F2BB8C-0E2C-4090-836A-0605D413B49C}"/>
                      </a:ext>
                    </a:extLst>
                  </p:cNvPr>
                  <p:cNvSpPr>
                    <a:spLocks noChangeShapeType="1"/>
                  </p:cNvSpPr>
                  <p:nvPr/>
                </p:nvSpPr>
                <p:spPr bwMode="auto">
                  <a:xfrm flipH="1">
                    <a:off x="2018" y="2188"/>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4" name="Line 1756">
                    <a:extLst>
                      <a:ext uri="{FF2B5EF4-FFF2-40B4-BE49-F238E27FC236}">
                        <a16:creationId xmlns:a16="http://schemas.microsoft.com/office/drawing/2014/main" id="{DDE45C9E-08CF-4289-9A9E-396350EADAB5}"/>
                      </a:ext>
                    </a:extLst>
                  </p:cNvPr>
                  <p:cNvSpPr>
                    <a:spLocks noChangeShapeType="1"/>
                  </p:cNvSpPr>
                  <p:nvPr/>
                </p:nvSpPr>
                <p:spPr bwMode="auto">
                  <a:xfrm>
                    <a:off x="3444" y="2426"/>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5" name="Line 1757">
                    <a:extLst>
                      <a:ext uri="{FF2B5EF4-FFF2-40B4-BE49-F238E27FC236}">
                        <a16:creationId xmlns:a16="http://schemas.microsoft.com/office/drawing/2014/main" id="{8C1A2C55-103B-42EE-84FB-CBF6AACA041E}"/>
                      </a:ext>
                    </a:extLst>
                  </p:cNvPr>
                  <p:cNvSpPr>
                    <a:spLocks noChangeShapeType="1"/>
                  </p:cNvSpPr>
                  <p:nvPr/>
                </p:nvSpPr>
                <p:spPr bwMode="auto">
                  <a:xfrm flipV="1">
                    <a:off x="3197" y="2497"/>
                    <a:ext cx="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6" name="Line 1758">
                    <a:extLst>
                      <a:ext uri="{FF2B5EF4-FFF2-40B4-BE49-F238E27FC236}">
                        <a16:creationId xmlns:a16="http://schemas.microsoft.com/office/drawing/2014/main" id="{D0CC9118-639F-4ECF-ADED-A171B7B78DF5}"/>
                      </a:ext>
                    </a:extLst>
                  </p:cNvPr>
                  <p:cNvSpPr>
                    <a:spLocks noChangeShapeType="1"/>
                  </p:cNvSpPr>
                  <p:nvPr/>
                </p:nvSpPr>
                <p:spPr bwMode="auto">
                  <a:xfrm flipH="1" flipV="1">
                    <a:off x="1961" y="2272"/>
                    <a:ext cx="32"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7" name="Line 1759">
                    <a:extLst>
                      <a:ext uri="{FF2B5EF4-FFF2-40B4-BE49-F238E27FC236}">
                        <a16:creationId xmlns:a16="http://schemas.microsoft.com/office/drawing/2014/main" id="{DCBEEC93-D3F4-4BC3-94CE-F0BD228DA04F}"/>
                      </a:ext>
                    </a:extLst>
                  </p:cNvPr>
                  <p:cNvSpPr>
                    <a:spLocks noChangeShapeType="1"/>
                  </p:cNvSpPr>
                  <p:nvPr/>
                </p:nvSpPr>
                <p:spPr bwMode="auto">
                  <a:xfrm flipH="1" flipV="1">
                    <a:off x="1915" y="2216"/>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Line 1760">
                    <a:extLst>
                      <a:ext uri="{FF2B5EF4-FFF2-40B4-BE49-F238E27FC236}">
                        <a16:creationId xmlns:a16="http://schemas.microsoft.com/office/drawing/2014/main" id="{C9A97829-1C13-448D-AF03-789A22C972C6}"/>
                      </a:ext>
                    </a:extLst>
                  </p:cNvPr>
                  <p:cNvSpPr>
                    <a:spLocks noChangeShapeType="1"/>
                  </p:cNvSpPr>
                  <p:nvPr/>
                </p:nvSpPr>
                <p:spPr bwMode="auto">
                  <a:xfrm flipV="1">
                    <a:off x="1915" y="2189"/>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9" name="Line 1761">
                    <a:extLst>
                      <a:ext uri="{FF2B5EF4-FFF2-40B4-BE49-F238E27FC236}">
                        <a16:creationId xmlns:a16="http://schemas.microsoft.com/office/drawing/2014/main" id="{11F41033-D784-4888-A454-9BCDEE8972A6}"/>
                      </a:ext>
                    </a:extLst>
                  </p:cNvPr>
                  <p:cNvSpPr>
                    <a:spLocks noChangeShapeType="1"/>
                  </p:cNvSpPr>
                  <p:nvPr/>
                </p:nvSpPr>
                <p:spPr bwMode="auto">
                  <a:xfrm flipH="1" flipV="1">
                    <a:off x="1916" y="2244"/>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0" name="Line 1762">
                    <a:extLst>
                      <a:ext uri="{FF2B5EF4-FFF2-40B4-BE49-F238E27FC236}">
                        <a16:creationId xmlns:a16="http://schemas.microsoft.com/office/drawing/2014/main" id="{AFFE9CB2-B2BF-48E6-A2E5-6E1BB58D1265}"/>
                      </a:ext>
                    </a:extLst>
                  </p:cNvPr>
                  <p:cNvSpPr>
                    <a:spLocks noChangeShapeType="1"/>
                  </p:cNvSpPr>
                  <p:nvPr/>
                </p:nvSpPr>
                <p:spPr bwMode="auto">
                  <a:xfrm>
                    <a:off x="3323" y="2430"/>
                    <a:ext cx="28"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Line 1763">
                    <a:extLst>
                      <a:ext uri="{FF2B5EF4-FFF2-40B4-BE49-F238E27FC236}">
                        <a16:creationId xmlns:a16="http://schemas.microsoft.com/office/drawing/2014/main" id="{8EF351A7-F0C0-4B4C-81C3-FED3266A618B}"/>
                      </a:ext>
                    </a:extLst>
                  </p:cNvPr>
                  <p:cNvSpPr>
                    <a:spLocks noChangeShapeType="1"/>
                  </p:cNvSpPr>
                  <p:nvPr/>
                </p:nvSpPr>
                <p:spPr bwMode="auto">
                  <a:xfrm flipH="1" flipV="1">
                    <a:off x="3229" y="2586"/>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2" name="Line 1764">
                    <a:extLst>
                      <a:ext uri="{FF2B5EF4-FFF2-40B4-BE49-F238E27FC236}">
                        <a16:creationId xmlns:a16="http://schemas.microsoft.com/office/drawing/2014/main" id="{6CF616CD-F3E8-4E33-B54E-934AA48EFB8B}"/>
                      </a:ext>
                    </a:extLst>
                  </p:cNvPr>
                  <p:cNvSpPr>
                    <a:spLocks noChangeShapeType="1"/>
                  </p:cNvSpPr>
                  <p:nvPr/>
                </p:nvSpPr>
                <p:spPr bwMode="auto">
                  <a:xfrm flipV="1">
                    <a:off x="1923" y="2166"/>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3" name="Line 1765">
                    <a:extLst>
                      <a:ext uri="{FF2B5EF4-FFF2-40B4-BE49-F238E27FC236}">
                        <a16:creationId xmlns:a16="http://schemas.microsoft.com/office/drawing/2014/main" id="{B1EB4443-2915-424F-BAAA-65DDD9BA1B3B}"/>
                      </a:ext>
                    </a:extLst>
                  </p:cNvPr>
                  <p:cNvSpPr>
                    <a:spLocks noChangeShapeType="1"/>
                  </p:cNvSpPr>
                  <p:nvPr/>
                </p:nvSpPr>
                <p:spPr bwMode="auto">
                  <a:xfrm>
                    <a:off x="2009" y="2091"/>
                    <a:ext cx="22"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4" name="Line 1766">
                    <a:extLst>
                      <a:ext uri="{FF2B5EF4-FFF2-40B4-BE49-F238E27FC236}">
                        <a16:creationId xmlns:a16="http://schemas.microsoft.com/office/drawing/2014/main" id="{DFA5E7A8-E2E6-4C01-A8F8-7BC416855A38}"/>
                      </a:ext>
                    </a:extLst>
                  </p:cNvPr>
                  <p:cNvSpPr>
                    <a:spLocks noChangeShapeType="1"/>
                  </p:cNvSpPr>
                  <p:nvPr/>
                </p:nvSpPr>
                <p:spPr bwMode="auto">
                  <a:xfrm flipV="1">
                    <a:off x="3204" y="2476"/>
                    <a:ext cx="16"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5" name="Line 1767">
                    <a:extLst>
                      <a:ext uri="{FF2B5EF4-FFF2-40B4-BE49-F238E27FC236}">
                        <a16:creationId xmlns:a16="http://schemas.microsoft.com/office/drawing/2014/main" id="{F8D18CA4-70C1-4F58-81EB-D9D9FBC4707A}"/>
                      </a:ext>
                    </a:extLst>
                  </p:cNvPr>
                  <p:cNvSpPr>
                    <a:spLocks noChangeShapeType="1"/>
                  </p:cNvSpPr>
                  <p:nvPr/>
                </p:nvSpPr>
                <p:spPr bwMode="auto">
                  <a:xfrm flipH="1">
                    <a:off x="3428" y="2526"/>
                    <a:ext cx="2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6" name="Line 1768">
                    <a:extLst>
                      <a:ext uri="{FF2B5EF4-FFF2-40B4-BE49-F238E27FC236}">
                        <a16:creationId xmlns:a16="http://schemas.microsoft.com/office/drawing/2014/main" id="{12E6FEC8-65AD-4CFC-8A6D-DB3E341FD649}"/>
                      </a:ext>
                    </a:extLst>
                  </p:cNvPr>
                  <p:cNvSpPr>
                    <a:spLocks noChangeShapeType="1"/>
                  </p:cNvSpPr>
                  <p:nvPr/>
                </p:nvSpPr>
                <p:spPr bwMode="auto">
                  <a:xfrm flipH="1" flipV="1">
                    <a:off x="1927" y="2270"/>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7" name="Line 1769">
                    <a:extLst>
                      <a:ext uri="{FF2B5EF4-FFF2-40B4-BE49-F238E27FC236}">
                        <a16:creationId xmlns:a16="http://schemas.microsoft.com/office/drawing/2014/main" id="{19239B58-F0DF-4DA1-9060-6C1079D08B23}"/>
                      </a:ext>
                    </a:extLst>
                  </p:cNvPr>
                  <p:cNvSpPr>
                    <a:spLocks noChangeShapeType="1"/>
                  </p:cNvSpPr>
                  <p:nvPr/>
                </p:nvSpPr>
                <p:spPr bwMode="auto">
                  <a:xfrm>
                    <a:off x="3459" y="2448"/>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8" name="Line 1770">
                    <a:extLst>
                      <a:ext uri="{FF2B5EF4-FFF2-40B4-BE49-F238E27FC236}">
                        <a16:creationId xmlns:a16="http://schemas.microsoft.com/office/drawing/2014/main" id="{D6F5F621-5729-4A01-B503-EBFB85760631}"/>
                      </a:ext>
                    </a:extLst>
                  </p:cNvPr>
                  <p:cNvSpPr>
                    <a:spLocks noChangeShapeType="1"/>
                  </p:cNvSpPr>
                  <p:nvPr/>
                </p:nvSpPr>
                <p:spPr bwMode="auto">
                  <a:xfrm flipH="1">
                    <a:off x="2039" y="2165"/>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9" name="Line 1771">
                    <a:extLst>
                      <a:ext uri="{FF2B5EF4-FFF2-40B4-BE49-F238E27FC236}">
                        <a16:creationId xmlns:a16="http://schemas.microsoft.com/office/drawing/2014/main" id="{116A2DB3-92F0-48B5-BDC4-F3709ED739CE}"/>
                      </a:ext>
                    </a:extLst>
                  </p:cNvPr>
                  <p:cNvSpPr>
                    <a:spLocks noChangeShapeType="1"/>
                  </p:cNvSpPr>
                  <p:nvPr/>
                </p:nvSpPr>
                <p:spPr bwMode="auto">
                  <a:xfrm flipV="1">
                    <a:off x="1940" y="2147"/>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0" name="Line 1772">
                    <a:extLst>
                      <a:ext uri="{FF2B5EF4-FFF2-40B4-BE49-F238E27FC236}">
                        <a16:creationId xmlns:a16="http://schemas.microsoft.com/office/drawing/2014/main" id="{6B78AF44-37BF-4481-8F72-B14731B940A5}"/>
                      </a:ext>
                    </a:extLst>
                  </p:cNvPr>
                  <p:cNvSpPr>
                    <a:spLocks noChangeShapeType="1"/>
                  </p:cNvSpPr>
                  <p:nvPr/>
                </p:nvSpPr>
                <p:spPr bwMode="auto">
                  <a:xfrm flipH="1" flipV="1">
                    <a:off x="3255" y="2599"/>
                    <a:ext cx="32"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1" name="Line 1773">
                    <a:extLst>
                      <a:ext uri="{FF2B5EF4-FFF2-40B4-BE49-F238E27FC236}">
                        <a16:creationId xmlns:a16="http://schemas.microsoft.com/office/drawing/2014/main" id="{DEEF4BF1-E03A-425E-872F-928B429CDCA0}"/>
                      </a:ext>
                    </a:extLst>
                  </p:cNvPr>
                  <p:cNvSpPr>
                    <a:spLocks noChangeShapeType="1"/>
                  </p:cNvSpPr>
                  <p:nvPr/>
                </p:nvSpPr>
                <p:spPr bwMode="auto">
                  <a:xfrm flipH="1">
                    <a:off x="3449" y="2500"/>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2" name="Line 1774">
                    <a:extLst>
                      <a:ext uri="{FF2B5EF4-FFF2-40B4-BE49-F238E27FC236}">
                        <a16:creationId xmlns:a16="http://schemas.microsoft.com/office/drawing/2014/main" id="{A33948E2-F1AD-4393-913D-0F7CE408F773}"/>
                      </a:ext>
                    </a:extLst>
                  </p:cNvPr>
                  <p:cNvSpPr>
                    <a:spLocks noChangeShapeType="1"/>
                  </p:cNvSpPr>
                  <p:nvPr/>
                </p:nvSpPr>
                <p:spPr bwMode="auto">
                  <a:xfrm flipH="1">
                    <a:off x="3462" y="2473"/>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3" name="Line 1775">
                    <a:extLst>
                      <a:ext uri="{FF2B5EF4-FFF2-40B4-BE49-F238E27FC236}">
                        <a16:creationId xmlns:a16="http://schemas.microsoft.com/office/drawing/2014/main" id="{3A65C8F4-C27B-4F12-9337-723477DAD6F5}"/>
                      </a:ext>
                    </a:extLst>
                  </p:cNvPr>
                  <p:cNvSpPr>
                    <a:spLocks noChangeShapeType="1"/>
                  </p:cNvSpPr>
                  <p:nvPr/>
                </p:nvSpPr>
                <p:spPr bwMode="auto">
                  <a:xfrm>
                    <a:off x="2031" y="2103"/>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4" name="Line 1776">
                    <a:extLst>
                      <a:ext uri="{FF2B5EF4-FFF2-40B4-BE49-F238E27FC236}">
                        <a16:creationId xmlns:a16="http://schemas.microsoft.com/office/drawing/2014/main" id="{25BFAD2F-E821-4F6F-81FA-0F0469FB6DD0}"/>
                      </a:ext>
                    </a:extLst>
                  </p:cNvPr>
                  <p:cNvSpPr>
                    <a:spLocks noChangeShapeType="1"/>
                  </p:cNvSpPr>
                  <p:nvPr/>
                </p:nvSpPr>
                <p:spPr bwMode="auto">
                  <a:xfrm flipH="1">
                    <a:off x="1993" y="2266"/>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5" name="Line 1777">
                    <a:extLst>
                      <a:ext uri="{FF2B5EF4-FFF2-40B4-BE49-F238E27FC236}">
                        <a16:creationId xmlns:a16="http://schemas.microsoft.com/office/drawing/2014/main" id="{319BFE54-0AF0-41FD-AC56-0C6F5A50139D}"/>
                      </a:ext>
                    </a:extLst>
                  </p:cNvPr>
                  <p:cNvSpPr>
                    <a:spLocks noChangeShapeType="1"/>
                  </p:cNvSpPr>
                  <p:nvPr/>
                </p:nvSpPr>
                <p:spPr bwMode="auto">
                  <a:xfrm flipH="1" flipV="1">
                    <a:off x="1946" y="2292"/>
                    <a:ext cx="26"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6" name="Line 1778">
                    <a:extLst>
                      <a:ext uri="{FF2B5EF4-FFF2-40B4-BE49-F238E27FC236}">
                        <a16:creationId xmlns:a16="http://schemas.microsoft.com/office/drawing/2014/main" id="{67159D15-18AE-4B57-9600-3FC93651E609}"/>
                      </a:ext>
                    </a:extLst>
                  </p:cNvPr>
                  <p:cNvSpPr>
                    <a:spLocks noChangeShapeType="1"/>
                  </p:cNvSpPr>
                  <p:nvPr/>
                </p:nvSpPr>
                <p:spPr bwMode="auto">
                  <a:xfrm flipH="1">
                    <a:off x="2051" y="2142"/>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7" name="Line 1779">
                    <a:extLst>
                      <a:ext uri="{FF2B5EF4-FFF2-40B4-BE49-F238E27FC236}">
                        <a16:creationId xmlns:a16="http://schemas.microsoft.com/office/drawing/2014/main" id="{73086A73-BF5F-4A84-AE4A-AE86E2A728BF}"/>
                      </a:ext>
                    </a:extLst>
                  </p:cNvPr>
                  <p:cNvSpPr>
                    <a:spLocks noChangeShapeType="1"/>
                  </p:cNvSpPr>
                  <p:nvPr/>
                </p:nvSpPr>
                <p:spPr bwMode="auto">
                  <a:xfrm flipV="1">
                    <a:off x="3220" y="2461"/>
                    <a:ext cx="23"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8" name="Line 1780">
                    <a:extLst>
                      <a:ext uri="{FF2B5EF4-FFF2-40B4-BE49-F238E27FC236}">
                        <a16:creationId xmlns:a16="http://schemas.microsoft.com/office/drawing/2014/main" id="{538AA4EC-C50A-4792-BF3E-70C5272696E1}"/>
                      </a:ext>
                    </a:extLst>
                  </p:cNvPr>
                  <p:cNvSpPr>
                    <a:spLocks noChangeShapeType="1"/>
                  </p:cNvSpPr>
                  <p:nvPr/>
                </p:nvSpPr>
                <p:spPr bwMode="auto">
                  <a:xfrm>
                    <a:off x="3351" y="2430"/>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9" name="Line 1781">
                    <a:extLst>
                      <a:ext uri="{FF2B5EF4-FFF2-40B4-BE49-F238E27FC236}">
                        <a16:creationId xmlns:a16="http://schemas.microsoft.com/office/drawing/2014/main" id="{AEC2B659-B16A-4E6D-A741-F2CE542FD232}"/>
                      </a:ext>
                    </a:extLst>
                  </p:cNvPr>
                  <p:cNvSpPr>
                    <a:spLocks noChangeShapeType="1"/>
                  </p:cNvSpPr>
                  <p:nvPr/>
                </p:nvSpPr>
                <p:spPr bwMode="auto">
                  <a:xfrm flipV="1">
                    <a:off x="1963" y="2136"/>
                    <a:ext cx="27"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0" name="Line 1782">
                    <a:extLst>
                      <a:ext uri="{FF2B5EF4-FFF2-40B4-BE49-F238E27FC236}">
                        <a16:creationId xmlns:a16="http://schemas.microsoft.com/office/drawing/2014/main" id="{AFF811A4-82C9-4174-B887-7424614467CD}"/>
                      </a:ext>
                    </a:extLst>
                  </p:cNvPr>
                  <p:cNvSpPr>
                    <a:spLocks noChangeShapeType="1"/>
                  </p:cNvSpPr>
                  <p:nvPr/>
                </p:nvSpPr>
                <p:spPr bwMode="auto">
                  <a:xfrm>
                    <a:off x="2046" y="2120"/>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1" name="Line 1783">
                    <a:extLst>
                      <a:ext uri="{FF2B5EF4-FFF2-40B4-BE49-F238E27FC236}">
                        <a16:creationId xmlns:a16="http://schemas.microsoft.com/office/drawing/2014/main" id="{4796BB8C-0D57-49F2-B7A0-9CF0BBF4CDFC}"/>
                      </a:ext>
                    </a:extLst>
                  </p:cNvPr>
                  <p:cNvSpPr>
                    <a:spLocks noChangeShapeType="1"/>
                  </p:cNvSpPr>
                  <p:nvPr/>
                </p:nvSpPr>
                <p:spPr bwMode="auto">
                  <a:xfrm flipH="1">
                    <a:off x="3287" y="2602"/>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2" name="Line 1784">
                    <a:extLst>
                      <a:ext uri="{FF2B5EF4-FFF2-40B4-BE49-F238E27FC236}">
                        <a16:creationId xmlns:a16="http://schemas.microsoft.com/office/drawing/2014/main" id="{FB0E112D-36A9-4B1E-9FB0-DB45E6828B41}"/>
                      </a:ext>
                    </a:extLst>
                  </p:cNvPr>
                  <p:cNvSpPr>
                    <a:spLocks noChangeShapeType="1"/>
                  </p:cNvSpPr>
                  <p:nvPr/>
                </p:nvSpPr>
                <p:spPr bwMode="auto">
                  <a:xfrm flipH="1" flipV="1">
                    <a:off x="1972" y="2309"/>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3" name="Line 1785">
                    <a:extLst>
                      <a:ext uri="{FF2B5EF4-FFF2-40B4-BE49-F238E27FC236}">
                        <a16:creationId xmlns:a16="http://schemas.microsoft.com/office/drawing/2014/main" id="{5A71339B-E775-4202-B5C9-38E259396F82}"/>
                      </a:ext>
                    </a:extLst>
                  </p:cNvPr>
                  <p:cNvSpPr>
                    <a:spLocks noChangeShapeType="1"/>
                  </p:cNvSpPr>
                  <p:nvPr/>
                </p:nvSpPr>
                <p:spPr bwMode="auto">
                  <a:xfrm flipV="1">
                    <a:off x="1990" y="2133"/>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4" name="Line 1786">
                    <a:extLst>
                      <a:ext uri="{FF2B5EF4-FFF2-40B4-BE49-F238E27FC236}">
                        <a16:creationId xmlns:a16="http://schemas.microsoft.com/office/drawing/2014/main" id="{6C5CEF6F-D785-4E37-9EB4-CC7382F5791B}"/>
                      </a:ext>
                    </a:extLst>
                  </p:cNvPr>
                  <p:cNvSpPr>
                    <a:spLocks noChangeShapeType="1"/>
                  </p:cNvSpPr>
                  <p:nvPr/>
                </p:nvSpPr>
                <p:spPr bwMode="auto">
                  <a:xfrm flipV="1">
                    <a:off x="3243" y="2453"/>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 name="Line 1787">
                    <a:extLst>
                      <a:ext uri="{FF2B5EF4-FFF2-40B4-BE49-F238E27FC236}">
                        <a16:creationId xmlns:a16="http://schemas.microsoft.com/office/drawing/2014/main" id="{84293B08-48F0-4DDA-A849-5AF56BA51A89}"/>
                      </a:ext>
                    </a:extLst>
                  </p:cNvPr>
                  <p:cNvSpPr>
                    <a:spLocks noChangeShapeType="1"/>
                  </p:cNvSpPr>
                  <p:nvPr/>
                </p:nvSpPr>
                <p:spPr bwMode="auto">
                  <a:xfrm flipH="1">
                    <a:off x="2024" y="2253"/>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 name="Line 1788">
                    <a:extLst>
                      <a:ext uri="{FF2B5EF4-FFF2-40B4-BE49-F238E27FC236}">
                        <a16:creationId xmlns:a16="http://schemas.microsoft.com/office/drawing/2014/main" id="{8BAD3114-D24B-4507-BB87-4B08821CEF16}"/>
                      </a:ext>
                    </a:extLst>
                  </p:cNvPr>
                  <p:cNvSpPr>
                    <a:spLocks noChangeShapeType="1"/>
                  </p:cNvSpPr>
                  <p:nvPr/>
                </p:nvSpPr>
                <p:spPr bwMode="auto">
                  <a:xfrm flipH="1">
                    <a:off x="3320" y="2592"/>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Line 1789">
                    <a:extLst>
                      <a:ext uri="{FF2B5EF4-FFF2-40B4-BE49-F238E27FC236}">
                        <a16:creationId xmlns:a16="http://schemas.microsoft.com/office/drawing/2014/main" id="{4BA36AE5-E33A-47E4-A646-828F26F4DC36}"/>
                      </a:ext>
                    </a:extLst>
                  </p:cNvPr>
                  <p:cNvSpPr>
                    <a:spLocks noChangeShapeType="1"/>
                  </p:cNvSpPr>
                  <p:nvPr/>
                </p:nvSpPr>
                <p:spPr bwMode="auto">
                  <a:xfrm>
                    <a:off x="3377" y="2438"/>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Line 1790">
                    <a:extLst>
                      <a:ext uri="{FF2B5EF4-FFF2-40B4-BE49-F238E27FC236}">
                        <a16:creationId xmlns:a16="http://schemas.microsoft.com/office/drawing/2014/main" id="{7D2F3DE1-2A8A-4F59-B915-14345D39E518}"/>
                      </a:ext>
                    </a:extLst>
                  </p:cNvPr>
                  <p:cNvSpPr>
                    <a:spLocks noChangeShapeType="1"/>
                  </p:cNvSpPr>
                  <p:nvPr/>
                </p:nvSpPr>
                <p:spPr bwMode="auto">
                  <a:xfrm flipH="1" flipV="1">
                    <a:off x="3137" y="256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9" name="Line 1791">
                    <a:extLst>
                      <a:ext uri="{FF2B5EF4-FFF2-40B4-BE49-F238E27FC236}">
                        <a16:creationId xmlns:a16="http://schemas.microsoft.com/office/drawing/2014/main" id="{5177DDE6-89B0-43E6-AB09-C115ED0E415E}"/>
                      </a:ext>
                    </a:extLst>
                  </p:cNvPr>
                  <p:cNvSpPr>
                    <a:spLocks noChangeShapeType="1"/>
                  </p:cNvSpPr>
                  <p:nvPr/>
                </p:nvSpPr>
                <p:spPr bwMode="auto">
                  <a:xfrm flipH="1" flipV="1">
                    <a:off x="3135" y="2539"/>
                    <a:ext cx="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0" name="Line 1792">
                    <a:extLst>
                      <a:ext uri="{FF2B5EF4-FFF2-40B4-BE49-F238E27FC236}">
                        <a16:creationId xmlns:a16="http://schemas.microsoft.com/office/drawing/2014/main" id="{776AB646-87D0-4758-9DEA-0A4B5F0791CD}"/>
                      </a:ext>
                    </a:extLst>
                  </p:cNvPr>
                  <p:cNvSpPr>
                    <a:spLocks noChangeShapeType="1"/>
                  </p:cNvSpPr>
                  <p:nvPr/>
                </p:nvSpPr>
                <p:spPr bwMode="auto">
                  <a:xfrm flipH="1" flipV="1">
                    <a:off x="3148" y="258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1" name="Line 1793">
                    <a:extLst>
                      <a:ext uri="{FF2B5EF4-FFF2-40B4-BE49-F238E27FC236}">
                        <a16:creationId xmlns:a16="http://schemas.microsoft.com/office/drawing/2014/main" id="{85B7EA4A-0205-4FC8-B088-B41F2D76ABBF}"/>
                      </a:ext>
                    </a:extLst>
                  </p:cNvPr>
                  <p:cNvSpPr>
                    <a:spLocks noChangeShapeType="1"/>
                  </p:cNvSpPr>
                  <p:nvPr/>
                </p:nvSpPr>
                <p:spPr bwMode="auto">
                  <a:xfrm flipV="1">
                    <a:off x="3135" y="2516"/>
                    <a:ext cx="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2" name="Line 1794">
                    <a:extLst>
                      <a:ext uri="{FF2B5EF4-FFF2-40B4-BE49-F238E27FC236}">
                        <a16:creationId xmlns:a16="http://schemas.microsoft.com/office/drawing/2014/main" id="{F44680BE-EC8A-4BF7-B169-D465A224AC82}"/>
                      </a:ext>
                    </a:extLst>
                  </p:cNvPr>
                  <p:cNvSpPr>
                    <a:spLocks noChangeShapeType="1"/>
                  </p:cNvSpPr>
                  <p:nvPr/>
                </p:nvSpPr>
                <p:spPr bwMode="auto">
                  <a:xfrm>
                    <a:off x="2018" y="2133"/>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3" name="Line 1795">
                    <a:extLst>
                      <a:ext uri="{FF2B5EF4-FFF2-40B4-BE49-F238E27FC236}">
                        <a16:creationId xmlns:a16="http://schemas.microsoft.com/office/drawing/2014/main" id="{4DA7615E-975C-44C8-9EC4-94558A96DE16}"/>
                      </a:ext>
                    </a:extLst>
                  </p:cNvPr>
                  <p:cNvSpPr>
                    <a:spLocks noChangeShapeType="1"/>
                  </p:cNvSpPr>
                  <p:nvPr/>
                </p:nvSpPr>
                <p:spPr bwMode="auto">
                  <a:xfrm flipH="1" flipV="1">
                    <a:off x="1965" y="2262"/>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4" name="Line 1796">
                    <a:extLst>
                      <a:ext uri="{FF2B5EF4-FFF2-40B4-BE49-F238E27FC236}">
                        <a16:creationId xmlns:a16="http://schemas.microsoft.com/office/drawing/2014/main" id="{228B1563-07FA-49FB-8FE7-B73A51B343AF}"/>
                      </a:ext>
                    </a:extLst>
                  </p:cNvPr>
                  <p:cNvSpPr>
                    <a:spLocks noChangeShapeType="1"/>
                  </p:cNvSpPr>
                  <p:nvPr/>
                </p:nvSpPr>
                <p:spPr bwMode="auto">
                  <a:xfrm flipV="1">
                    <a:off x="1965" y="2235"/>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5" name="Line 1797">
                    <a:extLst>
                      <a:ext uri="{FF2B5EF4-FFF2-40B4-BE49-F238E27FC236}">
                        <a16:creationId xmlns:a16="http://schemas.microsoft.com/office/drawing/2014/main" id="{6112C8D2-B886-4738-BC8A-26D1593C6603}"/>
                      </a:ext>
                    </a:extLst>
                  </p:cNvPr>
                  <p:cNvSpPr>
                    <a:spLocks noChangeShapeType="1"/>
                  </p:cNvSpPr>
                  <p:nvPr/>
                </p:nvSpPr>
                <p:spPr bwMode="auto">
                  <a:xfrm flipH="1" flipV="1">
                    <a:off x="1967" y="2290"/>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6" name="Line 1798">
                    <a:extLst>
                      <a:ext uri="{FF2B5EF4-FFF2-40B4-BE49-F238E27FC236}">
                        <a16:creationId xmlns:a16="http://schemas.microsoft.com/office/drawing/2014/main" id="{8E60CD88-8132-4FA7-BFDA-75546970F8E0}"/>
                      </a:ext>
                    </a:extLst>
                  </p:cNvPr>
                  <p:cNvSpPr>
                    <a:spLocks noChangeShapeType="1"/>
                  </p:cNvSpPr>
                  <p:nvPr/>
                </p:nvSpPr>
                <p:spPr bwMode="auto">
                  <a:xfrm flipH="1">
                    <a:off x="3352" y="2575"/>
                    <a:ext cx="28"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7" name="Line 1799">
                    <a:extLst>
                      <a:ext uri="{FF2B5EF4-FFF2-40B4-BE49-F238E27FC236}">
                        <a16:creationId xmlns:a16="http://schemas.microsoft.com/office/drawing/2014/main" id="{070381E7-3B2A-4AF4-BA31-A98E00F499CD}"/>
                      </a:ext>
                    </a:extLst>
                  </p:cNvPr>
                  <p:cNvSpPr>
                    <a:spLocks noChangeShapeType="1"/>
                  </p:cNvSpPr>
                  <p:nvPr/>
                </p:nvSpPr>
                <p:spPr bwMode="auto">
                  <a:xfrm flipH="1" flipV="1">
                    <a:off x="2003" y="2318"/>
                    <a:ext cx="33"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8" name="Line 1800">
                    <a:extLst>
                      <a:ext uri="{FF2B5EF4-FFF2-40B4-BE49-F238E27FC236}">
                        <a16:creationId xmlns:a16="http://schemas.microsoft.com/office/drawing/2014/main" id="{400E4920-6B00-48E6-8AAD-BD9F8F8A33BE}"/>
                      </a:ext>
                    </a:extLst>
                  </p:cNvPr>
                  <p:cNvSpPr>
                    <a:spLocks noChangeShapeType="1"/>
                  </p:cNvSpPr>
                  <p:nvPr/>
                </p:nvSpPr>
                <p:spPr bwMode="auto">
                  <a:xfrm flipH="1" flipV="1">
                    <a:off x="3168" y="2606"/>
                    <a:ext cx="28"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9" name="Line 1801">
                    <a:extLst>
                      <a:ext uri="{FF2B5EF4-FFF2-40B4-BE49-F238E27FC236}">
                        <a16:creationId xmlns:a16="http://schemas.microsoft.com/office/drawing/2014/main" id="{84F390AD-72AB-43DE-9A96-6E48769EBB29}"/>
                      </a:ext>
                    </a:extLst>
                  </p:cNvPr>
                  <p:cNvSpPr>
                    <a:spLocks noChangeShapeType="1"/>
                  </p:cNvSpPr>
                  <p:nvPr/>
                </p:nvSpPr>
                <p:spPr bwMode="auto">
                  <a:xfrm flipV="1">
                    <a:off x="1973" y="2212"/>
                    <a:ext cx="16"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0" name="Line 1802">
                    <a:extLst>
                      <a:ext uri="{FF2B5EF4-FFF2-40B4-BE49-F238E27FC236}">
                        <a16:creationId xmlns:a16="http://schemas.microsoft.com/office/drawing/2014/main" id="{72219D77-0A17-4318-B529-824AFF56DBAA}"/>
                      </a:ext>
                    </a:extLst>
                  </p:cNvPr>
                  <p:cNvSpPr>
                    <a:spLocks noChangeShapeType="1"/>
                  </p:cNvSpPr>
                  <p:nvPr/>
                </p:nvSpPr>
                <p:spPr bwMode="auto">
                  <a:xfrm flipH="1">
                    <a:off x="2051" y="2234"/>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1" name="Line 1803">
                    <a:extLst>
                      <a:ext uri="{FF2B5EF4-FFF2-40B4-BE49-F238E27FC236}">
                        <a16:creationId xmlns:a16="http://schemas.microsoft.com/office/drawing/2014/main" id="{11715A42-C68F-4D1C-9216-F9E0FDA6F876}"/>
                      </a:ext>
                    </a:extLst>
                  </p:cNvPr>
                  <p:cNvSpPr>
                    <a:spLocks noChangeShapeType="1"/>
                  </p:cNvSpPr>
                  <p:nvPr/>
                </p:nvSpPr>
                <p:spPr bwMode="auto">
                  <a:xfrm>
                    <a:off x="3398" y="2453"/>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2" name="Line 1804">
                    <a:extLst>
                      <a:ext uri="{FF2B5EF4-FFF2-40B4-BE49-F238E27FC236}">
                        <a16:creationId xmlns:a16="http://schemas.microsoft.com/office/drawing/2014/main" id="{5FD1649E-D3A3-4731-9B53-09EB8384B45A}"/>
                      </a:ext>
                    </a:extLst>
                  </p:cNvPr>
                  <p:cNvSpPr>
                    <a:spLocks noChangeShapeType="1"/>
                  </p:cNvSpPr>
                  <p:nvPr/>
                </p:nvSpPr>
                <p:spPr bwMode="auto">
                  <a:xfrm>
                    <a:off x="3269" y="2453"/>
                    <a:ext cx="27"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3" name="Line 1805">
                    <a:extLst>
                      <a:ext uri="{FF2B5EF4-FFF2-40B4-BE49-F238E27FC236}">
                        <a16:creationId xmlns:a16="http://schemas.microsoft.com/office/drawing/2014/main" id="{D041223F-FA3B-4345-9A45-0A9B8D999871}"/>
                      </a:ext>
                    </a:extLst>
                  </p:cNvPr>
                  <p:cNvSpPr>
                    <a:spLocks noChangeShapeType="1"/>
                  </p:cNvSpPr>
                  <p:nvPr/>
                </p:nvSpPr>
                <p:spPr bwMode="auto">
                  <a:xfrm flipV="1">
                    <a:off x="3142" y="2495"/>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Line 1806">
                    <a:extLst>
                      <a:ext uri="{FF2B5EF4-FFF2-40B4-BE49-F238E27FC236}">
                        <a16:creationId xmlns:a16="http://schemas.microsoft.com/office/drawing/2014/main" id="{CAA5EFFC-7E91-4F8B-B5AF-41B3FD685EA1}"/>
                      </a:ext>
                    </a:extLst>
                  </p:cNvPr>
                  <p:cNvSpPr>
                    <a:spLocks noChangeShapeType="1"/>
                  </p:cNvSpPr>
                  <p:nvPr/>
                </p:nvSpPr>
                <p:spPr bwMode="auto">
                  <a:xfrm flipH="1" flipV="1">
                    <a:off x="1978" y="2316"/>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Line 1807">
                    <a:extLst>
                      <a:ext uri="{FF2B5EF4-FFF2-40B4-BE49-F238E27FC236}">
                        <a16:creationId xmlns:a16="http://schemas.microsoft.com/office/drawing/2014/main" id="{3C34C4A5-2CCF-4DAE-A955-1006928FC6CB}"/>
                      </a:ext>
                    </a:extLst>
                  </p:cNvPr>
                  <p:cNvSpPr>
                    <a:spLocks noChangeShapeType="1"/>
                  </p:cNvSpPr>
                  <p:nvPr/>
                </p:nvSpPr>
                <p:spPr bwMode="auto">
                  <a:xfrm flipV="1">
                    <a:off x="1989" y="2193"/>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Line 1808">
                    <a:extLst>
                      <a:ext uri="{FF2B5EF4-FFF2-40B4-BE49-F238E27FC236}">
                        <a16:creationId xmlns:a16="http://schemas.microsoft.com/office/drawing/2014/main" id="{5C464DC9-2593-42B1-81BF-B55BC201EE1A}"/>
                      </a:ext>
                    </a:extLst>
                  </p:cNvPr>
                  <p:cNvSpPr>
                    <a:spLocks noChangeShapeType="1"/>
                  </p:cNvSpPr>
                  <p:nvPr/>
                </p:nvSpPr>
                <p:spPr bwMode="auto">
                  <a:xfrm>
                    <a:off x="2045" y="2137"/>
                    <a:ext cx="22"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Line 1809">
                    <a:extLst>
                      <a:ext uri="{FF2B5EF4-FFF2-40B4-BE49-F238E27FC236}">
                        <a16:creationId xmlns:a16="http://schemas.microsoft.com/office/drawing/2014/main" id="{3838DEE0-34F0-4763-ADF5-FD106B4E1537}"/>
                      </a:ext>
                    </a:extLst>
                  </p:cNvPr>
                  <p:cNvSpPr>
                    <a:spLocks noChangeShapeType="1"/>
                  </p:cNvSpPr>
                  <p:nvPr/>
                </p:nvSpPr>
                <p:spPr bwMode="auto">
                  <a:xfrm flipH="1" flipV="1">
                    <a:off x="3196" y="2619"/>
                    <a:ext cx="31"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Line 1810">
                    <a:extLst>
                      <a:ext uri="{FF2B5EF4-FFF2-40B4-BE49-F238E27FC236}">
                        <a16:creationId xmlns:a16="http://schemas.microsoft.com/office/drawing/2014/main" id="{68BBCAE8-E182-490B-94CE-5E34AC53336D}"/>
                      </a:ext>
                    </a:extLst>
                  </p:cNvPr>
                  <p:cNvSpPr>
                    <a:spLocks noChangeShapeType="1"/>
                  </p:cNvSpPr>
                  <p:nvPr/>
                </p:nvSpPr>
                <p:spPr bwMode="auto">
                  <a:xfrm flipH="1">
                    <a:off x="3380" y="2552"/>
                    <a:ext cx="2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Line 1811">
                    <a:extLst>
                      <a:ext uri="{FF2B5EF4-FFF2-40B4-BE49-F238E27FC236}">
                        <a16:creationId xmlns:a16="http://schemas.microsoft.com/office/drawing/2014/main" id="{A66664E5-BC4D-40EA-8C38-D72658B78E17}"/>
                      </a:ext>
                    </a:extLst>
                  </p:cNvPr>
                  <p:cNvSpPr>
                    <a:spLocks noChangeShapeType="1"/>
                  </p:cNvSpPr>
                  <p:nvPr/>
                </p:nvSpPr>
                <p:spPr bwMode="auto">
                  <a:xfrm>
                    <a:off x="3413" y="2475"/>
                    <a:ext cx="5"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Line 1812">
                    <a:extLst>
                      <a:ext uri="{FF2B5EF4-FFF2-40B4-BE49-F238E27FC236}">
                        <a16:creationId xmlns:a16="http://schemas.microsoft.com/office/drawing/2014/main" id="{891D9CAE-3ADA-4A9F-A00D-8E6DAEBA22F4}"/>
                      </a:ext>
                    </a:extLst>
                  </p:cNvPr>
                  <p:cNvSpPr>
                    <a:spLocks noChangeShapeType="1"/>
                  </p:cNvSpPr>
                  <p:nvPr/>
                </p:nvSpPr>
                <p:spPr bwMode="auto">
                  <a:xfrm flipH="1">
                    <a:off x="2072" y="2211"/>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1" name="Line 1813">
                    <a:extLst>
                      <a:ext uri="{FF2B5EF4-FFF2-40B4-BE49-F238E27FC236}">
                        <a16:creationId xmlns:a16="http://schemas.microsoft.com/office/drawing/2014/main" id="{907B8F2F-D521-4C2C-AA03-658DAA4B2067}"/>
                      </a:ext>
                    </a:extLst>
                  </p:cNvPr>
                  <p:cNvSpPr>
                    <a:spLocks noChangeShapeType="1"/>
                  </p:cNvSpPr>
                  <p:nvPr/>
                </p:nvSpPr>
                <p:spPr bwMode="auto">
                  <a:xfrm flipH="1" flipV="1">
                    <a:off x="1997" y="2338"/>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2" name="Line 1814">
                    <a:extLst>
                      <a:ext uri="{FF2B5EF4-FFF2-40B4-BE49-F238E27FC236}">
                        <a16:creationId xmlns:a16="http://schemas.microsoft.com/office/drawing/2014/main" id="{AAC494BC-C2F3-448D-86C4-3A31194F7B64}"/>
                      </a:ext>
                    </a:extLst>
                  </p:cNvPr>
                  <p:cNvSpPr>
                    <a:spLocks noChangeShapeType="1"/>
                  </p:cNvSpPr>
                  <p:nvPr/>
                </p:nvSpPr>
                <p:spPr bwMode="auto">
                  <a:xfrm flipV="1">
                    <a:off x="3157" y="2480"/>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Line 1815">
                    <a:extLst>
                      <a:ext uri="{FF2B5EF4-FFF2-40B4-BE49-F238E27FC236}">
                        <a16:creationId xmlns:a16="http://schemas.microsoft.com/office/drawing/2014/main" id="{F1457B08-9F75-4C77-8740-80B088152F45}"/>
                      </a:ext>
                    </a:extLst>
                  </p:cNvPr>
                  <p:cNvSpPr>
                    <a:spLocks noChangeShapeType="1"/>
                  </p:cNvSpPr>
                  <p:nvPr/>
                </p:nvSpPr>
                <p:spPr bwMode="auto">
                  <a:xfrm flipH="1">
                    <a:off x="3401" y="2526"/>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 name="Line 1816">
                    <a:extLst>
                      <a:ext uri="{FF2B5EF4-FFF2-40B4-BE49-F238E27FC236}">
                        <a16:creationId xmlns:a16="http://schemas.microsoft.com/office/drawing/2014/main" id="{219F9B57-575B-4197-97BE-A6B384C8F453}"/>
                      </a:ext>
                    </a:extLst>
                  </p:cNvPr>
                  <p:cNvSpPr>
                    <a:spLocks noChangeShapeType="1"/>
                  </p:cNvSpPr>
                  <p:nvPr/>
                </p:nvSpPr>
                <p:spPr bwMode="auto">
                  <a:xfrm flipH="1">
                    <a:off x="2036" y="2312"/>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Line 1817">
                    <a:extLst>
                      <a:ext uri="{FF2B5EF4-FFF2-40B4-BE49-F238E27FC236}">
                        <a16:creationId xmlns:a16="http://schemas.microsoft.com/office/drawing/2014/main" id="{D059470D-9ABC-44B0-BB42-1EDA3FF59184}"/>
                      </a:ext>
                    </a:extLst>
                  </p:cNvPr>
                  <p:cNvSpPr>
                    <a:spLocks noChangeShapeType="1"/>
                  </p:cNvSpPr>
                  <p:nvPr/>
                </p:nvSpPr>
                <p:spPr bwMode="auto">
                  <a:xfrm>
                    <a:off x="2067" y="2149"/>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Line 1818">
                    <a:extLst>
                      <a:ext uri="{FF2B5EF4-FFF2-40B4-BE49-F238E27FC236}">
                        <a16:creationId xmlns:a16="http://schemas.microsoft.com/office/drawing/2014/main" id="{4916DBD5-C942-4F29-9881-9E91F9210911}"/>
                      </a:ext>
                    </a:extLst>
                  </p:cNvPr>
                  <p:cNvSpPr>
                    <a:spLocks noChangeShapeType="1"/>
                  </p:cNvSpPr>
                  <p:nvPr/>
                </p:nvSpPr>
                <p:spPr bwMode="auto">
                  <a:xfrm flipH="1">
                    <a:off x="3414" y="2500"/>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Line 1819">
                    <a:extLst>
                      <a:ext uri="{FF2B5EF4-FFF2-40B4-BE49-F238E27FC236}">
                        <a16:creationId xmlns:a16="http://schemas.microsoft.com/office/drawing/2014/main" id="{FC3B34DC-A03F-405C-A7C3-80BBE5AFA8C8}"/>
                      </a:ext>
                    </a:extLst>
                  </p:cNvPr>
                  <p:cNvSpPr>
                    <a:spLocks noChangeShapeType="1"/>
                  </p:cNvSpPr>
                  <p:nvPr/>
                </p:nvSpPr>
                <p:spPr bwMode="auto">
                  <a:xfrm flipV="1">
                    <a:off x="2012" y="2182"/>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Line 1820">
                    <a:extLst>
                      <a:ext uri="{FF2B5EF4-FFF2-40B4-BE49-F238E27FC236}">
                        <a16:creationId xmlns:a16="http://schemas.microsoft.com/office/drawing/2014/main" id="{FA021C9C-887E-4313-9966-07C1FED4A2E1}"/>
                      </a:ext>
                    </a:extLst>
                  </p:cNvPr>
                  <p:cNvSpPr>
                    <a:spLocks noChangeShapeType="1"/>
                  </p:cNvSpPr>
                  <p:nvPr/>
                </p:nvSpPr>
                <p:spPr bwMode="auto">
                  <a:xfrm>
                    <a:off x="3296" y="2453"/>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Line 1821">
                    <a:extLst>
                      <a:ext uri="{FF2B5EF4-FFF2-40B4-BE49-F238E27FC236}">
                        <a16:creationId xmlns:a16="http://schemas.microsoft.com/office/drawing/2014/main" id="{2F5C5213-3CB3-4443-A0FA-0D6265D96BD7}"/>
                      </a:ext>
                    </a:extLst>
                  </p:cNvPr>
                  <p:cNvSpPr>
                    <a:spLocks noChangeShapeType="1"/>
                  </p:cNvSpPr>
                  <p:nvPr/>
                </p:nvSpPr>
                <p:spPr bwMode="auto">
                  <a:xfrm flipH="1">
                    <a:off x="2084" y="2188"/>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Line 1822">
                    <a:extLst>
                      <a:ext uri="{FF2B5EF4-FFF2-40B4-BE49-F238E27FC236}">
                        <a16:creationId xmlns:a16="http://schemas.microsoft.com/office/drawing/2014/main" id="{29345259-BDE7-42ED-B626-20FD4C0988F8}"/>
                      </a:ext>
                    </a:extLst>
                  </p:cNvPr>
                  <p:cNvSpPr>
                    <a:spLocks noChangeShapeType="1"/>
                  </p:cNvSpPr>
                  <p:nvPr/>
                </p:nvSpPr>
                <p:spPr bwMode="auto">
                  <a:xfrm flipH="1">
                    <a:off x="3227" y="2623"/>
                    <a:ext cx="34"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Line 1823">
                    <a:extLst>
                      <a:ext uri="{FF2B5EF4-FFF2-40B4-BE49-F238E27FC236}">
                        <a16:creationId xmlns:a16="http://schemas.microsoft.com/office/drawing/2014/main" id="{80EFA7B1-365D-40B6-AAFD-19F7D2E10F3A}"/>
                      </a:ext>
                    </a:extLst>
                  </p:cNvPr>
                  <p:cNvSpPr>
                    <a:spLocks noChangeShapeType="1"/>
                  </p:cNvSpPr>
                  <p:nvPr/>
                </p:nvSpPr>
                <p:spPr bwMode="auto">
                  <a:xfrm>
                    <a:off x="2082" y="2166"/>
                    <a:ext cx="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Line 1824">
                    <a:extLst>
                      <a:ext uri="{FF2B5EF4-FFF2-40B4-BE49-F238E27FC236}">
                        <a16:creationId xmlns:a16="http://schemas.microsoft.com/office/drawing/2014/main" id="{15ADCA9F-DC78-45CC-BA81-6B7D1AF52947}"/>
                      </a:ext>
                    </a:extLst>
                  </p:cNvPr>
                  <p:cNvSpPr>
                    <a:spLocks noChangeShapeType="1"/>
                  </p:cNvSpPr>
                  <p:nvPr/>
                </p:nvSpPr>
                <p:spPr bwMode="auto">
                  <a:xfrm flipH="1" flipV="1">
                    <a:off x="2024" y="2354"/>
                    <a:ext cx="31"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Line 1825">
                    <a:extLst>
                      <a:ext uri="{FF2B5EF4-FFF2-40B4-BE49-F238E27FC236}">
                        <a16:creationId xmlns:a16="http://schemas.microsoft.com/office/drawing/2014/main" id="{486EF742-C4D2-4357-B3E3-2CCFB0130B1A}"/>
                      </a:ext>
                    </a:extLst>
                  </p:cNvPr>
                  <p:cNvSpPr>
                    <a:spLocks noChangeShapeType="1"/>
                  </p:cNvSpPr>
                  <p:nvPr/>
                </p:nvSpPr>
                <p:spPr bwMode="auto">
                  <a:xfrm flipV="1">
                    <a:off x="3179" y="2472"/>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1826">
                    <a:extLst>
                      <a:ext uri="{FF2B5EF4-FFF2-40B4-BE49-F238E27FC236}">
                        <a16:creationId xmlns:a16="http://schemas.microsoft.com/office/drawing/2014/main" id="{9B19AEC6-DB06-46DB-8C20-88DB34751687}"/>
                      </a:ext>
                    </a:extLst>
                  </p:cNvPr>
                  <p:cNvSpPr>
                    <a:spLocks noChangeShapeType="1"/>
                  </p:cNvSpPr>
                  <p:nvPr/>
                </p:nvSpPr>
                <p:spPr bwMode="auto">
                  <a:xfrm flipV="1">
                    <a:off x="2038" y="2179"/>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1827">
                    <a:extLst>
                      <a:ext uri="{FF2B5EF4-FFF2-40B4-BE49-F238E27FC236}">
                        <a16:creationId xmlns:a16="http://schemas.microsoft.com/office/drawing/2014/main" id="{1456B3C6-8BC7-4F75-9C7D-799D738B1598}"/>
                      </a:ext>
                    </a:extLst>
                  </p:cNvPr>
                  <p:cNvSpPr>
                    <a:spLocks noChangeShapeType="1"/>
                  </p:cNvSpPr>
                  <p:nvPr/>
                </p:nvSpPr>
                <p:spPr bwMode="auto">
                  <a:xfrm flipH="1">
                    <a:off x="2067" y="2299"/>
                    <a:ext cx="28"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1828">
                    <a:extLst>
                      <a:ext uri="{FF2B5EF4-FFF2-40B4-BE49-F238E27FC236}">
                        <a16:creationId xmlns:a16="http://schemas.microsoft.com/office/drawing/2014/main" id="{499594A9-2253-4679-8730-06C586156739}"/>
                      </a:ext>
                    </a:extLst>
                  </p:cNvPr>
                  <p:cNvSpPr>
                    <a:spLocks noChangeShapeType="1"/>
                  </p:cNvSpPr>
                  <p:nvPr/>
                </p:nvSpPr>
                <p:spPr bwMode="auto">
                  <a:xfrm flipH="1">
                    <a:off x="3261" y="2613"/>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1829">
                    <a:extLst>
                      <a:ext uri="{FF2B5EF4-FFF2-40B4-BE49-F238E27FC236}">
                        <a16:creationId xmlns:a16="http://schemas.microsoft.com/office/drawing/2014/main" id="{10662C19-8419-4230-8336-C05973F7CCF3}"/>
                      </a:ext>
                    </a:extLst>
                  </p:cNvPr>
                  <p:cNvSpPr>
                    <a:spLocks noChangeShapeType="1"/>
                  </p:cNvSpPr>
                  <p:nvPr/>
                </p:nvSpPr>
                <p:spPr bwMode="auto">
                  <a:xfrm flipH="1" flipV="1">
                    <a:off x="3067" y="2578"/>
                    <a:ext cx="1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Line 1830">
                    <a:extLst>
                      <a:ext uri="{FF2B5EF4-FFF2-40B4-BE49-F238E27FC236}">
                        <a16:creationId xmlns:a16="http://schemas.microsoft.com/office/drawing/2014/main" id="{5318D4EC-88F4-4C38-BC3E-CCBE9F8DD6F3}"/>
                      </a:ext>
                    </a:extLst>
                  </p:cNvPr>
                  <p:cNvSpPr>
                    <a:spLocks noChangeShapeType="1"/>
                  </p:cNvSpPr>
                  <p:nvPr/>
                </p:nvSpPr>
                <p:spPr bwMode="auto">
                  <a:xfrm flipH="1" flipV="1">
                    <a:off x="3064" y="2553"/>
                    <a:ext cx="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Line 1831">
                    <a:extLst>
                      <a:ext uri="{FF2B5EF4-FFF2-40B4-BE49-F238E27FC236}">
                        <a16:creationId xmlns:a16="http://schemas.microsoft.com/office/drawing/2014/main" id="{07C45CB0-A8C1-4B95-A51D-BEF5968E860F}"/>
                      </a:ext>
                    </a:extLst>
                  </p:cNvPr>
                  <p:cNvSpPr>
                    <a:spLocks noChangeShapeType="1"/>
                  </p:cNvSpPr>
                  <p:nvPr/>
                </p:nvSpPr>
                <p:spPr bwMode="auto">
                  <a:xfrm>
                    <a:off x="3322" y="2461"/>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Line 1832">
                    <a:extLst>
                      <a:ext uri="{FF2B5EF4-FFF2-40B4-BE49-F238E27FC236}">
                        <a16:creationId xmlns:a16="http://schemas.microsoft.com/office/drawing/2014/main" id="{8027F17A-E2B3-4695-9964-786CAB96AEFB}"/>
                      </a:ext>
                    </a:extLst>
                  </p:cNvPr>
                  <p:cNvSpPr>
                    <a:spLocks noChangeShapeType="1"/>
                  </p:cNvSpPr>
                  <p:nvPr/>
                </p:nvSpPr>
                <p:spPr bwMode="auto">
                  <a:xfrm flipH="1" flipV="1">
                    <a:off x="3078" y="2602"/>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Line 1833">
                    <a:extLst>
                      <a:ext uri="{FF2B5EF4-FFF2-40B4-BE49-F238E27FC236}">
                        <a16:creationId xmlns:a16="http://schemas.microsoft.com/office/drawing/2014/main" id="{E93331FA-ADCA-45D8-9AEC-7115A42CA4F0}"/>
                      </a:ext>
                    </a:extLst>
                  </p:cNvPr>
                  <p:cNvSpPr>
                    <a:spLocks noChangeShapeType="1"/>
                  </p:cNvSpPr>
                  <p:nvPr/>
                </p:nvSpPr>
                <p:spPr bwMode="auto">
                  <a:xfrm flipV="1">
                    <a:off x="3064" y="2529"/>
                    <a:ext cx="7"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Line 1834">
                    <a:extLst>
                      <a:ext uri="{FF2B5EF4-FFF2-40B4-BE49-F238E27FC236}">
                        <a16:creationId xmlns:a16="http://schemas.microsoft.com/office/drawing/2014/main" id="{8E6F1366-65C1-42D6-9C94-F0A88ED04FDF}"/>
                      </a:ext>
                    </a:extLst>
                  </p:cNvPr>
                  <p:cNvSpPr>
                    <a:spLocks noChangeShapeType="1"/>
                  </p:cNvSpPr>
                  <p:nvPr/>
                </p:nvSpPr>
                <p:spPr bwMode="auto">
                  <a:xfrm flipH="1" flipV="1">
                    <a:off x="2025" y="2307"/>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Line 1835">
                    <a:extLst>
                      <a:ext uri="{FF2B5EF4-FFF2-40B4-BE49-F238E27FC236}">
                        <a16:creationId xmlns:a16="http://schemas.microsoft.com/office/drawing/2014/main" id="{5265B3FB-DDB5-47D3-BD5C-8EE85B73AB3F}"/>
                      </a:ext>
                    </a:extLst>
                  </p:cNvPr>
                  <p:cNvSpPr>
                    <a:spLocks noChangeShapeType="1"/>
                  </p:cNvSpPr>
                  <p:nvPr/>
                </p:nvSpPr>
                <p:spPr bwMode="auto">
                  <a:xfrm flipV="1">
                    <a:off x="2025" y="2280"/>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Line 1836">
                    <a:extLst>
                      <a:ext uri="{FF2B5EF4-FFF2-40B4-BE49-F238E27FC236}">
                        <a16:creationId xmlns:a16="http://schemas.microsoft.com/office/drawing/2014/main" id="{F72EF988-BFC9-4E71-9AC5-BEA982B52908}"/>
                      </a:ext>
                    </a:extLst>
                  </p:cNvPr>
                  <p:cNvSpPr>
                    <a:spLocks noChangeShapeType="1"/>
                  </p:cNvSpPr>
                  <p:nvPr/>
                </p:nvSpPr>
                <p:spPr bwMode="auto">
                  <a:xfrm flipH="1" flipV="1">
                    <a:off x="2027" y="2335"/>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Line 1837">
                    <a:extLst>
                      <a:ext uri="{FF2B5EF4-FFF2-40B4-BE49-F238E27FC236}">
                        <a16:creationId xmlns:a16="http://schemas.microsoft.com/office/drawing/2014/main" id="{9A132CE9-8510-470E-99C2-B116F375597C}"/>
                      </a:ext>
                    </a:extLst>
                  </p:cNvPr>
                  <p:cNvSpPr>
                    <a:spLocks noChangeShapeType="1"/>
                  </p:cNvSpPr>
                  <p:nvPr/>
                </p:nvSpPr>
                <p:spPr bwMode="auto">
                  <a:xfrm flipV="1">
                    <a:off x="2032" y="2256"/>
                    <a:ext cx="16"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Line 1838">
                    <a:extLst>
                      <a:ext uri="{FF2B5EF4-FFF2-40B4-BE49-F238E27FC236}">
                        <a16:creationId xmlns:a16="http://schemas.microsoft.com/office/drawing/2014/main" id="{9317237D-5A3C-4182-8314-2F171D5A1FCB}"/>
                      </a:ext>
                    </a:extLst>
                  </p:cNvPr>
                  <p:cNvSpPr>
                    <a:spLocks noChangeShapeType="1"/>
                  </p:cNvSpPr>
                  <p:nvPr/>
                </p:nvSpPr>
                <p:spPr bwMode="auto">
                  <a:xfrm flipH="1" flipV="1">
                    <a:off x="3099" y="2621"/>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Line 1839">
                    <a:extLst>
                      <a:ext uri="{FF2B5EF4-FFF2-40B4-BE49-F238E27FC236}">
                        <a16:creationId xmlns:a16="http://schemas.microsoft.com/office/drawing/2014/main" id="{A6883B72-04BC-4687-9C18-CFAAC79BA20B}"/>
                      </a:ext>
                    </a:extLst>
                  </p:cNvPr>
                  <p:cNvSpPr>
                    <a:spLocks noChangeShapeType="1"/>
                  </p:cNvSpPr>
                  <p:nvPr/>
                </p:nvSpPr>
                <p:spPr bwMode="auto">
                  <a:xfrm>
                    <a:off x="2066" y="2179"/>
                    <a:ext cx="26"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Line 1840">
                    <a:extLst>
                      <a:ext uri="{FF2B5EF4-FFF2-40B4-BE49-F238E27FC236}">
                        <a16:creationId xmlns:a16="http://schemas.microsoft.com/office/drawing/2014/main" id="{6579B38A-44B1-4E80-8519-6A35144FE5EE}"/>
                      </a:ext>
                    </a:extLst>
                  </p:cNvPr>
                  <p:cNvSpPr>
                    <a:spLocks noChangeShapeType="1"/>
                  </p:cNvSpPr>
                  <p:nvPr/>
                </p:nvSpPr>
                <p:spPr bwMode="auto">
                  <a:xfrm flipH="1" flipV="1">
                    <a:off x="2055" y="2364"/>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Line 1841">
                    <a:extLst>
                      <a:ext uri="{FF2B5EF4-FFF2-40B4-BE49-F238E27FC236}">
                        <a16:creationId xmlns:a16="http://schemas.microsoft.com/office/drawing/2014/main" id="{AEE93DDD-4E7A-49D7-BA4E-527C35BC737C}"/>
                      </a:ext>
                    </a:extLst>
                  </p:cNvPr>
                  <p:cNvSpPr>
                    <a:spLocks noChangeShapeType="1"/>
                  </p:cNvSpPr>
                  <p:nvPr/>
                </p:nvSpPr>
                <p:spPr bwMode="auto">
                  <a:xfrm flipV="1">
                    <a:off x="3071" y="2508"/>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Line 1842">
                    <a:extLst>
                      <a:ext uri="{FF2B5EF4-FFF2-40B4-BE49-F238E27FC236}">
                        <a16:creationId xmlns:a16="http://schemas.microsoft.com/office/drawing/2014/main" id="{07C140EA-8BDF-43CF-B377-6F5EE840E769}"/>
                      </a:ext>
                    </a:extLst>
                  </p:cNvPr>
                  <p:cNvSpPr>
                    <a:spLocks noChangeShapeType="1"/>
                  </p:cNvSpPr>
                  <p:nvPr/>
                </p:nvSpPr>
                <p:spPr bwMode="auto">
                  <a:xfrm flipH="1" flipV="1">
                    <a:off x="2039" y="2361"/>
                    <a:ext cx="2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Line 1843">
                    <a:extLst>
                      <a:ext uri="{FF2B5EF4-FFF2-40B4-BE49-F238E27FC236}">
                        <a16:creationId xmlns:a16="http://schemas.microsoft.com/office/drawing/2014/main" id="{151410D6-F633-4373-B72E-469FA23908D0}"/>
                      </a:ext>
                    </a:extLst>
                  </p:cNvPr>
                  <p:cNvSpPr>
                    <a:spLocks noChangeShapeType="1"/>
                  </p:cNvSpPr>
                  <p:nvPr/>
                </p:nvSpPr>
                <p:spPr bwMode="auto">
                  <a:xfrm flipH="1">
                    <a:off x="3293" y="2596"/>
                    <a:ext cx="29"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Line 1844">
                    <a:extLst>
                      <a:ext uri="{FF2B5EF4-FFF2-40B4-BE49-F238E27FC236}">
                        <a16:creationId xmlns:a16="http://schemas.microsoft.com/office/drawing/2014/main" id="{7100B3B3-B121-4897-B015-8EF8AE54E806}"/>
                      </a:ext>
                    </a:extLst>
                  </p:cNvPr>
                  <p:cNvSpPr>
                    <a:spLocks noChangeShapeType="1"/>
                  </p:cNvSpPr>
                  <p:nvPr/>
                </p:nvSpPr>
                <p:spPr bwMode="auto">
                  <a:xfrm flipV="1">
                    <a:off x="3205" y="2471"/>
                    <a:ext cx="27"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Line 1845">
                    <a:extLst>
                      <a:ext uri="{FF2B5EF4-FFF2-40B4-BE49-F238E27FC236}">
                        <a16:creationId xmlns:a16="http://schemas.microsoft.com/office/drawing/2014/main" id="{8143F499-A112-430B-ACD3-29F1AE921C71}"/>
                      </a:ext>
                    </a:extLst>
                  </p:cNvPr>
                  <p:cNvSpPr>
                    <a:spLocks noChangeShapeType="1"/>
                  </p:cNvSpPr>
                  <p:nvPr/>
                </p:nvSpPr>
                <p:spPr bwMode="auto">
                  <a:xfrm flipH="1">
                    <a:off x="2095" y="2280"/>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1846">
                    <a:extLst>
                      <a:ext uri="{FF2B5EF4-FFF2-40B4-BE49-F238E27FC236}">
                        <a16:creationId xmlns:a16="http://schemas.microsoft.com/office/drawing/2014/main" id="{79415757-D9DF-4836-BFF2-572AB7BA4D87}"/>
                      </a:ext>
                    </a:extLst>
                  </p:cNvPr>
                  <p:cNvSpPr>
                    <a:spLocks noChangeShapeType="1"/>
                  </p:cNvSpPr>
                  <p:nvPr/>
                </p:nvSpPr>
                <p:spPr bwMode="auto">
                  <a:xfrm flipV="1">
                    <a:off x="2048" y="2238"/>
                    <a:ext cx="22"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1847">
                    <a:extLst>
                      <a:ext uri="{FF2B5EF4-FFF2-40B4-BE49-F238E27FC236}">
                        <a16:creationId xmlns:a16="http://schemas.microsoft.com/office/drawing/2014/main" id="{1B7AE332-FB5B-4647-8CCB-1E244149D08A}"/>
                      </a:ext>
                    </a:extLst>
                  </p:cNvPr>
                  <p:cNvSpPr>
                    <a:spLocks noChangeShapeType="1"/>
                  </p:cNvSpPr>
                  <p:nvPr/>
                </p:nvSpPr>
                <p:spPr bwMode="auto">
                  <a:xfrm>
                    <a:off x="3343" y="2476"/>
                    <a:ext cx="1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Line 1848">
                    <a:extLst>
                      <a:ext uri="{FF2B5EF4-FFF2-40B4-BE49-F238E27FC236}">
                        <a16:creationId xmlns:a16="http://schemas.microsoft.com/office/drawing/2014/main" id="{AA10DA22-E24F-432B-985B-A83752BAA3DE}"/>
                      </a:ext>
                    </a:extLst>
                  </p:cNvPr>
                  <p:cNvSpPr>
                    <a:spLocks noChangeShapeType="1"/>
                  </p:cNvSpPr>
                  <p:nvPr/>
                </p:nvSpPr>
                <p:spPr bwMode="auto">
                  <a:xfrm flipH="1" flipV="1">
                    <a:off x="3126" y="2634"/>
                    <a:ext cx="33"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Line 1849">
                    <a:extLst>
                      <a:ext uri="{FF2B5EF4-FFF2-40B4-BE49-F238E27FC236}">
                        <a16:creationId xmlns:a16="http://schemas.microsoft.com/office/drawing/2014/main" id="{2CBC4886-83C1-42FB-910D-6F3DC41F5E0E}"/>
                      </a:ext>
                    </a:extLst>
                  </p:cNvPr>
                  <p:cNvSpPr>
                    <a:spLocks noChangeShapeType="1"/>
                  </p:cNvSpPr>
                  <p:nvPr/>
                </p:nvSpPr>
                <p:spPr bwMode="auto">
                  <a:xfrm flipH="1" flipV="1">
                    <a:off x="2059" y="2383"/>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Line 1850">
                    <a:extLst>
                      <a:ext uri="{FF2B5EF4-FFF2-40B4-BE49-F238E27FC236}">
                        <a16:creationId xmlns:a16="http://schemas.microsoft.com/office/drawing/2014/main" id="{8720C2D9-27CC-44F0-B2E9-55E5D6E2E662}"/>
                      </a:ext>
                    </a:extLst>
                  </p:cNvPr>
                  <p:cNvSpPr>
                    <a:spLocks noChangeShapeType="1"/>
                  </p:cNvSpPr>
                  <p:nvPr/>
                </p:nvSpPr>
                <p:spPr bwMode="auto">
                  <a:xfrm>
                    <a:off x="2092" y="2183"/>
                    <a:ext cx="21"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Line 1851">
                    <a:extLst>
                      <a:ext uri="{FF2B5EF4-FFF2-40B4-BE49-F238E27FC236}">
                        <a16:creationId xmlns:a16="http://schemas.microsoft.com/office/drawing/2014/main" id="{FFB49155-E7B3-4D49-B7F0-23F02E952C1F}"/>
                      </a:ext>
                    </a:extLst>
                  </p:cNvPr>
                  <p:cNvSpPr>
                    <a:spLocks noChangeShapeType="1"/>
                  </p:cNvSpPr>
                  <p:nvPr/>
                </p:nvSpPr>
                <p:spPr bwMode="auto">
                  <a:xfrm flipV="1">
                    <a:off x="3086" y="2493"/>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Line 1852">
                    <a:extLst>
                      <a:ext uri="{FF2B5EF4-FFF2-40B4-BE49-F238E27FC236}">
                        <a16:creationId xmlns:a16="http://schemas.microsoft.com/office/drawing/2014/main" id="{2A7C093D-1382-4451-9247-C301DA8495DD}"/>
                      </a:ext>
                    </a:extLst>
                  </p:cNvPr>
                  <p:cNvSpPr>
                    <a:spLocks noChangeShapeType="1"/>
                  </p:cNvSpPr>
                  <p:nvPr/>
                </p:nvSpPr>
                <p:spPr bwMode="auto">
                  <a:xfrm flipH="1">
                    <a:off x="3322" y="2574"/>
                    <a:ext cx="22"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Line 1853">
                    <a:extLst>
                      <a:ext uri="{FF2B5EF4-FFF2-40B4-BE49-F238E27FC236}">
                        <a16:creationId xmlns:a16="http://schemas.microsoft.com/office/drawing/2014/main" id="{8438C803-2891-4D31-BDBF-EE7833E93F2E}"/>
                      </a:ext>
                    </a:extLst>
                  </p:cNvPr>
                  <p:cNvSpPr>
                    <a:spLocks noChangeShapeType="1"/>
                  </p:cNvSpPr>
                  <p:nvPr/>
                </p:nvSpPr>
                <p:spPr bwMode="auto">
                  <a:xfrm>
                    <a:off x="3356" y="2497"/>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Line 1854">
                    <a:extLst>
                      <a:ext uri="{FF2B5EF4-FFF2-40B4-BE49-F238E27FC236}">
                        <a16:creationId xmlns:a16="http://schemas.microsoft.com/office/drawing/2014/main" id="{056DBCDC-ADB6-48C3-951E-656617B48C6E}"/>
                      </a:ext>
                    </a:extLst>
                  </p:cNvPr>
                  <p:cNvSpPr>
                    <a:spLocks noChangeShapeType="1"/>
                  </p:cNvSpPr>
                  <p:nvPr/>
                </p:nvSpPr>
                <p:spPr bwMode="auto">
                  <a:xfrm flipV="1">
                    <a:off x="2070" y="2227"/>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Line 1855">
                    <a:extLst>
                      <a:ext uri="{FF2B5EF4-FFF2-40B4-BE49-F238E27FC236}">
                        <a16:creationId xmlns:a16="http://schemas.microsoft.com/office/drawing/2014/main" id="{7A7C0222-3F4C-44C1-97CB-C439E4191592}"/>
                      </a:ext>
                    </a:extLst>
                  </p:cNvPr>
                  <p:cNvSpPr>
                    <a:spLocks noChangeShapeType="1"/>
                  </p:cNvSpPr>
                  <p:nvPr/>
                </p:nvSpPr>
                <p:spPr bwMode="auto">
                  <a:xfrm flipH="1">
                    <a:off x="2116" y="2257"/>
                    <a:ext cx="13"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4" name="Line 1856">
                    <a:extLst>
                      <a:ext uri="{FF2B5EF4-FFF2-40B4-BE49-F238E27FC236}">
                        <a16:creationId xmlns:a16="http://schemas.microsoft.com/office/drawing/2014/main" id="{E8025971-1D12-4311-B787-3098EE570298}"/>
                      </a:ext>
                    </a:extLst>
                  </p:cNvPr>
                  <p:cNvSpPr>
                    <a:spLocks noChangeShapeType="1"/>
                  </p:cNvSpPr>
                  <p:nvPr/>
                </p:nvSpPr>
                <p:spPr bwMode="auto">
                  <a:xfrm flipH="1">
                    <a:off x="2089" y="2358"/>
                    <a:ext cx="32"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Line 1857">
                    <a:extLst>
                      <a:ext uri="{FF2B5EF4-FFF2-40B4-BE49-F238E27FC236}">
                        <a16:creationId xmlns:a16="http://schemas.microsoft.com/office/drawing/2014/main" id="{F303B771-42A3-4075-B1A1-D04E91F0C7C7}"/>
                      </a:ext>
                    </a:extLst>
                  </p:cNvPr>
                  <p:cNvSpPr>
                    <a:spLocks noChangeShapeType="1"/>
                  </p:cNvSpPr>
                  <p:nvPr/>
                </p:nvSpPr>
                <p:spPr bwMode="auto">
                  <a:xfrm flipH="1">
                    <a:off x="3159" y="2639"/>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19" name="Group 2059">
                  <a:extLst>
                    <a:ext uri="{FF2B5EF4-FFF2-40B4-BE49-F238E27FC236}">
                      <a16:creationId xmlns:a16="http://schemas.microsoft.com/office/drawing/2014/main" id="{249E23DF-F85C-4174-82E3-516A96AABE0E}"/>
                    </a:ext>
                  </a:extLst>
                </p:cNvPr>
                <p:cNvGrpSpPr>
                  <a:grpSpLocks/>
                </p:cNvGrpSpPr>
                <p:nvPr/>
              </p:nvGrpSpPr>
              <p:grpSpPr bwMode="auto">
                <a:xfrm>
                  <a:off x="3311525" y="3484563"/>
                  <a:ext cx="2025650" cy="728663"/>
                  <a:chOff x="2086" y="2195"/>
                  <a:chExt cx="1276" cy="459"/>
                </a:xfrm>
              </p:grpSpPr>
              <p:sp>
                <p:nvSpPr>
                  <p:cNvPr id="676" name="Line 1859">
                    <a:extLst>
                      <a:ext uri="{FF2B5EF4-FFF2-40B4-BE49-F238E27FC236}">
                        <a16:creationId xmlns:a16="http://schemas.microsoft.com/office/drawing/2014/main" id="{84701E04-C655-4C20-96D7-96860A30DA26}"/>
                      </a:ext>
                    </a:extLst>
                  </p:cNvPr>
                  <p:cNvSpPr>
                    <a:spLocks noChangeShapeType="1"/>
                  </p:cNvSpPr>
                  <p:nvPr/>
                </p:nvSpPr>
                <p:spPr bwMode="auto">
                  <a:xfrm>
                    <a:off x="3232" y="2471"/>
                    <a:ext cx="25"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7" name="Line 1860">
                    <a:extLst>
                      <a:ext uri="{FF2B5EF4-FFF2-40B4-BE49-F238E27FC236}">
                        <a16:creationId xmlns:a16="http://schemas.microsoft.com/office/drawing/2014/main" id="{23E9B7CF-00C9-4DEF-ACC5-71DE1CC10EC3}"/>
                      </a:ext>
                    </a:extLst>
                  </p:cNvPr>
                  <p:cNvSpPr>
                    <a:spLocks noChangeShapeType="1"/>
                  </p:cNvSpPr>
                  <p:nvPr/>
                </p:nvSpPr>
                <p:spPr bwMode="auto">
                  <a:xfrm flipH="1">
                    <a:off x="3344" y="2548"/>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8" name="Line 1861">
                    <a:extLst>
                      <a:ext uri="{FF2B5EF4-FFF2-40B4-BE49-F238E27FC236}">
                        <a16:creationId xmlns:a16="http://schemas.microsoft.com/office/drawing/2014/main" id="{ABA2CAA4-FDD3-4678-A586-09AB678C988D}"/>
                      </a:ext>
                    </a:extLst>
                  </p:cNvPr>
                  <p:cNvSpPr>
                    <a:spLocks noChangeShapeType="1"/>
                  </p:cNvSpPr>
                  <p:nvPr/>
                </p:nvSpPr>
                <p:spPr bwMode="auto">
                  <a:xfrm>
                    <a:off x="2113" y="2195"/>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9" name="Line 1862">
                    <a:extLst>
                      <a:ext uri="{FF2B5EF4-FFF2-40B4-BE49-F238E27FC236}">
                        <a16:creationId xmlns:a16="http://schemas.microsoft.com/office/drawing/2014/main" id="{7D6308E5-EC3D-4078-B4D0-48C018B33456}"/>
                      </a:ext>
                    </a:extLst>
                  </p:cNvPr>
                  <p:cNvSpPr>
                    <a:spLocks noChangeShapeType="1"/>
                  </p:cNvSpPr>
                  <p:nvPr/>
                </p:nvSpPr>
                <p:spPr bwMode="auto">
                  <a:xfrm flipH="1">
                    <a:off x="3357" y="2522"/>
                    <a:ext cx="5"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0" name="Line 1863">
                    <a:extLst>
                      <a:ext uri="{FF2B5EF4-FFF2-40B4-BE49-F238E27FC236}">
                        <a16:creationId xmlns:a16="http://schemas.microsoft.com/office/drawing/2014/main" id="{4D296B81-D181-4C45-B93A-BFDB21094CC8}"/>
                      </a:ext>
                    </a:extLst>
                  </p:cNvPr>
                  <p:cNvSpPr>
                    <a:spLocks noChangeShapeType="1"/>
                  </p:cNvSpPr>
                  <p:nvPr/>
                </p:nvSpPr>
                <p:spPr bwMode="auto">
                  <a:xfrm flipH="1" flipV="1">
                    <a:off x="2086" y="2399"/>
                    <a:ext cx="32"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1" name="Line 1864">
                    <a:extLst>
                      <a:ext uri="{FF2B5EF4-FFF2-40B4-BE49-F238E27FC236}">
                        <a16:creationId xmlns:a16="http://schemas.microsoft.com/office/drawing/2014/main" id="{8E1BCF09-19BA-40B6-87EE-359C3B7A65A8}"/>
                      </a:ext>
                    </a:extLst>
                  </p:cNvPr>
                  <p:cNvSpPr>
                    <a:spLocks noChangeShapeType="1"/>
                  </p:cNvSpPr>
                  <p:nvPr/>
                </p:nvSpPr>
                <p:spPr bwMode="auto">
                  <a:xfrm flipH="1">
                    <a:off x="2129" y="2234"/>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2" name="Line 1865">
                    <a:extLst>
                      <a:ext uri="{FF2B5EF4-FFF2-40B4-BE49-F238E27FC236}">
                        <a16:creationId xmlns:a16="http://schemas.microsoft.com/office/drawing/2014/main" id="{58E3C6D1-09B3-4A57-AA6A-25A5414EAE69}"/>
                      </a:ext>
                    </a:extLst>
                  </p:cNvPr>
                  <p:cNvSpPr>
                    <a:spLocks noChangeShapeType="1"/>
                  </p:cNvSpPr>
                  <p:nvPr/>
                </p:nvSpPr>
                <p:spPr bwMode="auto">
                  <a:xfrm>
                    <a:off x="2128" y="2212"/>
                    <a:ext cx="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3" name="Line 1866">
                    <a:extLst>
                      <a:ext uri="{FF2B5EF4-FFF2-40B4-BE49-F238E27FC236}">
                        <a16:creationId xmlns:a16="http://schemas.microsoft.com/office/drawing/2014/main" id="{C11C1118-A5E9-448A-9610-7794C938DB46}"/>
                      </a:ext>
                    </a:extLst>
                  </p:cNvPr>
                  <p:cNvSpPr>
                    <a:spLocks noChangeShapeType="1"/>
                  </p:cNvSpPr>
                  <p:nvPr/>
                </p:nvSpPr>
                <p:spPr bwMode="auto">
                  <a:xfrm flipH="1" flipV="1">
                    <a:off x="2989" y="2587"/>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4" name="Line 1867">
                    <a:extLst>
                      <a:ext uri="{FF2B5EF4-FFF2-40B4-BE49-F238E27FC236}">
                        <a16:creationId xmlns:a16="http://schemas.microsoft.com/office/drawing/2014/main" id="{E5990956-D8B4-41EA-9129-70E21522ED34}"/>
                      </a:ext>
                    </a:extLst>
                  </p:cNvPr>
                  <p:cNvSpPr>
                    <a:spLocks noChangeShapeType="1"/>
                  </p:cNvSpPr>
                  <p:nvPr/>
                </p:nvSpPr>
                <p:spPr bwMode="auto">
                  <a:xfrm flipH="1" flipV="1">
                    <a:off x="2986" y="2561"/>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5" name="Line 1868">
                    <a:extLst>
                      <a:ext uri="{FF2B5EF4-FFF2-40B4-BE49-F238E27FC236}">
                        <a16:creationId xmlns:a16="http://schemas.microsoft.com/office/drawing/2014/main" id="{EE9A7422-87A0-4860-993D-B83FB5D46311}"/>
                      </a:ext>
                    </a:extLst>
                  </p:cNvPr>
                  <p:cNvSpPr>
                    <a:spLocks noChangeShapeType="1"/>
                  </p:cNvSpPr>
                  <p:nvPr/>
                </p:nvSpPr>
                <p:spPr bwMode="auto">
                  <a:xfrm flipV="1">
                    <a:off x="3107" y="2484"/>
                    <a:ext cx="26"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6" name="Line 1869">
                    <a:extLst>
                      <a:ext uri="{FF2B5EF4-FFF2-40B4-BE49-F238E27FC236}">
                        <a16:creationId xmlns:a16="http://schemas.microsoft.com/office/drawing/2014/main" id="{937D4026-09B9-4DB7-9010-5EAD4F00C779}"/>
                      </a:ext>
                    </a:extLst>
                  </p:cNvPr>
                  <p:cNvSpPr>
                    <a:spLocks noChangeShapeType="1"/>
                  </p:cNvSpPr>
                  <p:nvPr/>
                </p:nvSpPr>
                <p:spPr bwMode="auto">
                  <a:xfrm flipH="1" flipV="1">
                    <a:off x="3001" y="2610"/>
                    <a:ext cx="21"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7" name="Line 1870">
                    <a:extLst>
                      <a:ext uri="{FF2B5EF4-FFF2-40B4-BE49-F238E27FC236}">
                        <a16:creationId xmlns:a16="http://schemas.microsoft.com/office/drawing/2014/main" id="{D5F82993-5F35-42B7-A7CF-FBFD324C7D0A}"/>
                      </a:ext>
                    </a:extLst>
                  </p:cNvPr>
                  <p:cNvSpPr>
                    <a:spLocks noChangeShapeType="1"/>
                  </p:cNvSpPr>
                  <p:nvPr/>
                </p:nvSpPr>
                <p:spPr bwMode="auto">
                  <a:xfrm flipV="1">
                    <a:off x="2096" y="2224"/>
                    <a:ext cx="27"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8" name="Line 1871">
                    <a:extLst>
                      <a:ext uri="{FF2B5EF4-FFF2-40B4-BE49-F238E27FC236}">
                        <a16:creationId xmlns:a16="http://schemas.microsoft.com/office/drawing/2014/main" id="{E363E9AA-5E99-42D0-91AD-D85D9F732ACC}"/>
                      </a:ext>
                    </a:extLst>
                  </p:cNvPr>
                  <p:cNvSpPr>
                    <a:spLocks noChangeShapeType="1"/>
                  </p:cNvSpPr>
                  <p:nvPr/>
                </p:nvSpPr>
                <p:spPr bwMode="auto">
                  <a:xfrm flipV="1">
                    <a:off x="2986" y="2537"/>
                    <a:ext cx="6"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9" name="Line 1872">
                    <a:extLst>
                      <a:ext uri="{FF2B5EF4-FFF2-40B4-BE49-F238E27FC236}">
                        <a16:creationId xmlns:a16="http://schemas.microsoft.com/office/drawing/2014/main" id="{ED546E8B-0F7E-42E5-B5ED-12BDC597D80D}"/>
                      </a:ext>
                    </a:extLst>
                  </p:cNvPr>
                  <p:cNvSpPr>
                    <a:spLocks noChangeShapeType="1"/>
                  </p:cNvSpPr>
                  <p:nvPr/>
                </p:nvSpPr>
                <p:spPr bwMode="auto">
                  <a:xfrm flipH="1" flipV="1">
                    <a:off x="2094" y="2350"/>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0" name="Line 1873">
                    <a:extLst>
                      <a:ext uri="{FF2B5EF4-FFF2-40B4-BE49-F238E27FC236}">
                        <a16:creationId xmlns:a16="http://schemas.microsoft.com/office/drawing/2014/main" id="{0E087B3C-BDB3-4C06-8CE2-250B4CECBE63}"/>
                      </a:ext>
                    </a:extLst>
                  </p:cNvPr>
                  <p:cNvSpPr>
                    <a:spLocks noChangeShapeType="1"/>
                  </p:cNvSpPr>
                  <p:nvPr/>
                </p:nvSpPr>
                <p:spPr bwMode="auto">
                  <a:xfrm flipV="1">
                    <a:off x="2094" y="2323"/>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1" name="Line 1874">
                    <a:extLst>
                      <a:ext uri="{FF2B5EF4-FFF2-40B4-BE49-F238E27FC236}">
                        <a16:creationId xmlns:a16="http://schemas.microsoft.com/office/drawing/2014/main" id="{9016FDE7-D707-4903-8102-4304737ADF34}"/>
                      </a:ext>
                    </a:extLst>
                  </p:cNvPr>
                  <p:cNvSpPr>
                    <a:spLocks noChangeShapeType="1"/>
                  </p:cNvSpPr>
                  <p:nvPr/>
                </p:nvSpPr>
                <p:spPr bwMode="auto">
                  <a:xfrm flipH="1" flipV="1">
                    <a:off x="2096" y="2378"/>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2" name="Line 1875">
                    <a:extLst>
                      <a:ext uri="{FF2B5EF4-FFF2-40B4-BE49-F238E27FC236}">
                        <a16:creationId xmlns:a16="http://schemas.microsoft.com/office/drawing/2014/main" id="{D421222C-C82D-4276-9F47-0386AFC41071}"/>
                      </a:ext>
                    </a:extLst>
                  </p:cNvPr>
                  <p:cNvSpPr>
                    <a:spLocks noChangeShapeType="1"/>
                  </p:cNvSpPr>
                  <p:nvPr/>
                </p:nvSpPr>
                <p:spPr bwMode="auto">
                  <a:xfrm flipH="1">
                    <a:off x="3193" y="2629"/>
                    <a:ext cx="33"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3" name="Line 1876">
                    <a:extLst>
                      <a:ext uri="{FF2B5EF4-FFF2-40B4-BE49-F238E27FC236}">
                        <a16:creationId xmlns:a16="http://schemas.microsoft.com/office/drawing/2014/main" id="{FC7EEDD5-BBC7-4967-95B2-46EC3AF47341}"/>
                      </a:ext>
                    </a:extLst>
                  </p:cNvPr>
                  <p:cNvSpPr>
                    <a:spLocks noChangeShapeType="1"/>
                  </p:cNvSpPr>
                  <p:nvPr/>
                </p:nvSpPr>
                <p:spPr bwMode="auto">
                  <a:xfrm flipV="1">
                    <a:off x="2101" y="2300"/>
                    <a:ext cx="15"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4" name="Line 1877">
                    <a:extLst>
                      <a:ext uri="{FF2B5EF4-FFF2-40B4-BE49-F238E27FC236}">
                        <a16:creationId xmlns:a16="http://schemas.microsoft.com/office/drawing/2014/main" id="{89572825-ECAF-479F-8E74-87F8A19359F5}"/>
                      </a:ext>
                    </a:extLst>
                  </p:cNvPr>
                  <p:cNvSpPr>
                    <a:spLocks noChangeShapeType="1"/>
                  </p:cNvSpPr>
                  <p:nvPr/>
                </p:nvSpPr>
                <p:spPr bwMode="auto">
                  <a:xfrm flipH="1">
                    <a:off x="2121" y="2344"/>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5" name="Line 1878">
                    <a:extLst>
                      <a:ext uri="{FF2B5EF4-FFF2-40B4-BE49-F238E27FC236}">
                        <a16:creationId xmlns:a16="http://schemas.microsoft.com/office/drawing/2014/main" id="{8B19E4A5-A4D2-4EDC-BA3C-DD0DE4B9877D}"/>
                      </a:ext>
                    </a:extLst>
                  </p:cNvPr>
                  <p:cNvSpPr>
                    <a:spLocks noChangeShapeType="1"/>
                  </p:cNvSpPr>
                  <p:nvPr/>
                </p:nvSpPr>
                <p:spPr bwMode="auto">
                  <a:xfrm flipH="1" flipV="1">
                    <a:off x="3022" y="2630"/>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6" name="Line 1879">
                    <a:extLst>
                      <a:ext uri="{FF2B5EF4-FFF2-40B4-BE49-F238E27FC236}">
                        <a16:creationId xmlns:a16="http://schemas.microsoft.com/office/drawing/2014/main" id="{E6D47520-8353-4778-B6BD-E42D5FEEEBF6}"/>
                      </a:ext>
                    </a:extLst>
                  </p:cNvPr>
                  <p:cNvSpPr>
                    <a:spLocks noChangeShapeType="1"/>
                  </p:cNvSpPr>
                  <p:nvPr/>
                </p:nvSpPr>
                <p:spPr bwMode="auto">
                  <a:xfrm flipH="1" flipV="1">
                    <a:off x="2108" y="2404"/>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Line 1880">
                    <a:extLst>
                      <a:ext uri="{FF2B5EF4-FFF2-40B4-BE49-F238E27FC236}">
                        <a16:creationId xmlns:a16="http://schemas.microsoft.com/office/drawing/2014/main" id="{DC086E1E-0BAC-4EE3-8F9C-9A56B63D096A}"/>
                      </a:ext>
                    </a:extLst>
                  </p:cNvPr>
                  <p:cNvSpPr>
                    <a:spLocks noChangeShapeType="1"/>
                  </p:cNvSpPr>
                  <p:nvPr/>
                </p:nvSpPr>
                <p:spPr bwMode="auto">
                  <a:xfrm>
                    <a:off x="3257" y="2479"/>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Line 1881">
                    <a:extLst>
                      <a:ext uri="{FF2B5EF4-FFF2-40B4-BE49-F238E27FC236}">
                        <a16:creationId xmlns:a16="http://schemas.microsoft.com/office/drawing/2014/main" id="{62E752B3-BD1A-43DE-B511-02372E6C2973}"/>
                      </a:ext>
                    </a:extLst>
                  </p:cNvPr>
                  <p:cNvSpPr>
                    <a:spLocks noChangeShapeType="1"/>
                  </p:cNvSpPr>
                  <p:nvPr/>
                </p:nvSpPr>
                <p:spPr bwMode="auto">
                  <a:xfrm flipV="1">
                    <a:off x="2992" y="2516"/>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9" name="Line 1882">
                    <a:extLst>
                      <a:ext uri="{FF2B5EF4-FFF2-40B4-BE49-F238E27FC236}">
                        <a16:creationId xmlns:a16="http://schemas.microsoft.com/office/drawing/2014/main" id="{8E40DD30-28BB-49E7-91A0-3D413E259421}"/>
                      </a:ext>
                    </a:extLst>
                  </p:cNvPr>
                  <p:cNvSpPr>
                    <a:spLocks noChangeShapeType="1"/>
                  </p:cNvSpPr>
                  <p:nvPr/>
                </p:nvSpPr>
                <p:spPr bwMode="auto">
                  <a:xfrm flipH="1" flipV="1">
                    <a:off x="2118" y="2408"/>
                    <a:ext cx="33"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0" name="Line 1883">
                    <a:extLst>
                      <a:ext uri="{FF2B5EF4-FFF2-40B4-BE49-F238E27FC236}">
                        <a16:creationId xmlns:a16="http://schemas.microsoft.com/office/drawing/2014/main" id="{45D90BFA-B15B-46C2-8A15-2F1309B070D8}"/>
                      </a:ext>
                    </a:extLst>
                  </p:cNvPr>
                  <p:cNvSpPr>
                    <a:spLocks noChangeShapeType="1"/>
                  </p:cNvSpPr>
                  <p:nvPr/>
                </p:nvSpPr>
                <p:spPr bwMode="auto">
                  <a:xfrm>
                    <a:off x="2123" y="2224"/>
                    <a:ext cx="26"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1" name="Line 1884">
                    <a:extLst>
                      <a:ext uri="{FF2B5EF4-FFF2-40B4-BE49-F238E27FC236}">
                        <a16:creationId xmlns:a16="http://schemas.microsoft.com/office/drawing/2014/main" id="{EF37CE46-384C-4BC6-96BF-1DCBE61A9FA3}"/>
                      </a:ext>
                    </a:extLst>
                  </p:cNvPr>
                  <p:cNvSpPr>
                    <a:spLocks noChangeShapeType="1"/>
                  </p:cNvSpPr>
                  <p:nvPr/>
                </p:nvSpPr>
                <p:spPr bwMode="auto">
                  <a:xfrm flipV="1">
                    <a:off x="2116" y="2282"/>
                    <a:ext cx="22"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2" name="Line 1885">
                    <a:extLst>
                      <a:ext uri="{FF2B5EF4-FFF2-40B4-BE49-F238E27FC236}">
                        <a16:creationId xmlns:a16="http://schemas.microsoft.com/office/drawing/2014/main" id="{B7B1FA92-1338-43AE-A8FF-53ED29C6D56E}"/>
                      </a:ext>
                    </a:extLst>
                  </p:cNvPr>
                  <p:cNvSpPr>
                    <a:spLocks noChangeShapeType="1"/>
                  </p:cNvSpPr>
                  <p:nvPr/>
                </p:nvSpPr>
                <p:spPr bwMode="auto">
                  <a:xfrm>
                    <a:off x="3133" y="2484"/>
                    <a:ext cx="27"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3" name="Line 1886">
                    <a:extLst>
                      <a:ext uri="{FF2B5EF4-FFF2-40B4-BE49-F238E27FC236}">
                        <a16:creationId xmlns:a16="http://schemas.microsoft.com/office/drawing/2014/main" id="{3B00B050-97ED-4DE2-AFC4-7963EF2C39F1}"/>
                      </a:ext>
                    </a:extLst>
                  </p:cNvPr>
                  <p:cNvSpPr>
                    <a:spLocks noChangeShapeType="1"/>
                  </p:cNvSpPr>
                  <p:nvPr/>
                </p:nvSpPr>
                <p:spPr bwMode="auto">
                  <a:xfrm flipH="1" flipV="1">
                    <a:off x="3050" y="2644"/>
                    <a:ext cx="32"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Line 1887">
                    <a:extLst>
                      <a:ext uri="{FF2B5EF4-FFF2-40B4-BE49-F238E27FC236}">
                        <a16:creationId xmlns:a16="http://schemas.microsoft.com/office/drawing/2014/main" id="{A2DCB0E8-F2FC-4E2A-9E3C-2FE6D43470BD}"/>
                      </a:ext>
                    </a:extLst>
                  </p:cNvPr>
                  <p:cNvSpPr>
                    <a:spLocks noChangeShapeType="1"/>
                  </p:cNvSpPr>
                  <p:nvPr/>
                </p:nvSpPr>
                <p:spPr bwMode="auto">
                  <a:xfrm flipH="1">
                    <a:off x="3226" y="2612"/>
                    <a:ext cx="28"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1888">
                    <a:extLst>
                      <a:ext uri="{FF2B5EF4-FFF2-40B4-BE49-F238E27FC236}">
                        <a16:creationId xmlns:a16="http://schemas.microsoft.com/office/drawing/2014/main" id="{CA4E2A30-426E-4494-B4AA-E02DFF87AD25}"/>
                      </a:ext>
                    </a:extLst>
                  </p:cNvPr>
                  <p:cNvSpPr>
                    <a:spLocks noChangeShapeType="1"/>
                  </p:cNvSpPr>
                  <p:nvPr/>
                </p:nvSpPr>
                <p:spPr bwMode="auto">
                  <a:xfrm flipH="1" flipV="1">
                    <a:off x="2129" y="2426"/>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Line 1889">
                    <a:extLst>
                      <a:ext uri="{FF2B5EF4-FFF2-40B4-BE49-F238E27FC236}">
                        <a16:creationId xmlns:a16="http://schemas.microsoft.com/office/drawing/2014/main" id="{B969D22D-57B0-4CC7-8565-170E153CDDBF}"/>
                      </a:ext>
                    </a:extLst>
                  </p:cNvPr>
                  <p:cNvSpPr>
                    <a:spLocks noChangeShapeType="1"/>
                  </p:cNvSpPr>
                  <p:nvPr/>
                </p:nvSpPr>
                <p:spPr bwMode="auto">
                  <a:xfrm flipV="1">
                    <a:off x="3007" y="2500"/>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Line 1890">
                    <a:extLst>
                      <a:ext uri="{FF2B5EF4-FFF2-40B4-BE49-F238E27FC236}">
                        <a16:creationId xmlns:a16="http://schemas.microsoft.com/office/drawing/2014/main" id="{577436A7-C9F4-4F17-B5AB-5DBEFD4385F4}"/>
                      </a:ext>
                    </a:extLst>
                  </p:cNvPr>
                  <p:cNvSpPr>
                    <a:spLocks noChangeShapeType="1"/>
                  </p:cNvSpPr>
                  <p:nvPr/>
                </p:nvSpPr>
                <p:spPr bwMode="auto">
                  <a:xfrm flipH="1">
                    <a:off x="2149" y="2325"/>
                    <a:ext cx="22"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Line 1891">
                    <a:extLst>
                      <a:ext uri="{FF2B5EF4-FFF2-40B4-BE49-F238E27FC236}">
                        <a16:creationId xmlns:a16="http://schemas.microsoft.com/office/drawing/2014/main" id="{4912597D-D27D-47D0-903C-AE520E94AF4E}"/>
                      </a:ext>
                    </a:extLst>
                  </p:cNvPr>
                  <p:cNvSpPr>
                    <a:spLocks noChangeShapeType="1"/>
                  </p:cNvSpPr>
                  <p:nvPr/>
                </p:nvSpPr>
                <p:spPr bwMode="auto">
                  <a:xfrm>
                    <a:off x="3278" y="2494"/>
                    <a:ext cx="13"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9" name="Line 1892">
                    <a:extLst>
                      <a:ext uri="{FF2B5EF4-FFF2-40B4-BE49-F238E27FC236}">
                        <a16:creationId xmlns:a16="http://schemas.microsoft.com/office/drawing/2014/main" id="{BC03269E-35DE-48C7-8B2A-D39A46F9F6C6}"/>
                      </a:ext>
                    </a:extLst>
                  </p:cNvPr>
                  <p:cNvSpPr>
                    <a:spLocks noChangeShapeType="1"/>
                  </p:cNvSpPr>
                  <p:nvPr/>
                </p:nvSpPr>
                <p:spPr bwMode="auto">
                  <a:xfrm flipV="1">
                    <a:off x="2138" y="2271"/>
                    <a:ext cx="25"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Line 1893">
                    <a:extLst>
                      <a:ext uri="{FF2B5EF4-FFF2-40B4-BE49-F238E27FC236}">
                        <a16:creationId xmlns:a16="http://schemas.microsoft.com/office/drawing/2014/main" id="{0AD792AE-8D8D-4108-B450-0BF15DE98814}"/>
                      </a:ext>
                    </a:extLst>
                  </p:cNvPr>
                  <p:cNvSpPr>
                    <a:spLocks noChangeShapeType="1"/>
                  </p:cNvSpPr>
                  <p:nvPr/>
                </p:nvSpPr>
                <p:spPr bwMode="auto">
                  <a:xfrm>
                    <a:off x="2149" y="2228"/>
                    <a:ext cx="21"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1" name="Line 1894">
                    <a:extLst>
                      <a:ext uri="{FF2B5EF4-FFF2-40B4-BE49-F238E27FC236}">
                        <a16:creationId xmlns:a16="http://schemas.microsoft.com/office/drawing/2014/main" id="{6816FD4A-2CCA-4D17-A6BC-5F3449C5434F}"/>
                      </a:ext>
                    </a:extLst>
                  </p:cNvPr>
                  <p:cNvSpPr>
                    <a:spLocks noChangeShapeType="1"/>
                  </p:cNvSpPr>
                  <p:nvPr/>
                </p:nvSpPr>
                <p:spPr bwMode="auto">
                  <a:xfrm flipH="1">
                    <a:off x="3254" y="2590"/>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2" name="Line 1895">
                    <a:extLst>
                      <a:ext uri="{FF2B5EF4-FFF2-40B4-BE49-F238E27FC236}">
                        <a16:creationId xmlns:a16="http://schemas.microsoft.com/office/drawing/2014/main" id="{9B19FC73-061D-4363-A2F2-591E5E716B5B}"/>
                      </a:ext>
                    </a:extLst>
                  </p:cNvPr>
                  <p:cNvSpPr>
                    <a:spLocks noChangeShapeType="1"/>
                  </p:cNvSpPr>
                  <p:nvPr/>
                </p:nvSpPr>
                <p:spPr bwMode="auto">
                  <a:xfrm flipH="1" flipV="1">
                    <a:off x="2170" y="2391"/>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3" name="Line 1896">
                    <a:extLst>
                      <a:ext uri="{FF2B5EF4-FFF2-40B4-BE49-F238E27FC236}">
                        <a16:creationId xmlns:a16="http://schemas.microsoft.com/office/drawing/2014/main" id="{728471C8-2A7E-4770-915F-D9ED5063FCED}"/>
                      </a:ext>
                    </a:extLst>
                  </p:cNvPr>
                  <p:cNvSpPr>
                    <a:spLocks noChangeShapeType="1"/>
                  </p:cNvSpPr>
                  <p:nvPr/>
                </p:nvSpPr>
                <p:spPr bwMode="auto">
                  <a:xfrm flipH="1">
                    <a:off x="2151" y="2402"/>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4" name="Line 1897">
                    <a:extLst>
                      <a:ext uri="{FF2B5EF4-FFF2-40B4-BE49-F238E27FC236}">
                        <a16:creationId xmlns:a16="http://schemas.microsoft.com/office/drawing/2014/main" id="{55D29619-A6F1-4ABE-A86C-4A96DDE7D27F}"/>
                      </a:ext>
                    </a:extLst>
                  </p:cNvPr>
                  <p:cNvSpPr>
                    <a:spLocks noChangeShapeType="1"/>
                  </p:cNvSpPr>
                  <p:nvPr/>
                </p:nvSpPr>
                <p:spPr bwMode="auto">
                  <a:xfrm flipH="1">
                    <a:off x="3082" y="2649"/>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5" name="Line 1898">
                    <a:extLst>
                      <a:ext uri="{FF2B5EF4-FFF2-40B4-BE49-F238E27FC236}">
                        <a16:creationId xmlns:a16="http://schemas.microsoft.com/office/drawing/2014/main" id="{EE2C0A91-DFB0-4C32-ABD6-45931C3FE7BF}"/>
                      </a:ext>
                    </a:extLst>
                  </p:cNvPr>
                  <p:cNvSpPr>
                    <a:spLocks noChangeShapeType="1"/>
                  </p:cNvSpPr>
                  <p:nvPr/>
                </p:nvSpPr>
                <p:spPr bwMode="auto">
                  <a:xfrm flipH="1" flipV="1">
                    <a:off x="2905" y="2590"/>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Line 1899">
                    <a:extLst>
                      <a:ext uri="{FF2B5EF4-FFF2-40B4-BE49-F238E27FC236}">
                        <a16:creationId xmlns:a16="http://schemas.microsoft.com/office/drawing/2014/main" id="{C6255529-69EC-490C-9C93-6F4B52B77330}"/>
                      </a:ext>
                    </a:extLst>
                  </p:cNvPr>
                  <p:cNvSpPr>
                    <a:spLocks noChangeShapeType="1"/>
                  </p:cNvSpPr>
                  <p:nvPr/>
                </p:nvSpPr>
                <p:spPr bwMode="auto">
                  <a:xfrm flipH="1" flipV="1">
                    <a:off x="2902" y="2564"/>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 name="Line 1900">
                    <a:extLst>
                      <a:ext uri="{FF2B5EF4-FFF2-40B4-BE49-F238E27FC236}">
                        <a16:creationId xmlns:a16="http://schemas.microsoft.com/office/drawing/2014/main" id="{BA9B5676-402E-4CEA-9366-C3B8802A0A33}"/>
                      </a:ext>
                    </a:extLst>
                  </p:cNvPr>
                  <p:cNvSpPr>
                    <a:spLocks noChangeShapeType="1"/>
                  </p:cNvSpPr>
                  <p:nvPr/>
                </p:nvSpPr>
                <p:spPr bwMode="auto">
                  <a:xfrm flipH="1" flipV="1">
                    <a:off x="2156" y="2442"/>
                    <a:ext cx="32"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 name="Line 1901">
                    <a:extLst>
                      <a:ext uri="{FF2B5EF4-FFF2-40B4-BE49-F238E27FC236}">
                        <a16:creationId xmlns:a16="http://schemas.microsoft.com/office/drawing/2014/main" id="{42CBBBC6-3084-49BE-9E3A-2059BFB8AD87}"/>
                      </a:ext>
                    </a:extLst>
                  </p:cNvPr>
                  <p:cNvSpPr>
                    <a:spLocks noChangeShapeType="1"/>
                  </p:cNvSpPr>
                  <p:nvPr/>
                </p:nvSpPr>
                <p:spPr bwMode="auto">
                  <a:xfrm flipH="1" flipV="1">
                    <a:off x="2917" y="2613"/>
                    <a:ext cx="21"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 name="Line 1902">
                    <a:extLst>
                      <a:ext uri="{FF2B5EF4-FFF2-40B4-BE49-F238E27FC236}">
                        <a16:creationId xmlns:a16="http://schemas.microsoft.com/office/drawing/2014/main" id="{1D21B410-7B9C-4587-B543-33878FD0C56E}"/>
                      </a:ext>
                    </a:extLst>
                  </p:cNvPr>
                  <p:cNvSpPr>
                    <a:spLocks noChangeShapeType="1"/>
                  </p:cNvSpPr>
                  <p:nvPr/>
                </p:nvSpPr>
                <p:spPr bwMode="auto">
                  <a:xfrm flipV="1">
                    <a:off x="2902" y="2539"/>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 name="Line 1903">
                    <a:extLst>
                      <a:ext uri="{FF2B5EF4-FFF2-40B4-BE49-F238E27FC236}">
                        <a16:creationId xmlns:a16="http://schemas.microsoft.com/office/drawing/2014/main" id="{FD054EB0-8B4D-4335-9E18-8B3CFFC8FD13}"/>
                      </a:ext>
                    </a:extLst>
                  </p:cNvPr>
                  <p:cNvSpPr>
                    <a:spLocks noChangeShapeType="1"/>
                  </p:cNvSpPr>
                  <p:nvPr/>
                </p:nvSpPr>
                <p:spPr bwMode="auto">
                  <a:xfrm>
                    <a:off x="3291" y="2514"/>
                    <a:ext cx="5"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 name="Line 1904">
                    <a:extLst>
                      <a:ext uri="{FF2B5EF4-FFF2-40B4-BE49-F238E27FC236}">
                        <a16:creationId xmlns:a16="http://schemas.microsoft.com/office/drawing/2014/main" id="{E872E288-9C44-4DC9-A92F-4E7AC39A9B68}"/>
                      </a:ext>
                    </a:extLst>
                  </p:cNvPr>
                  <p:cNvSpPr>
                    <a:spLocks noChangeShapeType="1"/>
                  </p:cNvSpPr>
                  <p:nvPr/>
                </p:nvSpPr>
                <p:spPr bwMode="auto">
                  <a:xfrm>
                    <a:off x="3160" y="2484"/>
                    <a:ext cx="2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 name="Line 1905">
                    <a:extLst>
                      <a:ext uri="{FF2B5EF4-FFF2-40B4-BE49-F238E27FC236}">
                        <a16:creationId xmlns:a16="http://schemas.microsoft.com/office/drawing/2014/main" id="{E42F98EE-660E-443F-BC0C-74779B367A61}"/>
                      </a:ext>
                    </a:extLst>
                  </p:cNvPr>
                  <p:cNvSpPr>
                    <a:spLocks noChangeShapeType="1"/>
                  </p:cNvSpPr>
                  <p:nvPr/>
                </p:nvSpPr>
                <p:spPr bwMode="auto">
                  <a:xfrm flipV="1">
                    <a:off x="2170" y="2364"/>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Line 1906">
                    <a:extLst>
                      <a:ext uri="{FF2B5EF4-FFF2-40B4-BE49-F238E27FC236}">
                        <a16:creationId xmlns:a16="http://schemas.microsoft.com/office/drawing/2014/main" id="{4A29346D-F953-4118-8B91-A34426E52D57}"/>
                      </a:ext>
                    </a:extLst>
                  </p:cNvPr>
                  <p:cNvSpPr>
                    <a:spLocks noChangeShapeType="1"/>
                  </p:cNvSpPr>
                  <p:nvPr/>
                </p:nvSpPr>
                <p:spPr bwMode="auto">
                  <a:xfrm flipH="1">
                    <a:off x="2171" y="2303"/>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Line 1907">
                    <a:extLst>
                      <a:ext uri="{FF2B5EF4-FFF2-40B4-BE49-F238E27FC236}">
                        <a16:creationId xmlns:a16="http://schemas.microsoft.com/office/drawing/2014/main" id="{87B52B9C-A2E1-42CF-80FC-34244C909010}"/>
                      </a:ext>
                    </a:extLst>
                  </p:cNvPr>
                  <p:cNvSpPr>
                    <a:spLocks noChangeShapeType="1"/>
                  </p:cNvSpPr>
                  <p:nvPr/>
                </p:nvSpPr>
                <p:spPr bwMode="auto">
                  <a:xfrm flipH="1" flipV="1">
                    <a:off x="2173" y="2418"/>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 name="Line 1908">
                    <a:extLst>
                      <a:ext uri="{FF2B5EF4-FFF2-40B4-BE49-F238E27FC236}">
                        <a16:creationId xmlns:a16="http://schemas.microsoft.com/office/drawing/2014/main" id="{F45B9BF8-A879-403A-A19E-E06F59A1AC3E}"/>
                      </a:ext>
                    </a:extLst>
                  </p:cNvPr>
                  <p:cNvSpPr>
                    <a:spLocks noChangeShapeType="1"/>
                  </p:cNvSpPr>
                  <p:nvPr/>
                </p:nvSpPr>
                <p:spPr bwMode="auto">
                  <a:xfrm flipV="1">
                    <a:off x="3028" y="2492"/>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 name="Line 1909">
                    <a:extLst>
                      <a:ext uri="{FF2B5EF4-FFF2-40B4-BE49-F238E27FC236}">
                        <a16:creationId xmlns:a16="http://schemas.microsoft.com/office/drawing/2014/main" id="{382CD029-2697-4436-B95F-6186ED684E94}"/>
                      </a:ext>
                    </a:extLst>
                  </p:cNvPr>
                  <p:cNvSpPr>
                    <a:spLocks noChangeShapeType="1"/>
                  </p:cNvSpPr>
                  <p:nvPr/>
                </p:nvSpPr>
                <p:spPr bwMode="auto">
                  <a:xfrm>
                    <a:off x="2170" y="2240"/>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7" name="Line 1910">
                    <a:extLst>
                      <a:ext uri="{FF2B5EF4-FFF2-40B4-BE49-F238E27FC236}">
                        <a16:creationId xmlns:a16="http://schemas.microsoft.com/office/drawing/2014/main" id="{B8EE20A7-081F-4B35-83CE-C0E75A4E2C27}"/>
                      </a:ext>
                    </a:extLst>
                  </p:cNvPr>
                  <p:cNvSpPr>
                    <a:spLocks noChangeShapeType="1"/>
                  </p:cNvSpPr>
                  <p:nvPr/>
                </p:nvSpPr>
                <p:spPr bwMode="auto">
                  <a:xfrm flipH="1">
                    <a:off x="3277" y="2565"/>
                    <a:ext cx="1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Line 1911">
                    <a:extLst>
                      <a:ext uri="{FF2B5EF4-FFF2-40B4-BE49-F238E27FC236}">
                        <a16:creationId xmlns:a16="http://schemas.microsoft.com/office/drawing/2014/main" id="{98C0E89A-881D-4948-89DA-4DD429637D15}"/>
                      </a:ext>
                    </a:extLst>
                  </p:cNvPr>
                  <p:cNvSpPr>
                    <a:spLocks noChangeShapeType="1"/>
                  </p:cNvSpPr>
                  <p:nvPr/>
                </p:nvSpPr>
                <p:spPr bwMode="auto">
                  <a:xfrm flipV="1">
                    <a:off x="2177" y="2341"/>
                    <a:ext cx="15"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Line 1912">
                    <a:extLst>
                      <a:ext uri="{FF2B5EF4-FFF2-40B4-BE49-F238E27FC236}">
                        <a16:creationId xmlns:a16="http://schemas.microsoft.com/office/drawing/2014/main" id="{8BA64226-B0C5-497A-B0BD-3F791BAEAB37}"/>
                      </a:ext>
                    </a:extLst>
                  </p:cNvPr>
                  <p:cNvSpPr>
                    <a:spLocks noChangeShapeType="1"/>
                  </p:cNvSpPr>
                  <p:nvPr/>
                </p:nvSpPr>
                <p:spPr bwMode="auto">
                  <a:xfrm flipH="1" flipV="1">
                    <a:off x="2185" y="2444"/>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Line 1913">
                    <a:extLst>
                      <a:ext uri="{FF2B5EF4-FFF2-40B4-BE49-F238E27FC236}">
                        <a16:creationId xmlns:a16="http://schemas.microsoft.com/office/drawing/2014/main" id="{D7A3C659-DE2C-40FC-AABB-370160936822}"/>
                      </a:ext>
                    </a:extLst>
                  </p:cNvPr>
                  <p:cNvSpPr>
                    <a:spLocks noChangeShapeType="1"/>
                  </p:cNvSpPr>
                  <p:nvPr/>
                </p:nvSpPr>
                <p:spPr bwMode="auto">
                  <a:xfrm>
                    <a:off x="2184" y="2258"/>
                    <a:ext cx="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1" name="Line 1914">
                    <a:extLst>
                      <a:ext uri="{FF2B5EF4-FFF2-40B4-BE49-F238E27FC236}">
                        <a16:creationId xmlns:a16="http://schemas.microsoft.com/office/drawing/2014/main" id="{3094887A-459F-403F-BD05-36A5AE9E230D}"/>
                      </a:ext>
                    </a:extLst>
                  </p:cNvPr>
                  <p:cNvSpPr>
                    <a:spLocks noChangeShapeType="1"/>
                  </p:cNvSpPr>
                  <p:nvPr/>
                </p:nvSpPr>
                <p:spPr bwMode="auto">
                  <a:xfrm flipV="1">
                    <a:off x="2163" y="2267"/>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2" name="Line 1915">
                    <a:extLst>
                      <a:ext uri="{FF2B5EF4-FFF2-40B4-BE49-F238E27FC236}">
                        <a16:creationId xmlns:a16="http://schemas.microsoft.com/office/drawing/2014/main" id="{968C77C6-B593-4F59-94E4-BC5C4189B271}"/>
                      </a:ext>
                    </a:extLst>
                  </p:cNvPr>
                  <p:cNvSpPr>
                    <a:spLocks noChangeShapeType="1"/>
                  </p:cNvSpPr>
                  <p:nvPr/>
                </p:nvSpPr>
                <p:spPr bwMode="auto">
                  <a:xfrm flipH="1">
                    <a:off x="3291" y="2539"/>
                    <a:ext cx="5"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3" name="Line 1916">
                    <a:extLst>
                      <a:ext uri="{FF2B5EF4-FFF2-40B4-BE49-F238E27FC236}">
                        <a16:creationId xmlns:a16="http://schemas.microsoft.com/office/drawing/2014/main" id="{573627C4-B64A-4034-AE4A-1A69735B8FD4}"/>
                      </a:ext>
                    </a:extLst>
                  </p:cNvPr>
                  <p:cNvSpPr>
                    <a:spLocks noChangeShapeType="1"/>
                  </p:cNvSpPr>
                  <p:nvPr/>
                </p:nvSpPr>
                <p:spPr bwMode="auto">
                  <a:xfrm flipH="1" flipV="1">
                    <a:off x="2938" y="2633"/>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4" name="Line 1917">
                    <a:extLst>
                      <a:ext uri="{FF2B5EF4-FFF2-40B4-BE49-F238E27FC236}">
                        <a16:creationId xmlns:a16="http://schemas.microsoft.com/office/drawing/2014/main" id="{03E96360-6D15-4D3D-A68F-739404E6DDE7}"/>
                      </a:ext>
                    </a:extLst>
                  </p:cNvPr>
                  <p:cNvSpPr>
                    <a:spLocks noChangeShapeType="1"/>
                  </p:cNvSpPr>
                  <p:nvPr/>
                </p:nvSpPr>
                <p:spPr bwMode="auto">
                  <a:xfrm flipV="1">
                    <a:off x="2908" y="2518"/>
                    <a:ext cx="14"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5" name="Line 1918">
                    <a:extLst>
                      <a:ext uri="{FF2B5EF4-FFF2-40B4-BE49-F238E27FC236}">
                        <a16:creationId xmlns:a16="http://schemas.microsoft.com/office/drawing/2014/main" id="{DA18A268-4A1A-403B-9CFB-7C3168D75A63}"/>
                      </a:ext>
                    </a:extLst>
                  </p:cNvPr>
                  <p:cNvSpPr>
                    <a:spLocks noChangeShapeType="1"/>
                  </p:cNvSpPr>
                  <p:nvPr/>
                </p:nvSpPr>
                <p:spPr bwMode="auto">
                  <a:xfrm flipH="1">
                    <a:off x="2185" y="2280"/>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6" name="Line 1919">
                    <a:extLst>
                      <a:ext uri="{FF2B5EF4-FFF2-40B4-BE49-F238E27FC236}">
                        <a16:creationId xmlns:a16="http://schemas.microsoft.com/office/drawing/2014/main" id="{FD5CE5D6-73F9-4986-AA1B-35E1E4276855}"/>
                      </a:ext>
                    </a:extLst>
                  </p:cNvPr>
                  <p:cNvSpPr>
                    <a:spLocks noChangeShapeType="1"/>
                  </p:cNvSpPr>
                  <p:nvPr/>
                </p:nvSpPr>
                <p:spPr bwMode="auto">
                  <a:xfrm flipH="1">
                    <a:off x="3117" y="2639"/>
                    <a:ext cx="33"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7" name="Line 1920">
                    <a:extLst>
                      <a:ext uri="{FF2B5EF4-FFF2-40B4-BE49-F238E27FC236}">
                        <a16:creationId xmlns:a16="http://schemas.microsoft.com/office/drawing/2014/main" id="{0D0ABD7E-095D-44D6-B3B5-058DF80F39AA}"/>
                      </a:ext>
                    </a:extLst>
                  </p:cNvPr>
                  <p:cNvSpPr>
                    <a:spLocks noChangeShapeType="1"/>
                  </p:cNvSpPr>
                  <p:nvPr/>
                </p:nvSpPr>
                <p:spPr bwMode="auto">
                  <a:xfrm flipV="1">
                    <a:off x="2192" y="2323"/>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8" name="Line 1921">
                    <a:extLst>
                      <a:ext uri="{FF2B5EF4-FFF2-40B4-BE49-F238E27FC236}">
                        <a16:creationId xmlns:a16="http://schemas.microsoft.com/office/drawing/2014/main" id="{C2F0346C-D47B-4427-A55F-B3F2CC7E81DA}"/>
                      </a:ext>
                    </a:extLst>
                  </p:cNvPr>
                  <p:cNvSpPr>
                    <a:spLocks noChangeShapeType="1"/>
                  </p:cNvSpPr>
                  <p:nvPr/>
                </p:nvSpPr>
                <p:spPr bwMode="auto">
                  <a:xfrm flipH="1">
                    <a:off x="2184" y="2388"/>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9" name="Line 1922">
                    <a:extLst>
                      <a:ext uri="{FF2B5EF4-FFF2-40B4-BE49-F238E27FC236}">
                        <a16:creationId xmlns:a16="http://schemas.microsoft.com/office/drawing/2014/main" id="{98383CE9-35F7-454A-9A31-3B122777A014}"/>
                      </a:ext>
                    </a:extLst>
                  </p:cNvPr>
                  <p:cNvSpPr>
                    <a:spLocks noChangeShapeType="1"/>
                  </p:cNvSpPr>
                  <p:nvPr/>
                </p:nvSpPr>
                <p:spPr bwMode="auto">
                  <a:xfrm flipH="1">
                    <a:off x="2188" y="2451"/>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0" name="Line 1923">
                    <a:extLst>
                      <a:ext uri="{FF2B5EF4-FFF2-40B4-BE49-F238E27FC236}">
                        <a16:creationId xmlns:a16="http://schemas.microsoft.com/office/drawing/2014/main" id="{8D34A8E2-3D3F-40E5-8BE4-6A117A8B0E33}"/>
                      </a:ext>
                    </a:extLst>
                  </p:cNvPr>
                  <p:cNvSpPr>
                    <a:spLocks noChangeShapeType="1"/>
                  </p:cNvSpPr>
                  <p:nvPr/>
                </p:nvSpPr>
                <p:spPr bwMode="auto">
                  <a:xfrm flipH="1" flipV="1">
                    <a:off x="2206" y="2466"/>
                    <a:ext cx="28"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1" name="Line 1924">
                    <a:extLst>
                      <a:ext uri="{FF2B5EF4-FFF2-40B4-BE49-F238E27FC236}">
                        <a16:creationId xmlns:a16="http://schemas.microsoft.com/office/drawing/2014/main" id="{64A2C36B-205D-4D35-929D-F394B7B77AAB}"/>
                      </a:ext>
                    </a:extLst>
                  </p:cNvPr>
                  <p:cNvSpPr>
                    <a:spLocks noChangeShapeType="1"/>
                  </p:cNvSpPr>
                  <p:nvPr/>
                </p:nvSpPr>
                <p:spPr bwMode="auto">
                  <a:xfrm>
                    <a:off x="3184" y="2491"/>
                    <a:ext cx="20"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2" name="Line 1925">
                    <a:extLst>
                      <a:ext uri="{FF2B5EF4-FFF2-40B4-BE49-F238E27FC236}">
                        <a16:creationId xmlns:a16="http://schemas.microsoft.com/office/drawing/2014/main" id="{F6C8347A-3949-4D91-82B4-EE712B033656}"/>
                      </a:ext>
                    </a:extLst>
                  </p:cNvPr>
                  <p:cNvSpPr>
                    <a:spLocks noChangeShapeType="1"/>
                  </p:cNvSpPr>
                  <p:nvPr/>
                </p:nvSpPr>
                <p:spPr bwMode="auto">
                  <a:xfrm flipH="1" flipV="1">
                    <a:off x="2967" y="2647"/>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3" name="Line 1926">
                    <a:extLst>
                      <a:ext uri="{FF2B5EF4-FFF2-40B4-BE49-F238E27FC236}">
                        <a16:creationId xmlns:a16="http://schemas.microsoft.com/office/drawing/2014/main" id="{A249C929-1B61-4275-915E-4D86AF87BC46}"/>
                      </a:ext>
                    </a:extLst>
                  </p:cNvPr>
                  <p:cNvSpPr>
                    <a:spLocks noChangeShapeType="1"/>
                  </p:cNvSpPr>
                  <p:nvPr/>
                </p:nvSpPr>
                <p:spPr bwMode="auto">
                  <a:xfrm flipV="1">
                    <a:off x="2922" y="2502"/>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4" name="Line 1927">
                    <a:extLst>
                      <a:ext uri="{FF2B5EF4-FFF2-40B4-BE49-F238E27FC236}">
                        <a16:creationId xmlns:a16="http://schemas.microsoft.com/office/drawing/2014/main" id="{178624BB-83C6-4166-AFA8-60C8F46FB091}"/>
                      </a:ext>
                    </a:extLst>
                  </p:cNvPr>
                  <p:cNvSpPr>
                    <a:spLocks noChangeShapeType="1"/>
                  </p:cNvSpPr>
                  <p:nvPr/>
                </p:nvSpPr>
                <p:spPr bwMode="auto">
                  <a:xfrm flipV="1">
                    <a:off x="3054" y="2490"/>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5" name="Line 1928">
                    <a:extLst>
                      <a:ext uri="{FF2B5EF4-FFF2-40B4-BE49-F238E27FC236}">
                        <a16:creationId xmlns:a16="http://schemas.microsoft.com/office/drawing/2014/main" id="{C7FB9F96-7434-4445-92CD-5F213A402360}"/>
                      </a:ext>
                    </a:extLst>
                  </p:cNvPr>
                  <p:cNvSpPr>
                    <a:spLocks noChangeShapeType="1"/>
                  </p:cNvSpPr>
                  <p:nvPr/>
                </p:nvSpPr>
                <p:spPr bwMode="auto">
                  <a:xfrm>
                    <a:off x="2190" y="2267"/>
                    <a:ext cx="25"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6" name="Line 1929">
                    <a:extLst>
                      <a:ext uri="{FF2B5EF4-FFF2-40B4-BE49-F238E27FC236}">
                        <a16:creationId xmlns:a16="http://schemas.microsoft.com/office/drawing/2014/main" id="{64F27AAA-221F-4D4D-982C-C2584D522751}"/>
                      </a:ext>
                    </a:extLst>
                  </p:cNvPr>
                  <p:cNvSpPr>
                    <a:spLocks noChangeShapeType="1"/>
                  </p:cNvSpPr>
                  <p:nvPr/>
                </p:nvSpPr>
                <p:spPr bwMode="auto">
                  <a:xfrm flipH="1" flipV="1">
                    <a:off x="2812" y="2561"/>
                    <a:ext cx="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7" name="Line 1930">
                    <a:extLst>
                      <a:ext uri="{FF2B5EF4-FFF2-40B4-BE49-F238E27FC236}">
                        <a16:creationId xmlns:a16="http://schemas.microsoft.com/office/drawing/2014/main" id="{4C18685F-4FFC-4155-9F2E-34A1E7884D5D}"/>
                      </a:ext>
                    </a:extLst>
                  </p:cNvPr>
                  <p:cNvSpPr>
                    <a:spLocks noChangeShapeType="1"/>
                  </p:cNvSpPr>
                  <p:nvPr/>
                </p:nvSpPr>
                <p:spPr bwMode="auto">
                  <a:xfrm flipH="1" flipV="1">
                    <a:off x="2816" y="2586"/>
                    <a:ext cx="1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8" name="Line 1931">
                    <a:extLst>
                      <a:ext uri="{FF2B5EF4-FFF2-40B4-BE49-F238E27FC236}">
                        <a16:creationId xmlns:a16="http://schemas.microsoft.com/office/drawing/2014/main" id="{129159CC-4C74-45ED-9707-E71C15F93D03}"/>
                      </a:ext>
                    </a:extLst>
                  </p:cNvPr>
                  <p:cNvSpPr>
                    <a:spLocks noChangeShapeType="1"/>
                  </p:cNvSpPr>
                  <p:nvPr/>
                </p:nvSpPr>
                <p:spPr bwMode="auto">
                  <a:xfrm flipH="1">
                    <a:off x="3150" y="2623"/>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9" name="Line 1932">
                    <a:extLst>
                      <a:ext uri="{FF2B5EF4-FFF2-40B4-BE49-F238E27FC236}">
                        <a16:creationId xmlns:a16="http://schemas.microsoft.com/office/drawing/2014/main" id="{C6506355-9333-4774-91C3-E79FC8FDB232}"/>
                      </a:ext>
                    </a:extLst>
                  </p:cNvPr>
                  <p:cNvSpPr>
                    <a:spLocks noChangeShapeType="1"/>
                  </p:cNvSpPr>
                  <p:nvPr/>
                </p:nvSpPr>
                <p:spPr bwMode="auto">
                  <a:xfrm flipV="1">
                    <a:off x="2812" y="2536"/>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0" name="Line 1933">
                    <a:extLst>
                      <a:ext uri="{FF2B5EF4-FFF2-40B4-BE49-F238E27FC236}">
                        <a16:creationId xmlns:a16="http://schemas.microsoft.com/office/drawing/2014/main" id="{D26147BC-AEBD-432F-B6F1-8AEDEC99AB3A}"/>
                      </a:ext>
                    </a:extLst>
                  </p:cNvPr>
                  <p:cNvSpPr>
                    <a:spLocks noChangeShapeType="1"/>
                  </p:cNvSpPr>
                  <p:nvPr/>
                </p:nvSpPr>
                <p:spPr bwMode="auto">
                  <a:xfrm flipV="1">
                    <a:off x="2213" y="2312"/>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1" name="Line 1934">
                    <a:extLst>
                      <a:ext uri="{FF2B5EF4-FFF2-40B4-BE49-F238E27FC236}">
                        <a16:creationId xmlns:a16="http://schemas.microsoft.com/office/drawing/2014/main" id="{D831560B-D34A-4C0E-B9BB-5A5798A223AD}"/>
                      </a:ext>
                    </a:extLst>
                  </p:cNvPr>
                  <p:cNvSpPr>
                    <a:spLocks noChangeShapeType="1"/>
                  </p:cNvSpPr>
                  <p:nvPr/>
                </p:nvSpPr>
                <p:spPr bwMode="auto">
                  <a:xfrm flipH="1" flipV="1">
                    <a:off x="2253" y="2428"/>
                    <a:ext cx="4"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2" name="Line 1935">
                    <a:extLst>
                      <a:ext uri="{FF2B5EF4-FFF2-40B4-BE49-F238E27FC236}">
                        <a16:creationId xmlns:a16="http://schemas.microsoft.com/office/drawing/2014/main" id="{CB11C2E9-C06C-4BAD-AE96-F1059D5607B6}"/>
                      </a:ext>
                    </a:extLst>
                  </p:cNvPr>
                  <p:cNvSpPr>
                    <a:spLocks noChangeShapeType="1"/>
                  </p:cNvSpPr>
                  <p:nvPr/>
                </p:nvSpPr>
                <p:spPr bwMode="auto">
                  <a:xfrm flipV="1">
                    <a:off x="2253" y="2402"/>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3" name="Line 1936">
                    <a:extLst>
                      <a:ext uri="{FF2B5EF4-FFF2-40B4-BE49-F238E27FC236}">
                        <a16:creationId xmlns:a16="http://schemas.microsoft.com/office/drawing/2014/main" id="{497F20A0-6770-41EB-B306-C6233CDED622}"/>
                      </a:ext>
                    </a:extLst>
                  </p:cNvPr>
                  <p:cNvSpPr>
                    <a:spLocks noChangeShapeType="1"/>
                  </p:cNvSpPr>
                  <p:nvPr/>
                </p:nvSpPr>
                <p:spPr bwMode="auto">
                  <a:xfrm flipH="1" flipV="1">
                    <a:off x="2257" y="2456"/>
                    <a:ext cx="1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4" name="Line 1937">
                    <a:extLst>
                      <a:ext uri="{FF2B5EF4-FFF2-40B4-BE49-F238E27FC236}">
                        <a16:creationId xmlns:a16="http://schemas.microsoft.com/office/drawing/2014/main" id="{EEDC48D4-3DA8-4532-BA46-4097ADA6B39F}"/>
                      </a:ext>
                    </a:extLst>
                  </p:cNvPr>
                  <p:cNvSpPr>
                    <a:spLocks noChangeShapeType="1"/>
                  </p:cNvSpPr>
                  <p:nvPr/>
                </p:nvSpPr>
                <p:spPr bwMode="auto">
                  <a:xfrm flipH="1" flipV="1">
                    <a:off x="2828" y="2611"/>
                    <a:ext cx="2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5" name="Line 1938">
                    <a:extLst>
                      <a:ext uri="{FF2B5EF4-FFF2-40B4-BE49-F238E27FC236}">
                        <a16:creationId xmlns:a16="http://schemas.microsoft.com/office/drawing/2014/main" id="{CD11D72E-DEC5-4A71-8F45-D690FAD3367D}"/>
                      </a:ext>
                    </a:extLst>
                  </p:cNvPr>
                  <p:cNvSpPr>
                    <a:spLocks noChangeShapeType="1"/>
                  </p:cNvSpPr>
                  <p:nvPr/>
                </p:nvSpPr>
                <p:spPr bwMode="auto">
                  <a:xfrm flipH="1">
                    <a:off x="2213" y="2369"/>
                    <a:ext cx="22"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6" name="Line 1939">
                    <a:extLst>
                      <a:ext uri="{FF2B5EF4-FFF2-40B4-BE49-F238E27FC236}">
                        <a16:creationId xmlns:a16="http://schemas.microsoft.com/office/drawing/2014/main" id="{74333A23-B7EA-4C58-8A1D-3A38F2DAFA5B}"/>
                      </a:ext>
                    </a:extLst>
                  </p:cNvPr>
                  <p:cNvSpPr>
                    <a:spLocks noChangeShapeType="1"/>
                  </p:cNvSpPr>
                  <p:nvPr/>
                </p:nvSpPr>
                <p:spPr bwMode="auto">
                  <a:xfrm flipH="1" flipV="1">
                    <a:off x="2234" y="2482"/>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7" name="Line 1940">
                    <a:extLst>
                      <a:ext uri="{FF2B5EF4-FFF2-40B4-BE49-F238E27FC236}">
                        <a16:creationId xmlns:a16="http://schemas.microsoft.com/office/drawing/2014/main" id="{70F257E1-6D6E-4DAF-9091-0937A87327B4}"/>
                      </a:ext>
                    </a:extLst>
                  </p:cNvPr>
                  <p:cNvSpPr>
                    <a:spLocks noChangeShapeType="1"/>
                  </p:cNvSpPr>
                  <p:nvPr/>
                </p:nvSpPr>
                <p:spPr bwMode="auto">
                  <a:xfrm flipV="1">
                    <a:off x="2260" y="2379"/>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8" name="Line 1941">
                    <a:extLst>
                      <a:ext uri="{FF2B5EF4-FFF2-40B4-BE49-F238E27FC236}">
                        <a16:creationId xmlns:a16="http://schemas.microsoft.com/office/drawing/2014/main" id="{ED46DBF0-12E0-47F0-A9BA-ED54314FDA54}"/>
                      </a:ext>
                    </a:extLst>
                  </p:cNvPr>
                  <p:cNvSpPr>
                    <a:spLocks noChangeShapeType="1"/>
                  </p:cNvSpPr>
                  <p:nvPr/>
                </p:nvSpPr>
                <p:spPr bwMode="auto">
                  <a:xfrm flipH="1">
                    <a:off x="3000" y="2653"/>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9" name="Line 1942">
                    <a:extLst>
                      <a:ext uri="{FF2B5EF4-FFF2-40B4-BE49-F238E27FC236}">
                        <a16:creationId xmlns:a16="http://schemas.microsoft.com/office/drawing/2014/main" id="{779B9EB2-B0F2-463F-B7E5-2676F7E2F215}"/>
                      </a:ext>
                    </a:extLst>
                  </p:cNvPr>
                  <p:cNvSpPr>
                    <a:spLocks noChangeShapeType="1"/>
                  </p:cNvSpPr>
                  <p:nvPr/>
                </p:nvSpPr>
                <p:spPr bwMode="auto">
                  <a:xfrm flipH="1" flipV="1">
                    <a:off x="2269" y="2481"/>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0" name="Line 1943">
                    <a:extLst>
                      <a:ext uri="{FF2B5EF4-FFF2-40B4-BE49-F238E27FC236}">
                        <a16:creationId xmlns:a16="http://schemas.microsoft.com/office/drawing/2014/main" id="{976A377A-338E-4ED8-8E53-3A0485310F55}"/>
                      </a:ext>
                    </a:extLst>
                  </p:cNvPr>
                  <p:cNvSpPr>
                    <a:spLocks noChangeShapeType="1"/>
                  </p:cNvSpPr>
                  <p:nvPr/>
                </p:nvSpPr>
                <p:spPr bwMode="auto">
                  <a:xfrm>
                    <a:off x="3204" y="2505"/>
                    <a:ext cx="1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1" name="Line 1944">
                    <a:extLst>
                      <a:ext uri="{FF2B5EF4-FFF2-40B4-BE49-F238E27FC236}">
                        <a16:creationId xmlns:a16="http://schemas.microsoft.com/office/drawing/2014/main" id="{0352AB28-FA89-47FD-8A4F-33421BB8A51F}"/>
                      </a:ext>
                    </a:extLst>
                  </p:cNvPr>
                  <p:cNvSpPr>
                    <a:spLocks noChangeShapeType="1"/>
                  </p:cNvSpPr>
                  <p:nvPr/>
                </p:nvSpPr>
                <p:spPr bwMode="auto">
                  <a:xfrm flipV="1">
                    <a:off x="2818" y="2514"/>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2" name="Line 1945">
                    <a:extLst>
                      <a:ext uri="{FF2B5EF4-FFF2-40B4-BE49-F238E27FC236}">
                        <a16:creationId xmlns:a16="http://schemas.microsoft.com/office/drawing/2014/main" id="{4A3047A0-9957-4217-8C3A-3C063509B0CA}"/>
                      </a:ext>
                    </a:extLst>
                  </p:cNvPr>
                  <p:cNvSpPr>
                    <a:spLocks noChangeShapeType="1"/>
                  </p:cNvSpPr>
                  <p:nvPr/>
                </p:nvSpPr>
                <p:spPr bwMode="auto">
                  <a:xfrm flipH="1">
                    <a:off x="2223" y="2444"/>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3" name="Line 1946">
                    <a:extLst>
                      <a:ext uri="{FF2B5EF4-FFF2-40B4-BE49-F238E27FC236}">
                        <a16:creationId xmlns:a16="http://schemas.microsoft.com/office/drawing/2014/main" id="{7C525272-B99A-481D-8819-362E23EA9E3D}"/>
                      </a:ext>
                    </a:extLst>
                  </p:cNvPr>
                  <p:cNvSpPr>
                    <a:spLocks noChangeShapeType="1"/>
                  </p:cNvSpPr>
                  <p:nvPr/>
                </p:nvSpPr>
                <p:spPr bwMode="auto">
                  <a:xfrm flipH="1" flipV="1">
                    <a:off x="2850" y="2631"/>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4" name="Line 1947">
                    <a:extLst>
                      <a:ext uri="{FF2B5EF4-FFF2-40B4-BE49-F238E27FC236}">
                        <a16:creationId xmlns:a16="http://schemas.microsoft.com/office/drawing/2014/main" id="{A6DD3D80-C60C-44C9-BE30-F6C5C0E02A1F}"/>
                      </a:ext>
                    </a:extLst>
                  </p:cNvPr>
                  <p:cNvSpPr>
                    <a:spLocks noChangeShapeType="1"/>
                  </p:cNvSpPr>
                  <p:nvPr/>
                </p:nvSpPr>
                <p:spPr bwMode="auto">
                  <a:xfrm>
                    <a:off x="2215" y="2272"/>
                    <a:ext cx="20"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5" name="Line 1948">
                    <a:extLst>
                      <a:ext uri="{FF2B5EF4-FFF2-40B4-BE49-F238E27FC236}">
                        <a16:creationId xmlns:a16="http://schemas.microsoft.com/office/drawing/2014/main" id="{018F22FE-D1B5-4E17-9C10-1ADA374E09F6}"/>
                      </a:ext>
                    </a:extLst>
                  </p:cNvPr>
                  <p:cNvSpPr>
                    <a:spLocks noChangeShapeType="1"/>
                  </p:cNvSpPr>
                  <p:nvPr/>
                </p:nvSpPr>
                <p:spPr bwMode="auto">
                  <a:xfrm flipV="1">
                    <a:off x="2943" y="2493"/>
                    <a:ext cx="25"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6" name="Line 1949">
                    <a:extLst>
                      <a:ext uri="{FF2B5EF4-FFF2-40B4-BE49-F238E27FC236}">
                        <a16:creationId xmlns:a16="http://schemas.microsoft.com/office/drawing/2014/main" id="{6B4C6B51-F469-4440-91F9-1ED4F8F1281B}"/>
                      </a:ext>
                    </a:extLst>
                  </p:cNvPr>
                  <p:cNvSpPr>
                    <a:spLocks noChangeShapeType="1"/>
                  </p:cNvSpPr>
                  <p:nvPr/>
                </p:nvSpPr>
                <p:spPr bwMode="auto">
                  <a:xfrm flipH="1">
                    <a:off x="3179" y="2601"/>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7" name="Line 1950">
                    <a:extLst>
                      <a:ext uri="{FF2B5EF4-FFF2-40B4-BE49-F238E27FC236}">
                        <a16:creationId xmlns:a16="http://schemas.microsoft.com/office/drawing/2014/main" id="{58739C38-50CE-4461-8E71-91F9CB1273E2}"/>
                      </a:ext>
                    </a:extLst>
                  </p:cNvPr>
                  <p:cNvSpPr>
                    <a:spLocks noChangeShapeType="1"/>
                  </p:cNvSpPr>
                  <p:nvPr/>
                </p:nvSpPr>
                <p:spPr bwMode="auto">
                  <a:xfrm>
                    <a:off x="3080" y="2490"/>
                    <a:ext cx="2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Line 1951">
                    <a:extLst>
                      <a:ext uri="{FF2B5EF4-FFF2-40B4-BE49-F238E27FC236}">
                        <a16:creationId xmlns:a16="http://schemas.microsoft.com/office/drawing/2014/main" id="{2B126C51-F43D-4E44-AD73-B7D05C5E6D0D}"/>
                      </a:ext>
                    </a:extLst>
                  </p:cNvPr>
                  <p:cNvSpPr>
                    <a:spLocks noChangeShapeType="1"/>
                  </p:cNvSpPr>
                  <p:nvPr/>
                </p:nvSpPr>
                <p:spPr bwMode="auto">
                  <a:xfrm flipV="1">
                    <a:off x="2239" y="2309"/>
                    <a:ext cx="26"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9" name="Line 1952">
                    <a:extLst>
                      <a:ext uri="{FF2B5EF4-FFF2-40B4-BE49-F238E27FC236}">
                        <a16:creationId xmlns:a16="http://schemas.microsoft.com/office/drawing/2014/main" id="{78A1173A-5092-4600-9E68-E3FC79658AC5}"/>
                      </a:ext>
                    </a:extLst>
                  </p:cNvPr>
                  <p:cNvSpPr>
                    <a:spLocks noChangeShapeType="1"/>
                  </p:cNvSpPr>
                  <p:nvPr/>
                </p:nvSpPr>
                <p:spPr bwMode="auto">
                  <a:xfrm flipV="1">
                    <a:off x="2274" y="2361"/>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0" name="Line 1953">
                    <a:extLst>
                      <a:ext uri="{FF2B5EF4-FFF2-40B4-BE49-F238E27FC236}">
                        <a16:creationId xmlns:a16="http://schemas.microsoft.com/office/drawing/2014/main" id="{71514C92-34AD-4FD0-92A9-FA45BF9D00B9}"/>
                      </a:ext>
                    </a:extLst>
                  </p:cNvPr>
                  <p:cNvSpPr>
                    <a:spLocks noChangeShapeType="1"/>
                  </p:cNvSpPr>
                  <p:nvPr/>
                </p:nvSpPr>
                <p:spPr bwMode="auto">
                  <a:xfrm flipH="1" flipV="1">
                    <a:off x="2290" y="2503"/>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1" name="Line 1954">
                    <a:extLst>
                      <a:ext uri="{FF2B5EF4-FFF2-40B4-BE49-F238E27FC236}">
                        <a16:creationId xmlns:a16="http://schemas.microsoft.com/office/drawing/2014/main" id="{EE7A5047-BE3B-4F53-962A-3B2B0CD3B49A}"/>
                      </a:ext>
                    </a:extLst>
                  </p:cNvPr>
                  <p:cNvSpPr>
                    <a:spLocks noChangeShapeType="1"/>
                  </p:cNvSpPr>
                  <p:nvPr/>
                </p:nvSpPr>
                <p:spPr bwMode="auto">
                  <a:xfrm flipH="1">
                    <a:off x="2235" y="2347"/>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2" name="Line 1955">
                    <a:extLst>
                      <a:ext uri="{FF2B5EF4-FFF2-40B4-BE49-F238E27FC236}">
                        <a16:creationId xmlns:a16="http://schemas.microsoft.com/office/drawing/2014/main" id="{63228EAB-DDD0-4E81-988B-47EB6B98D83C}"/>
                      </a:ext>
                    </a:extLst>
                  </p:cNvPr>
                  <p:cNvSpPr>
                    <a:spLocks noChangeShapeType="1"/>
                  </p:cNvSpPr>
                  <p:nvPr/>
                </p:nvSpPr>
                <p:spPr bwMode="auto">
                  <a:xfrm>
                    <a:off x="3217" y="2526"/>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3" name="Line 1956">
                    <a:extLst>
                      <a:ext uri="{FF2B5EF4-FFF2-40B4-BE49-F238E27FC236}">
                        <a16:creationId xmlns:a16="http://schemas.microsoft.com/office/drawing/2014/main" id="{4BCC1D9E-117E-402C-9803-6748A11DA390}"/>
                      </a:ext>
                    </a:extLst>
                  </p:cNvPr>
                  <p:cNvSpPr>
                    <a:spLocks noChangeShapeType="1"/>
                  </p:cNvSpPr>
                  <p:nvPr/>
                </p:nvSpPr>
                <p:spPr bwMode="auto">
                  <a:xfrm flipH="1" flipV="1">
                    <a:off x="2723" y="2578"/>
                    <a:ext cx="13"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4" name="Line 1957">
                    <a:extLst>
                      <a:ext uri="{FF2B5EF4-FFF2-40B4-BE49-F238E27FC236}">
                        <a16:creationId xmlns:a16="http://schemas.microsoft.com/office/drawing/2014/main" id="{7960CF1E-352B-41B5-AC7F-D1AD253251B8}"/>
                      </a:ext>
                    </a:extLst>
                  </p:cNvPr>
                  <p:cNvSpPr>
                    <a:spLocks noChangeShapeType="1"/>
                  </p:cNvSpPr>
                  <p:nvPr/>
                </p:nvSpPr>
                <p:spPr bwMode="auto">
                  <a:xfrm flipH="1" flipV="1">
                    <a:off x="2719" y="2552"/>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5" name="Line 1958">
                    <a:extLst>
                      <a:ext uri="{FF2B5EF4-FFF2-40B4-BE49-F238E27FC236}">
                        <a16:creationId xmlns:a16="http://schemas.microsoft.com/office/drawing/2014/main" id="{E047F2AB-7D62-49A9-BBFC-FC8E6ACB88C6}"/>
                      </a:ext>
                    </a:extLst>
                  </p:cNvPr>
                  <p:cNvSpPr>
                    <a:spLocks noChangeShapeType="1"/>
                  </p:cNvSpPr>
                  <p:nvPr/>
                </p:nvSpPr>
                <p:spPr bwMode="auto">
                  <a:xfrm flipV="1">
                    <a:off x="2833" y="2498"/>
                    <a:ext cx="20"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6" name="Line 1959">
                    <a:extLst>
                      <a:ext uri="{FF2B5EF4-FFF2-40B4-BE49-F238E27FC236}">
                        <a16:creationId xmlns:a16="http://schemas.microsoft.com/office/drawing/2014/main" id="{68E24193-D1C3-4B2C-9209-10D1A86090DF}"/>
                      </a:ext>
                    </a:extLst>
                  </p:cNvPr>
                  <p:cNvSpPr>
                    <a:spLocks noChangeShapeType="1"/>
                  </p:cNvSpPr>
                  <p:nvPr/>
                </p:nvSpPr>
                <p:spPr bwMode="auto">
                  <a:xfrm>
                    <a:off x="2235" y="2284"/>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7" name="Line 1960">
                    <a:extLst>
                      <a:ext uri="{FF2B5EF4-FFF2-40B4-BE49-F238E27FC236}">
                        <a16:creationId xmlns:a16="http://schemas.microsoft.com/office/drawing/2014/main" id="{693330EC-5D3E-48D2-B7A2-9A57B02F7FEA}"/>
                      </a:ext>
                    </a:extLst>
                  </p:cNvPr>
                  <p:cNvSpPr>
                    <a:spLocks noChangeShapeType="1"/>
                  </p:cNvSpPr>
                  <p:nvPr/>
                </p:nvSpPr>
                <p:spPr bwMode="auto">
                  <a:xfrm flipV="1">
                    <a:off x="2719" y="252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8" name="Line 1961">
                    <a:extLst>
                      <a:ext uri="{FF2B5EF4-FFF2-40B4-BE49-F238E27FC236}">
                        <a16:creationId xmlns:a16="http://schemas.microsoft.com/office/drawing/2014/main" id="{9F61EB21-BFF9-49DF-829F-972C37A30C42}"/>
                      </a:ext>
                    </a:extLst>
                  </p:cNvPr>
                  <p:cNvSpPr>
                    <a:spLocks noChangeShapeType="1"/>
                  </p:cNvSpPr>
                  <p:nvPr/>
                </p:nvSpPr>
                <p:spPr bwMode="auto">
                  <a:xfrm flipH="1" flipV="1">
                    <a:off x="2342" y="2462"/>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9" name="Line 1962">
                    <a:extLst>
                      <a:ext uri="{FF2B5EF4-FFF2-40B4-BE49-F238E27FC236}">
                        <a16:creationId xmlns:a16="http://schemas.microsoft.com/office/drawing/2014/main" id="{A357B82D-FE15-4E6E-A0FC-8367D681DE48}"/>
                      </a:ext>
                    </a:extLst>
                  </p:cNvPr>
                  <p:cNvSpPr>
                    <a:spLocks noChangeShapeType="1"/>
                  </p:cNvSpPr>
                  <p:nvPr/>
                </p:nvSpPr>
                <p:spPr bwMode="auto">
                  <a:xfrm flipH="1" flipV="1">
                    <a:off x="2345" y="2489"/>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0" name="Line 1963">
                    <a:extLst>
                      <a:ext uri="{FF2B5EF4-FFF2-40B4-BE49-F238E27FC236}">
                        <a16:creationId xmlns:a16="http://schemas.microsoft.com/office/drawing/2014/main" id="{4C23A4F9-2EE0-409D-A1CB-B2E7035BA31C}"/>
                      </a:ext>
                    </a:extLst>
                  </p:cNvPr>
                  <p:cNvSpPr>
                    <a:spLocks noChangeShapeType="1"/>
                  </p:cNvSpPr>
                  <p:nvPr/>
                </p:nvSpPr>
                <p:spPr bwMode="auto">
                  <a:xfrm flipV="1">
                    <a:off x="2342" y="243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1" name="Line 1964">
                    <a:extLst>
                      <a:ext uri="{FF2B5EF4-FFF2-40B4-BE49-F238E27FC236}">
                        <a16:creationId xmlns:a16="http://schemas.microsoft.com/office/drawing/2014/main" id="{23A4D530-49E7-4709-AAA0-31CB44E2A926}"/>
                      </a:ext>
                    </a:extLst>
                  </p:cNvPr>
                  <p:cNvSpPr>
                    <a:spLocks noChangeShapeType="1"/>
                  </p:cNvSpPr>
                  <p:nvPr/>
                </p:nvSpPr>
                <p:spPr bwMode="auto">
                  <a:xfrm flipH="1" flipV="1">
                    <a:off x="2878" y="2645"/>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2" name="Line 1965">
                    <a:extLst>
                      <a:ext uri="{FF2B5EF4-FFF2-40B4-BE49-F238E27FC236}">
                        <a16:creationId xmlns:a16="http://schemas.microsoft.com/office/drawing/2014/main" id="{75DD840B-9804-4F8C-AB8E-96617BF7103E}"/>
                      </a:ext>
                    </a:extLst>
                  </p:cNvPr>
                  <p:cNvSpPr>
                    <a:spLocks noChangeShapeType="1"/>
                  </p:cNvSpPr>
                  <p:nvPr/>
                </p:nvSpPr>
                <p:spPr bwMode="auto">
                  <a:xfrm flipH="1">
                    <a:off x="3202" y="2576"/>
                    <a:ext cx="1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3" name="Line 1966">
                    <a:extLst>
                      <a:ext uri="{FF2B5EF4-FFF2-40B4-BE49-F238E27FC236}">
                        <a16:creationId xmlns:a16="http://schemas.microsoft.com/office/drawing/2014/main" id="{E4F9F595-3514-4341-A2D7-589633F88A39}"/>
                      </a:ext>
                    </a:extLst>
                  </p:cNvPr>
                  <p:cNvSpPr>
                    <a:spLocks noChangeShapeType="1"/>
                  </p:cNvSpPr>
                  <p:nvPr/>
                </p:nvSpPr>
                <p:spPr bwMode="auto">
                  <a:xfrm flipH="1">
                    <a:off x="3034" y="2644"/>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4" name="Line 1967">
                    <a:extLst>
                      <a:ext uri="{FF2B5EF4-FFF2-40B4-BE49-F238E27FC236}">
                        <a16:creationId xmlns:a16="http://schemas.microsoft.com/office/drawing/2014/main" id="{E064ACF3-FBDE-4F10-9A81-7E02FF703BAA}"/>
                      </a:ext>
                    </a:extLst>
                  </p:cNvPr>
                  <p:cNvSpPr>
                    <a:spLocks noChangeShapeType="1"/>
                  </p:cNvSpPr>
                  <p:nvPr/>
                </p:nvSpPr>
                <p:spPr bwMode="auto">
                  <a:xfrm flipH="1" flipV="1">
                    <a:off x="2736" y="2602"/>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5" name="Line 1968">
                    <a:extLst>
                      <a:ext uri="{FF2B5EF4-FFF2-40B4-BE49-F238E27FC236}">
                        <a16:creationId xmlns:a16="http://schemas.microsoft.com/office/drawing/2014/main" id="{B4FD6501-F82E-4588-AB4F-11837EF47487}"/>
                      </a:ext>
                    </a:extLst>
                  </p:cNvPr>
                  <p:cNvSpPr>
                    <a:spLocks noChangeShapeType="1"/>
                  </p:cNvSpPr>
                  <p:nvPr/>
                </p:nvSpPr>
                <p:spPr bwMode="auto">
                  <a:xfrm flipH="1" flipV="1">
                    <a:off x="2267" y="2490"/>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6" name="Line 1969">
                    <a:extLst>
                      <a:ext uri="{FF2B5EF4-FFF2-40B4-BE49-F238E27FC236}">
                        <a16:creationId xmlns:a16="http://schemas.microsoft.com/office/drawing/2014/main" id="{2BD6FA45-348F-4A88-9E47-9409F799FCD7}"/>
                      </a:ext>
                    </a:extLst>
                  </p:cNvPr>
                  <p:cNvSpPr>
                    <a:spLocks noChangeShapeType="1"/>
                  </p:cNvSpPr>
                  <p:nvPr/>
                </p:nvSpPr>
                <p:spPr bwMode="auto">
                  <a:xfrm flipH="1">
                    <a:off x="3216" y="2550"/>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7" name="Line 1970">
                    <a:extLst>
                      <a:ext uri="{FF2B5EF4-FFF2-40B4-BE49-F238E27FC236}">
                        <a16:creationId xmlns:a16="http://schemas.microsoft.com/office/drawing/2014/main" id="{3AE8450A-991D-48FF-A252-B44AE0E8C148}"/>
                      </a:ext>
                    </a:extLst>
                  </p:cNvPr>
                  <p:cNvSpPr>
                    <a:spLocks noChangeShapeType="1"/>
                  </p:cNvSpPr>
                  <p:nvPr/>
                </p:nvSpPr>
                <p:spPr bwMode="auto">
                  <a:xfrm flipH="1" flipV="1">
                    <a:off x="2358" y="2515"/>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8" name="Line 1971">
                    <a:extLst>
                      <a:ext uri="{FF2B5EF4-FFF2-40B4-BE49-F238E27FC236}">
                        <a16:creationId xmlns:a16="http://schemas.microsoft.com/office/drawing/2014/main" id="{CA4641DA-1532-4BA4-983E-CE40A779AC0D}"/>
                      </a:ext>
                    </a:extLst>
                  </p:cNvPr>
                  <p:cNvSpPr>
                    <a:spLocks noChangeShapeType="1"/>
                  </p:cNvSpPr>
                  <p:nvPr/>
                </p:nvSpPr>
                <p:spPr bwMode="auto">
                  <a:xfrm flipV="1">
                    <a:off x="2348" y="2413"/>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9" name="Line 1972">
                    <a:extLst>
                      <a:ext uri="{FF2B5EF4-FFF2-40B4-BE49-F238E27FC236}">
                        <a16:creationId xmlns:a16="http://schemas.microsoft.com/office/drawing/2014/main" id="{FCF25401-ACBF-4FB9-A16C-680BBCEFC3DE}"/>
                      </a:ext>
                    </a:extLst>
                  </p:cNvPr>
                  <p:cNvSpPr>
                    <a:spLocks noChangeShapeType="1"/>
                  </p:cNvSpPr>
                  <p:nvPr/>
                </p:nvSpPr>
                <p:spPr bwMode="auto">
                  <a:xfrm flipH="1">
                    <a:off x="2249" y="2323"/>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0" name="Line 1973">
                    <a:extLst>
                      <a:ext uri="{FF2B5EF4-FFF2-40B4-BE49-F238E27FC236}">
                        <a16:creationId xmlns:a16="http://schemas.microsoft.com/office/drawing/2014/main" id="{093CA6A1-16A8-4968-BA03-365D7558C997}"/>
                      </a:ext>
                    </a:extLst>
                  </p:cNvPr>
                  <p:cNvSpPr>
                    <a:spLocks noChangeShapeType="1"/>
                  </p:cNvSpPr>
                  <p:nvPr/>
                </p:nvSpPr>
                <p:spPr bwMode="auto">
                  <a:xfrm flipH="1">
                    <a:off x="2256" y="2431"/>
                    <a:ext cx="29"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1" name="Line 1974">
                    <a:extLst>
                      <a:ext uri="{FF2B5EF4-FFF2-40B4-BE49-F238E27FC236}">
                        <a16:creationId xmlns:a16="http://schemas.microsoft.com/office/drawing/2014/main" id="{A956512C-91CA-498A-A126-09D9AB5F8B89}"/>
                      </a:ext>
                    </a:extLst>
                  </p:cNvPr>
                  <p:cNvSpPr>
                    <a:spLocks noChangeShapeType="1"/>
                  </p:cNvSpPr>
                  <p:nvPr/>
                </p:nvSpPr>
                <p:spPr bwMode="auto">
                  <a:xfrm flipV="1">
                    <a:off x="2968" y="2492"/>
                    <a:ext cx="26"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2" name="Line 1975">
                    <a:extLst>
                      <a:ext uri="{FF2B5EF4-FFF2-40B4-BE49-F238E27FC236}">
                        <a16:creationId xmlns:a16="http://schemas.microsoft.com/office/drawing/2014/main" id="{2849C5B5-751E-4818-A47C-7D166972164A}"/>
                      </a:ext>
                    </a:extLst>
                  </p:cNvPr>
                  <p:cNvSpPr>
                    <a:spLocks noChangeShapeType="1"/>
                  </p:cNvSpPr>
                  <p:nvPr/>
                </p:nvSpPr>
                <p:spPr bwMode="auto">
                  <a:xfrm flipV="1">
                    <a:off x="2725" y="2504"/>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3" name="Line 1976">
                    <a:extLst>
                      <a:ext uri="{FF2B5EF4-FFF2-40B4-BE49-F238E27FC236}">
                        <a16:creationId xmlns:a16="http://schemas.microsoft.com/office/drawing/2014/main" id="{C3D69B0D-4FE0-44A5-B6CE-03A56F7B7D0B}"/>
                      </a:ext>
                    </a:extLst>
                  </p:cNvPr>
                  <p:cNvSpPr>
                    <a:spLocks noChangeShapeType="1"/>
                  </p:cNvSpPr>
                  <p:nvPr/>
                </p:nvSpPr>
                <p:spPr bwMode="auto">
                  <a:xfrm>
                    <a:off x="2249" y="2302"/>
                    <a:ext cx="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4" name="Line 1977">
                    <a:extLst>
                      <a:ext uri="{FF2B5EF4-FFF2-40B4-BE49-F238E27FC236}">
                        <a16:creationId xmlns:a16="http://schemas.microsoft.com/office/drawing/2014/main" id="{D7E62664-DC7D-42AC-9E5E-60B2075618EE}"/>
                      </a:ext>
                    </a:extLst>
                  </p:cNvPr>
                  <p:cNvSpPr>
                    <a:spLocks noChangeShapeType="1"/>
                  </p:cNvSpPr>
                  <p:nvPr/>
                </p:nvSpPr>
                <p:spPr bwMode="auto">
                  <a:xfrm flipV="1">
                    <a:off x="2295" y="2350"/>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5" name="Line 1978">
                    <a:extLst>
                      <a:ext uri="{FF2B5EF4-FFF2-40B4-BE49-F238E27FC236}">
                        <a16:creationId xmlns:a16="http://schemas.microsoft.com/office/drawing/2014/main" id="{D2559173-93C0-4D18-8FE4-3EAD21477A9E}"/>
                      </a:ext>
                    </a:extLst>
                  </p:cNvPr>
                  <p:cNvSpPr>
                    <a:spLocks noChangeShapeType="1"/>
                  </p:cNvSpPr>
                  <p:nvPr/>
                </p:nvSpPr>
                <p:spPr bwMode="auto">
                  <a:xfrm flipH="1" flipV="1">
                    <a:off x="2757" y="2623"/>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6" name="Line 1979">
                    <a:extLst>
                      <a:ext uri="{FF2B5EF4-FFF2-40B4-BE49-F238E27FC236}">
                        <a16:creationId xmlns:a16="http://schemas.microsoft.com/office/drawing/2014/main" id="{E7222FC3-0329-46A4-99D2-245B0AB3700B}"/>
                      </a:ext>
                    </a:extLst>
                  </p:cNvPr>
                  <p:cNvSpPr>
                    <a:spLocks noChangeShapeType="1"/>
                  </p:cNvSpPr>
                  <p:nvPr/>
                </p:nvSpPr>
                <p:spPr bwMode="auto">
                  <a:xfrm>
                    <a:off x="3104" y="2497"/>
                    <a:ext cx="2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7" name="Line 1980">
                    <a:extLst>
                      <a:ext uri="{FF2B5EF4-FFF2-40B4-BE49-F238E27FC236}">
                        <a16:creationId xmlns:a16="http://schemas.microsoft.com/office/drawing/2014/main" id="{9242DAEE-6D02-40E9-A17F-C75054A2A2FD}"/>
                      </a:ext>
                    </a:extLst>
                  </p:cNvPr>
                  <p:cNvSpPr>
                    <a:spLocks noChangeShapeType="1"/>
                  </p:cNvSpPr>
                  <p:nvPr/>
                </p:nvSpPr>
                <p:spPr bwMode="auto">
                  <a:xfrm flipH="1" flipV="1">
                    <a:off x="2624" y="2537"/>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8" name="Line 1981">
                    <a:extLst>
                      <a:ext uri="{FF2B5EF4-FFF2-40B4-BE49-F238E27FC236}">
                        <a16:creationId xmlns:a16="http://schemas.microsoft.com/office/drawing/2014/main" id="{C2907AAC-98CE-4087-A32E-577202DA5C89}"/>
                      </a:ext>
                    </a:extLst>
                  </p:cNvPr>
                  <p:cNvSpPr>
                    <a:spLocks noChangeShapeType="1"/>
                  </p:cNvSpPr>
                  <p:nvPr/>
                </p:nvSpPr>
                <p:spPr bwMode="auto">
                  <a:xfrm flipH="1" flipV="1">
                    <a:off x="2628" y="2563"/>
                    <a:ext cx="1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Line 1982">
                    <a:extLst>
                      <a:ext uri="{FF2B5EF4-FFF2-40B4-BE49-F238E27FC236}">
                        <a16:creationId xmlns:a16="http://schemas.microsoft.com/office/drawing/2014/main" id="{3B94CC3E-AEBC-4779-AE92-6A86A558DD6B}"/>
                      </a:ext>
                    </a:extLst>
                  </p:cNvPr>
                  <p:cNvSpPr>
                    <a:spLocks noChangeShapeType="1"/>
                  </p:cNvSpPr>
                  <p:nvPr/>
                </p:nvSpPr>
                <p:spPr bwMode="auto">
                  <a:xfrm flipH="1" flipV="1">
                    <a:off x="2319" y="2519"/>
                    <a:ext cx="32"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Line 1983">
                    <a:extLst>
                      <a:ext uri="{FF2B5EF4-FFF2-40B4-BE49-F238E27FC236}">
                        <a16:creationId xmlns:a16="http://schemas.microsoft.com/office/drawing/2014/main" id="{22951627-5D2F-432E-8C82-5A5E56DF85DB}"/>
                      </a:ext>
                    </a:extLst>
                  </p:cNvPr>
                  <p:cNvSpPr>
                    <a:spLocks noChangeShapeType="1"/>
                  </p:cNvSpPr>
                  <p:nvPr/>
                </p:nvSpPr>
                <p:spPr bwMode="auto">
                  <a:xfrm>
                    <a:off x="2265" y="2309"/>
                    <a:ext cx="25"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Line 1984">
                    <a:extLst>
                      <a:ext uri="{FF2B5EF4-FFF2-40B4-BE49-F238E27FC236}">
                        <a16:creationId xmlns:a16="http://schemas.microsoft.com/office/drawing/2014/main" id="{A87E83C4-46C9-43C7-8E10-F9B06A745FF9}"/>
                      </a:ext>
                    </a:extLst>
                  </p:cNvPr>
                  <p:cNvSpPr>
                    <a:spLocks noChangeShapeType="1"/>
                  </p:cNvSpPr>
                  <p:nvPr/>
                </p:nvSpPr>
                <p:spPr bwMode="auto">
                  <a:xfrm flipH="1" flipV="1">
                    <a:off x="2434" y="2492"/>
                    <a:ext cx="4"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2" name="Line 1985">
                    <a:extLst>
                      <a:ext uri="{FF2B5EF4-FFF2-40B4-BE49-F238E27FC236}">
                        <a16:creationId xmlns:a16="http://schemas.microsoft.com/office/drawing/2014/main" id="{FF096479-7138-4F20-8136-08DC3AB63D9D}"/>
                      </a:ext>
                    </a:extLst>
                  </p:cNvPr>
                  <p:cNvSpPr>
                    <a:spLocks noChangeShapeType="1"/>
                  </p:cNvSpPr>
                  <p:nvPr/>
                </p:nvSpPr>
                <p:spPr bwMode="auto">
                  <a:xfrm flipH="1" flipV="1">
                    <a:off x="2438" y="2519"/>
                    <a:ext cx="1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Line 1986">
                    <a:extLst>
                      <a:ext uri="{FF2B5EF4-FFF2-40B4-BE49-F238E27FC236}">
                        <a16:creationId xmlns:a16="http://schemas.microsoft.com/office/drawing/2014/main" id="{B3064B2D-62BA-4B3B-AAC5-3E652E2E9E7A}"/>
                      </a:ext>
                    </a:extLst>
                  </p:cNvPr>
                  <p:cNvSpPr>
                    <a:spLocks noChangeShapeType="1"/>
                  </p:cNvSpPr>
                  <p:nvPr/>
                </p:nvSpPr>
                <p:spPr bwMode="auto">
                  <a:xfrm flipV="1">
                    <a:off x="2624" y="2512"/>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Line 1987">
                    <a:extLst>
                      <a:ext uri="{FF2B5EF4-FFF2-40B4-BE49-F238E27FC236}">
                        <a16:creationId xmlns:a16="http://schemas.microsoft.com/office/drawing/2014/main" id="{7C29B167-50E7-4460-A3BA-15BC630BCA8A}"/>
                      </a:ext>
                    </a:extLst>
                  </p:cNvPr>
                  <p:cNvSpPr>
                    <a:spLocks noChangeShapeType="1"/>
                  </p:cNvSpPr>
                  <p:nvPr/>
                </p:nvSpPr>
                <p:spPr bwMode="auto">
                  <a:xfrm flipV="1">
                    <a:off x="2434" y="246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Line 1988">
                    <a:extLst>
                      <a:ext uri="{FF2B5EF4-FFF2-40B4-BE49-F238E27FC236}">
                        <a16:creationId xmlns:a16="http://schemas.microsoft.com/office/drawing/2014/main" id="{AB54381E-E472-47B5-A3FA-54C76BC2E6E3}"/>
                      </a:ext>
                    </a:extLst>
                  </p:cNvPr>
                  <p:cNvSpPr>
                    <a:spLocks noChangeShapeType="1"/>
                  </p:cNvSpPr>
                  <p:nvPr/>
                </p:nvSpPr>
                <p:spPr bwMode="auto">
                  <a:xfrm flipH="1" flipV="1">
                    <a:off x="2641" y="2588"/>
                    <a:ext cx="22"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6" name="Line 1989">
                    <a:extLst>
                      <a:ext uri="{FF2B5EF4-FFF2-40B4-BE49-F238E27FC236}">
                        <a16:creationId xmlns:a16="http://schemas.microsoft.com/office/drawing/2014/main" id="{A9824A1B-D65E-43B2-96DA-58F5025B2124}"/>
                      </a:ext>
                    </a:extLst>
                  </p:cNvPr>
                  <p:cNvSpPr>
                    <a:spLocks noChangeShapeType="1"/>
                  </p:cNvSpPr>
                  <p:nvPr/>
                </p:nvSpPr>
                <p:spPr bwMode="auto">
                  <a:xfrm flipH="1" flipV="1">
                    <a:off x="2379" y="2536"/>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Line 1990">
                    <a:extLst>
                      <a:ext uri="{FF2B5EF4-FFF2-40B4-BE49-F238E27FC236}">
                        <a16:creationId xmlns:a16="http://schemas.microsoft.com/office/drawing/2014/main" id="{EE4557F9-8D18-41B7-BB82-F835A9F171F4}"/>
                      </a:ext>
                    </a:extLst>
                  </p:cNvPr>
                  <p:cNvSpPr>
                    <a:spLocks noChangeShapeType="1"/>
                  </p:cNvSpPr>
                  <p:nvPr/>
                </p:nvSpPr>
                <p:spPr bwMode="auto">
                  <a:xfrm flipH="1" flipV="1">
                    <a:off x="2532" y="2543"/>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8" name="Line 1991">
                    <a:extLst>
                      <a:ext uri="{FF2B5EF4-FFF2-40B4-BE49-F238E27FC236}">
                        <a16:creationId xmlns:a16="http://schemas.microsoft.com/office/drawing/2014/main" id="{4B140479-738D-41FF-A32C-C88C81281B07}"/>
                      </a:ext>
                    </a:extLst>
                  </p:cNvPr>
                  <p:cNvSpPr>
                    <a:spLocks noChangeShapeType="1"/>
                  </p:cNvSpPr>
                  <p:nvPr/>
                </p:nvSpPr>
                <p:spPr bwMode="auto">
                  <a:xfrm flipH="1" flipV="1">
                    <a:off x="2529" y="2517"/>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Line 1992">
                    <a:extLst>
                      <a:ext uri="{FF2B5EF4-FFF2-40B4-BE49-F238E27FC236}">
                        <a16:creationId xmlns:a16="http://schemas.microsoft.com/office/drawing/2014/main" id="{56EFB86B-75F6-4D6A-861F-CF4FCF7B74CB}"/>
                      </a:ext>
                    </a:extLst>
                  </p:cNvPr>
                  <p:cNvSpPr>
                    <a:spLocks noChangeShapeType="1"/>
                  </p:cNvSpPr>
                  <p:nvPr/>
                </p:nvSpPr>
                <p:spPr bwMode="auto">
                  <a:xfrm flipV="1">
                    <a:off x="2853" y="2488"/>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0" name="Line 1993">
                    <a:extLst>
                      <a:ext uri="{FF2B5EF4-FFF2-40B4-BE49-F238E27FC236}">
                        <a16:creationId xmlns:a16="http://schemas.microsoft.com/office/drawing/2014/main" id="{CC97A669-9D8C-4897-9F81-04C9F983CD0D}"/>
                      </a:ext>
                    </a:extLst>
                  </p:cNvPr>
                  <p:cNvSpPr>
                    <a:spLocks noChangeShapeType="1"/>
                  </p:cNvSpPr>
                  <p:nvPr/>
                </p:nvSpPr>
                <p:spPr bwMode="auto">
                  <a:xfrm flipH="1">
                    <a:off x="2911" y="2651"/>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Line 1994">
                    <a:extLst>
                      <a:ext uri="{FF2B5EF4-FFF2-40B4-BE49-F238E27FC236}">
                        <a16:creationId xmlns:a16="http://schemas.microsoft.com/office/drawing/2014/main" id="{CF8E8CB0-44BC-4489-874A-4EC0DC0758DB}"/>
                      </a:ext>
                    </a:extLst>
                  </p:cNvPr>
                  <p:cNvSpPr>
                    <a:spLocks noChangeShapeType="1"/>
                  </p:cNvSpPr>
                  <p:nvPr/>
                </p:nvSpPr>
                <p:spPr bwMode="auto">
                  <a:xfrm flipV="1">
                    <a:off x="2362" y="2395"/>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2" name="Line 1995">
                    <a:extLst>
                      <a:ext uri="{FF2B5EF4-FFF2-40B4-BE49-F238E27FC236}">
                        <a16:creationId xmlns:a16="http://schemas.microsoft.com/office/drawing/2014/main" id="{DF11D068-8CF1-4762-9100-485D122A5D32}"/>
                      </a:ext>
                    </a:extLst>
                  </p:cNvPr>
                  <p:cNvSpPr>
                    <a:spLocks noChangeShapeType="1"/>
                  </p:cNvSpPr>
                  <p:nvPr/>
                </p:nvSpPr>
                <p:spPr bwMode="auto">
                  <a:xfrm flipH="1" flipV="1">
                    <a:off x="2451" y="2544"/>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Line 1996">
                    <a:extLst>
                      <a:ext uri="{FF2B5EF4-FFF2-40B4-BE49-F238E27FC236}">
                        <a16:creationId xmlns:a16="http://schemas.microsoft.com/office/drawing/2014/main" id="{831E6E87-0880-4157-8E75-B21F601C551C}"/>
                      </a:ext>
                    </a:extLst>
                  </p:cNvPr>
                  <p:cNvSpPr>
                    <a:spLocks noChangeShapeType="1"/>
                  </p:cNvSpPr>
                  <p:nvPr/>
                </p:nvSpPr>
                <p:spPr bwMode="auto">
                  <a:xfrm flipV="1">
                    <a:off x="2529" y="2491"/>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4" name="Line 1997">
                    <a:extLst>
                      <a:ext uri="{FF2B5EF4-FFF2-40B4-BE49-F238E27FC236}">
                        <a16:creationId xmlns:a16="http://schemas.microsoft.com/office/drawing/2014/main" id="{443368D9-6B4E-4843-811F-9DD13EB6AE5D}"/>
                      </a:ext>
                    </a:extLst>
                  </p:cNvPr>
                  <p:cNvSpPr>
                    <a:spLocks noChangeShapeType="1"/>
                  </p:cNvSpPr>
                  <p:nvPr/>
                </p:nvSpPr>
                <p:spPr bwMode="auto">
                  <a:xfrm flipH="1">
                    <a:off x="3068" y="2628"/>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Line 1998">
                    <a:extLst>
                      <a:ext uri="{FF2B5EF4-FFF2-40B4-BE49-F238E27FC236}">
                        <a16:creationId xmlns:a16="http://schemas.microsoft.com/office/drawing/2014/main" id="{AC7F2E18-009B-4EDF-9AD6-9BB49DE9F0D6}"/>
                      </a:ext>
                    </a:extLst>
                  </p:cNvPr>
                  <p:cNvSpPr>
                    <a:spLocks noChangeShapeType="1"/>
                  </p:cNvSpPr>
                  <p:nvPr/>
                </p:nvSpPr>
                <p:spPr bwMode="auto">
                  <a:xfrm flipV="1">
                    <a:off x="2440" y="2443"/>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6" name="Line 1999">
                    <a:extLst>
                      <a:ext uri="{FF2B5EF4-FFF2-40B4-BE49-F238E27FC236}">
                        <a16:creationId xmlns:a16="http://schemas.microsoft.com/office/drawing/2014/main" id="{AC41BFD4-76F8-4EF8-BDA5-417701661112}"/>
                      </a:ext>
                    </a:extLst>
                  </p:cNvPr>
                  <p:cNvSpPr>
                    <a:spLocks noChangeShapeType="1"/>
                  </p:cNvSpPr>
                  <p:nvPr/>
                </p:nvSpPr>
                <p:spPr bwMode="auto">
                  <a:xfrm flipV="1">
                    <a:off x="2739" y="2488"/>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Line 2000">
                    <a:extLst>
                      <a:ext uri="{FF2B5EF4-FFF2-40B4-BE49-F238E27FC236}">
                        <a16:creationId xmlns:a16="http://schemas.microsoft.com/office/drawing/2014/main" id="{7960379F-FB22-4181-AE02-8FBCB1E13AE9}"/>
                      </a:ext>
                    </a:extLst>
                  </p:cNvPr>
                  <p:cNvSpPr>
                    <a:spLocks noChangeShapeType="1"/>
                  </p:cNvSpPr>
                  <p:nvPr/>
                </p:nvSpPr>
                <p:spPr bwMode="auto">
                  <a:xfrm flipV="1">
                    <a:off x="2630" y="2489"/>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8" name="Line 2001">
                    <a:extLst>
                      <a:ext uri="{FF2B5EF4-FFF2-40B4-BE49-F238E27FC236}">
                        <a16:creationId xmlns:a16="http://schemas.microsoft.com/office/drawing/2014/main" id="{CE212B1A-E349-4C75-ABF4-D7E4FF262312}"/>
                      </a:ext>
                    </a:extLst>
                  </p:cNvPr>
                  <p:cNvSpPr>
                    <a:spLocks noChangeShapeType="1"/>
                  </p:cNvSpPr>
                  <p:nvPr/>
                </p:nvSpPr>
                <p:spPr bwMode="auto">
                  <a:xfrm flipH="1" flipV="1">
                    <a:off x="2545" y="2569"/>
                    <a:ext cx="22"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9" name="Line 2002">
                    <a:extLst>
                      <a:ext uri="{FF2B5EF4-FFF2-40B4-BE49-F238E27FC236}">
                        <a16:creationId xmlns:a16="http://schemas.microsoft.com/office/drawing/2014/main" id="{48BC398A-0543-4B82-9DBB-C2C48F10D6CC}"/>
                      </a:ext>
                    </a:extLst>
                  </p:cNvPr>
                  <p:cNvSpPr>
                    <a:spLocks noChangeShapeType="1"/>
                  </p:cNvSpPr>
                  <p:nvPr/>
                </p:nvSpPr>
                <p:spPr bwMode="auto">
                  <a:xfrm flipH="1">
                    <a:off x="2301" y="2484"/>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Line 2003">
                    <a:extLst>
                      <a:ext uri="{FF2B5EF4-FFF2-40B4-BE49-F238E27FC236}">
                        <a16:creationId xmlns:a16="http://schemas.microsoft.com/office/drawing/2014/main" id="{8ED5E728-B135-496A-AD7A-554BDEEBC6B2}"/>
                      </a:ext>
                    </a:extLst>
                  </p:cNvPr>
                  <p:cNvSpPr>
                    <a:spLocks noChangeShapeType="1"/>
                  </p:cNvSpPr>
                  <p:nvPr/>
                </p:nvSpPr>
                <p:spPr bwMode="auto">
                  <a:xfrm flipH="1" flipV="1">
                    <a:off x="2786" y="2637"/>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1" name="Line 2004">
                    <a:extLst>
                      <a:ext uri="{FF2B5EF4-FFF2-40B4-BE49-F238E27FC236}">
                        <a16:creationId xmlns:a16="http://schemas.microsoft.com/office/drawing/2014/main" id="{C30DA61C-B9A5-42F7-8A3C-1F1ACDF62456}"/>
                      </a:ext>
                    </a:extLst>
                  </p:cNvPr>
                  <p:cNvSpPr>
                    <a:spLocks noChangeShapeType="1"/>
                  </p:cNvSpPr>
                  <p:nvPr/>
                </p:nvSpPr>
                <p:spPr bwMode="auto">
                  <a:xfrm flipV="1">
                    <a:off x="2535" y="2469"/>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2" name="Line 2005">
                    <a:extLst>
                      <a:ext uri="{FF2B5EF4-FFF2-40B4-BE49-F238E27FC236}">
                        <a16:creationId xmlns:a16="http://schemas.microsoft.com/office/drawing/2014/main" id="{023025BD-204A-4DCB-8426-71C02BEB5539}"/>
                      </a:ext>
                    </a:extLst>
                  </p:cNvPr>
                  <p:cNvSpPr>
                    <a:spLocks noChangeShapeType="1"/>
                  </p:cNvSpPr>
                  <p:nvPr/>
                </p:nvSpPr>
                <p:spPr bwMode="auto">
                  <a:xfrm flipH="1" flipV="1">
                    <a:off x="2663" y="2609"/>
                    <a:ext cx="28"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3" name="Line 2006">
                    <a:extLst>
                      <a:ext uri="{FF2B5EF4-FFF2-40B4-BE49-F238E27FC236}">
                        <a16:creationId xmlns:a16="http://schemas.microsoft.com/office/drawing/2014/main" id="{6F18E37E-22FA-4D35-AB13-6D2B0DE0B4DD}"/>
                      </a:ext>
                    </a:extLst>
                  </p:cNvPr>
                  <p:cNvSpPr>
                    <a:spLocks noChangeShapeType="1"/>
                  </p:cNvSpPr>
                  <p:nvPr/>
                </p:nvSpPr>
                <p:spPr bwMode="auto">
                  <a:xfrm flipH="1">
                    <a:off x="2285" y="2411"/>
                    <a:ext cx="2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Line 2007">
                    <a:extLst>
                      <a:ext uri="{FF2B5EF4-FFF2-40B4-BE49-F238E27FC236}">
                        <a16:creationId xmlns:a16="http://schemas.microsoft.com/office/drawing/2014/main" id="{385E63E8-DDFF-41F6-A4C3-62604B2A3ED1}"/>
                      </a:ext>
                    </a:extLst>
                  </p:cNvPr>
                  <p:cNvSpPr>
                    <a:spLocks noChangeShapeType="1"/>
                  </p:cNvSpPr>
                  <p:nvPr/>
                </p:nvSpPr>
                <p:spPr bwMode="auto">
                  <a:xfrm flipV="1">
                    <a:off x="2321" y="2347"/>
                    <a:ext cx="25"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 name="Line 2008">
                    <a:extLst>
                      <a:ext uri="{FF2B5EF4-FFF2-40B4-BE49-F238E27FC236}">
                        <a16:creationId xmlns:a16="http://schemas.microsoft.com/office/drawing/2014/main" id="{A9111387-C50C-4B5B-9A7C-22D04ECAC00A}"/>
                      </a:ext>
                    </a:extLst>
                  </p:cNvPr>
                  <p:cNvSpPr>
                    <a:spLocks noChangeShapeType="1"/>
                  </p:cNvSpPr>
                  <p:nvPr/>
                </p:nvSpPr>
                <p:spPr bwMode="auto">
                  <a:xfrm>
                    <a:off x="2290" y="2313"/>
                    <a:ext cx="19"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Line 2009">
                    <a:extLst>
                      <a:ext uri="{FF2B5EF4-FFF2-40B4-BE49-F238E27FC236}">
                        <a16:creationId xmlns:a16="http://schemas.microsoft.com/office/drawing/2014/main" id="{65863547-0744-402B-8436-6C685F3462A5}"/>
                      </a:ext>
                    </a:extLst>
                  </p:cNvPr>
                  <p:cNvSpPr>
                    <a:spLocks noChangeShapeType="1"/>
                  </p:cNvSpPr>
                  <p:nvPr/>
                </p:nvSpPr>
                <p:spPr bwMode="auto">
                  <a:xfrm>
                    <a:off x="3124" y="2512"/>
                    <a:ext cx="1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7" name="Line 2010">
                    <a:extLst>
                      <a:ext uri="{FF2B5EF4-FFF2-40B4-BE49-F238E27FC236}">
                        <a16:creationId xmlns:a16="http://schemas.microsoft.com/office/drawing/2014/main" id="{A0B9CEFA-FB87-4C66-BAB7-A64E5898D272}"/>
                      </a:ext>
                    </a:extLst>
                  </p:cNvPr>
                  <p:cNvSpPr>
                    <a:spLocks noChangeShapeType="1"/>
                  </p:cNvSpPr>
                  <p:nvPr/>
                </p:nvSpPr>
                <p:spPr bwMode="auto">
                  <a:xfrm>
                    <a:off x="2994" y="2492"/>
                    <a:ext cx="24"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Line 2011">
                    <a:extLst>
                      <a:ext uri="{FF2B5EF4-FFF2-40B4-BE49-F238E27FC236}">
                        <a16:creationId xmlns:a16="http://schemas.microsoft.com/office/drawing/2014/main" id="{292B32C9-8FC2-4DFE-A754-6BB9ABD3A4A1}"/>
                      </a:ext>
                    </a:extLst>
                  </p:cNvPr>
                  <p:cNvSpPr>
                    <a:spLocks noChangeShapeType="1"/>
                  </p:cNvSpPr>
                  <p:nvPr/>
                </p:nvSpPr>
                <p:spPr bwMode="auto">
                  <a:xfrm flipH="1" flipV="1">
                    <a:off x="2472" y="2565"/>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9" name="Line 2012">
                    <a:extLst>
                      <a:ext uri="{FF2B5EF4-FFF2-40B4-BE49-F238E27FC236}">
                        <a16:creationId xmlns:a16="http://schemas.microsoft.com/office/drawing/2014/main" id="{B74476F7-0E5F-4EA7-8E24-70395198F05B}"/>
                      </a:ext>
                    </a:extLst>
                  </p:cNvPr>
                  <p:cNvSpPr>
                    <a:spLocks noChangeShapeType="1"/>
                  </p:cNvSpPr>
                  <p:nvPr/>
                </p:nvSpPr>
                <p:spPr bwMode="auto">
                  <a:xfrm flipH="1" flipV="1">
                    <a:off x="2351" y="2527"/>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Line 2013">
                    <a:extLst>
                      <a:ext uri="{FF2B5EF4-FFF2-40B4-BE49-F238E27FC236}">
                        <a16:creationId xmlns:a16="http://schemas.microsoft.com/office/drawing/2014/main" id="{6C3D0DFB-1698-4995-AB2E-F260EDA7CCDA}"/>
                      </a:ext>
                    </a:extLst>
                  </p:cNvPr>
                  <p:cNvSpPr>
                    <a:spLocks noChangeShapeType="1"/>
                  </p:cNvSpPr>
                  <p:nvPr/>
                </p:nvSpPr>
                <p:spPr bwMode="auto">
                  <a:xfrm flipH="1" flipV="1">
                    <a:off x="2567" y="2590"/>
                    <a:ext cx="29"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1" name="Line 2014">
                    <a:extLst>
                      <a:ext uri="{FF2B5EF4-FFF2-40B4-BE49-F238E27FC236}">
                        <a16:creationId xmlns:a16="http://schemas.microsoft.com/office/drawing/2014/main" id="{97BD7F1B-FD50-41B5-8974-212093AA7C8C}"/>
                      </a:ext>
                    </a:extLst>
                  </p:cNvPr>
                  <p:cNvSpPr>
                    <a:spLocks noChangeShapeType="1"/>
                  </p:cNvSpPr>
                  <p:nvPr/>
                </p:nvSpPr>
                <p:spPr bwMode="auto">
                  <a:xfrm flipV="1">
                    <a:off x="2454" y="2426"/>
                    <a:ext cx="21"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Line 2015">
                    <a:extLst>
                      <a:ext uri="{FF2B5EF4-FFF2-40B4-BE49-F238E27FC236}">
                        <a16:creationId xmlns:a16="http://schemas.microsoft.com/office/drawing/2014/main" id="{B72B16CE-6A7A-40AE-AD76-45EB84DEF704}"/>
                      </a:ext>
                    </a:extLst>
                  </p:cNvPr>
                  <p:cNvSpPr>
                    <a:spLocks noChangeShapeType="1"/>
                  </p:cNvSpPr>
                  <p:nvPr/>
                </p:nvSpPr>
                <p:spPr bwMode="auto">
                  <a:xfrm flipH="1" flipV="1">
                    <a:off x="2408" y="2552"/>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 name="Line 2016">
                    <a:extLst>
                      <a:ext uri="{FF2B5EF4-FFF2-40B4-BE49-F238E27FC236}">
                        <a16:creationId xmlns:a16="http://schemas.microsoft.com/office/drawing/2014/main" id="{21B593F9-4552-4B6E-9B05-F8E2CEA03874}"/>
                      </a:ext>
                    </a:extLst>
                  </p:cNvPr>
                  <p:cNvSpPr>
                    <a:spLocks noChangeShapeType="1"/>
                  </p:cNvSpPr>
                  <p:nvPr/>
                </p:nvSpPr>
                <p:spPr bwMode="auto">
                  <a:xfrm flipH="1">
                    <a:off x="3097" y="2606"/>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Line 2017">
                    <a:extLst>
                      <a:ext uri="{FF2B5EF4-FFF2-40B4-BE49-F238E27FC236}">
                        <a16:creationId xmlns:a16="http://schemas.microsoft.com/office/drawing/2014/main" id="{9319B87E-169A-4D54-9E98-75DEA1A00893}"/>
                      </a:ext>
                    </a:extLst>
                  </p:cNvPr>
                  <p:cNvSpPr>
                    <a:spLocks noChangeShapeType="1"/>
                  </p:cNvSpPr>
                  <p:nvPr/>
                </p:nvSpPr>
                <p:spPr bwMode="auto">
                  <a:xfrm flipV="1">
                    <a:off x="2383" y="2385"/>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5" name="Line 2018">
                    <a:extLst>
                      <a:ext uri="{FF2B5EF4-FFF2-40B4-BE49-F238E27FC236}">
                        <a16:creationId xmlns:a16="http://schemas.microsoft.com/office/drawing/2014/main" id="{14950DC3-D3F8-44CF-ADCE-9756218D6E9C}"/>
                      </a:ext>
                    </a:extLst>
                  </p:cNvPr>
                  <p:cNvSpPr>
                    <a:spLocks noChangeShapeType="1"/>
                  </p:cNvSpPr>
                  <p:nvPr/>
                </p:nvSpPr>
                <p:spPr bwMode="auto">
                  <a:xfrm flipV="1">
                    <a:off x="2644" y="2472"/>
                    <a:ext cx="21"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2019">
                    <a:extLst>
                      <a:ext uri="{FF2B5EF4-FFF2-40B4-BE49-F238E27FC236}">
                        <a16:creationId xmlns:a16="http://schemas.microsoft.com/office/drawing/2014/main" id="{893443FF-A5F7-4A1C-A4F2-781991F76CB3}"/>
                      </a:ext>
                    </a:extLst>
                  </p:cNvPr>
                  <p:cNvSpPr>
                    <a:spLocks noChangeShapeType="1"/>
                  </p:cNvSpPr>
                  <p:nvPr/>
                </p:nvSpPr>
                <p:spPr bwMode="auto">
                  <a:xfrm flipH="1">
                    <a:off x="2946" y="2642"/>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2020">
                    <a:extLst>
                      <a:ext uri="{FF2B5EF4-FFF2-40B4-BE49-F238E27FC236}">
                        <a16:creationId xmlns:a16="http://schemas.microsoft.com/office/drawing/2014/main" id="{A12950FC-4DAD-407F-A148-5FD87E0CC367}"/>
                      </a:ext>
                    </a:extLst>
                  </p:cNvPr>
                  <p:cNvSpPr>
                    <a:spLocks noChangeShapeType="1"/>
                  </p:cNvSpPr>
                  <p:nvPr/>
                </p:nvSpPr>
                <p:spPr bwMode="auto">
                  <a:xfrm flipV="1">
                    <a:off x="2878" y="2487"/>
                    <a:ext cx="26"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2021">
                    <a:extLst>
                      <a:ext uri="{FF2B5EF4-FFF2-40B4-BE49-F238E27FC236}">
                        <a16:creationId xmlns:a16="http://schemas.microsoft.com/office/drawing/2014/main" id="{A29C6AB2-9534-4B02-A8EA-187715FF2469}"/>
                      </a:ext>
                    </a:extLst>
                  </p:cNvPr>
                  <p:cNvSpPr>
                    <a:spLocks noChangeShapeType="1"/>
                  </p:cNvSpPr>
                  <p:nvPr/>
                </p:nvSpPr>
                <p:spPr bwMode="auto">
                  <a:xfrm flipV="1">
                    <a:off x="2549" y="2452"/>
                    <a:ext cx="20"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Line 2022">
                    <a:extLst>
                      <a:ext uri="{FF2B5EF4-FFF2-40B4-BE49-F238E27FC236}">
                        <a16:creationId xmlns:a16="http://schemas.microsoft.com/office/drawing/2014/main" id="{E7C1C2B0-1852-44DB-AB29-AF10CCC8BA70}"/>
                      </a:ext>
                    </a:extLst>
                  </p:cNvPr>
                  <p:cNvSpPr>
                    <a:spLocks noChangeShapeType="1"/>
                  </p:cNvSpPr>
                  <p:nvPr/>
                </p:nvSpPr>
                <p:spPr bwMode="auto">
                  <a:xfrm flipV="1">
                    <a:off x="2760" y="2478"/>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Line 2023">
                    <a:extLst>
                      <a:ext uri="{FF2B5EF4-FFF2-40B4-BE49-F238E27FC236}">
                        <a16:creationId xmlns:a16="http://schemas.microsoft.com/office/drawing/2014/main" id="{B9E395BE-259C-49A6-A859-CA7F902AD5DF}"/>
                      </a:ext>
                    </a:extLst>
                  </p:cNvPr>
                  <p:cNvSpPr>
                    <a:spLocks noChangeShapeType="1"/>
                  </p:cNvSpPr>
                  <p:nvPr/>
                </p:nvSpPr>
                <p:spPr bwMode="auto">
                  <a:xfrm flipH="1" flipV="1">
                    <a:off x="2691" y="2624"/>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Line 2024">
                    <a:extLst>
                      <a:ext uri="{FF2B5EF4-FFF2-40B4-BE49-F238E27FC236}">
                        <a16:creationId xmlns:a16="http://schemas.microsoft.com/office/drawing/2014/main" id="{09951E1B-AAD9-4FCB-9F30-E5F8F5FAD8C9}"/>
                      </a:ext>
                    </a:extLst>
                  </p:cNvPr>
                  <p:cNvSpPr>
                    <a:spLocks noChangeShapeType="1"/>
                  </p:cNvSpPr>
                  <p:nvPr/>
                </p:nvSpPr>
                <p:spPr bwMode="auto">
                  <a:xfrm flipH="1">
                    <a:off x="2307" y="2389"/>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Line 2025">
                    <a:extLst>
                      <a:ext uri="{FF2B5EF4-FFF2-40B4-BE49-F238E27FC236}">
                        <a16:creationId xmlns:a16="http://schemas.microsoft.com/office/drawing/2014/main" id="{EFB1FA06-C823-423B-8034-101BDF04511E}"/>
                      </a:ext>
                    </a:extLst>
                  </p:cNvPr>
                  <p:cNvSpPr>
                    <a:spLocks noChangeShapeType="1"/>
                  </p:cNvSpPr>
                  <p:nvPr/>
                </p:nvSpPr>
                <p:spPr bwMode="auto">
                  <a:xfrm>
                    <a:off x="3136" y="2532"/>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3" name="Line 2026">
                    <a:extLst>
                      <a:ext uri="{FF2B5EF4-FFF2-40B4-BE49-F238E27FC236}">
                        <a16:creationId xmlns:a16="http://schemas.microsoft.com/office/drawing/2014/main" id="{7411437A-4E53-4198-A475-9BDE635ED3E8}"/>
                      </a:ext>
                    </a:extLst>
                  </p:cNvPr>
                  <p:cNvSpPr>
                    <a:spLocks noChangeShapeType="1"/>
                  </p:cNvSpPr>
                  <p:nvPr/>
                </p:nvSpPr>
                <p:spPr bwMode="auto">
                  <a:xfrm>
                    <a:off x="2309" y="2325"/>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4" name="Line 2027">
                    <a:extLst>
                      <a:ext uri="{FF2B5EF4-FFF2-40B4-BE49-F238E27FC236}">
                        <a16:creationId xmlns:a16="http://schemas.microsoft.com/office/drawing/2014/main" id="{8E57CA28-0122-462C-88CA-34E723509D13}"/>
                      </a:ext>
                    </a:extLst>
                  </p:cNvPr>
                  <p:cNvSpPr>
                    <a:spLocks noChangeShapeType="1"/>
                  </p:cNvSpPr>
                  <p:nvPr/>
                </p:nvSpPr>
                <p:spPr bwMode="auto">
                  <a:xfrm flipH="1">
                    <a:off x="2819" y="2644"/>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5" name="Line 2028">
                    <a:extLst>
                      <a:ext uri="{FF2B5EF4-FFF2-40B4-BE49-F238E27FC236}">
                        <a16:creationId xmlns:a16="http://schemas.microsoft.com/office/drawing/2014/main" id="{AEA70FED-71C5-4908-B49A-F0F61CF170D3}"/>
                      </a:ext>
                    </a:extLst>
                  </p:cNvPr>
                  <p:cNvSpPr>
                    <a:spLocks noChangeShapeType="1"/>
                  </p:cNvSpPr>
                  <p:nvPr/>
                </p:nvSpPr>
                <p:spPr bwMode="auto">
                  <a:xfrm flipH="1">
                    <a:off x="3120" y="2582"/>
                    <a:ext cx="1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6" name="Line 2029">
                    <a:extLst>
                      <a:ext uri="{FF2B5EF4-FFF2-40B4-BE49-F238E27FC236}">
                        <a16:creationId xmlns:a16="http://schemas.microsoft.com/office/drawing/2014/main" id="{C8016628-5DB1-48FC-BC8B-36D1BD93370B}"/>
                      </a:ext>
                    </a:extLst>
                  </p:cNvPr>
                  <p:cNvSpPr>
                    <a:spLocks noChangeShapeType="1"/>
                  </p:cNvSpPr>
                  <p:nvPr/>
                </p:nvSpPr>
                <p:spPr bwMode="auto">
                  <a:xfrm flipH="1">
                    <a:off x="2335" y="2470"/>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2030">
                    <a:extLst>
                      <a:ext uri="{FF2B5EF4-FFF2-40B4-BE49-F238E27FC236}">
                        <a16:creationId xmlns:a16="http://schemas.microsoft.com/office/drawing/2014/main" id="{30F84D4B-2BB0-45D8-90EE-5B8EAA3BF460}"/>
                      </a:ext>
                    </a:extLst>
                  </p:cNvPr>
                  <p:cNvSpPr>
                    <a:spLocks noChangeShapeType="1"/>
                  </p:cNvSpPr>
                  <p:nvPr/>
                </p:nvSpPr>
                <p:spPr bwMode="auto">
                  <a:xfrm flipH="1" flipV="1">
                    <a:off x="2501" y="2581"/>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8" name="Line 2031">
                    <a:extLst>
                      <a:ext uri="{FF2B5EF4-FFF2-40B4-BE49-F238E27FC236}">
                        <a16:creationId xmlns:a16="http://schemas.microsoft.com/office/drawing/2014/main" id="{47AE0916-3638-44D8-BAB5-E3C01359B59B}"/>
                      </a:ext>
                    </a:extLst>
                  </p:cNvPr>
                  <p:cNvSpPr>
                    <a:spLocks noChangeShapeType="1"/>
                  </p:cNvSpPr>
                  <p:nvPr/>
                </p:nvSpPr>
                <p:spPr bwMode="auto">
                  <a:xfrm>
                    <a:off x="2346" y="2347"/>
                    <a:ext cx="25"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9" name="Line 2032">
                    <a:extLst>
                      <a:ext uri="{FF2B5EF4-FFF2-40B4-BE49-F238E27FC236}">
                        <a16:creationId xmlns:a16="http://schemas.microsoft.com/office/drawing/2014/main" id="{46179324-7515-473F-9D18-63A5B8CF8156}"/>
                      </a:ext>
                    </a:extLst>
                  </p:cNvPr>
                  <p:cNvSpPr>
                    <a:spLocks noChangeShapeType="1"/>
                  </p:cNvSpPr>
                  <p:nvPr/>
                </p:nvSpPr>
                <p:spPr bwMode="auto">
                  <a:xfrm flipH="1" flipV="1">
                    <a:off x="2596" y="2605"/>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Line 2033">
                    <a:extLst>
                      <a:ext uri="{FF2B5EF4-FFF2-40B4-BE49-F238E27FC236}">
                        <a16:creationId xmlns:a16="http://schemas.microsoft.com/office/drawing/2014/main" id="{91B35878-9A07-48B1-B018-CC3F7F205A7C}"/>
                      </a:ext>
                    </a:extLst>
                  </p:cNvPr>
                  <p:cNvSpPr>
                    <a:spLocks noChangeShapeType="1"/>
                  </p:cNvSpPr>
                  <p:nvPr/>
                </p:nvSpPr>
                <p:spPr bwMode="auto">
                  <a:xfrm flipH="1">
                    <a:off x="3135" y="255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 name="Line 2034">
                    <a:extLst>
                      <a:ext uri="{FF2B5EF4-FFF2-40B4-BE49-F238E27FC236}">
                        <a16:creationId xmlns:a16="http://schemas.microsoft.com/office/drawing/2014/main" id="{68BEC018-305A-4230-B272-846DDFC40A21}"/>
                      </a:ext>
                    </a:extLst>
                  </p:cNvPr>
                  <p:cNvSpPr>
                    <a:spLocks noChangeShapeType="1"/>
                  </p:cNvSpPr>
                  <p:nvPr/>
                </p:nvSpPr>
                <p:spPr bwMode="auto">
                  <a:xfrm flipV="1">
                    <a:off x="2475" y="2415"/>
                    <a:ext cx="24"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 name="Line 2035">
                    <a:extLst>
                      <a:ext uri="{FF2B5EF4-FFF2-40B4-BE49-F238E27FC236}">
                        <a16:creationId xmlns:a16="http://schemas.microsoft.com/office/drawing/2014/main" id="{48ACD01F-A3CC-49BB-8F69-A560163FFEA6}"/>
                      </a:ext>
                    </a:extLst>
                  </p:cNvPr>
                  <p:cNvSpPr>
                    <a:spLocks noChangeShapeType="1"/>
                  </p:cNvSpPr>
                  <p:nvPr/>
                </p:nvSpPr>
                <p:spPr bwMode="auto">
                  <a:xfrm>
                    <a:off x="3018" y="2498"/>
                    <a:ext cx="20"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3" name="Line 2036">
                    <a:extLst>
                      <a:ext uri="{FF2B5EF4-FFF2-40B4-BE49-F238E27FC236}">
                        <a16:creationId xmlns:a16="http://schemas.microsoft.com/office/drawing/2014/main" id="{2E974BB2-7006-4293-92A6-420BA19ECEC8}"/>
                      </a:ext>
                    </a:extLst>
                  </p:cNvPr>
                  <p:cNvSpPr>
                    <a:spLocks noChangeShapeType="1"/>
                  </p:cNvSpPr>
                  <p:nvPr/>
                </p:nvSpPr>
                <p:spPr bwMode="auto">
                  <a:xfrm flipH="1">
                    <a:off x="2322" y="2365"/>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4" name="Line 2037">
                    <a:extLst>
                      <a:ext uri="{FF2B5EF4-FFF2-40B4-BE49-F238E27FC236}">
                        <a16:creationId xmlns:a16="http://schemas.microsoft.com/office/drawing/2014/main" id="{9E10E706-1F8A-4F94-81BA-572586622CB5}"/>
                      </a:ext>
                    </a:extLst>
                  </p:cNvPr>
                  <p:cNvSpPr>
                    <a:spLocks noChangeShapeType="1"/>
                  </p:cNvSpPr>
                  <p:nvPr/>
                </p:nvSpPr>
                <p:spPr bwMode="auto">
                  <a:xfrm>
                    <a:off x="2323" y="2343"/>
                    <a:ext cx="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5" name="Line 2038">
                    <a:extLst>
                      <a:ext uri="{FF2B5EF4-FFF2-40B4-BE49-F238E27FC236}">
                        <a16:creationId xmlns:a16="http://schemas.microsoft.com/office/drawing/2014/main" id="{1555F196-5D32-498E-8773-8424EA2412EE}"/>
                      </a:ext>
                    </a:extLst>
                  </p:cNvPr>
                  <p:cNvSpPr>
                    <a:spLocks noChangeShapeType="1"/>
                  </p:cNvSpPr>
                  <p:nvPr/>
                </p:nvSpPr>
                <p:spPr bwMode="auto">
                  <a:xfrm flipV="1">
                    <a:off x="2665" y="2462"/>
                    <a:ext cx="24"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6" name="Line 2039">
                    <a:extLst>
                      <a:ext uri="{FF2B5EF4-FFF2-40B4-BE49-F238E27FC236}">
                        <a16:creationId xmlns:a16="http://schemas.microsoft.com/office/drawing/2014/main" id="{C9E1590F-2389-47E7-B37A-E8C923A54F0D}"/>
                      </a:ext>
                    </a:extLst>
                  </p:cNvPr>
                  <p:cNvSpPr>
                    <a:spLocks noChangeShapeType="1"/>
                  </p:cNvSpPr>
                  <p:nvPr/>
                </p:nvSpPr>
                <p:spPr bwMode="auto">
                  <a:xfrm flipV="1">
                    <a:off x="2408" y="2382"/>
                    <a:ext cx="26"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7" name="Line 2040">
                    <a:extLst>
                      <a:ext uri="{FF2B5EF4-FFF2-40B4-BE49-F238E27FC236}">
                        <a16:creationId xmlns:a16="http://schemas.microsoft.com/office/drawing/2014/main" id="{177DCF3A-5C22-4E1C-B696-694728F451DE}"/>
                      </a:ext>
                    </a:extLst>
                  </p:cNvPr>
                  <p:cNvSpPr>
                    <a:spLocks noChangeShapeType="1"/>
                  </p:cNvSpPr>
                  <p:nvPr/>
                </p:nvSpPr>
                <p:spPr bwMode="auto">
                  <a:xfrm flipH="1">
                    <a:off x="2441" y="2560"/>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8" name="Line 2041">
                    <a:extLst>
                      <a:ext uri="{FF2B5EF4-FFF2-40B4-BE49-F238E27FC236}">
                        <a16:creationId xmlns:a16="http://schemas.microsoft.com/office/drawing/2014/main" id="{A290EF00-5A28-4F24-A6FA-82E3F53201F7}"/>
                      </a:ext>
                    </a:extLst>
                  </p:cNvPr>
                  <p:cNvSpPr>
                    <a:spLocks noChangeShapeType="1"/>
                  </p:cNvSpPr>
                  <p:nvPr/>
                </p:nvSpPr>
                <p:spPr bwMode="auto">
                  <a:xfrm flipH="1">
                    <a:off x="2386" y="2521"/>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9" name="Line 2042">
                    <a:extLst>
                      <a:ext uri="{FF2B5EF4-FFF2-40B4-BE49-F238E27FC236}">
                        <a16:creationId xmlns:a16="http://schemas.microsoft.com/office/drawing/2014/main" id="{79647EDD-96A0-4F7D-AD44-0381E8719CF0}"/>
                      </a:ext>
                    </a:extLst>
                  </p:cNvPr>
                  <p:cNvSpPr>
                    <a:spLocks noChangeShapeType="1"/>
                  </p:cNvSpPr>
                  <p:nvPr/>
                </p:nvSpPr>
                <p:spPr bwMode="auto">
                  <a:xfrm flipH="1">
                    <a:off x="2980" y="2627"/>
                    <a:ext cx="3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0" name="Line 2043">
                    <a:extLst>
                      <a:ext uri="{FF2B5EF4-FFF2-40B4-BE49-F238E27FC236}">
                        <a16:creationId xmlns:a16="http://schemas.microsoft.com/office/drawing/2014/main" id="{2907571A-01B6-4FF6-8135-2BEEE51D0D9E}"/>
                      </a:ext>
                    </a:extLst>
                  </p:cNvPr>
                  <p:cNvSpPr>
                    <a:spLocks noChangeShapeType="1"/>
                  </p:cNvSpPr>
                  <p:nvPr/>
                </p:nvSpPr>
                <p:spPr bwMode="auto">
                  <a:xfrm flipV="1">
                    <a:off x="2569" y="2441"/>
                    <a:ext cx="25"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1" name="Line 2044">
                    <a:extLst>
                      <a:ext uri="{FF2B5EF4-FFF2-40B4-BE49-F238E27FC236}">
                        <a16:creationId xmlns:a16="http://schemas.microsoft.com/office/drawing/2014/main" id="{AB67E0F4-558F-4D05-8FD5-7C1ADD16C24E}"/>
                      </a:ext>
                    </a:extLst>
                  </p:cNvPr>
                  <p:cNvSpPr>
                    <a:spLocks noChangeShapeType="1"/>
                  </p:cNvSpPr>
                  <p:nvPr/>
                </p:nvSpPr>
                <p:spPr bwMode="auto">
                  <a:xfrm>
                    <a:off x="2904" y="2487"/>
                    <a:ext cx="24"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Line 2045">
                    <a:extLst>
                      <a:ext uri="{FF2B5EF4-FFF2-40B4-BE49-F238E27FC236}">
                        <a16:creationId xmlns:a16="http://schemas.microsoft.com/office/drawing/2014/main" id="{BBCF8B54-B539-4142-B399-F586E4787C02}"/>
                      </a:ext>
                    </a:extLst>
                  </p:cNvPr>
                  <p:cNvSpPr>
                    <a:spLocks noChangeShapeType="1"/>
                  </p:cNvSpPr>
                  <p:nvPr/>
                </p:nvSpPr>
                <p:spPr bwMode="auto">
                  <a:xfrm flipH="1">
                    <a:off x="2725" y="2631"/>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3" name="Line 2046">
                    <a:extLst>
                      <a:ext uri="{FF2B5EF4-FFF2-40B4-BE49-F238E27FC236}">
                        <a16:creationId xmlns:a16="http://schemas.microsoft.com/office/drawing/2014/main" id="{59C30239-028E-4703-AB25-823B15CC2BA9}"/>
                      </a:ext>
                    </a:extLst>
                  </p:cNvPr>
                  <p:cNvSpPr>
                    <a:spLocks noChangeShapeType="1"/>
                  </p:cNvSpPr>
                  <p:nvPr/>
                </p:nvSpPr>
                <p:spPr bwMode="auto">
                  <a:xfrm flipV="1">
                    <a:off x="2785" y="2476"/>
                    <a:ext cx="25"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4" name="Line 2047">
                    <a:extLst>
                      <a:ext uri="{FF2B5EF4-FFF2-40B4-BE49-F238E27FC236}">
                        <a16:creationId xmlns:a16="http://schemas.microsoft.com/office/drawing/2014/main" id="{0B10BB0B-6A8A-4519-ADBA-CE4F68B4523B}"/>
                      </a:ext>
                    </a:extLst>
                  </p:cNvPr>
                  <p:cNvSpPr>
                    <a:spLocks noChangeShapeType="1"/>
                  </p:cNvSpPr>
                  <p:nvPr/>
                </p:nvSpPr>
                <p:spPr bwMode="auto">
                  <a:xfrm flipH="1">
                    <a:off x="2854" y="2635"/>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5" name="Line 2048">
                    <a:extLst>
                      <a:ext uri="{FF2B5EF4-FFF2-40B4-BE49-F238E27FC236}">
                        <a16:creationId xmlns:a16="http://schemas.microsoft.com/office/drawing/2014/main" id="{5AF13CAC-538D-4BAE-AD3A-9A84ADB5FCF8}"/>
                      </a:ext>
                    </a:extLst>
                  </p:cNvPr>
                  <p:cNvSpPr>
                    <a:spLocks noChangeShapeType="1"/>
                  </p:cNvSpPr>
                  <p:nvPr/>
                </p:nvSpPr>
                <p:spPr bwMode="auto">
                  <a:xfrm>
                    <a:off x="2371" y="2352"/>
                    <a:ext cx="19"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6" name="Line 2049">
                    <a:extLst>
                      <a:ext uri="{FF2B5EF4-FFF2-40B4-BE49-F238E27FC236}">
                        <a16:creationId xmlns:a16="http://schemas.microsoft.com/office/drawing/2014/main" id="{0F8A1BA2-385B-4768-9F17-A92486F53429}"/>
                      </a:ext>
                    </a:extLst>
                  </p:cNvPr>
                  <p:cNvSpPr>
                    <a:spLocks noChangeShapeType="1"/>
                  </p:cNvSpPr>
                  <p:nvPr/>
                </p:nvSpPr>
                <p:spPr bwMode="auto">
                  <a:xfrm flipH="1">
                    <a:off x="2364" y="2451"/>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7" name="Line 2050">
                    <a:extLst>
                      <a:ext uri="{FF2B5EF4-FFF2-40B4-BE49-F238E27FC236}">
                        <a16:creationId xmlns:a16="http://schemas.microsoft.com/office/drawing/2014/main" id="{C788B916-12A0-41F7-88BD-896C9F5948EE}"/>
                      </a:ext>
                    </a:extLst>
                  </p:cNvPr>
                  <p:cNvSpPr>
                    <a:spLocks noChangeShapeType="1"/>
                  </p:cNvSpPr>
                  <p:nvPr/>
                </p:nvSpPr>
                <p:spPr bwMode="auto">
                  <a:xfrm flipH="1">
                    <a:off x="2534" y="2589"/>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8" name="Line 2051">
                    <a:extLst>
                      <a:ext uri="{FF2B5EF4-FFF2-40B4-BE49-F238E27FC236}">
                        <a16:creationId xmlns:a16="http://schemas.microsoft.com/office/drawing/2014/main" id="{2D1B7C50-7C64-47D6-9331-70FD12CD1B02}"/>
                      </a:ext>
                    </a:extLst>
                  </p:cNvPr>
                  <p:cNvSpPr>
                    <a:spLocks noChangeShapeType="1"/>
                  </p:cNvSpPr>
                  <p:nvPr/>
                </p:nvSpPr>
                <p:spPr bwMode="auto">
                  <a:xfrm flipH="1">
                    <a:off x="2629" y="2612"/>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9" name="Line 2052">
                    <a:extLst>
                      <a:ext uri="{FF2B5EF4-FFF2-40B4-BE49-F238E27FC236}">
                        <a16:creationId xmlns:a16="http://schemas.microsoft.com/office/drawing/2014/main" id="{F69D6104-6FDF-423C-8E61-0DD61E4936DA}"/>
                      </a:ext>
                    </a:extLst>
                  </p:cNvPr>
                  <p:cNvSpPr>
                    <a:spLocks noChangeShapeType="1"/>
                  </p:cNvSpPr>
                  <p:nvPr/>
                </p:nvSpPr>
                <p:spPr bwMode="auto">
                  <a:xfrm>
                    <a:off x="3038" y="2512"/>
                    <a:ext cx="1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0" name="Line 2053">
                    <a:extLst>
                      <a:ext uri="{FF2B5EF4-FFF2-40B4-BE49-F238E27FC236}">
                        <a16:creationId xmlns:a16="http://schemas.microsoft.com/office/drawing/2014/main" id="{A96C8EDB-02F1-4FAC-AB22-D7FE4F1E544C}"/>
                      </a:ext>
                    </a:extLst>
                  </p:cNvPr>
                  <p:cNvSpPr>
                    <a:spLocks noChangeShapeType="1"/>
                  </p:cNvSpPr>
                  <p:nvPr/>
                </p:nvSpPr>
                <p:spPr bwMode="auto">
                  <a:xfrm flipV="1">
                    <a:off x="2499" y="2413"/>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1" name="Line 2054">
                    <a:extLst>
                      <a:ext uri="{FF2B5EF4-FFF2-40B4-BE49-F238E27FC236}">
                        <a16:creationId xmlns:a16="http://schemas.microsoft.com/office/drawing/2014/main" id="{78C8E0E6-3260-4B3E-B0B5-9EDBF3EFBF3D}"/>
                      </a:ext>
                    </a:extLst>
                  </p:cNvPr>
                  <p:cNvSpPr>
                    <a:spLocks noChangeShapeType="1"/>
                  </p:cNvSpPr>
                  <p:nvPr/>
                </p:nvSpPr>
                <p:spPr bwMode="auto">
                  <a:xfrm flipH="1">
                    <a:off x="3010" y="2606"/>
                    <a:ext cx="2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2" name="Line 2055">
                    <a:extLst>
                      <a:ext uri="{FF2B5EF4-FFF2-40B4-BE49-F238E27FC236}">
                        <a16:creationId xmlns:a16="http://schemas.microsoft.com/office/drawing/2014/main" id="{D78CD56E-9159-4F84-B50F-B95D15DB5853}"/>
                      </a:ext>
                    </a:extLst>
                  </p:cNvPr>
                  <p:cNvSpPr>
                    <a:spLocks noChangeShapeType="1"/>
                  </p:cNvSpPr>
                  <p:nvPr/>
                </p:nvSpPr>
                <p:spPr bwMode="auto">
                  <a:xfrm>
                    <a:off x="2434" y="2382"/>
                    <a:ext cx="24"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3" name="Line 2056">
                    <a:extLst>
                      <a:ext uri="{FF2B5EF4-FFF2-40B4-BE49-F238E27FC236}">
                        <a16:creationId xmlns:a16="http://schemas.microsoft.com/office/drawing/2014/main" id="{B5911B43-46D3-404D-9778-3A37B8B47001}"/>
                      </a:ext>
                    </a:extLst>
                  </p:cNvPr>
                  <p:cNvSpPr>
                    <a:spLocks noChangeShapeType="1"/>
                  </p:cNvSpPr>
                  <p:nvPr/>
                </p:nvSpPr>
                <p:spPr bwMode="auto">
                  <a:xfrm flipV="1">
                    <a:off x="2689" y="2460"/>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4" name="Line 2057">
                    <a:extLst>
                      <a:ext uri="{FF2B5EF4-FFF2-40B4-BE49-F238E27FC236}">
                        <a16:creationId xmlns:a16="http://schemas.microsoft.com/office/drawing/2014/main" id="{2E795A87-E110-400E-8A91-57DF58B5B877}"/>
                      </a:ext>
                    </a:extLst>
                  </p:cNvPr>
                  <p:cNvSpPr>
                    <a:spLocks noChangeShapeType="1"/>
                  </p:cNvSpPr>
                  <p:nvPr/>
                </p:nvSpPr>
                <p:spPr bwMode="auto">
                  <a:xfrm flipH="1">
                    <a:off x="2476" y="2553"/>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5" name="Line 2058">
                    <a:extLst>
                      <a:ext uri="{FF2B5EF4-FFF2-40B4-BE49-F238E27FC236}">
                        <a16:creationId xmlns:a16="http://schemas.microsoft.com/office/drawing/2014/main" id="{9882C7B0-57C0-4628-8F79-25AB328E1503}"/>
                      </a:ext>
                    </a:extLst>
                  </p:cNvPr>
                  <p:cNvSpPr>
                    <a:spLocks noChangeShapeType="1"/>
                  </p:cNvSpPr>
                  <p:nvPr/>
                </p:nvSpPr>
                <p:spPr bwMode="auto">
                  <a:xfrm flipH="1">
                    <a:off x="2420" y="2506"/>
                    <a:ext cx="3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20" name="Line 2060">
                  <a:extLst>
                    <a:ext uri="{FF2B5EF4-FFF2-40B4-BE49-F238E27FC236}">
                      <a16:creationId xmlns:a16="http://schemas.microsoft.com/office/drawing/2014/main" id="{9611ED40-8DA6-4D82-BD03-33AD6EB386A5}"/>
                    </a:ext>
                  </a:extLst>
                </p:cNvPr>
                <p:cNvSpPr>
                  <a:spLocks noChangeShapeType="1"/>
                </p:cNvSpPr>
                <p:nvPr/>
              </p:nvSpPr>
              <p:spPr bwMode="auto">
                <a:xfrm flipV="1">
                  <a:off x="4117975" y="3871913"/>
                  <a:ext cx="396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2061">
                  <a:extLst>
                    <a:ext uri="{FF2B5EF4-FFF2-40B4-BE49-F238E27FC236}">
                      <a16:creationId xmlns:a16="http://schemas.microsoft.com/office/drawing/2014/main" id="{0AADCA8E-8B66-4693-9715-D43CC2CA5BD4}"/>
                    </a:ext>
                  </a:extLst>
                </p:cNvPr>
                <p:cNvSpPr>
                  <a:spLocks noChangeShapeType="1"/>
                </p:cNvSpPr>
                <p:nvPr/>
              </p:nvSpPr>
              <p:spPr bwMode="auto">
                <a:xfrm>
                  <a:off x="3794125" y="375285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2062">
                  <a:extLst>
                    <a:ext uri="{FF2B5EF4-FFF2-40B4-BE49-F238E27FC236}">
                      <a16:creationId xmlns:a16="http://schemas.microsoft.com/office/drawing/2014/main" id="{03018D9B-5417-42A2-887C-531D71D2847E}"/>
                    </a:ext>
                  </a:extLst>
                </p:cNvPr>
                <p:cNvSpPr>
                  <a:spLocks noChangeShapeType="1"/>
                </p:cNvSpPr>
                <p:nvPr/>
              </p:nvSpPr>
              <p:spPr bwMode="auto">
                <a:xfrm flipH="1">
                  <a:off x="3789363" y="385445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2063">
                  <a:extLst>
                    <a:ext uri="{FF2B5EF4-FFF2-40B4-BE49-F238E27FC236}">
                      <a16:creationId xmlns:a16="http://schemas.microsoft.com/office/drawing/2014/main" id="{03C1338D-AA5B-4EE1-9DB9-B00BF43457C5}"/>
                    </a:ext>
                  </a:extLst>
                </p:cNvPr>
                <p:cNvSpPr>
                  <a:spLocks noChangeShapeType="1"/>
                </p:cNvSpPr>
                <p:nvPr/>
              </p:nvSpPr>
              <p:spPr bwMode="auto">
                <a:xfrm flipH="1">
                  <a:off x="4381500" y="4164013"/>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2064">
                  <a:extLst>
                    <a:ext uri="{FF2B5EF4-FFF2-40B4-BE49-F238E27FC236}">
                      <a16:creationId xmlns:a16="http://schemas.microsoft.com/office/drawing/2014/main" id="{D5036ACB-B47E-4D69-9D29-F765903F4421}"/>
                    </a:ext>
                  </a:extLst>
                </p:cNvPr>
                <p:cNvSpPr>
                  <a:spLocks noChangeShapeType="1"/>
                </p:cNvSpPr>
                <p:nvPr/>
              </p:nvSpPr>
              <p:spPr bwMode="auto">
                <a:xfrm>
                  <a:off x="4841875" y="4019550"/>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2065">
                  <a:extLst>
                    <a:ext uri="{FF2B5EF4-FFF2-40B4-BE49-F238E27FC236}">
                      <a16:creationId xmlns:a16="http://schemas.microsoft.com/office/drawing/2014/main" id="{A4C640CA-5CEA-4ED4-A2DA-E9627CE67F3E}"/>
                    </a:ext>
                  </a:extLst>
                </p:cNvPr>
                <p:cNvSpPr>
                  <a:spLocks noChangeShapeType="1"/>
                </p:cNvSpPr>
                <p:nvPr/>
              </p:nvSpPr>
              <p:spPr bwMode="auto">
                <a:xfrm>
                  <a:off x="4648200" y="3957638"/>
                  <a:ext cx="30163"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2066">
                  <a:extLst>
                    <a:ext uri="{FF2B5EF4-FFF2-40B4-BE49-F238E27FC236}">
                      <a16:creationId xmlns:a16="http://schemas.microsoft.com/office/drawing/2014/main" id="{0A69D870-ADD7-4A63-9DF7-7A2F07700478}"/>
                    </a:ext>
                  </a:extLst>
                </p:cNvPr>
                <p:cNvSpPr>
                  <a:spLocks noChangeShapeType="1"/>
                </p:cNvSpPr>
                <p:nvPr/>
              </p:nvSpPr>
              <p:spPr bwMode="auto">
                <a:xfrm flipH="1">
                  <a:off x="4584700" y="4159250"/>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2067">
                  <a:extLst>
                    <a:ext uri="{FF2B5EF4-FFF2-40B4-BE49-F238E27FC236}">
                      <a16:creationId xmlns:a16="http://schemas.microsoft.com/office/drawing/2014/main" id="{0AC80407-0E4D-49A0-AEFA-47E12826B9D0}"/>
                    </a:ext>
                  </a:extLst>
                </p:cNvPr>
                <p:cNvSpPr>
                  <a:spLocks noChangeShapeType="1"/>
                </p:cNvSpPr>
                <p:nvPr/>
              </p:nvSpPr>
              <p:spPr bwMode="auto">
                <a:xfrm flipH="1">
                  <a:off x="4814888" y="4097338"/>
                  <a:ext cx="2381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2068">
                  <a:extLst>
                    <a:ext uri="{FF2B5EF4-FFF2-40B4-BE49-F238E27FC236}">
                      <a16:creationId xmlns:a16="http://schemas.microsoft.com/office/drawing/2014/main" id="{B408492B-D6BE-40D6-8095-8109DFF36400}"/>
                    </a:ext>
                  </a:extLst>
                </p:cNvPr>
                <p:cNvSpPr>
                  <a:spLocks noChangeShapeType="1"/>
                </p:cNvSpPr>
                <p:nvPr/>
              </p:nvSpPr>
              <p:spPr bwMode="auto">
                <a:xfrm>
                  <a:off x="4460875" y="3930650"/>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2069">
                  <a:extLst>
                    <a:ext uri="{FF2B5EF4-FFF2-40B4-BE49-F238E27FC236}">
                      <a16:creationId xmlns:a16="http://schemas.microsoft.com/office/drawing/2014/main" id="{F0A9042A-EF49-42C1-B9E5-4CCD91EF2287}"/>
                    </a:ext>
                  </a:extLst>
                </p:cNvPr>
                <p:cNvSpPr>
                  <a:spLocks noChangeShapeType="1"/>
                </p:cNvSpPr>
                <p:nvPr/>
              </p:nvSpPr>
              <p:spPr bwMode="auto">
                <a:xfrm flipH="1">
                  <a:off x="4078288" y="409733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2070">
                  <a:extLst>
                    <a:ext uri="{FF2B5EF4-FFF2-40B4-BE49-F238E27FC236}">
                      <a16:creationId xmlns:a16="http://schemas.microsoft.com/office/drawing/2014/main" id="{1B0AC51E-2298-45AA-A8BC-8E08AAA1B880}"/>
                    </a:ext>
                  </a:extLst>
                </p:cNvPr>
                <p:cNvSpPr>
                  <a:spLocks noChangeShapeType="1"/>
                </p:cNvSpPr>
                <p:nvPr/>
              </p:nvSpPr>
              <p:spPr bwMode="auto">
                <a:xfrm flipH="1">
                  <a:off x="4838700" y="4057650"/>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2071">
                  <a:extLst>
                    <a:ext uri="{FF2B5EF4-FFF2-40B4-BE49-F238E27FC236}">
                      <a16:creationId xmlns:a16="http://schemas.microsoft.com/office/drawing/2014/main" id="{4216F618-DBB4-4203-A32F-EC6A6EA2805F}"/>
                    </a:ext>
                  </a:extLst>
                </p:cNvPr>
                <p:cNvSpPr>
                  <a:spLocks noChangeShapeType="1"/>
                </p:cNvSpPr>
                <p:nvPr/>
              </p:nvSpPr>
              <p:spPr bwMode="auto">
                <a:xfrm>
                  <a:off x="3814763" y="3781425"/>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2072">
                  <a:extLst>
                    <a:ext uri="{FF2B5EF4-FFF2-40B4-BE49-F238E27FC236}">
                      <a16:creationId xmlns:a16="http://schemas.microsoft.com/office/drawing/2014/main" id="{F4EB34A7-836C-429C-95F1-62B15EC695D7}"/>
                    </a:ext>
                  </a:extLst>
                </p:cNvPr>
                <p:cNvSpPr>
                  <a:spLocks noChangeShapeType="1"/>
                </p:cNvSpPr>
                <p:nvPr/>
              </p:nvSpPr>
              <p:spPr bwMode="auto">
                <a:xfrm flipH="1">
                  <a:off x="4229100" y="4133850"/>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2073">
                  <a:extLst>
                    <a:ext uri="{FF2B5EF4-FFF2-40B4-BE49-F238E27FC236}">
                      <a16:creationId xmlns:a16="http://schemas.microsoft.com/office/drawing/2014/main" id="{7BD523A4-FCE6-417E-9CC5-5223992D1DDC}"/>
                    </a:ext>
                  </a:extLst>
                </p:cNvPr>
                <p:cNvSpPr>
                  <a:spLocks noChangeShapeType="1"/>
                </p:cNvSpPr>
                <p:nvPr/>
              </p:nvSpPr>
              <p:spPr bwMode="auto">
                <a:xfrm flipH="1">
                  <a:off x="3813175" y="3816350"/>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2074">
                  <a:extLst>
                    <a:ext uri="{FF2B5EF4-FFF2-40B4-BE49-F238E27FC236}">
                      <a16:creationId xmlns:a16="http://schemas.microsoft.com/office/drawing/2014/main" id="{F7100D6E-4D65-4182-AE19-A55248013DDD}"/>
                    </a:ext>
                  </a:extLst>
                </p:cNvPr>
                <p:cNvSpPr>
                  <a:spLocks noChangeShapeType="1"/>
                </p:cNvSpPr>
                <p:nvPr/>
              </p:nvSpPr>
              <p:spPr bwMode="auto">
                <a:xfrm>
                  <a:off x="4008438" y="3830638"/>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2075">
                  <a:extLst>
                    <a:ext uri="{FF2B5EF4-FFF2-40B4-BE49-F238E27FC236}">
                      <a16:creationId xmlns:a16="http://schemas.microsoft.com/office/drawing/2014/main" id="{105F9825-1EF5-414E-A287-ED1492FA2938}"/>
                    </a:ext>
                  </a:extLst>
                </p:cNvPr>
                <p:cNvSpPr>
                  <a:spLocks noChangeShapeType="1"/>
                </p:cNvSpPr>
                <p:nvPr/>
              </p:nvSpPr>
              <p:spPr bwMode="auto">
                <a:xfrm>
                  <a:off x="3902075" y="3789363"/>
                  <a:ext cx="30163"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2076">
                  <a:extLst>
                    <a:ext uri="{FF2B5EF4-FFF2-40B4-BE49-F238E27FC236}">
                      <a16:creationId xmlns:a16="http://schemas.microsoft.com/office/drawing/2014/main" id="{6691444D-C751-4E1A-8184-D089D96315DE}"/>
                    </a:ext>
                  </a:extLst>
                </p:cNvPr>
                <p:cNvSpPr>
                  <a:spLocks noChangeShapeType="1"/>
                </p:cNvSpPr>
                <p:nvPr/>
              </p:nvSpPr>
              <p:spPr bwMode="auto">
                <a:xfrm flipH="1">
                  <a:off x="3889375" y="3948113"/>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2077">
                  <a:extLst>
                    <a:ext uri="{FF2B5EF4-FFF2-40B4-BE49-F238E27FC236}">
                      <a16:creationId xmlns:a16="http://schemas.microsoft.com/office/drawing/2014/main" id="{D80A3D86-CD4D-4908-A0E7-13886FC70046}"/>
                    </a:ext>
                  </a:extLst>
                </p:cNvPr>
                <p:cNvSpPr>
                  <a:spLocks noChangeShapeType="1"/>
                </p:cNvSpPr>
                <p:nvPr/>
              </p:nvSpPr>
              <p:spPr bwMode="auto">
                <a:xfrm>
                  <a:off x="4310063" y="3905250"/>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2078">
                  <a:extLst>
                    <a:ext uri="{FF2B5EF4-FFF2-40B4-BE49-F238E27FC236}">
                      <a16:creationId xmlns:a16="http://schemas.microsoft.com/office/drawing/2014/main" id="{4E2BD12C-16E1-48A9-8632-F8305FCE3654}"/>
                    </a:ext>
                  </a:extLst>
                </p:cNvPr>
                <p:cNvSpPr>
                  <a:spLocks noChangeShapeType="1"/>
                </p:cNvSpPr>
                <p:nvPr/>
              </p:nvSpPr>
              <p:spPr bwMode="auto">
                <a:xfrm flipH="1">
                  <a:off x="3984625" y="4030663"/>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2079">
                  <a:extLst>
                    <a:ext uri="{FF2B5EF4-FFF2-40B4-BE49-F238E27FC236}">
                      <a16:creationId xmlns:a16="http://schemas.microsoft.com/office/drawing/2014/main" id="{972C8CA9-B110-4E75-8948-FEE1FEE87850}"/>
                    </a:ext>
                  </a:extLst>
                </p:cNvPr>
                <p:cNvSpPr>
                  <a:spLocks noChangeShapeType="1"/>
                </p:cNvSpPr>
                <p:nvPr/>
              </p:nvSpPr>
              <p:spPr bwMode="auto">
                <a:xfrm>
                  <a:off x="4157663" y="3871913"/>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2080">
                  <a:extLst>
                    <a:ext uri="{FF2B5EF4-FFF2-40B4-BE49-F238E27FC236}">
                      <a16:creationId xmlns:a16="http://schemas.microsoft.com/office/drawing/2014/main" id="{D6532922-81D7-4CB9-8084-C3CAE390B0B6}"/>
                    </a:ext>
                  </a:extLst>
                </p:cNvPr>
                <p:cNvSpPr>
                  <a:spLocks noChangeShapeType="1"/>
                </p:cNvSpPr>
                <p:nvPr/>
              </p:nvSpPr>
              <p:spPr bwMode="auto">
                <a:xfrm>
                  <a:off x="4678363" y="3979863"/>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2081">
                  <a:extLst>
                    <a:ext uri="{FF2B5EF4-FFF2-40B4-BE49-F238E27FC236}">
                      <a16:creationId xmlns:a16="http://schemas.microsoft.com/office/drawing/2014/main" id="{A1DDB356-19C1-4CDF-9BFD-F193648C6009}"/>
                    </a:ext>
                  </a:extLst>
                </p:cNvPr>
                <p:cNvSpPr>
                  <a:spLocks noChangeShapeType="1"/>
                </p:cNvSpPr>
                <p:nvPr/>
              </p:nvSpPr>
              <p:spPr bwMode="auto">
                <a:xfrm flipH="1">
                  <a:off x="4632325" y="4125913"/>
                  <a:ext cx="38100"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2082">
                  <a:extLst>
                    <a:ext uri="{FF2B5EF4-FFF2-40B4-BE49-F238E27FC236}">
                      <a16:creationId xmlns:a16="http://schemas.microsoft.com/office/drawing/2014/main" id="{A881DCAE-E43F-4149-822D-957996D48F7A}"/>
                    </a:ext>
                  </a:extLst>
                </p:cNvPr>
                <p:cNvSpPr>
                  <a:spLocks noChangeShapeType="1"/>
                </p:cNvSpPr>
                <p:nvPr/>
              </p:nvSpPr>
              <p:spPr bwMode="auto">
                <a:xfrm flipH="1">
                  <a:off x="4435475" y="4140200"/>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2083">
                  <a:extLst>
                    <a:ext uri="{FF2B5EF4-FFF2-40B4-BE49-F238E27FC236}">
                      <a16:creationId xmlns:a16="http://schemas.microsoft.com/office/drawing/2014/main" id="{8BAEF262-0351-4A8F-95C6-41366BDD1F5C}"/>
                    </a:ext>
                  </a:extLst>
                </p:cNvPr>
                <p:cNvSpPr>
                  <a:spLocks noChangeShapeType="1"/>
                </p:cNvSpPr>
                <p:nvPr/>
              </p:nvSpPr>
              <p:spPr bwMode="auto">
                <a:xfrm>
                  <a:off x="4498975" y="39417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2084">
                  <a:extLst>
                    <a:ext uri="{FF2B5EF4-FFF2-40B4-BE49-F238E27FC236}">
                      <a16:creationId xmlns:a16="http://schemas.microsoft.com/office/drawing/2014/main" id="{B5708DF9-BD78-43F0-A3D6-4FFFEAD0C5E0}"/>
                    </a:ext>
                  </a:extLst>
                </p:cNvPr>
                <p:cNvSpPr>
                  <a:spLocks noChangeShapeType="1"/>
                </p:cNvSpPr>
                <p:nvPr/>
              </p:nvSpPr>
              <p:spPr bwMode="auto">
                <a:xfrm>
                  <a:off x="3932238" y="3808413"/>
                  <a:ext cx="206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2085">
                  <a:extLst>
                    <a:ext uri="{FF2B5EF4-FFF2-40B4-BE49-F238E27FC236}">
                      <a16:creationId xmlns:a16="http://schemas.microsoft.com/office/drawing/2014/main" id="{FCDB3859-D439-4074-9068-7E4CBD9060B7}"/>
                    </a:ext>
                  </a:extLst>
                </p:cNvPr>
                <p:cNvSpPr>
                  <a:spLocks noChangeShapeType="1"/>
                </p:cNvSpPr>
                <p:nvPr/>
              </p:nvSpPr>
              <p:spPr bwMode="auto">
                <a:xfrm flipH="1">
                  <a:off x="4132263" y="4075113"/>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2086">
                  <a:extLst>
                    <a:ext uri="{FF2B5EF4-FFF2-40B4-BE49-F238E27FC236}">
                      <a16:creationId xmlns:a16="http://schemas.microsoft.com/office/drawing/2014/main" id="{7660A6AC-BF78-4867-8DAD-C8F196A593FE}"/>
                    </a:ext>
                  </a:extLst>
                </p:cNvPr>
                <p:cNvSpPr>
                  <a:spLocks noChangeShapeType="1"/>
                </p:cNvSpPr>
                <p:nvPr/>
              </p:nvSpPr>
              <p:spPr bwMode="auto">
                <a:xfrm flipH="1">
                  <a:off x="4283075" y="4111625"/>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2087">
                  <a:extLst>
                    <a:ext uri="{FF2B5EF4-FFF2-40B4-BE49-F238E27FC236}">
                      <a16:creationId xmlns:a16="http://schemas.microsoft.com/office/drawing/2014/main" id="{6ECA5D44-2096-4982-95D9-E5B2DCDF71F8}"/>
                    </a:ext>
                  </a:extLst>
                </p:cNvPr>
                <p:cNvSpPr>
                  <a:spLocks noChangeShapeType="1"/>
                </p:cNvSpPr>
                <p:nvPr/>
              </p:nvSpPr>
              <p:spPr bwMode="auto">
                <a:xfrm>
                  <a:off x="4046538" y="383857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2088">
                  <a:extLst>
                    <a:ext uri="{FF2B5EF4-FFF2-40B4-BE49-F238E27FC236}">
                      <a16:creationId xmlns:a16="http://schemas.microsoft.com/office/drawing/2014/main" id="{FF81CC0E-00D1-4B0A-A96A-5A7DC220A3BC}"/>
                    </a:ext>
                  </a:extLst>
                </p:cNvPr>
                <p:cNvSpPr>
                  <a:spLocks noChangeShapeType="1"/>
                </p:cNvSpPr>
                <p:nvPr/>
              </p:nvSpPr>
              <p:spPr bwMode="auto">
                <a:xfrm flipH="1">
                  <a:off x="3925888" y="391160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2089">
                  <a:extLst>
                    <a:ext uri="{FF2B5EF4-FFF2-40B4-BE49-F238E27FC236}">
                      <a16:creationId xmlns:a16="http://schemas.microsoft.com/office/drawing/2014/main" id="{B02CD2A5-E7FA-4BE6-8A4F-E4F71926DC8E}"/>
                    </a:ext>
                  </a:extLst>
                </p:cNvPr>
                <p:cNvSpPr>
                  <a:spLocks noChangeShapeType="1"/>
                </p:cNvSpPr>
                <p:nvPr/>
              </p:nvSpPr>
              <p:spPr bwMode="auto">
                <a:xfrm flipH="1">
                  <a:off x="4670425" y="4087813"/>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2090">
                  <a:extLst>
                    <a:ext uri="{FF2B5EF4-FFF2-40B4-BE49-F238E27FC236}">
                      <a16:creationId xmlns:a16="http://schemas.microsoft.com/office/drawing/2014/main" id="{ECE22AC3-0B7B-4258-84C1-83BE791B295F}"/>
                    </a:ext>
                  </a:extLst>
                </p:cNvPr>
                <p:cNvSpPr>
                  <a:spLocks noChangeShapeType="1"/>
                </p:cNvSpPr>
                <p:nvPr/>
              </p:nvSpPr>
              <p:spPr bwMode="auto">
                <a:xfrm>
                  <a:off x="4697413" y="4010025"/>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2091">
                  <a:extLst>
                    <a:ext uri="{FF2B5EF4-FFF2-40B4-BE49-F238E27FC236}">
                      <a16:creationId xmlns:a16="http://schemas.microsoft.com/office/drawing/2014/main" id="{960157C7-B0BA-40EB-9DCA-5794557AF93C}"/>
                    </a:ext>
                  </a:extLst>
                </p:cNvPr>
                <p:cNvSpPr>
                  <a:spLocks noChangeShapeType="1"/>
                </p:cNvSpPr>
                <p:nvPr/>
              </p:nvSpPr>
              <p:spPr bwMode="auto">
                <a:xfrm>
                  <a:off x="4348163" y="391477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2092">
                  <a:extLst>
                    <a:ext uri="{FF2B5EF4-FFF2-40B4-BE49-F238E27FC236}">
                      <a16:creationId xmlns:a16="http://schemas.microsoft.com/office/drawing/2014/main" id="{C26F1715-2C28-4178-AD9D-00CB600D583F}"/>
                    </a:ext>
                  </a:extLst>
                </p:cNvPr>
                <p:cNvSpPr>
                  <a:spLocks noChangeShapeType="1"/>
                </p:cNvSpPr>
                <p:nvPr/>
              </p:nvSpPr>
              <p:spPr bwMode="auto">
                <a:xfrm flipH="1">
                  <a:off x="4032250" y="3998913"/>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2093">
                  <a:extLst>
                    <a:ext uri="{FF2B5EF4-FFF2-40B4-BE49-F238E27FC236}">
                      <a16:creationId xmlns:a16="http://schemas.microsoft.com/office/drawing/2014/main" id="{1DD7D280-39A1-4224-84DF-2BD3CB3B58B3}"/>
                    </a:ext>
                  </a:extLst>
                </p:cNvPr>
                <p:cNvSpPr>
                  <a:spLocks noChangeShapeType="1"/>
                </p:cNvSpPr>
                <p:nvPr/>
              </p:nvSpPr>
              <p:spPr bwMode="auto">
                <a:xfrm>
                  <a:off x="3952875" y="3838575"/>
                  <a:ext cx="476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2094">
                  <a:extLst>
                    <a:ext uri="{FF2B5EF4-FFF2-40B4-BE49-F238E27FC236}">
                      <a16:creationId xmlns:a16="http://schemas.microsoft.com/office/drawing/2014/main" id="{3D9B7EEE-D54C-457D-B568-97B9A9C6E1EC}"/>
                    </a:ext>
                  </a:extLst>
                </p:cNvPr>
                <p:cNvSpPr>
                  <a:spLocks noChangeShapeType="1"/>
                </p:cNvSpPr>
                <p:nvPr/>
              </p:nvSpPr>
              <p:spPr bwMode="auto">
                <a:xfrm>
                  <a:off x="4195763" y="38814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2095">
                  <a:extLst>
                    <a:ext uri="{FF2B5EF4-FFF2-40B4-BE49-F238E27FC236}">
                      <a16:creationId xmlns:a16="http://schemas.microsoft.com/office/drawing/2014/main" id="{7DC3A504-F678-4434-86DB-E4E59C2D2CC4}"/>
                    </a:ext>
                  </a:extLst>
                </p:cNvPr>
                <p:cNvSpPr>
                  <a:spLocks noChangeShapeType="1"/>
                </p:cNvSpPr>
                <p:nvPr/>
              </p:nvSpPr>
              <p:spPr bwMode="auto">
                <a:xfrm flipH="1">
                  <a:off x="4483100" y="410686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2096">
                  <a:extLst>
                    <a:ext uri="{FF2B5EF4-FFF2-40B4-BE49-F238E27FC236}">
                      <a16:creationId xmlns:a16="http://schemas.microsoft.com/office/drawing/2014/main" id="{5A91A4D1-397F-4D91-A788-9A8D76AB244A}"/>
                    </a:ext>
                  </a:extLst>
                </p:cNvPr>
                <p:cNvSpPr>
                  <a:spLocks noChangeShapeType="1"/>
                </p:cNvSpPr>
                <p:nvPr/>
              </p:nvSpPr>
              <p:spPr bwMode="auto">
                <a:xfrm flipH="1">
                  <a:off x="4694238" y="4048125"/>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2097">
                  <a:extLst>
                    <a:ext uri="{FF2B5EF4-FFF2-40B4-BE49-F238E27FC236}">
                      <a16:creationId xmlns:a16="http://schemas.microsoft.com/office/drawing/2014/main" id="{2C547B09-60AA-4179-8999-7C2ABCC2C3F9}"/>
                    </a:ext>
                  </a:extLst>
                </p:cNvPr>
                <p:cNvSpPr>
                  <a:spLocks noChangeShapeType="1"/>
                </p:cNvSpPr>
                <p:nvPr/>
              </p:nvSpPr>
              <p:spPr bwMode="auto">
                <a:xfrm flipH="1">
                  <a:off x="3949700" y="3873500"/>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2098">
                  <a:extLst>
                    <a:ext uri="{FF2B5EF4-FFF2-40B4-BE49-F238E27FC236}">
                      <a16:creationId xmlns:a16="http://schemas.microsoft.com/office/drawing/2014/main" id="{E43AEABF-1568-4A0F-8B03-A55D79AFC438}"/>
                    </a:ext>
                  </a:extLst>
                </p:cNvPr>
                <p:cNvSpPr>
                  <a:spLocks noChangeShapeType="1"/>
                </p:cNvSpPr>
                <p:nvPr/>
              </p:nvSpPr>
              <p:spPr bwMode="auto">
                <a:xfrm>
                  <a:off x="4529138" y="3962400"/>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Line 2099">
                  <a:extLst>
                    <a:ext uri="{FF2B5EF4-FFF2-40B4-BE49-F238E27FC236}">
                      <a16:creationId xmlns:a16="http://schemas.microsoft.com/office/drawing/2014/main" id="{665C1660-45D5-4D7D-A82F-DF72F081EE89}"/>
                    </a:ext>
                  </a:extLst>
                </p:cNvPr>
                <p:cNvSpPr>
                  <a:spLocks noChangeShapeType="1"/>
                </p:cNvSpPr>
                <p:nvPr/>
              </p:nvSpPr>
              <p:spPr bwMode="auto">
                <a:xfrm>
                  <a:off x="4076700" y="3859213"/>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2100">
                  <a:extLst>
                    <a:ext uri="{FF2B5EF4-FFF2-40B4-BE49-F238E27FC236}">
                      <a16:creationId xmlns:a16="http://schemas.microsoft.com/office/drawing/2014/main" id="{0A791AFD-F7A0-42CD-8C27-F57C6A33814C}"/>
                    </a:ext>
                  </a:extLst>
                </p:cNvPr>
                <p:cNvSpPr>
                  <a:spLocks noChangeShapeType="1"/>
                </p:cNvSpPr>
                <p:nvPr/>
              </p:nvSpPr>
              <p:spPr bwMode="auto">
                <a:xfrm flipH="1">
                  <a:off x="4179888" y="4043363"/>
                  <a:ext cx="3810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2101">
                  <a:extLst>
                    <a:ext uri="{FF2B5EF4-FFF2-40B4-BE49-F238E27FC236}">
                      <a16:creationId xmlns:a16="http://schemas.microsoft.com/office/drawing/2014/main" id="{0913B8D2-35C5-4527-8F95-F5A09DD01448}"/>
                    </a:ext>
                  </a:extLst>
                </p:cNvPr>
                <p:cNvSpPr>
                  <a:spLocks noChangeShapeType="1"/>
                </p:cNvSpPr>
                <p:nvPr/>
              </p:nvSpPr>
              <p:spPr bwMode="auto">
                <a:xfrm flipH="1">
                  <a:off x="4330700" y="4078288"/>
                  <a:ext cx="38100"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2102">
                  <a:extLst>
                    <a:ext uri="{FF2B5EF4-FFF2-40B4-BE49-F238E27FC236}">
                      <a16:creationId xmlns:a16="http://schemas.microsoft.com/office/drawing/2014/main" id="{28555C86-8BCA-49EC-8EED-DCB87317491F}"/>
                    </a:ext>
                  </a:extLst>
                </p:cNvPr>
                <p:cNvSpPr>
                  <a:spLocks noChangeShapeType="1"/>
                </p:cNvSpPr>
                <p:nvPr/>
              </p:nvSpPr>
              <p:spPr bwMode="auto">
                <a:xfrm flipH="1">
                  <a:off x="4068763" y="396240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2103">
                  <a:extLst>
                    <a:ext uri="{FF2B5EF4-FFF2-40B4-BE49-F238E27FC236}">
                      <a16:creationId xmlns:a16="http://schemas.microsoft.com/office/drawing/2014/main" id="{4DD0F79F-59FD-4E02-BF2D-317EA7B19BFC}"/>
                    </a:ext>
                  </a:extLst>
                </p:cNvPr>
                <p:cNvSpPr>
                  <a:spLocks noChangeShapeType="1"/>
                </p:cNvSpPr>
                <p:nvPr/>
              </p:nvSpPr>
              <p:spPr bwMode="auto">
                <a:xfrm flipH="1">
                  <a:off x="4519613" y="4068763"/>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2104">
                  <a:extLst>
                    <a:ext uri="{FF2B5EF4-FFF2-40B4-BE49-F238E27FC236}">
                      <a16:creationId xmlns:a16="http://schemas.microsoft.com/office/drawing/2014/main" id="{3D0FFDC0-1451-4CF4-986C-9B878CBA21A5}"/>
                    </a:ext>
                  </a:extLst>
                </p:cNvPr>
                <p:cNvSpPr>
                  <a:spLocks noChangeShapeType="1"/>
                </p:cNvSpPr>
                <p:nvPr/>
              </p:nvSpPr>
              <p:spPr bwMode="auto">
                <a:xfrm>
                  <a:off x="4378325" y="3935413"/>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2105">
                  <a:extLst>
                    <a:ext uri="{FF2B5EF4-FFF2-40B4-BE49-F238E27FC236}">
                      <a16:creationId xmlns:a16="http://schemas.microsoft.com/office/drawing/2014/main" id="{B58BA4F4-C24B-4EA3-9DC0-49EA4C87BE3A}"/>
                    </a:ext>
                  </a:extLst>
                </p:cNvPr>
                <p:cNvSpPr>
                  <a:spLocks noChangeShapeType="1"/>
                </p:cNvSpPr>
                <p:nvPr/>
              </p:nvSpPr>
              <p:spPr bwMode="auto">
                <a:xfrm>
                  <a:off x="4548188" y="3992563"/>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2106">
                  <a:extLst>
                    <a:ext uri="{FF2B5EF4-FFF2-40B4-BE49-F238E27FC236}">
                      <a16:creationId xmlns:a16="http://schemas.microsoft.com/office/drawing/2014/main" id="{85758608-7F93-4BD9-BAD1-F1CC6BC5A76A}"/>
                    </a:ext>
                  </a:extLst>
                </p:cNvPr>
                <p:cNvSpPr>
                  <a:spLocks noChangeShapeType="1"/>
                </p:cNvSpPr>
                <p:nvPr/>
              </p:nvSpPr>
              <p:spPr bwMode="auto">
                <a:xfrm>
                  <a:off x="4225925" y="3902075"/>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2107">
                  <a:extLst>
                    <a:ext uri="{FF2B5EF4-FFF2-40B4-BE49-F238E27FC236}">
                      <a16:creationId xmlns:a16="http://schemas.microsoft.com/office/drawing/2014/main" id="{CCDD0FFE-AAE3-4F9B-9BA2-959DC5F2E430}"/>
                    </a:ext>
                  </a:extLst>
                </p:cNvPr>
                <p:cNvSpPr>
                  <a:spLocks noChangeShapeType="1"/>
                </p:cNvSpPr>
                <p:nvPr/>
              </p:nvSpPr>
              <p:spPr bwMode="auto">
                <a:xfrm>
                  <a:off x="4097338" y="3887788"/>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2108">
                  <a:extLst>
                    <a:ext uri="{FF2B5EF4-FFF2-40B4-BE49-F238E27FC236}">
                      <a16:creationId xmlns:a16="http://schemas.microsoft.com/office/drawing/2014/main" id="{8AE7D446-B2ED-437F-BEC3-3149307F2B33}"/>
                    </a:ext>
                  </a:extLst>
                </p:cNvPr>
                <p:cNvSpPr>
                  <a:spLocks noChangeShapeType="1"/>
                </p:cNvSpPr>
                <p:nvPr/>
              </p:nvSpPr>
              <p:spPr bwMode="auto">
                <a:xfrm flipH="1">
                  <a:off x="4545013" y="4029075"/>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2109">
                  <a:extLst>
                    <a:ext uri="{FF2B5EF4-FFF2-40B4-BE49-F238E27FC236}">
                      <a16:creationId xmlns:a16="http://schemas.microsoft.com/office/drawing/2014/main" id="{A2018BCC-C23B-45E6-BA03-0FEAEE918B05}"/>
                    </a:ext>
                  </a:extLst>
                </p:cNvPr>
                <p:cNvSpPr>
                  <a:spLocks noChangeShapeType="1"/>
                </p:cNvSpPr>
                <p:nvPr/>
              </p:nvSpPr>
              <p:spPr bwMode="auto">
                <a:xfrm flipH="1">
                  <a:off x="4092575" y="392430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Line 2110">
                  <a:extLst>
                    <a:ext uri="{FF2B5EF4-FFF2-40B4-BE49-F238E27FC236}">
                      <a16:creationId xmlns:a16="http://schemas.microsoft.com/office/drawing/2014/main" id="{00A4224F-8CE5-4FBC-96A4-CB796A07F7B3}"/>
                    </a:ext>
                  </a:extLst>
                </p:cNvPr>
                <p:cNvSpPr>
                  <a:spLocks noChangeShapeType="1"/>
                </p:cNvSpPr>
                <p:nvPr/>
              </p:nvSpPr>
              <p:spPr bwMode="auto">
                <a:xfrm flipH="1">
                  <a:off x="4217988" y="4005263"/>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2111">
                  <a:extLst>
                    <a:ext uri="{FF2B5EF4-FFF2-40B4-BE49-F238E27FC236}">
                      <a16:creationId xmlns:a16="http://schemas.microsoft.com/office/drawing/2014/main" id="{8F514DC5-8D16-4C22-AEA5-50597D520FED}"/>
                    </a:ext>
                  </a:extLst>
                </p:cNvPr>
                <p:cNvSpPr>
                  <a:spLocks noChangeShapeType="1"/>
                </p:cNvSpPr>
                <p:nvPr/>
              </p:nvSpPr>
              <p:spPr bwMode="auto">
                <a:xfrm flipH="1">
                  <a:off x="4368800" y="404177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2" name="Line 2112">
                  <a:extLst>
                    <a:ext uri="{FF2B5EF4-FFF2-40B4-BE49-F238E27FC236}">
                      <a16:creationId xmlns:a16="http://schemas.microsoft.com/office/drawing/2014/main" id="{B324B8F7-FC31-4AAC-B82C-CC21EF82407E}"/>
                    </a:ext>
                  </a:extLst>
                </p:cNvPr>
                <p:cNvSpPr>
                  <a:spLocks noChangeShapeType="1"/>
                </p:cNvSpPr>
                <p:nvPr/>
              </p:nvSpPr>
              <p:spPr bwMode="auto">
                <a:xfrm>
                  <a:off x="4397375" y="3965575"/>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3" name="Line 2113">
                  <a:extLst>
                    <a:ext uri="{FF2B5EF4-FFF2-40B4-BE49-F238E27FC236}">
                      <a16:creationId xmlns:a16="http://schemas.microsoft.com/office/drawing/2014/main" id="{4F6A55BF-058D-4E01-B18C-6C327B24DD63}"/>
                    </a:ext>
                  </a:extLst>
                </p:cNvPr>
                <p:cNvSpPr>
                  <a:spLocks noChangeShapeType="1"/>
                </p:cNvSpPr>
                <p:nvPr/>
              </p:nvSpPr>
              <p:spPr bwMode="auto">
                <a:xfrm>
                  <a:off x="4244975" y="3930650"/>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2114">
                  <a:extLst>
                    <a:ext uri="{FF2B5EF4-FFF2-40B4-BE49-F238E27FC236}">
                      <a16:creationId xmlns:a16="http://schemas.microsoft.com/office/drawing/2014/main" id="{A9D157A0-04C5-4FB0-BE6A-292F01113E84}"/>
                    </a:ext>
                  </a:extLst>
                </p:cNvPr>
                <p:cNvSpPr>
                  <a:spLocks noChangeShapeType="1"/>
                </p:cNvSpPr>
                <p:nvPr/>
              </p:nvSpPr>
              <p:spPr bwMode="auto">
                <a:xfrm flipH="1">
                  <a:off x="4392613" y="4002088"/>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2115">
                  <a:extLst>
                    <a:ext uri="{FF2B5EF4-FFF2-40B4-BE49-F238E27FC236}">
                      <a16:creationId xmlns:a16="http://schemas.microsoft.com/office/drawing/2014/main" id="{3D2176A0-D54A-42AA-BF49-A70D3A47291B}"/>
                    </a:ext>
                  </a:extLst>
                </p:cNvPr>
                <p:cNvSpPr>
                  <a:spLocks noChangeShapeType="1"/>
                </p:cNvSpPr>
                <p:nvPr/>
              </p:nvSpPr>
              <p:spPr bwMode="auto">
                <a:xfrm flipH="1">
                  <a:off x="4241800" y="3967163"/>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280" name="TextBox 1279">
            <a:extLst>
              <a:ext uri="{FF2B5EF4-FFF2-40B4-BE49-F238E27FC236}">
                <a16:creationId xmlns:a16="http://schemas.microsoft.com/office/drawing/2014/main" id="{34B4128C-AE2D-4988-A474-DAB7FB71B425}"/>
              </a:ext>
            </a:extLst>
          </p:cNvPr>
          <p:cNvSpPr txBox="1"/>
          <p:nvPr/>
        </p:nvSpPr>
        <p:spPr>
          <a:xfrm>
            <a:off x="5131642" y="883786"/>
            <a:ext cx="3021758"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Coding Curve </a:t>
            </a:r>
          </a:p>
          <a:p>
            <a:pPr algn="ctr" fontAlgn="auto">
              <a:spcBef>
                <a:spcPts val="0"/>
              </a:spcBef>
              <a:spcAft>
                <a:spcPts val="0"/>
              </a:spcAft>
            </a:pPr>
            <a:r>
              <a:rPr lang="en-US" sz="2400" dirty="0">
                <a:solidFill>
                  <a:schemeClr val="bg1"/>
                </a:solidFill>
                <a:latin typeface="Calibri"/>
              </a:rPr>
              <a:t>(“artist’s impression”)</a:t>
            </a:r>
          </a:p>
        </p:txBody>
      </p:sp>
      <p:sp>
        <p:nvSpPr>
          <p:cNvPr id="1281" name="TextBox 1280">
            <a:extLst>
              <a:ext uri="{FF2B5EF4-FFF2-40B4-BE49-F238E27FC236}">
                <a16:creationId xmlns:a16="http://schemas.microsoft.com/office/drawing/2014/main" id="{EB8A9E76-5E86-48D8-86E1-C28CC6089B8F}"/>
              </a:ext>
            </a:extLst>
          </p:cNvPr>
          <p:cNvSpPr txBox="1"/>
          <p:nvPr/>
        </p:nvSpPr>
        <p:spPr>
          <a:xfrm>
            <a:off x="3811" y="5877580"/>
            <a:ext cx="9140190" cy="523220"/>
          </a:xfrm>
          <a:prstGeom prst="rect">
            <a:avLst/>
          </a:prstGeom>
          <a:noFill/>
        </p:spPr>
        <p:txBody>
          <a:bodyPr wrap="square" rtlCol="0">
            <a:spAutoFit/>
          </a:bodyPr>
          <a:lstStyle/>
          <a:p>
            <a:pPr algn="ctr"/>
            <a:r>
              <a:rPr lang="en-US" sz="2800" dirty="0">
                <a:solidFill>
                  <a:srgbClr val="FFFF66"/>
                </a:solidFill>
                <a:latin typeface="Calibri" panose="020F0502020204030204" pitchFamily="34" charset="0"/>
              </a:rPr>
              <a:t>Not Locality Preserving: Large Errors due to Small Noise</a:t>
            </a:r>
          </a:p>
        </p:txBody>
      </p:sp>
      <p:sp>
        <p:nvSpPr>
          <p:cNvPr id="1282" name="Oval 1281">
            <a:extLst>
              <a:ext uri="{FF2B5EF4-FFF2-40B4-BE49-F238E27FC236}">
                <a16:creationId xmlns:a16="http://schemas.microsoft.com/office/drawing/2014/main" id="{6732C172-6A5D-4D5B-B0F4-2E6EF9F30B8A}"/>
              </a:ext>
            </a:extLst>
          </p:cNvPr>
          <p:cNvSpPr/>
          <p:nvPr/>
        </p:nvSpPr>
        <p:spPr>
          <a:xfrm>
            <a:off x="7467600" y="2514600"/>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0D3E1534-D12B-445F-83DB-5B33667EC7E7}"/>
              </a:ext>
            </a:extLst>
          </p:cNvPr>
          <p:cNvSpPr/>
          <p:nvPr/>
        </p:nvSpPr>
        <p:spPr>
          <a:xfrm>
            <a:off x="7110825" y="2562287"/>
            <a:ext cx="312091" cy="312091"/>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526970F1-7B5B-4609-99D9-2667EE3A665B}"/>
              </a:ext>
            </a:extLst>
          </p:cNvPr>
          <p:cNvSpPr/>
          <p:nvPr/>
        </p:nvSpPr>
        <p:spPr>
          <a:xfrm>
            <a:off x="7074791" y="2211490"/>
            <a:ext cx="978423" cy="980248"/>
          </a:xfrm>
          <a:prstGeom prst="ellipse">
            <a:avLst/>
          </a:prstGeom>
          <a:solidFill>
            <a:schemeClr val="bg1">
              <a:alpha val="66000"/>
            </a:schemeClr>
          </a:solidFill>
          <a:ln w="254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481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 grpId="0"/>
      <p:bldP spid="1281" grpId="0"/>
      <p:bldP spid="1282" grpId="0" animBg="1"/>
      <p:bldP spid="1283" grpId="0" animBg="1"/>
      <p:bldP spid="128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Comparisons</a:t>
            </a:r>
            <a:endParaRPr lang="en-US" sz="3600" dirty="0">
              <a:solidFill>
                <a:prstClr val="white"/>
              </a:solidFill>
              <a:latin typeface="Calibri" panose="020F0502020204030204"/>
            </a:endParaRPr>
          </a:p>
        </p:txBody>
      </p:sp>
      <p:cxnSp>
        <p:nvCxnSpPr>
          <p:cNvPr id="13" name="Straight Connector 12"/>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C647402-3322-427E-97B1-0D5F3E0B2A60}"/>
              </a:ext>
            </a:extLst>
          </p:cNvPr>
          <p:cNvSpPr txBox="1"/>
          <p:nvPr/>
        </p:nvSpPr>
        <p:spPr>
          <a:xfrm>
            <a:off x="1015595" y="833735"/>
            <a:ext cx="2520230" cy="461665"/>
          </a:xfrm>
          <a:prstGeom prst="rect">
            <a:avLst/>
          </a:prstGeom>
          <a:noFill/>
        </p:spPr>
        <p:txBody>
          <a:bodyPr wrap="square" rtlCol="0">
            <a:spAutoFit/>
          </a:bodyPr>
          <a:lstStyle/>
          <a:p>
            <a:pPr algn="ctr"/>
            <a:r>
              <a:rPr lang="en-US" sz="2400" dirty="0">
                <a:solidFill>
                  <a:srgbClr val="FFFF66"/>
                </a:solidFill>
                <a:latin typeface="Calibri" panose="020F0502020204030204" pitchFamily="34" charset="0"/>
                <a:cs typeface="Calibri" panose="020F0502020204030204" pitchFamily="34" charset="0"/>
              </a:rPr>
              <a:t>Low Noise</a:t>
            </a:r>
          </a:p>
        </p:txBody>
      </p:sp>
      <p:sp>
        <p:nvSpPr>
          <p:cNvPr id="17" name="TextBox 16">
            <a:extLst>
              <a:ext uri="{FF2B5EF4-FFF2-40B4-BE49-F238E27FC236}">
                <a16:creationId xmlns:a16="http://schemas.microsoft.com/office/drawing/2014/main" id="{729954FB-DCFC-41CB-A9B1-C64612CFCAFB}"/>
              </a:ext>
            </a:extLst>
          </p:cNvPr>
          <p:cNvSpPr txBox="1"/>
          <p:nvPr/>
        </p:nvSpPr>
        <p:spPr>
          <a:xfrm>
            <a:off x="3639652" y="833735"/>
            <a:ext cx="2454606" cy="461665"/>
          </a:xfrm>
          <a:prstGeom prst="rect">
            <a:avLst/>
          </a:prstGeom>
          <a:noFill/>
        </p:spPr>
        <p:txBody>
          <a:bodyPr wrap="square" rtlCol="0">
            <a:spAutoFit/>
          </a:bodyPr>
          <a:lstStyle/>
          <a:p>
            <a:pPr algn="ctr"/>
            <a:r>
              <a:rPr lang="en-US" sz="2400" dirty="0">
                <a:solidFill>
                  <a:srgbClr val="FFFF66"/>
                </a:solidFill>
                <a:latin typeface="Calibri" panose="020F0502020204030204" pitchFamily="34" charset="0"/>
                <a:cs typeface="Calibri" panose="020F0502020204030204" pitchFamily="34" charset="0"/>
              </a:rPr>
              <a:t>Medium Noise</a:t>
            </a:r>
          </a:p>
        </p:txBody>
      </p:sp>
      <p:sp>
        <p:nvSpPr>
          <p:cNvPr id="19" name="TextBox 18">
            <a:extLst>
              <a:ext uri="{FF2B5EF4-FFF2-40B4-BE49-F238E27FC236}">
                <a16:creationId xmlns:a16="http://schemas.microsoft.com/office/drawing/2014/main" id="{46516AA5-CDD9-450E-BF51-BDFD79285C34}"/>
              </a:ext>
            </a:extLst>
          </p:cNvPr>
          <p:cNvSpPr txBox="1"/>
          <p:nvPr/>
        </p:nvSpPr>
        <p:spPr>
          <a:xfrm>
            <a:off x="6150595" y="833735"/>
            <a:ext cx="2513023" cy="461665"/>
          </a:xfrm>
          <a:prstGeom prst="rect">
            <a:avLst/>
          </a:prstGeom>
          <a:noFill/>
        </p:spPr>
        <p:txBody>
          <a:bodyPr wrap="square" rtlCol="0">
            <a:spAutoFit/>
          </a:bodyPr>
          <a:lstStyle/>
          <a:p>
            <a:pPr algn="ctr"/>
            <a:r>
              <a:rPr lang="en-US" sz="2400" dirty="0">
                <a:solidFill>
                  <a:srgbClr val="FFFF66"/>
                </a:solidFill>
                <a:latin typeface="Calibri" panose="020F0502020204030204" pitchFamily="34" charset="0"/>
                <a:cs typeface="Calibri" panose="020F0502020204030204" pitchFamily="34" charset="0"/>
              </a:rPr>
              <a:t>High Noise</a:t>
            </a:r>
          </a:p>
        </p:txBody>
      </p:sp>
      <p:grpSp>
        <p:nvGrpSpPr>
          <p:cNvPr id="4" name="Group 3">
            <a:extLst>
              <a:ext uri="{FF2B5EF4-FFF2-40B4-BE49-F238E27FC236}">
                <a16:creationId xmlns:a16="http://schemas.microsoft.com/office/drawing/2014/main" id="{AE466C96-F3FE-4809-BAC2-3EF0CE880D19}"/>
              </a:ext>
            </a:extLst>
          </p:cNvPr>
          <p:cNvGrpSpPr/>
          <p:nvPr/>
        </p:nvGrpSpPr>
        <p:grpSpPr>
          <a:xfrm>
            <a:off x="489121" y="4039246"/>
            <a:ext cx="8178184" cy="2818754"/>
            <a:chOff x="60635" y="1142998"/>
            <a:chExt cx="9176092" cy="3162700"/>
          </a:xfrm>
        </p:grpSpPr>
        <p:pic>
          <p:nvPicPr>
            <p:cNvPr id="26" name="Picture 25">
              <a:extLst>
                <a:ext uri="{FF2B5EF4-FFF2-40B4-BE49-F238E27FC236}">
                  <a16:creationId xmlns:a16="http://schemas.microsoft.com/office/drawing/2014/main" id="{15DAD4D8-1B7F-411B-A1E8-A334C7D888CA}"/>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8503" y="1263744"/>
              <a:ext cx="2803072" cy="2580289"/>
            </a:xfrm>
            <a:prstGeom prst="rect">
              <a:avLst/>
            </a:prstGeom>
            <a:solidFill>
              <a:schemeClr val="tx1">
                <a:lumMod val="95000"/>
                <a:lumOff val="5000"/>
              </a:schemeClr>
            </a:solidFill>
          </p:spPr>
        </p:pic>
        <p:pic>
          <p:nvPicPr>
            <p:cNvPr id="27" name="Picture 26">
              <a:extLst>
                <a:ext uri="{FF2B5EF4-FFF2-40B4-BE49-F238E27FC236}">
                  <a16:creationId xmlns:a16="http://schemas.microsoft.com/office/drawing/2014/main" id="{110846A6-1B72-4B6A-AF8A-76B25DDE1CBC}"/>
                </a:ext>
              </a:extLst>
            </p:cNvPr>
            <p:cNvPicPr>
              <a:picLocks/>
            </p:cNvPicPr>
            <p:nvPr/>
          </p:nvPicPr>
          <p:blipFill rotWithShape="1">
            <a:blip r:embed="rId5" cstate="print">
              <a:extLst>
                <a:ext uri="{28A0092B-C50C-407E-A947-70E740481C1C}">
                  <a14:useLocalDpi xmlns:a14="http://schemas.microsoft.com/office/drawing/2010/main" val="0"/>
                </a:ext>
              </a:extLst>
            </a:blip>
            <a:srcRect l="7918" t="7222" r="7533" b="9074"/>
            <a:stretch/>
          </p:blipFill>
          <p:spPr>
            <a:xfrm>
              <a:off x="6429519" y="1263744"/>
              <a:ext cx="2807208" cy="2578608"/>
            </a:xfrm>
            <a:prstGeom prst="rect">
              <a:avLst/>
            </a:prstGeom>
            <a:solidFill>
              <a:schemeClr val="tx1">
                <a:lumMod val="95000"/>
                <a:lumOff val="5000"/>
              </a:schemeClr>
            </a:solidFill>
          </p:spPr>
        </p:pic>
        <p:sp>
          <p:nvSpPr>
            <p:cNvPr id="28" name="TextBox 27">
              <a:extLst>
                <a:ext uri="{FF2B5EF4-FFF2-40B4-BE49-F238E27FC236}">
                  <a16:creationId xmlns:a16="http://schemas.microsoft.com/office/drawing/2014/main" id="{C45DB5B1-869A-430E-956A-44EAA126DA80}"/>
                </a:ext>
              </a:extLst>
            </p:cNvPr>
            <p:cNvSpPr txBox="1"/>
            <p:nvPr/>
          </p:nvSpPr>
          <p:spPr>
            <a:xfrm rot="16200000">
              <a:off x="-1118195" y="2321828"/>
              <a:ext cx="2880879" cy="523220"/>
            </a:xfrm>
            <a:prstGeom prst="rect">
              <a:avLst/>
            </a:prstGeom>
            <a:noFill/>
          </p:spPr>
          <p:txBody>
            <a:bodyPr wrap="square" rtlCol="0">
              <a:spAutoFit/>
            </a:bodyPr>
            <a:lstStyle/>
            <a:p>
              <a:pPr algn="ctr"/>
              <a:r>
                <a:rPr lang="en-US" sz="2400" dirty="0">
                  <a:solidFill>
                    <a:srgbClr val="FFFF66"/>
                  </a:solidFill>
                  <a:latin typeface="Calibri" panose="020F0502020204030204" pitchFamily="34" charset="0"/>
                  <a:cs typeface="Calibri" panose="020F0502020204030204" pitchFamily="34" charset="0"/>
                </a:rPr>
                <a:t>Hamiltonian</a:t>
              </a:r>
            </a:p>
          </p:txBody>
        </p:sp>
        <p:cxnSp>
          <p:nvCxnSpPr>
            <p:cNvPr id="29" name="Straight Connector 28">
              <a:extLst>
                <a:ext uri="{FF2B5EF4-FFF2-40B4-BE49-F238E27FC236}">
                  <a16:creationId xmlns:a16="http://schemas.microsoft.com/office/drawing/2014/main" id="{CA677CD4-F0E0-4256-81E1-E802F8F33018}"/>
                </a:ext>
              </a:extLst>
            </p:cNvPr>
            <p:cNvCxnSpPr/>
            <p:nvPr/>
          </p:nvCxnSpPr>
          <p:spPr>
            <a:xfrm rot="16200000">
              <a:off x="-1207277" y="2553888"/>
              <a:ext cx="2551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2DDAFC-BB17-4E77-8F46-F6988AF2099B}"/>
                </a:ext>
              </a:extLst>
            </p:cNvPr>
            <p:cNvCxnSpPr/>
            <p:nvPr/>
          </p:nvCxnSpPr>
          <p:spPr>
            <a:xfrm rot="16200000" flipV="1">
              <a:off x="-679033" y="2553888"/>
              <a:ext cx="255117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11C9F1E-A36F-4C1F-85DF-1CBDEF833F3A}"/>
                </a:ext>
              </a:extLst>
            </p:cNvPr>
            <p:cNvSpPr txBox="1"/>
            <p:nvPr/>
          </p:nvSpPr>
          <p:spPr>
            <a:xfrm>
              <a:off x="688503" y="3844033"/>
              <a:ext cx="2803072" cy="461665"/>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3.0 mm]</a:t>
              </a:r>
            </a:p>
          </p:txBody>
        </p:sp>
        <p:sp>
          <p:nvSpPr>
            <p:cNvPr id="32" name="TextBox 31">
              <a:extLst>
                <a:ext uri="{FF2B5EF4-FFF2-40B4-BE49-F238E27FC236}">
                  <a16:creationId xmlns:a16="http://schemas.microsoft.com/office/drawing/2014/main" id="{1178EE7D-DF02-40DA-B385-F6D2D16E30E7}"/>
                </a:ext>
              </a:extLst>
            </p:cNvPr>
            <p:cNvSpPr txBox="1"/>
            <p:nvPr/>
          </p:nvSpPr>
          <p:spPr>
            <a:xfrm>
              <a:off x="3565445" y="3844033"/>
              <a:ext cx="2796637" cy="461665"/>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12.4 mm]</a:t>
              </a:r>
            </a:p>
          </p:txBody>
        </p:sp>
        <p:sp>
          <p:nvSpPr>
            <p:cNvPr id="33" name="TextBox 32">
              <a:extLst>
                <a:ext uri="{FF2B5EF4-FFF2-40B4-BE49-F238E27FC236}">
                  <a16:creationId xmlns:a16="http://schemas.microsoft.com/office/drawing/2014/main" id="{81DF5DEA-97EC-42A8-8A72-64FEC3AB3E4D}"/>
                </a:ext>
              </a:extLst>
            </p:cNvPr>
            <p:cNvSpPr txBox="1"/>
            <p:nvPr/>
          </p:nvSpPr>
          <p:spPr>
            <a:xfrm>
              <a:off x="6429519" y="3844033"/>
              <a:ext cx="2803072" cy="461665"/>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16.9 mm]</a:t>
              </a:r>
            </a:p>
          </p:txBody>
        </p:sp>
        <p:pic>
          <p:nvPicPr>
            <p:cNvPr id="34" name="Picture 33">
              <a:extLst>
                <a:ext uri="{FF2B5EF4-FFF2-40B4-BE49-F238E27FC236}">
                  <a16:creationId xmlns:a16="http://schemas.microsoft.com/office/drawing/2014/main" id="{C69DCCE9-1C02-4916-884B-703F09E0CB96}"/>
                </a:ext>
              </a:extLst>
            </p:cNvPr>
            <p:cNvPicPr>
              <a:picLocks/>
            </p:cNvPicPr>
            <p:nvPr/>
          </p:nvPicPr>
          <p:blipFill rotWithShape="1">
            <a:blip r:embed="rId6" cstate="print">
              <a:extLst>
                <a:ext uri="{28A0092B-C50C-407E-A947-70E740481C1C}">
                  <a14:useLocalDpi xmlns:a14="http://schemas.microsoft.com/office/drawing/2010/main" val="0"/>
                </a:ext>
              </a:extLst>
            </a:blip>
            <a:srcRect l="4069" t="3888" r="5609" b="2408"/>
            <a:stretch/>
          </p:blipFill>
          <p:spPr>
            <a:xfrm>
              <a:off x="3556943" y="1263744"/>
              <a:ext cx="2807208" cy="2578608"/>
            </a:xfrm>
            <a:prstGeom prst="rect">
              <a:avLst/>
            </a:prstGeom>
            <a:solidFill>
              <a:schemeClr val="tx1">
                <a:lumMod val="95000"/>
                <a:lumOff val="5000"/>
              </a:schemeClr>
            </a:solidFill>
          </p:spPr>
        </p:pic>
      </p:grpSp>
      <p:grpSp>
        <p:nvGrpSpPr>
          <p:cNvPr id="5" name="Group 4">
            <a:extLst>
              <a:ext uri="{FF2B5EF4-FFF2-40B4-BE49-F238E27FC236}">
                <a16:creationId xmlns:a16="http://schemas.microsoft.com/office/drawing/2014/main" id="{AFB62F93-614D-4CED-B92D-C83279DC47B2}"/>
              </a:ext>
            </a:extLst>
          </p:cNvPr>
          <p:cNvGrpSpPr>
            <a:grpSpLocks noChangeAspect="1"/>
          </p:cNvGrpSpPr>
          <p:nvPr/>
        </p:nvGrpSpPr>
        <p:grpSpPr>
          <a:xfrm>
            <a:off x="484288" y="1143001"/>
            <a:ext cx="8180999" cy="2760018"/>
            <a:chOff x="62882" y="1142999"/>
            <a:chExt cx="9192134" cy="3101144"/>
          </a:xfrm>
        </p:grpSpPr>
        <p:pic>
          <p:nvPicPr>
            <p:cNvPr id="35" name="Picture 34">
              <a:extLst>
                <a:ext uri="{FF2B5EF4-FFF2-40B4-BE49-F238E27FC236}">
                  <a16:creationId xmlns:a16="http://schemas.microsoft.com/office/drawing/2014/main" id="{E7737D67-E20A-49A5-A8CF-4AA054D3AF95}"/>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tretch>
              <a:fillRect/>
            </a:stretch>
          </p:blipFill>
          <p:spPr>
            <a:xfrm>
              <a:off x="688503" y="1263744"/>
              <a:ext cx="2803072" cy="2580289"/>
            </a:xfrm>
            <a:prstGeom prst="rect">
              <a:avLst/>
            </a:prstGeom>
            <a:solidFill>
              <a:schemeClr val="tx1">
                <a:lumMod val="95000"/>
                <a:lumOff val="5000"/>
              </a:schemeClr>
            </a:solidFill>
          </p:spPr>
        </p:pic>
        <p:pic>
          <p:nvPicPr>
            <p:cNvPr id="36" name="Picture 35">
              <a:extLst>
                <a:ext uri="{FF2B5EF4-FFF2-40B4-BE49-F238E27FC236}">
                  <a16:creationId xmlns:a16="http://schemas.microsoft.com/office/drawing/2014/main" id="{DB278287-F0AF-40C9-B011-A25BE758EF5E}"/>
                </a:ext>
              </a:extLst>
            </p:cNvPr>
            <p:cNvPicPr>
              <a:picLocks/>
            </p:cNvPicPr>
            <p:nvPr/>
          </p:nvPicPr>
          <p:blipFill rotWithShape="1">
            <a:blip r:embed="rId9" cstate="print">
              <a:extLst>
                <a:ext uri="{BEBA8EAE-BF5A-486C-A8C5-ECC9F3942E4B}">
                  <a14:imgProps xmlns:a14="http://schemas.microsoft.com/office/drawing/2010/main">
                    <a14:imgLayer r:embed="rId10">
                      <a14:imgEffect>
                        <a14:brightnessContrast contrast="20000"/>
                      </a14:imgEffect>
                    </a14:imgLayer>
                  </a14:imgProps>
                </a:ext>
                <a:ext uri="{28A0092B-C50C-407E-A947-70E740481C1C}">
                  <a14:useLocalDpi xmlns:a14="http://schemas.microsoft.com/office/drawing/2010/main" val="0"/>
                </a:ext>
              </a:extLst>
            </a:blip>
            <a:srcRect l="4166" r="22708"/>
            <a:stretch/>
          </p:blipFill>
          <p:spPr>
            <a:xfrm>
              <a:off x="6429519" y="1263744"/>
              <a:ext cx="2825497" cy="2578608"/>
            </a:xfrm>
            <a:prstGeom prst="rect">
              <a:avLst/>
            </a:prstGeom>
            <a:solidFill>
              <a:schemeClr val="tx1">
                <a:lumMod val="95000"/>
                <a:lumOff val="5000"/>
              </a:schemeClr>
            </a:solidFill>
          </p:spPr>
        </p:pic>
        <p:sp>
          <p:nvSpPr>
            <p:cNvPr id="37" name="TextBox 36">
              <a:extLst>
                <a:ext uri="{FF2B5EF4-FFF2-40B4-BE49-F238E27FC236}">
                  <a16:creationId xmlns:a16="http://schemas.microsoft.com/office/drawing/2014/main" id="{B1788381-EC17-4185-8D6D-D7E126A510CB}"/>
                </a:ext>
              </a:extLst>
            </p:cNvPr>
            <p:cNvSpPr txBox="1"/>
            <p:nvPr/>
          </p:nvSpPr>
          <p:spPr>
            <a:xfrm rot="16200000">
              <a:off x="-1118195" y="2324076"/>
              <a:ext cx="2880879" cy="518725"/>
            </a:xfrm>
            <a:prstGeom prst="rect">
              <a:avLst/>
            </a:prstGeom>
            <a:noFill/>
          </p:spPr>
          <p:txBody>
            <a:bodyPr wrap="square" rtlCol="0">
              <a:spAutoFit/>
            </a:bodyPr>
            <a:lstStyle/>
            <a:p>
              <a:pPr algn="ctr"/>
              <a:r>
                <a:rPr lang="en-US" sz="2400" dirty="0">
                  <a:solidFill>
                    <a:srgbClr val="FFFF66"/>
                  </a:solidFill>
                  <a:latin typeface="Calibri" panose="020F0502020204030204" pitchFamily="34" charset="0"/>
                  <a:cs typeface="Calibri" panose="020F0502020204030204" pitchFamily="34" charset="0"/>
                </a:rPr>
                <a:t>multi-</a:t>
              </a:r>
              <a:r>
                <a:rPr lang="en-US" sz="2400" dirty="0" err="1">
                  <a:solidFill>
                    <a:srgbClr val="FFFF66"/>
                  </a:solidFill>
                  <a:latin typeface="Calibri" panose="020F0502020204030204" pitchFamily="34" charset="0"/>
                  <a:cs typeface="Calibri" panose="020F0502020204030204" pitchFamily="34" charset="0"/>
                </a:rPr>
                <a:t>freq</a:t>
              </a:r>
              <a:r>
                <a:rPr lang="en-US" sz="2400" dirty="0">
                  <a:solidFill>
                    <a:srgbClr val="FFFF66"/>
                  </a:solidFill>
                  <a:latin typeface="Calibri" panose="020F0502020204030204" pitchFamily="34" charset="0"/>
                  <a:cs typeface="Calibri" panose="020F0502020204030204" pitchFamily="34" charset="0"/>
                </a:rPr>
                <a:t> sine</a:t>
              </a:r>
            </a:p>
          </p:txBody>
        </p:sp>
        <p:cxnSp>
          <p:nvCxnSpPr>
            <p:cNvPr id="38" name="Straight Connector 37">
              <a:extLst>
                <a:ext uri="{FF2B5EF4-FFF2-40B4-BE49-F238E27FC236}">
                  <a16:creationId xmlns:a16="http://schemas.microsoft.com/office/drawing/2014/main" id="{6C2DCCA2-F6F5-402F-BF72-DF989005BB32}"/>
                </a:ext>
              </a:extLst>
            </p:cNvPr>
            <p:cNvCxnSpPr/>
            <p:nvPr/>
          </p:nvCxnSpPr>
          <p:spPr>
            <a:xfrm rot="16200000">
              <a:off x="-1207277" y="2553888"/>
              <a:ext cx="25511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23E6D50-E693-449A-BA0F-5ABF44813E14}"/>
                </a:ext>
              </a:extLst>
            </p:cNvPr>
            <p:cNvCxnSpPr/>
            <p:nvPr/>
          </p:nvCxnSpPr>
          <p:spPr>
            <a:xfrm rot="16200000" flipV="1">
              <a:off x="-679033" y="2553888"/>
              <a:ext cx="255117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F212B0-1631-4ECF-AF5D-78BEFACDC82A}"/>
                </a:ext>
              </a:extLst>
            </p:cNvPr>
            <p:cNvSpPr txBox="1"/>
            <p:nvPr/>
          </p:nvSpPr>
          <p:spPr>
            <a:xfrm>
              <a:off x="688503" y="3844033"/>
              <a:ext cx="2803072" cy="400110"/>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3.6 mm]</a:t>
              </a:r>
            </a:p>
          </p:txBody>
        </p:sp>
        <p:sp>
          <p:nvSpPr>
            <p:cNvPr id="41" name="TextBox 40">
              <a:extLst>
                <a:ext uri="{FF2B5EF4-FFF2-40B4-BE49-F238E27FC236}">
                  <a16:creationId xmlns:a16="http://schemas.microsoft.com/office/drawing/2014/main" id="{0E665AB3-3B74-435B-8136-50AA5D336F81}"/>
                </a:ext>
              </a:extLst>
            </p:cNvPr>
            <p:cNvSpPr txBox="1"/>
            <p:nvPr/>
          </p:nvSpPr>
          <p:spPr>
            <a:xfrm>
              <a:off x="3565445" y="3844033"/>
              <a:ext cx="2796637" cy="400110"/>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231.2 mm]</a:t>
              </a:r>
            </a:p>
          </p:txBody>
        </p:sp>
        <p:sp>
          <p:nvSpPr>
            <p:cNvPr id="42" name="TextBox 41">
              <a:extLst>
                <a:ext uri="{FF2B5EF4-FFF2-40B4-BE49-F238E27FC236}">
                  <a16:creationId xmlns:a16="http://schemas.microsoft.com/office/drawing/2014/main" id="{7F3BD3EF-5068-40CC-9372-3CFB94B91E50}"/>
                </a:ext>
              </a:extLst>
            </p:cNvPr>
            <p:cNvSpPr txBox="1"/>
            <p:nvPr/>
          </p:nvSpPr>
          <p:spPr>
            <a:xfrm>
              <a:off x="6429519" y="3844033"/>
              <a:ext cx="2803072" cy="400110"/>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[RMSE = 509.9 mm]</a:t>
              </a:r>
            </a:p>
          </p:txBody>
        </p:sp>
        <p:pic>
          <p:nvPicPr>
            <p:cNvPr id="43" name="Picture 42">
              <a:extLst>
                <a:ext uri="{FF2B5EF4-FFF2-40B4-BE49-F238E27FC236}">
                  <a16:creationId xmlns:a16="http://schemas.microsoft.com/office/drawing/2014/main" id="{1843D721-8FA8-48CC-83C1-1DE7F3AE58A3}"/>
                </a:ext>
              </a:extLst>
            </p:cNvPr>
            <p:cNvPicPr>
              <a:picLocks/>
            </p:cNvPicPr>
            <p:nvPr/>
          </p:nvPicPr>
          <p:blipFill rotWithShape="1">
            <a:blip r:embed="rId11" cstate="print">
              <a:extLst>
                <a:ext uri="{28A0092B-C50C-407E-A947-70E740481C1C}">
                  <a14:useLocalDpi xmlns:a14="http://schemas.microsoft.com/office/drawing/2010/main" val="0"/>
                </a:ext>
              </a:extLst>
            </a:blip>
            <a:srcRect l="3556" t="2778" r="7277" b="3148"/>
            <a:stretch/>
          </p:blipFill>
          <p:spPr>
            <a:xfrm>
              <a:off x="3559011" y="1263744"/>
              <a:ext cx="2807208" cy="2578608"/>
            </a:xfrm>
            <a:prstGeom prst="rect">
              <a:avLst/>
            </a:prstGeom>
            <a:solidFill>
              <a:schemeClr val="tx1">
                <a:lumMod val="95000"/>
                <a:lumOff val="5000"/>
              </a:schemeClr>
            </a:solidFill>
          </p:spPr>
        </p:pic>
      </p:grpSp>
      <p:cxnSp>
        <p:nvCxnSpPr>
          <p:cNvPr id="44" name="Straight Arrow Connector 43">
            <a:extLst>
              <a:ext uri="{FF2B5EF4-FFF2-40B4-BE49-F238E27FC236}">
                <a16:creationId xmlns:a16="http://schemas.microsoft.com/office/drawing/2014/main" id="{6624D495-F65F-4380-856F-A4D73202D50B}"/>
              </a:ext>
            </a:extLst>
          </p:cNvPr>
          <p:cNvCxnSpPr/>
          <p:nvPr/>
        </p:nvCxnSpPr>
        <p:spPr>
          <a:xfrm>
            <a:off x="1371600" y="4345632"/>
            <a:ext cx="6705600" cy="0"/>
          </a:xfrm>
          <a:prstGeom prst="straightConnector1">
            <a:avLst/>
          </a:prstGeom>
          <a:ln w="22225">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DF48E14-77C7-44B8-B250-288F9EC37CF8}"/>
              </a:ext>
            </a:extLst>
          </p:cNvPr>
          <p:cNvSpPr txBox="1"/>
          <p:nvPr/>
        </p:nvSpPr>
        <p:spPr>
          <a:xfrm>
            <a:off x="2667000" y="4114800"/>
            <a:ext cx="4114800" cy="461665"/>
          </a:xfrm>
          <a:prstGeom prst="rect">
            <a:avLst/>
          </a:prstGeom>
          <a:solidFill>
            <a:schemeClr val="tx1">
              <a:lumMod val="85000"/>
              <a:lumOff val="15000"/>
            </a:schemeClr>
          </a:solidFill>
        </p:spPr>
        <p:txBody>
          <a:bodyPr wrap="square" rtlCol="0">
            <a:spAutoFit/>
          </a:bodyPr>
          <a:lstStyle/>
          <a:p>
            <a:pPr algn="ctr" fontAlgn="auto">
              <a:spcBef>
                <a:spcPts val="0"/>
              </a:spcBef>
              <a:spcAft>
                <a:spcPts val="0"/>
              </a:spcAft>
            </a:pPr>
            <a:r>
              <a:rPr kumimoji="1" lang="en-US" sz="2400" dirty="0">
                <a:solidFill>
                  <a:schemeClr val="bg1"/>
                </a:solidFill>
                <a:latin typeface="Calibri" panose="020F0502020204030204" pitchFamily="34" charset="0"/>
                <a:cs typeface="Calibri" panose="020F0502020204030204" pitchFamily="34" charset="0"/>
              </a:rPr>
              <a:t>Performance degrades rapidly</a:t>
            </a:r>
          </a:p>
        </p:txBody>
      </p:sp>
    </p:spTree>
    <p:extLst>
      <p:ext uri="{BB962C8B-B14F-4D97-AF65-F5344CB8AC3E}">
        <p14:creationId xmlns:p14="http://schemas.microsoft.com/office/powerpoint/2010/main" val="323235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9" name="TextBox 3658"/>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Discussion: </a:t>
            </a:r>
            <a:r>
              <a:rPr lang="en-US" sz="3600" dirty="0">
                <a:solidFill>
                  <a:schemeClr val="bg1"/>
                </a:solidFill>
                <a:latin typeface="Calibri" panose="020F0502020204030204"/>
              </a:rPr>
              <a:t>Current</a:t>
            </a:r>
            <a:r>
              <a:rPr lang="en-US" sz="3600" dirty="0">
                <a:solidFill>
                  <a:srgbClr val="FFC000"/>
                </a:solidFill>
                <a:latin typeface="Calibri" panose="020F0502020204030204"/>
              </a:rPr>
              <a:t> Implementation</a:t>
            </a:r>
          </a:p>
        </p:txBody>
      </p:sp>
      <p:cxnSp>
        <p:nvCxnSpPr>
          <p:cNvPr id="3660" name="Straight Connector 36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61" name="Rectangle 3660"/>
              <p:cNvSpPr/>
              <p:nvPr/>
            </p:nvSpPr>
            <p:spPr>
              <a:xfrm>
                <a:off x="2743422" y="297320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661" name="Rectangle 3660"/>
              <p:cNvSpPr>
                <a:spLocks noRot="1" noChangeAspect="1" noMove="1" noResize="1" noEditPoints="1" noAdjustHandles="1" noChangeArrowheads="1" noChangeShapeType="1" noTextEdit="1"/>
              </p:cNvSpPr>
              <p:nvPr/>
            </p:nvSpPr>
            <p:spPr>
              <a:xfrm>
                <a:off x="2743422" y="2973205"/>
                <a:ext cx="482581" cy="70788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63" name="Rectangle 3662"/>
              <p:cNvSpPr/>
              <p:nvPr/>
            </p:nvSpPr>
            <p:spPr>
              <a:xfrm>
                <a:off x="389363" y="225603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63" name="Rectangle 3662"/>
              <p:cNvSpPr>
                <a:spLocks noRot="1" noChangeAspect="1" noMove="1" noResize="1" noEditPoints="1" noAdjustHandles="1" noChangeArrowheads="1" noChangeShapeType="1" noTextEdit="1"/>
              </p:cNvSpPr>
              <p:nvPr/>
            </p:nvSpPr>
            <p:spPr>
              <a:xfrm>
                <a:off x="389363" y="2256035"/>
                <a:ext cx="321815" cy="369332"/>
              </a:xfrm>
              <a:prstGeom prst="rect">
                <a:avLst/>
              </a:prstGeom>
              <a:blipFill>
                <a:blip r:embed="rId4"/>
                <a:stretch>
                  <a:fillRect/>
                </a:stretch>
              </a:blipFill>
              <a:ln>
                <a:noFill/>
              </a:ln>
            </p:spPr>
            <p:txBody>
              <a:bodyPr/>
              <a:lstStyle/>
              <a:p>
                <a:r>
                  <a:rPr lang="en-US">
                    <a:noFill/>
                  </a:rPr>
                  <a:t> </a:t>
                </a:r>
              </a:p>
            </p:txBody>
          </p:sp>
        </mc:Fallback>
      </mc:AlternateContent>
      <p:sp>
        <p:nvSpPr>
          <p:cNvPr id="3664" name="TextBox 3663"/>
          <p:cNvSpPr txBox="1"/>
          <p:nvPr/>
        </p:nvSpPr>
        <p:spPr>
          <a:xfrm>
            <a:off x="1268236" y="250882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665" name="Line 72"/>
          <p:cNvSpPr>
            <a:spLocks noChangeShapeType="1"/>
          </p:cNvSpPr>
          <p:nvPr/>
        </p:nvSpPr>
        <p:spPr bwMode="auto">
          <a:xfrm flipV="1">
            <a:off x="648000" y="2517468"/>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66" name="Line 74"/>
          <p:cNvSpPr>
            <a:spLocks noChangeShapeType="1"/>
          </p:cNvSpPr>
          <p:nvPr/>
        </p:nvSpPr>
        <p:spPr bwMode="auto">
          <a:xfrm flipV="1">
            <a:off x="648001" y="1329296"/>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673" name="Rectangle 3672"/>
              <p:cNvSpPr/>
              <p:nvPr/>
            </p:nvSpPr>
            <p:spPr>
              <a:xfrm>
                <a:off x="2718972" y="1592907"/>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673" name="Rectangle 3672"/>
              <p:cNvSpPr>
                <a:spLocks noRot="1" noChangeAspect="1" noMove="1" noResize="1" noEditPoints="1" noAdjustHandles="1" noChangeArrowheads="1" noChangeShapeType="1" noTextEdit="1"/>
              </p:cNvSpPr>
              <p:nvPr/>
            </p:nvSpPr>
            <p:spPr>
              <a:xfrm>
                <a:off x="2718972" y="1592907"/>
                <a:ext cx="482581" cy="707886"/>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76" name="Rectangle 3675"/>
              <p:cNvSpPr/>
              <p:nvPr/>
            </p:nvSpPr>
            <p:spPr>
              <a:xfrm>
                <a:off x="389585" y="363633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76" name="Rectangle 3675"/>
              <p:cNvSpPr>
                <a:spLocks noRot="1" noChangeAspect="1" noMove="1" noResize="1" noEditPoints="1" noAdjustHandles="1" noChangeArrowheads="1" noChangeShapeType="1" noTextEdit="1"/>
              </p:cNvSpPr>
              <p:nvPr/>
            </p:nvSpPr>
            <p:spPr>
              <a:xfrm>
                <a:off x="389585" y="3636333"/>
                <a:ext cx="321815" cy="369332"/>
              </a:xfrm>
              <a:prstGeom prst="rect">
                <a:avLst/>
              </a:prstGeom>
              <a:blipFill>
                <a:blip r:embed="rId6"/>
                <a:stretch>
                  <a:fillRect/>
                </a:stretch>
              </a:blipFill>
              <a:ln>
                <a:noFill/>
              </a:ln>
            </p:spPr>
            <p:txBody>
              <a:bodyPr/>
              <a:lstStyle/>
              <a:p>
                <a:r>
                  <a:rPr lang="en-US">
                    <a:noFill/>
                  </a:rPr>
                  <a:t> </a:t>
                </a:r>
              </a:p>
            </p:txBody>
          </p:sp>
        </mc:Fallback>
      </mc:AlternateContent>
      <p:sp>
        <p:nvSpPr>
          <p:cNvPr id="3677" name="Line 72"/>
          <p:cNvSpPr>
            <a:spLocks noChangeShapeType="1"/>
          </p:cNvSpPr>
          <p:nvPr/>
        </p:nvSpPr>
        <p:spPr bwMode="auto">
          <a:xfrm flipV="1">
            <a:off x="648222" y="3897766"/>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78" name="Line 74"/>
          <p:cNvSpPr>
            <a:spLocks noChangeShapeType="1"/>
          </p:cNvSpPr>
          <p:nvPr/>
        </p:nvSpPr>
        <p:spPr bwMode="auto">
          <a:xfrm flipV="1">
            <a:off x="648223" y="2709594"/>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685" name="Rectangle 3684"/>
              <p:cNvSpPr/>
              <p:nvPr/>
            </p:nvSpPr>
            <p:spPr>
              <a:xfrm>
                <a:off x="3073707" y="1295400"/>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685" name="Rectangle 3684"/>
              <p:cNvSpPr>
                <a:spLocks noRot="1" noChangeAspect="1" noMove="1" noResize="1" noEditPoints="1" noAdjustHandles="1" noChangeArrowheads="1" noChangeShapeType="1" noTextEdit="1"/>
              </p:cNvSpPr>
              <p:nvPr/>
            </p:nvSpPr>
            <p:spPr>
              <a:xfrm>
                <a:off x="3073707" y="1295400"/>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86" name="Rectangle 3685"/>
              <p:cNvSpPr/>
              <p:nvPr/>
            </p:nvSpPr>
            <p:spPr>
              <a:xfrm>
                <a:off x="3073707" y="2256035"/>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86" name="Rectangle 3685"/>
              <p:cNvSpPr>
                <a:spLocks noRot="1" noChangeAspect="1" noMove="1" noResize="1" noEditPoints="1" noAdjustHandles="1" noChangeArrowheads="1" noChangeShapeType="1" noTextEdit="1"/>
              </p:cNvSpPr>
              <p:nvPr/>
            </p:nvSpPr>
            <p:spPr>
              <a:xfrm>
                <a:off x="3073707" y="2256035"/>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3687" name="TextBox 3686"/>
          <p:cNvSpPr txBox="1"/>
          <p:nvPr/>
        </p:nvSpPr>
        <p:spPr>
          <a:xfrm>
            <a:off x="3952580" y="250882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688" name="Line 74"/>
          <p:cNvSpPr>
            <a:spLocks noChangeShapeType="1"/>
          </p:cNvSpPr>
          <p:nvPr/>
        </p:nvSpPr>
        <p:spPr bwMode="auto">
          <a:xfrm flipV="1">
            <a:off x="3332346" y="1329296"/>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95" name="Line 72"/>
          <p:cNvSpPr>
            <a:spLocks noChangeShapeType="1"/>
          </p:cNvSpPr>
          <p:nvPr/>
        </p:nvSpPr>
        <p:spPr bwMode="auto">
          <a:xfrm flipV="1">
            <a:off x="3332345" y="2517468"/>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20" name="Rectangle 3719"/>
          <p:cNvSpPr/>
          <p:nvPr/>
        </p:nvSpPr>
        <p:spPr>
          <a:xfrm>
            <a:off x="5410200" y="3990120"/>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Line 74"/>
          <p:cNvSpPr>
            <a:spLocks noChangeShapeType="1"/>
          </p:cNvSpPr>
          <p:nvPr/>
        </p:nvSpPr>
        <p:spPr bwMode="auto">
          <a:xfrm flipV="1">
            <a:off x="3332568" y="2712462"/>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31" name="Rectangle 3730"/>
          <p:cNvSpPr/>
          <p:nvPr/>
        </p:nvSpPr>
        <p:spPr>
          <a:xfrm>
            <a:off x="2438399" y="4199897"/>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32" name="Rectangle 3731"/>
              <p:cNvSpPr/>
              <p:nvPr/>
            </p:nvSpPr>
            <p:spPr>
              <a:xfrm>
                <a:off x="2718972" y="4344805"/>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32" name="Rectangle 3731"/>
              <p:cNvSpPr>
                <a:spLocks noRot="1" noChangeAspect="1" noMove="1" noResize="1" noEditPoints="1" noAdjustHandles="1" noChangeArrowheads="1" noChangeShapeType="1" noTextEdit="1"/>
              </p:cNvSpPr>
              <p:nvPr/>
            </p:nvSpPr>
            <p:spPr>
              <a:xfrm>
                <a:off x="2718972" y="4344805"/>
                <a:ext cx="482581" cy="707886"/>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5" name="Rectangle 3734"/>
              <p:cNvSpPr/>
              <p:nvPr/>
            </p:nvSpPr>
            <p:spPr>
              <a:xfrm>
                <a:off x="389585" y="500793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35" name="Rectangle 3734"/>
              <p:cNvSpPr>
                <a:spLocks noRot="1" noChangeAspect="1" noMove="1" noResize="1" noEditPoints="1" noAdjustHandles="1" noChangeArrowheads="1" noChangeShapeType="1" noTextEdit="1"/>
              </p:cNvSpPr>
              <p:nvPr/>
            </p:nvSpPr>
            <p:spPr>
              <a:xfrm>
                <a:off x="389585" y="5007933"/>
                <a:ext cx="321815" cy="369332"/>
              </a:xfrm>
              <a:prstGeom prst="rect">
                <a:avLst/>
              </a:prstGeom>
              <a:blipFill>
                <a:blip r:embed="rId6"/>
                <a:stretch>
                  <a:fillRect/>
                </a:stretch>
              </a:blipFill>
              <a:ln>
                <a:noFill/>
              </a:ln>
            </p:spPr>
            <p:txBody>
              <a:bodyPr/>
              <a:lstStyle/>
              <a:p>
                <a:r>
                  <a:rPr lang="en-US">
                    <a:noFill/>
                  </a:rPr>
                  <a:t> </a:t>
                </a:r>
              </a:p>
            </p:txBody>
          </p:sp>
        </mc:Fallback>
      </mc:AlternateContent>
      <p:sp>
        <p:nvSpPr>
          <p:cNvPr id="3736" name="Line 74"/>
          <p:cNvSpPr>
            <a:spLocks noChangeShapeType="1"/>
          </p:cNvSpPr>
          <p:nvPr/>
        </p:nvSpPr>
        <p:spPr bwMode="auto">
          <a:xfrm flipV="1">
            <a:off x="648223" y="4081194"/>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38" name="Line 72"/>
          <p:cNvSpPr>
            <a:spLocks noChangeShapeType="1"/>
          </p:cNvSpPr>
          <p:nvPr/>
        </p:nvSpPr>
        <p:spPr bwMode="auto">
          <a:xfrm flipV="1">
            <a:off x="648222" y="5269366"/>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744" name="Rectangle 3743"/>
              <p:cNvSpPr/>
              <p:nvPr/>
            </p:nvSpPr>
            <p:spPr>
              <a:xfrm>
                <a:off x="6190545" y="405016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44" name="Rectangle 3743"/>
              <p:cNvSpPr>
                <a:spLocks noRot="1" noChangeAspect="1" noMove="1" noResize="1" noEditPoints="1" noAdjustHandles="1" noChangeArrowheads="1" noChangeShapeType="1" noTextEdit="1"/>
              </p:cNvSpPr>
              <p:nvPr/>
            </p:nvSpPr>
            <p:spPr>
              <a:xfrm>
                <a:off x="6190545" y="4050166"/>
                <a:ext cx="321815" cy="36933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5" name="Rectangle 3744"/>
              <p:cNvSpPr/>
              <p:nvPr/>
            </p:nvSpPr>
            <p:spPr>
              <a:xfrm>
                <a:off x="6190545" y="501080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45" name="Rectangle 3744"/>
              <p:cNvSpPr>
                <a:spLocks noRot="1" noChangeAspect="1" noMove="1" noResize="1" noEditPoints="1" noAdjustHandles="1" noChangeArrowheads="1" noChangeShapeType="1" noTextEdit="1"/>
              </p:cNvSpPr>
              <p:nvPr/>
            </p:nvSpPr>
            <p:spPr>
              <a:xfrm>
                <a:off x="6190545" y="5010801"/>
                <a:ext cx="321815" cy="369332"/>
              </a:xfrm>
              <a:prstGeom prst="rect">
                <a:avLst/>
              </a:prstGeom>
              <a:blipFill>
                <a:blip r:embed="rId11"/>
                <a:stretch>
                  <a:fillRect/>
                </a:stretch>
              </a:blipFill>
              <a:ln>
                <a:noFill/>
              </a:ln>
            </p:spPr>
            <p:txBody>
              <a:bodyPr/>
              <a:lstStyle/>
              <a:p>
                <a:r>
                  <a:rPr lang="en-US">
                    <a:noFill/>
                  </a:rPr>
                  <a:t> </a:t>
                </a:r>
              </a:p>
            </p:txBody>
          </p:sp>
        </mc:Fallback>
      </mc:AlternateContent>
      <p:sp>
        <p:nvSpPr>
          <p:cNvPr id="3746" name="Line 74"/>
          <p:cNvSpPr>
            <a:spLocks noChangeShapeType="1"/>
          </p:cNvSpPr>
          <p:nvPr/>
        </p:nvSpPr>
        <p:spPr bwMode="auto">
          <a:xfrm flipV="1">
            <a:off x="6449183" y="4084062"/>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47" name="TextBox 3746"/>
          <p:cNvSpPr txBox="1"/>
          <p:nvPr/>
        </p:nvSpPr>
        <p:spPr>
          <a:xfrm>
            <a:off x="7067758" y="251169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3770" name="Rectangle 3769"/>
          <p:cNvSpPr/>
          <p:nvPr/>
        </p:nvSpPr>
        <p:spPr>
          <a:xfrm>
            <a:off x="8502943" y="16113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1" name="Line 72"/>
          <p:cNvSpPr>
            <a:spLocks noChangeShapeType="1"/>
          </p:cNvSpPr>
          <p:nvPr/>
        </p:nvSpPr>
        <p:spPr bwMode="auto">
          <a:xfrm flipV="1">
            <a:off x="3313341" y="5272234"/>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72" name="Rectangle 3771"/>
          <p:cNvSpPr/>
          <p:nvPr/>
        </p:nvSpPr>
        <p:spPr>
          <a:xfrm>
            <a:off x="2667000" y="2828416"/>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73" name="Rectangle 3772"/>
              <p:cNvSpPr/>
              <p:nvPr/>
            </p:nvSpPr>
            <p:spPr>
              <a:xfrm>
                <a:off x="3073929" y="363920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73" name="Rectangle 3772"/>
              <p:cNvSpPr>
                <a:spLocks noRot="1" noChangeAspect="1" noMove="1" noResize="1" noEditPoints="1" noAdjustHandles="1" noChangeArrowheads="1" noChangeShapeType="1" noTextEdit="1"/>
              </p:cNvSpPr>
              <p:nvPr/>
            </p:nvSpPr>
            <p:spPr>
              <a:xfrm>
                <a:off x="3073929" y="3639201"/>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4" name="Rectangle 3773"/>
              <p:cNvSpPr/>
              <p:nvPr/>
            </p:nvSpPr>
            <p:spPr>
              <a:xfrm>
                <a:off x="3073929" y="267856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74" name="Rectangle 3773"/>
              <p:cNvSpPr>
                <a:spLocks noRot="1" noChangeAspect="1" noMove="1" noResize="1" noEditPoints="1" noAdjustHandles="1" noChangeArrowheads="1" noChangeShapeType="1" noTextEdit="1"/>
              </p:cNvSpPr>
              <p:nvPr/>
            </p:nvSpPr>
            <p:spPr>
              <a:xfrm>
                <a:off x="3073929" y="2678566"/>
                <a:ext cx="321815" cy="369332"/>
              </a:xfrm>
              <a:prstGeom prst="rect">
                <a:avLst/>
              </a:prstGeom>
              <a:blipFill>
                <a:blip r:embed="rId1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5" name="Rectangle 3774"/>
              <p:cNvSpPr/>
              <p:nvPr/>
            </p:nvSpPr>
            <p:spPr>
              <a:xfrm>
                <a:off x="3054703" y="405016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75" name="Rectangle 3774"/>
              <p:cNvSpPr>
                <a:spLocks noRot="1" noChangeAspect="1" noMove="1" noResize="1" noEditPoints="1" noAdjustHandles="1" noChangeArrowheads="1" noChangeShapeType="1" noTextEdit="1"/>
              </p:cNvSpPr>
              <p:nvPr/>
            </p:nvSpPr>
            <p:spPr>
              <a:xfrm>
                <a:off x="3054703" y="4050166"/>
                <a:ext cx="321815" cy="369332"/>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6" name="Rectangle 3775"/>
              <p:cNvSpPr/>
              <p:nvPr/>
            </p:nvSpPr>
            <p:spPr>
              <a:xfrm>
                <a:off x="3048000" y="501080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76" name="Rectangle 3775"/>
              <p:cNvSpPr>
                <a:spLocks noRot="1" noChangeAspect="1" noMove="1" noResize="1" noEditPoints="1" noAdjustHandles="1" noChangeArrowheads="1" noChangeShapeType="1" noTextEdit="1"/>
              </p:cNvSpPr>
              <p:nvPr/>
            </p:nvSpPr>
            <p:spPr>
              <a:xfrm>
                <a:off x="3048000" y="5010801"/>
                <a:ext cx="321815" cy="369332"/>
              </a:xfrm>
              <a:prstGeom prst="rect">
                <a:avLst/>
              </a:prstGeom>
              <a:blipFill>
                <a:blip r:embed="rId15"/>
                <a:stretch>
                  <a:fillRect/>
                </a:stretch>
              </a:blipFill>
              <a:ln>
                <a:noFill/>
              </a:ln>
            </p:spPr>
            <p:txBody>
              <a:bodyPr/>
              <a:lstStyle/>
              <a:p>
                <a:r>
                  <a:rPr lang="en-US">
                    <a:noFill/>
                  </a:rPr>
                  <a:t> </a:t>
                </a:r>
              </a:p>
            </p:txBody>
          </p:sp>
        </mc:Fallback>
      </mc:AlternateContent>
      <p:sp>
        <p:nvSpPr>
          <p:cNvPr id="3777" name="Line 74"/>
          <p:cNvSpPr>
            <a:spLocks noChangeShapeType="1"/>
          </p:cNvSpPr>
          <p:nvPr/>
        </p:nvSpPr>
        <p:spPr bwMode="auto">
          <a:xfrm flipV="1">
            <a:off x="3313342" y="4084062"/>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78" name="Rectangle 3777"/>
          <p:cNvSpPr/>
          <p:nvPr/>
        </p:nvSpPr>
        <p:spPr>
          <a:xfrm>
            <a:off x="5410199" y="2642880"/>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9" name="Line 72"/>
          <p:cNvSpPr>
            <a:spLocks noChangeShapeType="1"/>
          </p:cNvSpPr>
          <p:nvPr/>
        </p:nvSpPr>
        <p:spPr bwMode="auto">
          <a:xfrm flipV="1">
            <a:off x="3332567" y="3900634"/>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780" name="Rectangle 3779"/>
              <p:cNvSpPr/>
              <p:nvPr/>
            </p:nvSpPr>
            <p:spPr>
              <a:xfrm>
                <a:off x="6188886" y="129826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80" name="Rectangle 3779"/>
              <p:cNvSpPr>
                <a:spLocks noRot="1" noChangeAspect="1" noMove="1" noResize="1" noEditPoints="1" noAdjustHandles="1" noChangeArrowheads="1" noChangeShapeType="1" noTextEdit="1"/>
              </p:cNvSpPr>
              <p:nvPr/>
            </p:nvSpPr>
            <p:spPr>
              <a:xfrm>
                <a:off x="6188886" y="1298268"/>
                <a:ext cx="321815" cy="369332"/>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81" name="Rectangle 3780"/>
              <p:cNvSpPr/>
              <p:nvPr/>
            </p:nvSpPr>
            <p:spPr>
              <a:xfrm>
                <a:off x="6188886" y="225890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81" name="Rectangle 3780"/>
              <p:cNvSpPr>
                <a:spLocks noRot="1" noChangeAspect="1" noMove="1" noResize="1" noEditPoints="1" noAdjustHandles="1" noChangeArrowheads="1" noChangeShapeType="1" noTextEdit="1"/>
              </p:cNvSpPr>
              <p:nvPr/>
            </p:nvSpPr>
            <p:spPr>
              <a:xfrm>
                <a:off x="6188886" y="2258903"/>
                <a:ext cx="321815" cy="369332"/>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82" name="Rectangle 3781"/>
              <p:cNvSpPr/>
              <p:nvPr/>
            </p:nvSpPr>
            <p:spPr>
              <a:xfrm>
                <a:off x="6189108" y="267856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82" name="Rectangle 3781"/>
              <p:cNvSpPr>
                <a:spLocks noRot="1" noChangeAspect="1" noMove="1" noResize="1" noEditPoints="1" noAdjustHandles="1" noChangeArrowheads="1" noChangeShapeType="1" noTextEdit="1"/>
              </p:cNvSpPr>
              <p:nvPr/>
            </p:nvSpPr>
            <p:spPr>
              <a:xfrm>
                <a:off x="6189108" y="2678566"/>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83" name="Rectangle 3782"/>
              <p:cNvSpPr/>
              <p:nvPr/>
            </p:nvSpPr>
            <p:spPr>
              <a:xfrm>
                <a:off x="6189108" y="363920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83" name="Rectangle 3782"/>
              <p:cNvSpPr>
                <a:spLocks noRot="1" noChangeAspect="1" noMove="1" noResize="1" noEditPoints="1" noAdjustHandles="1" noChangeArrowheads="1" noChangeShapeType="1" noTextEdit="1"/>
              </p:cNvSpPr>
              <p:nvPr/>
            </p:nvSpPr>
            <p:spPr>
              <a:xfrm>
                <a:off x="6189108" y="3639201"/>
                <a:ext cx="321815" cy="369332"/>
              </a:xfrm>
              <a:prstGeom prst="rect">
                <a:avLst/>
              </a:prstGeom>
              <a:blipFill>
                <a:blip r:embed="rId19"/>
                <a:stretch>
                  <a:fillRect/>
                </a:stretch>
              </a:blipFill>
              <a:ln>
                <a:noFill/>
              </a:ln>
            </p:spPr>
            <p:txBody>
              <a:bodyPr/>
              <a:lstStyle/>
              <a:p>
                <a:r>
                  <a:rPr lang="en-US">
                    <a:noFill/>
                  </a:rPr>
                  <a:t> </a:t>
                </a:r>
              </a:p>
            </p:txBody>
          </p:sp>
        </mc:Fallback>
      </mc:AlternateContent>
      <p:sp>
        <p:nvSpPr>
          <p:cNvPr id="3784" name="Line 74"/>
          <p:cNvSpPr>
            <a:spLocks noChangeShapeType="1"/>
          </p:cNvSpPr>
          <p:nvPr/>
        </p:nvSpPr>
        <p:spPr bwMode="auto">
          <a:xfrm flipV="1">
            <a:off x="6447524" y="1332164"/>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85" name="Line 74"/>
          <p:cNvSpPr>
            <a:spLocks noChangeShapeType="1"/>
          </p:cNvSpPr>
          <p:nvPr/>
        </p:nvSpPr>
        <p:spPr bwMode="auto">
          <a:xfrm flipV="1">
            <a:off x="6447746" y="2712462"/>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86" name="TextBox 3785"/>
          <p:cNvSpPr txBox="1"/>
          <p:nvPr/>
        </p:nvSpPr>
        <p:spPr>
          <a:xfrm>
            <a:off x="591568" y="5867400"/>
            <a:ext cx="2110193"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a:t>
            </a:r>
          </a:p>
        </p:txBody>
      </p:sp>
      <p:sp>
        <p:nvSpPr>
          <p:cNvPr id="3787" name="TextBox 3786"/>
          <p:cNvSpPr txBox="1"/>
          <p:nvPr/>
        </p:nvSpPr>
        <p:spPr>
          <a:xfrm>
            <a:off x="3323041" y="5867400"/>
            <a:ext cx="2205878"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a:t>
            </a:r>
          </a:p>
        </p:txBody>
      </p:sp>
      <p:sp>
        <p:nvSpPr>
          <p:cNvPr id="3788" name="TextBox 3787"/>
          <p:cNvSpPr txBox="1"/>
          <p:nvPr/>
        </p:nvSpPr>
        <p:spPr>
          <a:xfrm>
            <a:off x="6322707" y="5867400"/>
            <a:ext cx="2233700" cy="461665"/>
          </a:xfrm>
          <a:prstGeom prst="rect">
            <a:avLst/>
          </a:prstGeom>
          <a:noFill/>
        </p:spPr>
        <p:txBody>
          <a:bodyPr wrap="square" rtlCol="0">
            <a:spAutoFit/>
          </a:bodyPr>
          <a:lstStyle/>
          <a:p>
            <a:pPr algn="ctr" fontAlgn="auto">
              <a:spcBef>
                <a:spcPts val="0"/>
              </a:spcBef>
              <a:spcAft>
                <a:spcPts val="0"/>
              </a:spcAft>
            </a:pPr>
            <a:r>
              <a:rPr lang="en-US" sz="2400" dirty="0">
                <a:solidFill>
                  <a:srgbClr val="C1E7FF"/>
                </a:solidFill>
                <a:latin typeface="Calibri"/>
              </a:rPr>
              <a:t>Correlation</a:t>
            </a:r>
          </a:p>
        </p:txBody>
      </p:sp>
      <mc:AlternateContent xmlns:mc="http://schemas.openxmlformats.org/markup-compatibility/2006" xmlns:a14="http://schemas.microsoft.com/office/drawing/2010/main">
        <mc:Choice Requires="a14">
          <p:sp>
            <p:nvSpPr>
              <p:cNvPr id="3789" name="Rectangle 3788"/>
              <p:cNvSpPr/>
              <p:nvPr/>
            </p:nvSpPr>
            <p:spPr>
              <a:xfrm>
                <a:off x="2718972" y="2930700"/>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89" name="Rectangle 3788"/>
              <p:cNvSpPr>
                <a:spLocks noRot="1" noChangeAspect="1" noMove="1" noResize="1" noEditPoints="1" noAdjustHandles="1" noChangeArrowheads="1" noChangeShapeType="1" noTextEdit="1"/>
              </p:cNvSpPr>
              <p:nvPr/>
            </p:nvSpPr>
            <p:spPr>
              <a:xfrm>
                <a:off x="2718972" y="2930700"/>
                <a:ext cx="482581" cy="707886"/>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0" name="Rectangle 3789"/>
              <p:cNvSpPr/>
              <p:nvPr/>
            </p:nvSpPr>
            <p:spPr>
              <a:xfrm>
                <a:off x="5565200" y="1568568"/>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0" name="Rectangle 3789"/>
              <p:cNvSpPr>
                <a:spLocks noRot="1" noChangeAspect="1" noMove="1" noResize="1" noEditPoints="1" noAdjustHandles="1" noChangeArrowheads="1" noChangeShapeType="1" noTextEdit="1"/>
              </p:cNvSpPr>
              <p:nvPr/>
            </p:nvSpPr>
            <p:spPr>
              <a:xfrm>
                <a:off x="5565200" y="1568568"/>
                <a:ext cx="683200" cy="707886"/>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1" name="Rectangle 3790"/>
              <p:cNvSpPr/>
              <p:nvPr/>
            </p:nvSpPr>
            <p:spPr>
              <a:xfrm>
                <a:off x="5565200" y="4320466"/>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1" name="Rectangle 3790"/>
              <p:cNvSpPr>
                <a:spLocks noRot="1" noChangeAspect="1" noMove="1" noResize="1" noEditPoints="1" noAdjustHandles="1" noChangeArrowheads="1" noChangeShapeType="1" noTextEdit="1"/>
              </p:cNvSpPr>
              <p:nvPr/>
            </p:nvSpPr>
            <p:spPr>
              <a:xfrm>
                <a:off x="5565200" y="4320466"/>
                <a:ext cx="683200" cy="707886"/>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2" name="Rectangle 3791"/>
              <p:cNvSpPr/>
              <p:nvPr/>
            </p:nvSpPr>
            <p:spPr>
              <a:xfrm>
                <a:off x="5565200" y="290636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2" name="Rectangle 3791"/>
              <p:cNvSpPr>
                <a:spLocks noRot="1" noChangeAspect="1" noMove="1" noResize="1" noEditPoints="1" noAdjustHandles="1" noChangeArrowheads="1" noChangeShapeType="1" noTextEdit="1"/>
              </p:cNvSpPr>
              <p:nvPr/>
            </p:nvSpPr>
            <p:spPr>
              <a:xfrm>
                <a:off x="5565200" y="2906361"/>
                <a:ext cx="683200" cy="707886"/>
              </a:xfrm>
              <a:prstGeom prst="rect">
                <a:avLst/>
              </a:prstGeom>
              <a:blipFill>
                <a:blip r:embed="rId23"/>
                <a:stretch>
                  <a:fillRect/>
                </a:stretch>
              </a:blipFill>
              <a:ln>
                <a:noFill/>
              </a:ln>
            </p:spPr>
            <p:txBody>
              <a:bodyPr/>
              <a:lstStyle/>
              <a:p>
                <a:r>
                  <a:rPr lang="en-US">
                    <a:noFill/>
                  </a:rPr>
                  <a:t> </a:t>
                </a:r>
              </a:p>
            </p:txBody>
          </p:sp>
        </mc:Fallback>
      </mc:AlternateContent>
      <p:sp>
        <p:nvSpPr>
          <p:cNvPr id="3793" name="Line 72"/>
          <p:cNvSpPr>
            <a:spLocks noChangeShapeType="1"/>
          </p:cNvSpPr>
          <p:nvPr/>
        </p:nvSpPr>
        <p:spPr bwMode="auto">
          <a:xfrm flipV="1">
            <a:off x="6447523" y="2520336"/>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94" name="Line 72"/>
          <p:cNvSpPr>
            <a:spLocks noChangeShapeType="1"/>
          </p:cNvSpPr>
          <p:nvPr/>
        </p:nvSpPr>
        <p:spPr bwMode="auto">
          <a:xfrm flipV="1">
            <a:off x="6449182" y="5272234"/>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95" name="Line 72"/>
          <p:cNvSpPr>
            <a:spLocks noChangeShapeType="1"/>
          </p:cNvSpPr>
          <p:nvPr/>
        </p:nvSpPr>
        <p:spPr bwMode="auto">
          <a:xfrm flipV="1">
            <a:off x="6447745" y="3900634"/>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96" name="TextBox 3795"/>
          <p:cNvSpPr txBox="1"/>
          <p:nvPr/>
        </p:nvSpPr>
        <p:spPr>
          <a:xfrm>
            <a:off x="1177483" y="522773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797" name="TextBox 3796"/>
          <p:cNvSpPr txBox="1"/>
          <p:nvPr/>
        </p:nvSpPr>
        <p:spPr>
          <a:xfrm>
            <a:off x="3861827" y="5227733"/>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798" name="TextBox 3797"/>
          <p:cNvSpPr txBox="1"/>
          <p:nvPr/>
        </p:nvSpPr>
        <p:spPr>
          <a:xfrm>
            <a:off x="6977005" y="5230601"/>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3799" name="Freeform 3798"/>
          <p:cNvSpPr/>
          <p:nvPr/>
        </p:nvSpPr>
        <p:spPr>
          <a:xfrm>
            <a:off x="6449183" y="1633193"/>
            <a:ext cx="2001214" cy="875630"/>
          </a:xfrm>
          <a:custGeom>
            <a:avLst/>
            <a:gdLst>
              <a:gd name="connsiteX0" fmla="*/ 0 w 7299158"/>
              <a:gd name="connsiteY0" fmla="*/ 2903621 h 2951748"/>
              <a:gd name="connsiteX1" fmla="*/ 1235242 w 7299158"/>
              <a:gd name="connsiteY1" fmla="*/ 0 h 2951748"/>
              <a:gd name="connsiteX2" fmla="*/ 3657600 w 7299158"/>
              <a:gd name="connsiteY2" fmla="*/ 0 h 2951748"/>
              <a:gd name="connsiteX3" fmla="*/ 4892842 w 7299158"/>
              <a:gd name="connsiteY3" fmla="*/ 2951748 h 2951748"/>
              <a:gd name="connsiteX4" fmla="*/ 7299158 w 7299158"/>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158" h="2951748">
                <a:moveTo>
                  <a:pt x="0" y="2903621"/>
                </a:moveTo>
                <a:lnTo>
                  <a:pt x="1235242" y="0"/>
                </a:lnTo>
                <a:lnTo>
                  <a:pt x="3657600" y="0"/>
                </a:lnTo>
                <a:lnTo>
                  <a:pt x="4892842" y="2951748"/>
                </a:lnTo>
                <a:lnTo>
                  <a:pt x="7299158" y="2951748"/>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0" name="Freeform 3799"/>
          <p:cNvSpPr/>
          <p:nvPr/>
        </p:nvSpPr>
        <p:spPr>
          <a:xfrm>
            <a:off x="6449183" y="3006736"/>
            <a:ext cx="2001214" cy="880389"/>
          </a:xfrm>
          <a:custGeom>
            <a:avLst/>
            <a:gdLst>
              <a:gd name="connsiteX0" fmla="*/ 0 w 7299158"/>
              <a:gd name="connsiteY0" fmla="*/ 0 h 2967790"/>
              <a:gd name="connsiteX1" fmla="*/ 1235242 w 7299158"/>
              <a:gd name="connsiteY1" fmla="*/ 16042 h 2967790"/>
              <a:gd name="connsiteX2" fmla="*/ 2454442 w 7299158"/>
              <a:gd name="connsiteY2" fmla="*/ 2967790 h 2967790"/>
              <a:gd name="connsiteX3" fmla="*/ 4876800 w 7299158"/>
              <a:gd name="connsiteY3" fmla="*/ 2967790 h 2967790"/>
              <a:gd name="connsiteX4" fmla="*/ 6112042 w 7299158"/>
              <a:gd name="connsiteY4" fmla="*/ 16042 h 2967790"/>
              <a:gd name="connsiteX5" fmla="*/ 7299158 w 7299158"/>
              <a:gd name="connsiteY5" fmla="*/ 32084 h 29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9158" h="2967790">
                <a:moveTo>
                  <a:pt x="0" y="0"/>
                </a:moveTo>
                <a:lnTo>
                  <a:pt x="1235242" y="16042"/>
                </a:lnTo>
                <a:lnTo>
                  <a:pt x="2454442" y="2967790"/>
                </a:lnTo>
                <a:lnTo>
                  <a:pt x="4876800" y="2967790"/>
                </a:lnTo>
                <a:lnTo>
                  <a:pt x="6112042" y="16042"/>
                </a:lnTo>
                <a:lnTo>
                  <a:pt x="7299158" y="32084"/>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1" name="Freeform 3800"/>
          <p:cNvSpPr/>
          <p:nvPr/>
        </p:nvSpPr>
        <p:spPr>
          <a:xfrm>
            <a:off x="6449183" y="4385039"/>
            <a:ext cx="2005612" cy="875630"/>
          </a:xfrm>
          <a:custGeom>
            <a:avLst/>
            <a:gdLst>
              <a:gd name="connsiteX0" fmla="*/ 0 w 7315200"/>
              <a:gd name="connsiteY0" fmla="*/ 2951748 h 2951748"/>
              <a:gd name="connsiteX1" fmla="*/ 2438400 w 7315200"/>
              <a:gd name="connsiteY1" fmla="*/ 2951748 h 2951748"/>
              <a:gd name="connsiteX2" fmla="*/ 3673642 w 7315200"/>
              <a:gd name="connsiteY2" fmla="*/ 0 h 2951748"/>
              <a:gd name="connsiteX3" fmla="*/ 6079958 w 7315200"/>
              <a:gd name="connsiteY3" fmla="*/ 16042 h 2951748"/>
              <a:gd name="connsiteX4" fmla="*/ 7315200 w 7315200"/>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2951748">
                <a:moveTo>
                  <a:pt x="0" y="2951748"/>
                </a:moveTo>
                <a:lnTo>
                  <a:pt x="2438400" y="2951748"/>
                </a:lnTo>
                <a:lnTo>
                  <a:pt x="3673642" y="0"/>
                </a:lnTo>
                <a:lnTo>
                  <a:pt x="6079958" y="16042"/>
                </a:lnTo>
                <a:lnTo>
                  <a:pt x="7315200" y="2951748"/>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2" name="Freeform 3801"/>
          <p:cNvSpPr/>
          <p:nvPr/>
        </p:nvSpPr>
        <p:spPr>
          <a:xfrm>
            <a:off x="3339437" y="1616884"/>
            <a:ext cx="2001214" cy="875630"/>
          </a:xfrm>
          <a:custGeom>
            <a:avLst/>
            <a:gdLst>
              <a:gd name="connsiteX0" fmla="*/ 0 w 7299158"/>
              <a:gd name="connsiteY0" fmla="*/ 2903621 h 2951748"/>
              <a:gd name="connsiteX1" fmla="*/ 1235242 w 7299158"/>
              <a:gd name="connsiteY1" fmla="*/ 0 h 2951748"/>
              <a:gd name="connsiteX2" fmla="*/ 3657600 w 7299158"/>
              <a:gd name="connsiteY2" fmla="*/ 0 h 2951748"/>
              <a:gd name="connsiteX3" fmla="*/ 4892842 w 7299158"/>
              <a:gd name="connsiteY3" fmla="*/ 2951748 h 2951748"/>
              <a:gd name="connsiteX4" fmla="*/ 7299158 w 7299158"/>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158" h="2951748">
                <a:moveTo>
                  <a:pt x="0" y="2903621"/>
                </a:moveTo>
                <a:lnTo>
                  <a:pt x="1235242" y="0"/>
                </a:lnTo>
                <a:lnTo>
                  <a:pt x="3657600" y="0"/>
                </a:lnTo>
                <a:lnTo>
                  <a:pt x="4892842" y="2951748"/>
                </a:lnTo>
                <a:lnTo>
                  <a:pt x="7299158" y="2951748"/>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3" name="Freeform 3802"/>
          <p:cNvSpPr/>
          <p:nvPr/>
        </p:nvSpPr>
        <p:spPr>
          <a:xfrm>
            <a:off x="3339437" y="2990427"/>
            <a:ext cx="2001214" cy="880389"/>
          </a:xfrm>
          <a:custGeom>
            <a:avLst/>
            <a:gdLst>
              <a:gd name="connsiteX0" fmla="*/ 0 w 7299158"/>
              <a:gd name="connsiteY0" fmla="*/ 0 h 2967790"/>
              <a:gd name="connsiteX1" fmla="*/ 1235242 w 7299158"/>
              <a:gd name="connsiteY1" fmla="*/ 16042 h 2967790"/>
              <a:gd name="connsiteX2" fmla="*/ 2454442 w 7299158"/>
              <a:gd name="connsiteY2" fmla="*/ 2967790 h 2967790"/>
              <a:gd name="connsiteX3" fmla="*/ 4876800 w 7299158"/>
              <a:gd name="connsiteY3" fmla="*/ 2967790 h 2967790"/>
              <a:gd name="connsiteX4" fmla="*/ 6112042 w 7299158"/>
              <a:gd name="connsiteY4" fmla="*/ 16042 h 2967790"/>
              <a:gd name="connsiteX5" fmla="*/ 7299158 w 7299158"/>
              <a:gd name="connsiteY5" fmla="*/ 32084 h 29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9158" h="2967790">
                <a:moveTo>
                  <a:pt x="0" y="0"/>
                </a:moveTo>
                <a:lnTo>
                  <a:pt x="1235242" y="16042"/>
                </a:lnTo>
                <a:lnTo>
                  <a:pt x="2454442" y="2967790"/>
                </a:lnTo>
                <a:lnTo>
                  <a:pt x="4876800" y="2967790"/>
                </a:lnTo>
                <a:lnTo>
                  <a:pt x="6112042" y="16042"/>
                </a:lnTo>
                <a:lnTo>
                  <a:pt x="7299158" y="32084"/>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4" name="Freeform 3803"/>
          <p:cNvSpPr/>
          <p:nvPr/>
        </p:nvSpPr>
        <p:spPr>
          <a:xfrm>
            <a:off x="3339437" y="4368730"/>
            <a:ext cx="2005612" cy="875630"/>
          </a:xfrm>
          <a:custGeom>
            <a:avLst/>
            <a:gdLst>
              <a:gd name="connsiteX0" fmla="*/ 0 w 7315200"/>
              <a:gd name="connsiteY0" fmla="*/ 2951748 h 2951748"/>
              <a:gd name="connsiteX1" fmla="*/ 2438400 w 7315200"/>
              <a:gd name="connsiteY1" fmla="*/ 2951748 h 2951748"/>
              <a:gd name="connsiteX2" fmla="*/ 3673642 w 7315200"/>
              <a:gd name="connsiteY2" fmla="*/ 0 h 2951748"/>
              <a:gd name="connsiteX3" fmla="*/ 6079958 w 7315200"/>
              <a:gd name="connsiteY3" fmla="*/ 16042 h 2951748"/>
              <a:gd name="connsiteX4" fmla="*/ 7315200 w 7315200"/>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2951748">
                <a:moveTo>
                  <a:pt x="0" y="2951748"/>
                </a:moveTo>
                <a:lnTo>
                  <a:pt x="2438400" y="2951748"/>
                </a:lnTo>
                <a:lnTo>
                  <a:pt x="3673642" y="0"/>
                </a:lnTo>
                <a:lnTo>
                  <a:pt x="6079958" y="16042"/>
                </a:lnTo>
                <a:lnTo>
                  <a:pt x="7315200" y="2951748"/>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1" name="Freeform 3810"/>
          <p:cNvSpPr/>
          <p:nvPr/>
        </p:nvSpPr>
        <p:spPr>
          <a:xfrm>
            <a:off x="648223" y="1402983"/>
            <a:ext cx="2085975" cy="1085850"/>
          </a:xfrm>
          <a:custGeom>
            <a:avLst/>
            <a:gdLst>
              <a:gd name="connsiteX0" fmla="*/ 0 w 2085975"/>
              <a:gd name="connsiteY0" fmla="*/ 1076325 h 1085850"/>
              <a:gd name="connsiteX1" fmla="*/ 190500 w 2085975"/>
              <a:gd name="connsiteY1" fmla="*/ 1076325 h 1085850"/>
              <a:gd name="connsiteX2" fmla="*/ 238125 w 2085975"/>
              <a:gd name="connsiteY2" fmla="*/ 0 h 1085850"/>
              <a:gd name="connsiteX3" fmla="*/ 257175 w 2085975"/>
              <a:gd name="connsiteY3" fmla="*/ 1076325 h 1085850"/>
              <a:gd name="connsiteX4" fmla="*/ 2085975 w 2085975"/>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75" h="1085850">
                <a:moveTo>
                  <a:pt x="0" y="1076325"/>
                </a:moveTo>
                <a:lnTo>
                  <a:pt x="190500" y="1076325"/>
                </a:lnTo>
                <a:lnTo>
                  <a:pt x="238125" y="0"/>
                </a:lnTo>
                <a:lnTo>
                  <a:pt x="257175" y="1076325"/>
                </a:lnTo>
                <a:lnTo>
                  <a:pt x="2085975" y="108585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2" name="Freeform 3811"/>
          <p:cNvSpPr/>
          <p:nvPr/>
        </p:nvSpPr>
        <p:spPr>
          <a:xfrm>
            <a:off x="648223" y="4146287"/>
            <a:ext cx="2085975" cy="1085850"/>
          </a:xfrm>
          <a:custGeom>
            <a:avLst/>
            <a:gdLst>
              <a:gd name="connsiteX0" fmla="*/ 0 w 2085975"/>
              <a:gd name="connsiteY0" fmla="*/ 1076325 h 1085850"/>
              <a:gd name="connsiteX1" fmla="*/ 190500 w 2085975"/>
              <a:gd name="connsiteY1" fmla="*/ 1076325 h 1085850"/>
              <a:gd name="connsiteX2" fmla="*/ 238125 w 2085975"/>
              <a:gd name="connsiteY2" fmla="*/ 0 h 1085850"/>
              <a:gd name="connsiteX3" fmla="*/ 257175 w 2085975"/>
              <a:gd name="connsiteY3" fmla="*/ 1076325 h 1085850"/>
              <a:gd name="connsiteX4" fmla="*/ 2085975 w 2085975"/>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75" h="1085850">
                <a:moveTo>
                  <a:pt x="0" y="1076325"/>
                </a:moveTo>
                <a:lnTo>
                  <a:pt x="190500" y="1076325"/>
                </a:lnTo>
                <a:lnTo>
                  <a:pt x="238125" y="0"/>
                </a:lnTo>
                <a:lnTo>
                  <a:pt x="257175" y="1076325"/>
                </a:lnTo>
                <a:lnTo>
                  <a:pt x="2085975" y="108585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3" name="Freeform 3812"/>
          <p:cNvSpPr/>
          <p:nvPr/>
        </p:nvSpPr>
        <p:spPr>
          <a:xfrm>
            <a:off x="648223" y="2774635"/>
            <a:ext cx="2085975" cy="1085850"/>
          </a:xfrm>
          <a:custGeom>
            <a:avLst/>
            <a:gdLst>
              <a:gd name="connsiteX0" fmla="*/ 0 w 2085975"/>
              <a:gd name="connsiteY0" fmla="*/ 1076325 h 1085850"/>
              <a:gd name="connsiteX1" fmla="*/ 190500 w 2085975"/>
              <a:gd name="connsiteY1" fmla="*/ 1076325 h 1085850"/>
              <a:gd name="connsiteX2" fmla="*/ 238125 w 2085975"/>
              <a:gd name="connsiteY2" fmla="*/ 0 h 1085850"/>
              <a:gd name="connsiteX3" fmla="*/ 257175 w 2085975"/>
              <a:gd name="connsiteY3" fmla="*/ 1076325 h 1085850"/>
              <a:gd name="connsiteX4" fmla="*/ 2085975 w 2085975"/>
              <a:gd name="connsiteY4" fmla="*/ 1085850 h 108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75" h="1085850">
                <a:moveTo>
                  <a:pt x="0" y="1076325"/>
                </a:moveTo>
                <a:lnTo>
                  <a:pt x="190500" y="1076325"/>
                </a:lnTo>
                <a:lnTo>
                  <a:pt x="238125" y="0"/>
                </a:lnTo>
                <a:lnTo>
                  <a:pt x="257175" y="1076325"/>
                </a:lnTo>
                <a:lnTo>
                  <a:pt x="2085975" y="108585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4" name="TextBox 3813"/>
          <p:cNvSpPr txBox="1"/>
          <p:nvPr/>
        </p:nvSpPr>
        <p:spPr>
          <a:xfrm>
            <a:off x="512595" y="1432821"/>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Impulse function</a:t>
            </a:r>
          </a:p>
        </p:txBody>
      </p:sp>
      <p:sp>
        <p:nvSpPr>
          <p:cNvPr id="3816" name="TextBox 3815"/>
          <p:cNvSpPr txBox="1"/>
          <p:nvPr/>
        </p:nvSpPr>
        <p:spPr>
          <a:xfrm>
            <a:off x="512595" y="4320466"/>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Impulse function</a:t>
            </a:r>
          </a:p>
        </p:txBody>
      </p:sp>
      <p:sp>
        <p:nvSpPr>
          <p:cNvPr id="3817" name="TextBox 3816"/>
          <p:cNvSpPr txBox="1"/>
          <p:nvPr/>
        </p:nvSpPr>
        <p:spPr>
          <a:xfrm>
            <a:off x="512595" y="2876643"/>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Impulse function</a:t>
            </a:r>
          </a:p>
        </p:txBody>
      </p:sp>
      <p:sp>
        <p:nvSpPr>
          <p:cNvPr id="2" name="Rectangle 1">
            <a:extLst>
              <a:ext uri="{FF2B5EF4-FFF2-40B4-BE49-F238E27FC236}">
                <a16:creationId xmlns:a16="http://schemas.microsoft.com/office/drawing/2014/main" id="{265D602A-3FDC-4EDC-8457-9D4B57911E3D}"/>
              </a:ext>
            </a:extLst>
          </p:cNvPr>
          <p:cNvSpPr/>
          <p:nvPr/>
        </p:nvSpPr>
        <p:spPr>
          <a:xfrm>
            <a:off x="361477" y="1247789"/>
            <a:ext cx="2457923" cy="4467212"/>
          </a:xfrm>
          <a:prstGeom prst="rect">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 name="TextBox 2">
            <a:extLst>
              <a:ext uri="{FF2B5EF4-FFF2-40B4-BE49-F238E27FC236}">
                <a16:creationId xmlns:a16="http://schemas.microsoft.com/office/drawing/2014/main" id="{CB4E8A1A-2F40-48D0-9235-3162B8433EE8}"/>
              </a:ext>
            </a:extLst>
          </p:cNvPr>
          <p:cNvSpPr txBox="1"/>
          <p:nvPr/>
        </p:nvSpPr>
        <p:spPr>
          <a:xfrm>
            <a:off x="361478" y="776128"/>
            <a:ext cx="2457922" cy="461665"/>
          </a:xfrm>
          <a:prstGeom prst="rect">
            <a:avLst/>
          </a:prstGeom>
          <a:noFill/>
        </p:spPr>
        <p:txBody>
          <a:bodyPr wrap="square" rtlCol="0">
            <a:spAutoFit/>
          </a:bodyPr>
          <a:lstStyle/>
          <a:p>
            <a:pPr algn="ctr" fontAlgn="auto">
              <a:spcBef>
                <a:spcPts val="0"/>
              </a:spcBef>
              <a:spcAft>
                <a:spcPts val="0"/>
              </a:spcAft>
            </a:pPr>
            <a:r>
              <a:rPr kumimoji="1" lang="en-US" sz="2400" dirty="0">
                <a:solidFill>
                  <a:srgbClr val="FFFF66"/>
                </a:solidFill>
                <a:latin typeface="Calibri" panose="020F0502020204030204" pitchFamily="34" charset="0"/>
                <a:cs typeface="Calibri" panose="020F0502020204030204" pitchFamily="34" charset="0"/>
              </a:rPr>
              <a:t>Inefficient</a:t>
            </a:r>
          </a:p>
        </p:txBody>
      </p:sp>
      <p:grpSp>
        <p:nvGrpSpPr>
          <p:cNvPr id="4" name="Group 3">
            <a:extLst>
              <a:ext uri="{FF2B5EF4-FFF2-40B4-BE49-F238E27FC236}">
                <a16:creationId xmlns:a16="http://schemas.microsoft.com/office/drawing/2014/main" id="{DFEF8803-70CF-4035-BED9-91D58989ABBD}"/>
              </a:ext>
            </a:extLst>
          </p:cNvPr>
          <p:cNvGrpSpPr/>
          <p:nvPr/>
        </p:nvGrpSpPr>
        <p:grpSpPr>
          <a:xfrm>
            <a:off x="512595" y="1432821"/>
            <a:ext cx="2110193" cy="3718642"/>
            <a:chOff x="1083364" y="1754926"/>
            <a:chExt cx="2110193" cy="3718642"/>
          </a:xfrm>
        </p:grpSpPr>
        <p:sp>
          <p:nvSpPr>
            <p:cNvPr id="72" name="TextBox 71">
              <a:extLst>
                <a:ext uri="{FF2B5EF4-FFF2-40B4-BE49-F238E27FC236}">
                  <a16:creationId xmlns:a16="http://schemas.microsoft.com/office/drawing/2014/main" id="{4C5AE3C6-5B4B-4DF7-8838-C76BE7C65AC4}"/>
                </a:ext>
              </a:extLst>
            </p:cNvPr>
            <p:cNvSpPr txBox="1"/>
            <p:nvPr/>
          </p:nvSpPr>
          <p:spPr>
            <a:xfrm>
              <a:off x="1083364" y="1754926"/>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66"/>
                  </a:solidFill>
                  <a:latin typeface="Calibri"/>
                </a:rPr>
                <a:t>Impulse function</a:t>
              </a:r>
            </a:p>
          </p:txBody>
        </p:sp>
        <p:sp>
          <p:nvSpPr>
            <p:cNvPr id="73" name="TextBox 72">
              <a:extLst>
                <a:ext uri="{FF2B5EF4-FFF2-40B4-BE49-F238E27FC236}">
                  <a16:creationId xmlns:a16="http://schemas.microsoft.com/office/drawing/2014/main" id="{488C6E93-E1BF-46D6-A89E-AE6D6932897D}"/>
                </a:ext>
              </a:extLst>
            </p:cNvPr>
            <p:cNvSpPr txBox="1"/>
            <p:nvPr/>
          </p:nvSpPr>
          <p:spPr>
            <a:xfrm>
              <a:off x="1083364" y="4642571"/>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66"/>
                  </a:solidFill>
                  <a:latin typeface="Calibri"/>
                </a:rPr>
                <a:t>Impulse function</a:t>
              </a:r>
            </a:p>
          </p:txBody>
        </p:sp>
        <p:sp>
          <p:nvSpPr>
            <p:cNvPr id="74" name="TextBox 73">
              <a:extLst>
                <a:ext uri="{FF2B5EF4-FFF2-40B4-BE49-F238E27FC236}">
                  <a16:creationId xmlns:a16="http://schemas.microsoft.com/office/drawing/2014/main" id="{DF25C6C4-2EDE-41E1-B9D1-13590BD9FF56}"/>
                </a:ext>
              </a:extLst>
            </p:cNvPr>
            <p:cNvSpPr txBox="1"/>
            <p:nvPr/>
          </p:nvSpPr>
          <p:spPr>
            <a:xfrm>
              <a:off x="1083364" y="3198748"/>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66"/>
                  </a:solidFill>
                  <a:latin typeface="Calibri"/>
                </a:rPr>
                <a:t>Impulse function</a:t>
              </a:r>
            </a:p>
          </p:txBody>
        </p:sp>
      </p:grpSp>
    </p:spTree>
    <p:extLst>
      <p:ext uri="{BB962C8B-B14F-4D97-AF65-F5344CB8AC3E}">
        <p14:creationId xmlns:p14="http://schemas.microsoft.com/office/powerpoint/2010/main" val="23157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9" name="TextBox 3658"/>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Discussion: </a:t>
            </a:r>
            <a:r>
              <a:rPr lang="en-US" sz="3600" dirty="0">
                <a:solidFill>
                  <a:schemeClr val="bg1"/>
                </a:solidFill>
                <a:latin typeface="Calibri" panose="020F0502020204030204"/>
              </a:rPr>
              <a:t>Practical</a:t>
            </a:r>
            <a:r>
              <a:rPr lang="en-US" sz="3600" dirty="0">
                <a:solidFill>
                  <a:srgbClr val="FFC000"/>
                </a:solidFill>
                <a:latin typeface="Calibri" panose="020F0502020204030204"/>
              </a:rPr>
              <a:t> Implementation</a:t>
            </a:r>
          </a:p>
        </p:txBody>
      </p:sp>
      <p:cxnSp>
        <p:nvCxnSpPr>
          <p:cNvPr id="3660" name="Straight Connector 3659"/>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61" name="Rectangle 3660"/>
              <p:cNvSpPr/>
              <p:nvPr/>
            </p:nvSpPr>
            <p:spPr>
              <a:xfrm>
                <a:off x="2743422" y="2980318"/>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661" name="Rectangle 3660"/>
              <p:cNvSpPr>
                <a:spLocks noRot="1" noChangeAspect="1" noMove="1" noResize="1" noEditPoints="1" noAdjustHandles="1" noChangeArrowheads="1" noChangeShapeType="1" noTextEdit="1"/>
              </p:cNvSpPr>
              <p:nvPr/>
            </p:nvSpPr>
            <p:spPr>
              <a:xfrm>
                <a:off x="2743422" y="2980318"/>
                <a:ext cx="482581" cy="707886"/>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63" name="Rectangle 3662"/>
              <p:cNvSpPr/>
              <p:nvPr/>
            </p:nvSpPr>
            <p:spPr>
              <a:xfrm>
                <a:off x="389363" y="226314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63" name="Rectangle 3662"/>
              <p:cNvSpPr>
                <a:spLocks noRot="1" noChangeAspect="1" noMove="1" noResize="1" noEditPoints="1" noAdjustHandles="1" noChangeArrowheads="1" noChangeShapeType="1" noTextEdit="1"/>
              </p:cNvSpPr>
              <p:nvPr/>
            </p:nvSpPr>
            <p:spPr>
              <a:xfrm>
                <a:off x="389363" y="2263148"/>
                <a:ext cx="321815" cy="369332"/>
              </a:xfrm>
              <a:prstGeom prst="rect">
                <a:avLst/>
              </a:prstGeom>
              <a:blipFill>
                <a:blip r:embed="rId4"/>
                <a:stretch>
                  <a:fillRect/>
                </a:stretch>
              </a:blipFill>
              <a:ln>
                <a:noFill/>
              </a:ln>
            </p:spPr>
            <p:txBody>
              <a:bodyPr/>
              <a:lstStyle/>
              <a:p>
                <a:r>
                  <a:rPr lang="en-US">
                    <a:noFill/>
                  </a:rPr>
                  <a:t> </a:t>
                </a:r>
              </a:p>
            </p:txBody>
          </p:sp>
        </mc:Fallback>
      </mc:AlternateContent>
      <p:sp>
        <p:nvSpPr>
          <p:cNvPr id="3664" name="TextBox 3663"/>
          <p:cNvSpPr txBox="1"/>
          <p:nvPr/>
        </p:nvSpPr>
        <p:spPr>
          <a:xfrm>
            <a:off x="1268236" y="2515936"/>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665" name="Line 72"/>
          <p:cNvSpPr>
            <a:spLocks noChangeShapeType="1"/>
          </p:cNvSpPr>
          <p:nvPr/>
        </p:nvSpPr>
        <p:spPr bwMode="auto">
          <a:xfrm flipV="1">
            <a:off x="648000" y="2524581"/>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66" name="Line 74"/>
          <p:cNvSpPr>
            <a:spLocks noChangeShapeType="1"/>
          </p:cNvSpPr>
          <p:nvPr/>
        </p:nvSpPr>
        <p:spPr bwMode="auto">
          <a:xfrm flipV="1">
            <a:off x="648001" y="1336409"/>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673" name="Rectangle 3672"/>
              <p:cNvSpPr/>
              <p:nvPr/>
            </p:nvSpPr>
            <p:spPr>
              <a:xfrm>
                <a:off x="2718972" y="1600020"/>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673" name="Rectangle 3672"/>
              <p:cNvSpPr>
                <a:spLocks noRot="1" noChangeAspect="1" noMove="1" noResize="1" noEditPoints="1" noAdjustHandles="1" noChangeArrowheads="1" noChangeShapeType="1" noTextEdit="1"/>
              </p:cNvSpPr>
              <p:nvPr/>
            </p:nvSpPr>
            <p:spPr>
              <a:xfrm>
                <a:off x="2718972" y="1600020"/>
                <a:ext cx="482581" cy="707886"/>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76" name="Rectangle 3675"/>
              <p:cNvSpPr/>
              <p:nvPr/>
            </p:nvSpPr>
            <p:spPr>
              <a:xfrm>
                <a:off x="389585" y="364344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76" name="Rectangle 3675"/>
              <p:cNvSpPr>
                <a:spLocks noRot="1" noChangeAspect="1" noMove="1" noResize="1" noEditPoints="1" noAdjustHandles="1" noChangeArrowheads="1" noChangeShapeType="1" noTextEdit="1"/>
              </p:cNvSpPr>
              <p:nvPr/>
            </p:nvSpPr>
            <p:spPr>
              <a:xfrm>
                <a:off x="389585" y="3643446"/>
                <a:ext cx="321815" cy="369332"/>
              </a:xfrm>
              <a:prstGeom prst="rect">
                <a:avLst/>
              </a:prstGeom>
              <a:blipFill>
                <a:blip r:embed="rId6"/>
                <a:stretch>
                  <a:fillRect/>
                </a:stretch>
              </a:blipFill>
              <a:ln>
                <a:noFill/>
              </a:ln>
            </p:spPr>
            <p:txBody>
              <a:bodyPr/>
              <a:lstStyle/>
              <a:p>
                <a:r>
                  <a:rPr lang="en-US">
                    <a:noFill/>
                  </a:rPr>
                  <a:t> </a:t>
                </a:r>
              </a:p>
            </p:txBody>
          </p:sp>
        </mc:Fallback>
      </mc:AlternateContent>
      <p:sp>
        <p:nvSpPr>
          <p:cNvPr id="3677" name="Line 72"/>
          <p:cNvSpPr>
            <a:spLocks noChangeShapeType="1"/>
          </p:cNvSpPr>
          <p:nvPr/>
        </p:nvSpPr>
        <p:spPr bwMode="auto">
          <a:xfrm flipV="1">
            <a:off x="648222" y="3904879"/>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78" name="Line 74"/>
          <p:cNvSpPr>
            <a:spLocks noChangeShapeType="1"/>
          </p:cNvSpPr>
          <p:nvPr/>
        </p:nvSpPr>
        <p:spPr bwMode="auto">
          <a:xfrm flipV="1">
            <a:off x="648223" y="2716707"/>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685" name="Rectangle 3684"/>
              <p:cNvSpPr/>
              <p:nvPr/>
            </p:nvSpPr>
            <p:spPr>
              <a:xfrm>
                <a:off x="3073707" y="1302513"/>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685" name="Rectangle 3684"/>
              <p:cNvSpPr>
                <a:spLocks noRot="1" noChangeAspect="1" noMove="1" noResize="1" noEditPoints="1" noAdjustHandles="1" noChangeArrowheads="1" noChangeShapeType="1" noTextEdit="1"/>
              </p:cNvSpPr>
              <p:nvPr/>
            </p:nvSpPr>
            <p:spPr>
              <a:xfrm>
                <a:off x="3073707" y="1302513"/>
                <a:ext cx="321815" cy="369332"/>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86" name="Rectangle 3685"/>
              <p:cNvSpPr/>
              <p:nvPr/>
            </p:nvSpPr>
            <p:spPr>
              <a:xfrm>
                <a:off x="3073707" y="2263148"/>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686" name="Rectangle 3685"/>
              <p:cNvSpPr>
                <a:spLocks noRot="1" noChangeAspect="1" noMove="1" noResize="1" noEditPoints="1" noAdjustHandles="1" noChangeArrowheads="1" noChangeShapeType="1" noTextEdit="1"/>
              </p:cNvSpPr>
              <p:nvPr/>
            </p:nvSpPr>
            <p:spPr>
              <a:xfrm>
                <a:off x="3073707" y="2263148"/>
                <a:ext cx="321815" cy="369332"/>
              </a:xfrm>
              <a:prstGeom prst="rect">
                <a:avLst/>
              </a:prstGeom>
              <a:blipFill>
                <a:blip r:embed="rId8"/>
                <a:stretch>
                  <a:fillRect/>
                </a:stretch>
              </a:blipFill>
              <a:ln>
                <a:noFill/>
              </a:ln>
            </p:spPr>
            <p:txBody>
              <a:bodyPr/>
              <a:lstStyle/>
              <a:p>
                <a:r>
                  <a:rPr lang="en-US">
                    <a:noFill/>
                  </a:rPr>
                  <a:t> </a:t>
                </a:r>
              </a:p>
            </p:txBody>
          </p:sp>
        </mc:Fallback>
      </mc:AlternateContent>
      <p:sp>
        <p:nvSpPr>
          <p:cNvPr id="3687" name="TextBox 3686"/>
          <p:cNvSpPr txBox="1"/>
          <p:nvPr/>
        </p:nvSpPr>
        <p:spPr>
          <a:xfrm>
            <a:off x="3952580" y="2515936"/>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688" name="Line 74"/>
          <p:cNvSpPr>
            <a:spLocks noChangeShapeType="1"/>
          </p:cNvSpPr>
          <p:nvPr/>
        </p:nvSpPr>
        <p:spPr bwMode="auto">
          <a:xfrm flipV="1">
            <a:off x="3332346" y="1336409"/>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695" name="Line 72"/>
          <p:cNvSpPr>
            <a:spLocks noChangeShapeType="1"/>
          </p:cNvSpPr>
          <p:nvPr/>
        </p:nvSpPr>
        <p:spPr bwMode="auto">
          <a:xfrm flipV="1">
            <a:off x="3332345" y="2524581"/>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20" name="Rectangle 3719"/>
          <p:cNvSpPr/>
          <p:nvPr/>
        </p:nvSpPr>
        <p:spPr>
          <a:xfrm>
            <a:off x="5410200" y="3997233"/>
            <a:ext cx="2093783"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1" name="Line 74"/>
          <p:cNvSpPr>
            <a:spLocks noChangeShapeType="1"/>
          </p:cNvSpPr>
          <p:nvPr/>
        </p:nvSpPr>
        <p:spPr bwMode="auto">
          <a:xfrm flipV="1">
            <a:off x="3332568" y="2719575"/>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31" name="Rectangle 3730"/>
          <p:cNvSpPr/>
          <p:nvPr/>
        </p:nvSpPr>
        <p:spPr>
          <a:xfrm>
            <a:off x="2438399" y="4207010"/>
            <a:ext cx="867657" cy="113555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32" name="Rectangle 3731"/>
              <p:cNvSpPr/>
              <p:nvPr/>
            </p:nvSpPr>
            <p:spPr>
              <a:xfrm>
                <a:off x="2718972" y="4351918"/>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32" name="Rectangle 3731"/>
              <p:cNvSpPr>
                <a:spLocks noRot="1" noChangeAspect="1" noMove="1" noResize="1" noEditPoints="1" noAdjustHandles="1" noChangeArrowheads="1" noChangeShapeType="1" noTextEdit="1"/>
              </p:cNvSpPr>
              <p:nvPr/>
            </p:nvSpPr>
            <p:spPr>
              <a:xfrm>
                <a:off x="2718972" y="4351918"/>
                <a:ext cx="482581" cy="707886"/>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5" name="Rectangle 3734"/>
              <p:cNvSpPr/>
              <p:nvPr/>
            </p:nvSpPr>
            <p:spPr>
              <a:xfrm>
                <a:off x="389585" y="501504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35" name="Rectangle 3734"/>
              <p:cNvSpPr>
                <a:spLocks noRot="1" noChangeAspect="1" noMove="1" noResize="1" noEditPoints="1" noAdjustHandles="1" noChangeArrowheads="1" noChangeShapeType="1" noTextEdit="1"/>
              </p:cNvSpPr>
              <p:nvPr/>
            </p:nvSpPr>
            <p:spPr>
              <a:xfrm>
                <a:off x="389585" y="5015046"/>
                <a:ext cx="321815" cy="369332"/>
              </a:xfrm>
              <a:prstGeom prst="rect">
                <a:avLst/>
              </a:prstGeom>
              <a:blipFill>
                <a:blip r:embed="rId6"/>
                <a:stretch>
                  <a:fillRect/>
                </a:stretch>
              </a:blipFill>
              <a:ln>
                <a:noFill/>
              </a:ln>
            </p:spPr>
            <p:txBody>
              <a:bodyPr/>
              <a:lstStyle/>
              <a:p>
                <a:r>
                  <a:rPr lang="en-US">
                    <a:noFill/>
                  </a:rPr>
                  <a:t> </a:t>
                </a:r>
              </a:p>
            </p:txBody>
          </p:sp>
        </mc:Fallback>
      </mc:AlternateContent>
      <p:sp>
        <p:nvSpPr>
          <p:cNvPr id="3736" name="Line 74"/>
          <p:cNvSpPr>
            <a:spLocks noChangeShapeType="1"/>
          </p:cNvSpPr>
          <p:nvPr/>
        </p:nvSpPr>
        <p:spPr bwMode="auto">
          <a:xfrm flipV="1">
            <a:off x="648223" y="4088307"/>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38" name="Line 72"/>
          <p:cNvSpPr>
            <a:spLocks noChangeShapeType="1"/>
          </p:cNvSpPr>
          <p:nvPr/>
        </p:nvSpPr>
        <p:spPr bwMode="auto">
          <a:xfrm flipV="1">
            <a:off x="648222" y="5276479"/>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70" name="Rectangle 3769"/>
          <p:cNvSpPr/>
          <p:nvPr/>
        </p:nvSpPr>
        <p:spPr>
          <a:xfrm>
            <a:off x="8502943" y="1611390"/>
            <a:ext cx="2093783" cy="494181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1" name="Line 72"/>
          <p:cNvSpPr>
            <a:spLocks noChangeShapeType="1"/>
          </p:cNvSpPr>
          <p:nvPr/>
        </p:nvSpPr>
        <p:spPr bwMode="auto">
          <a:xfrm flipV="1">
            <a:off x="3313341" y="5279347"/>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72" name="Rectangle 3771"/>
          <p:cNvSpPr/>
          <p:nvPr/>
        </p:nvSpPr>
        <p:spPr>
          <a:xfrm>
            <a:off x="2667000" y="2835529"/>
            <a:ext cx="648382" cy="102771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73" name="Rectangle 3772"/>
              <p:cNvSpPr/>
              <p:nvPr/>
            </p:nvSpPr>
            <p:spPr>
              <a:xfrm>
                <a:off x="3073929" y="3646314"/>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73" name="Rectangle 3772"/>
              <p:cNvSpPr>
                <a:spLocks noRot="1" noChangeAspect="1" noMove="1" noResize="1" noEditPoints="1" noAdjustHandles="1" noChangeArrowheads="1" noChangeShapeType="1" noTextEdit="1"/>
              </p:cNvSpPr>
              <p:nvPr/>
            </p:nvSpPr>
            <p:spPr>
              <a:xfrm>
                <a:off x="3073929" y="3646314"/>
                <a:ext cx="321815" cy="369332"/>
              </a:xfrm>
              <a:prstGeom prst="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4" name="Rectangle 3773"/>
              <p:cNvSpPr/>
              <p:nvPr/>
            </p:nvSpPr>
            <p:spPr>
              <a:xfrm>
                <a:off x="3073929" y="2685679"/>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74" name="Rectangle 3773"/>
              <p:cNvSpPr>
                <a:spLocks noRot="1" noChangeAspect="1" noMove="1" noResize="1" noEditPoints="1" noAdjustHandles="1" noChangeArrowheads="1" noChangeShapeType="1" noTextEdit="1"/>
              </p:cNvSpPr>
              <p:nvPr/>
            </p:nvSpPr>
            <p:spPr>
              <a:xfrm>
                <a:off x="3073929" y="2685679"/>
                <a:ext cx="321815" cy="369332"/>
              </a:xfrm>
              <a:prstGeom prst="rect">
                <a:avLst/>
              </a:prstGeom>
              <a:blipFill>
                <a:blip r:embed="rId1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5" name="Rectangle 3774"/>
              <p:cNvSpPr/>
              <p:nvPr/>
            </p:nvSpPr>
            <p:spPr>
              <a:xfrm>
                <a:off x="3054703" y="4057279"/>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3775" name="Rectangle 3774"/>
              <p:cNvSpPr>
                <a:spLocks noRot="1" noChangeAspect="1" noMove="1" noResize="1" noEditPoints="1" noAdjustHandles="1" noChangeArrowheads="1" noChangeShapeType="1" noTextEdit="1"/>
              </p:cNvSpPr>
              <p:nvPr/>
            </p:nvSpPr>
            <p:spPr>
              <a:xfrm>
                <a:off x="3054703" y="4057279"/>
                <a:ext cx="321815" cy="369332"/>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6" name="Rectangle 3775"/>
              <p:cNvSpPr/>
              <p:nvPr/>
            </p:nvSpPr>
            <p:spPr>
              <a:xfrm>
                <a:off x="3048000" y="5017914"/>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3776" name="Rectangle 3775"/>
              <p:cNvSpPr>
                <a:spLocks noRot="1" noChangeAspect="1" noMove="1" noResize="1" noEditPoints="1" noAdjustHandles="1" noChangeArrowheads="1" noChangeShapeType="1" noTextEdit="1"/>
              </p:cNvSpPr>
              <p:nvPr/>
            </p:nvSpPr>
            <p:spPr>
              <a:xfrm>
                <a:off x="3048000" y="5017914"/>
                <a:ext cx="321815" cy="369332"/>
              </a:xfrm>
              <a:prstGeom prst="rect">
                <a:avLst/>
              </a:prstGeom>
              <a:blipFill>
                <a:blip r:embed="rId13"/>
                <a:stretch>
                  <a:fillRect/>
                </a:stretch>
              </a:blipFill>
              <a:ln>
                <a:noFill/>
              </a:ln>
            </p:spPr>
            <p:txBody>
              <a:bodyPr/>
              <a:lstStyle/>
              <a:p>
                <a:r>
                  <a:rPr lang="en-US">
                    <a:noFill/>
                  </a:rPr>
                  <a:t> </a:t>
                </a:r>
              </a:p>
            </p:txBody>
          </p:sp>
        </mc:Fallback>
      </mc:AlternateContent>
      <p:sp>
        <p:nvSpPr>
          <p:cNvPr id="3777" name="Line 74"/>
          <p:cNvSpPr>
            <a:spLocks noChangeShapeType="1"/>
          </p:cNvSpPr>
          <p:nvPr/>
        </p:nvSpPr>
        <p:spPr bwMode="auto">
          <a:xfrm flipV="1">
            <a:off x="3313342" y="4091175"/>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3778" name="Rectangle 3777"/>
          <p:cNvSpPr/>
          <p:nvPr/>
        </p:nvSpPr>
        <p:spPr>
          <a:xfrm>
            <a:off x="5410199" y="2649993"/>
            <a:ext cx="1020905" cy="132996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9" name="Line 72"/>
          <p:cNvSpPr>
            <a:spLocks noChangeShapeType="1"/>
          </p:cNvSpPr>
          <p:nvPr/>
        </p:nvSpPr>
        <p:spPr bwMode="auto">
          <a:xfrm flipV="1">
            <a:off x="3332567" y="3907747"/>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mc:AlternateContent xmlns:mc="http://schemas.openxmlformats.org/markup-compatibility/2006" xmlns:a14="http://schemas.microsoft.com/office/drawing/2010/main">
        <mc:Choice Requires="a14">
          <p:sp>
            <p:nvSpPr>
              <p:cNvPr id="3789" name="Rectangle 3788"/>
              <p:cNvSpPr/>
              <p:nvPr/>
            </p:nvSpPr>
            <p:spPr>
              <a:xfrm>
                <a:off x="2718972" y="2937813"/>
                <a:ext cx="482581"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i="1" kern="0" smtClean="0">
                          <a:solidFill>
                            <a:srgbClr val="F79646">
                              <a:lumMod val="20000"/>
                              <a:lumOff val="80000"/>
                            </a:srgbClr>
                          </a:solidFill>
                          <a:latin typeface="Cambria Math"/>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89" name="Rectangle 3788"/>
              <p:cNvSpPr>
                <a:spLocks noRot="1" noChangeAspect="1" noMove="1" noResize="1" noEditPoints="1" noAdjustHandles="1" noChangeArrowheads="1" noChangeShapeType="1" noTextEdit="1"/>
              </p:cNvSpPr>
              <p:nvPr/>
            </p:nvSpPr>
            <p:spPr>
              <a:xfrm>
                <a:off x="2718972" y="2937813"/>
                <a:ext cx="482581" cy="707886"/>
              </a:xfrm>
              <a:prstGeom prst="rect">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0" name="Rectangle 3789"/>
              <p:cNvSpPr/>
              <p:nvPr/>
            </p:nvSpPr>
            <p:spPr>
              <a:xfrm>
                <a:off x="5565200" y="1575681"/>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0" name="Rectangle 3789"/>
              <p:cNvSpPr>
                <a:spLocks noRot="1" noChangeAspect="1" noMove="1" noResize="1" noEditPoints="1" noAdjustHandles="1" noChangeArrowheads="1" noChangeShapeType="1" noTextEdit="1"/>
              </p:cNvSpPr>
              <p:nvPr/>
            </p:nvSpPr>
            <p:spPr>
              <a:xfrm>
                <a:off x="5565200" y="1575681"/>
                <a:ext cx="683200" cy="707886"/>
              </a:xfrm>
              <a:prstGeom prst="rect">
                <a:avLst/>
              </a:prstGeom>
              <a:blipFill>
                <a:blip r:embed="rId1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1" name="Rectangle 3790"/>
              <p:cNvSpPr/>
              <p:nvPr/>
            </p:nvSpPr>
            <p:spPr>
              <a:xfrm>
                <a:off x="5565200" y="4327579"/>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1" name="Rectangle 3790"/>
              <p:cNvSpPr>
                <a:spLocks noRot="1" noChangeAspect="1" noMove="1" noResize="1" noEditPoints="1" noAdjustHandles="1" noChangeArrowheads="1" noChangeShapeType="1" noTextEdit="1"/>
              </p:cNvSpPr>
              <p:nvPr/>
            </p:nvSpPr>
            <p:spPr>
              <a:xfrm>
                <a:off x="5565200" y="4327579"/>
                <a:ext cx="683200" cy="707886"/>
              </a:xfrm>
              <a:prstGeom prst="rect">
                <a:avLst/>
              </a:prstGeom>
              <a:blipFill>
                <a:blip r:embed="rId1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2" name="Rectangle 3791"/>
              <p:cNvSpPr/>
              <p:nvPr/>
            </p:nvSpPr>
            <p:spPr>
              <a:xfrm>
                <a:off x="5565200" y="2913474"/>
                <a:ext cx="683200" cy="707886"/>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sz="4000" b="0" i="1" kern="0" smtClean="0">
                          <a:solidFill>
                            <a:srgbClr val="F79646">
                              <a:lumMod val="20000"/>
                              <a:lumOff val="80000"/>
                            </a:srgbClr>
                          </a:solidFill>
                          <a:latin typeface="Cambria Math" panose="02040503050406030204" pitchFamily="18" charset="0"/>
                          <a:ea typeface="Cambria Math"/>
                          <a:cs typeface="Calibri" pitchFamily="34" charset="0"/>
                        </a:rPr>
                        <m:t>=</m:t>
                      </m:r>
                    </m:oMath>
                  </m:oMathPara>
                </a14:m>
                <a:endParaRPr lang="en-US" sz="4000" dirty="0">
                  <a:solidFill>
                    <a:srgbClr val="F79646">
                      <a:lumMod val="20000"/>
                      <a:lumOff val="80000"/>
                    </a:srgbClr>
                  </a:solidFill>
                  <a:latin typeface="Calibri"/>
                </a:endParaRPr>
              </a:p>
            </p:txBody>
          </p:sp>
        </mc:Choice>
        <mc:Fallback xmlns="">
          <p:sp>
            <p:nvSpPr>
              <p:cNvPr id="3792" name="Rectangle 3791"/>
              <p:cNvSpPr>
                <a:spLocks noRot="1" noChangeAspect="1" noMove="1" noResize="1" noEditPoints="1" noAdjustHandles="1" noChangeArrowheads="1" noChangeShapeType="1" noTextEdit="1"/>
              </p:cNvSpPr>
              <p:nvPr/>
            </p:nvSpPr>
            <p:spPr>
              <a:xfrm>
                <a:off x="5565200" y="2913474"/>
                <a:ext cx="683200" cy="707886"/>
              </a:xfrm>
              <a:prstGeom prst="rect">
                <a:avLst/>
              </a:prstGeom>
              <a:blipFill>
                <a:blip r:embed="rId17"/>
                <a:stretch>
                  <a:fillRect/>
                </a:stretch>
              </a:blipFill>
              <a:ln>
                <a:noFill/>
              </a:ln>
            </p:spPr>
            <p:txBody>
              <a:bodyPr/>
              <a:lstStyle/>
              <a:p>
                <a:r>
                  <a:rPr lang="en-US">
                    <a:noFill/>
                  </a:rPr>
                  <a:t> </a:t>
                </a:r>
              </a:p>
            </p:txBody>
          </p:sp>
        </mc:Fallback>
      </mc:AlternateContent>
      <p:sp>
        <p:nvSpPr>
          <p:cNvPr id="3796" name="TextBox 3795"/>
          <p:cNvSpPr txBox="1"/>
          <p:nvPr/>
        </p:nvSpPr>
        <p:spPr>
          <a:xfrm>
            <a:off x="1177483" y="5234846"/>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3797" name="TextBox 3796"/>
          <p:cNvSpPr txBox="1"/>
          <p:nvPr/>
        </p:nvSpPr>
        <p:spPr>
          <a:xfrm>
            <a:off x="3861827" y="5234846"/>
            <a:ext cx="71826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time</a:t>
            </a:r>
          </a:p>
        </p:txBody>
      </p:sp>
      <p:sp>
        <p:nvSpPr>
          <p:cNvPr id="70" name="Freeform 69"/>
          <p:cNvSpPr/>
          <p:nvPr/>
        </p:nvSpPr>
        <p:spPr>
          <a:xfrm>
            <a:off x="658253" y="1405770"/>
            <a:ext cx="685800" cy="1127510"/>
          </a:xfrm>
          <a:custGeom>
            <a:avLst/>
            <a:gdLst>
              <a:gd name="connsiteX0" fmla="*/ 0 w 2299581"/>
              <a:gd name="connsiteY0" fmla="*/ 887239 h 887239"/>
              <a:gd name="connsiteX1" fmla="*/ 162963 w 2299581"/>
              <a:gd name="connsiteY1" fmla="*/ 878186 h 887239"/>
              <a:gd name="connsiteX2" fmla="*/ 172016 w 2299581"/>
              <a:gd name="connsiteY2" fmla="*/ 0 h 887239"/>
              <a:gd name="connsiteX3" fmla="*/ 1267486 w 2299581"/>
              <a:gd name="connsiteY3" fmla="*/ 0 h 887239"/>
              <a:gd name="connsiteX4" fmla="*/ 1285593 w 2299581"/>
              <a:gd name="connsiteY4" fmla="*/ 869132 h 887239"/>
              <a:gd name="connsiteX5" fmla="*/ 2299581 w 2299581"/>
              <a:gd name="connsiteY5" fmla="*/ 878186 h 8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581" h="887239">
                <a:moveTo>
                  <a:pt x="0" y="887239"/>
                </a:moveTo>
                <a:lnTo>
                  <a:pt x="162963" y="878186"/>
                </a:lnTo>
                <a:cubicBezTo>
                  <a:pt x="165981" y="585457"/>
                  <a:pt x="168998" y="292729"/>
                  <a:pt x="172016" y="0"/>
                </a:cubicBezTo>
                <a:lnTo>
                  <a:pt x="1267486" y="0"/>
                </a:lnTo>
                <a:lnTo>
                  <a:pt x="1285593" y="869132"/>
                </a:lnTo>
                <a:lnTo>
                  <a:pt x="2299581" y="87818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a:off x="658253" y="4157667"/>
            <a:ext cx="685800" cy="1127510"/>
          </a:xfrm>
          <a:custGeom>
            <a:avLst/>
            <a:gdLst>
              <a:gd name="connsiteX0" fmla="*/ 0 w 2299581"/>
              <a:gd name="connsiteY0" fmla="*/ 887239 h 887239"/>
              <a:gd name="connsiteX1" fmla="*/ 162963 w 2299581"/>
              <a:gd name="connsiteY1" fmla="*/ 878186 h 887239"/>
              <a:gd name="connsiteX2" fmla="*/ 172016 w 2299581"/>
              <a:gd name="connsiteY2" fmla="*/ 0 h 887239"/>
              <a:gd name="connsiteX3" fmla="*/ 1267486 w 2299581"/>
              <a:gd name="connsiteY3" fmla="*/ 0 h 887239"/>
              <a:gd name="connsiteX4" fmla="*/ 1285593 w 2299581"/>
              <a:gd name="connsiteY4" fmla="*/ 869132 h 887239"/>
              <a:gd name="connsiteX5" fmla="*/ 2299581 w 2299581"/>
              <a:gd name="connsiteY5" fmla="*/ 878186 h 8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581" h="887239">
                <a:moveTo>
                  <a:pt x="0" y="887239"/>
                </a:moveTo>
                <a:lnTo>
                  <a:pt x="162963" y="878186"/>
                </a:lnTo>
                <a:cubicBezTo>
                  <a:pt x="165981" y="585457"/>
                  <a:pt x="168998" y="292729"/>
                  <a:pt x="172016" y="0"/>
                </a:cubicBezTo>
                <a:lnTo>
                  <a:pt x="1267486" y="0"/>
                </a:lnTo>
                <a:lnTo>
                  <a:pt x="1285593" y="869132"/>
                </a:lnTo>
                <a:lnTo>
                  <a:pt x="2299581" y="87818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a:off x="658253" y="2786015"/>
            <a:ext cx="685800" cy="1127510"/>
          </a:xfrm>
          <a:custGeom>
            <a:avLst/>
            <a:gdLst>
              <a:gd name="connsiteX0" fmla="*/ 0 w 2299581"/>
              <a:gd name="connsiteY0" fmla="*/ 887239 h 887239"/>
              <a:gd name="connsiteX1" fmla="*/ 162963 w 2299581"/>
              <a:gd name="connsiteY1" fmla="*/ 878186 h 887239"/>
              <a:gd name="connsiteX2" fmla="*/ 172016 w 2299581"/>
              <a:gd name="connsiteY2" fmla="*/ 0 h 887239"/>
              <a:gd name="connsiteX3" fmla="*/ 1267486 w 2299581"/>
              <a:gd name="connsiteY3" fmla="*/ 0 h 887239"/>
              <a:gd name="connsiteX4" fmla="*/ 1285593 w 2299581"/>
              <a:gd name="connsiteY4" fmla="*/ 869132 h 887239"/>
              <a:gd name="connsiteX5" fmla="*/ 2299581 w 2299581"/>
              <a:gd name="connsiteY5" fmla="*/ 878186 h 8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581" h="887239">
                <a:moveTo>
                  <a:pt x="0" y="887239"/>
                </a:moveTo>
                <a:lnTo>
                  <a:pt x="162963" y="878186"/>
                </a:lnTo>
                <a:cubicBezTo>
                  <a:pt x="165981" y="585457"/>
                  <a:pt x="168998" y="292729"/>
                  <a:pt x="172016" y="0"/>
                </a:cubicBezTo>
                <a:lnTo>
                  <a:pt x="1267486" y="0"/>
                </a:lnTo>
                <a:lnTo>
                  <a:pt x="1285593" y="869132"/>
                </a:lnTo>
                <a:lnTo>
                  <a:pt x="2299581" y="87818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76"/>
          <p:cNvSpPr/>
          <p:nvPr/>
        </p:nvSpPr>
        <p:spPr>
          <a:xfrm>
            <a:off x="3548379" y="1618810"/>
            <a:ext cx="2063416" cy="905256"/>
          </a:xfrm>
          <a:custGeom>
            <a:avLst/>
            <a:gdLst>
              <a:gd name="connsiteX0" fmla="*/ 0 w 2299581"/>
              <a:gd name="connsiteY0" fmla="*/ 887239 h 887239"/>
              <a:gd name="connsiteX1" fmla="*/ 162963 w 2299581"/>
              <a:gd name="connsiteY1" fmla="*/ 878186 h 887239"/>
              <a:gd name="connsiteX2" fmla="*/ 172016 w 2299581"/>
              <a:gd name="connsiteY2" fmla="*/ 0 h 887239"/>
              <a:gd name="connsiteX3" fmla="*/ 1267486 w 2299581"/>
              <a:gd name="connsiteY3" fmla="*/ 0 h 887239"/>
              <a:gd name="connsiteX4" fmla="*/ 1285593 w 2299581"/>
              <a:gd name="connsiteY4" fmla="*/ 869132 h 887239"/>
              <a:gd name="connsiteX5" fmla="*/ 2299581 w 2299581"/>
              <a:gd name="connsiteY5" fmla="*/ 878186 h 88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9581" h="887239">
                <a:moveTo>
                  <a:pt x="0" y="887239"/>
                </a:moveTo>
                <a:lnTo>
                  <a:pt x="162963" y="878186"/>
                </a:lnTo>
                <a:cubicBezTo>
                  <a:pt x="165981" y="585457"/>
                  <a:pt x="168998" y="292729"/>
                  <a:pt x="172016" y="0"/>
                </a:cubicBezTo>
                <a:lnTo>
                  <a:pt x="1267486" y="0"/>
                </a:lnTo>
                <a:lnTo>
                  <a:pt x="1285593" y="869132"/>
                </a:lnTo>
                <a:lnTo>
                  <a:pt x="2299581" y="878186"/>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77"/>
          <p:cNvSpPr/>
          <p:nvPr/>
        </p:nvSpPr>
        <p:spPr>
          <a:xfrm>
            <a:off x="3558678" y="2992407"/>
            <a:ext cx="2063416" cy="905256"/>
          </a:xfrm>
          <a:custGeom>
            <a:avLst/>
            <a:gdLst>
              <a:gd name="connsiteX0" fmla="*/ 0 w 2145671"/>
              <a:gd name="connsiteY0" fmla="*/ 0 h 905346"/>
              <a:gd name="connsiteX1" fmla="*/ 506994 w 2145671"/>
              <a:gd name="connsiteY1" fmla="*/ 9053 h 905346"/>
              <a:gd name="connsiteX2" fmla="*/ 516047 w 2145671"/>
              <a:gd name="connsiteY2" fmla="*/ 905346 h 905346"/>
              <a:gd name="connsiteX3" fmla="*/ 1629624 w 2145671"/>
              <a:gd name="connsiteY3" fmla="*/ 905346 h 905346"/>
              <a:gd name="connsiteX4" fmla="*/ 1629624 w 2145671"/>
              <a:gd name="connsiteY4" fmla="*/ 0 h 905346"/>
              <a:gd name="connsiteX5" fmla="*/ 2145671 w 2145671"/>
              <a:gd name="connsiteY5" fmla="*/ 9053 h 905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5671" h="905346">
                <a:moveTo>
                  <a:pt x="0" y="0"/>
                </a:moveTo>
                <a:lnTo>
                  <a:pt x="506994" y="9053"/>
                </a:lnTo>
                <a:cubicBezTo>
                  <a:pt x="510012" y="307817"/>
                  <a:pt x="513029" y="606582"/>
                  <a:pt x="516047" y="905346"/>
                </a:cubicBezTo>
                <a:lnTo>
                  <a:pt x="1629624" y="905346"/>
                </a:lnTo>
                <a:lnTo>
                  <a:pt x="1629624" y="0"/>
                </a:lnTo>
                <a:lnTo>
                  <a:pt x="2145671" y="905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3558678" y="4377339"/>
            <a:ext cx="2063416" cy="905256"/>
          </a:xfrm>
          <a:custGeom>
            <a:avLst/>
            <a:gdLst>
              <a:gd name="connsiteX0" fmla="*/ 0 w 2263366"/>
              <a:gd name="connsiteY0" fmla="*/ 896293 h 896293"/>
              <a:gd name="connsiteX1" fmla="*/ 896293 w 2263366"/>
              <a:gd name="connsiteY1" fmla="*/ 896293 h 896293"/>
              <a:gd name="connsiteX2" fmla="*/ 896293 w 2263366"/>
              <a:gd name="connsiteY2" fmla="*/ 0 h 896293"/>
              <a:gd name="connsiteX3" fmla="*/ 1991762 w 2263366"/>
              <a:gd name="connsiteY3" fmla="*/ 0 h 896293"/>
              <a:gd name="connsiteX4" fmla="*/ 1991762 w 2263366"/>
              <a:gd name="connsiteY4" fmla="*/ 896293 h 896293"/>
              <a:gd name="connsiteX5" fmla="*/ 2263366 w 2263366"/>
              <a:gd name="connsiteY5" fmla="*/ 896293 h 896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3366" h="896293">
                <a:moveTo>
                  <a:pt x="0" y="896293"/>
                </a:moveTo>
                <a:lnTo>
                  <a:pt x="896293" y="896293"/>
                </a:lnTo>
                <a:lnTo>
                  <a:pt x="896293" y="0"/>
                </a:lnTo>
                <a:lnTo>
                  <a:pt x="1991762" y="0"/>
                </a:lnTo>
                <a:lnTo>
                  <a:pt x="1991762" y="896293"/>
                </a:lnTo>
                <a:lnTo>
                  <a:pt x="2263366" y="8962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431923" y="2307906"/>
            <a:ext cx="359277" cy="75447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5412919" y="5156156"/>
            <a:ext cx="359277" cy="34208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5641471" y="990600"/>
            <a:ext cx="359277" cy="34208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endCxn id="78" idx="1"/>
          </p:cNvCxnSpPr>
          <p:nvPr/>
        </p:nvCxnSpPr>
        <p:spPr>
          <a:xfrm>
            <a:off x="3332568" y="2992407"/>
            <a:ext cx="713668" cy="9052"/>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85E2227F-D9B2-4171-A272-48A540E587C3}"/>
                  </a:ext>
                </a:extLst>
              </p:cNvPr>
              <p:cNvSpPr/>
              <p:nvPr/>
            </p:nvSpPr>
            <p:spPr>
              <a:xfrm>
                <a:off x="6190545" y="4057279"/>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76" name="Rectangle 75">
                <a:extLst>
                  <a:ext uri="{FF2B5EF4-FFF2-40B4-BE49-F238E27FC236}">
                    <a16:creationId xmlns:a16="http://schemas.microsoft.com/office/drawing/2014/main" id="{85E2227F-D9B2-4171-A272-48A540E587C3}"/>
                  </a:ext>
                </a:extLst>
              </p:cNvPr>
              <p:cNvSpPr>
                <a:spLocks noRot="1" noChangeAspect="1" noMove="1" noResize="1" noEditPoints="1" noAdjustHandles="1" noChangeArrowheads="1" noChangeShapeType="1" noTextEdit="1"/>
              </p:cNvSpPr>
              <p:nvPr/>
            </p:nvSpPr>
            <p:spPr>
              <a:xfrm>
                <a:off x="6190545" y="4057279"/>
                <a:ext cx="321815" cy="369332"/>
              </a:xfrm>
              <a:prstGeom prst="rect">
                <a:avLst/>
              </a:prstGeom>
              <a:blipFill>
                <a:blip r:embed="rId18"/>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AC3249DC-91C8-41AF-9B90-87495AC0B898}"/>
                  </a:ext>
                </a:extLst>
              </p:cNvPr>
              <p:cNvSpPr/>
              <p:nvPr/>
            </p:nvSpPr>
            <p:spPr>
              <a:xfrm>
                <a:off x="6190545" y="5017914"/>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80" name="Rectangle 79">
                <a:extLst>
                  <a:ext uri="{FF2B5EF4-FFF2-40B4-BE49-F238E27FC236}">
                    <a16:creationId xmlns:a16="http://schemas.microsoft.com/office/drawing/2014/main" id="{AC3249DC-91C8-41AF-9B90-87495AC0B898}"/>
                  </a:ext>
                </a:extLst>
              </p:cNvPr>
              <p:cNvSpPr>
                <a:spLocks noRot="1" noChangeAspect="1" noMove="1" noResize="1" noEditPoints="1" noAdjustHandles="1" noChangeArrowheads="1" noChangeShapeType="1" noTextEdit="1"/>
              </p:cNvSpPr>
              <p:nvPr/>
            </p:nvSpPr>
            <p:spPr>
              <a:xfrm>
                <a:off x="6190545" y="5017914"/>
                <a:ext cx="321815" cy="369332"/>
              </a:xfrm>
              <a:prstGeom prst="rect">
                <a:avLst/>
              </a:prstGeom>
              <a:blipFill>
                <a:blip r:embed="rId19"/>
                <a:stretch>
                  <a:fillRect/>
                </a:stretch>
              </a:blipFill>
              <a:ln>
                <a:noFill/>
              </a:ln>
            </p:spPr>
            <p:txBody>
              <a:bodyPr/>
              <a:lstStyle/>
              <a:p>
                <a:r>
                  <a:rPr lang="en-US">
                    <a:noFill/>
                  </a:rPr>
                  <a:t> </a:t>
                </a:r>
              </a:p>
            </p:txBody>
          </p:sp>
        </mc:Fallback>
      </mc:AlternateContent>
      <p:sp>
        <p:nvSpPr>
          <p:cNvPr id="81" name="Line 74">
            <a:extLst>
              <a:ext uri="{FF2B5EF4-FFF2-40B4-BE49-F238E27FC236}">
                <a16:creationId xmlns:a16="http://schemas.microsoft.com/office/drawing/2014/main" id="{CFC47DCD-CC55-4924-804C-78E4BB1FF9D7}"/>
              </a:ext>
            </a:extLst>
          </p:cNvPr>
          <p:cNvSpPr>
            <a:spLocks noChangeShapeType="1"/>
          </p:cNvSpPr>
          <p:nvPr/>
        </p:nvSpPr>
        <p:spPr bwMode="auto">
          <a:xfrm flipV="1">
            <a:off x="6449183" y="4091175"/>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84" name="TextBox 83">
            <a:extLst>
              <a:ext uri="{FF2B5EF4-FFF2-40B4-BE49-F238E27FC236}">
                <a16:creationId xmlns:a16="http://schemas.microsoft.com/office/drawing/2014/main" id="{F2BE4069-DB9F-42F2-991B-7D4C3E94EC04}"/>
              </a:ext>
            </a:extLst>
          </p:cNvPr>
          <p:cNvSpPr txBox="1"/>
          <p:nvPr/>
        </p:nvSpPr>
        <p:spPr>
          <a:xfrm>
            <a:off x="7067758" y="2518804"/>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21FA8D4B-71D9-4817-B067-DF95F818DB45}"/>
                  </a:ext>
                </a:extLst>
              </p:cNvPr>
              <p:cNvSpPr/>
              <p:nvPr/>
            </p:nvSpPr>
            <p:spPr>
              <a:xfrm>
                <a:off x="6188886" y="1305381"/>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85" name="Rectangle 84">
                <a:extLst>
                  <a:ext uri="{FF2B5EF4-FFF2-40B4-BE49-F238E27FC236}">
                    <a16:creationId xmlns:a16="http://schemas.microsoft.com/office/drawing/2014/main" id="{21FA8D4B-71D9-4817-B067-DF95F818DB45}"/>
                  </a:ext>
                </a:extLst>
              </p:cNvPr>
              <p:cNvSpPr>
                <a:spLocks noRot="1" noChangeAspect="1" noMove="1" noResize="1" noEditPoints="1" noAdjustHandles="1" noChangeArrowheads="1" noChangeShapeType="1" noTextEdit="1"/>
              </p:cNvSpPr>
              <p:nvPr/>
            </p:nvSpPr>
            <p:spPr>
              <a:xfrm>
                <a:off x="6188886" y="1305381"/>
                <a:ext cx="321815" cy="369332"/>
              </a:xfrm>
              <a:prstGeom prst="rect">
                <a:avLst/>
              </a:prstGeom>
              <a:blipFill>
                <a:blip r:embed="rId2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14541C40-E12E-4D29-9830-D06325DAEA11}"/>
                  </a:ext>
                </a:extLst>
              </p:cNvPr>
              <p:cNvSpPr/>
              <p:nvPr/>
            </p:nvSpPr>
            <p:spPr>
              <a:xfrm>
                <a:off x="6188886" y="2266016"/>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86" name="Rectangle 85">
                <a:extLst>
                  <a:ext uri="{FF2B5EF4-FFF2-40B4-BE49-F238E27FC236}">
                    <a16:creationId xmlns:a16="http://schemas.microsoft.com/office/drawing/2014/main" id="{14541C40-E12E-4D29-9830-D06325DAEA11}"/>
                  </a:ext>
                </a:extLst>
              </p:cNvPr>
              <p:cNvSpPr>
                <a:spLocks noRot="1" noChangeAspect="1" noMove="1" noResize="1" noEditPoints="1" noAdjustHandles="1" noChangeArrowheads="1" noChangeShapeType="1" noTextEdit="1"/>
              </p:cNvSpPr>
              <p:nvPr/>
            </p:nvSpPr>
            <p:spPr>
              <a:xfrm>
                <a:off x="6188886" y="2266016"/>
                <a:ext cx="321815" cy="369332"/>
              </a:xfrm>
              <a:prstGeom prst="rect">
                <a:avLst/>
              </a:prstGeom>
              <a:blipFill>
                <a:blip r:embed="rId21"/>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0985ABCA-07DE-4328-BB6C-C125471B2DC6}"/>
                  </a:ext>
                </a:extLst>
              </p:cNvPr>
              <p:cNvSpPr/>
              <p:nvPr/>
            </p:nvSpPr>
            <p:spPr>
              <a:xfrm>
                <a:off x="6189108" y="2685679"/>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1</m:t>
                      </m:r>
                    </m:oMath>
                  </m:oMathPara>
                </a14:m>
                <a:endParaRPr lang="en-US" dirty="0">
                  <a:solidFill>
                    <a:srgbClr val="F79646">
                      <a:lumMod val="20000"/>
                      <a:lumOff val="80000"/>
                    </a:srgbClr>
                  </a:solidFill>
                  <a:latin typeface="Calibri"/>
                </a:endParaRPr>
              </a:p>
            </p:txBody>
          </p:sp>
        </mc:Choice>
        <mc:Fallback xmlns="">
          <p:sp>
            <p:nvSpPr>
              <p:cNvPr id="87" name="Rectangle 86">
                <a:extLst>
                  <a:ext uri="{FF2B5EF4-FFF2-40B4-BE49-F238E27FC236}">
                    <a16:creationId xmlns:a16="http://schemas.microsoft.com/office/drawing/2014/main" id="{0985ABCA-07DE-4328-BB6C-C125471B2DC6}"/>
                  </a:ext>
                </a:extLst>
              </p:cNvPr>
              <p:cNvSpPr>
                <a:spLocks noRot="1" noChangeAspect="1" noMove="1" noResize="1" noEditPoints="1" noAdjustHandles="1" noChangeArrowheads="1" noChangeShapeType="1" noTextEdit="1"/>
              </p:cNvSpPr>
              <p:nvPr/>
            </p:nvSpPr>
            <p:spPr>
              <a:xfrm>
                <a:off x="6189108" y="2685679"/>
                <a:ext cx="321815" cy="369332"/>
              </a:xfrm>
              <a:prstGeom prst="rect">
                <a:avLst/>
              </a:prstGeom>
              <a:blipFill>
                <a:blip r:embed="rId2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Rectangle 87">
                <a:extLst>
                  <a:ext uri="{FF2B5EF4-FFF2-40B4-BE49-F238E27FC236}">
                    <a16:creationId xmlns:a16="http://schemas.microsoft.com/office/drawing/2014/main" id="{10BA54D5-70D8-4FEA-BAB0-6A4927B2EE7D}"/>
                  </a:ext>
                </a:extLst>
              </p:cNvPr>
              <p:cNvSpPr/>
              <p:nvPr/>
            </p:nvSpPr>
            <p:spPr>
              <a:xfrm>
                <a:off x="6189108" y="3646314"/>
                <a:ext cx="321815" cy="369332"/>
              </a:xfrm>
              <a:prstGeom prst="rect">
                <a:avLst/>
              </a:prstGeom>
              <a:ln>
                <a:noFill/>
              </a:ln>
            </p:spPr>
            <p:txBody>
              <a:bodyPr wrap="none">
                <a:spAutoFit/>
              </a:bodyPr>
              <a:lstStyle/>
              <a:p>
                <a:pPr fontAlgn="auto">
                  <a:spcBef>
                    <a:spcPts val="0"/>
                  </a:spcBef>
                  <a:spcAft>
                    <a:spcPts val="0"/>
                  </a:spcAft>
                </a:pPr>
                <a14:m>
                  <m:oMathPara xmlns:m="http://schemas.openxmlformats.org/officeDocument/2006/math">
                    <m:oMathParaPr>
                      <m:jc m:val="centerGroup"/>
                    </m:oMathParaPr>
                    <m:oMath xmlns:m="http://schemas.openxmlformats.org/officeDocument/2006/math">
                      <m:r>
                        <a:rPr lang="en-US" i="1" kern="0" smtClean="0">
                          <a:solidFill>
                            <a:srgbClr val="F79646">
                              <a:lumMod val="20000"/>
                              <a:lumOff val="80000"/>
                            </a:srgbClr>
                          </a:solidFill>
                          <a:latin typeface="Cambria Math"/>
                          <a:ea typeface="Cambria Math"/>
                          <a:cs typeface="Calibri" pitchFamily="34" charset="0"/>
                        </a:rPr>
                        <m:t>0</m:t>
                      </m:r>
                    </m:oMath>
                  </m:oMathPara>
                </a14:m>
                <a:endParaRPr lang="en-US" dirty="0">
                  <a:solidFill>
                    <a:srgbClr val="F79646">
                      <a:lumMod val="20000"/>
                      <a:lumOff val="80000"/>
                    </a:srgbClr>
                  </a:solidFill>
                  <a:latin typeface="Calibri"/>
                </a:endParaRPr>
              </a:p>
            </p:txBody>
          </p:sp>
        </mc:Choice>
        <mc:Fallback xmlns="">
          <p:sp>
            <p:nvSpPr>
              <p:cNvPr id="88" name="Rectangle 87">
                <a:extLst>
                  <a:ext uri="{FF2B5EF4-FFF2-40B4-BE49-F238E27FC236}">
                    <a16:creationId xmlns:a16="http://schemas.microsoft.com/office/drawing/2014/main" id="{10BA54D5-70D8-4FEA-BAB0-6A4927B2EE7D}"/>
                  </a:ext>
                </a:extLst>
              </p:cNvPr>
              <p:cNvSpPr>
                <a:spLocks noRot="1" noChangeAspect="1" noMove="1" noResize="1" noEditPoints="1" noAdjustHandles="1" noChangeArrowheads="1" noChangeShapeType="1" noTextEdit="1"/>
              </p:cNvSpPr>
              <p:nvPr/>
            </p:nvSpPr>
            <p:spPr>
              <a:xfrm>
                <a:off x="6189108" y="3646314"/>
                <a:ext cx="321815" cy="369332"/>
              </a:xfrm>
              <a:prstGeom prst="rect">
                <a:avLst/>
              </a:prstGeom>
              <a:blipFill>
                <a:blip r:embed="rId23"/>
                <a:stretch>
                  <a:fillRect/>
                </a:stretch>
              </a:blipFill>
              <a:ln>
                <a:noFill/>
              </a:ln>
            </p:spPr>
            <p:txBody>
              <a:bodyPr/>
              <a:lstStyle/>
              <a:p>
                <a:r>
                  <a:rPr lang="en-US">
                    <a:noFill/>
                  </a:rPr>
                  <a:t> </a:t>
                </a:r>
              </a:p>
            </p:txBody>
          </p:sp>
        </mc:Fallback>
      </mc:AlternateContent>
      <p:sp>
        <p:nvSpPr>
          <p:cNvPr id="89" name="Line 74">
            <a:extLst>
              <a:ext uri="{FF2B5EF4-FFF2-40B4-BE49-F238E27FC236}">
                <a16:creationId xmlns:a16="http://schemas.microsoft.com/office/drawing/2014/main" id="{36C81EBB-398E-42C7-B9D5-51622F48E800}"/>
              </a:ext>
            </a:extLst>
          </p:cNvPr>
          <p:cNvSpPr>
            <a:spLocks noChangeShapeType="1"/>
          </p:cNvSpPr>
          <p:nvPr/>
        </p:nvSpPr>
        <p:spPr bwMode="auto">
          <a:xfrm flipV="1">
            <a:off x="6447524" y="1339277"/>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0" name="Line 74">
            <a:extLst>
              <a:ext uri="{FF2B5EF4-FFF2-40B4-BE49-F238E27FC236}">
                <a16:creationId xmlns:a16="http://schemas.microsoft.com/office/drawing/2014/main" id="{CFD9F0C0-CBB3-49A8-BE40-D0CE56B3CFD6}"/>
              </a:ext>
            </a:extLst>
          </p:cNvPr>
          <p:cNvSpPr>
            <a:spLocks noChangeShapeType="1"/>
          </p:cNvSpPr>
          <p:nvPr/>
        </p:nvSpPr>
        <p:spPr bwMode="auto">
          <a:xfrm flipV="1">
            <a:off x="6447746" y="2719575"/>
            <a:ext cx="0" cy="1188172"/>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2" name="Line 72">
            <a:extLst>
              <a:ext uri="{FF2B5EF4-FFF2-40B4-BE49-F238E27FC236}">
                <a16:creationId xmlns:a16="http://schemas.microsoft.com/office/drawing/2014/main" id="{103E49D5-7B77-4AC7-A07F-51290A0A9AF1}"/>
              </a:ext>
            </a:extLst>
          </p:cNvPr>
          <p:cNvSpPr>
            <a:spLocks noChangeShapeType="1"/>
          </p:cNvSpPr>
          <p:nvPr/>
        </p:nvSpPr>
        <p:spPr bwMode="auto">
          <a:xfrm flipV="1">
            <a:off x="6447523" y="2527449"/>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3" name="Line 72">
            <a:extLst>
              <a:ext uri="{FF2B5EF4-FFF2-40B4-BE49-F238E27FC236}">
                <a16:creationId xmlns:a16="http://schemas.microsoft.com/office/drawing/2014/main" id="{7C17D4EF-A95E-45A1-8D10-457137A8A7D2}"/>
              </a:ext>
            </a:extLst>
          </p:cNvPr>
          <p:cNvSpPr>
            <a:spLocks noChangeShapeType="1"/>
          </p:cNvSpPr>
          <p:nvPr/>
        </p:nvSpPr>
        <p:spPr bwMode="auto">
          <a:xfrm flipV="1">
            <a:off x="6449182" y="5279347"/>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4" name="Line 72">
            <a:extLst>
              <a:ext uri="{FF2B5EF4-FFF2-40B4-BE49-F238E27FC236}">
                <a16:creationId xmlns:a16="http://schemas.microsoft.com/office/drawing/2014/main" id="{655AB0BD-929C-4F2A-AB79-4C0F86EDE9A6}"/>
              </a:ext>
            </a:extLst>
          </p:cNvPr>
          <p:cNvSpPr>
            <a:spLocks noChangeShapeType="1"/>
          </p:cNvSpPr>
          <p:nvPr/>
        </p:nvSpPr>
        <p:spPr bwMode="auto">
          <a:xfrm flipV="1">
            <a:off x="6447745" y="3907747"/>
            <a:ext cx="2099578" cy="0"/>
          </a:xfrm>
          <a:prstGeom prst="line">
            <a:avLst/>
          </a:prstGeom>
          <a:noFill/>
          <a:ln w="25400">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fontAlgn="auto">
              <a:spcBef>
                <a:spcPts val="0"/>
              </a:spcBef>
              <a:spcAft>
                <a:spcPts val="0"/>
              </a:spcAft>
            </a:pPr>
            <a:endParaRPr lang="en-US">
              <a:solidFill>
                <a:srgbClr val="F79646">
                  <a:lumMod val="20000"/>
                  <a:lumOff val="80000"/>
                </a:srgbClr>
              </a:solidFill>
              <a:latin typeface="Calibri"/>
            </a:endParaRPr>
          </a:p>
        </p:txBody>
      </p:sp>
      <p:sp>
        <p:nvSpPr>
          <p:cNvPr id="95" name="TextBox 94">
            <a:extLst>
              <a:ext uri="{FF2B5EF4-FFF2-40B4-BE49-F238E27FC236}">
                <a16:creationId xmlns:a16="http://schemas.microsoft.com/office/drawing/2014/main" id="{4DB32F52-8903-41AA-BC9F-E903F5308847}"/>
              </a:ext>
            </a:extLst>
          </p:cNvPr>
          <p:cNvSpPr txBox="1"/>
          <p:nvPr/>
        </p:nvSpPr>
        <p:spPr>
          <a:xfrm>
            <a:off x="6977005" y="5237714"/>
            <a:ext cx="1397050" cy="369332"/>
          </a:xfrm>
          <a:prstGeom prst="rect">
            <a:avLst/>
          </a:prstGeom>
          <a:noFill/>
          <a:ln>
            <a:noFill/>
          </a:ln>
        </p:spPr>
        <p:txBody>
          <a:bodyPr wrap="square" rtlCol="0">
            <a:spAutoFit/>
          </a:bodyPr>
          <a:lstStyle/>
          <a:p>
            <a:pPr algn="ctr" fontAlgn="auto">
              <a:spcBef>
                <a:spcPts val="0"/>
              </a:spcBef>
              <a:spcAft>
                <a:spcPts val="0"/>
              </a:spcAft>
              <a:defRPr/>
            </a:pPr>
            <a:r>
              <a:rPr lang="en-US" kern="0" dirty="0">
                <a:solidFill>
                  <a:srgbClr val="F79646">
                    <a:lumMod val="20000"/>
                    <a:lumOff val="80000"/>
                  </a:srgbClr>
                </a:solidFill>
                <a:latin typeface="Calibri" pitchFamily="34" charset="0"/>
                <a:cs typeface="Calibri" pitchFamily="34" charset="0"/>
              </a:rPr>
              <a:t>distance</a:t>
            </a:r>
          </a:p>
        </p:txBody>
      </p:sp>
      <p:sp>
        <p:nvSpPr>
          <p:cNvPr id="96" name="Freeform 3798">
            <a:extLst>
              <a:ext uri="{FF2B5EF4-FFF2-40B4-BE49-F238E27FC236}">
                <a16:creationId xmlns:a16="http://schemas.microsoft.com/office/drawing/2014/main" id="{F7F2A083-B731-47C2-8C36-C7D1FE3D828A}"/>
              </a:ext>
            </a:extLst>
          </p:cNvPr>
          <p:cNvSpPr/>
          <p:nvPr/>
        </p:nvSpPr>
        <p:spPr>
          <a:xfrm>
            <a:off x="6449183" y="1640306"/>
            <a:ext cx="2001214" cy="875630"/>
          </a:xfrm>
          <a:custGeom>
            <a:avLst/>
            <a:gdLst>
              <a:gd name="connsiteX0" fmla="*/ 0 w 7299158"/>
              <a:gd name="connsiteY0" fmla="*/ 2903621 h 2951748"/>
              <a:gd name="connsiteX1" fmla="*/ 1235242 w 7299158"/>
              <a:gd name="connsiteY1" fmla="*/ 0 h 2951748"/>
              <a:gd name="connsiteX2" fmla="*/ 3657600 w 7299158"/>
              <a:gd name="connsiteY2" fmla="*/ 0 h 2951748"/>
              <a:gd name="connsiteX3" fmla="*/ 4892842 w 7299158"/>
              <a:gd name="connsiteY3" fmla="*/ 2951748 h 2951748"/>
              <a:gd name="connsiteX4" fmla="*/ 7299158 w 7299158"/>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9158" h="2951748">
                <a:moveTo>
                  <a:pt x="0" y="2903621"/>
                </a:moveTo>
                <a:lnTo>
                  <a:pt x="1235242" y="0"/>
                </a:lnTo>
                <a:lnTo>
                  <a:pt x="3657600" y="0"/>
                </a:lnTo>
                <a:lnTo>
                  <a:pt x="4892842" y="2951748"/>
                </a:lnTo>
                <a:lnTo>
                  <a:pt x="7299158" y="2951748"/>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3799">
            <a:extLst>
              <a:ext uri="{FF2B5EF4-FFF2-40B4-BE49-F238E27FC236}">
                <a16:creationId xmlns:a16="http://schemas.microsoft.com/office/drawing/2014/main" id="{3EC976FA-F361-479F-81CC-63EBE11893FE}"/>
              </a:ext>
            </a:extLst>
          </p:cNvPr>
          <p:cNvSpPr/>
          <p:nvPr/>
        </p:nvSpPr>
        <p:spPr>
          <a:xfrm>
            <a:off x="6449183" y="3013849"/>
            <a:ext cx="2001214" cy="880389"/>
          </a:xfrm>
          <a:custGeom>
            <a:avLst/>
            <a:gdLst>
              <a:gd name="connsiteX0" fmla="*/ 0 w 7299158"/>
              <a:gd name="connsiteY0" fmla="*/ 0 h 2967790"/>
              <a:gd name="connsiteX1" fmla="*/ 1235242 w 7299158"/>
              <a:gd name="connsiteY1" fmla="*/ 16042 h 2967790"/>
              <a:gd name="connsiteX2" fmla="*/ 2454442 w 7299158"/>
              <a:gd name="connsiteY2" fmla="*/ 2967790 h 2967790"/>
              <a:gd name="connsiteX3" fmla="*/ 4876800 w 7299158"/>
              <a:gd name="connsiteY3" fmla="*/ 2967790 h 2967790"/>
              <a:gd name="connsiteX4" fmla="*/ 6112042 w 7299158"/>
              <a:gd name="connsiteY4" fmla="*/ 16042 h 2967790"/>
              <a:gd name="connsiteX5" fmla="*/ 7299158 w 7299158"/>
              <a:gd name="connsiteY5" fmla="*/ 32084 h 29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99158" h="2967790">
                <a:moveTo>
                  <a:pt x="0" y="0"/>
                </a:moveTo>
                <a:lnTo>
                  <a:pt x="1235242" y="16042"/>
                </a:lnTo>
                <a:lnTo>
                  <a:pt x="2454442" y="2967790"/>
                </a:lnTo>
                <a:lnTo>
                  <a:pt x="4876800" y="2967790"/>
                </a:lnTo>
                <a:lnTo>
                  <a:pt x="6112042" y="16042"/>
                </a:lnTo>
                <a:lnTo>
                  <a:pt x="7299158" y="32084"/>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3800">
            <a:extLst>
              <a:ext uri="{FF2B5EF4-FFF2-40B4-BE49-F238E27FC236}">
                <a16:creationId xmlns:a16="http://schemas.microsoft.com/office/drawing/2014/main" id="{2E1F27CB-B74C-4C06-9B43-741B604C5092}"/>
              </a:ext>
            </a:extLst>
          </p:cNvPr>
          <p:cNvSpPr/>
          <p:nvPr/>
        </p:nvSpPr>
        <p:spPr>
          <a:xfrm>
            <a:off x="6449183" y="4392152"/>
            <a:ext cx="2005612" cy="875630"/>
          </a:xfrm>
          <a:custGeom>
            <a:avLst/>
            <a:gdLst>
              <a:gd name="connsiteX0" fmla="*/ 0 w 7315200"/>
              <a:gd name="connsiteY0" fmla="*/ 2951748 h 2951748"/>
              <a:gd name="connsiteX1" fmla="*/ 2438400 w 7315200"/>
              <a:gd name="connsiteY1" fmla="*/ 2951748 h 2951748"/>
              <a:gd name="connsiteX2" fmla="*/ 3673642 w 7315200"/>
              <a:gd name="connsiteY2" fmla="*/ 0 h 2951748"/>
              <a:gd name="connsiteX3" fmla="*/ 6079958 w 7315200"/>
              <a:gd name="connsiteY3" fmla="*/ 16042 h 2951748"/>
              <a:gd name="connsiteX4" fmla="*/ 7315200 w 7315200"/>
              <a:gd name="connsiteY4" fmla="*/ 2951748 h 2951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0" h="2951748">
                <a:moveTo>
                  <a:pt x="0" y="2951748"/>
                </a:moveTo>
                <a:lnTo>
                  <a:pt x="2438400" y="2951748"/>
                </a:lnTo>
                <a:lnTo>
                  <a:pt x="3673642" y="0"/>
                </a:lnTo>
                <a:lnTo>
                  <a:pt x="6079958" y="16042"/>
                </a:lnTo>
                <a:lnTo>
                  <a:pt x="7315200" y="2951748"/>
                </a:lnTo>
              </a:path>
            </a:pathLst>
          </a:custGeom>
          <a:noFill/>
          <a:ln w="38100">
            <a:solidFill>
              <a:srgbClr val="C1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32DD6B9C-1FF7-474A-9B2C-0D2E73FD0B8D}"/>
              </a:ext>
            </a:extLst>
          </p:cNvPr>
          <p:cNvSpPr txBox="1"/>
          <p:nvPr/>
        </p:nvSpPr>
        <p:spPr>
          <a:xfrm>
            <a:off x="591568" y="5867400"/>
            <a:ext cx="2110193"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Modulation</a:t>
            </a:r>
          </a:p>
        </p:txBody>
      </p:sp>
      <p:sp>
        <p:nvSpPr>
          <p:cNvPr id="103" name="TextBox 102">
            <a:extLst>
              <a:ext uri="{FF2B5EF4-FFF2-40B4-BE49-F238E27FC236}">
                <a16:creationId xmlns:a16="http://schemas.microsoft.com/office/drawing/2014/main" id="{BC6DA1C5-8B35-427E-B287-3FD51ABE947A}"/>
              </a:ext>
            </a:extLst>
          </p:cNvPr>
          <p:cNvSpPr txBox="1"/>
          <p:nvPr/>
        </p:nvSpPr>
        <p:spPr>
          <a:xfrm>
            <a:off x="3323041" y="5867400"/>
            <a:ext cx="2205878" cy="461665"/>
          </a:xfrm>
          <a:prstGeom prst="rect">
            <a:avLst/>
          </a:prstGeom>
          <a:noFill/>
        </p:spPr>
        <p:txBody>
          <a:bodyPr wrap="square" rtlCol="0">
            <a:spAutoFit/>
          </a:bodyPr>
          <a:lstStyle/>
          <a:p>
            <a:pPr algn="ctr" fontAlgn="auto">
              <a:spcBef>
                <a:spcPts val="0"/>
              </a:spcBef>
              <a:spcAft>
                <a:spcPts val="0"/>
              </a:spcAft>
            </a:pPr>
            <a:r>
              <a:rPr lang="en-US" sz="2400" dirty="0">
                <a:solidFill>
                  <a:schemeClr val="bg1"/>
                </a:solidFill>
                <a:latin typeface="Calibri"/>
              </a:rPr>
              <a:t>Demodulation</a:t>
            </a:r>
          </a:p>
        </p:txBody>
      </p:sp>
      <p:sp>
        <p:nvSpPr>
          <p:cNvPr id="104" name="TextBox 103">
            <a:extLst>
              <a:ext uri="{FF2B5EF4-FFF2-40B4-BE49-F238E27FC236}">
                <a16:creationId xmlns:a16="http://schemas.microsoft.com/office/drawing/2014/main" id="{946A5660-EEBB-45EE-9F63-33A9EEC878F1}"/>
              </a:ext>
            </a:extLst>
          </p:cNvPr>
          <p:cNvSpPr txBox="1"/>
          <p:nvPr/>
        </p:nvSpPr>
        <p:spPr>
          <a:xfrm>
            <a:off x="6322707" y="5867400"/>
            <a:ext cx="2233700" cy="461665"/>
          </a:xfrm>
          <a:prstGeom prst="rect">
            <a:avLst/>
          </a:prstGeom>
          <a:noFill/>
        </p:spPr>
        <p:txBody>
          <a:bodyPr wrap="square" rtlCol="0">
            <a:spAutoFit/>
          </a:bodyPr>
          <a:lstStyle/>
          <a:p>
            <a:pPr algn="ctr" fontAlgn="auto">
              <a:spcBef>
                <a:spcPts val="0"/>
              </a:spcBef>
              <a:spcAft>
                <a:spcPts val="0"/>
              </a:spcAft>
            </a:pPr>
            <a:r>
              <a:rPr lang="en-US" sz="2400" dirty="0">
                <a:solidFill>
                  <a:srgbClr val="C1E7FF"/>
                </a:solidFill>
                <a:latin typeface="Calibri"/>
              </a:rPr>
              <a:t>Correlation</a:t>
            </a:r>
          </a:p>
        </p:txBody>
      </p:sp>
      <p:sp>
        <p:nvSpPr>
          <p:cNvPr id="105" name="Rectangle 104">
            <a:extLst>
              <a:ext uri="{FF2B5EF4-FFF2-40B4-BE49-F238E27FC236}">
                <a16:creationId xmlns:a16="http://schemas.microsoft.com/office/drawing/2014/main" id="{FDB4CF65-3D1D-4E1C-9D69-1D3AFDA3E649}"/>
              </a:ext>
            </a:extLst>
          </p:cNvPr>
          <p:cNvSpPr/>
          <p:nvPr/>
        </p:nvSpPr>
        <p:spPr>
          <a:xfrm>
            <a:off x="361477" y="1295400"/>
            <a:ext cx="2457923" cy="4467212"/>
          </a:xfrm>
          <a:prstGeom prst="rect">
            <a:avLst/>
          </a:prstGeom>
          <a:noFill/>
          <a:ln>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6" name="TextBox 105">
            <a:extLst>
              <a:ext uri="{FF2B5EF4-FFF2-40B4-BE49-F238E27FC236}">
                <a16:creationId xmlns:a16="http://schemas.microsoft.com/office/drawing/2014/main" id="{06A7DD63-5C18-4A89-A449-AA71AC454F0A}"/>
              </a:ext>
            </a:extLst>
          </p:cNvPr>
          <p:cNvSpPr txBox="1"/>
          <p:nvPr/>
        </p:nvSpPr>
        <p:spPr>
          <a:xfrm>
            <a:off x="361478" y="776128"/>
            <a:ext cx="2457922" cy="461665"/>
          </a:xfrm>
          <a:prstGeom prst="rect">
            <a:avLst/>
          </a:prstGeom>
          <a:noFill/>
        </p:spPr>
        <p:txBody>
          <a:bodyPr wrap="square" rtlCol="0">
            <a:spAutoFit/>
          </a:bodyPr>
          <a:lstStyle/>
          <a:p>
            <a:pPr algn="ctr" fontAlgn="auto">
              <a:spcBef>
                <a:spcPts val="0"/>
              </a:spcBef>
              <a:spcAft>
                <a:spcPts val="0"/>
              </a:spcAft>
            </a:pPr>
            <a:r>
              <a:rPr kumimoji="1" lang="en-US" sz="2400" dirty="0">
                <a:solidFill>
                  <a:srgbClr val="FFFF66"/>
                </a:solidFill>
                <a:latin typeface="Calibri" panose="020F0502020204030204" pitchFamily="34" charset="0"/>
                <a:cs typeface="Calibri" panose="020F0502020204030204" pitchFamily="34" charset="0"/>
              </a:rPr>
              <a:t>Practical</a:t>
            </a:r>
          </a:p>
        </p:txBody>
      </p:sp>
      <p:grpSp>
        <p:nvGrpSpPr>
          <p:cNvPr id="107" name="Group 106">
            <a:extLst>
              <a:ext uri="{FF2B5EF4-FFF2-40B4-BE49-F238E27FC236}">
                <a16:creationId xmlns:a16="http://schemas.microsoft.com/office/drawing/2014/main" id="{5AA439F8-083F-457A-AD68-E8589D47596F}"/>
              </a:ext>
            </a:extLst>
          </p:cNvPr>
          <p:cNvGrpSpPr/>
          <p:nvPr/>
        </p:nvGrpSpPr>
        <p:grpSpPr>
          <a:xfrm>
            <a:off x="651722" y="1456483"/>
            <a:ext cx="2110193" cy="3718642"/>
            <a:chOff x="1083364" y="1754926"/>
            <a:chExt cx="2110193" cy="3718642"/>
          </a:xfrm>
        </p:grpSpPr>
        <p:sp>
          <p:nvSpPr>
            <p:cNvPr id="108" name="TextBox 107">
              <a:extLst>
                <a:ext uri="{FF2B5EF4-FFF2-40B4-BE49-F238E27FC236}">
                  <a16:creationId xmlns:a16="http://schemas.microsoft.com/office/drawing/2014/main" id="{7F94B5D3-D2C0-4E06-817D-307126180481}"/>
                </a:ext>
              </a:extLst>
            </p:cNvPr>
            <p:cNvSpPr txBox="1"/>
            <p:nvPr/>
          </p:nvSpPr>
          <p:spPr>
            <a:xfrm>
              <a:off x="1083364" y="1754926"/>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66"/>
                  </a:solidFill>
                  <a:latin typeface="Calibri"/>
                </a:rPr>
                <a:t>Square function</a:t>
              </a:r>
            </a:p>
          </p:txBody>
        </p:sp>
        <p:sp>
          <p:nvSpPr>
            <p:cNvPr id="109" name="TextBox 108">
              <a:extLst>
                <a:ext uri="{FF2B5EF4-FFF2-40B4-BE49-F238E27FC236}">
                  <a16:creationId xmlns:a16="http://schemas.microsoft.com/office/drawing/2014/main" id="{FAF6D33D-17B1-480B-A7AD-FD30CB93A070}"/>
                </a:ext>
              </a:extLst>
            </p:cNvPr>
            <p:cNvSpPr txBox="1"/>
            <p:nvPr/>
          </p:nvSpPr>
          <p:spPr>
            <a:xfrm>
              <a:off x="1083364" y="4642571"/>
              <a:ext cx="2110193" cy="830997"/>
            </a:xfrm>
            <a:prstGeom prst="rect">
              <a:avLst/>
            </a:prstGeom>
            <a:noFill/>
          </p:spPr>
          <p:txBody>
            <a:bodyPr wrap="square" rtlCol="0">
              <a:spAutoFit/>
            </a:bodyPr>
            <a:lstStyle/>
            <a:p>
              <a:pPr algn="ctr" fontAlgn="auto">
                <a:spcBef>
                  <a:spcPts val="0"/>
                </a:spcBef>
                <a:spcAft>
                  <a:spcPts val="0"/>
                </a:spcAft>
              </a:pPr>
              <a:r>
                <a:rPr lang="en-US" sz="2400" dirty="0" err="1">
                  <a:solidFill>
                    <a:srgbClr val="FFFF66"/>
                  </a:solidFill>
                  <a:latin typeface="Calibri"/>
                </a:rPr>
                <a:t>Sqaure</a:t>
              </a:r>
              <a:r>
                <a:rPr lang="en-US" sz="2400" dirty="0">
                  <a:solidFill>
                    <a:srgbClr val="FFFF66"/>
                  </a:solidFill>
                  <a:latin typeface="Calibri"/>
                </a:rPr>
                <a:t> function</a:t>
              </a:r>
            </a:p>
          </p:txBody>
        </p:sp>
        <p:sp>
          <p:nvSpPr>
            <p:cNvPr id="110" name="TextBox 109">
              <a:extLst>
                <a:ext uri="{FF2B5EF4-FFF2-40B4-BE49-F238E27FC236}">
                  <a16:creationId xmlns:a16="http://schemas.microsoft.com/office/drawing/2014/main" id="{A0189648-2F6D-4786-994E-E2552713088D}"/>
                </a:ext>
              </a:extLst>
            </p:cNvPr>
            <p:cNvSpPr txBox="1"/>
            <p:nvPr/>
          </p:nvSpPr>
          <p:spPr>
            <a:xfrm>
              <a:off x="1083364" y="3198748"/>
              <a:ext cx="2110193" cy="830997"/>
            </a:xfrm>
            <a:prstGeom prst="rect">
              <a:avLst/>
            </a:prstGeom>
            <a:noFill/>
          </p:spPr>
          <p:txBody>
            <a:bodyPr wrap="square" rtlCol="0">
              <a:spAutoFit/>
            </a:bodyPr>
            <a:lstStyle/>
            <a:p>
              <a:pPr algn="ctr" fontAlgn="auto">
                <a:spcBef>
                  <a:spcPts val="0"/>
                </a:spcBef>
                <a:spcAft>
                  <a:spcPts val="0"/>
                </a:spcAft>
              </a:pPr>
              <a:r>
                <a:rPr lang="en-US" sz="2400" dirty="0">
                  <a:solidFill>
                    <a:srgbClr val="FFFF66"/>
                  </a:solidFill>
                  <a:latin typeface="Calibri"/>
                </a:rPr>
                <a:t>Square function</a:t>
              </a:r>
            </a:p>
          </p:txBody>
        </p:sp>
      </p:grpSp>
    </p:spTree>
    <p:extLst>
      <p:ext uri="{BB962C8B-B14F-4D97-AF65-F5344CB8AC3E}">
        <p14:creationId xmlns:p14="http://schemas.microsoft.com/office/powerpoint/2010/main" val="308542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Summary</a:t>
            </a:r>
            <a:endParaRPr lang="en-US" sz="3600" dirty="0">
              <a:solidFill>
                <a:prstClr val="white"/>
              </a:solidFill>
              <a:latin typeface="Calibri" panose="020F0502020204030204"/>
            </a:endParaRPr>
          </a:p>
        </p:txBody>
      </p:sp>
      <p:cxnSp>
        <p:nvCxnSpPr>
          <p:cNvPr id="5" name="Straight Connector 4"/>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11DF122-D28A-4A2B-9309-E14D4312F978}"/>
              </a:ext>
            </a:extLst>
          </p:cNvPr>
          <p:cNvSpPr/>
          <p:nvPr/>
        </p:nvSpPr>
        <p:spPr>
          <a:xfrm>
            <a:off x="12097" y="6207570"/>
            <a:ext cx="4648200" cy="400110"/>
          </a:xfrm>
          <a:prstGeom prst="rect">
            <a:avLst/>
          </a:prstGeom>
        </p:spPr>
        <p:txBody>
          <a:bodyPr wrap="square">
            <a:spAutoFit/>
          </a:bodyPr>
          <a:lstStyle/>
          <a:p>
            <a:pPr algn="ctr"/>
            <a:r>
              <a:rPr lang="en-US" sz="2000" dirty="0">
                <a:solidFill>
                  <a:schemeClr val="bg1"/>
                </a:solidFill>
                <a:latin typeface="Calibri"/>
              </a:rPr>
              <a:t>High Precision Long Range 3D Scanning</a:t>
            </a:r>
          </a:p>
        </p:txBody>
      </p:sp>
      <p:sp>
        <p:nvSpPr>
          <p:cNvPr id="40" name="Rectangle 2">
            <a:extLst>
              <a:ext uri="{FF2B5EF4-FFF2-40B4-BE49-F238E27FC236}">
                <a16:creationId xmlns:a16="http://schemas.microsoft.com/office/drawing/2014/main" id="{4C76E5A5-526D-4BAC-90BE-013DD9B81A6E}"/>
              </a:ext>
            </a:extLst>
          </p:cNvPr>
          <p:cNvSpPr txBox="1">
            <a:spLocks noChangeArrowheads="1"/>
          </p:cNvSpPr>
          <p:nvPr/>
        </p:nvSpPr>
        <p:spPr>
          <a:xfrm>
            <a:off x="4893254" y="3276600"/>
            <a:ext cx="3983545" cy="362673"/>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chemeClr val="bg1"/>
                </a:solidFill>
                <a:latin typeface="Calibri"/>
                <a:ea typeface="Verdana" pitchFamily="34" charset="0"/>
                <a:cs typeface="Verdana" pitchFamily="34" charset="0"/>
              </a:rPr>
              <a:t>Coding Space Theory of </a:t>
            </a:r>
            <a:r>
              <a:rPr lang="en-US" sz="2000" dirty="0" err="1">
                <a:solidFill>
                  <a:schemeClr val="bg1"/>
                </a:solidFill>
                <a:latin typeface="Calibri"/>
                <a:ea typeface="Verdana" pitchFamily="34" charset="0"/>
                <a:cs typeface="Verdana" pitchFamily="34" charset="0"/>
              </a:rPr>
              <a:t>ToF</a:t>
            </a:r>
            <a:r>
              <a:rPr lang="en-US" sz="2000" dirty="0">
                <a:solidFill>
                  <a:schemeClr val="bg1"/>
                </a:solidFill>
                <a:latin typeface="Calibri"/>
                <a:ea typeface="Verdana" pitchFamily="34" charset="0"/>
                <a:cs typeface="Verdana" pitchFamily="34" charset="0"/>
              </a:rPr>
              <a:t> Imaging</a:t>
            </a:r>
          </a:p>
        </p:txBody>
      </p:sp>
      <p:pic>
        <p:nvPicPr>
          <p:cNvPr id="41" name="Picture 40">
            <a:extLst>
              <a:ext uri="{FF2B5EF4-FFF2-40B4-BE49-F238E27FC236}">
                <a16:creationId xmlns:a16="http://schemas.microsoft.com/office/drawing/2014/main" id="{42247556-2A08-4B2B-BB73-1D357D7E308E}"/>
              </a:ext>
            </a:extLst>
          </p:cNvPr>
          <p:cNvPicPr>
            <a:picLocks noChangeAspect="1"/>
          </p:cNvPicPr>
          <p:nvPr/>
        </p:nvPicPr>
        <p:blipFill>
          <a:blip r:embed="rId3"/>
          <a:stretch>
            <a:fillRect/>
          </a:stretch>
        </p:blipFill>
        <p:spPr>
          <a:xfrm>
            <a:off x="4828129" y="1073229"/>
            <a:ext cx="4036695" cy="2069032"/>
          </a:xfrm>
          <a:prstGeom prst="rect">
            <a:avLst/>
          </a:prstGeom>
        </p:spPr>
      </p:pic>
      <p:sp>
        <p:nvSpPr>
          <p:cNvPr id="42" name="Line 3">
            <a:extLst>
              <a:ext uri="{FF2B5EF4-FFF2-40B4-BE49-F238E27FC236}">
                <a16:creationId xmlns:a16="http://schemas.microsoft.com/office/drawing/2014/main" id="{FAFBD8DD-BEAF-4B29-8E29-C0403A139D89}"/>
              </a:ext>
            </a:extLst>
          </p:cNvPr>
          <p:cNvSpPr>
            <a:spLocks noChangeShapeType="1"/>
          </p:cNvSpPr>
          <p:nvPr/>
        </p:nvSpPr>
        <p:spPr bwMode="auto">
          <a:xfrm flipV="1">
            <a:off x="181562" y="3810000"/>
            <a:ext cx="8839200"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pitchFamily="34" charset="0"/>
              <a:ea typeface="Verdana" pitchFamily="34" charset="0"/>
              <a:cs typeface="Verdana" pitchFamily="34" charset="0"/>
            </a:endParaRPr>
          </a:p>
        </p:txBody>
      </p:sp>
      <p:pic>
        <p:nvPicPr>
          <p:cNvPr id="43" name="Picture 42">
            <a:extLst>
              <a:ext uri="{FF2B5EF4-FFF2-40B4-BE49-F238E27FC236}">
                <a16:creationId xmlns:a16="http://schemas.microsoft.com/office/drawing/2014/main" id="{7CE1A0E2-CC01-4B38-A0F2-2E37E8AE0CF6}"/>
              </a:ext>
            </a:extLst>
          </p:cNvPr>
          <p:cNvPicPr>
            <a:picLocks/>
          </p:cNvPicPr>
          <p:nvPr/>
        </p:nvPicPr>
        <p:blipFill rotWithShape="1">
          <a:blip r:embed="rId4"/>
          <a:srcRect l="1159" r="1"/>
          <a:stretch/>
        </p:blipFill>
        <p:spPr>
          <a:xfrm>
            <a:off x="4905350" y="4114800"/>
            <a:ext cx="3959352" cy="1993392"/>
          </a:xfrm>
          <a:prstGeom prst="rect">
            <a:avLst/>
          </a:prstGeom>
        </p:spPr>
      </p:pic>
      <p:sp>
        <p:nvSpPr>
          <p:cNvPr id="44" name="Rectangle 43">
            <a:extLst>
              <a:ext uri="{FF2B5EF4-FFF2-40B4-BE49-F238E27FC236}">
                <a16:creationId xmlns:a16="http://schemas.microsoft.com/office/drawing/2014/main" id="{002C0F63-1514-45FC-8AC0-054A8E6B75F7}"/>
              </a:ext>
            </a:extLst>
          </p:cNvPr>
          <p:cNvSpPr/>
          <p:nvPr/>
        </p:nvSpPr>
        <p:spPr>
          <a:xfrm>
            <a:off x="4953724" y="6207570"/>
            <a:ext cx="3862604" cy="400110"/>
          </a:xfrm>
          <a:prstGeom prst="rect">
            <a:avLst/>
          </a:prstGeom>
        </p:spPr>
        <p:txBody>
          <a:bodyPr wrap="square">
            <a:spAutoFit/>
          </a:bodyPr>
          <a:lstStyle/>
          <a:p>
            <a:pPr algn="ctr"/>
            <a:r>
              <a:rPr lang="en-US" sz="2000" dirty="0">
                <a:solidFill>
                  <a:schemeClr val="bg1"/>
                </a:solidFill>
                <a:latin typeface="Calibri"/>
              </a:rPr>
              <a:t>Prototype: </a:t>
            </a:r>
            <a:r>
              <a:rPr lang="en-US" sz="2000" dirty="0" err="1">
                <a:solidFill>
                  <a:schemeClr val="bg1"/>
                </a:solidFill>
                <a:latin typeface="Calibri"/>
              </a:rPr>
              <a:t>ToF</a:t>
            </a:r>
            <a:r>
              <a:rPr lang="en-US" sz="2000" dirty="0">
                <a:solidFill>
                  <a:schemeClr val="bg1"/>
                </a:solidFill>
                <a:latin typeface="Calibri"/>
              </a:rPr>
              <a:t> 3D Imaging System</a:t>
            </a:r>
          </a:p>
        </p:txBody>
      </p:sp>
      <p:grpSp>
        <p:nvGrpSpPr>
          <p:cNvPr id="45" name="Group 44">
            <a:extLst>
              <a:ext uri="{FF2B5EF4-FFF2-40B4-BE49-F238E27FC236}">
                <a16:creationId xmlns:a16="http://schemas.microsoft.com/office/drawing/2014/main" id="{DF8F0DF0-FC48-4AAE-962B-B1E8301F5D0D}"/>
              </a:ext>
            </a:extLst>
          </p:cNvPr>
          <p:cNvGrpSpPr/>
          <p:nvPr/>
        </p:nvGrpSpPr>
        <p:grpSpPr>
          <a:xfrm>
            <a:off x="356521" y="4114800"/>
            <a:ext cx="3959352" cy="1993392"/>
            <a:chOff x="4811427" y="4190894"/>
            <a:chExt cx="3897029" cy="1658944"/>
          </a:xfrm>
        </p:grpSpPr>
        <p:pic>
          <p:nvPicPr>
            <p:cNvPr id="46" name="Picture 45">
              <a:extLst>
                <a:ext uri="{FF2B5EF4-FFF2-40B4-BE49-F238E27FC236}">
                  <a16:creationId xmlns:a16="http://schemas.microsoft.com/office/drawing/2014/main" id="{E9BC9684-020A-4393-B330-DF854EEBD88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776" r="8378"/>
            <a:stretch/>
          </p:blipFill>
          <p:spPr>
            <a:xfrm>
              <a:off x="4811427" y="4214451"/>
              <a:ext cx="1216799" cy="1635387"/>
            </a:xfrm>
            <a:prstGeom prst="rect">
              <a:avLst/>
            </a:prstGeom>
          </p:spPr>
        </p:pic>
        <p:pic>
          <p:nvPicPr>
            <p:cNvPr id="47" name="Picture 46">
              <a:extLst>
                <a:ext uri="{FF2B5EF4-FFF2-40B4-BE49-F238E27FC236}">
                  <a16:creationId xmlns:a16="http://schemas.microsoft.com/office/drawing/2014/main" id="{790D3FD7-77F2-48E5-9903-CF902D13EBD9}"/>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022364" y="4207418"/>
              <a:ext cx="1218916" cy="1637918"/>
            </a:xfrm>
            <a:prstGeom prst="rect">
              <a:avLst/>
            </a:prstGeom>
          </p:spPr>
        </p:pic>
        <p:pic>
          <p:nvPicPr>
            <p:cNvPr id="48" name="Picture 47">
              <a:extLst>
                <a:ext uri="{FF2B5EF4-FFF2-40B4-BE49-F238E27FC236}">
                  <a16:creationId xmlns:a16="http://schemas.microsoft.com/office/drawing/2014/main" id="{8A759770-3DB6-40E1-AB67-60761A53F633}"/>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315200" y="4190894"/>
              <a:ext cx="1393256" cy="1637918"/>
            </a:xfrm>
            <a:prstGeom prst="rect">
              <a:avLst/>
            </a:prstGeom>
            <a:ln>
              <a:solidFill>
                <a:schemeClr val="tx1">
                  <a:lumMod val="75000"/>
                  <a:lumOff val="25000"/>
                </a:schemeClr>
              </a:solidFill>
            </a:ln>
          </p:spPr>
        </p:pic>
      </p:grpSp>
      <p:pic>
        <p:nvPicPr>
          <p:cNvPr id="49" name="Picture 48">
            <a:extLst>
              <a:ext uri="{FF2B5EF4-FFF2-40B4-BE49-F238E27FC236}">
                <a16:creationId xmlns:a16="http://schemas.microsoft.com/office/drawing/2014/main" id="{1036C9E7-D90E-4793-81E2-7E9A0E603E4C}"/>
              </a:ext>
            </a:extLst>
          </p:cNvPr>
          <p:cNvPicPr>
            <a:picLocks/>
          </p:cNvPicPr>
          <p:nvPr/>
        </p:nvPicPr>
        <p:blipFill>
          <a:blip r:embed="rId8"/>
          <a:stretch>
            <a:fillRect/>
          </a:stretch>
        </p:blipFill>
        <p:spPr>
          <a:xfrm>
            <a:off x="356521" y="609600"/>
            <a:ext cx="3959352" cy="2755672"/>
          </a:xfrm>
          <a:prstGeom prst="rect">
            <a:avLst/>
          </a:prstGeom>
        </p:spPr>
      </p:pic>
      <p:sp>
        <p:nvSpPr>
          <p:cNvPr id="50" name="Rectangle 2">
            <a:extLst>
              <a:ext uri="{FF2B5EF4-FFF2-40B4-BE49-F238E27FC236}">
                <a16:creationId xmlns:a16="http://schemas.microsoft.com/office/drawing/2014/main" id="{96D77D94-3ED6-4ED2-89F8-9487E826BAC3}"/>
              </a:ext>
            </a:extLst>
          </p:cNvPr>
          <p:cNvSpPr txBox="1">
            <a:spLocks noChangeArrowheads="1"/>
          </p:cNvSpPr>
          <p:nvPr/>
        </p:nvSpPr>
        <p:spPr>
          <a:xfrm>
            <a:off x="344425" y="3276600"/>
            <a:ext cx="3983545" cy="362673"/>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chemeClr val="bg1"/>
                </a:solidFill>
                <a:latin typeface="Calibri"/>
                <a:ea typeface="Verdana" pitchFamily="34" charset="0"/>
                <a:cs typeface="Verdana" pitchFamily="34" charset="0"/>
              </a:rPr>
              <a:t>Range vs. Resolution: 3D Imaging</a:t>
            </a:r>
          </a:p>
        </p:txBody>
      </p:sp>
    </p:spTree>
    <p:extLst>
      <p:ext uri="{BB962C8B-B14F-4D97-AF65-F5344CB8AC3E}">
        <p14:creationId xmlns:p14="http://schemas.microsoft.com/office/powerpoint/2010/main" val="377541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2" grpId="0" animBg="1"/>
      <p:bldP spid="4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 y="86380"/>
            <a:ext cx="9140190" cy="646331"/>
          </a:xfrm>
          <a:prstGeom prst="rect">
            <a:avLst/>
          </a:prstGeom>
          <a:noFill/>
        </p:spPr>
        <p:txBody>
          <a:bodyPr wrap="square" rtlCol="0">
            <a:spAutoFit/>
          </a:bodyPr>
          <a:lstStyle/>
          <a:p>
            <a:pPr algn="ctr" fontAlgn="auto">
              <a:spcBef>
                <a:spcPts val="0"/>
              </a:spcBef>
              <a:spcAft>
                <a:spcPts val="0"/>
              </a:spcAft>
            </a:pPr>
            <a:r>
              <a:rPr lang="en-US" sz="3600" dirty="0">
                <a:solidFill>
                  <a:srgbClr val="FFC000"/>
                </a:solidFill>
                <a:latin typeface="Calibri" panose="020F0502020204030204"/>
              </a:rPr>
              <a:t>Coding Curve Design Contest: </a:t>
            </a:r>
            <a:r>
              <a:rPr lang="en-US" sz="3600" dirty="0">
                <a:solidFill>
                  <a:schemeClr val="bg1"/>
                </a:solidFill>
                <a:latin typeface="Calibri" panose="020F0502020204030204"/>
              </a:rPr>
              <a:t>Optimal </a:t>
            </a:r>
            <a:r>
              <a:rPr lang="en-US" sz="3600" dirty="0" err="1">
                <a:solidFill>
                  <a:schemeClr val="bg1"/>
                </a:solidFill>
                <a:latin typeface="Calibri" panose="020F0502020204030204"/>
              </a:rPr>
              <a:t>ToF</a:t>
            </a:r>
            <a:r>
              <a:rPr lang="en-US" sz="3600" dirty="0">
                <a:solidFill>
                  <a:schemeClr val="bg1"/>
                </a:solidFill>
                <a:latin typeface="Calibri" panose="020F0502020204030204"/>
              </a:rPr>
              <a:t>?</a:t>
            </a:r>
          </a:p>
        </p:txBody>
      </p:sp>
      <p:cxnSp>
        <p:nvCxnSpPr>
          <p:cNvPr id="5" name="Straight Connector 4"/>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2247556-2A08-4B2B-BB73-1D357D7E308E}"/>
              </a:ext>
            </a:extLst>
          </p:cNvPr>
          <p:cNvPicPr>
            <a:picLocks noChangeAspect="1"/>
          </p:cNvPicPr>
          <p:nvPr/>
        </p:nvPicPr>
        <p:blipFill rotWithShape="1">
          <a:blip r:embed="rId3"/>
          <a:srcRect b="20811"/>
          <a:stretch/>
        </p:blipFill>
        <p:spPr>
          <a:xfrm>
            <a:off x="1938018" y="941863"/>
            <a:ext cx="5267964" cy="2138210"/>
          </a:xfrm>
          <a:prstGeom prst="rect">
            <a:avLst/>
          </a:prstGeom>
        </p:spPr>
      </p:pic>
      <p:sp>
        <p:nvSpPr>
          <p:cNvPr id="2" name="Rectangle 1">
            <a:extLst>
              <a:ext uri="{FF2B5EF4-FFF2-40B4-BE49-F238E27FC236}">
                <a16:creationId xmlns:a16="http://schemas.microsoft.com/office/drawing/2014/main" id="{5B7F63E2-B489-4214-864C-4493455F0331}"/>
              </a:ext>
            </a:extLst>
          </p:cNvPr>
          <p:cNvSpPr/>
          <p:nvPr/>
        </p:nvSpPr>
        <p:spPr>
          <a:xfrm>
            <a:off x="1400883" y="6091535"/>
            <a:ext cx="6324600" cy="461665"/>
          </a:xfrm>
          <a:prstGeom prst="rect">
            <a:avLst/>
          </a:prstGeom>
          <a:ln>
            <a:solidFill>
              <a:schemeClr val="bg1"/>
            </a:solidFill>
          </a:ln>
        </p:spPr>
        <p:txBody>
          <a:bodyPr wrap="square">
            <a:spAutoFit/>
          </a:bodyPr>
          <a:lstStyle/>
          <a:p>
            <a:pPr algn="ctr"/>
            <a:r>
              <a:rPr lang="en-US" sz="2400" dirty="0">
                <a:solidFill>
                  <a:schemeClr val="bg1"/>
                </a:solidFill>
                <a:latin typeface="Calibri" panose="020F0502020204030204" pitchFamily="34" charset="0"/>
                <a:cs typeface="Calibri" panose="020F0502020204030204" pitchFamily="34" charset="0"/>
              </a:rPr>
              <a:t>http://wisionlab.cs.wisc.edu/project/tofcoding/</a:t>
            </a:r>
          </a:p>
        </p:txBody>
      </p:sp>
      <p:grpSp>
        <p:nvGrpSpPr>
          <p:cNvPr id="17" name="Group 16">
            <a:extLst>
              <a:ext uri="{FF2B5EF4-FFF2-40B4-BE49-F238E27FC236}">
                <a16:creationId xmlns:a16="http://schemas.microsoft.com/office/drawing/2014/main" id="{790C698B-8AB8-4AEC-8B32-287E63842BB9}"/>
              </a:ext>
            </a:extLst>
          </p:cNvPr>
          <p:cNvGrpSpPr/>
          <p:nvPr/>
        </p:nvGrpSpPr>
        <p:grpSpPr>
          <a:xfrm>
            <a:off x="609600" y="3997402"/>
            <a:ext cx="2136854" cy="1878369"/>
            <a:chOff x="3197146" y="1828800"/>
            <a:chExt cx="2404971" cy="2114053"/>
          </a:xfrm>
        </p:grpSpPr>
        <p:grpSp>
          <p:nvGrpSpPr>
            <p:cNvPr id="18" name="Group 17">
              <a:extLst>
                <a:ext uri="{FF2B5EF4-FFF2-40B4-BE49-F238E27FC236}">
                  <a16:creationId xmlns:a16="http://schemas.microsoft.com/office/drawing/2014/main" id="{E4FD4BC7-BC85-4CC6-8034-942A5DFA556D}"/>
                </a:ext>
              </a:extLst>
            </p:cNvPr>
            <p:cNvGrpSpPr/>
            <p:nvPr/>
          </p:nvGrpSpPr>
          <p:grpSpPr>
            <a:xfrm>
              <a:off x="3278794" y="1828800"/>
              <a:ext cx="2323323" cy="2046646"/>
              <a:chOff x="648477" y="1524000"/>
              <a:chExt cx="2925260" cy="2576900"/>
            </a:xfrm>
          </p:grpSpPr>
          <p:cxnSp>
            <p:nvCxnSpPr>
              <p:cNvPr id="25" name="Straight Arrow Connector 24">
                <a:extLst>
                  <a:ext uri="{FF2B5EF4-FFF2-40B4-BE49-F238E27FC236}">
                    <a16:creationId xmlns:a16="http://schemas.microsoft.com/office/drawing/2014/main" id="{F2432E44-2AEB-4D6D-9850-11566D6626DE}"/>
                  </a:ext>
                </a:extLst>
              </p:cNvPr>
              <p:cNvCxnSpPr/>
              <p:nvPr/>
            </p:nvCxnSpPr>
            <p:spPr>
              <a:xfrm flipV="1">
                <a:off x="648477" y="3413923"/>
                <a:ext cx="655911" cy="68697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6" name="Cube 25">
                <a:extLst>
                  <a:ext uri="{FF2B5EF4-FFF2-40B4-BE49-F238E27FC236}">
                    <a16:creationId xmlns:a16="http://schemas.microsoft.com/office/drawing/2014/main" id="{80973C54-A1A8-44E8-94F5-3074FB22E994}"/>
                  </a:ext>
                </a:extLst>
              </p:cNvPr>
              <p:cNvSpPr/>
              <p:nvPr/>
            </p:nvSpPr>
            <p:spPr>
              <a:xfrm>
                <a:off x="654155" y="1534586"/>
                <a:ext cx="2919582" cy="2558714"/>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27" name="Straight Arrow Connector 26">
                <a:extLst>
                  <a:ext uri="{FF2B5EF4-FFF2-40B4-BE49-F238E27FC236}">
                    <a16:creationId xmlns:a16="http://schemas.microsoft.com/office/drawing/2014/main" id="{EADAE372-B635-4A51-A3C8-100BA58E287C}"/>
                  </a:ext>
                </a:extLst>
              </p:cNvPr>
              <p:cNvCxnSpPr/>
              <p:nvPr/>
            </p:nvCxnSpPr>
            <p:spPr>
              <a:xfrm>
                <a:off x="1268222" y="3437979"/>
                <a:ext cx="229983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D4CDBD7-A470-41A6-AE10-C4F8EE9E48F2}"/>
                  </a:ext>
                </a:extLst>
              </p:cNvPr>
              <p:cNvCxnSpPr/>
              <p:nvPr/>
            </p:nvCxnSpPr>
            <p:spPr>
              <a:xfrm flipH="1" flipV="1">
                <a:off x="1290556" y="1524000"/>
                <a:ext cx="0" cy="1889923"/>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Arc 18">
              <a:extLst>
                <a:ext uri="{FF2B5EF4-FFF2-40B4-BE49-F238E27FC236}">
                  <a16:creationId xmlns:a16="http://schemas.microsoft.com/office/drawing/2014/main" id="{5FEF28ED-A46E-46C8-ABD8-357C69873C16}"/>
                </a:ext>
              </a:extLst>
            </p:cNvPr>
            <p:cNvSpPr/>
            <p:nvPr/>
          </p:nvSpPr>
          <p:spPr>
            <a:xfrm rot="10800000">
              <a:off x="3784241" y="3233720"/>
              <a:ext cx="1776042" cy="216125"/>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CD17BCF3-FDE6-4B06-8279-2DC43712AD62}"/>
                </a:ext>
              </a:extLst>
            </p:cNvPr>
            <p:cNvSpPr/>
            <p:nvPr/>
          </p:nvSpPr>
          <p:spPr>
            <a:xfrm>
              <a:off x="3303298" y="2243033"/>
              <a:ext cx="1776042" cy="216125"/>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3BE7B157-1569-4C7E-A033-3C9B780D30A8}"/>
                </a:ext>
              </a:extLst>
            </p:cNvPr>
            <p:cNvSpPr/>
            <p:nvPr/>
          </p:nvSpPr>
          <p:spPr>
            <a:xfrm rot="16200000">
              <a:off x="4349526" y="3015652"/>
              <a:ext cx="1499616" cy="182880"/>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Arc 21">
              <a:extLst>
                <a:ext uri="{FF2B5EF4-FFF2-40B4-BE49-F238E27FC236}">
                  <a16:creationId xmlns:a16="http://schemas.microsoft.com/office/drawing/2014/main" id="{420C2055-1F46-4B6A-86DA-29628642F6EA}"/>
                </a:ext>
              </a:extLst>
            </p:cNvPr>
            <p:cNvSpPr/>
            <p:nvPr/>
          </p:nvSpPr>
          <p:spPr>
            <a:xfrm rot="5400000">
              <a:off x="3027819" y="2492079"/>
              <a:ext cx="1499616" cy="182880"/>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D310F59C-9B5C-4A08-B59C-4A6AE371E996}"/>
                </a:ext>
              </a:extLst>
            </p:cNvPr>
            <p:cNvSpPr/>
            <p:nvPr/>
          </p:nvSpPr>
          <p:spPr>
            <a:xfrm rot="8103893">
              <a:off x="3197146" y="2004523"/>
              <a:ext cx="680430" cy="147445"/>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a:extLst>
                <a:ext uri="{FF2B5EF4-FFF2-40B4-BE49-F238E27FC236}">
                  <a16:creationId xmlns:a16="http://schemas.microsoft.com/office/drawing/2014/main" id="{FE9C3878-90DF-4E9E-B176-55093D054C13}"/>
                </a:ext>
              </a:extLst>
            </p:cNvPr>
            <p:cNvSpPr/>
            <p:nvPr/>
          </p:nvSpPr>
          <p:spPr>
            <a:xfrm rot="18871602">
              <a:off x="5004050" y="3528915"/>
              <a:ext cx="680430" cy="147445"/>
            </a:xfrm>
            <a:prstGeom prst="arc">
              <a:avLst>
                <a:gd name="adj1" fmla="val 10809865"/>
                <a:gd name="adj2" fmla="val 0"/>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FE600F0-2C63-41F4-9909-F5F6C0067533}"/>
              </a:ext>
            </a:extLst>
          </p:cNvPr>
          <p:cNvGrpSpPr/>
          <p:nvPr/>
        </p:nvGrpSpPr>
        <p:grpSpPr>
          <a:xfrm>
            <a:off x="3473962" y="3997402"/>
            <a:ext cx="2064308" cy="1818477"/>
            <a:chOff x="2854090" y="2546946"/>
            <a:chExt cx="2064308" cy="1818477"/>
          </a:xfrm>
        </p:grpSpPr>
        <p:grpSp>
          <p:nvGrpSpPr>
            <p:cNvPr id="30" name="Group 29">
              <a:extLst>
                <a:ext uri="{FF2B5EF4-FFF2-40B4-BE49-F238E27FC236}">
                  <a16:creationId xmlns:a16="http://schemas.microsoft.com/office/drawing/2014/main" id="{D3C42647-AA26-49EA-97D3-066205174790}"/>
                </a:ext>
              </a:extLst>
            </p:cNvPr>
            <p:cNvGrpSpPr/>
            <p:nvPr/>
          </p:nvGrpSpPr>
          <p:grpSpPr>
            <a:xfrm>
              <a:off x="2854090" y="2546946"/>
              <a:ext cx="2064308" cy="1818477"/>
              <a:chOff x="648477" y="1524000"/>
              <a:chExt cx="2925260" cy="2576900"/>
            </a:xfrm>
          </p:grpSpPr>
          <p:cxnSp>
            <p:nvCxnSpPr>
              <p:cNvPr id="1048" name="Straight Arrow Connector 1047">
                <a:extLst>
                  <a:ext uri="{FF2B5EF4-FFF2-40B4-BE49-F238E27FC236}">
                    <a16:creationId xmlns:a16="http://schemas.microsoft.com/office/drawing/2014/main" id="{AE60111C-861C-4575-B706-E0A0F7E40CFF}"/>
                  </a:ext>
                </a:extLst>
              </p:cNvPr>
              <p:cNvCxnSpPr/>
              <p:nvPr/>
            </p:nvCxnSpPr>
            <p:spPr>
              <a:xfrm flipV="1">
                <a:off x="648477" y="3413923"/>
                <a:ext cx="655911" cy="68697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49" name="Cube 1048">
                <a:extLst>
                  <a:ext uri="{FF2B5EF4-FFF2-40B4-BE49-F238E27FC236}">
                    <a16:creationId xmlns:a16="http://schemas.microsoft.com/office/drawing/2014/main" id="{2074F20E-49D9-4148-A93E-54AAFFC0C76B}"/>
                  </a:ext>
                </a:extLst>
              </p:cNvPr>
              <p:cNvSpPr/>
              <p:nvPr/>
            </p:nvSpPr>
            <p:spPr>
              <a:xfrm>
                <a:off x="654155" y="1534586"/>
                <a:ext cx="2919582" cy="2558714"/>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1050" name="Straight Arrow Connector 1049">
                <a:extLst>
                  <a:ext uri="{FF2B5EF4-FFF2-40B4-BE49-F238E27FC236}">
                    <a16:creationId xmlns:a16="http://schemas.microsoft.com/office/drawing/2014/main" id="{3F2C42A8-DA73-452A-880D-0B788A06763B}"/>
                  </a:ext>
                </a:extLst>
              </p:cNvPr>
              <p:cNvCxnSpPr/>
              <p:nvPr/>
            </p:nvCxnSpPr>
            <p:spPr>
              <a:xfrm>
                <a:off x="1268222" y="3437979"/>
                <a:ext cx="229983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51" name="Straight Arrow Connector 1050">
                <a:extLst>
                  <a:ext uri="{FF2B5EF4-FFF2-40B4-BE49-F238E27FC236}">
                    <a16:creationId xmlns:a16="http://schemas.microsoft.com/office/drawing/2014/main" id="{8B39434E-75DA-484F-A310-566169078BD3}"/>
                  </a:ext>
                </a:extLst>
              </p:cNvPr>
              <p:cNvCxnSpPr/>
              <p:nvPr/>
            </p:nvCxnSpPr>
            <p:spPr>
              <a:xfrm flipH="1" flipV="1">
                <a:off x="1290556" y="1524000"/>
                <a:ext cx="0" cy="1889923"/>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1948E8D-2C2A-46E5-AA11-593D0E05F178}"/>
                </a:ext>
              </a:extLst>
            </p:cNvPr>
            <p:cNvGrpSpPr/>
            <p:nvPr/>
          </p:nvGrpSpPr>
          <p:grpSpPr>
            <a:xfrm>
              <a:off x="2953078" y="2667002"/>
              <a:ext cx="1948020" cy="1599036"/>
              <a:chOff x="3132138" y="1814513"/>
              <a:chExt cx="2573338" cy="1757362"/>
            </a:xfrm>
          </p:grpSpPr>
          <p:sp>
            <p:nvSpPr>
              <p:cNvPr id="32" name="Line 28">
                <a:extLst>
                  <a:ext uri="{FF2B5EF4-FFF2-40B4-BE49-F238E27FC236}">
                    <a16:creationId xmlns:a16="http://schemas.microsoft.com/office/drawing/2014/main" id="{F6CF251B-9223-4358-A33A-AB1D827C6F0D}"/>
                  </a:ext>
                </a:extLst>
              </p:cNvPr>
              <p:cNvSpPr>
                <a:spLocks noChangeShapeType="1"/>
              </p:cNvSpPr>
              <p:nvPr/>
            </p:nvSpPr>
            <p:spPr bwMode="auto">
              <a:xfrm flipV="1">
                <a:off x="5487988" y="2633663"/>
                <a:ext cx="9525"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9">
                <a:extLst>
                  <a:ext uri="{FF2B5EF4-FFF2-40B4-BE49-F238E27FC236}">
                    <a16:creationId xmlns:a16="http://schemas.microsoft.com/office/drawing/2014/main" id="{36A176C6-A956-4E11-81FB-41A3DA165303}"/>
                  </a:ext>
                </a:extLst>
              </p:cNvPr>
              <p:cNvSpPr>
                <a:spLocks noChangeShapeType="1"/>
              </p:cNvSpPr>
              <p:nvPr/>
            </p:nvSpPr>
            <p:spPr bwMode="auto">
              <a:xfrm flipV="1">
                <a:off x="5497513" y="2628900"/>
                <a:ext cx="952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7E317096-0F33-4820-B238-5C52995EF382}"/>
                  </a:ext>
                </a:extLst>
              </p:cNvPr>
              <p:cNvSpPr>
                <a:spLocks noChangeShapeType="1"/>
              </p:cNvSpPr>
              <p:nvPr/>
            </p:nvSpPr>
            <p:spPr bwMode="auto">
              <a:xfrm flipV="1">
                <a:off x="5507038" y="2622550"/>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FBB54737-0D8A-4F1E-BBFD-D9BEFA448433}"/>
                  </a:ext>
                </a:extLst>
              </p:cNvPr>
              <p:cNvSpPr>
                <a:spLocks noChangeShapeType="1"/>
              </p:cNvSpPr>
              <p:nvPr/>
            </p:nvSpPr>
            <p:spPr bwMode="auto">
              <a:xfrm flipV="1">
                <a:off x="5476876" y="2640013"/>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98909ACC-6F3C-469A-8A7D-C3DA58619D0D}"/>
                  </a:ext>
                </a:extLst>
              </p:cNvPr>
              <p:cNvSpPr>
                <a:spLocks noChangeShapeType="1"/>
              </p:cNvSpPr>
              <p:nvPr/>
            </p:nvSpPr>
            <p:spPr bwMode="auto">
              <a:xfrm flipV="1">
                <a:off x="5518151" y="2617788"/>
                <a:ext cx="952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98BA9129-BC41-47CE-8064-8382420BD778}"/>
                  </a:ext>
                </a:extLst>
              </p:cNvPr>
              <p:cNvSpPr>
                <a:spLocks noChangeShapeType="1"/>
              </p:cNvSpPr>
              <p:nvPr/>
            </p:nvSpPr>
            <p:spPr bwMode="auto">
              <a:xfrm flipV="1">
                <a:off x="5467351" y="2646363"/>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167DEE3B-06BC-43C0-A428-9042D62CA872}"/>
                  </a:ext>
                </a:extLst>
              </p:cNvPr>
              <p:cNvSpPr>
                <a:spLocks noChangeShapeType="1"/>
              </p:cNvSpPr>
              <p:nvPr/>
            </p:nvSpPr>
            <p:spPr bwMode="auto">
              <a:xfrm flipV="1">
                <a:off x="5527676" y="2613025"/>
                <a:ext cx="1111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5">
                <a:extLst>
                  <a:ext uri="{FF2B5EF4-FFF2-40B4-BE49-F238E27FC236}">
                    <a16:creationId xmlns:a16="http://schemas.microsoft.com/office/drawing/2014/main" id="{0D6EC89D-2E67-4DBF-A0F4-B78F5EA62680}"/>
                  </a:ext>
                </a:extLst>
              </p:cNvPr>
              <p:cNvSpPr>
                <a:spLocks noChangeShapeType="1"/>
              </p:cNvSpPr>
              <p:nvPr/>
            </p:nvSpPr>
            <p:spPr bwMode="auto">
              <a:xfrm flipV="1">
                <a:off x="5456238" y="2654300"/>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6">
                <a:extLst>
                  <a:ext uri="{FF2B5EF4-FFF2-40B4-BE49-F238E27FC236}">
                    <a16:creationId xmlns:a16="http://schemas.microsoft.com/office/drawing/2014/main" id="{773323B8-AE9F-4790-BB67-C1B44C1BFA8E}"/>
                  </a:ext>
                </a:extLst>
              </p:cNvPr>
              <p:cNvSpPr>
                <a:spLocks noChangeShapeType="1"/>
              </p:cNvSpPr>
              <p:nvPr/>
            </p:nvSpPr>
            <p:spPr bwMode="auto">
              <a:xfrm flipV="1">
                <a:off x="5538788" y="2608263"/>
                <a:ext cx="952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7">
                <a:extLst>
                  <a:ext uri="{FF2B5EF4-FFF2-40B4-BE49-F238E27FC236}">
                    <a16:creationId xmlns:a16="http://schemas.microsoft.com/office/drawing/2014/main" id="{721F13DE-2E5F-449A-BECE-D9632DB6EAD4}"/>
                  </a:ext>
                </a:extLst>
              </p:cNvPr>
              <p:cNvSpPr>
                <a:spLocks noChangeShapeType="1"/>
              </p:cNvSpPr>
              <p:nvPr/>
            </p:nvSpPr>
            <p:spPr bwMode="auto">
              <a:xfrm flipV="1">
                <a:off x="5446713" y="2660650"/>
                <a:ext cx="9525"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8">
                <a:extLst>
                  <a:ext uri="{FF2B5EF4-FFF2-40B4-BE49-F238E27FC236}">
                    <a16:creationId xmlns:a16="http://schemas.microsoft.com/office/drawing/2014/main" id="{F4BB60E4-A6F9-4DA8-BA61-845F3B40DE6F}"/>
                  </a:ext>
                </a:extLst>
              </p:cNvPr>
              <p:cNvSpPr>
                <a:spLocks noChangeShapeType="1"/>
              </p:cNvSpPr>
              <p:nvPr/>
            </p:nvSpPr>
            <p:spPr bwMode="auto">
              <a:xfrm flipV="1">
                <a:off x="5548313" y="2603500"/>
                <a:ext cx="1111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9">
                <a:extLst>
                  <a:ext uri="{FF2B5EF4-FFF2-40B4-BE49-F238E27FC236}">
                    <a16:creationId xmlns:a16="http://schemas.microsoft.com/office/drawing/2014/main" id="{568D06D6-CA5E-4975-BD08-8501D9736056}"/>
                  </a:ext>
                </a:extLst>
              </p:cNvPr>
              <p:cNvSpPr>
                <a:spLocks noChangeShapeType="1"/>
              </p:cNvSpPr>
              <p:nvPr/>
            </p:nvSpPr>
            <p:spPr bwMode="auto">
              <a:xfrm flipV="1">
                <a:off x="5437188" y="2667000"/>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0">
                <a:extLst>
                  <a:ext uri="{FF2B5EF4-FFF2-40B4-BE49-F238E27FC236}">
                    <a16:creationId xmlns:a16="http://schemas.microsoft.com/office/drawing/2014/main" id="{098BFF05-076A-41B3-B0B8-524D23820970}"/>
                  </a:ext>
                </a:extLst>
              </p:cNvPr>
              <p:cNvSpPr>
                <a:spLocks noChangeShapeType="1"/>
              </p:cNvSpPr>
              <p:nvPr/>
            </p:nvSpPr>
            <p:spPr bwMode="auto">
              <a:xfrm flipV="1">
                <a:off x="5559426" y="2598738"/>
                <a:ext cx="952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1">
                <a:extLst>
                  <a:ext uri="{FF2B5EF4-FFF2-40B4-BE49-F238E27FC236}">
                    <a16:creationId xmlns:a16="http://schemas.microsoft.com/office/drawing/2014/main" id="{92123BD9-C602-42D4-BC41-B83C68BDB204}"/>
                  </a:ext>
                </a:extLst>
              </p:cNvPr>
              <p:cNvSpPr>
                <a:spLocks noChangeShapeType="1"/>
              </p:cNvSpPr>
              <p:nvPr/>
            </p:nvSpPr>
            <p:spPr bwMode="auto">
              <a:xfrm flipV="1">
                <a:off x="5427663" y="2674938"/>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2">
                <a:extLst>
                  <a:ext uri="{FF2B5EF4-FFF2-40B4-BE49-F238E27FC236}">
                    <a16:creationId xmlns:a16="http://schemas.microsoft.com/office/drawing/2014/main" id="{30865FC5-DB3C-435D-A322-1B7E9A962518}"/>
                  </a:ext>
                </a:extLst>
              </p:cNvPr>
              <p:cNvSpPr>
                <a:spLocks noChangeShapeType="1"/>
              </p:cNvSpPr>
              <p:nvPr/>
            </p:nvSpPr>
            <p:spPr bwMode="auto">
              <a:xfrm flipV="1">
                <a:off x="5568951" y="2593975"/>
                <a:ext cx="952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3">
                <a:extLst>
                  <a:ext uri="{FF2B5EF4-FFF2-40B4-BE49-F238E27FC236}">
                    <a16:creationId xmlns:a16="http://schemas.microsoft.com/office/drawing/2014/main" id="{106B2BD8-2361-4335-A1DE-129DDF14B48F}"/>
                  </a:ext>
                </a:extLst>
              </p:cNvPr>
              <p:cNvSpPr>
                <a:spLocks noChangeShapeType="1"/>
              </p:cNvSpPr>
              <p:nvPr/>
            </p:nvSpPr>
            <p:spPr bwMode="auto">
              <a:xfrm flipV="1">
                <a:off x="5418138" y="2682875"/>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4">
                <a:extLst>
                  <a:ext uri="{FF2B5EF4-FFF2-40B4-BE49-F238E27FC236}">
                    <a16:creationId xmlns:a16="http://schemas.microsoft.com/office/drawing/2014/main" id="{26FB0DDD-7159-4AEF-BBA2-A8BD7A3531EE}"/>
                  </a:ext>
                </a:extLst>
              </p:cNvPr>
              <p:cNvSpPr>
                <a:spLocks noChangeShapeType="1"/>
              </p:cNvSpPr>
              <p:nvPr/>
            </p:nvSpPr>
            <p:spPr bwMode="auto">
              <a:xfrm flipV="1">
                <a:off x="5578476" y="2590800"/>
                <a:ext cx="952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5">
                <a:extLst>
                  <a:ext uri="{FF2B5EF4-FFF2-40B4-BE49-F238E27FC236}">
                    <a16:creationId xmlns:a16="http://schemas.microsoft.com/office/drawing/2014/main" id="{375381F1-FE3C-4810-8D74-9927F5095ADD}"/>
                  </a:ext>
                </a:extLst>
              </p:cNvPr>
              <p:cNvSpPr>
                <a:spLocks noChangeShapeType="1"/>
              </p:cNvSpPr>
              <p:nvPr/>
            </p:nvSpPr>
            <p:spPr bwMode="auto">
              <a:xfrm flipV="1">
                <a:off x="5410201" y="2690813"/>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6">
                <a:extLst>
                  <a:ext uri="{FF2B5EF4-FFF2-40B4-BE49-F238E27FC236}">
                    <a16:creationId xmlns:a16="http://schemas.microsoft.com/office/drawing/2014/main" id="{984013C2-156E-4599-B5A7-2C643BD74E4A}"/>
                  </a:ext>
                </a:extLst>
              </p:cNvPr>
              <p:cNvSpPr>
                <a:spLocks noChangeShapeType="1"/>
              </p:cNvSpPr>
              <p:nvPr/>
            </p:nvSpPr>
            <p:spPr bwMode="auto">
              <a:xfrm flipV="1">
                <a:off x="5588001" y="2587625"/>
                <a:ext cx="952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7">
                <a:extLst>
                  <a:ext uri="{FF2B5EF4-FFF2-40B4-BE49-F238E27FC236}">
                    <a16:creationId xmlns:a16="http://schemas.microsoft.com/office/drawing/2014/main" id="{9F63711A-5E41-40D7-B706-239AA18A75E4}"/>
                  </a:ext>
                </a:extLst>
              </p:cNvPr>
              <p:cNvSpPr>
                <a:spLocks noChangeShapeType="1"/>
              </p:cNvSpPr>
              <p:nvPr/>
            </p:nvSpPr>
            <p:spPr bwMode="auto">
              <a:xfrm flipV="1">
                <a:off x="5400676" y="2698750"/>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8">
                <a:extLst>
                  <a:ext uri="{FF2B5EF4-FFF2-40B4-BE49-F238E27FC236}">
                    <a16:creationId xmlns:a16="http://schemas.microsoft.com/office/drawing/2014/main" id="{5A736EEB-B518-40A0-83A8-6D73614BA09B}"/>
                  </a:ext>
                </a:extLst>
              </p:cNvPr>
              <p:cNvSpPr>
                <a:spLocks noChangeShapeType="1"/>
              </p:cNvSpPr>
              <p:nvPr/>
            </p:nvSpPr>
            <p:spPr bwMode="auto">
              <a:xfrm flipV="1">
                <a:off x="5597526" y="2584450"/>
                <a:ext cx="952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9">
                <a:extLst>
                  <a:ext uri="{FF2B5EF4-FFF2-40B4-BE49-F238E27FC236}">
                    <a16:creationId xmlns:a16="http://schemas.microsoft.com/office/drawing/2014/main" id="{9F9F467A-912A-43F4-9944-F09845E4CF70}"/>
                  </a:ext>
                </a:extLst>
              </p:cNvPr>
              <p:cNvSpPr>
                <a:spLocks noChangeShapeType="1"/>
              </p:cNvSpPr>
              <p:nvPr/>
            </p:nvSpPr>
            <p:spPr bwMode="auto">
              <a:xfrm flipV="1">
                <a:off x="5392738" y="2706688"/>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0">
                <a:extLst>
                  <a:ext uri="{FF2B5EF4-FFF2-40B4-BE49-F238E27FC236}">
                    <a16:creationId xmlns:a16="http://schemas.microsoft.com/office/drawing/2014/main" id="{D2EDFE74-AA4F-4D58-8D13-8E2C9FA01335}"/>
                  </a:ext>
                </a:extLst>
              </p:cNvPr>
              <p:cNvSpPr>
                <a:spLocks noChangeShapeType="1"/>
              </p:cNvSpPr>
              <p:nvPr/>
            </p:nvSpPr>
            <p:spPr bwMode="auto">
              <a:xfrm flipV="1">
                <a:off x="5607051" y="2581275"/>
                <a:ext cx="793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1">
                <a:extLst>
                  <a:ext uri="{FF2B5EF4-FFF2-40B4-BE49-F238E27FC236}">
                    <a16:creationId xmlns:a16="http://schemas.microsoft.com/office/drawing/2014/main" id="{F0ECEE0A-FE64-40E6-BD3C-0F952A6A8CE5}"/>
                  </a:ext>
                </a:extLst>
              </p:cNvPr>
              <p:cNvSpPr>
                <a:spLocks noChangeShapeType="1"/>
              </p:cNvSpPr>
              <p:nvPr/>
            </p:nvSpPr>
            <p:spPr bwMode="auto">
              <a:xfrm flipV="1">
                <a:off x="5384801" y="2714625"/>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2">
                <a:extLst>
                  <a:ext uri="{FF2B5EF4-FFF2-40B4-BE49-F238E27FC236}">
                    <a16:creationId xmlns:a16="http://schemas.microsoft.com/office/drawing/2014/main" id="{56EE45CA-473C-44F9-8EFC-4375A64766D7}"/>
                  </a:ext>
                </a:extLst>
              </p:cNvPr>
              <p:cNvSpPr>
                <a:spLocks noChangeShapeType="1"/>
              </p:cNvSpPr>
              <p:nvPr/>
            </p:nvSpPr>
            <p:spPr bwMode="auto">
              <a:xfrm flipV="1">
                <a:off x="5075238" y="3092450"/>
                <a:ext cx="142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3">
                <a:extLst>
                  <a:ext uri="{FF2B5EF4-FFF2-40B4-BE49-F238E27FC236}">
                    <a16:creationId xmlns:a16="http://schemas.microsoft.com/office/drawing/2014/main" id="{C45E7303-AAB7-4858-A0E3-4EBABFAF6BE5}"/>
                  </a:ext>
                </a:extLst>
              </p:cNvPr>
              <p:cNvSpPr>
                <a:spLocks noChangeShapeType="1"/>
              </p:cNvSpPr>
              <p:nvPr/>
            </p:nvSpPr>
            <p:spPr bwMode="auto">
              <a:xfrm flipV="1">
                <a:off x="5089526" y="3089275"/>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4">
                <a:extLst>
                  <a:ext uri="{FF2B5EF4-FFF2-40B4-BE49-F238E27FC236}">
                    <a16:creationId xmlns:a16="http://schemas.microsoft.com/office/drawing/2014/main" id="{5A1BEDAA-A538-4275-A6EE-F6AE279F9C27}"/>
                  </a:ext>
                </a:extLst>
              </p:cNvPr>
              <p:cNvSpPr>
                <a:spLocks noChangeShapeType="1"/>
              </p:cNvSpPr>
              <p:nvPr/>
            </p:nvSpPr>
            <p:spPr bwMode="auto">
              <a:xfrm flipV="1">
                <a:off x="5062538" y="3097213"/>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5">
                <a:extLst>
                  <a:ext uri="{FF2B5EF4-FFF2-40B4-BE49-F238E27FC236}">
                    <a16:creationId xmlns:a16="http://schemas.microsoft.com/office/drawing/2014/main" id="{313A98AD-448E-478D-9DEA-3113B1C8D848}"/>
                  </a:ext>
                </a:extLst>
              </p:cNvPr>
              <p:cNvSpPr>
                <a:spLocks noChangeShapeType="1"/>
              </p:cNvSpPr>
              <p:nvPr/>
            </p:nvSpPr>
            <p:spPr bwMode="auto">
              <a:xfrm flipV="1">
                <a:off x="5102226" y="3086100"/>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6">
                <a:extLst>
                  <a:ext uri="{FF2B5EF4-FFF2-40B4-BE49-F238E27FC236}">
                    <a16:creationId xmlns:a16="http://schemas.microsoft.com/office/drawing/2014/main" id="{86D7753A-B769-43AE-94D0-EC52B5F88A76}"/>
                  </a:ext>
                </a:extLst>
              </p:cNvPr>
              <p:cNvSpPr>
                <a:spLocks noChangeShapeType="1"/>
              </p:cNvSpPr>
              <p:nvPr/>
            </p:nvSpPr>
            <p:spPr bwMode="auto">
              <a:xfrm flipV="1">
                <a:off x="5048251" y="3100388"/>
                <a:ext cx="142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7">
                <a:extLst>
                  <a:ext uri="{FF2B5EF4-FFF2-40B4-BE49-F238E27FC236}">
                    <a16:creationId xmlns:a16="http://schemas.microsoft.com/office/drawing/2014/main" id="{AE3149A8-83B1-4888-B4D5-7DBA96F168AF}"/>
                  </a:ext>
                </a:extLst>
              </p:cNvPr>
              <p:cNvSpPr>
                <a:spLocks noChangeShapeType="1"/>
              </p:cNvSpPr>
              <p:nvPr/>
            </p:nvSpPr>
            <p:spPr bwMode="auto">
              <a:xfrm flipV="1">
                <a:off x="5114926" y="3084513"/>
                <a:ext cx="142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8">
                <a:extLst>
                  <a:ext uri="{FF2B5EF4-FFF2-40B4-BE49-F238E27FC236}">
                    <a16:creationId xmlns:a16="http://schemas.microsoft.com/office/drawing/2014/main" id="{4A499D46-E3B4-4F89-BC29-4DD51BBF9A6A}"/>
                  </a:ext>
                </a:extLst>
              </p:cNvPr>
              <p:cNvSpPr>
                <a:spLocks noChangeShapeType="1"/>
              </p:cNvSpPr>
              <p:nvPr/>
            </p:nvSpPr>
            <p:spPr bwMode="auto">
              <a:xfrm flipV="1">
                <a:off x="5033963" y="3105150"/>
                <a:ext cx="142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9">
                <a:extLst>
                  <a:ext uri="{FF2B5EF4-FFF2-40B4-BE49-F238E27FC236}">
                    <a16:creationId xmlns:a16="http://schemas.microsoft.com/office/drawing/2014/main" id="{85D02808-AA89-4C43-AB49-196D44FB7224}"/>
                  </a:ext>
                </a:extLst>
              </p:cNvPr>
              <p:cNvSpPr>
                <a:spLocks noChangeShapeType="1"/>
              </p:cNvSpPr>
              <p:nvPr/>
            </p:nvSpPr>
            <p:spPr bwMode="auto">
              <a:xfrm flipV="1">
                <a:off x="5129213" y="3081338"/>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0">
                <a:extLst>
                  <a:ext uri="{FF2B5EF4-FFF2-40B4-BE49-F238E27FC236}">
                    <a16:creationId xmlns:a16="http://schemas.microsoft.com/office/drawing/2014/main" id="{ECEE6871-729E-4D04-892A-472604D698A5}"/>
                  </a:ext>
                </a:extLst>
              </p:cNvPr>
              <p:cNvSpPr>
                <a:spLocks noChangeShapeType="1"/>
              </p:cNvSpPr>
              <p:nvPr/>
            </p:nvSpPr>
            <p:spPr bwMode="auto">
              <a:xfrm flipV="1">
                <a:off x="5021263" y="3108325"/>
                <a:ext cx="1270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1">
                <a:extLst>
                  <a:ext uri="{FF2B5EF4-FFF2-40B4-BE49-F238E27FC236}">
                    <a16:creationId xmlns:a16="http://schemas.microsoft.com/office/drawing/2014/main" id="{67A2542B-6441-413E-91A9-CED92595D3C3}"/>
                  </a:ext>
                </a:extLst>
              </p:cNvPr>
              <p:cNvSpPr>
                <a:spLocks noChangeShapeType="1"/>
              </p:cNvSpPr>
              <p:nvPr/>
            </p:nvSpPr>
            <p:spPr bwMode="auto">
              <a:xfrm flipV="1">
                <a:off x="5614988" y="2578100"/>
                <a:ext cx="952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2">
                <a:extLst>
                  <a:ext uri="{FF2B5EF4-FFF2-40B4-BE49-F238E27FC236}">
                    <a16:creationId xmlns:a16="http://schemas.microsoft.com/office/drawing/2014/main" id="{C4A5E205-14EC-424B-8FAF-34BA37E34E27}"/>
                  </a:ext>
                </a:extLst>
              </p:cNvPr>
              <p:cNvSpPr>
                <a:spLocks noChangeShapeType="1"/>
              </p:cNvSpPr>
              <p:nvPr/>
            </p:nvSpPr>
            <p:spPr bwMode="auto">
              <a:xfrm flipV="1">
                <a:off x="5376863" y="2722563"/>
                <a:ext cx="7938"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3">
                <a:extLst>
                  <a:ext uri="{FF2B5EF4-FFF2-40B4-BE49-F238E27FC236}">
                    <a16:creationId xmlns:a16="http://schemas.microsoft.com/office/drawing/2014/main" id="{CE958716-FC44-44AA-BE5F-6254DEED6516}"/>
                  </a:ext>
                </a:extLst>
              </p:cNvPr>
              <p:cNvSpPr>
                <a:spLocks noChangeShapeType="1"/>
              </p:cNvSpPr>
              <p:nvPr/>
            </p:nvSpPr>
            <p:spPr bwMode="auto">
              <a:xfrm flipV="1">
                <a:off x="5141913" y="3078163"/>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4">
                <a:extLst>
                  <a:ext uri="{FF2B5EF4-FFF2-40B4-BE49-F238E27FC236}">
                    <a16:creationId xmlns:a16="http://schemas.microsoft.com/office/drawing/2014/main" id="{A56325B8-96CB-4B56-AF78-CBCC7352A3F0}"/>
                  </a:ext>
                </a:extLst>
              </p:cNvPr>
              <p:cNvSpPr>
                <a:spLocks noChangeShapeType="1"/>
              </p:cNvSpPr>
              <p:nvPr/>
            </p:nvSpPr>
            <p:spPr bwMode="auto">
              <a:xfrm flipV="1">
                <a:off x="5006976" y="3113088"/>
                <a:ext cx="142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5">
                <a:extLst>
                  <a:ext uri="{FF2B5EF4-FFF2-40B4-BE49-F238E27FC236}">
                    <a16:creationId xmlns:a16="http://schemas.microsoft.com/office/drawing/2014/main" id="{86CACE53-5196-450C-892B-85730AF79B20}"/>
                  </a:ext>
                </a:extLst>
              </p:cNvPr>
              <p:cNvSpPr>
                <a:spLocks noChangeShapeType="1"/>
              </p:cNvSpPr>
              <p:nvPr/>
            </p:nvSpPr>
            <p:spPr bwMode="auto">
              <a:xfrm flipV="1">
                <a:off x="5154613" y="3076575"/>
                <a:ext cx="1270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6">
                <a:extLst>
                  <a:ext uri="{FF2B5EF4-FFF2-40B4-BE49-F238E27FC236}">
                    <a16:creationId xmlns:a16="http://schemas.microsoft.com/office/drawing/2014/main" id="{83B8EE21-1B15-437D-932B-F388712FD3FE}"/>
                  </a:ext>
                </a:extLst>
              </p:cNvPr>
              <p:cNvSpPr>
                <a:spLocks noChangeShapeType="1"/>
              </p:cNvSpPr>
              <p:nvPr/>
            </p:nvSpPr>
            <p:spPr bwMode="auto">
              <a:xfrm flipV="1">
                <a:off x="4992688" y="3117850"/>
                <a:ext cx="142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7">
                <a:extLst>
                  <a:ext uri="{FF2B5EF4-FFF2-40B4-BE49-F238E27FC236}">
                    <a16:creationId xmlns:a16="http://schemas.microsoft.com/office/drawing/2014/main" id="{396B9610-F6ED-47A0-9DEF-6CAAA0684F07}"/>
                  </a:ext>
                </a:extLst>
              </p:cNvPr>
              <p:cNvSpPr>
                <a:spLocks noChangeShapeType="1"/>
              </p:cNvSpPr>
              <p:nvPr/>
            </p:nvSpPr>
            <p:spPr bwMode="auto">
              <a:xfrm flipV="1">
                <a:off x="5167313" y="3073400"/>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8">
                <a:extLst>
                  <a:ext uri="{FF2B5EF4-FFF2-40B4-BE49-F238E27FC236}">
                    <a16:creationId xmlns:a16="http://schemas.microsoft.com/office/drawing/2014/main" id="{59CF8B67-4D59-4CB4-B52B-ABF4E30994B5}"/>
                  </a:ext>
                </a:extLst>
              </p:cNvPr>
              <p:cNvSpPr>
                <a:spLocks noChangeShapeType="1"/>
              </p:cNvSpPr>
              <p:nvPr/>
            </p:nvSpPr>
            <p:spPr bwMode="auto">
              <a:xfrm flipV="1">
                <a:off x="5368926" y="2732088"/>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9">
                <a:extLst>
                  <a:ext uri="{FF2B5EF4-FFF2-40B4-BE49-F238E27FC236}">
                    <a16:creationId xmlns:a16="http://schemas.microsoft.com/office/drawing/2014/main" id="{5F971142-BBCF-40F9-B09E-139279921D09}"/>
                  </a:ext>
                </a:extLst>
              </p:cNvPr>
              <p:cNvSpPr>
                <a:spLocks noChangeShapeType="1"/>
              </p:cNvSpPr>
              <p:nvPr/>
            </p:nvSpPr>
            <p:spPr bwMode="auto">
              <a:xfrm flipV="1">
                <a:off x="5624513" y="2574925"/>
                <a:ext cx="793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0">
                <a:extLst>
                  <a:ext uri="{FF2B5EF4-FFF2-40B4-BE49-F238E27FC236}">
                    <a16:creationId xmlns:a16="http://schemas.microsoft.com/office/drawing/2014/main" id="{8FB5E72F-A264-43F6-A530-73341037DFF1}"/>
                  </a:ext>
                </a:extLst>
              </p:cNvPr>
              <p:cNvSpPr>
                <a:spLocks noChangeShapeType="1"/>
              </p:cNvSpPr>
              <p:nvPr/>
            </p:nvSpPr>
            <p:spPr bwMode="auto">
              <a:xfrm flipV="1">
                <a:off x="4979988" y="3124200"/>
                <a:ext cx="1270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1">
                <a:extLst>
                  <a:ext uri="{FF2B5EF4-FFF2-40B4-BE49-F238E27FC236}">
                    <a16:creationId xmlns:a16="http://schemas.microsoft.com/office/drawing/2014/main" id="{64335A10-F9E1-48B6-A7FF-BCD5D6448BD4}"/>
                  </a:ext>
                </a:extLst>
              </p:cNvPr>
              <p:cNvSpPr>
                <a:spLocks noChangeShapeType="1"/>
              </p:cNvSpPr>
              <p:nvPr/>
            </p:nvSpPr>
            <p:spPr bwMode="auto">
              <a:xfrm flipV="1">
                <a:off x="5180013" y="3071813"/>
                <a:ext cx="1111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2">
                <a:extLst>
                  <a:ext uri="{FF2B5EF4-FFF2-40B4-BE49-F238E27FC236}">
                    <a16:creationId xmlns:a16="http://schemas.microsoft.com/office/drawing/2014/main" id="{9C207041-6AC4-4CEA-8D7A-2867028A2C05}"/>
                  </a:ext>
                </a:extLst>
              </p:cNvPr>
              <p:cNvSpPr>
                <a:spLocks noChangeShapeType="1"/>
              </p:cNvSpPr>
              <p:nvPr/>
            </p:nvSpPr>
            <p:spPr bwMode="auto">
              <a:xfrm flipV="1">
                <a:off x="4965701" y="3128963"/>
                <a:ext cx="142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3">
                <a:extLst>
                  <a:ext uri="{FF2B5EF4-FFF2-40B4-BE49-F238E27FC236}">
                    <a16:creationId xmlns:a16="http://schemas.microsoft.com/office/drawing/2014/main" id="{BF6217F2-7464-4879-84B2-BCF86B5D480F}"/>
                  </a:ext>
                </a:extLst>
              </p:cNvPr>
              <p:cNvSpPr>
                <a:spLocks noChangeShapeType="1"/>
              </p:cNvSpPr>
              <p:nvPr/>
            </p:nvSpPr>
            <p:spPr bwMode="auto">
              <a:xfrm flipV="1">
                <a:off x="5360988" y="2740025"/>
                <a:ext cx="7938"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4">
                <a:extLst>
                  <a:ext uri="{FF2B5EF4-FFF2-40B4-BE49-F238E27FC236}">
                    <a16:creationId xmlns:a16="http://schemas.microsoft.com/office/drawing/2014/main" id="{46CC70FA-9A43-49AE-BEA5-6F327C2C9DEC}"/>
                  </a:ext>
                </a:extLst>
              </p:cNvPr>
              <p:cNvSpPr>
                <a:spLocks noChangeShapeType="1"/>
              </p:cNvSpPr>
              <p:nvPr/>
            </p:nvSpPr>
            <p:spPr bwMode="auto">
              <a:xfrm flipV="1">
                <a:off x="5632451" y="2571750"/>
                <a:ext cx="793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5">
                <a:extLst>
                  <a:ext uri="{FF2B5EF4-FFF2-40B4-BE49-F238E27FC236}">
                    <a16:creationId xmlns:a16="http://schemas.microsoft.com/office/drawing/2014/main" id="{7D25C7FB-771C-4B96-B501-AB086F0B762D}"/>
                  </a:ext>
                </a:extLst>
              </p:cNvPr>
              <p:cNvSpPr>
                <a:spLocks noChangeShapeType="1"/>
              </p:cNvSpPr>
              <p:nvPr/>
            </p:nvSpPr>
            <p:spPr bwMode="auto">
              <a:xfrm flipV="1">
                <a:off x="5191126" y="3070225"/>
                <a:ext cx="1111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6">
                <a:extLst>
                  <a:ext uri="{FF2B5EF4-FFF2-40B4-BE49-F238E27FC236}">
                    <a16:creationId xmlns:a16="http://schemas.microsoft.com/office/drawing/2014/main" id="{2FE9BCDD-BE47-447E-9BE7-E3E50DAF2116}"/>
                  </a:ext>
                </a:extLst>
              </p:cNvPr>
              <p:cNvSpPr>
                <a:spLocks noChangeShapeType="1"/>
              </p:cNvSpPr>
              <p:nvPr/>
            </p:nvSpPr>
            <p:spPr bwMode="auto">
              <a:xfrm flipV="1">
                <a:off x="4953001" y="313372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7">
                <a:extLst>
                  <a:ext uri="{FF2B5EF4-FFF2-40B4-BE49-F238E27FC236}">
                    <a16:creationId xmlns:a16="http://schemas.microsoft.com/office/drawing/2014/main" id="{2A1F9561-5C74-47EC-BD12-FBED3BD1877B}"/>
                  </a:ext>
                </a:extLst>
              </p:cNvPr>
              <p:cNvSpPr>
                <a:spLocks noChangeShapeType="1"/>
              </p:cNvSpPr>
              <p:nvPr/>
            </p:nvSpPr>
            <p:spPr bwMode="auto">
              <a:xfrm flipV="1">
                <a:off x="5202238" y="3068638"/>
                <a:ext cx="1111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8">
                <a:extLst>
                  <a:ext uri="{FF2B5EF4-FFF2-40B4-BE49-F238E27FC236}">
                    <a16:creationId xmlns:a16="http://schemas.microsoft.com/office/drawing/2014/main" id="{CE04CFC6-B709-4DE2-84EE-B5F5063F5C6E}"/>
                  </a:ext>
                </a:extLst>
              </p:cNvPr>
              <p:cNvSpPr>
                <a:spLocks noChangeShapeType="1"/>
              </p:cNvSpPr>
              <p:nvPr/>
            </p:nvSpPr>
            <p:spPr bwMode="auto">
              <a:xfrm flipV="1">
                <a:off x="5354638" y="2749550"/>
                <a:ext cx="6350"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9">
                <a:extLst>
                  <a:ext uri="{FF2B5EF4-FFF2-40B4-BE49-F238E27FC236}">
                    <a16:creationId xmlns:a16="http://schemas.microsoft.com/office/drawing/2014/main" id="{886B4CB3-3A71-427E-9ED5-1B3898DB58EC}"/>
                  </a:ext>
                </a:extLst>
              </p:cNvPr>
              <p:cNvSpPr>
                <a:spLocks noChangeShapeType="1"/>
              </p:cNvSpPr>
              <p:nvPr/>
            </p:nvSpPr>
            <p:spPr bwMode="auto">
              <a:xfrm flipV="1">
                <a:off x="5640388" y="2570163"/>
                <a:ext cx="635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0">
                <a:extLst>
                  <a:ext uri="{FF2B5EF4-FFF2-40B4-BE49-F238E27FC236}">
                    <a16:creationId xmlns:a16="http://schemas.microsoft.com/office/drawing/2014/main" id="{DA94210C-5DD1-4A46-AC3E-827DA99EE24E}"/>
                  </a:ext>
                </a:extLst>
              </p:cNvPr>
              <p:cNvSpPr>
                <a:spLocks noChangeShapeType="1"/>
              </p:cNvSpPr>
              <p:nvPr/>
            </p:nvSpPr>
            <p:spPr bwMode="auto">
              <a:xfrm flipV="1">
                <a:off x="4940301" y="314007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1">
                <a:extLst>
                  <a:ext uri="{FF2B5EF4-FFF2-40B4-BE49-F238E27FC236}">
                    <a16:creationId xmlns:a16="http://schemas.microsoft.com/office/drawing/2014/main" id="{BFC6C5CC-89DC-42D8-9A7D-6E802288F9EA}"/>
                  </a:ext>
                </a:extLst>
              </p:cNvPr>
              <p:cNvSpPr>
                <a:spLocks noChangeShapeType="1"/>
              </p:cNvSpPr>
              <p:nvPr/>
            </p:nvSpPr>
            <p:spPr bwMode="auto">
              <a:xfrm flipV="1">
                <a:off x="5213351" y="3067050"/>
                <a:ext cx="1111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2">
                <a:extLst>
                  <a:ext uri="{FF2B5EF4-FFF2-40B4-BE49-F238E27FC236}">
                    <a16:creationId xmlns:a16="http://schemas.microsoft.com/office/drawing/2014/main" id="{2E13BC49-E007-4C71-8B7F-C1C84E26096A}"/>
                  </a:ext>
                </a:extLst>
              </p:cNvPr>
              <p:cNvSpPr>
                <a:spLocks noChangeShapeType="1"/>
              </p:cNvSpPr>
              <p:nvPr/>
            </p:nvSpPr>
            <p:spPr bwMode="auto">
              <a:xfrm flipV="1">
                <a:off x="5348288" y="2759075"/>
                <a:ext cx="635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3">
                <a:extLst>
                  <a:ext uri="{FF2B5EF4-FFF2-40B4-BE49-F238E27FC236}">
                    <a16:creationId xmlns:a16="http://schemas.microsoft.com/office/drawing/2014/main" id="{D1693245-7C21-4284-95F3-1238D2E594D4}"/>
                  </a:ext>
                </a:extLst>
              </p:cNvPr>
              <p:cNvSpPr>
                <a:spLocks noChangeShapeType="1"/>
              </p:cNvSpPr>
              <p:nvPr/>
            </p:nvSpPr>
            <p:spPr bwMode="auto">
              <a:xfrm flipV="1">
                <a:off x="4926013" y="3146425"/>
                <a:ext cx="142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4">
                <a:extLst>
                  <a:ext uri="{FF2B5EF4-FFF2-40B4-BE49-F238E27FC236}">
                    <a16:creationId xmlns:a16="http://schemas.microsoft.com/office/drawing/2014/main" id="{23083E6B-F8D4-42D3-BE67-F4F41EAE6BA9}"/>
                  </a:ext>
                </a:extLst>
              </p:cNvPr>
              <p:cNvSpPr>
                <a:spLocks noChangeShapeType="1"/>
              </p:cNvSpPr>
              <p:nvPr/>
            </p:nvSpPr>
            <p:spPr bwMode="auto">
              <a:xfrm flipV="1">
                <a:off x="5224463" y="3065463"/>
                <a:ext cx="1111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6CB845D8-E8E4-4E56-BB3B-9AF58A1E4071}"/>
                  </a:ext>
                </a:extLst>
              </p:cNvPr>
              <p:cNvSpPr>
                <a:spLocks noChangeShapeType="1"/>
              </p:cNvSpPr>
              <p:nvPr/>
            </p:nvSpPr>
            <p:spPr bwMode="auto">
              <a:xfrm flipV="1">
                <a:off x="5646738" y="2566988"/>
                <a:ext cx="793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80B34419-F9CC-44D3-BA7E-AC17E13BF2D4}"/>
                  </a:ext>
                </a:extLst>
              </p:cNvPr>
              <p:cNvSpPr>
                <a:spLocks noChangeShapeType="1"/>
              </p:cNvSpPr>
              <p:nvPr/>
            </p:nvSpPr>
            <p:spPr bwMode="auto">
              <a:xfrm flipV="1">
                <a:off x="4913313" y="315277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D165734-1CE8-47FD-9E47-2BFBF610856D}"/>
                  </a:ext>
                </a:extLst>
              </p:cNvPr>
              <p:cNvSpPr>
                <a:spLocks noChangeShapeType="1"/>
              </p:cNvSpPr>
              <p:nvPr/>
            </p:nvSpPr>
            <p:spPr bwMode="auto">
              <a:xfrm>
                <a:off x="5235576" y="3065463"/>
                <a:ext cx="952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78E3B0F4-8E3C-4336-AB88-DDDB318DE78B}"/>
                  </a:ext>
                </a:extLst>
              </p:cNvPr>
              <p:cNvSpPr>
                <a:spLocks noChangeShapeType="1"/>
              </p:cNvSpPr>
              <p:nvPr/>
            </p:nvSpPr>
            <p:spPr bwMode="auto">
              <a:xfrm flipV="1">
                <a:off x="5341938" y="2767013"/>
                <a:ext cx="6350"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695B0D7-3940-4297-8C08-163584C1F203}"/>
                  </a:ext>
                </a:extLst>
              </p:cNvPr>
              <p:cNvSpPr>
                <a:spLocks noChangeShapeType="1"/>
              </p:cNvSpPr>
              <p:nvPr/>
            </p:nvSpPr>
            <p:spPr bwMode="auto">
              <a:xfrm flipV="1">
                <a:off x="5654676" y="2565400"/>
                <a:ext cx="635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D00720D5-2577-43AE-B159-B6B66DA32C98}"/>
                  </a:ext>
                </a:extLst>
              </p:cNvPr>
              <p:cNvSpPr>
                <a:spLocks noChangeShapeType="1"/>
              </p:cNvSpPr>
              <p:nvPr/>
            </p:nvSpPr>
            <p:spPr bwMode="auto">
              <a:xfrm flipV="1">
                <a:off x="5245101" y="3063875"/>
                <a:ext cx="952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AE440AB-5532-44EB-8724-28D545D40934}"/>
                  </a:ext>
                </a:extLst>
              </p:cNvPr>
              <p:cNvSpPr>
                <a:spLocks noChangeShapeType="1"/>
              </p:cNvSpPr>
              <p:nvPr/>
            </p:nvSpPr>
            <p:spPr bwMode="auto">
              <a:xfrm flipV="1">
                <a:off x="4900613" y="315912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8146447D-0379-4E94-9AD8-88F3B336732C}"/>
                  </a:ext>
                </a:extLst>
              </p:cNvPr>
              <p:cNvSpPr>
                <a:spLocks noChangeShapeType="1"/>
              </p:cNvSpPr>
              <p:nvPr/>
            </p:nvSpPr>
            <p:spPr bwMode="auto">
              <a:xfrm flipV="1">
                <a:off x="5337176" y="2776538"/>
                <a:ext cx="4763"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3508C92E-7BF0-487F-8C47-5BEA31C1F94A}"/>
                  </a:ext>
                </a:extLst>
              </p:cNvPr>
              <p:cNvSpPr>
                <a:spLocks noChangeShapeType="1"/>
              </p:cNvSpPr>
              <p:nvPr/>
            </p:nvSpPr>
            <p:spPr bwMode="auto">
              <a:xfrm>
                <a:off x="5254626" y="3063875"/>
                <a:ext cx="952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53CB5DE9-8375-4D95-AE5A-0F2F2DE768DE}"/>
                  </a:ext>
                </a:extLst>
              </p:cNvPr>
              <p:cNvSpPr>
                <a:spLocks noChangeShapeType="1"/>
              </p:cNvSpPr>
              <p:nvPr/>
            </p:nvSpPr>
            <p:spPr bwMode="auto">
              <a:xfrm flipV="1">
                <a:off x="5661026" y="2563813"/>
                <a:ext cx="635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3B65E0F7-3B0E-47D4-B628-C65A25DC6E42}"/>
                  </a:ext>
                </a:extLst>
              </p:cNvPr>
              <p:cNvSpPr>
                <a:spLocks noChangeShapeType="1"/>
              </p:cNvSpPr>
              <p:nvPr/>
            </p:nvSpPr>
            <p:spPr bwMode="auto">
              <a:xfrm flipV="1">
                <a:off x="4887913" y="316547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2806292-F723-44C7-B24B-3806B3C69F93}"/>
                  </a:ext>
                </a:extLst>
              </p:cNvPr>
              <p:cNvSpPr>
                <a:spLocks noChangeShapeType="1"/>
              </p:cNvSpPr>
              <p:nvPr/>
            </p:nvSpPr>
            <p:spPr bwMode="auto">
              <a:xfrm flipV="1">
                <a:off x="5332413" y="2786063"/>
                <a:ext cx="4763"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8DC70A3A-18BB-45A0-A927-EF1AE1F644B6}"/>
                  </a:ext>
                </a:extLst>
              </p:cNvPr>
              <p:cNvSpPr>
                <a:spLocks noChangeShapeType="1"/>
              </p:cNvSpPr>
              <p:nvPr/>
            </p:nvSpPr>
            <p:spPr bwMode="auto">
              <a:xfrm flipV="1">
                <a:off x="5264151" y="3062288"/>
                <a:ext cx="793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4A8F25D1-45F9-4812-9364-419D0577CBD7}"/>
                  </a:ext>
                </a:extLst>
              </p:cNvPr>
              <p:cNvSpPr>
                <a:spLocks noChangeShapeType="1"/>
              </p:cNvSpPr>
              <p:nvPr/>
            </p:nvSpPr>
            <p:spPr bwMode="auto">
              <a:xfrm flipV="1">
                <a:off x="4876801" y="3171825"/>
                <a:ext cx="1111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5ED09384-9DD1-466C-A769-315CE98D8FA1}"/>
                  </a:ext>
                </a:extLst>
              </p:cNvPr>
              <p:cNvSpPr>
                <a:spLocks noChangeShapeType="1"/>
              </p:cNvSpPr>
              <p:nvPr/>
            </p:nvSpPr>
            <p:spPr bwMode="auto">
              <a:xfrm flipV="1">
                <a:off x="5667376" y="2562225"/>
                <a:ext cx="476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F55D6BDE-C965-4322-9718-F89FE841B28D}"/>
                  </a:ext>
                </a:extLst>
              </p:cNvPr>
              <p:cNvSpPr>
                <a:spLocks noChangeShapeType="1"/>
              </p:cNvSpPr>
              <p:nvPr/>
            </p:nvSpPr>
            <p:spPr bwMode="auto">
              <a:xfrm flipV="1">
                <a:off x="5327651" y="2795588"/>
                <a:ext cx="4763"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101">
                <a:extLst>
                  <a:ext uri="{FF2B5EF4-FFF2-40B4-BE49-F238E27FC236}">
                    <a16:creationId xmlns:a16="http://schemas.microsoft.com/office/drawing/2014/main" id="{EC265D53-4348-401F-941F-EF3C79EEE8FD}"/>
                  </a:ext>
                </a:extLst>
              </p:cNvPr>
              <p:cNvSpPr>
                <a:spLocks noChangeShapeType="1"/>
              </p:cNvSpPr>
              <p:nvPr/>
            </p:nvSpPr>
            <p:spPr bwMode="auto">
              <a:xfrm>
                <a:off x="5272088" y="3062288"/>
                <a:ext cx="793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102">
                <a:extLst>
                  <a:ext uri="{FF2B5EF4-FFF2-40B4-BE49-F238E27FC236}">
                    <a16:creationId xmlns:a16="http://schemas.microsoft.com/office/drawing/2014/main" id="{37343E9B-56D5-4C25-BEFE-D69FAAEDCB8A}"/>
                  </a:ext>
                </a:extLst>
              </p:cNvPr>
              <p:cNvSpPr>
                <a:spLocks noChangeShapeType="1"/>
              </p:cNvSpPr>
              <p:nvPr/>
            </p:nvSpPr>
            <p:spPr bwMode="auto">
              <a:xfrm flipV="1">
                <a:off x="4865688" y="3179763"/>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103">
                <a:extLst>
                  <a:ext uri="{FF2B5EF4-FFF2-40B4-BE49-F238E27FC236}">
                    <a16:creationId xmlns:a16="http://schemas.microsoft.com/office/drawing/2014/main" id="{841D5E55-9E0B-4806-840F-0333D5D424FE}"/>
                  </a:ext>
                </a:extLst>
              </p:cNvPr>
              <p:cNvSpPr>
                <a:spLocks noChangeShapeType="1"/>
              </p:cNvSpPr>
              <p:nvPr/>
            </p:nvSpPr>
            <p:spPr bwMode="auto">
              <a:xfrm flipV="1">
                <a:off x="5672138" y="2560638"/>
                <a:ext cx="635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104">
                <a:extLst>
                  <a:ext uri="{FF2B5EF4-FFF2-40B4-BE49-F238E27FC236}">
                    <a16:creationId xmlns:a16="http://schemas.microsoft.com/office/drawing/2014/main" id="{9D74BC2C-9846-4D4A-B1C4-AD194529ADAD}"/>
                  </a:ext>
                </a:extLst>
              </p:cNvPr>
              <p:cNvSpPr>
                <a:spLocks noChangeShapeType="1"/>
              </p:cNvSpPr>
              <p:nvPr/>
            </p:nvSpPr>
            <p:spPr bwMode="auto">
              <a:xfrm flipV="1">
                <a:off x="5322888" y="2805113"/>
                <a:ext cx="476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105">
                <a:extLst>
                  <a:ext uri="{FF2B5EF4-FFF2-40B4-BE49-F238E27FC236}">
                    <a16:creationId xmlns:a16="http://schemas.microsoft.com/office/drawing/2014/main" id="{C0939D56-4C35-4E9B-B653-DA93AE213211}"/>
                  </a:ext>
                </a:extLst>
              </p:cNvPr>
              <p:cNvSpPr>
                <a:spLocks noChangeShapeType="1"/>
              </p:cNvSpPr>
              <p:nvPr/>
            </p:nvSpPr>
            <p:spPr bwMode="auto">
              <a:xfrm flipV="1">
                <a:off x="5280026" y="3060700"/>
                <a:ext cx="793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106">
                <a:extLst>
                  <a:ext uri="{FF2B5EF4-FFF2-40B4-BE49-F238E27FC236}">
                    <a16:creationId xmlns:a16="http://schemas.microsoft.com/office/drawing/2014/main" id="{4A77A933-F714-4FE9-B70E-53A257F2BE4E}"/>
                  </a:ext>
                </a:extLst>
              </p:cNvPr>
              <p:cNvSpPr>
                <a:spLocks noChangeShapeType="1"/>
              </p:cNvSpPr>
              <p:nvPr/>
            </p:nvSpPr>
            <p:spPr bwMode="auto">
              <a:xfrm flipV="1">
                <a:off x="4854576" y="3186113"/>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107">
                <a:extLst>
                  <a:ext uri="{FF2B5EF4-FFF2-40B4-BE49-F238E27FC236}">
                    <a16:creationId xmlns:a16="http://schemas.microsoft.com/office/drawing/2014/main" id="{A3DCEDD9-78F6-4BD9-8E97-600920E9DC71}"/>
                  </a:ext>
                </a:extLst>
              </p:cNvPr>
              <p:cNvSpPr>
                <a:spLocks noChangeShapeType="1"/>
              </p:cNvSpPr>
              <p:nvPr/>
            </p:nvSpPr>
            <p:spPr bwMode="auto">
              <a:xfrm>
                <a:off x="5287963" y="3060700"/>
                <a:ext cx="793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108">
                <a:extLst>
                  <a:ext uri="{FF2B5EF4-FFF2-40B4-BE49-F238E27FC236}">
                    <a16:creationId xmlns:a16="http://schemas.microsoft.com/office/drawing/2014/main" id="{93F210BF-2A49-4136-8A32-90CCA0886728}"/>
                  </a:ext>
                </a:extLst>
              </p:cNvPr>
              <p:cNvSpPr>
                <a:spLocks noChangeShapeType="1"/>
              </p:cNvSpPr>
              <p:nvPr/>
            </p:nvSpPr>
            <p:spPr bwMode="auto">
              <a:xfrm flipV="1">
                <a:off x="5319713" y="2813050"/>
                <a:ext cx="3175"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109">
                <a:extLst>
                  <a:ext uri="{FF2B5EF4-FFF2-40B4-BE49-F238E27FC236}">
                    <a16:creationId xmlns:a16="http://schemas.microsoft.com/office/drawing/2014/main" id="{9EA346FB-6904-457D-A62A-927FBA0506AA}"/>
                  </a:ext>
                </a:extLst>
              </p:cNvPr>
              <p:cNvSpPr>
                <a:spLocks noChangeShapeType="1"/>
              </p:cNvSpPr>
              <p:nvPr/>
            </p:nvSpPr>
            <p:spPr bwMode="auto">
              <a:xfrm flipV="1">
                <a:off x="5678488" y="2559050"/>
                <a:ext cx="476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110">
                <a:extLst>
                  <a:ext uri="{FF2B5EF4-FFF2-40B4-BE49-F238E27FC236}">
                    <a16:creationId xmlns:a16="http://schemas.microsoft.com/office/drawing/2014/main" id="{4B9A47EC-5A67-4C81-8F38-C41D707B2DB2}"/>
                  </a:ext>
                </a:extLst>
              </p:cNvPr>
              <p:cNvSpPr>
                <a:spLocks noChangeShapeType="1"/>
              </p:cNvSpPr>
              <p:nvPr/>
            </p:nvSpPr>
            <p:spPr bwMode="auto">
              <a:xfrm flipV="1">
                <a:off x="4843463" y="3192463"/>
                <a:ext cx="1111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111">
                <a:extLst>
                  <a:ext uri="{FF2B5EF4-FFF2-40B4-BE49-F238E27FC236}">
                    <a16:creationId xmlns:a16="http://schemas.microsoft.com/office/drawing/2014/main" id="{46DA2AC5-36AE-405B-B8C9-8DEE959BB12F}"/>
                  </a:ext>
                </a:extLst>
              </p:cNvPr>
              <p:cNvSpPr>
                <a:spLocks noChangeShapeType="1"/>
              </p:cNvSpPr>
              <p:nvPr/>
            </p:nvSpPr>
            <p:spPr bwMode="auto">
              <a:xfrm flipV="1">
                <a:off x="5295901" y="3059113"/>
                <a:ext cx="635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112">
                <a:extLst>
                  <a:ext uri="{FF2B5EF4-FFF2-40B4-BE49-F238E27FC236}">
                    <a16:creationId xmlns:a16="http://schemas.microsoft.com/office/drawing/2014/main" id="{C64FA4B6-43ED-4F78-B119-DFD6DED356DD}"/>
                  </a:ext>
                </a:extLst>
              </p:cNvPr>
              <p:cNvSpPr>
                <a:spLocks noChangeShapeType="1"/>
              </p:cNvSpPr>
              <p:nvPr/>
            </p:nvSpPr>
            <p:spPr bwMode="auto">
              <a:xfrm flipV="1">
                <a:off x="5314951" y="2822575"/>
                <a:ext cx="4763"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113">
                <a:extLst>
                  <a:ext uri="{FF2B5EF4-FFF2-40B4-BE49-F238E27FC236}">
                    <a16:creationId xmlns:a16="http://schemas.microsoft.com/office/drawing/2014/main" id="{8629A013-A768-4B45-95A3-88F92CAAF56E}"/>
                  </a:ext>
                </a:extLst>
              </p:cNvPr>
              <p:cNvSpPr>
                <a:spLocks noChangeShapeType="1"/>
              </p:cNvSpPr>
              <p:nvPr/>
            </p:nvSpPr>
            <p:spPr bwMode="auto">
              <a:xfrm flipV="1">
                <a:off x="5683251" y="2557463"/>
                <a:ext cx="476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114">
                <a:extLst>
                  <a:ext uri="{FF2B5EF4-FFF2-40B4-BE49-F238E27FC236}">
                    <a16:creationId xmlns:a16="http://schemas.microsoft.com/office/drawing/2014/main" id="{30CDD103-7BF8-4EB8-A4B9-66EAC9BEF70E}"/>
                  </a:ext>
                </a:extLst>
              </p:cNvPr>
              <p:cNvSpPr>
                <a:spLocks noChangeShapeType="1"/>
              </p:cNvSpPr>
              <p:nvPr/>
            </p:nvSpPr>
            <p:spPr bwMode="auto">
              <a:xfrm>
                <a:off x="5302251" y="3059113"/>
                <a:ext cx="635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115">
                <a:extLst>
                  <a:ext uri="{FF2B5EF4-FFF2-40B4-BE49-F238E27FC236}">
                    <a16:creationId xmlns:a16="http://schemas.microsoft.com/office/drawing/2014/main" id="{CF00CE13-2D15-42E4-97BC-6669FCA1EDA0}"/>
                  </a:ext>
                </a:extLst>
              </p:cNvPr>
              <p:cNvSpPr>
                <a:spLocks noChangeShapeType="1"/>
              </p:cNvSpPr>
              <p:nvPr/>
            </p:nvSpPr>
            <p:spPr bwMode="auto">
              <a:xfrm flipV="1">
                <a:off x="4832351" y="3200400"/>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116">
                <a:extLst>
                  <a:ext uri="{FF2B5EF4-FFF2-40B4-BE49-F238E27FC236}">
                    <a16:creationId xmlns:a16="http://schemas.microsoft.com/office/drawing/2014/main" id="{C608DA11-CA2A-4DEE-912D-AFA776860624}"/>
                  </a:ext>
                </a:extLst>
              </p:cNvPr>
              <p:cNvSpPr>
                <a:spLocks noChangeShapeType="1"/>
              </p:cNvSpPr>
              <p:nvPr/>
            </p:nvSpPr>
            <p:spPr bwMode="auto">
              <a:xfrm flipV="1">
                <a:off x="5311776" y="2832100"/>
                <a:ext cx="3175"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117">
                <a:extLst>
                  <a:ext uri="{FF2B5EF4-FFF2-40B4-BE49-F238E27FC236}">
                    <a16:creationId xmlns:a16="http://schemas.microsoft.com/office/drawing/2014/main" id="{9C1D0357-A446-4427-ADBB-C57E49387D18}"/>
                  </a:ext>
                </a:extLst>
              </p:cNvPr>
              <p:cNvSpPr>
                <a:spLocks noChangeShapeType="1"/>
              </p:cNvSpPr>
              <p:nvPr/>
            </p:nvSpPr>
            <p:spPr bwMode="auto">
              <a:xfrm flipV="1">
                <a:off x="5688013" y="2555875"/>
                <a:ext cx="317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118">
                <a:extLst>
                  <a:ext uri="{FF2B5EF4-FFF2-40B4-BE49-F238E27FC236}">
                    <a16:creationId xmlns:a16="http://schemas.microsoft.com/office/drawing/2014/main" id="{3C38868F-65E3-4FA5-8DA3-83ECCA41109D}"/>
                  </a:ext>
                </a:extLst>
              </p:cNvPr>
              <p:cNvSpPr>
                <a:spLocks noChangeShapeType="1"/>
              </p:cNvSpPr>
              <p:nvPr/>
            </p:nvSpPr>
            <p:spPr bwMode="auto">
              <a:xfrm>
                <a:off x="5308601" y="3059113"/>
                <a:ext cx="635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119">
                <a:extLst>
                  <a:ext uri="{FF2B5EF4-FFF2-40B4-BE49-F238E27FC236}">
                    <a16:creationId xmlns:a16="http://schemas.microsoft.com/office/drawing/2014/main" id="{45812D6B-073A-4133-80B2-78F1DCF0281B}"/>
                  </a:ext>
                </a:extLst>
              </p:cNvPr>
              <p:cNvSpPr>
                <a:spLocks noChangeShapeType="1"/>
              </p:cNvSpPr>
              <p:nvPr/>
            </p:nvSpPr>
            <p:spPr bwMode="auto">
              <a:xfrm flipV="1">
                <a:off x="5310188" y="2841625"/>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120">
                <a:extLst>
                  <a:ext uri="{FF2B5EF4-FFF2-40B4-BE49-F238E27FC236}">
                    <a16:creationId xmlns:a16="http://schemas.microsoft.com/office/drawing/2014/main" id="{2BDBB529-9C1F-4FED-8F70-E86E30804403}"/>
                  </a:ext>
                </a:extLst>
              </p:cNvPr>
              <p:cNvSpPr>
                <a:spLocks noChangeShapeType="1"/>
              </p:cNvSpPr>
              <p:nvPr/>
            </p:nvSpPr>
            <p:spPr bwMode="auto">
              <a:xfrm flipV="1">
                <a:off x="4821238" y="3206750"/>
                <a:ext cx="1111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121">
                <a:extLst>
                  <a:ext uri="{FF2B5EF4-FFF2-40B4-BE49-F238E27FC236}">
                    <a16:creationId xmlns:a16="http://schemas.microsoft.com/office/drawing/2014/main" id="{78160530-A614-4F29-837D-E4D26BB31D79}"/>
                  </a:ext>
                </a:extLst>
              </p:cNvPr>
              <p:cNvSpPr>
                <a:spLocks noChangeShapeType="1"/>
              </p:cNvSpPr>
              <p:nvPr/>
            </p:nvSpPr>
            <p:spPr bwMode="auto">
              <a:xfrm flipV="1">
                <a:off x="5314951" y="3057525"/>
                <a:ext cx="4763"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122">
                <a:extLst>
                  <a:ext uri="{FF2B5EF4-FFF2-40B4-BE49-F238E27FC236}">
                    <a16:creationId xmlns:a16="http://schemas.microsoft.com/office/drawing/2014/main" id="{F8C87CA7-2D82-4507-B0EE-69ABFBBDBBE4}"/>
                  </a:ext>
                </a:extLst>
              </p:cNvPr>
              <p:cNvSpPr>
                <a:spLocks noChangeShapeType="1"/>
              </p:cNvSpPr>
              <p:nvPr/>
            </p:nvSpPr>
            <p:spPr bwMode="auto">
              <a:xfrm>
                <a:off x="5691188" y="2555875"/>
                <a:ext cx="317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123">
                <a:extLst>
                  <a:ext uri="{FF2B5EF4-FFF2-40B4-BE49-F238E27FC236}">
                    <a16:creationId xmlns:a16="http://schemas.microsoft.com/office/drawing/2014/main" id="{9042D380-57ED-4E6E-A37C-6409AA1AAD01}"/>
                  </a:ext>
                </a:extLst>
              </p:cNvPr>
              <p:cNvSpPr>
                <a:spLocks noChangeShapeType="1"/>
              </p:cNvSpPr>
              <p:nvPr/>
            </p:nvSpPr>
            <p:spPr bwMode="auto">
              <a:xfrm flipV="1">
                <a:off x="5307013" y="2849563"/>
                <a:ext cx="3175"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124">
                <a:extLst>
                  <a:ext uri="{FF2B5EF4-FFF2-40B4-BE49-F238E27FC236}">
                    <a16:creationId xmlns:a16="http://schemas.microsoft.com/office/drawing/2014/main" id="{B45294C9-E46A-4092-B60E-9D1FA506A33F}"/>
                  </a:ext>
                </a:extLst>
              </p:cNvPr>
              <p:cNvSpPr>
                <a:spLocks noChangeShapeType="1"/>
              </p:cNvSpPr>
              <p:nvPr/>
            </p:nvSpPr>
            <p:spPr bwMode="auto">
              <a:xfrm flipV="1">
                <a:off x="4811713" y="3214688"/>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25">
                <a:extLst>
                  <a:ext uri="{FF2B5EF4-FFF2-40B4-BE49-F238E27FC236}">
                    <a16:creationId xmlns:a16="http://schemas.microsoft.com/office/drawing/2014/main" id="{A96AD252-AC54-41AD-AA00-67166E8996BF}"/>
                  </a:ext>
                </a:extLst>
              </p:cNvPr>
              <p:cNvSpPr>
                <a:spLocks noChangeShapeType="1"/>
              </p:cNvSpPr>
              <p:nvPr/>
            </p:nvSpPr>
            <p:spPr bwMode="auto">
              <a:xfrm>
                <a:off x="5319713" y="3057525"/>
                <a:ext cx="476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26">
                <a:extLst>
                  <a:ext uri="{FF2B5EF4-FFF2-40B4-BE49-F238E27FC236}">
                    <a16:creationId xmlns:a16="http://schemas.microsoft.com/office/drawing/2014/main" id="{36D41A9E-570A-47C3-A3C5-6023AA7A5E9D}"/>
                  </a:ext>
                </a:extLst>
              </p:cNvPr>
              <p:cNvSpPr>
                <a:spLocks noChangeShapeType="1"/>
              </p:cNvSpPr>
              <p:nvPr/>
            </p:nvSpPr>
            <p:spPr bwMode="auto">
              <a:xfrm flipV="1">
                <a:off x="5694363" y="2554288"/>
                <a:ext cx="317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27">
                <a:extLst>
                  <a:ext uri="{FF2B5EF4-FFF2-40B4-BE49-F238E27FC236}">
                    <a16:creationId xmlns:a16="http://schemas.microsoft.com/office/drawing/2014/main" id="{A501CEFE-47F1-4BED-889A-886415B6497D}"/>
                  </a:ext>
                </a:extLst>
              </p:cNvPr>
              <p:cNvSpPr>
                <a:spLocks noChangeShapeType="1"/>
              </p:cNvSpPr>
              <p:nvPr/>
            </p:nvSpPr>
            <p:spPr bwMode="auto">
              <a:xfrm flipV="1">
                <a:off x="5305426" y="2859088"/>
                <a:ext cx="1588"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28">
                <a:extLst>
                  <a:ext uri="{FF2B5EF4-FFF2-40B4-BE49-F238E27FC236}">
                    <a16:creationId xmlns:a16="http://schemas.microsoft.com/office/drawing/2014/main" id="{A0A6ACC2-DC31-4C25-844B-F751F87C3051}"/>
                  </a:ext>
                </a:extLst>
              </p:cNvPr>
              <p:cNvSpPr>
                <a:spLocks noChangeShapeType="1"/>
              </p:cNvSpPr>
              <p:nvPr/>
            </p:nvSpPr>
            <p:spPr bwMode="auto">
              <a:xfrm>
                <a:off x="5324476" y="3057525"/>
                <a:ext cx="476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29">
                <a:extLst>
                  <a:ext uri="{FF2B5EF4-FFF2-40B4-BE49-F238E27FC236}">
                    <a16:creationId xmlns:a16="http://schemas.microsoft.com/office/drawing/2014/main" id="{20EC370F-04FC-4C9A-9702-D9DF9CAB635C}"/>
                  </a:ext>
                </a:extLst>
              </p:cNvPr>
              <p:cNvSpPr>
                <a:spLocks noChangeShapeType="1"/>
              </p:cNvSpPr>
              <p:nvPr/>
            </p:nvSpPr>
            <p:spPr bwMode="auto">
              <a:xfrm flipV="1">
                <a:off x="4802188" y="3222625"/>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30">
                <a:extLst>
                  <a:ext uri="{FF2B5EF4-FFF2-40B4-BE49-F238E27FC236}">
                    <a16:creationId xmlns:a16="http://schemas.microsoft.com/office/drawing/2014/main" id="{4437C279-46DA-4027-8287-2FDE8A6F4A0D}"/>
                  </a:ext>
                </a:extLst>
              </p:cNvPr>
              <p:cNvSpPr>
                <a:spLocks noChangeShapeType="1"/>
              </p:cNvSpPr>
              <p:nvPr/>
            </p:nvSpPr>
            <p:spPr bwMode="auto">
              <a:xfrm flipV="1">
                <a:off x="5303838" y="2868613"/>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131">
                <a:extLst>
                  <a:ext uri="{FF2B5EF4-FFF2-40B4-BE49-F238E27FC236}">
                    <a16:creationId xmlns:a16="http://schemas.microsoft.com/office/drawing/2014/main" id="{CD0D0FDF-25A4-4ADC-87E1-37D5231B4DFF}"/>
                  </a:ext>
                </a:extLst>
              </p:cNvPr>
              <p:cNvSpPr>
                <a:spLocks noChangeShapeType="1"/>
              </p:cNvSpPr>
              <p:nvPr/>
            </p:nvSpPr>
            <p:spPr bwMode="auto">
              <a:xfrm flipV="1">
                <a:off x="5697538" y="2552700"/>
                <a:ext cx="317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132">
                <a:extLst>
                  <a:ext uri="{FF2B5EF4-FFF2-40B4-BE49-F238E27FC236}">
                    <a16:creationId xmlns:a16="http://schemas.microsoft.com/office/drawing/2014/main" id="{0AC98220-0DAB-4934-82F1-1C63498F4ED3}"/>
                  </a:ext>
                </a:extLst>
              </p:cNvPr>
              <p:cNvSpPr>
                <a:spLocks noChangeShapeType="1"/>
              </p:cNvSpPr>
              <p:nvPr/>
            </p:nvSpPr>
            <p:spPr bwMode="auto">
              <a:xfrm flipV="1">
                <a:off x="5329238" y="3055938"/>
                <a:ext cx="317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133">
                <a:extLst>
                  <a:ext uri="{FF2B5EF4-FFF2-40B4-BE49-F238E27FC236}">
                    <a16:creationId xmlns:a16="http://schemas.microsoft.com/office/drawing/2014/main" id="{99A46047-3E28-4EB2-853A-20343EBD75E0}"/>
                  </a:ext>
                </a:extLst>
              </p:cNvPr>
              <p:cNvSpPr>
                <a:spLocks noChangeShapeType="1"/>
              </p:cNvSpPr>
              <p:nvPr/>
            </p:nvSpPr>
            <p:spPr bwMode="auto">
              <a:xfrm flipV="1">
                <a:off x="4794251" y="3230563"/>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134">
                <a:extLst>
                  <a:ext uri="{FF2B5EF4-FFF2-40B4-BE49-F238E27FC236}">
                    <a16:creationId xmlns:a16="http://schemas.microsoft.com/office/drawing/2014/main" id="{D3D6E3E1-683A-40F8-9F2F-EB8D0293E3E1}"/>
                  </a:ext>
                </a:extLst>
              </p:cNvPr>
              <p:cNvSpPr>
                <a:spLocks noChangeShapeType="1"/>
              </p:cNvSpPr>
              <p:nvPr/>
            </p:nvSpPr>
            <p:spPr bwMode="auto">
              <a:xfrm flipV="1">
                <a:off x="5303838" y="2876550"/>
                <a:ext cx="0"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135">
                <a:extLst>
                  <a:ext uri="{FF2B5EF4-FFF2-40B4-BE49-F238E27FC236}">
                    <a16:creationId xmlns:a16="http://schemas.microsoft.com/office/drawing/2014/main" id="{6ADD8B9B-0F58-48EE-88DA-D98FE7C71118}"/>
                  </a:ext>
                </a:extLst>
              </p:cNvPr>
              <p:cNvSpPr>
                <a:spLocks noChangeShapeType="1"/>
              </p:cNvSpPr>
              <p:nvPr/>
            </p:nvSpPr>
            <p:spPr bwMode="auto">
              <a:xfrm>
                <a:off x="5332413" y="3055938"/>
                <a:ext cx="317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136">
                <a:extLst>
                  <a:ext uri="{FF2B5EF4-FFF2-40B4-BE49-F238E27FC236}">
                    <a16:creationId xmlns:a16="http://schemas.microsoft.com/office/drawing/2014/main" id="{5EB67FE9-2BEB-4C89-809F-E7AF44DCC2F4}"/>
                  </a:ext>
                </a:extLst>
              </p:cNvPr>
              <p:cNvSpPr>
                <a:spLocks noChangeShapeType="1"/>
              </p:cNvSpPr>
              <p:nvPr/>
            </p:nvSpPr>
            <p:spPr bwMode="auto">
              <a:xfrm flipV="1">
                <a:off x="5700713" y="2551113"/>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137">
                <a:extLst>
                  <a:ext uri="{FF2B5EF4-FFF2-40B4-BE49-F238E27FC236}">
                    <a16:creationId xmlns:a16="http://schemas.microsoft.com/office/drawing/2014/main" id="{F43F27C5-FAE5-4328-B33E-DF9C4512EB6B}"/>
                  </a:ext>
                </a:extLst>
              </p:cNvPr>
              <p:cNvSpPr>
                <a:spLocks noChangeShapeType="1"/>
              </p:cNvSpPr>
              <p:nvPr/>
            </p:nvSpPr>
            <p:spPr bwMode="auto">
              <a:xfrm flipV="1">
                <a:off x="5302251" y="2886075"/>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138">
                <a:extLst>
                  <a:ext uri="{FF2B5EF4-FFF2-40B4-BE49-F238E27FC236}">
                    <a16:creationId xmlns:a16="http://schemas.microsoft.com/office/drawing/2014/main" id="{D7C08CB4-18FD-48C7-A586-CB0AB6AC3E42}"/>
                  </a:ext>
                </a:extLst>
              </p:cNvPr>
              <p:cNvSpPr>
                <a:spLocks noChangeShapeType="1"/>
              </p:cNvSpPr>
              <p:nvPr/>
            </p:nvSpPr>
            <p:spPr bwMode="auto">
              <a:xfrm flipV="1">
                <a:off x="5335588" y="3054350"/>
                <a:ext cx="317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139">
                <a:extLst>
                  <a:ext uri="{FF2B5EF4-FFF2-40B4-BE49-F238E27FC236}">
                    <a16:creationId xmlns:a16="http://schemas.microsoft.com/office/drawing/2014/main" id="{B443246E-A1B4-4B57-8C65-F0E2E5091415}"/>
                  </a:ext>
                </a:extLst>
              </p:cNvPr>
              <p:cNvSpPr>
                <a:spLocks noChangeShapeType="1"/>
              </p:cNvSpPr>
              <p:nvPr/>
            </p:nvSpPr>
            <p:spPr bwMode="auto">
              <a:xfrm flipV="1">
                <a:off x="4784726" y="3238500"/>
                <a:ext cx="9525"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40">
                <a:extLst>
                  <a:ext uri="{FF2B5EF4-FFF2-40B4-BE49-F238E27FC236}">
                    <a16:creationId xmlns:a16="http://schemas.microsoft.com/office/drawing/2014/main" id="{AF6AE921-2D91-4061-AF2C-9FE7E1C6BD93}"/>
                  </a:ext>
                </a:extLst>
              </p:cNvPr>
              <p:cNvSpPr>
                <a:spLocks noChangeShapeType="1"/>
              </p:cNvSpPr>
              <p:nvPr/>
            </p:nvSpPr>
            <p:spPr bwMode="auto">
              <a:xfrm flipV="1">
                <a:off x="5302251" y="2894013"/>
                <a:ext cx="0" cy="952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41">
                <a:extLst>
                  <a:ext uri="{FF2B5EF4-FFF2-40B4-BE49-F238E27FC236}">
                    <a16:creationId xmlns:a16="http://schemas.microsoft.com/office/drawing/2014/main" id="{0A4341FF-FC95-4E85-BFC5-3571B3FFBB40}"/>
                  </a:ext>
                </a:extLst>
              </p:cNvPr>
              <p:cNvSpPr>
                <a:spLocks noChangeShapeType="1"/>
              </p:cNvSpPr>
              <p:nvPr/>
            </p:nvSpPr>
            <p:spPr bwMode="auto">
              <a:xfrm>
                <a:off x="5702301" y="2551113"/>
                <a:ext cx="158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42">
                <a:extLst>
                  <a:ext uri="{FF2B5EF4-FFF2-40B4-BE49-F238E27FC236}">
                    <a16:creationId xmlns:a16="http://schemas.microsoft.com/office/drawing/2014/main" id="{77863BC4-51F8-4B91-99A0-4AFAED5E0D2D}"/>
                  </a:ext>
                </a:extLst>
              </p:cNvPr>
              <p:cNvSpPr>
                <a:spLocks noChangeShapeType="1"/>
              </p:cNvSpPr>
              <p:nvPr/>
            </p:nvSpPr>
            <p:spPr bwMode="auto">
              <a:xfrm>
                <a:off x="5338763" y="3054350"/>
                <a:ext cx="317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43">
                <a:extLst>
                  <a:ext uri="{FF2B5EF4-FFF2-40B4-BE49-F238E27FC236}">
                    <a16:creationId xmlns:a16="http://schemas.microsoft.com/office/drawing/2014/main" id="{6351CB66-9567-4B78-8900-3EC9B2ADBF97}"/>
                  </a:ext>
                </a:extLst>
              </p:cNvPr>
              <p:cNvSpPr>
                <a:spLocks noChangeShapeType="1"/>
              </p:cNvSpPr>
              <p:nvPr/>
            </p:nvSpPr>
            <p:spPr bwMode="auto">
              <a:xfrm flipV="1">
                <a:off x="4776788" y="3246438"/>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44">
                <a:extLst>
                  <a:ext uri="{FF2B5EF4-FFF2-40B4-BE49-F238E27FC236}">
                    <a16:creationId xmlns:a16="http://schemas.microsoft.com/office/drawing/2014/main" id="{5BF3432B-B8F0-4C9B-9D59-FB706431D4FC}"/>
                  </a:ext>
                </a:extLst>
              </p:cNvPr>
              <p:cNvSpPr>
                <a:spLocks noChangeShapeType="1"/>
              </p:cNvSpPr>
              <p:nvPr/>
            </p:nvSpPr>
            <p:spPr bwMode="auto">
              <a:xfrm flipV="1">
                <a:off x="5302251" y="2903538"/>
                <a:ext cx="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45">
                <a:extLst>
                  <a:ext uri="{FF2B5EF4-FFF2-40B4-BE49-F238E27FC236}">
                    <a16:creationId xmlns:a16="http://schemas.microsoft.com/office/drawing/2014/main" id="{83AAF283-6192-462B-9792-3D7F06FA1F61}"/>
                  </a:ext>
                </a:extLst>
              </p:cNvPr>
              <p:cNvSpPr>
                <a:spLocks noChangeShapeType="1"/>
              </p:cNvSpPr>
              <p:nvPr/>
            </p:nvSpPr>
            <p:spPr bwMode="auto">
              <a:xfrm flipV="1">
                <a:off x="5341938" y="3052763"/>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146">
                <a:extLst>
                  <a:ext uri="{FF2B5EF4-FFF2-40B4-BE49-F238E27FC236}">
                    <a16:creationId xmlns:a16="http://schemas.microsoft.com/office/drawing/2014/main" id="{5C8A67F0-DD13-4982-ACC7-40BF1A7FB39C}"/>
                  </a:ext>
                </a:extLst>
              </p:cNvPr>
              <p:cNvSpPr>
                <a:spLocks noChangeShapeType="1"/>
              </p:cNvSpPr>
              <p:nvPr/>
            </p:nvSpPr>
            <p:spPr bwMode="auto">
              <a:xfrm flipV="1">
                <a:off x="5703888" y="2549525"/>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147">
                <a:extLst>
                  <a:ext uri="{FF2B5EF4-FFF2-40B4-BE49-F238E27FC236}">
                    <a16:creationId xmlns:a16="http://schemas.microsoft.com/office/drawing/2014/main" id="{6C75950D-F48B-4D57-8527-5AA7ED71D1BB}"/>
                  </a:ext>
                </a:extLst>
              </p:cNvPr>
              <p:cNvSpPr>
                <a:spLocks noChangeShapeType="1"/>
              </p:cNvSpPr>
              <p:nvPr/>
            </p:nvSpPr>
            <p:spPr bwMode="auto">
              <a:xfrm flipV="1">
                <a:off x="5302251" y="2911475"/>
                <a:ext cx="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148">
                <a:extLst>
                  <a:ext uri="{FF2B5EF4-FFF2-40B4-BE49-F238E27FC236}">
                    <a16:creationId xmlns:a16="http://schemas.microsoft.com/office/drawing/2014/main" id="{401B5F71-44B6-4D63-BDA4-1713D865ECBB}"/>
                  </a:ext>
                </a:extLst>
              </p:cNvPr>
              <p:cNvSpPr>
                <a:spLocks noChangeShapeType="1"/>
              </p:cNvSpPr>
              <p:nvPr/>
            </p:nvSpPr>
            <p:spPr bwMode="auto">
              <a:xfrm flipV="1">
                <a:off x="5343526" y="3051175"/>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149">
                <a:extLst>
                  <a:ext uri="{FF2B5EF4-FFF2-40B4-BE49-F238E27FC236}">
                    <a16:creationId xmlns:a16="http://schemas.microsoft.com/office/drawing/2014/main" id="{F2E8E0AC-8D16-4A21-8B26-D9F8891A80B1}"/>
                  </a:ext>
                </a:extLst>
              </p:cNvPr>
              <p:cNvSpPr>
                <a:spLocks noChangeShapeType="1"/>
              </p:cNvSpPr>
              <p:nvPr/>
            </p:nvSpPr>
            <p:spPr bwMode="auto">
              <a:xfrm flipV="1">
                <a:off x="4768851" y="3254375"/>
                <a:ext cx="793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150">
                <a:extLst>
                  <a:ext uri="{FF2B5EF4-FFF2-40B4-BE49-F238E27FC236}">
                    <a16:creationId xmlns:a16="http://schemas.microsoft.com/office/drawing/2014/main" id="{89F34203-54CE-43A9-99B0-22F7591DEC54}"/>
                  </a:ext>
                </a:extLst>
              </p:cNvPr>
              <p:cNvSpPr>
                <a:spLocks noChangeShapeType="1"/>
              </p:cNvSpPr>
              <p:nvPr/>
            </p:nvSpPr>
            <p:spPr bwMode="auto">
              <a:xfrm flipH="1" flipV="1">
                <a:off x="5302251" y="2919413"/>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51">
                <a:extLst>
                  <a:ext uri="{FF2B5EF4-FFF2-40B4-BE49-F238E27FC236}">
                    <a16:creationId xmlns:a16="http://schemas.microsoft.com/office/drawing/2014/main" id="{2955EB36-D014-4435-B5B4-58DB209AEACE}"/>
                  </a:ext>
                </a:extLst>
              </p:cNvPr>
              <p:cNvSpPr>
                <a:spLocks noChangeShapeType="1"/>
              </p:cNvSpPr>
              <p:nvPr/>
            </p:nvSpPr>
            <p:spPr bwMode="auto">
              <a:xfrm flipV="1">
                <a:off x="5345113" y="3049588"/>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152">
                <a:extLst>
                  <a:ext uri="{FF2B5EF4-FFF2-40B4-BE49-F238E27FC236}">
                    <a16:creationId xmlns:a16="http://schemas.microsoft.com/office/drawing/2014/main" id="{2272FEA1-715D-4AD6-900B-265523E937FB}"/>
                  </a:ext>
                </a:extLst>
              </p:cNvPr>
              <p:cNvSpPr>
                <a:spLocks noChangeShapeType="1"/>
              </p:cNvSpPr>
              <p:nvPr/>
            </p:nvSpPr>
            <p:spPr bwMode="auto">
              <a:xfrm flipV="1">
                <a:off x="5703888" y="2547938"/>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153">
                <a:extLst>
                  <a:ext uri="{FF2B5EF4-FFF2-40B4-BE49-F238E27FC236}">
                    <a16:creationId xmlns:a16="http://schemas.microsoft.com/office/drawing/2014/main" id="{5D8E4424-9F5C-4AEC-A361-8F2278F56CF0}"/>
                  </a:ext>
                </a:extLst>
              </p:cNvPr>
              <p:cNvSpPr>
                <a:spLocks noChangeShapeType="1"/>
              </p:cNvSpPr>
              <p:nvPr/>
            </p:nvSpPr>
            <p:spPr bwMode="auto">
              <a:xfrm flipV="1">
                <a:off x="5303838" y="2927350"/>
                <a:ext cx="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154">
                <a:extLst>
                  <a:ext uri="{FF2B5EF4-FFF2-40B4-BE49-F238E27FC236}">
                    <a16:creationId xmlns:a16="http://schemas.microsoft.com/office/drawing/2014/main" id="{8E26113C-DAD2-4A6C-B494-073C72CCAA6C}"/>
                  </a:ext>
                </a:extLst>
              </p:cNvPr>
              <p:cNvSpPr>
                <a:spLocks noChangeShapeType="1"/>
              </p:cNvSpPr>
              <p:nvPr/>
            </p:nvSpPr>
            <p:spPr bwMode="auto">
              <a:xfrm flipV="1">
                <a:off x="5345113" y="3048000"/>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55">
                <a:extLst>
                  <a:ext uri="{FF2B5EF4-FFF2-40B4-BE49-F238E27FC236}">
                    <a16:creationId xmlns:a16="http://schemas.microsoft.com/office/drawing/2014/main" id="{4CB61300-5511-49E0-B7EA-389C9569C452}"/>
                  </a:ext>
                </a:extLst>
              </p:cNvPr>
              <p:cNvSpPr>
                <a:spLocks noChangeShapeType="1"/>
              </p:cNvSpPr>
              <p:nvPr/>
            </p:nvSpPr>
            <p:spPr bwMode="auto">
              <a:xfrm flipV="1">
                <a:off x="4760913" y="3262313"/>
                <a:ext cx="793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56">
                <a:extLst>
                  <a:ext uri="{FF2B5EF4-FFF2-40B4-BE49-F238E27FC236}">
                    <a16:creationId xmlns:a16="http://schemas.microsoft.com/office/drawing/2014/main" id="{1BD202B9-5E68-493A-A09A-CA6B475BC6BB}"/>
                  </a:ext>
                </a:extLst>
              </p:cNvPr>
              <p:cNvSpPr>
                <a:spLocks noChangeShapeType="1"/>
              </p:cNvSpPr>
              <p:nvPr/>
            </p:nvSpPr>
            <p:spPr bwMode="auto">
              <a:xfrm flipH="1">
                <a:off x="5703888" y="2547938"/>
                <a:ext cx="158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57">
                <a:extLst>
                  <a:ext uri="{FF2B5EF4-FFF2-40B4-BE49-F238E27FC236}">
                    <a16:creationId xmlns:a16="http://schemas.microsoft.com/office/drawing/2014/main" id="{5D98CA6C-B72C-461B-8A4A-FA59A79B76EC}"/>
                  </a:ext>
                </a:extLst>
              </p:cNvPr>
              <p:cNvSpPr>
                <a:spLocks noChangeShapeType="1"/>
              </p:cNvSpPr>
              <p:nvPr/>
            </p:nvSpPr>
            <p:spPr bwMode="auto">
              <a:xfrm flipV="1">
                <a:off x="5346701" y="3046413"/>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58">
                <a:extLst>
                  <a:ext uri="{FF2B5EF4-FFF2-40B4-BE49-F238E27FC236}">
                    <a16:creationId xmlns:a16="http://schemas.microsoft.com/office/drawing/2014/main" id="{18B68036-562E-4228-8115-C1A953685A98}"/>
                  </a:ext>
                </a:extLst>
              </p:cNvPr>
              <p:cNvSpPr>
                <a:spLocks noChangeShapeType="1"/>
              </p:cNvSpPr>
              <p:nvPr/>
            </p:nvSpPr>
            <p:spPr bwMode="auto">
              <a:xfrm flipH="1" flipV="1">
                <a:off x="5303838" y="2935288"/>
                <a:ext cx="15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59">
                <a:extLst>
                  <a:ext uri="{FF2B5EF4-FFF2-40B4-BE49-F238E27FC236}">
                    <a16:creationId xmlns:a16="http://schemas.microsoft.com/office/drawing/2014/main" id="{ACC6B1F8-4CD0-4307-84BD-7495770D624B}"/>
                  </a:ext>
                </a:extLst>
              </p:cNvPr>
              <p:cNvSpPr>
                <a:spLocks noChangeShapeType="1"/>
              </p:cNvSpPr>
              <p:nvPr/>
            </p:nvSpPr>
            <p:spPr bwMode="auto">
              <a:xfrm flipV="1">
                <a:off x="5346701" y="3044825"/>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60">
                <a:extLst>
                  <a:ext uri="{FF2B5EF4-FFF2-40B4-BE49-F238E27FC236}">
                    <a16:creationId xmlns:a16="http://schemas.microsoft.com/office/drawing/2014/main" id="{3084A08E-8F18-438A-B7A7-BF8CC0BBB2DC}"/>
                  </a:ext>
                </a:extLst>
              </p:cNvPr>
              <p:cNvSpPr>
                <a:spLocks noChangeShapeType="1"/>
              </p:cNvSpPr>
              <p:nvPr/>
            </p:nvSpPr>
            <p:spPr bwMode="auto">
              <a:xfrm flipV="1">
                <a:off x="4754563" y="3268663"/>
                <a:ext cx="635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161">
                <a:extLst>
                  <a:ext uri="{FF2B5EF4-FFF2-40B4-BE49-F238E27FC236}">
                    <a16:creationId xmlns:a16="http://schemas.microsoft.com/office/drawing/2014/main" id="{8AE5578D-EC09-4FEE-9572-0AA79222D55F}"/>
                  </a:ext>
                </a:extLst>
              </p:cNvPr>
              <p:cNvSpPr>
                <a:spLocks noChangeShapeType="1"/>
              </p:cNvSpPr>
              <p:nvPr/>
            </p:nvSpPr>
            <p:spPr bwMode="auto">
              <a:xfrm flipH="1" flipV="1">
                <a:off x="5305426" y="2941638"/>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162">
                <a:extLst>
                  <a:ext uri="{FF2B5EF4-FFF2-40B4-BE49-F238E27FC236}">
                    <a16:creationId xmlns:a16="http://schemas.microsoft.com/office/drawing/2014/main" id="{2927A42A-E3D0-4413-84BA-8673F0B13716}"/>
                  </a:ext>
                </a:extLst>
              </p:cNvPr>
              <p:cNvSpPr>
                <a:spLocks noChangeShapeType="1"/>
              </p:cNvSpPr>
              <p:nvPr/>
            </p:nvSpPr>
            <p:spPr bwMode="auto">
              <a:xfrm flipV="1">
                <a:off x="5703888" y="2546350"/>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163">
                <a:extLst>
                  <a:ext uri="{FF2B5EF4-FFF2-40B4-BE49-F238E27FC236}">
                    <a16:creationId xmlns:a16="http://schemas.microsoft.com/office/drawing/2014/main" id="{AD1CC863-A006-4618-9702-5112044A6082}"/>
                  </a:ext>
                </a:extLst>
              </p:cNvPr>
              <p:cNvSpPr>
                <a:spLocks noChangeShapeType="1"/>
              </p:cNvSpPr>
              <p:nvPr/>
            </p:nvSpPr>
            <p:spPr bwMode="auto">
              <a:xfrm flipV="1">
                <a:off x="5346701" y="3043238"/>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164">
                <a:extLst>
                  <a:ext uri="{FF2B5EF4-FFF2-40B4-BE49-F238E27FC236}">
                    <a16:creationId xmlns:a16="http://schemas.microsoft.com/office/drawing/2014/main" id="{E4377227-54EE-46E4-9C2E-933817C6D20E}"/>
                  </a:ext>
                </a:extLst>
              </p:cNvPr>
              <p:cNvSpPr>
                <a:spLocks noChangeShapeType="1"/>
              </p:cNvSpPr>
              <p:nvPr/>
            </p:nvSpPr>
            <p:spPr bwMode="auto">
              <a:xfrm flipH="1" flipV="1">
                <a:off x="5307013" y="2949575"/>
                <a:ext cx="15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165">
                <a:extLst>
                  <a:ext uri="{FF2B5EF4-FFF2-40B4-BE49-F238E27FC236}">
                    <a16:creationId xmlns:a16="http://schemas.microsoft.com/office/drawing/2014/main" id="{7216292D-561A-4B36-99FD-C222A420FF65}"/>
                  </a:ext>
                </a:extLst>
              </p:cNvPr>
              <p:cNvSpPr>
                <a:spLocks noChangeShapeType="1"/>
              </p:cNvSpPr>
              <p:nvPr/>
            </p:nvSpPr>
            <p:spPr bwMode="auto">
              <a:xfrm flipH="1" flipV="1">
                <a:off x="5345113" y="3040063"/>
                <a:ext cx="15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166">
                <a:extLst>
                  <a:ext uri="{FF2B5EF4-FFF2-40B4-BE49-F238E27FC236}">
                    <a16:creationId xmlns:a16="http://schemas.microsoft.com/office/drawing/2014/main" id="{1B91E5BD-1C9B-429A-BBB4-9FE84C3B548F}"/>
                  </a:ext>
                </a:extLst>
              </p:cNvPr>
              <p:cNvSpPr>
                <a:spLocks noChangeShapeType="1"/>
              </p:cNvSpPr>
              <p:nvPr/>
            </p:nvSpPr>
            <p:spPr bwMode="auto">
              <a:xfrm flipH="1" flipV="1">
                <a:off x="5308601" y="2955925"/>
                <a:ext cx="1588"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167">
                <a:extLst>
                  <a:ext uri="{FF2B5EF4-FFF2-40B4-BE49-F238E27FC236}">
                    <a16:creationId xmlns:a16="http://schemas.microsoft.com/office/drawing/2014/main" id="{0A12E97F-985B-4386-AF9F-0E36EB1E3A3D}"/>
                  </a:ext>
                </a:extLst>
              </p:cNvPr>
              <p:cNvSpPr>
                <a:spLocks noChangeShapeType="1"/>
              </p:cNvSpPr>
              <p:nvPr/>
            </p:nvSpPr>
            <p:spPr bwMode="auto">
              <a:xfrm flipV="1">
                <a:off x="4748213" y="3276600"/>
                <a:ext cx="635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Line 168">
                <a:extLst>
                  <a:ext uri="{FF2B5EF4-FFF2-40B4-BE49-F238E27FC236}">
                    <a16:creationId xmlns:a16="http://schemas.microsoft.com/office/drawing/2014/main" id="{E9FAF617-182C-420B-9768-6E8995D6F4C9}"/>
                  </a:ext>
                </a:extLst>
              </p:cNvPr>
              <p:cNvSpPr>
                <a:spLocks noChangeShapeType="1"/>
              </p:cNvSpPr>
              <p:nvPr/>
            </p:nvSpPr>
            <p:spPr bwMode="auto">
              <a:xfrm flipV="1">
                <a:off x="5345113" y="3038475"/>
                <a:ext cx="0"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169">
                <a:extLst>
                  <a:ext uri="{FF2B5EF4-FFF2-40B4-BE49-F238E27FC236}">
                    <a16:creationId xmlns:a16="http://schemas.microsoft.com/office/drawing/2014/main" id="{3F1B6B1C-F23C-4C81-BE97-A153F15A9E64}"/>
                  </a:ext>
                </a:extLst>
              </p:cNvPr>
              <p:cNvSpPr>
                <a:spLocks noChangeShapeType="1"/>
              </p:cNvSpPr>
              <p:nvPr/>
            </p:nvSpPr>
            <p:spPr bwMode="auto">
              <a:xfrm flipH="1" flipV="1">
                <a:off x="5702301" y="2544763"/>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170">
                <a:extLst>
                  <a:ext uri="{FF2B5EF4-FFF2-40B4-BE49-F238E27FC236}">
                    <a16:creationId xmlns:a16="http://schemas.microsoft.com/office/drawing/2014/main" id="{5BE1B8D2-0969-4ED8-B7D9-692FC6D5FEED}"/>
                  </a:ext>
                </a:extLst>
              </p:cNvPr>
              <p:cNvSpPr>
                <a:spLocks noChangeShapeType="1"/>
              </p:cNvSpPr>
              <p:nvPr/>
            </p:nvSpPr>
            <p:spPr bwMode="auto">
              <a:xfrm flipH="1" flipV="1">
                <a:off x="5310188" y="2963863"/>
                <a:ext cx="3175"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171">
                <a:extLst>
                  <a:ext uri="{FF2B5EF4-FFF2-40B4-BE49-F238E27FC236}">
                    <a16:creationId xmlns:a16="http://schemas.microsoft.com/office/drawing/2014/main" id="{00F74F2D-0F99-46E7-B2F3-1DA416AE83C8}"/>
                  </a:ext>
                </a:extLst>
              </p:cNvPr>
              <p:cNvSpPr>
                <a:spLocks noChangeShapeType="1"/>
              </p:cNvSpPr>
              <p:nvPr/>
            </p:nvSpPr>
            <p:spPr bwMode="auto">
              <a:xfrm flipH="1" flipV="1">
                <a:off x="5343526" y="3035300"/>
                <a:ext cx="15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172">
                <a:extLst>
                  <a:ext uri="{FF2B5EF4-FFF2-40B4-BE49-F238E27FC236}">
                    <a16:creationId xmlns:a16="http://schemas.microsoft.com/office/drawing/2014/main" id="{37E53272-98F9-434F-B3D4-929D7A0F3DFF}"/>
                  </a:ext>
                </a:extLst>
              </p:cNvPr>
              <p:cNvSpPr>
                <a:spLocks noChangeShapeType="1"/>
              </p:cNvSpPr>
              <p:nvPr/>
            </p:nvSpPr>
            <p:spPr bwMode="auto">
              <a:xfrm flipH="1" flipV="1">
                <a:off x="5313363" y="2970213"/>
                <a:ext cx="15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173">
                <a:extLst>
                  <a:ext uri="{FF2B5EF4-FFF2-40B4-BE49-F238E27FC236}">
                    <a16:creationId xmlns:a16="http://schemas.microsoft.com/office/drawing/2014/main" id="{C4480000-100D-4B6B-813F-6F5269E59517}"/>
                  </a:ext>
                </a:extLst>
              </p:cNvPr>
              <p:cNvSpPr>
                <a:spLocks noChangeShapeType="1"/>
              </p:cNvSpPr>
              <p:nvPr/>
            </p:nvSpPr>
            <p:spPr bwMode="auto">
              <a:xfrm flipH="1" flipV="1">
                <a:off x="5341938" y="3032125"/>
                <a:ext cx="15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74">
                <a:extLst>
                  <a:ext uri="{FF2B5EF4-FFF2-40B4-BE49-F238E27FC236}">
                    <a16:creationId xmlns:a16="http://schemas.microsoft.com/office/drawing/2014/main" id="{EE7E446B-138A-448A-AB4B-36CA0FF363DF}"/>
                  </a:ext>
                </a:extLst>
              </p:cNvPr>
              <p:cNvSpPr>
                <a:spLocks noChangeShapeType="1"/>
              </p:cNvSpPr>
              <p:nvPr/>
            </p:nvSpPr>
            <p:spPr bwMode="auto">
              <a:xfrm flipH="1" flipV="1">
                <a:off x="5314951" y="2976563"/>
                <a:ext cx="1588"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175">
                <a:extLst>
                  <a:ext uri="{FF2B5EF4-FFF2-40B4-BE49-F238E27FC236}">
                    <a16:creationId xmlns:a16="http://schemas.microsoft.com/office/drawing/2014/main" id="{01D6AAC4-4EF1-4993-AEB7-265B4B188C37}"/>
                  </a:ext>
                </a:extLst>
              </p:cNvPr>
              <p:cNvSpPr>
                <a:spLocks noChangeShapeType="1"/>
              </p:cNvSpPr>
              <p:nvPr/>
            </p:nvSpPr>
            <p:spPr bwMode="auto">
              <a:xfrm flipV="1">
                <a:off x="4741863" y="3284538"/>
                <a:ext cx="635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176">
                <a:extLst>
                  <a:ext uri="{FF2B5EF4-FFF2-40B4-BE49-F238E27FC236}">
                    <a16:creationId xmlns:a16="http://schemas.microsoft.com/office/drawing/2014/main" id="{4DB13824-46CA-489E-9F47-1549118A0960}"/>
                  </a:ext>
                </a:extLst>
              </p:cNvPr>
              <p:cNvSpPr>
                <a:spLocks noChangeShapeType="1"/>
              </p:cNvSpPr>
              <p:nvPr/>
            </p:nvSpPr>
            <p:spPr bwMode="auto">
              <a:xfrm flipV="1">
                <a:off x="5541963" y="2170113"/>
                <a:ext cx="476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177">
                <a:extLst>
                  <a:ext uri="{FF2B5EF4-FFF2-40B4-BE49-F238E27FC236}">
                    <a16:creationId xmlns:a16="http://schemas.microsoft.com/office/drawing/2014/main" id="{99BD7D93-1671-48C1-B5C5-BBEE6B2F2CF5}"/>
                  </a:ext>
                </a:extLst>
              </p:cNvPr>
              <p:cNvSpPr>
                <a:spLocks noChangeShapeType="1"/>
              </p:cNvSpPr>
              <p:nvPr/>
            </p:nvSpPr>
            <p:spPr bwMode="auto">
              <a:xfrm flipV="1">
                <a:off x="5546726" y="2165350"/>
                <a:ext cx="476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178">
                <a:extLst>
                  <a:ext uri="{FF2B5EF4-FFF2-40B4-BE49-F238E27FC236}">
                    <a16:creationId xmlns:a16="http://schemas.microsoft.com/office/drawing/2014/main" id="{745F4B84-E2A5-4FEA-A2EC-715C306A6F41}"/>
                  </a:ext>
                </a:extLst>
              </p:cNvPr>
              <p:cNvSpPr>
                <a:spLocks noChangeShapeType="1"/>
              </p:cNvSpPr>
              <p:nvPr/>
            </p:nvSpPr>
            <p:spPr bwMode="auto">
              <a:xfrm flipV="1">
                <a:off x="5551488" y="2159000"/>
                <a:ext cx="635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79">
                <a:extLst>
                  <a:ext uri="{FF2B5EF4-FFF2-40B4-BE49-F238E27FC236}">
                    <a16:creationId xmlns:a16="http://schemas.microsoft.com/office/drawing/2014/main" id="{855CFDE9-5FE8-4227-BA66-4A549134E90B}"/>
                  </a:ext>
                </a:extLst>
              </p:cNvPr>
              <p:cNvSpPr>
                <a:spLocks noChangeShapeType="1"/>
              </p:cNvSpPr>
              <p:nvPr/>
            </p:nvSpPr>
            <p:spPr bwMode="auto">
              <a:xfrm flipH="1" flipV="1">
                <a:off x="5700713" y="2543175"/>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180">
                <a:extLst>
                  <a:ext uri="{FF2B5EF4-FFF2-40B4-BE49-F238E27FC236}">
                    <a16:creationId xmlns:a16="http://schemas.microsoft.com/office/drawing/2014/main" id="{8F6CAB03-4587-41EF-983D-F0A259230313}"/>
                  </a:ext>
                </a:extLst>
              </p:cNvPr>
              <p:cNvSpPr>
                <a:spLocks noChangeShapeType="1"/>
              </p:cNvSpPr>
              <p:nvPr/>
            </p:nvSpPr>
            <p:spPr bwMode="auto">
              <a:xfrm flipH="1" flipV="1">
                <a:off x="5340351" y="3028950"/>
                <a:ext cx="15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181">
                <a:extLst>
                  <a:ext uri="{FF2B5EF4-FFF2-40B4-BE49-F238E27FC236}">
                    <a16:creationId xmlns:a16="http://schemas.microsoft.com/office/drawing/2014/main" id="{38D435C5-382A-44C0-AEE9-2293240072E5}"/>
                  </a:ext>
                </a:extLst>
              </p:cNvPr>
              <p:cNvSpPr>
                <a:spLocks noChangeShapeType="1"/>
              </p:cNvSpPr>
              <p:nvPr/>
            </p:nvSpPr>
            <p:spPr bwMode="auto">
              <a:xfrm flipV="1">
                <a:off x="5537201" y="2178050"/>
                <a:ext cx="476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182">
                <a:extLst>
                  <a:ext uri="{FF2B5EF4-FFF2-40B4-BE49-F238E27FC236}">
                    <a16:creationId xmlns:a16="http://schemas.microsoft.com/office/drawing/2014/main" id="{B02D17D9-C7AF-4B14-BBCD-DC78E60AE0D1}"/>
                  </a:ext>
                </a:extLst>
              </p:cNvPr>
              <p:cNvSpPr>
                <a:spLocks noChangeShapeType="1"/>
              </p:cNvSpPr>
              <p:nvPr/>
            </p:nvSpPr>
            <p:spPr bwMode="auto">
              <a:xfrm flipH="1" flipV="1">
                <a:off x="5316538" y="2982913"/>
                <a:ext cx="3175"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183">
                <a:extLst>
                  <a:ext uri="{FF2B5EF4-FFF2-40B4-BE49-F238E27FC236}">
                    <a16:creationId xmlns:a16="http://schemas.microsoft.com/office/drawing/2014/main" id="{A78003E8-2EF1-4701-86A6-C456A690D2AF}"/>
                  </a:ext>
                </a:extLst>
              </p:cNvPr>
              <p:cNvSpPr>
                <a:spLocks noChangeShapeType="1"/>
              </p:cNvSpPr>
              <p:nvPr/>
            </p:nvSpPr>
            <p:spPr bwMode="auto">
              <a:xfrm flipV="1">
                <a:off x="5557838" y="2152650"/>
                <a:ext cx="476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184">
                <a:extLst>
                  <a:ext uri="{FF2B5EF4-FFF2-40B4-BE49-F238E27FC236}">
                    <a16:creationId xmlns:a16="http://schemas.microsoft.com/office/drawing/2014/main" id="{FA96EAF2-58E3-40BE-A49A-BBA207FAFD7B}"/>
                  </a:ext>
                </a:extLst>
              </p:cNvPr>
              <p:cNvSpPr>
                <a:spLocks noChangeShapeType="1"/>
              </p:cNvSpPr>
              <p:nvPr/>
            </p:nvSpPr>
            <p:spPr bwMode="auto">
              <a:xfrm flipV="1">
                <a:off x="5532438" y="2184400"/>
                <a:ext cx="476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185">
                <a:extLst>
                  <a:ext uri="{FF2B5EF4-FFF2-40B4-BE49-F238E27FC236}">
                    <a16:creationId xmlns:a16="http://schemas.microsoft.com/office/drawing/2014/main" id="{CD7217B0-0FD5-4F28-8975-F22C2BB39C9E}"/>
                  </a:ext>
                </a:extLst>
              </p:cNvPr>
              <p:cNvSpPr>
                <a:spLocks noChangeShapeType="1"/>
              </p:cNvSpPr>
              <p:nvPr/>
            </p:nvSpPr>
            <p:spPr bwMode="auto">
              <a:xfrm flipV="1">
                <a:off x="5562601" y="2147888"/>
                <a:ext cx="635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186">
                <a:extLst>
                  <a:ext uri="{FF2B5EF4-FFF2-40B4-BE49-F238E27FC236}">
                    <a16:creationId xmlns:a16="http://schemas.microsoft.com/office/drawing/2014/main" id="{B7D8177E-54AB-4A29-A1A4-DB172F275ABA}"/>
                  </a:ext>
                </a:extLst>
              </p:cNvPr>
              <p:cNvSpPr>
                <a:spLocks noChangeShapeType="1"/>
              </p:cNvSpPr>
              <p:nvPr/>
            </p:nvSpPr>
            <p:spPr bwMode="auto">
              <a:xfrm flipV="1">
                <a:off x="5527676" y="2190750"/>
                <a:ext cx="476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187">
                <a:extLst>
                  <a:ext uri="{FF2B5EF4-FFF2-40B4-BE49-F238E27FC236}">
                    <a16:creationId xmlns:a16="http://schemas.microsoft.com/office/drawing/2014/main" id="{5A75270F-EA09-42B5-AF36-D45ACDF7488C}"/>
                  </a:ext>
                </a:extLst>
              </p:cNvPr>
              <p:cNvSpPr>
                <a:spLocks noChangeShapeType="1"/>
              </p:cNvSpPr>
              <p:nvPr/>
            </p:nvSpPr>
            <p:spPr bwMode="auto">
              <a:xfrm flipH="1" flipV="1">
                <a:off x="5338763" y="3025775"/>
                <a:ext cx="1588"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188">
                <a:extLst>
                  <a:ext uri="{FF2B5EF4-FFF2-40B4-BE49-F238E27FC236}">
                    <a16:creationId xmlns:a16="http://schemas.microsoft.com/office/drawing/2014/main" id="{51ABD9A9-3A1E-4CCE-A577-486831E8F951}"/>
                  </a:ext>
                </a:extLst>
              </p:cNvPr>
              <p:cNvSpPr>
                <a:spLocks noChangeShapeType="1"/>
              </p:cNvSpPr>
              <p:nvPr/>
            </p:nvSpPr>
            <p:spPr bwMode="auto">
              <a:xfrm flipH="1" flipV="1">
                <a:off x="5319713" y="2989263"/>
                <a:ext cx="317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189">
                <a:extLst>
                  <a:ext uri="{FF2B5EF4-FFF2-40B4-BE49-F238E27FC236}">
                    <a16:creationId xmlns:a16="http://schemas.microsoft.com/office/drawing/2014/main" id="{489C4D7B-3805-4997-8B77-1C55F79E9AD6}"/>
                  </a:ext>
                </a:extLst>
              </p:cNvPr>
              <p:cNvSpPr>
                <a:spLocks noChangeShapeType="1"/>
              </p:cNvSpPr>
              <p:nvPr/>
            </p:nvSpPr>
            <p:spPr bwMode="auto">
              <a:xfrm flipV="1">
                <a:off x="5568951" y="2143125"/>
                <a:ext cx="476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190">
                <a:extLst>
                  <a:ext uri="{FF2B5EF4-FFF2-40B4-BE49-F238E27FC236}">
                    <a16:creationId xmlns:a16="http://schemas.microsoft.com/office/drawing/2014/main" id="{6566B586-AD1E-4811-8D65-C202E34BCC5C}"/>
                  </a:ext>
                </a:extLst>
              </p:cNvPr>
              <p:cNvSpPr>
                <a:spLocks noChangeShapeType="1"/>
              </p:cNvSpPr>
              <p:nvPr/>
            </p:nvSpPr>
            <p:spPr bwMode="auto">
              <a:xfrm flipV="1">
                <a:off x="5522913" y="2198688"/>
                <a:ext cx="476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191">
                <a:extLst>
                  <a:ext uri="{FF2B5EF4-FFF2-40B4-BE49-F238E27FC236}">
                    <a16:creationId xmlns:a16="http://schemas.microsoft.com/office/drawing/2014/main" id="{FDB92A2B-2872-4E32-AEF4-ADFF49A6F64A}"/>
                  </a:ext>
                </a:extLst>
              </p:cNvPr>
              <p:cNvSpPr>
                <a:spLocks noChangeShapeType="1"/>
              </p:cNvSpPr>
              <p:nvPr/>
            </p:nvSpPr>
            <p:spPr bwMode="auto">
              <a:xfrm flipH="1" flipV="1">
                <a:off x="5337176" y="3021013"/>
                <a:ext cx="15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192">
                <a:extLst>
                  <a:ext uri="{FF2B5EF4-FFF2-40B4-BE49-F238E27FC236}">
                    <a16:creationId xmlns:a16="http://schemas.microsoft.com/office/drawing/2014/main" id="{ABC56A87-7771-4F28-BD96-F5216D1167A2}"/>
                  </a:ext>
                </a:extLst>
              </p:cNvPr>
              <p:cNvSpPr>
                <a:spLocks noChangeShapeType="1"/>
              </p:cNvSpPr>
              <p:nvPr/>
            </p:nvSpPr>
            <p:spPr bwMode="auto">
              <a:xfrm flipH="1" flipV="1">
                <a:off x="5322888" y="2994025"/>
                <a:ext cx="15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193">
                <a:extLst>
                  <a:ext uri="{FF2B5EF4-FFF2-40B4-BE49-F238E27FC236}">
                    <a16:creationId xmlns:a16="http://schemas.microsoft.com/office/drawing/2014/main" id="{3D54CE28-051E-48CC-9638-B191449E8AFD}"/>
                  </a:ext>
                </a:extLst>
              </p:cNvPr>
              <p:cNvSpPr>
                <a:spLocks noChangeShapeType="1"/>
              </p:cNvSpPr>
              <p:nvPr/>
            </p:nvSpPr>
            <p:spPr bwMode="auto">
              <a:xfrm flipV="1">
                <a:off x="5573713" y="2136775"/>
                <a:ext cx="635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194">
                <a:extLst>
                  <a:ext uri="{FF2B5EF4-FFF2-40B4-BE49-F238E27FC236}">
                    <a16:creationId xmlns:a16="http://schemas.microsoft.com/office/drawing/2014/main" id="{836605AB-B09E-44C6-843B-4321AFF663BA}"/>
                  </a:ext>
                </a:extLst>
              </p:cNvPr>
              <p:cNvSpPr>
                <a:spLocks noChangeShapeType="1"/>
              </p:cNvSpPr>
              <p:nvPr/>
            </p:nvSpPr>
            <p:spPr bwMode="auto">
              <a:xfrm flipH="1" flipV="1">
                <a:off x="5334001" y="3017838"/>
                <a:ext cx="317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195">
                <a:extLst>
                  <a:ext uri="{FF2B5EF4-FFF2-40B4-BE49-F238E27FC236}">
                    <a16:creationId xmlns:a16="http://schemas.microsoft.com/office/drawing/2014/main" id="{3BAA4F7B-2350-4E90-ADA3-3674F1A5D710}"/>
                  </a:ext>
                </a:extLst>
              </p:cNvPr>
              <p:cNvSpPr>
                <a:spLocks noChangeShapeType="1"/>
              </p:cNvSpPr>
              <p:nvPr/>
            </p:nvSpPr>
            <p:spPr bwMode="auto">
              <a:xfrm flipH="1" flipV="1">
                <a:off x="5324476" y="2998788"/>
                <a:ext cx="317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196">
                <a:extLst>
                  <a:ext uri="{FF2B5EF4-FFF2-40B4-BE49-F238E27FC236}">
                    <a16:creationId xmlns:a16="http://schemas.microsoft.com/office/drawing/2014/main" id="{678A0628-F3D1-40E1-AE61-890F8CCE556A}"/>
                  </a:ext>
                </a:extLst>
              </p:cNvPr>
              <p:cNvSpPr>
                <a:spLocks noChangeShapeType="1"/>
              </p:cNvSpPr>
              <p:nvPr/>
            </p:nvSpPr>
            <p:spPr bwMode="auto">
              <a:xfrm flipV="1">
                <a:off x="5519738" y="2206625"/>
                <a:ext cx="3175"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197">
                <a:extLst>
                  <a:ext uri="{FF2B5EF4-FFF2-40B4-BE49-F238E27FC236}">
                    <a16:creationId xmlns:a16="http://schemas.microsoft.com/office/drawing/2014/main" id="{882F31B7-D29B-46DD-AE06-32ED60759B42}"/>
                  </a:ext>
                </a:extLst>
              </p:cNvPr>
              <p:cNvSpPr>
                <a:spLocks noChangeShapeType="1"/>
              </p:cNvSpPr>
              <p:nvPr/>
            </p:nvSpPr>
            <p:spPr bwMode="auto">
              <a:xfrm flipH="1" flipV="1">
                <a:off x="5332413" y="3013075"/>
                <a:ext cx="15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198">
                <a:extLst>
                  <a:ext uri="{FF2B5EF4-FFF2-40B4-BE49-F238E27FC236}">
                    <a16:creationId xmlns:a16="http://schemas.microsoft.com/office/drawing/2014/main" id="{104A3D85-2983-4DB7-8626-C8E7F0D4C5DC}"/>
                  </a:ext>
                </a:extLst>
              </p:cNvPr>
              <p:cNvSpPr>
                <a:spLocks noChangeShapeType="1"/>
              </p:cNvSpPr>
              <p:nvPr/>
            </p:nvSpPr>
            <p:spPr bwMode="auto">
              <a:xfrm flipH="1" flipV="1">
                <a:off x="5327651" y="3003550"/>
                <a:ext cx="1588"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199">
                <a:extLst>
                  <a:ext uri="{FF2B5EF4-FFF2-40B4-BE49-F238E27FC236}">
                    <a16:creationId xmlns:a16="http://schemas.microsoft.com/office/drawing/2014/main" id="{8765AD43-E7E9-4E39-8014-A8F78CA7C9D4}"/>
                  </a:ext>
                </a:extLst>
              </p:cNvPr>
              <p:cNvSpPr>
                <a:spLocks noChangeShapeType="1"/>
              </p:cNvSpPr>
              <p:nvPr/>
            </p:nvSpPr>
            <p:spPr bwMode="auto">
              <a:xfrm flipH="1" flipV="1">
                <a:off x="5329238" y="3008313"/>
                <a:ext cx="3175"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200">
                <a:extLst>
                  <a:ext uri="{FF2B5EF4-FFF2-40B4-BE49-F238E27FC236}">
                    <a16:creationId xmlns:a16="http://schemas.microsoft.com/office/drawing/2014/main" id="{E8502BFA-D7A9-4846-A284-3CB412E46AE1}"/>
                  </a:ext>
                </a:extLst>
              </p:cNvPr>
              <p:cNvSpPr>
                <a:spLocks noChangeShapeType="1"/>
              </p:cNvSpPr>
              <p:nvPr/>
            </p:nvSpPr>
            <p:spPr bwMode="auto">
              <a:xfrm flipV="1">
                <a:off x="5580063" y="2132013"/>
                <a:ext cx="476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201">
                <a:extLst>
                  <a:ext uri="{FF2B5EF4-FFF2-40B4-BE49-F238E27FC236}">
                    <a16:creationId xmlns:a16="http://schemas.microsoft.com/office/drawing/2014/main" id="{1226D138-8F46-4707-ADBA-8EA38F68FCDA}"/>
                  </a:ext>
                </a:extLst>
              </p:cNvPr>
              <p:cNvSpPr>
                <a:spLocks noChangeShapeType="1"/>
              </p:cNvSpPr>
              <p:nvPr/>
            </p:nvSpPr>
            <p:spPr bwMode="auto">
              <a:xfrm flipV="1">
                <a:off x="5514976" y="2212975"/>
                <a:ext cx="476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202">
                <a:extLst>
                  <a:ext uri="{FF2B5EF4-FFF2-40B4-BE49-F238E27FC236}">
                    <a16:creationId xmlns:a16="http://schemas.microsoft.com/office/drawing/2014/main" id="{7D6814E8-F46B-4678-9F3B-60E06D691A80}"/>
                  </a:ext>
                </a:extLst>
              </p:cNvPr>
              <p:cNvSpPr>
                <a:spLocks noChangeShapeType="1"/>
              </p:cNvSpPr>
              <p:nvPr/>
            </p:nvSpPr>
            <p:spPr bwMode="auto">
              <a:xfrm flipV="1">
                <a:off x="4737101" y="3292475"/>
                <a:ext cx="476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203">
                <a:extLst>
                  <a:ext uri="{FF2B5EF4-FFF2-40B4-BE49-F238E27FC236}">
                    <a16:creationId xmlns:a16="http://schemas.microsoft.com/office/drawing/2014/main" id="{610D43D0-8192-4804-BEA1-B6FD96AE6F7F}"/>
                  </a:ext>
                </a:extLst>
              </p:cNvPr>
              <p:cNvSpPr>
                <a:spLocks noChangeShapeType="1"/>
              </p:cNvSpPr>
              <p:nvPr/>
            </p:nvSpPr>
            <p:spPr bwMode="auto">
              <a:xfrm flipH="1" flipV="1">
                <a:off x="5699126" y="2541588"/>
                <a:ext cx="1588"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204">
                <a:extLst>
                  <a:ext uri="{FF2B5EF4-FFF2-40B4-BE49-F238E27FC236}">
                    <a16:creationId xmlns:a16="http://schemas.microsoft.com/office/drawing/2014/main" id="{081054A8-0878-4038-9B05-B24C2EBCF7F2}"/>
                  </a:ext>
                </a:extLst>
              </p:cNvPr>
              <p:cNvSpPr>
                <a:spLocks noChangeShapeType="1"/>
              </p:cNvSpPr>
              <p:nvPr/>
            </p:nvSpPr>
            <p:spPr bwMode="auto">
              <a:xfrm flipV="1">
                <a:off x="5584826" y="2128838"/>
                <a:ext cx="635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21" name="Group 406">
                <a:extLst>
                  <a:ext uri="{FF2B5EF4-FFF2-40B4-BE49-F238E27FC236}">
                    <a16:creationId xmlns:a16="http://schemas.microsoft.com/office/drawing/2014/main" id="{93DF1825-9CB6-4828-AC0F-809B4E6E619D}"/>
                  </a:ext>
                </a:extLst>
              </p:cNvPr>
              <p:cNvGrpSpPr>
                <a:grpSpLocks/>
              </p:cNvGrpSpPr>
              <p:nvPr/>
            </p:nvGrpSpPr>
            <p:grpSpPr bwMode="auto">
              <a:xfrm>
                <a:off x="3986213" y="1849438"/>
                <a:ext cx="1712913" cy="1685925"/>
                <a:chOff x="2511" y="1165"/>
                <a:chExt cx="1079" cy="1062"/>
              </a:xfrm>
            </p:grpSpPr>
            <p:sp>
              <p:nvSpPr>
                <p:cNvPr id="848" name="Line 206">
                  <a:extLst>
                    <a:ext uri="{FF2B5EF4-FFF2-40B4-BE49-F238E27FC236}">
                      <a16:creationId xmlns:a16="http://schemas.microsoft.com/office/drawing/2014/main" id="{325048F4-0A39-4100-B4F5-0DA53AB32FCF}"/>
                    </a:ext>
                  </a:extLst>
                </p:cNvPr>
                <p:cNvSpPr>
                  <a:spLocks noChangeShapeType="1"/>
                </p:cNvSpPr>
                <p:nvPr/>
              </p:nvSpPr>
              <p:spPr bwMode="auto">
                <a:xfrm flipV="1">
                  <a:off x="3472" y="1399"/>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9" name="Line 207">
                  <a:extLst>
                    <a:ext uri="{FF2B5EF4-FFF2-40B4-BE49-F238E27FC236}">
                      <a16:creationId xmlns:a16="http://schemas.microsoft.com/office/drawing/2014/main" id="{1FB53843-0BD0-4004-88F4-8792DDB639B7}"/>
                    </a:ext>
                  </a:extLst>
                </p:cNvPr>
                <p:cNvSpPr>
                  <a:spLocks noChangeShapeType="1"/>
                </p:cNvSpPr>
                <p:nvPr/>
              </p:nvSpPr>
              <p:spPr bwMode="auto">
                <a:xfrm flipV="1">
                  <a:off x="3522" y="1338"/>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Line 208">
                  <a:extLst>
                    <a:ext uri="{FF2B5EF4-FFF2-40B4-BE49-F238E27FC236}">
                      <a16:creationId xmlns:a16="http://schemas.microsoft.com/office/drawing/2014/main" id="{2A33DDE7-67BC-4E21-8AA0-78590F504934}"/>
                    </a:ext>
                  </a:extLst>
                </p:cNvPr>
                <p:cNvSpPr>
                  <a:spLocks noChangeShapeType="1"/>
                </p:cNvSpPr>
                <p:nvPr/>
              </p:nvSpPr>
              <p:spPr bwMode="auto">
                <a:xfrm flipV="1">
                  <a:off x="3470" y="1404"/>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 name="Line 209">
                  <a:extLst>
                    <a:ext uri="{FF2B5EF4-FFF2-40B4-BE49-F238E27FC236}">
                      <a16:creationId xmlns:a16="http://schemas.microsoft.com/office/drawing/2014/main" id="{DEBB2528-02FF-47D5-BE64-F48ED1BB7B62}"/>
                    </a:ext>
                  </a:extLst>
                </p:cNvPr>
                <p:cNvSpPr>
                  <a:spLocks noChangeShapeType="1"/>
                </p:cNvSpPr>
                <p:nvPr/>
              </p:nvSpPr>
              <p:spPr bwMode="auto">
                <a:xfrm flipV="1">
                  <a:off x="3469" y="1409"/>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 name="Line 210">
                  <a:extLst>
                    <a:ext uri="{FF2B5EF4-FFF2-40B4-BE49-F238E27FC236}">
                      <a16:creationId xmlns:a16="http://schemas.microsoft.com/office/drawing/2014/main" id="{06F7F2A6-127D-4694-AE04-7CFA04597FF8}"/>
                    </a:ext>
                  </a:extLst>
                </p:cNvPr>
                <p:cNvSpPr>
                  <a:spLocks noChangeShapeType="1"/>
                </p:cNvSpPr>
                <p:nvPr/>
              </p:nvSpPr>
              <p:spPr bwMode="auto">
                <a:xfrm flipH="1" flipV="1">
                  <a:off x="3589" y="1600"/>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3" name="Line 211">
                  <a:extLst>
                    <a:ext uri="{FF2B5EF4-FFF2-40B4-BE49-F238E27FC236}">
                      <a16:creationId xmlns:a16="http://schemas.microsoft.com/office/drawing/2014/main" id="{7839F6FD-5CD7-4743-8FB5-E1002A012E54}"/>
                    </a:ext>
                  </a:extLst>
                </p:cNvPr>
                <p:cNvSpPr>
                  <a:spLocks noChangeShapeType="1"/>
                </p:cNvSpPr>
                <p:nvPr/>
              </p:nvSpPr>
              <p:spPr bwMode="auto">
                <a:xfrm flipV="1">
                  <a:off x="3526" y="1336"/>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4" name="Line 212">
                  <a:extLst>
                    <a:ext uri="{FF2B5EF4-FFF2-40B4-BE49-F238E27FC236}">
                      <a16:creationId xmlns:a16="http://schemas.microsoft.com/office/drawing/2014/main" id="{15F1E96B-26A6-4CB6-A221-BB17615FF601}"/>
                    </a:ext>
                  </a:extLst>
                </p:cNvPr>
                <p:cNvSpPr>
                  <a:spLocks noChangeShapeType="1"/>
                </p:cNvSpPr>
                <p:nvPr/>
              </p:nvSpPr>
              <p:spPr bwMode="auto">
                <a:xfrm flipV="1">
                  <a:off x="2981" y="2078"/>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5" name="Line 213">
                  <a:extLst>
                    <a:ext uri="{FF2B5EF4-FFF2-40B4-BE49-F238E27FC236}">
                      <a16:creationId xmlns:a16="http://schemas.microsoft.com/office/drawing/2014/main" id="{95204769-D307-4AB5-BA30-6E9CC0ACB753}"/>
                    </a:ext>
                  </a:extLst>
                </p:cNvPr>
                <p:cNvSpPr>
                  <a:spLocks noChangeShapeType="1"/>
                </p:cNvSpPr>
                <p:nvPr/>
              </p:nvSpPr>
              <p:spPr bwMode="auto">
                <a:xfrm flipV="1">
                  <a:off x="3467" y="1415"/>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6" name="Line 214">
                  <a:extLst>
                    <a:ext uri="{FF2B5EF4-FFF2-40B4-BE49-F238E27FC236}">
                      <a16:creationId xmlns:a16="http://schemas.microsoft.com/office/drawing/2014/main" id="{262AB8E2-3D55-43A3-90DC-BD1ED88FEB4E}"/>
                    </a:ext>
                  </a:extLst>
                </p:cNvPr>
                <p:cNvSpPr>
                  <a:spLocks noChangeShapeType="1"/>
                </p:cNvSpPr>
                <p:nvPr/>
              </p:nvSpPr>
              <p:spPr bwMode="auto">
                <a:xfrm flipV="1">
                  <a:off x="3529" y="1333"/>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7" name="Line 215">
                  <a:extLst>
                    <a:ext uri="{FF2B5EF4-FFF2-40B4-BE49-F238E27FC236}">
                      <a16:creationId xmlns:a16="http://schemas.microsoft.com/office/drawing/2014/main" id="{7D81D2DD-8BFF-448B-AB9C-E199B9C78564}"/>
                    </a:ext>
                  </a:extLst>
                </p:cNvPr>
                <p:cNvSpPr>
                  <a:spLocks noChangeShapeType="1"/>
                </p:cNvSpPr>
                <p:nvPr/>
              </p:nvSpPr>
              <p:spPr bwMode="auto">
                <a:xfrm flipV="1">
                  <a:off x="3466" y="1420"/>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8" name="Line 216">
                  <a:extLst>
                    <a:ext uri="{FF2B5EF4-FFF2-40B4-BE49-F238E27FC236}">
                      <a16:creationId xmlns:a16="http://schemas.microsoft.com/office/drawing/2014/main" id="{FA9E3172-B7AB-41DD-AD98-FA13AEA1B3A4}"/>
                    </a:ext>
                  </a:extLst>
                </p:cNvPr>
                <p:cNvSpPr>
                  <a:spLocks noChangeShapeType="1"/>
                </p:cNvSpPr>
                <p:nvPr/>
              </p:nvSpPr>
              <p:spPr bwMode="auto">
                <a:xfrm flipH="1" flipV="1">
                  <a:off x="3587" y="1599"/>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9" name="Line 217">
                  <a:extLst>
                    <a:ext uri="{FF2B5EF4-FFF2-40B4-BE49-F238E27FC236}">
                      <a16:creationId xmlns:a16="http://schemas.microsoft.com/office/drawing/2014/main" id="{653E7C1B-CEB6-461E-A070-7A3417515379}"/>
                    </a:ext>
                  </a:extLst>
                </p:cNvPr>
                <p:cNvSpPr>
                  <a:spLocks noChangeShapeType="1"/>
                </p:cNvSpPr>
                <p:nvPr/>
              </p:nvSpPr>
              <p:spPr bwMode="auto">
                <a:xfrm flipV="1">
                  <a:off x="3533" y="1331"/>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0" name="Line 218">
                  <a:extLst>
                    <a:ext uri="{FF2B5EF4-FFF2-40B4-BE49-F238E27FC236}">
                      <a16:creationId xmlns:a16="http://schemas.microsoft.com/office/drawing/2014/main" id="{CF3AEE9B-CD0B-46DA-94FC-B56574B17594}"/>
                    </a:ext>
                  </a:extLst>
                </p:cNvPr>
                <p:cNvSpPr>
                  <a:spLocks noChangeShapeType="1"/>
                </p:cNvSpPr>
                <p:nvPr/>
              </p:nvSpPr>
              <p:spPr bwMode="auto">
                <a:xfrm flipV="1">
                  <a:off x="2978" y="2083"/>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1" name="Line 219">
                  <a:extLst>
                    <a:ext uri="{FF2B5EF4-FFF2-40B4-BE49-F238E27FC236}">
                      <a16:creationId xmlns:a16="http://schemas.microsoft.com/office/drawing/2014/main" id="{5396BDB1-8BAD-4304-BE6C-6D3528FF7D47}"/>
                    </a:ext>
                  </a:extLst>
                </p:cNvPr>
                <p:cNvSpPr>
                  <a:spLocks noChangeShapeType="1"/>
                </p:cNvSpPr>
                <p:nvPr/>
              </p:nvSpPr>
              <p:spPr bwMode="auto">
                <a:xfrm flipV="1">
                  <a:off x="3465" y="1425"/>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Line 220">
                  <a:extLst>
                    <a:ext uri="{FF2B5EF4-FFF2-40B4-BE49-F238E27FC236}">
                      <a16:creationId xmlns:a16="http://schemas.microsoft.com/office/drawing/2014/main" id="{74753D90-90A3-4AC5-BF97-0197EEBED112}"/>
                    </a:ext>
                  </a:extLst>
                </p:cNvPr>
                <p:cNvSpPr>
                  <a:spLocks noChangeShapeType="1"/>
                </p:cNvSpPr>
                <p:nvPr/>
              </p:nvSpPr>
              <p:spPr bwMode="auto">
                <a:xfrm flipV="1">
                  <a:off x="3536" y="1329"/>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3" name="Line 221">
                  <a:extLst>
                    <a:ext uri="{FF2B5EF4-FFF2-40B4-BE49-F238E27FC236}">
                      <a16:creationId xmlns:a16="http://schemas.microsoft.com/office/drawing/2014/main" id="{B8A00F4F-AB4F-4EBC-97AD-AAD8ACF6FB82}"/>
                    </a:ext>
                  </a:extLst>
                </p:cNvPr>
                <p:cNvSpPr>
                  <a:spLocks noChangeShapeType="1"/>
                </p:cNvSpPr>
                <p:nvPr/>
              </p:nvSpPr>
              <p:spPr bwMode="auto">
                <a:xfrm flipV="1">
                  <a:off x="3464" y="1430"/>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4" name="Line 222">
                  <a:extLst>
                    <a:ext uri="{FF2B5EF4-FFF2-40B4-BE49-F238E27FC236}">
                      <a16:creationId xmlns:a16="http://schemas.microsoft.com/office/drawing/2014/main" id="{A3CE7D71-F684-45A9-8336-D9534DA6BE43}"/>
                    </a:ext>
                  </a:extLst>
                </p:cNvPr>
                <p:cNvSpPr>
                  <a:spLocks noChangeShapeType="1"/>
                </p:cNvSpPr>
                <p:nvPr/>
              </p:nvSpPr>
              <p:spPr bwMode="auto">
                <a:xfrm flipH="1" flipV="1">
                  <a:off x="3585" y="1598"/>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5" name="Line 223">
                  <a:extLst>
                    <a:ext uri="{FF2B5EF4-FFF2-40B4-BE49-F238E27FC236}">
                      <a16:creationId xmlns:a16="http://schemas.microsoft.com/office/drawing/2014/main" id="{259E21BA-13B2-4CF6-ACEF-B25EC0FBC027}"/>
                    </a:ext>
                  </a:extLst>
                </p:cNvPr>
                <p:cNvSpPr>
                  <a:spLocks noChangeShapeType="1"/>
                </p:cNvSpPr>
                <p:nvPr/>
              </p:nvSpPr>
              <p:spPr bwMode="auto">
                <a:xfrm flipV="1">
                  <a:off x="3464" y="1436"/>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6" name="Line 224">
                  <a:extLst>
                    <a:ext uri="{FF2B5EF4-FFF2-40B4-BE49-F238E27FC236}">
                      <a16:creationId xmlns:a16="http://schemas.microsoft.com/office/drawing/2014/main" id="{F294BA20-7060-4A10-9D56-661790E075B3}"/>
                    </a:ext>
                  </a:extLst>
                </p:cNvPr>
                <p:cNvSpPr>
                  <a:spLocks noChangeShapeType="1"/>
                </p:cNvSpPr>
                <p:nvPr/>
              </p:nvSpPr>
              <p:spPr bwMode="auto">
                <a:xfrm flipV="1">
                  <a:off x="2975" y="2088"/>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7" name="Line 225">
                  <a:extLst>
                    <a:ext uri="{FF2B5EF4-FFF2-40B4-BE49-F238E27FC236}">
                      <a16:creationId xmlns:a16="http://schemas.microsoft.com/office/drawing/2014/main" id="{F23990EC-78BD-4ACE-A618-7786D89695CE}"/>
                    </a:ext>
                  </a:extLst>
                </p:cNvPr>
                <p:cNvSpPr>
                  <a:spLocks noChangeShapeType="1"/>
                </p:cNvSpPr>
                <p:nvPr/>
              </p:nvSpPr>
              <p:spPr bwMode="auto">
                <a:xfrm flipV="1">
                  <a:off x="3539" y="1327"/>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8" name="Line 226">
                  <a:extLst>
                    <a:ext uri="{FF2B5EF4-FFF2-40B4-BE49-F238E27FC236}">
                      <a16:creationId xmlns:a16="http://schemas.microsoft.com/office/drawing/2014/main" id="{A136420B-E6AD-41E1-8991-6E21A2654E5C}"/>
                    </a:ext>
                  </a:extLst>
                </p:cNvPr>
                <p:cNvSpPr>
                  <a:spLocks noChangeShapeType="1"/>
                </p:cNvSpPr>
                <p:nvPr/>
              </p:nvSpPr>
              <p:spPr bwMode="auto">
                <a:xfrm flipH="1" flipV="1">
                  <a:off x="3582" y="1597"/>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9" name="Line 227">
                  <a:extLst>
                    <a:ext uri="{FF2B5EF4-FFF2-40B4-BE49-F238E27FC236}">
                      <a16:creationId xmlns:a16="http://schemas.microsoft.com/office/drawing/2014/main" id="{C988FC70-33D4-46BF-B2D6-E6D156961D20}"/>
                    </a:ext>
                  </a:extLst>
                </p:cNvPr>
                <p:cNvSpPr>
                  <a:spLocks noChangeShapeType="1"/>
                </p:cNvSpPr>
                <p:nvPr/>
              </p:nvSpPr>
              <p:spPr bwMode="auto">
                <a:xfrm flipV="1">
                  <a:off x="3464" y="1441"/>
                  <a:ext cx="0"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0" name="Line 228">
                  <a:extLst>
                    <a:ext uri="{FF2B5EF4-FFF2-40B4-BE49-F238E27FC236}">
                      <a16:creationId xmlns:a16="http://schemas.microsoft.com/office/drawing/2014/main" id="{07E8B375-3A73-4744-BC67-93FA72D77852}"/>
                    </a:ext>
                  </a:extLst>
                </p:cNvPr>
                <p:cNvSpPr>
                  <a:spLocks noChangeShapeType="1"/>
                </p:cNvSpPr>
                <p:nvPr/>
              </p:nvSpPr>
              <p:spPr bwMode="auto">
                <a:xfrm flipV="1">
                  <a:off x="3542" y="1326"/>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1" name="Line 229">
                  <a:extLst>
                    <a:ext uri="{FF2B5EF4-FFF2-40B4-BE49-F238E27FC236}">
                      <a16:creationId xmlns:a16="http://schemas.microsoft.com/office/drawing/2014/main" id="{409C6270-1C9B-4079-9053-81F9177608F8}"/>
                    </a:ext>
                  </a:extLst>
                </p:cNvPr>
                <p:cNvSpPr>
                  <a:spLocks noChangeShapeType="1"/>
                </p:cNvSpPr>
                <p:nvPr/>
              </p:nvSpPr>
              <p:spPr bwMode="auto">
                <a:xfrm flipV="1">
                  <a:off x="3464" y="1447"/>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2" name="Line 230">
                  <a:extLst>
                    <a:ext uri="{FF2B5EF4-FFF2-40B4-BE49-F238E27FC236}">
                      <a16:creationId xmlns:a16="http://schemas.microsoft.com/office/drawing/2014/main" id="{A1E7BEA6-A9A9-4C3C-9120-8C595D4E2601}"/>
                    </a:ext>
                  </a:extLst>
                </p:cNvPr>
                <p:cNvSpPr>
                  <a:spLocks noChangeShapeType="1"/>
                </p:cNvSpPr>
                <p:nvPr/>
              </p:nvSpPr>
              <p:spPr bwMode="auto">
                <a:xfrm flipV="1">
                  <a:off x="2973" y="2092"/>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3" name="Line 231">
                  <a:extLst>
                    <a:ext uri="{FF2B5EF4-FFF2-40B4-BE49-F238E27FC236}">
                      <a16:creationId xmlns:a16="http://schemas.microsoft.com/office/drawing/2014/main" id="{21577EB9-67BA-495C-A0C3-0C8A31E415C3}"/>
                    </a:ext>
                  </a:extLst>
                </p:cNvPr>
                <p:cNvSpPr>
                  <a:spLocks noChangeShapeType="1"/>
                </p:cNvSpPr>
                <p:nvPr/>
              </p:nvSpPr>
              <p:spPr bwMode="auto">
                <a:xfrm flipH="1" flipV="1">
                  <a:off x="3580" y="1596"/>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4" name="Line 232">
                  <a:extLst>
                    <a:ext uri="{FF2B5EF4-FFF2-40B4-BE49-F238E27FC236}">
                      <a16:creationId xmlns:a16="http://schemas.microsoft.com/office/drawing/2014/main" id="{60269878-C217-499F-889D-EC42D50DBC41}"/>
                    </a:ext>
                  </a:extLst>
                </p:cNvPr>
                <p:cNvSpPr>
                  <a:spLocks noChangeShapeType="1"/>
                </p:cNvSpPr>
                <p:nvPr/>
              </p:nvSpPr>
              <p:spPr bwMode="auto">
                <a:xfrm flipV="1">
                  <a:off x="3464" y="1452"/>
                  <a:ext cx="0"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5" name="Line 233">
                  <a:extLst>
                    <a:ext uri="{FF2B5EF4-FFF2-40B4-BE49-F238E27FC236}">
                      <a16:creationId xmlns:a16="http://schemas.microsoft.com/office/drawing/2014/main" id="{CD671E6D-7C77-4281-9080-2067C5FD2014}"/>
                    </a:ext>
                  </a:extLst>
                </p:cNvPr>
                <p:cNvSpPr>
                  <a:spLocks noChangeShapeType="1"/>
                </p:cNvSpPr>
                <p:nvPr/>
              </p:nvSpPr>
              <p:spPr bwMode="auto">
                <a:xfrm flipV="1">
                  <a:off x="3545" y="1324"/>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6" name="Line 234">
                  <a:extLst>
                    <a:ext uri="{FF2B5EF4-FFF2-40B4-BE49-F238E27FC236}">
                      <a16:creationId xmlns:a16="http://schemas.microsoft.com/office/drawing/2014/main" id="{8161D931-AC8B-4B1E-A32B-8CFBFA9F290E}"/>
                    </a:ext>
                  </a:extLst>
                </p:cNvPr>
                <p:cNvSpPr>
                  <a:spLocks noChangeShapeType="1"/>
                </p:cNvSpPr>
                <p:nvPr/>
              </p:nvSpPr>
              <p:spPr bwMode="auto">
                <a:xfrm flipH="1" flipV="1">
                  <a:off x="3464" y="1458"/>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7" name="Line 235">
                  <a:extLst>
                    <a:ext uri="{FF2B5EF4-FFF2-40B4-BE49-F238E27FC236}">
                      <a16:creationId xmlns:a16="http://schemas.microsoft.com/office/drawing/2014/main" id="{7A309C8A-EBE2-434A-876B-3B1AC5747CE0}"/>
                    </a:ext>
                  </a:extLst>
                </p:cNvPr>
                <p:cNvSpPr>
                  <a:spLocks noChangeShapeType="1"/>
                </p:cNvSpPr>
                <p:nvPr/>
              </p:nvSpPr>
              <p:spPr bwMode="auto">
                <a:xfrm flipH="1" flipV="1">
                  <a:off x="3577" y="1594"/>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8" name="Line 236">
                  <a:extLst>
                    <a:ext uri="{FF2B5EF4-FFF2-40B4-BE49-F238E27FC236}">
                      <a16:creationId xmlns:a16="http://schemas.microsoft.com/office/drawing/2014/main" id="{FC90F377-1B37-4808-8ABB-A9F7B200DB64}"/>
                    </a:ext>
                  </a:extLst>
                </p:cNvPr>
                <p:cNvSpPr>
                  <a:spLocks noChangeShapeType="1"/>
                </p:cNvSpPr>
                <p:nvPr/>
              </p:nvSpPr>
              <p:spPr bwMode="auto">
                <a:xfrm flipV="1">
                  <a:off x="2971" y="2097"/>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237">
                  <a:extLst>
                    <a:ext uri="{FF2B5EF4-FFF2-40B4-BE49-F238E27FC236}">
                      <a16:creationId xmlns:a16="http://schemas.microsoft.com/office/drawing/2014/main" id="{B0975679-E55A-498E-BD5A-9446A30E47B1}"/>
                    </a:ext>
                  </a:extLst>
                </p:cNvPr>
                <p:cNvSpPr>
                  <a:spLocks noChangeShapeType="1"/>
                </p:cNvSpPr>
                <p:nvPr/>
              </p:nvSpPr>
              <p:spPr bwMode="auto">
                <a:xfrm flipV="1">
                  <a:off x="3548" y="1323"/>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238">
                  <a:extLst>
                    <a:ext uri="{FF2B5EF4-FFF2-40B4-BE49-F238E27FC236}">
                      <a16:creationId xmlns:a16="http://schemas.microsoft.com/office/drawing/2014/main" id="{C3ED0270-DD38-4F62-8EA7-23CA61C3A65C}"/>
                    </a:ext>
                  </a:extLst>
                </p:cNvPr>
                <p:cNvSpPr>
                  <a:spLocks noChangeShapeType="1"/>
                </p:cNvSpPr>
                <p:nvPr/>
              </p:nvSpPr>
              <p:spPr bwMode="auto">
                <a:xfrm flipH="1" flipV="1">
                  <a:off x="3465" y="1463"/>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239">
                  <a:extLst>
                    <a:ext uri="{FF2B5EF4-FFF2-40B4-BE49-F238E27FC236}">
                      <a16:creationId xmlns:a16="http://schemas.microsoft.com/office/drawing/2014/main" id="{C4FF5C5B-CD67-4BAA-9054-BE481243236B}"/>
                    </a:ext>
                  </a:extLst>
                </p:cNvPr>
                <p:cNvSpPr>
                  <a:spLocks noChangeShapeType="1"/>
                </p:cNvSpPr>
                <p:nvPr/>
              </p:nvSpPr>
              <p:spPr bwMode="auto">
                <a:xfrm flipH="1" flipV="1">
                  <a:off x="3574" y="1593"/>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2" name="Line 240">
                  <a:extLst>
                    <a:ext uri="{FF2B5EF4-FFF2-40B4-BE49-F238E27FC236}">
                      <a16:creationId xmlns:a16="http://schemas.microsoft.com/office/drawing/2014/main" id="{84FF544B-B87F-456A-9B11-5A2013583B7D}"/>
                    </a:ext>
                  </a:extLst>
                </p:cNvPr>
                <p:cNvSpPr>
                  <a:spLocks noChangeShapeType="1"/>
                </p:cNvSpPr>
                <p:nvPr/>
              </p:nvSpPr>
              <p:spPr bwMode="auto">
                <a:xfrm flipH="1" flipV="1">
                  <a:off x="3466" y="1469"/>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3" name="Line 241">
                  <a:extLst>
                    <a:ext uri="{FF2B5EF4-FFF2-40B4-BE49-F238E27FC236}">
                      <a16:creationId xmlns:a16="http://schemas.microsoft.com/office/drawing/2014/main" id="{472AD66A-AC8C-4F8F-8318-3F15C9E885ED}"/>
                    </a:ext>
                  </a:extLst>
                </p:cNvPr>
                <p:cNvSpPr>
                  <a:spLocks noChangeShapeType="1"/>
                </p:cNvSpPr>
                <p:nvPr/>
              </p:nvSpPr>
              <p:spPr bwMode="auto">
                <a:xfrm flipV="1">
                  <a:off x="2969" y="2101"/>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4" name="Line 242">
                  <a:extLst>
                    <a:ext uri="{FF2B5EF4-FFF2-40B4-BE49-F238E27FC236}">
                      <a16:creationId xmlns:a16="http://schemas.microsoft.com/office/drawing/2014/main" id="{16578310-2AA6-4227-B4DD-0D580381D679}"/>
                    </a:ext>
                  </a:extLst>
                </p:cNvPr>
                <p:cNvSpPr>
                  <a:spLocks noChangeShapeType="1"/>
                </p:cNvSpPr>
                <p:nvPr/>
              </p:nvSpPr>
              <p:spPr bwMode="auto">
                <a:xfrm flipV="1">
                  <a:off x="3551" y="1322"/>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5" name="Line 243">
                  <a:extLst>
                    <a:ext uri="{FF2B5EF4-FFF2-40B4-BE49-F238E27FC236}">
                      <a16:creationId xmlns:a16="http://schemas.microsoft.com/office/drawing/2014/main" id="{7D1D8E5E-6E0F-4D53-B83B-FF0CA517ADDC}"/>
                    </a:ext>
                  </a:extLst>
                </p:cNvPr>
                <p:cNvSpPr>
                  <a:spLocks noChangeShapeType="1"/>
                </p:cNvSpPr>
                <p:nvPr/>
              </p:nvSpPr>
              <p:spPr bwMode="auto">
                <a:xfrm flipH="1" flipV="1">
                  <a:off x="3570" y="1591"/>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6" name="Line 244">
                  <a:extLst>
                    <a:ext uri="{FF2B5EF4-FFF2-40B4-BE49-F238E27FC236}">
                      <a16:creationId xmlns:a16="http://schemas.microsoft.com/office/drawing/2014/main" id="{F55F24AD-A3D5-400E-9DC7-13070DA767AE}"/>
                    </a:ext>
                  </a:extLst>
                </p:cNvPr>
                <p:cNvSpPr>
                  <a:spLocks noChangeShapeType="1"/>
                </p:cNvSpPr>
                <p:nvPr/>
              </p:nvSpPr>
              <p:spPr bwMode="auto">
                <a:xfrm flipH="1" flipV="1">
                  <a:off x="3467" y="1474"/>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7" name="Line 245">
                  <a:extLst>
                    <a:ext uri="{FF2B5EF4-FFF2-40B4-BE49-F238E27FC236}">
                      <a16:creationId xmlns:a16="http://schemas.microsoft.com/office/drawing/2014/main" id="{030C0743-A956-4F17-98EF-12DC595C422B}"/>
                    </a:ext>
                  </a:extLst>
                </p:cNvPr>
                <p:cNvSpPr>
                  <a:spLocks noChangeShapeType="1"/>
                </p:cNvSpPr>
                <p:nvPr/>
              </p:nvSpPr>
              <p:spPr bwMode="auto">
                <a:xfrm flipH="1" flipV="1">
                  <a:off x="3468" y="1480"/>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8" name="Line 246">
                  <a:extLst>
                    <a:ext uri="{FF2B5EF4-FFF2-40B4-BE49-F238E27FC236}">
                      <a16:creationId xmlns:a16="http://schemas.microsoft.com/office/drawing/2014/main" id="{8F59251F-F535-4A33-9AF1-C33EA66FF7D9}"/>
                    </a:ext>
                  </a:extLst>
                </p:cNvPr>
                <p:cNvSpPr>
                  <a:spLocks noChangeShapeType="1"/>
                </p:cNvSpPr>
                <p:nvPr/>
              </p:nvSpPr>
              <p:spPr bwMode="auto">
                <a:xfrm flipV="1">
                  <a:off x="2967" y="2106"/>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9" name="Line 247">
                  <a:extLst>
                    <a:ext uri="{FF2B5EF4-FFF2-40B4-BE49-F238E27FC236}">
                      <a16:creationId xmlns:a16="http://schemas.microsoft.com/office/drawing/2014/main" id="{F66B165D-B04D-4FA4-9CCE-497B7CF058F3}"/>
                    </a:ext>
                  </a:extLst>
                </p:cNvPr>
                <p:cNvSpPr>
                  <a:spLocks noChangeShapeType="1"/>
                </p:cNvSpPr>
                <p:nvPr/>
              </p:nvSpPr>
              <p:spPr bwMode="auto">
                <a:xfrm flipV="1">
                  <a:off x="3553" y="1321"/>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0" name="Line 248">
                  <a:extLst>
                    <a:ext uri="{FF2B5EF4-FFF2-40B4-BE49-F238E27FC236}">
                      <a16:creationId xmlns:a16="http://schemas.microsoft.com/office/drawing/2014/main" id="{6090DEB8-3E1A-4974-AAF1-820D0D6ABF75}"/>
                    </a:ext>
                  </a:extLst>
                </p:cNvPr>
                <p:cNvSpPr>
                  <a:spLocks noChangeShapeType="1"/>
                </p:cNvSpPr>
                <p:nvPr/>
              </p:nvSpPr>
              <p:spPr bwMode="auto">
                <a:xfrm flipH="1" flipV="1">
                  <a:off x="3567" y="1589"/>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1" name="Line 249">
                  <a:extLst>
                    <a:ext uri="{FF2B5EF4-FFF2-40B4-BE49-F238E27FC236}">
                      <a16:creationId xmlns:a16="http://schemas.microsoft.com/office/drawing/2014/main" id="{E55EED87-D3F5-420F-8B1D-8F2668361A2C}"/>
                    </a:ext>
                  </a:extLst>
                </p:cNvPr>
                <p:cNvSpPr>
                  <a:spLocks noChangeShapeType="1"/>
                </p:cNvSpPr>
                <p:nvPr/>
              </p:nvSpPr>
              <p:spPr bwMode="auto">
                <a:xfrm flipH="1" flipV="1">
                  <a:off x="3470" y="1485"/>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2" name="Line 250">
                  <a:extLst>
                    <a:ext uri="{FF2B5EF4-FFF2-40B4-BE49-F238E27FC236}">
                      <a16:creationId xmlns:a16="http://schemas.microsoft.com/office/drawing/2014/main" id="{EBFAE1AF-2FE2-459F-BE7A-23081D679BDE}"/>
                    </a:ext>
                  </a:extLst>
                </p:cNvPr>
                <p:cNvSpPr>
                  <a:spLocks noChangeShapeType="1"/>
                </p:cNvSpPr>
                <p:nvPr/>
              </p:nvSpPr>
              <p:spPr bwMode="auto">
                <a:xfrm>
                  <a:off x="2794" y="2140"/>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3" name="Line 251">
                  <a:extLst>
                    <a:ext uri="{FF2B5EF4-FFF2-40B4-BE49-F238E27FC236}">
                      <a16:creationId xmlns:a16="http://schemas.microsoft.com/office/drawing/2014/main" id="{6480EC96-66C4-4491-B516-CB707FF2B405}"/>
                    </a:ext>
                  </a:extLst>
                </p:cNvPr>
                <p:cNvSpPr>
                  <a:spLocks noChangeShapeType="1"/>
                </p:cNvSpPr>
                <p:nvPr/>
              </p:nvSpPr>
              <p:spPr bwMode="auto">
                <a:xfrm>
                  <a:off x="2785" y="2140"/>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4" name="Line 252">
                  <a:extLst>
                    <a:ext uri="{FF2B5EF4-FFF2-40B4-BE49-F238E27FC236}">
                      <a16:creationId xmlns:a16="http://schemas.microsoft.com/office/drawing/2014/main" id="{904E1318-B242-49BE-AEAA-558628EBF4E1}"/>
                    </a:ext>
                  </a:extLst>
                </p:cNvPr>
                <p:cNvSpPr>
                  <a:spLocks noChangeShapeType="1"/>
                </p:cNvSpPr>
                <p:nvPr/>
              </p:nvSpPr>
              <p:spPr bwMode="auto">
                <a:xfrm>
                  <a:off x="2803" y="2140"/>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5" name="Line 253">
                  <a:extLst>
                    <a:ext uri="{FF2B5EF4-FFF2-40B4-BE49-F238E27FC236}">
                      <a16:creationId xmlns:a16="http://schemas.microsoft.com/office/drawing/2014/main" id="{11D5BEB2-CC61-4AAE-B4D6-96F2812B68F6}"/>
                    </a:ext>
                  </a:extLst>
                </p:cNvPr>
                <p:cNvSpPr>
                  <a:spLocks noChangeShapeType="1"/>
                </p:cNvSpPr>
                <p:nvPr/>
              </p:nvSpPr>
              <p:spPr bwMode="auto">
                <a:xfrm flipV="1">
                  <a:off x="2776" y="2140"/>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 name="Line 254">
                  <a:extLst>
                    <a:ext uri="{FF2B5EF4-FFF2-40B4-BE49-F238E27FC236}">
                      <a16:creationId xmlns:a16="http://schemas.microsoft.com/office/drawing/2014/main" id="{5B575354-6FAE-4D9F-8434-7777AB828306}"/>
                    </a:ext>
                  </a:extLst>
                </p:cNvPr>
                <p:cNvSpPr>
                  <a:spLocks noChangeShapeType="1"/>
                </p:cNvSpPr>
                <p:nvPr/>
              </p:nvSpPr>
              <p:spPr bwMode="auto">
                <a:xfrm>
                  <a:off x="2812" y="2140"/>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 name="Line 255">
                  <a:extLst>
                    <a:ext uri="{FF2B5EF4-FFF2-40B4-BE49-F238E27FC236}">
                      <a16:creationId xmlns:a16="http://schemas.microsoft.com/office/drawing/2014/main" id="{9F8076A2-2550-49AF-B82B-3BF1893ED228}"/>
                    </a:ext>
                  </a:extLst>
                </p:cNvPr>
                <p:cNvSpPr>
                  <a:spLocks noChangeShapeType="1"/>
                </p:cNvSpPr>
                <p:nvPr/>
              </p:nvSpPr>
              <p:spPr bwMode="auto">
                <a:xfrm flipH="1" flipV="1">
                  <a:off x="3563" y="1587"/>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Line 256">
                  <a:extLst>
                    <a:ext uri="{FF2B5EF4-FFF2-40B4-BE49-F238E27FC236}">
                      <a16:creationId xmlns:a16="http://schemas.microsoft.com/office/drawing/2014/main" id="{6BC4CB97-3411-4198-8FDF-B982A3675955}"/>
                    </a:ext>
                  </a:extLst>
                </p:cNvPr>
                <p:cNvSpPr>
                  <a:spLocks noChangeShapeType="1"/>
                </p:cNvSpPr>
                <p:nvPr/>
              </p:nvSpPr>
              <p:spPr bwMode="auto">
                <a:xfrm>
                  <a:off x="2767" y="2141"/>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 name="Line 257">
                  <a:extLst>
                    <a:ext uri="{FF2B5EF4-FFF2-40B4-BE49-F238E27FC236}">
                      <a16:creationId xmlns:a16="http://schemas.microsoft.com/office/drawing/2014/main" id="{B6CD294D-887C-4E23-8463-F72AB0D44BCB}"/>
                    </a:ext>
                  </a:extLst>
                </p:cNvPr>
                <p:cNvSpPr>
                  <a:spLocks noChangeShapeType="1"/>
                </p:cNvSpPr>
                <p:nvPr/>
              </p:nvSpPr>
              <p:spPr bwMode="auto">
                <a:xfrm>
                  <a:off x="2820" y="2141"/>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0" name="Line 258">
                  <a:extLst>
                    <a:ext uri="{FF2B5EF4-FFF2-40B4-BE49-F238E27FC236}">
                      <a16:creationId xmlns:a16="http://schemas.microsoft.com/office/drawing/2014/main" id="{C9D8BC72-6B60-4798-8F9D-0FF221360D26}"/>
                    </a:ext>
                  </a:extLst>
                </p:cNvPr>
                <p:cNvSpPr>
                  <a:spLocks noChangeShapeType="1"/>
                </p:cNvSpPr>
                <p:nvPr/>
              </p:nvSpPr>
              <p:spPr bwMode="auto">
                <a:xfrm flipV="1">
                  <a:off x="2758" y="2141"/>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1" name="Line 259">
                  <a:extLst>
                    <a:ext uri="{FF2B5EF4-FFF2-40B4-BE49-F238E27FC236}">
                      <a16:creationId xmlns:a16="http://schemas.microsoft.com/office/drawing/2014/main" id="{12E7A18F-7A11-4623-B126-3A2BF7122B39}"/>
                    </a:ext>
                  </a:extLst>
                </p:cNvPr>
                <p:cNvSpPr>
                  <a:spLocks noChangeShapeType="1"/>
                </p:cNvSpPr>
                <p:nvPr/>
              </p:nvSpPr>
              <p:spPr bwMode="auto">
                <a:xfrm flipV="1">
                  <a:off x="3556" y="1320"/>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2" name="Line 260">
                  <a:extLst>
                    <a:ext uri="{FF2B5EF4-FFF2-40B4-BE49-F238E27FC236}">
                      <a16:creationId xmlns:a16="http://schemas.microsoft.com/office/drawing/2014/main" id="{9C701B76-E70E-4968-B2E1-B985627A90EC}"/>
                    </a:ext>
                  </a:extLst>
                </p:cNvPr>
                <p:cNvSpPr>
                  <a:spLocks noChangeShapeType="1"/>
                </p:cNvSpPr>
                <p:nvPr/>
              </p:nvSpPr>
              <p:spPr bwMode="auto">
                <a:xfrm flipH="1" flipV="1">
                  <a:off x="3472" y="1490"/>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3" name="Line 261">
                  <a:extLst>
                    <a:ext uri="{FF2B5EF4-FFF2-40B4-BE49-F238E27FC236}">
                      <a16:creationId xmlns:a16="http://schemas.microsoft.com/office/drawing/2014/main" id="{556BCED2-BCEF-440A-BE27-8FD756093A80}"/>
                    </a:ext>
                  </a:extLst>
                </p:cNvPr>
                <p:cNvSpPr>
                  <a:spLocks noChangeShapeType="1"/>
                </p:cNvSpPr>
                <p:nvPr/>
              </p:nvSpPr>
              <p:spPr bwMode="auto">
                <a:xfrm>
                  <a:off x="2828" y="2141"/>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4" name="Line 262">
                  <a:extLst>
                    <a:ext uri="{FF2B5EF4-FFF2-40B4-BE49-F238E27FC236}">
                      <a16:creationId xmlns:a16="http://schemas.microsoft.com/office/drawing/2014/main" id="{10E9FA6B-5BF9-4E84-B34B-35950A6339BA}"/>
                    </a:ext>
                  </a:extLst>
                </p:cNvPr>
                <p:cNvSpPr>
                  <a:spLocks noChangeShapeType="1"/>
                </p:cNvSpPr>
                <p:nvPr/>
              </p:nvSpPr>
              <p:spPr bwMode="auto">
                <a:xfrm flipV="1">
                  <a:off x="2966" y="2110"/>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5" name="Line 263">
                  <a:extLst>
                    <a:ext uri="{FF2B5EF4-FFF2-40B4-BE49-F238E27FC236}">
                      <a16:creationId xmlns:a16="http://schemas.microsoft.com/office/drawing/2014/main" id="{C19B415D-188B-46AD-8EAD-8487650B7350}"/>
                    </a:ext>
                  </a:extLst>
                </p:cNvPr>
                <p:cNvSpPr>
                  <a:spLocks noChangeShapeType="1"/>
                </p:cNvSpPr>
                <p:nvPr/>
              </p:nvSpPr>
              <p:spPr bwMode="auto">
                <a:xfrm>
                  <a:off x="2749" y="2142"/>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6" name="Line 264">
                  <a:extLst>
                    <a:ext uri="{FF2B5EF4-FFF2-40B4-BE49-F238E27FC236}">
                      <a16:creationId xmlns:a16="http://schemas.microsoft.com/office/drawing/2014/main" id="{092991C8-3396-4C29-B95D-27F6518E5885}"/>
                    </a:ext>
                  </a:extLst>
                </p:cNvPr>
                <p:cNvSpPr>
                  <a:spLocks noChangeShapeType="1"/>
                </p:cNvSpPr>
                <p:nvPr/>
              </p:nvSpPr>
              <p:spPr bwMode="auto">
                <a:xfrm>
                  <a:off x="2836" y="214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7" name="Line 265">
                  <a:extLst>
                    <a:ext uri="{FF2B5EF4-FFF2-40B4-BE49-F238E27FC236}">
                      <a16:creationId xmlns:a16="http://schemas.microsoft.com/office/drawing/2014/main" id="{71596E1A-741E-4532-9A5B-7A2907AC2B5A}"/>
                    </a:ext>
                  </a:extLst>
                </p:cNvPr>
                <p:cNvSpPr>
                  <a:spLocks noChangeShapeType="1"/>
                </p:cNvSpPr>
                <p:nvPr/>
              </p:nvSpPr>
              <p:spPr bwMode="auto">
                <a:xfrm flipV="1">
                  <a:off x="2739" y="2142"/>
                  <a:ext cx="1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8" name="Line 266">
                  <a:extLst>
                    <a:ext uri="{FF2B5EF4-FFF2-40B4-BE49-F238E27FC236}">
                      <a16:creationId xmlns:a16="http://schemas.microsoft.com/office/drawing/2014/main" id="{C4956F6D-3908-470E-A9C2-C01B2AD78A77}"/>
                    </a:ext>
                  </a:extLst>
                </p:cNvPr>
                <p:cNvSpPr>
                  <a:spLocks noChangeShapeType="1"/>
                </p:cNvSpPr>
                <p:nvPr/>
              </p:nvSpPr>
              <p:spPr bwMode="auto">
                <a:xfrm flipH="1" flipV="1">
                  <a:off x="3560" y="1585"/>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9" name="Line 267">
                  <a:extLst>
                    <a:ext uri="{FF2B5EF4-FFF2-40B4-BE49-F238E27FC236}">
                      <a16:creationId xmlns:a16="http://schemas.microsoft.com/office/drawing/2014/main" id="{971C4ABB-BF37-48F3-AC5E-59B8D8B3062D}"/>
                    </a:ext>
                  </a:extLst>
                </p:cNvPr>
                <p:cNvSpPr>
                  <a:spLocks noChangeShapeType="1"/>
                </p:cNvSpPr>
                <p:nvPr/>
              </p:nvSpPr>
              <p:spPr bwMode="auto">
                <a:xfrm>
                  <a:off x="2844" y="2142"/>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0" name="Line 268">
                  <a:extLst>
                    <a:ext uri="{FF2B5EF4-FFF2-40B4-BE49-F238E27FC236}">
                      <a16:creationId xmlns:a16="http://schemas.microsoft.com/office/drawing/2014/main" id="{F1053C4E-15B5-49B8-8E95-89E5E5495307}"/>
                    </a:ext>
                  </a:extLst>
                </p:cNvPr>
                <p:cNvSpPr>
                  <a:spLocks noChangeShapeType="1"/>
                </p:cNvSpPr>
                <p:nvPr/>
              </p:nvSpPr>
              <p:spPr bwMode="auto">
                <a:xfrm flipH="1" flipV="1">
                  <a:off x="3474" y="1496"/>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1" name="Line 269">
                  <a:extLst>
                    <a:ext uri="{FF2B5EF4-FFF2-40B4-BE49-F238E27FC236}">
                      <a16:creationId xmlns:a16="http://schemas.microsoft.com/office/drawing/2014/main" id="{9B641D63-99B8-425B-96DF-CC7333B3589A}"/>
                    </a:ext>
                  </a:extLst>
                </p:cNvPr>
                <p:cNvSpPr>
                  <a:spLocks noChangeShapeType="1"/>
                </p:cNvSpPr>
                <p:nvPr/>
              </p:nvSpPr>
              <p:spPr bwMode="auto">
                <a:xfrm flipV="1">
                  <a:off x="2730" y="2143"/>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2" name="Line 270">
                  <a:extLst>
                    <a:ext uri="{FF2B5EF4-FFF2-40B4-BE49-F238E27FC236}">
                      <a16:creationId xmlns:a16="http://schemas.microsoft.com/office/drawing/2014/main" id="{761CE732-D5E2-4227-96D5-892063C59F8F}"/>
                    </a:ext>
                  </a:extLst>
                </p:cNvPr>
                <p:cNvSpPr>
                  <a:spLocks noChangeShapeType="1"/>
                </p:cNvSpPr>
                <p:nvPr/>
              </p:nvSpPr>
              <p:spPr bwMode="auto">
                <a:xfrm>
                  <a:off x="2852" y="2143"/>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3" name="Line 271">
                  <a:extLst>
                    <a:ext uri="{FF2B5EF4-FFF2-40B4-BE49-F238E27FC236}">
                      <a16:creationId xmlns:a16="http://schemas.microsoft.com/office/drawing/2014/main" id="{B6ACEC0F-40B3-4CD2-A9A2-C27DB6B61BFB}"/>
                    </a:ext>
                  </a:extLst>
                </p:cNvPr>
                <p:cNvSpPr>
                  <a:spLocks noChangeShapeType="1"/>
                </p:cNvSpPr>
                <p:nvPr/>
              </p:nvSpPr>
              <p:spPr bwMode="auto">
                <a:xfrm flipH="1" flipV="1">
                  <a:off x="3476" y="1501"/>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4" name="Line 272">
                  <a:extLst>
                    <a:ext uri="{FF2B5EF4-FFF2-40B4-BE49-F238E27FC236}">
                      <a16:creationId xmlns:a16="http://schemas.microsoft.com/office/drawing/2014/main" id="{28010401-D7F3-4D56-A972-C753A7BD53D7}"/>
                    </a:ext>
                  </a:extLst>
                </p:cNvPr>
                <p:cNvSpPr>
                  <a:spLocks noChangeShapeType="1"/>
                </p:cNvSpPr>
                <p:nvPr/>
              </p:nvSpPr>
              <p:spPr bwMode="auto">
                <a:xfrm flipH="1" flipV="1">
                  <a:off x="3556" y="1583"/>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5" name="Line 273">
                  <a:extLst>
                    <a:ext uri="{FF2B5EF4-FFF2-40B4-BE49-F238E27FC236}">
                      <a16:creationId xmlns:a16="http://schemas.microsoft.com/office/drawing/2014/main" id="{AA593A8F-2A6A-41F7-B330-6CD51347B5C9}"/>
                    </a:ext>
                  </a:extLst>
                </p:cNvPr>
                <p:cNvSpPr>
                  <a:spLocks noChangeShapeType="1"/>
                </p:cNvSpPr>
                <p:nvPr/>
              </p:nvSpPr>
              <p:spPr bwMode="auto">
                <a:xfrm flipV="1">
                  <a:off x="2964" y="2114"/>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6" name="Line 274">
                  <a:extLst>
                    <a:ext uri="{FF2B5EF4-FFF2-40B4-BE49-F238E27FC236}">
                      <a16:creationId xmlns:a16="http://schemas.microsoft.com/office/drawing/2014/main" id="{7B6B7289-589E-491F-AB72-0CA5891FEFCD}"/>
                    </a:ext>
                  </a:extLst>
                </p:cNvPr>
                <p:cNvSpPr>
                  <a:spLocks noChangeShapeType="1"/>
                </p:cNvSpPr>
                <p:nvPr/>
              </p:nvSpPr>
              <p:spPr bwMode="auto">
                <a:xfrm flipV="1">
                  <a:off x="3558" y="1319"/>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7" name="Line 275">
                  <a:extLst>
                    <a:ext uri="{FF2B5EF4-FFF2-40B4-BE49-F238E27FC236}">
                      <a16:creationId xmlns:a16="http://schemas.microsoft.com/office/drawing/2014/main" id="{F780834C-4302-43B7-BA3D-255750C5B7B6}"/>
                    </a:ext>
                  </a:extLst>
                </p:cNvPr>
                <p:cNvSpPr>
                  <a:spLocks noChangeShapeType="1"/>
                </p:cNvSpPr>
                <p:nvPr/>
              </p:nvSpPr>
              <p:spPr bwMode="auto">
                <a:xfrm>
                  <a:off x="2859" y="2143"/>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8" name="Line 276">
                  <a:extLst>
                    <a:ext uri="{FF2B5EF4-FFF2-40B4-BE49-F238E27FC236}">
                      <a16:creationId xmlns:a16="http://schemas.microsoft.com/office/drawing/2014/main" id="{2B3B2A70-2F76-401A-9A57-CC9CFF245D45}"/>
                    </a:ext>
                  </a:extLst>
                </p:cNvPr>
                <p:cNvSpPr>
                  <a:spLocks noChangeShapeType="1"/>
                </p:cNvSpPr>
                <p:nvPr/>
              </p:nvSpPr>
              <p:spPr bwMode="auto">
                <a:xfrm flipV="1">
                  <a:off x="2721" y="2144"/>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9" name="Line 277">
                  <a:extLst>
                    <a:ext uri="{FF2B5EF4-FFF2-40B4-BE49-F238E27FC236}">
                      <a16:creationId xmlns:a16="http://schemas.microsoft.com/office/drawing/2014/main" id="{71C7C8DD-656C-408A-A0A3-AD8B65A144E1}"/>
                    </a:ext>
                  </a:extLst>
                </p:cNvPr>
                <p:cNvSpPr>
                  <a:spLocks noChangeShapeType="1"/>
                </p:cNvSpPr>
                <p:nvPr/>
              </p:nvSpPr>
              <p:spPr bwMode="auto">
                <a:xfrm>
                  <a:off x="2867" y="2144"/>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0" name="Line 278">
                  <a:extLst>
                    <a:ext uri="{FF2B5EF4-FFF2-40B4-BE49-F238E27FC236}">
                      <a16:creationId xmlns:a16="http://schemas.microsoft.com/office/drawing/2014/main" id="{4CE71BFB-93E0-4217-9959-71C1BFDA6714}"/>
                    </a:ext>
                  </a:extLst>
                </p:cNvPr>
                <p:cNvSpPr>
                  <a:spLocks noChangeShapeType="1"/>
                </p:cNvSpPr>
                <p:nvPr/>
              </p:nvSpPr>
              <p:spPr bwMode="auto">
                <a:xfrm flipH="1" flipV="1">
                  <a:off x="3479" y="1506"/>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1" name="Line 279">
                  <a:extLst>
                    <a:ext uri="{FF2B5EF4-FFF2-40B4-BE49-F238E27FC236}">
                      <a16:creationId xmlns:a16="http://schemas.microsoft.com/office/drawing/2014/main" id="{877BD725-95AE-47EC-961D-5702517CF0C8}"/>
                    </a:ext>
                  </a:extLst>
                </p:cNvPr>
                <p:cNvSpPr>
                  <a:spLocks noChangeShapeType="1"/>
                </p:cNvSpPr>
                <p:nvPr/>
              </p:nvSpPr>
              <p:spPr bwMode="auto">
                <a:xfrm flipH="1" flipV="1">
                  <a:off x="3552" y="1580"/>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 name="Line 280">
                  <a:extLst>
                    <a:ext uri="{FF2B5EF4-FFF2-40B4-BE49-F238E27FC236}">
                      <a16:creationId xmlns:a16="http://schemas.microsoft.com/office/drawing/2014/main" id="{56016410-4A8C-402C-8819-85CE9C80F541}"/>
                    </a:ext>
                  </a:extLst>
                </p:cNvPr>
                <p:cNvSpPr>
                  <a:spLocks noChangeShapeType="1"/>
                </p:cNvSpPr>
                <p:nvPr/>
              </p:nvSpPr>
              <p:spPr bwMode="auto">
                <a:xfrm flipV="1">
                  <a:off x="2711" y="2145"/>
                  <a:ext cx="1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3" name="Line 281">
                  <a:extLst>
                    <a:ext uri="{FF2B5EF4-FFF2-40B4-BE49-F238E27FC236}">
                      <a16:creationId xmlns:a16="http://schemas.microsoft.com/office/drawing/2014/main" id="{99B9D23F-9981-4E6F-8A73-40660550645A}"/>
                    </a:ext>
                  </a:extLst>
                </p:cNvPr>
                <p:cNvSpPr>
                  <a:spLocks noChangeShapeType="1"/>
                </p:cNvSpPr>
                <p:nvPr/>
              </p:nvSpPr>
              <p:spPr bwMode="auto">
                <a:xfrm>
                  <a:off x="2874" y="2145"/>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4" name="Line 282">
                  <a:extLst>
                    <a:ext uri="{FF2B5EF4-FFF2-40B4-BE49-F238E27FC236}">
                      <a16:creationId xmlns:a16="http://schemas.microsoft.com/office/drawing/2014/main" id="{589FB636-9CD7-4AFF-AABD-A35E096A5AD8}"/>
                    </a:ext>
                  </a:extLst>
                </p:cNvPr>
                <p:cNvSpPr>
                  <a:spLocks noChangeShapeType="1"/>
                </p:cNvSpPr>
                <p:nvPr/>
              </p:nvSpPr>
              <p:spPr bwMode="auto">
                <a:xfrm flipH="1" flipV="1">
                  <a:off x="3482" y="1511"/>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5" name="Line 283">
                  <a:extLst>
                    <a:ext uri="{FF2B5EF4-FFF2-40B4-BE49-F238E27FC236}">
                      <a16:creationId xmlns:a16="http://schemas.microsoft.com/office/drawing/2014/main" id="{0372519C-CA8F-405E-811B-46CA034FC7FD}"/>
                    </a:ext>
                  </a:extLst>
                </p:cNvPr>
                <p:cNvSpPr>
                  <a:spLocks noChangeShapeType="1"/>
                </p:cNvSpPr>
                <p:nvPr/>
              </p:nvSpPr>
              <p:spPr bwMode="auto">
                <a:xfrm flipV="1">
                  <a:off x="2963" y="2118"/>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6" name="Line 284">
                  <a:extLst>
                    <a:ext uri="{FF2B5EF4-FFF2-40B4-BE49-F238E27FC236}">
                      <a16:creationId xmlns:a16="http://schemas.microsoft.com/office/drawing/2014/main" id="{7727B7D9-B93C-47A9-90F4-EA363D36CC1B}"/>
                    </a:ext>
                  </a:extLst>
                </p:cNvPr>
                <p:cNvSpPr>
                  <a:spLocks noChangeShapeType="1"/>
                </p:cNvSpPr>
                <p:nvPr/>
              </p:nvSpPr>
              <p:spPr bwMode="auto">
                <a:xfrm flipH="1" flipV="1">
                  <a:off x="3548" y="1578"/>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7" name="Line 285">
                  <a:extLst>
                    <a:ext uri="{FF2B5EF4-FFF2-40B4-BE49-F238E27FC236}">
                      <a16:creationId xmlns:a16="http://schemas.microsoft.com/office/drawing/2014/main" id="{AA0981AC-5CDB-4A6C-9443-4A55B8B94457}"/>
                    </a:ext>
                  </a:extLst>
                </p:cNvPr>
                <p:cNvSpPr>
                  <a:spLocks noChangeShapeType="1"/>
                </p:cNvSpPr>
                <p:nvPr/>
              </p:nvSpPr>
              <p:spPr bwMode="auto">
                <a:xfrm flipV="1">
                  <a:off x="2702" y="2146"/>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8" name="Line 286">
                  <a:extLst>
                    <a:ext uri="{FF2B5EF4-FFF2-40B4-BE49-F238E27FC236}">
                      <a16:creationId xmlns:a16="http://schemas.microsoft.com/office/drawing/2014/main" id="{AF546B46-6FDB-4F30-9B80-38B099474FD6}"/>
                    </a:ext>
                  </a:extLst>
                </p:cNvPr>
                <p:cNvSpPr>
                  <a:spLocks noChangeShapeType="1"/>
                </p:cNvSpPr>
                <p:nvPr/>
              </p:nvSpPr>
              <p:spPr bwMode="auto">
                <a:xfrm>
                  <a:off x="3559" y="1319"/>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9" name="Line 287">
                  <a:extLst>
                    <a:ext uri="{FF2B5EF4-FFF2-40B4-BE49-F238E27FC236}">
                      <a16:creationId xmlns:a16="http://schemas.microsoft.com/office/drawing/2014/main" id="{EA6F032F-689D-41CB-AB71-06B772375BBE}"/>
                    </a:ext>
                  </a:extLst>
                </p:cNvPr>
                <p:cNvSpPr>
                  <a:spLocks noChangeShapeType="1"/>
                </p:cNvSpPr>
                <p:nvPr/>
              </p:nvSpPr>
              <p:spPr bwMode="auto">
                <a:xfrm>
                  <a:off x="2880" y="2146"/>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0" name="Line 288">
                  <a:extLst>
                    <a:ext uri="{FF2B5EF4-FFF2-40B4-BE49-F238E27FC236}">
                      <a16:creationId xmlns:a16="http://schemas.microsoft.com/office/drawing/2014/main" id="{185B1C4A-BEC4-4BFE-ADF4-CC8F7502F9C0}"/>
                    </a:ext>
                  </a:extLst>
                </p:cNvPr>
                <p:cNvSpPr>
                  <a:spLocks noChangeShapeType="1"/>
                </p:cNvSpPr>
                <p:nvPr/>
              </p:nvSpPr>
              <p:spPr bwMode="auto">
                <a:xfrm flipH="1" flipV="1">
                  <a:off x="3485" y="1516"/>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1" name="Line 289">
                  <a:extLst>
                    <a:ext uri="{FF2B5EF4-FFF2-40B4-BE49-F238E27FC236}">
                      <a16:creationId xmlns:a16="http://schemas.microsoft.com/office/drawing/2014/main" id="{707E943A-62E9-4867-9954-90541EA20874}"/>
                    </a:ext>
                  </a:extLst>
                </p:cNvPr>
                <p:cNvSpPr>
                  <a:spLocks noChangeShapeType="1"/>
                </p:cNvSpPr>
                <p:nvPr/>
              </p:nvSpPr>
              <p:spPr bwMode="auto">
                <a:xfrm flipH="1" flipV="1">
                  <a:off x="3544" y="1575"/>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2" name="Line 290">
                  <a:extLst>
                    <a:ext uri="{FF2B5EF4-FFF2-40B4-BE49-F238E27FC236}">
                      <a16:creationId xmlns:a16="http://schemas.microsoft.com/office/drawing/2014/main" id="{0DC216B4-3A01-4CFC-A685-AE6C4DDAC3C6}"/>
                    </a:ext>
                  </a:extLst>
                </p:cNvPr>
                <p:cNvSpPr>
                  <a:spLocks noChangeShapeType="1"/>
                </p:cNvSpPr>
                <p:nvPr/>
              </p:nvSpPr>
              <p:spPr bwMode="auto">
                <a:xfrm flipV="1">
                  <a:off x="2693" y="2148"/>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3" name="Line 291">
                  <a:extLst>
                    <a:ext uri="{FF2B5EF4-FFF2-40B4-BE49-F238E27FC236}">
                      <a16:creationId xmlns:a16="http://schemas.microsoft.com/office/drawing/2014/main" id="{B5745390-657F-4C3A-8FA6-E4ED485ADF09}"/>
                    </a:ext>
                  </a:extLst>
                </p:cNvPr>
                <p:cNvSpPr>
                  <a:spLocks noChangeShapeType="1"/>
                </p:cNvSpPr>
                <p:nvPr/>
              </p:nvSpPr>
              <p:spPr bwMode="auto">
                <a:xfrm flipH="1" flipV="1">
                  <a:off x="3488" y="1521"/>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4" name="Line 292">
                  <a:extLst>
                    <a:ext uri="{FF2B5EF4-FFF2-40B4-BE49-F238E27FC236}">
                      <a16:creationId xmlns:a16="http://schemas.microsoft.com/office/drawing/2014/main" id="{5A1E35AB-2DCD-4DCB-B9C9-23123C630EF5}"/>
                    </a:ext>
                  </a:extLst>
                </p:cNvPr>
                <p:cNvSpPr>
                  <a:spLocks noChangeShapeType="1"/>
                </p:cNvSpPr>
                <p:nvPr/>
              </p:nvSpPr>
              <p:spPr bwMode="auto">
                <a:xfrm>
                  <a:off x="2887" y="2147"/>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5" name="Line 293">
                  <a:extLst>
                    <a:ext uri="{FF2B5EF4-FFF2-40B4-BE49-F238E27FC236}">
                      <a16:creationId xmlns:a16="http://schemas.microsoft.com/office/drawing/2014/main" id="{0C276333-6A71-4618-9D2B-4A6600410AC0}"/>
                    </a:ext>
                  </a:extLst>
                </p:cNvPr>
                <p:cNvSpPr>
                  <a:spLocks noChangeShapeType="1"/>
                </p:cNvSpPr>
                <p:nvPr/>
              </p:nvSpPr>
              <p:spPr bwMode="auto">
                <a:xfrm flipH="1" flipV="1">
                  <a:off x="3540" y="1572"/>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6" name="Line 294">
                  <a:extLst>
                    <a:ext uri="{FF2B5EF4-FFF2-40B4-BE49-F238E27FC236}">
                      <a16:creationId xmlns:a16="http://schemas.microsoft.com/office/drawing/2014/main" id="{996715CE-03BD-4648-B58E-A69499F50609}"/>
                    </a:ext>
                  </a:extLst>
                </p:cNvPr>
                <p:cNvSpPr>
                  <a:spLocks noChangeShapeType="1"/>
                </p:cNvSpPr>
                <p:nvPr/>
              </p:nvSpPr>
              <p:spPr bwMode="auto">
                <a:xfrm flipH="1" flipV="1">
                  <a:off x="3491" y="1526"/>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7" name="Line 295">
                  <a:extLst>
                    <a:ext uri="{FF2B5EF4-FFF2-40B4-BE49-F238E27FC236}">
                      <a16:creationId xmlns:a16="http://schemas.microsoft.com/office/drawing/2014/main" id="{1ACDE341-48BC-4014-B7FD-310433DBC243}"/>
                    </a:ext>
                  </a:extLst>
                </p:cNvPr>
                <p:cNvSpPr>
                  <a:spLocks noChangeShapeType="1"/>
                </p:cNvSpPr>
                <p:nvPr/>
              </p:nvSpPr>
              <p:spPr bwMode="auto">
                <a:xfrm flipV="1">
                  <a:off x="2962" y="2122"/>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8" name="Line 296">
                  <a:extLst>
                    <a:ext uri="{FF2B5EF4-FFF2-40B4-BE49-F238E27FC236}">
                      <a16:creationId xmlns:a16="http://schemas.microsoft.com/office/drawing/2014/main" id="{F6D2D41F-A193-460D-8222-FE74779B6A12}"/>
                    </a:ext>
                  </a:extLst>
                </p:cNvPr>
                <p:cNvSpPr>
                  <a:spLocks noChangeShapeType="1"/>
                </p:cNvSpPr>
                <p:nvPr/>
              </p:nvSpPr>
              <p:spPr bwMode="auto">
                <a:xfrm>
                  <a:off x="2893" y="2148"/>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9" name="Line 297">
                  <a:extLst>
                    <a:ext uri="{FF2B5EF4-FFF2-40B4-BE49-F238E27FC236}">
                      <a16:creationId xmlns:a16="http://schemas.microsoft.com/office/drawing/2014/main" id="{64594FCB-A87A-4D72-907B-AE9306A1EF6B}"/>
                    </a:ext>
                  </a:extLst>
                </p:cNvPr>
                <p:cNvSpPr>
                  <a:spLocks noChangeShapeType="1"/>
                </p:cNvSpPr>
                <p:nvPr/>
              </p:nvSpPr>
              <p:spPr bwMode="auto">
                <a:xfrm flipH="1" flipV="1">
                  <a:off x="3536" y="1569"/>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0" name="Line 298">
                  <a:extLst>
                    <a:ext uri="{FF2B5EF4-FFF2-40B4-BE49-F238E27FC236}">
                      <a16:creationId xmlns:a16="http://schemas.microsoft.com/office/drawing/2014/main" id="{8D6A7527-198A-4542-84C2-70252C01B7FF}"/>
                    </a:ext>
                  </a:extLst>
                </p:cNvPr>
                <p:cNvSpPr>
                  <a:spLocks noChangeShapeType="1"/>
                </p:cNvSpPr>
                <p:nvPr/>
              </p:nvSpPr>
              <p:spPr bwMode="auto">
                <a:xfrm flipV="1">
                  <a:off x="2684" y="2149"/>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1" name="Line 299">
                  <a:extLst>
                    <a:ext uri="{FF2B5EF4-FFF2-40B4-BE49-F238E27FC236}">
                      <a16:creationId xmlns:a16="http://schemas.microsoft.com/office/drawing/2014/main" id="{7932FE45-0B6A-4B34-9DF3-F876F6A105E9}"/>
                    </a:ext>
                  </a:extLst>
                </p:cNvPr>
                <p:cNvSpPr>
                  <a:spLocks noChangeShapeType="1"/>
                </p:cNvSpPr>
                <p:nvPr/>
              </p:nvSpPr>
              <p:spPr bwMode="auto">
                <a:xfrm flipH="1" flipV="1">
                  <a:off x="3495" y="1531"/>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2" name="Line 300">
                  <a:extLst>
                    <a:ext uri="{FF2B5EF4-FFF2-40B4-BE49-F238E27FC236}">
                      <a16:creationId xmlns:a16="http://schemas.microsoft.com/office/drawing/2014/main" id="{A174F8D1-6DC0-4078-9773-334D5070A766}"/>
                    </a:ext>
                  </a:extLst>
                </p:cNvPr>
                <p:cNvSpPr>
                  <a:spLocks noChangeShapeType="1"/>
                </p:cNvSpPr>
                <p:nvPr/>
              </p:nvSpPr>
              <p:spPr bwMode="auto">
                <a:xfrm flipV="1">
                  <a:off x="3561" y="131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3" name="Line 301">
                  <a:extLst>
                    <a:ext uri="{FF2B5EF4-FFF2-40B4-BE49-F238E27FC236}">
                      <a16:creationId xmlns:a16="http://schemas.microsoft.com/office/drawing/2014/main" id="{4D7607FF-657C-4034-A159-287BA3ABD963}"/>
                    </a:ext>
                  </a:extLst>
                </p:cNvPr>
                <p:cNvSpPr>
                  <a:spLocks noChangeShapeType="1"/>
                </p:cNvSpPr>
                <p:nvPr/>
              </p:nvSpPr>
              <p:spPr bwMode="auto">
                <a:xfrm flipH="1" flipV="1">
                  <a:off x="3531" y="1566"/>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Line 302">
                  <a:extLst>
                    <a:ext uri="{FF2B5EF4-FFF2-40B4-BE49-F238E27FC236}">
                      <a16:creationId xmlns:a16="http://schemas.microsoft.com/office/drawing/2014/main" id="{CA028C32-56FE-4FCF-99FE-0C39BEF9A65D}"/>
                    </a:ext>
                  </a:extLst>
                </p:cNvPr>
                <p:cNvSpPr>
                  <a:spLocks noChangeShapeType="1"/>
                </p:cNvSpPr>
                <p:nvPr/>
              </p:nvSpPr>
              <p:spPr bwMode="auto">
                <a:xfrm flipH="1" flipV="1">
                  <a:off x="3499" y="1535"/>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5" name="Line 303">
                  <a:extLst>
                    <a:ext uri="{FF2B5EF4-FFF2-40B4-BE49-F238E27FC236}">
                      <a16:creationId xmlns:a16="http://schemas.microsoft.com/office/drawing/2014/main" id="{9F55FC17-F99B-4C35-AE6B-C5CECA4709F8}"/>
                    </a:ext>
                  </a:extLst>
                </p:cNvPr>
                <p:cNvSpPr>
                  <a:spLocks noChangeShapeType="1"/>
                </p:cNvSpPr>
                <p:nvPr/>
              </p:nvSpPr>
              <p:spPr bwMode="auto">
                <a:xfrm>
                  <a:off x="2899" y="2149"/>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6" name="Line 304">
                  <a:extLst>
                    <a:ext uri="{FF2B5EF4-FFF2-40B4-BE49-F238E27FC236}">
                      <a16:creationId xmlns:a16="http://schemas.microsoft.com/office/drawing/2014/main" id="{7C186796-A291-4B50-A5FF-86D01FDF2BF3}"/>
                    </a:ext>
                  </a:extLst>
                </p:cNvPr>
                <p:cNvSpPr>
                  <a:spLocks noChangeShapeType="1"/>
                </p:cNvSpPr>
                <p:nvPr/>
              </p:nvSpPr>
              <p:spPr bwMode="auto">
                <a:xfrm flipH="1" flipV="1">
                  <a:off x="3527" y="1562"/>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7" name="Line 305">
                  <a:extLst>
                    <a:ext uri="{FF2B5EF4-FFF2-40B4-BE49-F238E27FC236}">
                      <a16:creationId xmlns:a16="http://schemas.microsoft.com/office/drawing/2014/main" id="{C14AA86F-E57F-4F27-BC21-411A4AEC2D5C}"/>
                    </a:ext>
                  </a:extLst>
                </p:cNvPr>
                <p:cNvSpPr>
                  <a:spLocks noChangeShapeType="1"/>
                </p:cNvSpPr>
                <p:nvPr/>
              </p:nvSpPr>
              <p:spPr bwMode="auto">
                <a:xfrm flipH="1" flipV="1">
                  <a:off x="3502" y="1539"/>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8" name="Line 306">
                  <a:extLst>
                    <a:ext uri="{FF2B5EF4-FFF2-40B4-BE49-F238E27FC236}">
                      <a16:creationId xmlns:a16="http://schemas.microsoft.com/office/drawing/2014/main" id="{5224ADF5-1414-4C66-8BA5-76B90F3A314F}"/>
                    </a:ext>
                  </a:extLst>
                </p:cNvPr>
                <p:cNvSpPr>
                  <a:spLocks noChangeShapeType="1"/>
                </p:cNvSpPr>
                <p:nvPr/>
              </p:nvSpPr>
              <p:spPr bwMode="auto">
                <a:xfrm flipH="1" flipV="1">
                  <a:off x="3523" y="1559"/>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9" name="Line 307">
                  <a:extLst>
                    <a:ext uri="{FF2B5EF4-FFF2-40B4-BE49-F238E27FC236}">
                      <a16:creationId xmlns:a16="http://schemas.microsoft.com/office/drawing/2014/main" id="{7072F487-598F-4950-9DC7-15DAE87F9031}"/>
                    </a:ext>
                  </a:extLst>
                </p:cNvPr>
                <p:cNvSpPr>
                  <a:spLocks noChangeShapeType="1"/>
                </p:cNvSpPr>
                <p:nvPr/>
              </p:nvSpPr>
              <p:spPr bwMode="auto">
                <a:xfrm flipH="1" flipV="1">
                  <a:off x="3506" y="1543"/>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0" name="Line 308">
                  <a:extLst>
                    <a:ext uri="{FF2B5EF4-FFF2-40B4-BE49-F238E27FC236}">
                      <a16:creationId xmlns:a16="http://schemas.microsoft.com/office/drawing/2014/main" id="{52602A4B-90ED-46E5-8382-92EFA6D7F441}"/>
                    </a:ext>
                  </a:extLst>
                </p:cNvPr>
                <p:cNvSpPr>
                  <a:spLocks noChangeShapeType="1"/>
                </p:cNvSpPr>
                <p:nvPr/>
              </p:nvSpPr>
              <p:spPr bwMode="auto">
                <a:xfrm flipV="1">
                  <a:off x="2962" y="2125"/>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1" name="Line 309">
                  <a:extLst>
                    <a:ext uri="{FF2B5EF4-FFF2-40B4-BE49-F238E27FC236}">
                      <a16:creationId xmlns:a16="http://schemas.microsoft.com/office/drawing/2014/main" id="{66A8D311-33E7-4285-8B2B-359FBAE08F0F}"/>
                    </a:ext>
                  </a:extLst>
                </p:cNvPr>
                <p:cNvSpPr>
                  <a:spLocks noChangeShapeType="1"/>
                </p:cNvSpPr>
                <p:nvPr/>
              </p:nvSpPr>
              <p:spPr bwMode="auto">
                <a:xfrm flipV="1">
                  <a:off x="2675" y="2151"/>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2" name="Line 310">
                  <a:extLst>
                    <a:ext uri="{FF2B5EF4-FFF2-40B4-BE49-F238E27FC236}">
                      <a16:creationId xmlns:a16="http://schemas.microsoft.com/office/drawing/2014/main" id="{2DB038BA-8A2B-4367-858C-A286503C85E5}"/>
                    </a:ext>
                  </a:extLst>
                </p:cNvPr>
                <p:cNvSpPr>
                  <a:spLocks noChangeShapeType="1"/>
                </p:cNvSpPr>
                <p:nvPr/>
              </p:nvSpPr>
              <p:spPr bwMode="auto">
                <a:xfrm flipH="1" flipV="1">
                  <a:off x="3518" y="1555"/>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3" name="Line 311">
                  <a:extLst>
                    <a:ext uri="{FF2B5EF4-FFF2-40B4-BE49-F238E27FC236}">
                      <a16:creationId xmlns:a16="http://schemas.microsoft.com/office/drawing/2014/main" id="{004C8D0C-C4EB-4A79-B757-EDC94FBCB376}"/>
                    </a:ext>
                  </a:extLst>
                </p:cNvPr>
                <p:cNvSpPr>
                  <a:spLocks noChangeShapeType="1"/>
                </p:cNvSpPr>
                <p:nvPr/>
              </p:nvSpPr>
              <p:spPr bwMode="auto">
                <a:xfrm flipH="1" flipV="1">
                  <a:off x="3510" y="1547"/>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4" name="Line 312">
                  <a:extLst>
                    <a:ext uri="{FF2B5EF4-FFF2-40B4-BE49-F238E27FC236}">
                      <a16:creationId xmlns:a16="http://schemas.microsoft.com/office/drawing/2014/main" id="{71EA927E-1A68-4AE5-96AF-C54352EE3768}"/>
                    </a:ext>
                  </a:extLst>
                </p:cNvPr>
                <p:cNvSpPr>
                  <a:spLocks noChangeShapeType="1"/>
                </p:cNvSpPr>
                <p:nvPr/>
              </p:nvSpPr>
              <p:spPr bwMode="auto">
                <a:xfrm flipH="1" flipV="1">
                  <a:off x="3514" y="1551"/>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5" name="Line 313">
                  <a:extLst>
                    <a:ext uri="{FF2B5EF4-FFF2-40B4-BE49-F238E27FC236}">
                      <a16:creationId xmlns:a16="http://schemas.microsoft.com/office/drawing/2014/main" id="{95EC97C5-04D2-48C5-B6B5-674B969D0C5B}"/>
                    </a:ext>
                  </a:extLst>
                </p:cNvPr>
                <p:cNvSpPr>
                  <a:spLocks noChangeShapeType="1"/>
                </p:cNvSpPr>
                <p:nvPr/>
              </p:nvSpPr>
              <p:spPr bwMode="auto">
                <a:xfrm>
                  <a:off x="2904" y="2150"/>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6" name="Line 314">
                  <a:extLst>
                    <a:ext uri="{FF2B5EF4-FFF2-40B4-BE49-F238E27FC236}">
                      <a16:creationId xmlns:a16="http://schemas.microsoft.com/office/drawing/2014/main" id="{348C04FD-E35A-4EB2-A94D-5D06C9C9DE11}"/>
                    </a:ext>
                  </a:extLst>
                </p:cNvPr>
                <p:cNvSpPr>
                  <a:spLocks noChangeShapeType="1"/>
                </p:cNvSpPr>
                <p:nvPr/>
              </p:nvSpPr>
              <p:spPr bwMode="auto">
                <a:xfrm>
                  <a:off x="3562" y="1318"/>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7" name="Line 315">
                  <a:extLst>
                    <a:ext uri="{FF2B5EF4-FFF2-40B4-BE49-F238E27FC236}">
                      <a16:creationId xmlns:a16="http://schemas.microsoft.com/office/drawing/2014/main" id="{FCFE5B1F-C990-4CAB-BB7A-6E72359A519C}"/>
                    </a:ext>
                  </a:extLst>
                </p:cNvPr>
                <p:cNvSpPr>
                  <a:spLocks noChangeShapeType="1"/>
                </p:cNvSpPr>
                <p:nvPr/>
              </p:nvSpPr>
              <p:spPr bwMode="auto">
                <a:xfrm>
                  <a:off x="2910" y="2151"/>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8" name="Line 316">
                  <a:extLst>
                    <a:ext uri="{FF2B5EF4-FFF2-40B4-BE49-F238E27FC236}">
                      <a16:creationId xmlns:a16="http://schemas.microsoft.com/office/drawing/2014/main" id="{9BC4A73B-DBE2-4199-96D3-7DAC101889CB}"/>
                    </a:ext>
                  </a:extLst>
                </p:cNvPr>
                <p:cNvSpPr>
                  <a:spLocks noChangeShapeType="1"/>
                </p:cNvSpPr>
                <p:nvPr/>
              </p:nvSpPr>
              <p:spPr bwMode="auto">
                <a:xfrm flipV="1">
                  <a:off x="2666" y="2153"/>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9" name="Line 317">
                  <a:extLst>
                    <a:ext uri="{FF2B5EF4-FFF2-40B4-BE49-F238E27FC236}">
                      <a16:creationId xmlns:a16="http://schemas.microsoft.com/office/drawing/2014/main" id="{9C8D7A3F-0895-4BDF-BB5C-F34256A1200B}"/>
                    </a:ext>
                  </a:extLst>
                </p:cNvPr>
                <p:cNvSpPr>
                  <a:spLocks noChangeShapeType="1"/>
                </p:cNvSpPr>
                <p:nvPr/>
              </p:nvSpPr>
              <p:spPr bwMode="auto">
                <a:xfrm flipV="1">
                  <a:off x="2961" y="2129"/>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0" name="Line 318">
                  <a:extLst>
                    <a:ext uri="{FF2B5EF4-FFF2-40B4-BE49-F238E27FC236}">
                      <a16:creationId xmlns:a16="http://schemas.microsoft.com/office/drawing/2014/main" id="{21EF15FE-F370-4B48-950B-EC584A534BA2}"/>
                    </a:ext>
                  </a:extLst>
                </p:cNvPr>
                <p:cNvSpPr>
                  <a:spLocks noChangeShapeType="1"/>
                </p:cNvSpPr>
                <p:nvPr/>
              </p:nvSpPr>
              <p:spPr bwMode="auto">
                <a:xfrm>
                  <a:off x="2915" y="2153"/>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1" name="Line 319">
                  <a:extLst>
                    <a:ext uri="{FF2B5EF4-FFF2-40B4-BE49-F238E27FC236}">
                      <a16:creationId xmlns:a16="http://schemas.microsoft.com/office/drawing/2014/main" id="{BC31AEA0-E476-4189-9175-3E6F6D0AC0A1}"/>
                    </a:ext>
                  </a:extLst>
                </p:cNvPr>
                <p:cNvSpPr>
                  <a:spLocks noChangeShapeType="1"/>
                </p:cNvSpPr>
                <p:nvPr/>
              </p:nvSpPr>
              <p:spPr bwMode="auto">
                <a:xfrm flipV="1">
                  <a:off x="2657" y="2155"/>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2" name="Line 320">
                  <a:extLst>
                    <a:ext uri="{FF2B5EF4-FFF2-40B4-BE49-F238E27FC236}">
                      <a16:creationId xmlns:a16="http://schemas.microsoft.com/office/drawing/2014/main" id="{183A4654-B04A-457D-ADCD-8A722CC431D5}"/>
                    </a:ext>
                  </a:extLst>
                </p:cNvPr>
                <p:cNvSpPr>
                  <a:spLocks noChangeShapeType="1"/>
                </p:cNvSpPr>
                <p:nvPr/>
              </p:nvSpPr>
              <p:spPr bwMode="auto">
                <a:xfrm flipV="1">
                  <a:off x="2961" y="2132"/>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3" name="Line 321">
                  <a:extLst>
                    <a:ext uri="{FF2B5EF4-FFF2-40B4-BE49-F238E27FC236}">
                      <a16:creationId xmlns:a16="http://schemas.microsoft.com/office/drawing/2014/main" id="{42AD8863-8686-44C0-AB8F-104E81C29A1C}"/>
                    </a:ext>
                  </a:extLst>
                </p:cNvPr>
                <p:cNvSpPr>
                  <a:spLocks noChangeShapeType="1"/>
                </p:cNvSpPr>
                <p:nvPr/>
              </p:nvSpPr>
              <p:spPr bwMode="auto">
                <a:xfrm>
                  <a:off x="2920" y="2154"/>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4" name="Line 322">
                  <a:extLst>
                    <a:ext uri="{FF2B5EF4-FFF2-40B4-BE49-F238E27FC236}">
                      <a16:creationId xmlns:a16="http://schemas.microsoft.com/office/drawing/2014/main" id="{051A4E1C-5F4C-4A75-A374-A19DE96C2A55}"/>
                    </a:ext>
                  </a:extLst>
                </p:cNvPr>
                <p:cNvSpPr>
                  <a:spLocks noChangeShapeType="1"/>
                </p:cNvSpPr>
                <p:nvPr/>
              </p:nvSpPr>
              <p:spPr bwMode="auto">
                <a:xfrm>
                  <a:off x="3563" y="1318"/>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5" name="Line 323">
                  <a:extLst>
                    <a:ext uri="{FF2B5EF4-FFF2-40B4-BE49-F238E27FC236}">
                      <a16:creationId xmlns:a16="http://schemas.microsoft.com/office/drawing/2014/main" id="{A2E05C63-EF8E-4CC8-B0FF-7357355009B6}"/>
                    </a:ext>
                  </a:extLst>
                </p:cNvPr>
                <p:cNvSpPr>
                  <a:spLocks noChangeShapeType="1"/>
                </p:cNvSpPr>
                <p:nvPr/>
              </p:nvSpPr>
              <p:spPr bwMode="auto">
                <a:xfrm>
                  <a:off x="2924" y="2155"/>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6" name="Line 324">
                  <a:extLst>
                    <a:ext uri="{FF2B5EF4-FFF2-40B4-BE49-F238E27FC236}">
                      <a16:creationId xmlns:a16="http://schemas.microsoft.com/office/drawing/2014/main" id="{2A3D6902-78E6-44DD-A928-3F8119ED4D67}"/>
                    </a:ext>
                  </a:extLst>
                </p:cNvPr>
                <p:cNvSpPr>
                  <a:spLocks noChangeShapeType="1"/>
                </p:cNvSpPr>
                <p:nvPr/>
              </p:nvSpPr>
              <p:spPr bwMode="auto">
                <a:xfrm flipV="1">
                  <a:off x="2648" y="2157"/>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7" name="Line 325">
                  <a:extLst>
                    <a:ext uri="{FF2B5EF4-FFF2-40B4-BE49-F238E27FC236}">
                      <a16:creationId xmlns:a16="http://schemas.microsoft.com/office/drawing/2014/main" id="{29FADF1E-CD48-4E05-9DB5-FDA211C2AA32}"/>
                    </a:ext>
                  </a:extLst>
                </p:cNvPr>
                <p:cNvSpPr>
                  <a:spLocks noChangeShapeType="1"/>
                </p:cNvSpPr>
                <p:nvPr/>
              </p:nvSpPr>
              <p:spPr bwMode="auto">
                <a:xfrm flipV="1">
                  <a:off x="2960" y="2135"/>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8" name="Line 326">
                  <a:extLst>
                    <a:ext uri="{FF2B5EF4-FFF2-40B4-BE49-F238E27FC236}">
                      <a16:creationId xmlns:a16="http://schemas.microsoft.com/office/drawing/2014/main" id="{8DFB8F8C-D9FB-41D2-B25B-422AE72F0000}"/>
                    </a:ext>
                  </a:extLst>
                </p:cNvPr>
                <p:cNvSpPr>
                  <a:spLocks noChangeShapeType="1"/>
                </p:cNvSpPr>
                <p:nvPr/>
              </p:nvSpPr>
              <p:spPr bwMode="auto">
                <a:xfrm>
                  <a:off x="2928" y="2156"/>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9" name="Line 327">
                  <a:extLst>
                    <a:ext uri="{FF2B5EF4-FFF2-40B4-BE49-F238E27FC236}">
                      <a16:creationId xmlns:a16="http://schemas.microsoft.com/office/drawing/2014/main" id="{F021A472-EE8C-4D4D-B188-3DDE770F98F3}"/>
                    </a:ext>
                  </a:extLst>
                </p:cNvPr>
                <p:cNvSpPr>
                  <a:spLocks noChangeShapeType="1"/>
                </p:cNvSpPr>
                <p:nvPr/>
              </p:nvSpPr>
              <p:spPr bwMode="auto">
                <a:xfrm>
                  <a:off x="3564" y="1318"/>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0" name="Line 328">
                  <a:extLst>
                    <a:ext uri="{FF2B5EF4-FFF2-40B4-BE49-F238E27FC236}">
                      <a16:creationId xmlns:a16="http://schemas.microsoft.com/office/drawing/2014/main" id="{31731FA8-949C-4265-B9B6-F80BD68F7BF5}"/>
                    </a:ext>
                  </a:extLst>
                </p:cNvPr>
                <p:cNvSpPr>
                  <a:spLocks noChangeShapeType="1"/>
                </p:cNvSpPr>
                <p:nvPr/>
              </p:nvSpPr>
              <p:spPr bwMode="auto">
                <a:xfrm flipV="1">
                  <a:off x="2960" y="2138"/>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1" name="Line 329">
                  <a:extLst>
                    <a:ext uri="{FF2B5EF4-FFF2-40B4-BE49-F238E27FC236}">
                      <a16:creationId xmlns:a16="http://schemas.microsoft.com/office/drawing/2014/main" id="{ED50C625-8D0C-4F84-A881-D519BED2E0FC}"/>
                    </a:ext>
                  </a:extLst>
                </p:cNvPr>
                <p:cNvSpPr>
                  <a:spLocks noChangeShapeType="1"/>
                </p:cNvSpPr>
                <p:nvPr/>
              </p:nvSpPr>
              <p:spPr bwMode="auto">
                <a:xfrm flipV="1">
                  <a:off x="2639" y="2159"/>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2" name="Line 330">
                  <a:extLst>
                    <a:ext uri="{FF2B5EF4-FFF2-40B4-BE49-F238E27FC236}">
                      <a16:creationId xmlns:a16="http://schemas.microsoft.com/office/drawing/2014/main" id="{B0DBC73F-8C8D-4A85-A8C5-2E56DABBC731}"/>
                    </a:ext>
                  </a:extLst>
                </p:cNvPr>
                <p:cNvSpPr>
                  <a:spLocks noChangeShapeType="1"/>
                </p:cNvSpPr>
                <p:nvPr/>
              </p:nvSpPr>
              <p:spPr bwMode="auto">
                <a:xfrm>
                  <a:off x="2932" y="2157"/>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3" name="Line 331">
                  <a:extLst>
                    <a:ext uri="{FF2B5EF4-FFF2-40B4-BE49-F238E27FC236}">
                      <a16:creationId xmlns:a16="http://schemas.microsoft.com/office/drawing/2014/main" id="{FF5475EA-E8DC-49B3-B0E4-774FF7528E5C}"/>
                    </a:ext>
                  </a:extLst>
                </p:cNvPr>
                <p:cNvSpPr>
                  <a:spLocks noChangeShapeType="1"/>
                </p:cNvSpPr>
                <p:nvPr/>
              </p:nvSpPr>
              <p:spPr bwMode="auto">
                <a:xfrm>
                  <a:off x="2935" y="2158"/>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4" name="Line 332">
                  <a:extLst>
                    <a:ext uri="{FF2B5EF4-FFF2-40B4-BE49-F238E27FC236}">
                      <a16:creationId xmlns:a16="http://schemas.microsoft.com/office/drawing/2014/main" id="{543F65DE-B4B0-41A6-89B0-30611F4023B4}"/>
                    </a:ext>
                  </a:extLst>
                </p:cNvPr>
                <p:cNvSpPr>
                  <a:spLocks noChangeShapeType="1"/>
                </p:cNvSpPr>
                <p:nvPr/>
              </p:nvSpPr>
              <p:spPr bwMode="auto">
                <a:xfrm flipV="1">
                  <a:off x="2960" y="2141"/>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5" name="Line 333">
                  <a:extLst>
                    <a:ext uri="{FF2B5EF4-FFF2-40B4-BE49-F238E27FC236}">
                      <a16:creationId xmlns:a16="http://schemas.microsoft.com/office/drawing/2014/main" id="{5AA97E1D-8A04-46A7-8877-ACBD8FB910D8}"/>
                    </a:ext>
                  </a:extLst>
                </p:cNvPr>
                <p:cNvSpPr>
                  <a:spLocks noChangeShapeType="1"/>
                </p:cNvSpPr>
                <p:nvPr/>
              </p:nvSpPr>
              <p:spPr bwMode="auto">
                <a:xfrm flipV="1">
                  <a:off x="2631" y="2161"/>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6" name="Line 334">
                  <a:extLst>
                    <a:ext uri="{FF2B5EF4-FFF2-40B4-BE49-F238E27FC236}">
                      <a16:creationId xmlns:a16="http://schemas.microsoft.com/office/drawing/2014/main" id="{B34D6EC8-707C-4356-A5BC-48633D12AD19}"/>
                    </a:ext>
                  </a:extLst>
                </p:cNvPr>
                <p:cNvSpPr>
                  <a:spLocks noChangeShapeType="1"/>
                </p:cNvSpPr>
                <p:nvPr/>
              </p:nvSpPr>
              <p:spPr bwMode="auto">
                <a:xfrm>
                  <a:off x="2939" y="2159"/>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7" name="Line 335">
                  <a:extLst>
                    <a:ext uri="{FF2B5EF4-FFF2-40B4-BE49-F238E27FC236}">
                      <a16:creationId xmlns:a16="http://schemas.microsoft.com/office/drawing/2014/main" id="{3B9A3B51-7F9F-4A09-8CC4-9F79C283EFE1}"/>
                    </a:ext>
                  </a:extLst>
                </p:cNvPr>
                <p:cNvSpPr>
                  <a:spLocks noChangeShapeType="1"/>
                </p:cNvSpPr>
                <p:nvPr/>
              </p:nvSpPr>
              <p:spPr bwMode="auto">
                <a:xfrm flipV="1">
                  <a:off x="3564" y="131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Line 336">
                  <a:extLst>
                    <a:ext uri="{FF2B5EF4-FFF2-40B4-BE49-F238E27FC236}">
                      <a16:creationId xmlns:a16="http://schemas.microsoft.com/office/drawing/2014/main" id="{0BC810F1-FA4F-430B-936B-4E92D4D7074A}"/>
                    </a:ext>
                  </a:extLst>
                </p:cNvPr>
                <p:cNvSpPr>
                  <a:spLocks noChangeShapeType="1"/>
                </p:cNvSpPr>
                <p:nvPr/>
              </p:nvSpPr>
              <p:spPr bwMode="auto">
                <a:xfrm flipV="1">
                  <a:off x="2960" y="2144"/>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9" name="Line 337">
                  <a:extLst>
                    <a:ext uri="{FF2B5EF4-FFF2-40B4-BE49-F238E27FC236}">
                      <a16:creationId xmlns:a16="http://schemas.microsoft.com/office/drawing/2014/main" id="{6C307ABE-A137-4DB6-A6FB-425440829181}"/>
                    </a:ext>
                  </a:extLst>
                </p:cNvPr>
                <p:cNvSpPr>
                  <a:spLocks noChangeShapeType="1"/>
                </p:cNvSpPr>
                <p:nvPr/>
              </p:nvSpPr>
              <p:spPr bwMode="auto">
                <a:xfrm>
                  <a:off x="2942" y="2160"/>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0" name="Line 338">
                  <a:extLst>
                    <a:ext uri="{FF2B5EF4-FFF2-40B4-BE49-F238E27FC236}">
                      <a16:creationId xmlns:a16="http://schemas.microsoft.com/office/drawing/2014/main" id="{A40F6E29-0CA5-49A3-9AE5-1BA4A4131B31}"/>
                    </a:ext>
                  </a:extLst>
                </p:cNvPr>
                <p:cNvSpPr>
                  <a:spLocks noChangeShapeType="1"/>
                </p:cNvSpPr>
                <p:nvPr/>
              </p:nvSpPr>
              <p:spPr bwMode="auto">
                <a:xfrm flipV="1">
                  <a:off x="2960" y="2146"/>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Line 339">
                  <a:extLst>
                    <a:ext uri="{FF2B5EF4-FFF2-40B4-BE49-F238E27FC236}">
                      <a16:creationId xmlns:a16="http://schemas.microsoft.com/office/drawing/2014/main" id="{1D3037D3-FBEC-4E37-BE1E-2E800FCBFCBF}"/>
                    </a:ext>
                  </a:extLst>
                </p:cNvPr>
                <p:cNvSpPr>
                  <a:spLocks noChangeShapeType="1"/>
                </p:cNvSpPr>
                <p:nvPr/>
              </p:nvSpPr>
              <p:spPr bwMode="auto">
                <a:xfrm>
                  <a:off x="2944" y="2160"/>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2" name="Line 340">
                  <a:extLst>
                    <a:ext uri="{FF2B5EF4-FFF2-40B4-BE49-F238E27FC236}">
                      <a16:creationId xmlns:a16="http://schemas.microsoft.com/office/drawing/2014/main" id="{5F5CA4F6-3C01-4FB9-99B1-C43D864C2A48}"/>
                    </a:ext>
                  </a:extLst>
                </p:cNvPr>
                <p:cNvSpPr>
                  <a:spLocks noChangeShapeType="1"/>
                </p:cNvSpPr>
                <p:nvPr/>
              </p:nvSpPr>
              <p:spPr bwMode="auto">
                <a:xfrm flipV="1">
                  <a:off x="2623" y="2163"/>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3" name="Line 341">
                  <a:extLst>
                    <a:ext uri="{FF2B5EF4-FFF2-40B4-BE49-F238E27FC236}">
                      <a16:creationId xmlns:a16="http://schemas.microsoft.com/office/drawing/2014/main" id="{B940AA56-9ADB-44F5-B747-DB91A86AD4EA}"/>
                    </a:ext>
                  </a:extLst>
                </p:cNvPr>
                <p:cNvSpPr>
                  <a:spLocks noChangeShapeType="1"/>
                </p:cNvSpPr>
                <p:nvPr/>
              </p:nvSpPr>
              <p:spPr bwMode="auto">
                <a:xfrm flipV="1">
                  <a:off x="2960" y="2149"/>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4" name="Line 342">
                  <a:extLst>
                    <a:ext uri="{FF2B5EF4-FFF2-40B4-BE49-F238E27FC236}">
                      <a16:creationId xmlns:a16="http://schemas.microsoft.com/office/drawing/2014/main" id="{89DA34E5-9804-4B13-B68C-8E3BF67BEBFF}"/>
                    </a:ext>
                  </a:extLst>
                </p:cNvPr>
                <p:cNvSpPr>
                  <a:spLocks noChangeShapeType="1"/>
                </p:cNvSpPr>
                <p:nvPr/>
              </p:nvSpPr>
              <p:spPr bwMode="auto">
                <a:xfrm>
                  <a:off x="2947" y="2161"/>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5" name="Line 343">
                  <a:extLst>
                    <a:ext uri="{FF2B5EF4-FFF2-40B4-BE49-F238E27FC236}">
                      <a16:creationId xmlns:a16="http://schemas.microsoft.com/office/drawing/2014/main" id="{79D27020-D36F-477D-BE07-CFEBAAA46C34}"/>
                    </a:ext>
                  </a:extLst>
                </p:cNvPr>
                <p:cNvSpPr>
                  <a:spLocks noChangeShapeType="1"/>
                </p:cNvSpPr>
                <p:nvPr/>
              </p:nvSpPr>
              <p:spPr bwMode="auto">
                <a:xfrm>
                  <a:off x="3564" y="1317"/>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6" name="Line 344">
                  <a:extLst>
                    <a:ext uri="{FF2B5EF4-FFF2-40B4-BE49-F238E27FC236}">
                      <a16:creationId xmlns:a16="http://schemas.microsoft.com/office/drawing/2014/main" id="{4431DD68-0915-4B7F-A6CF-40B653B27FB7}"/>
                    </a:ext>
                  </a:extLst>
                </p:cNvPr>
                <p:cNvSpPr>
                  <a:spLocks noChangeShapeType="1"/>
                </p:cNvSpPr>
                <p:nvPr/>
              </p:nvSpPr>
              <p:spPr bwMode="auto">
                <a:xfrm>
                  <a:off x="2949" y="2162"/>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7" name="Line 345">
                  <a:extLst>
                    <a:ext uri="{FF2B5EF4-FFF2-40B4-BE49-F238E27FC236}">
                      <a16:creationId xmlns:a16="http://schemas.microsoft.com/office/drawing/2014/main" id="{DA51497C-25C4-45C5-AD27-D38205548B76}"/>
                    </a:ext>
                  </a:extLst>
                </p:cNvPr>
                <p:cNvSpPr>
                  <a:spLocks noChangeShapeType="1"/>
                </p:cNvSpPr>
                <p:nvPr/>
              </p:nvSpPr>
              <p:spPr bwMode="auto">
                <a:xfrm flipV="1">
                  <a:off x="2960" y="2151"/>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8" name="Line 346">
                  <a:extLst>
                    <a:ext uri="{FF2B5EF4-FFF2-40B4-BE49-F238E27FC236}">
                      <a16:creationId xmlns:a16="http://schemas.microsoft.com/office/drawing/2014/main" id="{C8873BEC-FB50-452B-9803-60CD42DB1ADD}"/>
                    </a:ext>
                  </a:extLst>
                </p:cNvPr>
                <p:cNvSpPr>
                  <a:spLocks noChangeShapeType="1"/>
                </p:cNvSpPr>
                <p:nvPr/>
              </p:nvSpPr>
              <p:spPr bwMode="auto">
                <a:xfrm flipV="1">
                  <a:off x="2615" y="2166"/>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9" name="Line 347">
                  <a:extLst>
                    <a:ext uri="{FF2B5EF4-FFF2-40B4-BE49-F238E27FC236}">
                      <a16:creationId xmlns:a16="http://schemas.microsoft.com/office/drawing/2014/main" id="{5A175964-9897-4CFA-8210-544B6DF940A0}"/>
                    </a:ext>
                  </a:extLst>
                </p:cNvPr>
                <p:cNvSpPr>
                  <a:spLocks noChangeShapeType="1"/>
                </p:cNvSpPr>
                <p:nvPr/>
              </p:nvSpPr>
              <p:spPr bwMode="auto">
                <a:xfrm>
                  <a:off x="2951" y="2162"/>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0" name="Line 348">
                  <a:extLst>
                    <a:ext uri="{FF2B5EF4-FFF2-40B4-BE49-F238E27FC236}">
                      <a16:creationId xmlns:a16="http://schemas.microsoft.com/office/drawing/2014/main" id="{72A1F6F6-3DAB-4C13-80B0-B7ED98B6CA57}"/>
                    </a:ext>
                  </a:extLst>
                </p:cNvPr>
                <p:cNvSpPr>
                  <a:spLocks noChangeShapeType="1"/>
                </p:cNvSpPr>
                <p:nvPr/>
              </p:nvSpPr>
              <p:spPr bwMode="auto">
                <a:xfrm flipV="1">
                  <a:off x="2960" y="2153"/>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1" name="Line 349">
                  <a:extLst>
                    <a:ext uri="{FF2B5EF4-FFF2-40B4-BE49-F238E27FC236}">
                      <a16:creationId xmlns:a16="http://schemas.microsoft.com/office/drawing/2014/main" id="{33CC1A35-8BA3-47A2-A164-A980B13E43BA}"/>
                    </a:ext>
                  </a:extLst>
                </p:cNvPr>
                <p:cNvSpPr>
                  <a:spLocks noChangeShapeType="1"/>
                </p:cNvSpPr>
                <p:nvPr/>
              </p:nvSpPr>
              <p:spPr bwMode="auto">
                <a:xfrm>
                  <a:off x="2953" y="2163"/>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2" name="Line 350">
                  <a:extLst>
                    <a:ext uri="{FF2B5EF4-FFF2-40B4-BE49-F238E27FC236}">
                      <a16:creationId xmlns:a16="http://schemas.microsoft.com/office/drawing/2014/main" id="{03DEA17B-06E0-4625-88DB-4B505B77C133}"/>
                    </a:ext>
                  </a:extLst>
                </p:cNvPr>
                <p:cNvSpPr>
                  <a:spLocks noChangeShapeType="1"/>
                </p:cNvSpPr>
                <p:nvPr/>
              </p:nvSpPr>
              <p:spPr bwMode="auto">
                <a:xfrm flipV="1">
                  <a:off x="2960" y="215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3" name="Line 351">
                  <a:extLst>
                    <a:ext uri="{FF2B5EF4-FFF2-40B4-BE49-F238E27FC236}">
                      <a16:creationId xmlns:a16="http://schemas.microsoft.com/office/drawing/2014/main" id="{33200BDC-FC8B-4A94-B752-40231060D9C5}"/>
                    </a:ext>
                  </a:extLst>
                </p:cNvPr>
                <p:cNvSpPr>
                  <a:spLocks noChangeShapeType="1"/>
                </p:cNvSpPr>
                <p:nvPr/>
              </p:nvSpPr>
              <p:spPr bwMode="auto">
                <a:xfrm>
                  <a:off x="2954" y="2163"/>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4" name="Line 352">
                  <a:extLst>
                    <a:ext uri="{FF2B5EF4-FFF2-40B4-BE49-F238E27FC236}">
                      <a16:creationId xmlns:a16="http://schemas.microsoft.com/office/drawing/2014/main" id="{A1D122CA-2149-4EA5-BC6C-2FFD30701F85}"/>
                    </a:ext>
                  </a:extLst>
                </p:cNvPr>
                <p:cNvSpPr>
                  <a:spLocks noChangeShapeType="1"/>
                </p:cNvSpPr>
                <p:nvPr/>
              </p:nvSpPr>
              <p:spPr bwMode="auto">
                <a:xfrm>
                  <a:off x="3564" y="1317"/>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5" name="Line 353">
                  <a:extLst>
                    <a:ext uri="{FF2B5EF4-FFF2-40B4-BE49-F238E27FC236}">
                      <a16:creationId xmlns:a16="http://schemas.microsoft.com/office/drawing/2014/main" id="{6B21359D-521A-4699-BC8C-5A352D37139D}"/>
                    </a:ext>
                  </a:extLst>
                </p:cNvPr>
                <p:cNvSpPr>
                  <a:spLocks noChangeShapeType="1"/>
                </p:cNvSpPr>
                <p:nvPr/>
              </p:nvSpPr>
              <p:spPr bwMode="auto">
                <a:xfrm flipV="1">
                  <a:off x="2960" y="2156"/>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6" name="Line 354">
                  <a:extLst>
                    <a:ext uri="{FF2B5EF4-FFF2-40B4-BE49-F238E27FC236}">
                      <a16:creationId xmlns:a16="http://schemas.microsoft.com/office/drawing/2014/main" id="{BD88CE50-2215-494E-B5AA-B0A7BAC4F51A}"/>
                    </a:ext>
                  </a:extLst>
                </p:cNvPr>
                <p:cNvSpPr>
                  <a:spLocks noChangeShapeType="1"/>
                </p:cNvSpPr>
                <p:nvPr/>
              </p:nvSpPr>
              <p:spPr bwMode="auto">
                <a:xfrm>
                  <a:off x="2956" y="2163"/>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7" name="Line 355">
                  <a:extLst>
                    <a:ext uri="{FF2B5EF4-FFF2-40B4-BE49-F238E27FC236}">
                      <a16:creationId xmlns:a16="http://schemas.microsoft.com/office/drawing/2014/main" id="{3CF0F05A-0840-4A3D-8EC1-B5BAB555A909}"/>
                    </a:ext>
                  </a:extLst>
                </p:cNvPr>
                <p:cNvSpPr>
                  <a:spLocks noChangeShapeType="1"/>
                </p:cNvSpPr>
                <p:nvPr/>
              </p:nvSpPr>
              <p:spPr bwMode="auto">
                <a:xfrm flipV="1">
                  <a:off x="2960" y="2158"/>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8" name="Line 356">
                  <a:extLst>
                    <a:ext uri="{FF2B5EF4-FFF2-40B4-BE49-F238E27FC236}">
                      <a16:creationId xmlns:a16="http://schemas.microsoft.com/office/drawing/2014/main" id="{CE620242-372C-403D-AD4E-D447BB1E4506}"/>
                    </a:ext>
                  </a:extLst>
                </p:cNvPr>
                <p:cNvSpPr>
                  <a:spLocks noChangeShapeType="1"/>
                </p:cNvSpPr>
                <p:nvPr/>
              </p:nvSpPr>
              <p:spPr bwMode="auto">
                <a:xfrm flipV="1">
                  <a:off x="2607" y="2169"/>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9" name="Line 357">
                  <a:extLst>
                    <a:ext uri="{FF2B5EF4-FFF2-40B4-BE49-F238E27FC236}">
                      <a16:creationId xmlns:a16="http://schemas.microsoft.com/office/drawing/2014/main" id="{591B9C9D-110C-42B4-9B4F-8902D7BA8973}"/>
                    </a:ext>
                  </a:extLst>
                </p:cNvPr>
                <p:cNvSpPr>
                  <a:spLocks noChangeShapeType="1"/>
                </p:cNvSpPr>
                <p:nvPr/>
              </p:nvSpPr>
              <p:spPr bwMode="auto">
                <a:xfrm>
                  <a:off x="2957" y="2163"/>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0" name="Line 358">
                  <a:extLst>
                    <a:ext uri="{FF2B5EF4-FFF2-40B4-BE49-F238E27FC236}">
                      <a16:creationId xmlns:a16="http://schemas.microsoft.com/office/drawing/2014/main" id="{7F715CF1-85A6-490C-8683-3F50106A8DF9}"/>
                    </a:ext>
                  </a:extLst>
                </p:cNvPr>
                <p:cNvSpPr>
                  <a:spLocks noChangeShapeType="1"/>
                </p:cNvSpPr>
                <p:nvPr/>
              </p:nvSpPr>
              <p:spPr bwMode="auto">
                <a:xfrm flipV="1">
                  <a:off x="2960" y="215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1" name="Line 359">
                  <a:extLst>
                    <a:ext uri="{FF2B5EF4-FFF2-40B4-BE49-F238E27FC236}">
                      <a16:creationId xmlns:a16="http://schemas.microsoft.com/office/drawing/2014/main" id="{FC7B7A57-C46A-4D57-A1EA-19502775EBF9}"/>
                    </a:ext>
                  </a:extLst>
                </p:cNvPr>
                <p:cNvSpPr>
                  <a:spLocks noChangeShapeType="1"/>
                </p:cNvSpPr>
                <p:nvPr/>
              </p:nvSpPr>
              <p:spPr bwMode="auto">
                <a:xfrm>
                  <a:off x="2958" y="2163"/>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2" name="Line 360">
                  <a:extLst>
                    <a:ext uri="{FF2B5EF4-FFF2-40B4-BE49-F238E27FC236}">
                      <a16:creationId xmlns:a16="http://schemas.microsoft.com/office/drawing/2014/main" id="{9006F091-9D60-4F58-BE6F-FC3D1D451506}"/>
                    </a:ext>
                  </a:extLst>
                </p:cNvPr>
                <p:cNvSpPr>
                  <a:spLocks noChangeShapeType="1"/>
                </p:cNvSpPr>
                <p:nvPr/>
              </p:nvSpPr>
              <p:spPr bwMode="auto">
                <a:xfrm flipV="1">
                  <a:off x="2960" y="2160"/>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3" name="Line 361">
                  <a:extLst>
                    <a:ext uri="{FF2B5EF4-FFF2-40B4-BE49-F238E27FC236}">
                      <a16:creationId xmlns:a16="http://schemas.microsoft.com/office/drawing/2014/main" id="{1ABD9530-9D08-4CB3-98FE-05D88BB92437}"/>
                    </a:ext>
                  </a:extLst>
                </p:cNvPr>
                <p:cNvSpPr>
                  <a:spLocks noChangeShapeType="1"/>
                </p:cNvSpPr>
                <p:nvPr/>
              </p:nvSpPr>
              <p:spPr bwMode="auto">
                <a:xfrm flipV="1">
                  <a:off x="2958" y="2162"/>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4" name="Line 362">
                  <a:extLst>
                    <a:ext uri="{FF2B5EF4-FFF2-40B4-BE49-F238E27FC236}">
                      <a16:creationId xmlns:a16="http://schemas.microsoft.com/office/drawing/2014/main" id="{EAF36002-6BFB-4742-AA48-7577264D69D0}"/>
                    </a:ext>
                  </a:extLst>
                </p:cNvPr>
                <p:cNvSpPr>
                  <a:spLocks noChangeShapeType="1"/>
                </p:cNvSpPr>
                <p:nvPr/>
              </p:nvSpPr>
              <p:spPr bwMode="auto">
                <a:xfrm flipV="1">
                  <a:off x="2959" y="2161"/>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 name="Line 363">
                  <a:extLst>
                    <a:ext uri="{FF2B5EF4-FFF2-40B4-BE49-F238E27FC236}">
                      <a16:creationId xmlns:a16="http://schemas.microsoft.com/office/drawing/2014/main" id="{97724355-1DE5-44BA-8D18-4E079421DC59}"/>
                    </a:ext>
                  </a:extLst>
                </p:cNvPr>
                <p:cNvSpPr>
                  <a:spLocks noChangeShapeType="1"/>
                </p:cNvSpPr>
                <p:nvPr/>
              </p:nvSpPr>
              <p:spPr bwMode="auto">
                <a:xfrm>
                  <a:off x="2959" y="2162"/>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 name="Line 364">
                  <a:extLst>
                    <a:ext uri="{FF2B5EF4-FFF2-40B4-BE49-F238E27FC236}">
                      <a16:creationId xmlns:a16="http://schemas.microsoft.com/office/drawing/2014/main" id="{8C3E350D-BB2A-4127-9E12-C7F8CC5BE436}"/>
                    </a:ext>
                  </a:extLst>
                </p:cNvPr>
                <p:cNvSpPr>
                  <a:spLocks noChangeShapeType="1"/>
                </p:cNvSpPr>
                <p:nvPr/>
              </p:nvSpPr>
              <p:spPr bwMode="auto">
                <a:xfrm flipH="1">
                  <a:off x="3563" y="1317"/>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Line 365">
                  <a:extLst>
                    <a:ext uri="{FF2B5EF4-FFF2-40B4-BE49-F238E27FC236}">
                      <a16:creationId xmlns:a16="http://schemas.microsoft.com/office/drawing/2014/main" id="{87F24BAB-B8F0-4C4B-ABB0-73951A5DB3D7}"/>
                    </a:ext>
                  </a:extLst>
                </p:cNvPr>
                <p:cNvSpPr>
                  <a:spLocks noChangeShapeType="1"/>
                </p:cNvSpPr>
                <p:nvPr/>
              </p:nvSpPr>
              <p:spPr bwMode="auto">
                <a:xfrm flipV="1">
                  <a:off x="2600" y="2171"/>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Line 366">
                  <a:extLst>
                    <a:ext uri="{FF2B5EF4-FFF2-40B4-BE49-F238E27FC236}">
                      <a16:creationId xmlns:a16="http://schemas.microsoft.com/office/drawing/2014/main" id="{D10CA879-A7AC-41BF-9FBC-B36008DAFB64}"/>
                    </a:ext>
                  </a:extLst>
                </p:cNvPr>
                <p:cNvSpPr>
                  <a:spLocks noChangeShapeType="1"/>
                </p:cNvSpPr>
                <p:nvPr/>
              </p:nvSpPr>
              <p:spPr bwMode="auto">
                <a:xfrm flipH="1">
                  <a:off x="3562" y="1318"/>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9" name="Line 367">
                  <a:extLst>
                    <a:ext uri="{FF2B5EF4-FFF2-40B4-BE49-F238E27FC236}">
                      <a16:creationId xmlns:a16="http://schemas.microsoft.com/office/drawing/2014/main" id="{4F8A90FF-305E-41B7-BBA6-D0AB84D1480F}"/>
                    </a:ext>
                  </a:extLst>
                </p:cNvPr>
                <p:cNvSpPr>
                  <a:spLocks noChangeShapeType="1"/>
                </p:cNvSpPr>
                <p:nvPr/>
              </p:nvSpPr>
              <p:spPr bwMode="auto">
                <a:xfrm flipV="1">
                  <a:off x="2592" y="2174"/>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0" name="Line 368">
                  <a:extLst>
                    <a:ext uri="{FF2B5EF4-FFF2-40B4-BE49-F238E27FC236}">
                      <a16:creationId xmlns:a16="http://schemas.microsoft.com/office/drawing/2014/main" id="{FD10B8F1-7836-4888-8701-597CFED460A1}"/>
                    </a:ext>
                  </a:extLst>
                </p:cNvPr>
                <p:cNvSpPr>
                  <a:spLocks noChangeShapeType="1"/>
                </p:cNvSpPr>
                <p:nvPr/>
              </p:nvSpPr>
              <p:spPr bwMode="auto">
                <a:xfrm flipV="1">
                  <a:off x="2585" y="2177"/>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1" name="Line 369">
                  <a:extLst>
                    <a:ext uri="{FF2B5EF4-FFF2-40B4-BE49-F238E27FC236}">
                      <a16:creationId xmlns:a16="http://schemas.microsoft.com/office/drawing/2014/main" id="{7324E6BB-F445-4EB7-BF1B-5BD8C4547DDC}"/>
                    </a:ext>
                  </a:extLst>
                </p:cNvPr>
                <p:cNvSpPr>
                  <a:spLocks noChangeShapeType="1"/>
                </p:cNvSpPr>
                <p:nvPr/>
              </p:nvSpPr>
              <p:spPr bwMode="auto">
                <a:xfrm flipH="1">
                  <a:off x="3561" y="1318"/>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2" name="Line 370">
                  <a:extLst>
                    <a:ext uri="{FF2B5EF4-FFF2-40B4-BE49-F238E27FC236}">
                      <a16:creationId xmlns:a16="http://schemas.microsoft.com/office/drawing/2014/main" id="{643D5006-F41F-4A36-B119-BF2C308A7FF1}"/>
                    </a:ext>
                  </a:extLst>
                </p:cNvPr>
                <p:cNvSpPr>
                  <a:spLocks noChangeShapeType="1"/>
                </p:cNvSpPr>
                <p:nvPr/>
              </p:nvSpPr>
              <p:spPr bwMode="auto">
                <a:xfrm flipV="1">
                  <a:off x="2579" y="2180"/>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3" name="Line 371">
                  <a:extLst>
                    <a:ext uri="{FF2B5EF4-FFF2-40B4-BE49-F238E27FC236}">
                      <a16:creationId xmlns:a16="http://schemas.microsoft.com/office/drawing/2014/main" id="{C5398F8F-A466-4A00-8FE7-41584CFEB0B4}"/>
                    </a:ext>
                  </a:extLst>
                </p:cNvPr>
                <p:cNvSpPr>
                  <a:spLocks noChangeShapeType="1"/>
                </p:cNvSpPr>
                <p:nvPr/>
              </p:nvSpPr>
              <p:spPr bwMode="auto">
                <a:xfrm flipH="1">
                  <a:off x="3559" y="1318"/>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4" name="Line 372">
                  <a:extLst>
                    <a:ext uri="{FF2B5EF4-FFF2-40B4-BE49-F238E27FC236}">
                      <a16:creationId xmlns:a16="http://schemas.microsoft.com/office/drawing/2014/main" id="{CA83C8B2-4012-46A3-9ACF-67AEBA640C93}"/>
                    </a:ext>
                  </a:extLst>
                </p:cNvPr>
                <p:cNvSpPr>
                  <a:spLocks noChangeShapeType="1"/>
                </p:cNvSpPr>
                <p:nvPr/>
              </p:nvSpPr>
              <p:spPr bwMode="auto">
                <a:xfrm flipV="1">
                  <a:off x="2572" y="2182"/>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5" name="Line 373">
                  <a:extLst>
                    <a:ext uri="{FF2B5EF4-FFF2-40B4-BE49-F238E27FC236}">
                      <a16:creationId xmlns:a16="http://schemas.microsoft.com/office/drawing/2014/main" id="{B5565A7C-1922-4161-A9EC-7BE4C9593E13}"/>
                    </a:ext>
                  </a:extLst>
                </p:cNvPr>
                <p:cNvSpPr>
                  <a:spLocks noChangeShapeType="1"/>
                </p:cNvSpPr>
                <p:nvPr/>
              </p:nvSpPr>
              <p:spPr bwMode="auto">
                <a:xfrm flipH="1">
                  <a:off x="3557" y="1318"/>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6" name="Line 374">
                  <a:extLst>
                    <a:ext uri="{FF2B5EF4-FFF2-40B4-BE49-F238E27FC236}">
                      <a16:creationId xmlns:a16="http://schemas.microsoft.com/office/drawing/2014/main" id="{CAE925DB-01AC-4F33-9DCA-D7B9479E2A9C}"/>
                    </a:ext>
                  </a:extLst>
                </p:cNvPr>
                <p:cNvSpPr>
                  <a:spLocks noChangeShapeType="1"/>
                </p:cNvSpPr>
                <p:nvPr/>
              </p:nvSpPr>
              <p:spPr bwMode="auto">
                <a:xfrm flipV="1">
                  <a:off x="2566" y="2185"/>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7" name="Line 375">
                  <a:extLst>
                    <a:ext uri="{FF2B5EF4-FFF2-40B4-BE49-F238E27FC236}">
                      <a16:creationId xmlns:a16="http://schemas.microsoft.com/office/drawing/2014/main" id="{4DB64BC2-2842-4579-8ECF-AE2D725CF533}"/>
                    </a:ext>
                  </a:extLst>
                </p:cNvPr>
                <p:cNvSpPr>
                  <a:spLocks noChangeShapeType="1"/>
                </p:cNvSpPr>
                <p:nvPr/>
              </p:nvSpPr>
              <p:spPr bwMode="auto">
                <a:xfrm flipH="1">
                  <a:off x="3555" y="1318"/>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8" name="Line 376">
                  <a:extLst>
                    <a:ext uri="{FF2B5EF4-FFF2-40B4-BE49-F238E27FC236}">
                      <a16:creationId xmlns:a16="http://schemas.microsoft.com/office/drawing/2014/main" id="{A504B021-36C6-4523-92B9-166E5FF6B5EC}"/>
                    </a:ext>
                  </a:extLst>
                </p:cNvPr>
                <p:cNvSpPr>
                  <a:spLocks noChangeShapeType="1"/>
                </p:cNvSpPr>
                <p:nvPr/>
              </p:nvSpPr>
              <p:spPr bwMode="auto">
                <a:xfrm flipV="1">
                  <a:off x="2560" y="2188"/>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9" name="Line 377">
                  <a:extLst>
                    <a:ext uri="{FF2B5EF4-FFF2-40B4-BE49-F238E27FC236}">
                      <a16:creationId xmlns:a16="http://schemas.microsoft.com/office/drawing/2014/main" id="{0555EDA4-2BC3-4E5C-9A9D-E7A1BEA23241}"/>
                    </a:ext>
                  </a:extLst>
                </p:cNvPr>
                <p:cNvSpPr>
                  <a:spLocks noChangeShapeType="1"/>
                </p:cNvSpPr>
                <p:nvPr/>
              </p:nvSpPr>
              <p:spPr bwMode="auto">
                <a:xfrm flipH="1">
                  <a:off x="3552" y="1319"/>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0" name="Line 378">
                  <a:extLst>
                    <a:ext uri="{FF2B5EF4-FFF2-40B4-BE49-F238E27FC236}">
                      <a16:creationId xmlns:a16="http://schemas.microsoft.com/office/drawing/2014/main" id="{DD22AC9E-196D-49CF-A393-8D848704799B}"/>
                    </a:ext>
                  </a:extLst>
                </p:cNvPr>
                <p:cNvSpPr>
                  <a:spLocks noChangeShapeType="1"/>
                </p:cNvSpPr>
                <p:nvPr/>
              </p:nvSpPr>
              <p:spPr bwMode="auto">
                <a:xfrm flipV="1">
                  <a:off x="2554" y="2192"/>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1" name="Line 379">
                  <a:extLst>
                    <a:ext uri="{FF2B5EF4-FFF2-40B4-BE49-F238E27FC236}">
                      <a16:creationId xmlns:a16="http://schemas.microsoft.com/office/drawing/2014/main" id="{A51586E0-1B18-4AD5-B3D7-70D4A67DFB2E}"/>
                    </a:ext>
                  </a:extLst>
                </p:cNvPr>
                <p:cNvSpPr>
                  <a:spLocks noChangeShapeType="1"/>
                </p:cNvSpPr>
                <p:nvPr/>
              </p:nvSpPr>
              <p:spPr bwMode="auto">
                <a:xfrm flipH="1">
                  <a:off x="3549" y="1319"/>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2" name="Line 380">
                  <a:extLst>
                    <a:ext uri="{FF2B5EF4-FFF2-40B4-BE49-F238E27FC236}">
                      <a16:creationId xmlns:a16="http://schemas.microsoft.com/office/drawing/2014/main" id="{7301B486-5AE3-490D-9F61-B735CEBC4B18}"/>
                    </a:ext>
                  </a:extLst>
                </p:cNvPr>
                <p:cNvSpPr>
                  <a:spLocks noChangeShapeType="1"/>
                </p:cNvSpPr>
                <p:nvPr/>
              </p:nvSpPr>
              <p:spPr bwMode="auto">
                <a:xfrm flipV="1">
                  <a:off x="2549" y="2195"/>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3" name="Line 381">
                  <a:extLst>
                    <a:ext uri="{FF2B5EF4-FFF2-40B4-BE49-F238E27FC236}">
                      <a16:creationId xmlns:a16="http://schemas.microsoft.com/office/drawing/2014/main" id="{D01DC59E-F561-499A-AC75-4E430A1A3FAC}"/>
                    </a:ext>
                  </a:extLst>
                </p:cNvPr>
                <p:cNvSpPr>
                  <a:spLocks noChangeShapeType="1"/>
                </p:cNvSpPr>
                <p:nvPr/>
              </p:nvSpPr>
              <p:spPr bwMode="auto">
                <a:xfrm flipH="1">
                  <a:off x="3546" y="1319"/>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Line 382">
                  <a:extLst>
                    <a:ext uri="{FF2B5EF4-FFF2-40B4-BE49-F238E27FC236}">
                      <a16:creationId xmlns:a16="http://schemas.microsoft.com/office/drawing/2014/main" id="{E90D43FD-DEDC-43D3-9401-728429CA6413}"/>
                    </a:ext>
                  </a:extLst>
                </p:cNvPr>
                <p:cNvSpPr>
                  <a:spLocks noChangeShapeType="1"/>
                </p:cNvSpPr>
                <p:nvPr/>
              </p:nvSpPr>
              <p:spPr bwMode="auto">
                <a:xfrm flipV="1">
                  <a:off x="2543" y="2198"/>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Line 383">
                  <a:extLst>
                    <a:ext uri="{FF2B5EF4-FFF2-40B4-BE49-F238E27FC236}">
                      <a16:creationId xmlns:a16="http://schemas.microsoft.com/office/drawing/2014/main" id="{1926BB33-CB02-493B-9301-78819074C8F9}"/>
                    </a:ext>
                  </a:extLst>
                </p:cNvPr>
                <p:cNvSpPr>
                  <a:spLocks noChangeShapeType="1"/>
                </p:cNvSpPr>
                <p:nvPr/>
              </p:nvSpPr>
              <p:spPr bwMode="auto">
                <a:xfrm flipH="1">
                  <a:off x="3542" y="1319"/>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Line 384">
                  <a:extLst>
                    <a:ext uri="{FF2B5EF4-FFF2-40B4-BE49-F238E27FC236}">
                      <a16:creationId xmlns:a16="http://schemas.microsoft.com/office/drawing/2014/main" id="{9DF178BA-3480-4EFF-AA18-FBD32B77D863}"/>
                    </a:ext>
                  </a:extLst>
                </p:cNvPr>
                <p:cNvSpPr>
                  <a:spLocks noChangeShapeType="1"/>
                </p:cNvSpPr>
                <p:nvPr/>
              </p:nvSpPr>
              <p:spPr bwMode="auto">
                <a:xfrm flipV="1">
                  <a:off x="2539" y="2201"/>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Line 385">
                  <a:extLst>
                    <a:ext uri="{FF2B5EF4-FFF2-40B4-BE49-F238E27FC236}">
                      <a16:creationId xmlns:a16="http://schemas.microsoft.com/office/drawing/2014/main" id="{F4B0EAB0-A5FF-4D6A-A3F1-59F6EDD09840}"/>
                    </a:ext>
                  </a:extLst>
                </p:cNvPr>
                <p:cNvSpPr>
                  <a:spLocks noChangeShapeType="1"/>
                </p:cNvSpPr>
                <p:nvPr/>
              </p:nvSpPr>
              <p:spPr bwMode="auto">
                <a:xfrm flipH="1">
                  <a:off x="3538" y="1320"/>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Line 386">
                  <a:extLst>
                    <a:ext uri="{FF2B5EF4-FFF2-40B4-BE49-F238E27FC236}">
                      <a16:creationId xmlns:a16="http://schemas.microsoft.com/office/drawing/2014/main" id="{F3E9EC8C-4893-428E-8159-514073E1F56C}"/>
                    </a:ext>
                  </a:extLst>
                </p:cNvPr>
                <p:cNvSpPr>
                  <a:spLocks noChangeShapeType="1"/>
                </p:cNvSpPr>
                <p:nvPr/>
              </p:nvSpPr>
              <p:spPr bwMode="auto">
                <a:xfrm flipV="1">
                  <a:off x="2534" y="2204"/>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Line 387">
                  <a:extLst>
                    <a:ext uri="{FF2B5EF4-FFF2-40B4-BE49-F238E27FC236}">
                      <a16:creationId xmlns:a16="http://schemas.microsoft.com/office/drawing/2014/main" id="{AA7C8877-94B9-43A1-85D1-C57388A4A776}"/>
                    </a:ext>
                  </a:extLst>
                </p:cNvPr>
                <p:cNvSpPr>
                  <a:spLocks noChangeShapeType="1"/>
                </p:cNvSpPr>
                <p:nvPr/>
              </p:nvSpPr>
              <p:spPr bwMode="auto">
                <a:xfrm flipH="1">
                  <a:off x="3534" y="1320"/>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Line 388">
                  <a:extLst>
                    <a:ext uri="{FF2B5EF4-FFF2-40B4-BE49-F238E27FC236}">
                      <a16:creationId xmlns:a16="http://schemas.microsoft.com/office/drawing/2014/main" id="{511AA071-E7A7-4CCF-AEF8-36061E65F00B}"/>
                    </a:ext>
                  </a:extLst>
                </p:cNvPr>
                <p:cNvSpPr>
                  <a:spLocks noChangeShapeType="1"/>
                </p:cNvSpPr>
                <p:nvPr/>
              </p:nvSpPr>
              <p:spPr bwMode="auto">
                <a:xfrm flipV="1">
                  <a:off x="2530" y="2207"/>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1" name="Line 389">
                  <a:extLst>
                    <a:ext uri="{FF2B5EF4-FFF2-40B4-BE49-F238E27FC236}">
                      <a16:creationId xmlns:a16="http://schemas.microsoft.com/office/drawing/2014/main" id="{56227A24-56D5-4FEE-B51C-2868BDD9C54D}"/>
                    </a:ext>
                  </a:extLst>
                </p:cNvPr>
                <p:cNvSpPr>
                  <a:spLocks noChangeShapeType="1"/>
                </p:cNvSpPr>
                <p:nvPr/>
              </p:nvSpPr>
              <p:spPr bwMode="auto">
                <a:xfrm flipH="1">
                  <a:off x="3530" y="1320"/>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2" name="Line 390">
                  <a:extLst>
                    <a:ext uri="{FF2B5EF4-FFF2-40B4-BE49-F238E27FC236}">
                      <a16:creationId xmlns:a16="http://schemas.microsoft.com/office/drawing/2014/main" id="{3F768021-1076-4370-8F1C-6B146135469A}"/>
                    </a:ext>
                  </a:extLst>
                </p:cNvPr>
                <p:cNvSpPr>
                  <a:spLocks noChangeShapeType="1"/>
                </p:cNvSpPr>
                <p:nvPr/>
              </p:nvSpPr>
              <p:spPr bwMode="auto">
                <a:xfrm flipH="1">
                  <a:off x="3525" y="1320"/>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Line 391">
                  <a:extLst>
                    <a:ext uri="{FF2B5EF4-FFF2-40B4-BE49-F238E27FC236}">
                      <a16:creationId xmlns:a16="http://schemas.microsoft.com/office/drawing/2014/main" id="{8C76CF3B-DDDD-4394-A8E4-BF305D6E553C}"/>
                    </a:ext>
                  </a:extLst>
                </p:cNvPr>
                <p:cNvSpPr>
                  <a:spLocks noChangeShapeType="1"/>
                </p:cNvSpPr>
                <p:nvPr/>
              </p:nvSpPr>
              <p:spPr bwMode="auto">
                <a:xfrm flipV="1">
                  <a:off x="2526" y="2210"/>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 name="Line 392">
                  <a:extLst>
                    <a:ext uri="{FF2B5EF4-FFF2-40B4-BE49-F238E27FC236}">
                      <a16:creationId xmlns:a16="http://schemas.microsoft.com/office/drawing/2014/main" id="{15A8971F-2901-45A4-9532-37CC31A93E44}"/>
                    </a:ext>
                  </a:extLst>
                </p:cNvPr>
                <p:cNvSpPr>
                  <a:spLocks noChangeShapeType="1"/>
                </p:cNvSpPr>
                <p:nvPr/>
              </p:nvSpPr>
              <p:spPr bwMode="auto">
                <a:xfrm flipH="1">
                  <a:off x="3520" y="1320"/>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Line 393">
                  <a:extLst>
                    <a:ext uri="{FF2B5EF4-FFF2-40B4-BE49-F238E27FC236}">
                      <a16:creationId xmlns:a16="http://schemas.microsoft.com/office/drawing/2014/main" id="{BD41D943-175E-4E09-B7CE-00187125243A}"/>
                    </a:ext>
                  </a:extLst>
                </p:cNvPr>
                <p:cNvSpPr>
                  <a:spLocks noChangeShapeType="1"/>
                </p:cNvSpPr>
                <p:nvPr/>
              </p:nvSpPr>
              <p:spPr bwMode="auto">
                <a:xfrm flipV="1">
                  <a:off x="2522" y="2213"/>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Line 394">
                  <a:extLst>
                    <a:ext uri="{FF2B5EF4-FFF2-40B4-BE49-F238E27FC236}">
                      <a16:creationId xmlns:a16="http://schemas.microsoft.com/office/drawing/2014/main" id="{B9D6C642-E032-4046-99DA-583B931E81A4}"/>
                    </a:ext>
                  </a:extLst>
                </p:cNvPr>
                <p:cNvSpPr>
                  <a:spLocks noChangeShapeType="1"/>
                </p:cNvSpPr>
                <p:nvPr/>
              </p:nvSpPr>
              <p:spPr bwMode="auto">
                <a:xfrm flipH="1" flipV="1">
                  <a:off x="3515" y="1319"/>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Line 395">
                  <a:extLst>
                    <a:ext uri="{FF2B5EF4-FFF2-40B4-BE49-F238E27FC236}">
                      <a16:creationId xmlns:a16="http://schemas.microsoft.com/office/drawing/2014/main" id="{15CF427E-002B-47A6-BB17-3635AECE6242}"/>
                    </a:ext>
                  </a:extLst>
                </p:cNvPr>
                <p:cNvSpPr>
                  <a:spLocks noChangeShapeType="1"/>
                </p:cNvSpPr>
                <p:nvPr/>
              </p:nvSpPr>
              <p:spPr bwMode="auto">
                <a:xfrm flipV="1">
                  <a:off x="2519" y="2216"/>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Line 396">
                  <a:extLst>
                    <a:ext uri="{FF2B5EF4-FFF2-40B4-BE49-F238E27FC236}">
                      <a16:creationId xmlns:a16="http://schemas.microsoft.com/office/drawing/2014/main" id="{11E7D539-3F50-4066-BDE7-BE76C5680EA3}"/>
                    </a:ext>
                  </a:extLst>
                </p:cNvPr>
                <p:cNvSpPr>
                  <a:spLocks noChangeShapeType="1"/>
                </p:cNvSpPr>
                <p:nvPr/>
              </p:nvSpPr>
              <p:spPr bwMode="auto">
                <a:xfrm flipH="1">
                  <a:off x="3509" y="1319"/>
                  <a:ext cx="6"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Line 397">
                  <a:extLst>
                    <a:ext uri="{FF2B5EF4-FFF2-40B4-BE49-F238E27FC236}">
                      <a16:creationId xmlns:a16="http://schemas.microsoft.com/office/drawing/2014/main" id="{FF625D85-610E-479E-9CD8-56C7D98CAE0A}"/>
                    </a:ext>
                  </a:extLst>
                </p:cNvPr>
                <p:cNvSpPr>
                  <a:spLocks noChangeShapeType="1"/>
                </p:cNvSpPr>
                <p:nvPr/>
              </p:nvSpPr>
              <p:spPr bwMode="auto">
                <a:xfrm flipV="1">
                  <a:off x="2516" y="2219"/>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Line 398">
                  <a:extLst>
                    <a:ext uri="{FF2B5EF4-FFF2-40B4-BE49-F238E27FC236}">
                      <a16:creationId xmlns:a16="http://schemas.microsoft.com/office/drawing/2014/main" id="{D2EDE46A-5498-416F-939F-E43946016CCF}"/>
                    </a:ext>
                  </a:extLst>
                </p:cNvPr>
                <p:cNvSpPr>
                  <a:spLocks noChangeShapeType="1"/>
                </p:cNvSpPr>
                <p:nvPr/>
              </p:nvSpPr>
              <p:spPr bwMode="auto">
                <a:xfrm flipH="1">
                  <a:off x="3504" y="1319"/>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Line 399">
                  <a:extLst>
                    <a:ext uri="{FF2B5EF4-FFF2-40B4-BE49-F238E27FC236}">
                      <a16:creationId xmlns:a16="http://schemas.microsoft.com/office/drawing/2014/main" id="{2B328CA6-B78F-46B0-8908-5FD0ECFC7176}"/>
                    </a:ext>
                  </a:extLst>
                </p:cNvPr>
                <p:cNvSpPr>
                  <a:spLocks noChangeShapeType="1"/>
                </p:cNvSpPr>
                <p:nvPr/>
              </p:nvSpPr>
              <p:spPr bwMode="auto">
                <a:xfrm flipV="1">
                  <a:off x="2513" y="2222"/>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Line 400">
                  <a:extLst>
                    <a:ext uri="{FF2B5EF4-FFF2-40B4-BE49-F238E27FC236}">
                      <a16:creationId xmlns:a16="http://schemas.microsoft.com/office/drawing/2014/main" id="{9F100FB6-74E9-48DF-A330-D0A027C10067}"/>
                    </a:ext>
                  </a:extLst>
                </p:cNvPr>
                <p:cNvSpPr>
                  <a:spLocks noChangeShapeType="1"/>
                </p:cNvSpPr>
                <p:nvPr/>
              </p:nvSpPr>
              <p:spPr bwMode="auto">
                <a:xfrm flipH="1" flipV="1">
                  <a:off x="3498" y="1318"/>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Line 401">
                  <a:extLst>
                    <a:ext uri="{FF2B5EF4-FFF2-40B4-BE49-F238E27FC236}">
                      <a16:creationId xmlns:a16="http://schemas.microsoft.com/office/drawing/2014/main" id="{3D6E7395-3103-4930-A54C-94E7AB12EB72}"/>
                    </a:ext>
                  </a:extLst>
                </p:cNvPr>
                <p:cNvSpPr>
                  <a:spLocks noChangeShapeType="1"/>
                </p:cNvSpPr>
                <p:nvPr/>
              </p:nvSpPr>
              <p:spPr bwMode="auto">
                <a:xfrm flipH="1" flipV="1">
                  <a:off x="3492" y="1317"/>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Line 402">
                  <a:extLst>
                    <a:ext uri="{FF2B5EF4-FFF2-40B4-BE49-F238E27FC236}">
                      <a16:creationId xmlns:a16="http://schemas.microsoft.com/office/drawing/2014/main" id="{F203E4BE-B042-4A34-8755-65BA8E79709D}"/>
                    </a:ext>
                  </a:extLst>
                </p:cNvPr>
                <p:cNvSpPr>
                  <a:spLocks noChangeShapeType="1"/>
                </p:cNvSpPr>
                <p:nvPr/>
              </p:nvSpPr>
              <p:spPr bwMode="auto">
                <a:xfrm flipV="1">
                  <a:off x="2511" y="2224"/>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Line 403">
                  <a:extLst>
                    <a:ext uri="{FF2B5EF4-FFF2-40B4-BE49-F238E27FC236}">
                      <a16:creationId xmlns:a16="http://schemas.microsoft.com/office/drawing/2014/main" id="{31E80346-945A-498C-A543-F04175BC645C}"/>
                    </a:ext>
                  </a:extLst>
                </p:cNvPr>
                <p:cNvSpPr>
                  <a:spLocks noChangeShapeType="1"/>
                </p:cNvSpPr>
                <p:nvPr/>
              </p:nvSpPr>
              <p:spPr bwMode="auto">
                <a:xfrm flipH="1">
                  <a:off x="3485" y="1317"/>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Line 404">
                  <a:extLst>
                    <a:ext uri="{FF2B5EF4-FFF2-40B4-BE49-F238E27FC236}">
                      <a16:creationId xmlns:a16="http://schemas.microsoft.com/office/drawing/2014/main" id="{C99D4B59-F23B-4E08-B1AF-3ED4388220AC}"/>
                    </a:ext>
                  </a:extLst>
                </p:cNvPr>
                <p:cNvSpPr>
                  <a:spLocks noChangeShapeType="1"/>
                </p:cNvSpPr>
                <p:nvPr/>
              </p:nvSpPr>
              <p:spPr bwMode="auto">
                <a:xfrm flipV="1">
                  <a:off x="3274" y="1165"/>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Line 405">
                  <a:extLst>
                    <a:ext uri="{FF2B5EF4-FFF2-40B4-BE49-F238E27FC236}">
                      <a16:creationId xmlns:a16="http://schemas.microsoft.com/office/drawing/2014/main" id="{61304828-1DBD-45F6-A8F8-4FA838741625}"/>
                    </a:ext>
                  </a:extLst>
                </p:cNvPr>
                <p:cNvSpPr>
                  <a:spLocks noChangeShapeType="1"/>
                </p:cNvSpPr>
                <p:nvPr/>
              </p:nvSpPr>
              <p:spPr bwMode="auto">
                <a:xfrm flipV="1">
                  <a:off x="3274" y="1168"/>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2" name="Group 607">
                <a:extLst>
                  <a:ext uri="{FF2B5EF4-FFF2-40B4-BE49-F238E27FC236}">
                    <a16:creationId xmlns:a16="http://schemas.microsoft.com/office/drawing/2014/main" id="{8EEBB775-E4E8-4FAD-A7E1-AD1620CDDE88}"/>
                  </a:ext>
                </a:extLst>
              </p:cNvPr>
              <p:cNvGrpSpPr>
                <a:grpSpLocks/>
              </p:cNvGrpSpPr>
              <p:nvPr/>
            </p:nvGrpSpPr>
            <p:grpSpPr bwMode="auto">
              <a:xfrm>
                <a:off x="3384550" y="1816100"/>
                <a:ext cx="2147888" cy="1755775"/>
                <a:chOff x="2132" y="1144"/>
                <a:chExt cx="1353" cy="1106"/>
              </a:xfrm>
            </p:grpSpPr>
            <p:sp>
              <p:nvSpPr>
                <p:cNvPr id="648" name="Line 407">
                  <a:extLst>
                    <a:ext uri="{FF2B5EF4-FFF2-40B4-BE49-F238E27FC236}">
                      <a16:creationId xmlns:a16="http://schemas.microsoft.com/office/drawing/2014/main" id="{6339EE54-3A48-44A9-8EC6-874295A3EB5B}"/>
                    </a:ext>
                  </a:extLst>
                </p:cNvPr>
                <p:cNvSpPr>
                  <a:spLocks noChangeShapeType="1"/>
                </p:cNvSpPr>
                <p:nvPr/>
              </p:nvSpPr>
              <p:spPr bwMode="auto">
                <a:xfrm flipV="1">
                  <a:off x="3274" y="1171"/>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408">
                  <a:extLst>
                    <a:ext uri="{FF2B5EF4-FFF2-40B4-BE49-F238E27FC236}">
                      <a16:creationId xmlns:a16="http://schemas.microsoft.com/office/drawing/2014/main" id="{8416F1C1-01C1-43CC-AE92-69BB7CBCBAEC}"/>
                    </a:ext>
                  </a:extLst>
                </p:cNvPr>
                <p:cNvSpPr>
                  <a:spLocks noChangeShapeType="1"/>
                </p:cNvSpPr>
                <p:nvPr/>
              </p:nvSpPr>
              <p:spPr bwMode="auto">
                <a:xfrm flipV="1">
                  <a:off x="3275" y="1163"/>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409">
                  <a:extLst>
                    <a:ext uri="{FF2B5EF4-FFF2-40B4-BE49-F238E27FC236}">
                      <a16:creationId xmlns:a16="http://schemas.microsoft.com/office/drawing/2014/main" id="{28C1AD63-52D3-437D-B59B-97EA03F35726}"/>
                    </a:ext>
                  </a:extLst>
                </p:cNvPr>
                <p:cNvSpPr>
                  <a:spLocks noChangeShapeType="1"/>
                </p:cNvSpPr>
                <p:nvPr/>
              </p:nvSpPr>
              <p:spPr bwMode="auto">
                <a:xfrm flipV="1">
                  <a:off x="3274" y="1174"/>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410">
                  <a:extLst>
                    <a:ext uri="{FF2B5EF4-FFF2-40B4-BE49-F238E27FC236}">
                      <a16:creationId xmlns:a16="http://schemas.microsoft.com/office/drawing/2014/main" id="{3C6213B3-90EB-4BA9-961A-F9F15A239AEC}"/>
                    </a:ext>
                  </a:extLst>
                </p:cNvPr>
                <p:cNvSpPr>
                  <a:spLocks noChangeShapeType="1"/>
                </p:cNvSpPr>
                <p:nvPr/>
              </p:nvSpPr>
              <p:spPr bwMode="auto">
                <a:xfrm flipV="1">
                  <a:off x="3275" y="1160"/>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411">
                  <a:extLst>
                    <a:ext uri="{FF2B5EF4-FFF2-40B4-BE49-F238E27FC236}">
                      <a16:creationId xmlns:a16="http://schemas.microsoft.com/office/drawing/2014/main" id="{AFBE4D25-E700-429D-8DFB-71A95421ACB8}"/>
                    </a:ext>
                  </a:extLst>
                </p:cNvPr>
                <p:cNvSpPr>
                  <a:spLocks noChangeShapeType="1"/>
                </p:cNvSpPr>
                <p:nvPr/>
              </p:nvSpPr>
              <p:spPr bwMode="auto">
                <a:xfrm flipV="1">
                  <a:off x="3274" y="1177"/>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412">
                  <a:extLst>
                    <a:ext uri="{FF2B5EF4-FFF2-40B4-BE49-F238E27FC236}">
                      <a16:creationId xmlns:a16="http://schemas.microsoft.com/office/drawing/2014/main" id="{A6BD21EA-7A17-4215-9579-A7E952254969}"/>
                    </a:ext>
                  </a:extLst>
                </p:cNvPr>
                <p:cNvSpPr>
                  <a:spLocks noChangeShapeType="1"/>
                </p:cNvSpPr>
                <p:nvPr/>
              </p:nvSpPr>
              <p:spPr bwMode="auto">
                <a:xfrm flipV="1">
                  <a:off x="3274" y="1180"/>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413">
                  <a:extLst>
                    <a:ext uri="{FF2B5EF4-FFF2-40B4-BE49-F238E27FC236}">
                      <a16:creationId xmlns:a16="http://schemas.microsoft.com/office/drawing/2014/main" id="{DB898AF2-1848-46C2-B1FB-FD38CFB027E8}"/>
                    </a:ext>
                  </a:extLst>
                </p:cNvPr>
                <p:cNvSpPr>
                  <a:spLocks noChangeShapeType="1"/>
                </p:cNvSpPr>
                <p:nvPr/>
              </p:nvSpPr>
              <p:spPr bwMode="auto">
                <a:xfrm flipV="1">
                  <a:off x="3276" y="1158"/>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414">
                  <a:extLst>
                    <a:ext uri="{FF2B5EF4-FFF2-40B4-BE49-F238E27FC236}">
                      <a16:creationId xmlns:a16="http://schemas.microsoft.com/office/drawing/2014/main" id="{DBE1121F-D557-4ECF-891F-16E0B88A59D8}"/>
                    </a:ext>
                  </a:extLst>
                </p:cNvPr>
                <p:cNvSpPr>
                  <a:spLocks noChangeShapeType="1"/>
                </p:cNvSpPr>
                <p:nvPr/>
              </p:nvSpPr>
              <p:spPr bwMode="auto">
                <a:xfrm flipH="1" flipV="1">
                  <a:off x="3274" y="1184"/>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415">
                  <a:extLst>
                    <a:ext uri="{FF2B5EF4-FFF2-40B4-BE49-F238E27FC236}">
                      <a16:creationId xmlns:a16="http://schemas.microsoft.com/office/drawing/2014/main" id="{A258DE7A-BF4D-4D5E-8773-CBA7CA0F823C}"/>
                    </a:ext>
                  </a:extLst>
                </p:cNvPr>
                <p:cNvSpPr>
                  <a:spLocks noChangeShapeType="1"/>
                </p:cNvSpPr>
                <p:nvPr/>
              </p:nvSpPr>
              <p:spPr bwMode="auto">
                <a:xfrm flipV="1">
                  <a:off x="3277" y="1156"/>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416">
                  <a:extLst>
                    <a:ext uri="{FF2B5EF4-FFF2-40B4-BE49-F238E27FC236}">
                      <a16:creationId xmlns:a16="http://schemas.microsoft.com/office/drawing/2014/main" id="{D6593674-9143-4ED9-A786-972FA1A13924}"/>
                    </a:ext>
                  </a:extLst>
                </p:cNvPr>
                <p:cNvSpPr>
                  <a:spLocks noChangeShapeType="1"/>
                </p:cNvSpPr>
                <p:nvPr/>
              </p:nvSpPr>
              <p:spPr bwMode="auto">
                <a:xfrm flipV="1">
                  <a:off x="2509" y="2227"/>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417">
                  <a:extLst>
                    <a:ext uri="{FF2B5EF4-FFF2-40B4-BE49-F238E27FC236}">
                      <a16:creationId xmlns:a16="http://schemas.microsoft.com/office/drawing/2014/main" id="{919FBDD4-13EA-41CC-94F2-F34D7448A8E3}"/>
                    </a:ext>
                  </a:extLst>
                </p:cNvPr>
                <p:cNvSpPr>
                  <a:spLocks noChangeShapeType="1"/>
                </p:cNvSpPr>
                <p:nvPr/>
              </p:nvSpPr>
              <p:spPr bwMode="auto">
                <a:xfrm flipV="1">
                  <a:off x="3275" y="1187"/>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Line 418">
                  <a:extLst>
                    <a:ext uri="{FF2B5EF4-FFF2-40B4-BE49-F238E27FC236}">
                      <a16:creationId xmlns:a16="http://schemas.microsoft.com/office/drawing/2014/main" id="{A09DFD28-60F2-4F74-8F61-4F9067840241}"/>
                    </a:ext>
                  </a:extLst>
                </p:cNvPr>
                <p:cNvSpPr>
                  <a:spLocks noChangeShapeType="1"/>
                </p:cNvSpPr>
                <p:nvPr/>
              </p:nvSpPr>
              <p:spPr bwMode="auto">
                <a:xfrm flipV="1">
                  <a:off x="3278" y="1154"/>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419">
                  <a:extLst>
                    <a:ext uri="{FF2B5EF4-FFF2-40B4-BE49-F238E27FC236}">
                      <a16:creationId xmlns:a16="http://schemas.microsoft.com/office/drawing/2014/main" id="{93A6B43B-B743-4CB4-AF73-0EA252C0E6CC}"/>
                    </a:ext>
                  </a:extLst>
                </p:cNvPr>
                <p:cNvSpPr>
                  <a:spLocks noChangeShapeType="1"/>
                </p:cNvSpPr>
                <p:nvPr/>
              </p:nvSpPr>
              <p:spPr bwMode="auto">
                <a:xfrm flipH="1" flipV="1">
                  <a:off x="3479" y="1316"/>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420">
                  <a:extLst>
                    <a:ext uri="{FF2B5EF4-FFF2-40B4-BE49-F238E27FC236}">
                      <a16:creationId xmlns:a16="http://schemas.microsoft.com/office/drawing/2014/main" id="{3B39E9D7-D66E-4935-BF3A-AC6375956792}"/>
                    </a:ext>
                  </a:extLst>
                </p:cNvPr>
                <p:cNvSpPr>
                  <a:spLocks noChangeShapeType="1"/>
                </p:cNvSpPr>
                <p:nvPr/>
              </p:nvSpPr>
              <p:spPr bwMode="auto">
                <a:xfrm flipH="1" flipV="1">
                  <a:off x="3275" y="1191"/>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421">
                  <a:extLst>
                    <a:ext uri="{FF2B5EF4-FFF2-40B4-BE49-F238E27FC236}">
                      <a16:creationId xmlns:a16="http://schemas.microsoft.com/office/drawing/2014/main" id="{8ED6D931-9564-422E-B1B2-28D47CBBE6B9}"/>
                    </a:ext>
                  </a:extLst>
                </p:cNvPr>
                <p:cNvSpPr>
                  <a:spLocks noChangeShapeType="1"/>
                </p:cNvSpPr>
                <p:nvPr/>
              </p:nvSpPr>
              <p:spPr bwMode="auto">
                <a:xfrm flipV="1">
                  <a:off x="3279" y="1153"/>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422">
                  <a:extLst>
                    <a:ext uri="{FF2B5EF4-FFF2-40B4-BE49-F238E27FC236}">
                      <a16:creationId xmlns:a16="http://schemas.microsoft.com/office/drawing/2014/main" id="{CE6EC2F5-482D-407B-8FE2-C3CF8DD098F1}"/>
                    </a:ext>
                  </a:extLst>
                </p:cNvPr>
                <p:cNvSpPr>
                  <a:spLocks noChangeShapeType="1"/>
                </p:cNvSpPr>
                <p:nvPr/>
              </p:nvSpPr>
              <p:spPr bwMode="auto">
                <a:xfrm flipH="1" flipV="1">
                  <a:off x="3276" y="1194"/>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423">
                  <a:extLst>
                    <a:ext uri="{FF2B5EF4-FFF2-40B4-BE49-F238E27FC236}">
                      <a16:creationId xmlns:a16="http://schemas.microsoft.com/office/drawing/2014/main" id="{3D3F1C74-62EF-4E76-868C-031A1C00756B}"/>
                    </a:ext>
                  </a:extLst>
                </p:cNvPr>
                <p:cNvSpPr>
                  <a:spLocks noChangeShapeType="1"/>
                </p:cNvSpPr>
                <p:nvPr/>
              </p:nvSpPr>
              <p:spPr bwMode="auto">
                <a:xfrm flipV="1">
                  <a:off x="3280" y="1151"/>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424">
                  <a:extLst>
                    <a:ext uri="{FF2B5EF4-FFF2-40B4-BE49-F238E27FC236}">
                      <a16:creationId xmlns:a16="http://schemas.microsoft.com/office/drawing/2014/main" id="{9AD9196B-FD25-4FC3-BD05-24E0573A3A6D}"/>
                    </a:ext>
                  </a:extLst>
                </p:cNvPr>
                <p:cNvSpPr>
                  <a:spLocks noChangeShapeType="1"/>
                </p:cNvSpPr>
                <p:nvPr/>
              </p:nvSpPr>
              <p:spPr bwMode="auto">
                <a:xfrm flipH="1" flipV="1">
                  <a:off x="3278" y="1198"/>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425">
                  <a:extLst>
                    <a:ext uri="{FF2B5EF4-FFF2-40B4-BE49-F238E27FC236}">
                      <a16:creationId xmlns:a16="http://schemas.microsoft.com/office/drawing/2014/main" id="{B0A437AC-836A-4C1A-AE43-7DFFAE757398}"/>
                    </a:ext>
                  </a:extLst>
                </p:cNvPr>
                <p:cNvSpPr>
                  <a:spLocks noChangeShapeType="1"/>
                </p:cNvSpPr>
                <p:nvPr/>
              </p:nvSpPr>
              <p:spPr bwMode="auto">
                <a:xfrm flipH="1" flipV="1">
                  <a:off x="3472" y="1315"/>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426">
                  <a:extLst>
                    <a:ext uri="{FF2B5EF4-FFF2-40B4-BE49-F238E27FC236}">
                      <a16:creationId xmlns:a16="http://schemas.microsoft.com/office/drawing/2014/main" id="{73F445EF-6232-4C66-B270-20F2AA45F693}"/>
                    </a:ext>
                  </a:extLst>
                </p:cNvPr>
                <p:cNvSpPr>
                  <a:spLocks noChangeShapeType="1"/>
                </p:cNvSpPr>
                <p:nvPr/>
              </p:nvSpPr>
              <p:spPr bwMode="auto">
                <a:xfrm flipH="1" flipV="1">
                  <a:off x="3279" y="1202"/>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427">
                  <a:extLst>
                    <a:ext uri="{FF2B5EF4-FFF2-40B4-BE49-F238E27FC236}">
                      <a16:creationId xmlns:a16="http://schemas.microsoft.com/office/drawing/2014/main" id="{3C2188F3-ABB2-40FB-A15B-BDCA7CBC132D}"/>
                    </a:ext>
                  </a:extLst>
                </p:cNvPr>
                <p:cNvSpPr>
                  <a:spLocks noChangeShapeType="1"/>
                </p:cNvSpPr>
                <p:nvPr/>
              </p:nvSpPr>
              <p:spPr bwMode="auto">
                <a:xfrm flipV="1">
                  <a:off x="3281" y="1150"/>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428">
                  <a:extLst>
                    <a:ext uri="{FF2B5EF4-FFF2-40B4-BE49-F238E27FC236}">
                      <a16:creationId xmlns:a16="http://schemas.microsoft.com/office/drawing/2014/main" id="{1B2A9024-8E64-47D5-BE0C-8C68B3004850}"/>
                    </a:ext>
                  </a:extLst>
                </p:cNvPr>
                <p:cNvSpPr>
                  <a:spLocks noChangeShapeType="1"/>
                </p:cNvSpPr>
                <p:nvPr/>
              </p:nvSpPr>
              <p:spPr bwMode="auto">
                <a:xfrm flipV="1">
                  <a:off x="2507" y="2230"/>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Line 429">
                  <a:extLst>
                    <a:ext uri="{FF2B5EF4-FFF2-40B4-BE49-F238E27FC236}">
                      <a16:creationId xmlns:a16="http://schemas.microsoft.com/office/drawing/2014/main" id="{6E30D278-96EC-401B-8667-5C2D49D7CFCA}"/>
                    </a:ext>
                  </a:extLst>
                </p:cNvPr>
                <p:cNvSpPr>
                  <a:spLocks noChangeShapeType="1"/>
                </p:cNvSpPr>
                <p:nvPr/>
              </p:nvSpPr>
              <p:spPr bwMode="auto">
                <a:xfrm flipH="1" flipV="1">
                  <a:off x="3281" y="1206"/>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430">
                  <a:extLst>
                    <a:ext uri="{FF2B5EF4-FFF2-40B4-BE49-F238E27FC236}">
                      <a16:creationId xmlns:a16="http://schemas.microsoft.com/office/drawing/2014/main" id="{9641D098-15B6-4352-906E-1205D9FD798E}"/>
                    </a:ext>
                  </a:extLst>
                </p:cNvPr>
                <p:cNvSpPr>
                  <a:spLocks noChangeShapeType="1"/>
                </p:cNvSpPr>
                <p:nvPr/>
              </p:nvSpPr>
              <p:spPr bwMode="auto">
                <a:xfrm flipV="1">
                  <a:off x="3282" y="1148"/>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2" name="Line 431">
                  <a:extLst>
                    <a:ext uri="{FF2B5EF4-FFF2-40B4-BE49-F238E27FC236}">
                      <a16:creationId xmlns:a16="http://schemas.microsoft.com/office/drawing/2014/main" id="{4C60F446-6E33-4C4A-9F83-278FEF14725D}"/>
                    </a:ext>
                  </a:extLst>
                </p:cNvPr>
                <p:cNvSpPr>
                  <a:spLocks noChangeShapeType="1"/>
                </p:cNvSpPr>
                <p:nvPr/>
              </p:nvSpPr>
              <p:spPr bwMode="auto">
                <a:xfrm flipH="1" flipV="1">
                  <a:off x="3466" y="1314"/>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3" name="Line 432">
                  <a:extLst>
                    <a:ext uri="{FF2B5EF4-FFF2-40B4-BE49-F238E27FC236}">
                      <a16:creationId xmlns:a16="http://schemas.microsoft.com/office/drawing/2014/main" id="{492472FB-9578-4E25-A146-97B8C56FD4FD}"/>
                    </a:ext>
                  </a:extLst>
                </p:cNvPr>
                <p:cNvSpPr>
                  <a:spLocks noChangeShapeType="1"/>
                </p:cNvSpPr>
                <p:nvPr/>
              </p:nvSpPr>
              <p:spPr bwMode="auto">
                <a:xfrm flipH="1" flipV="1">
                  <a:off x="3283" y="1210"/>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433">
                  <a:extLst>
                    <a:ext uri="{FF2B5EF4-FFF2-40B4-BE49-F238E27FC236}">
                      <a16:creationId xmlns:a16="http://schemas.microsoft.com/office/drawing/2014/main" id="{E3993EA5-B8FD-4C4D-A88E-85F4F22CA7F6}"/>
                    </a:ext>
                  </a:extLst>
                </p:cNvPr>
                <p:cNvSpPr>
                  <a:spLocks noChangeShapeType="1"/>
                </p:cNvSpPr>
                <p:nvPr/>
              </p:nvSpPr>
              <p:spPr bwMode="auto">
                <a:xfrm flipV="1">
                  <a:off x="3284" y="1147"/>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434">
                  <a:extLst>
                    <a:ext uri="{FF2B5EF4-FFF2-40B4-BE49-F238E27FC236}">
                      <a16:creationId xmlns:a16="http://schemas.microsoft.com/office/drawing/2014/main" id="{43649963-24DB-4F52-8322-6DDE019021E6}"/>
                    </a:ext>
                  </a:extLst>
                </p:cNvPr>
                <p:cNvSpPr>
                  <a:spLocks noChangeShapeType="1"/>
                </p:cNvSpPr>
                <p:nvPr/>
              </p:nvSpPr>
              <p:spPr bwMode="auto">
                <a:xfrm flipH="1" flipV="1">
                  <a:off x="3285" y="1214"/>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Line 435">
                  <a:extLst>
                    <a:ext uri="{FF2B5EF4-FFF2-40B4-BE49-F238E27FC236}">
                      <a16:creationId xmlns:a16="http://schemas.microsoft.com/office/drawing/2014/main" id="{A11BC6B6-19F9-42F3-924D-40C0C809901B}"/>
                    </a:ext>
                  </a:extLst>
                </p:cNvPr>
                <p:cNvSpPr>
                  <a:spLocks noChangeShapeType="1"/>
                </p:cNvSpPr>
                <p:nvPr/>
              </p:nvSpPr>
              <p:spPr bwMode="auto">
                <a:xfrm flipV="1">
                  <a:off x="2505" y="2232"/>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7" name="Line 436">
                  <a:extLst>
                    <a:ext uri="{FF2B5EF4-FFF2-40B4-BE49-F238E27FC236}">
                      <a16:creationId xmlns:a16="http://schemas.microsoft.com/office/drawing/2014/main" id="{D98DD13C-C345-4EB2-8D71-28E3DD57BB90}"/>
                    </a:ext>
                  </a:extLst>
                </p:cNvPr>
                <p:cNvSpPr>
                  <a:spLocks noChangeShapeType="1"/>
                </p:cNvSpPr>
                <p:nvPr/>
              </p:nvSpPr>
              <p:spPr bwMode="auto">
                <a:xfrm flipH="1" flipV="1">
                  <a:off x="3459" y="1312"/>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8" name="Line 437">
                  <a:extLst>
                    <a:ext uri="{FF2B5EF4-FFF2-40B4-BE49-F238E27FC236}">
                      <a16:creationId xmlns:a16="http://schemas.microsoft.com/office/drawing/2014/main" id="{5BF13BE0-34B4-42CC-AB0D-2129FE606CD3}"/>
                    </a:ext>
                  </a:extLst>
                </p:cNvPr>
                <p:cNvSpPr>
                  <a:spLocks noChangeShapeType="1"/>
                </p:cNvSpPr>
                <p:nvPr/>
              </p:nvSpPr>
              <p:spPr bwMode="auto">
                <a:xfrm flipH="1" flipV="1">
                  <a:off x="3288" y="1218"/>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9" name="Line 438">
                  <a:extLst>
                    <a:ext uri="{FF2B5EF4-FFF2-40B4-BE49-F238E27FC236}">
                      <a16:creationId xmlns:a16="http://schemas.microsoft.com/office/drawing/2014/main" id="{4D1141DF-811F-4D55-820D-6DEDAC77D76F}"/>
                    </a:ext>
                  </a:extLst>
                </p:cNvPr>
                <p:cNvSpPr>
                  <a:spLocks noChangeShapeType="1"/>
                </p:cNvSpPr>
                <p:nvPr/>
              </p:nvSpPr>
              <p:spPr bwMode="auto">
                <a:xfrm>
                  <a:off x="3285" y="1147"/>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0" name="Line 439">
                  <a:extLst>
                    <a:ext uri="{FF2B5EF4-FFF2-40B4-BE49-F238E27FC236}">
                      <a16:creationId xmlns:a16="http://schemas.microsoft.com/office/drawing/2014/main" id="{E11C14D2-D7D8-4D58-85FE-9C46E0129A0B}"/>
                    </a:ext>
                  </a:extLst>
                </p:cNvPr>
                <p:cNvSpPr>
                  <a:spLocks noChangeShapeType="1"/>
                </p:cNvSpPr>
                <p:nvPr/>
              </p:nvSpPr>
              <p:spPr bwMode="auto">
                <a:xfrm flipH="1" flipV="1">
                  <a:off x="3290" y="1222"/>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1" name="Line 440">
                  <a:extLst>
                    <a:ext uri="{FF2B5EF4-FFF2-40B4-BE49-F238E27FC236}">
                      <a16:creationId xmlns:a16="http://schemas.microsoft.com/office/drawing/2014/main" id="{E51F62C0-180A-4199-B400-53426910D669}"/>
                    </a:ext>
                  </a:extLst>
                </p:cNvPr>
                <p:cNvSpPr>
                  <a:spLocks noChangeShapeType="1"/>
                </p:cNvSpPr>
                <p:nvPr/>
              </p:nvSpPr>
              <p:spPr bwMode="auto">
                <a:xfrm flipH="1" flipV="1">
                  <a:off x="3452" y="1311"/>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2" name="Line 441">
                  <a:extLst>
                    <a:ext uri="{FF2B5EF4-FFF2-40B4-BE49-F238E27FC236}">
                      <a16:creationId xmlns:a16="http://schemas.microsoft.com/office/drawing/2014/main" id="{5EDB5692-1609-4A03-BE97-E5489262C680}"/>
                    </a:ext>
                  </a:extLst>
                </p:cNvPr>
                <p:cNvSpPr>
                  <a:spLocks noChangeShapeType="1"/>
                </p:cNvSpPr>
                <p:nvPr/>
              </p:nvSpPr>
              <p:spPr bwMode="auto">
                <a:xfrm flipH="1" flipV="1">
                  <a:off x="3294" y="1226"/>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3" name="Line 442">
                  <a:extLst>
                    <a:ext uri="{FF2B5EF4-FFF2-40B4-BE49-F238E27FC236}">
                      <a16:creationId xmlns:a16="http://schemas.microsoft.com/office/drawing/2014/main" id="{003D8C6C-0902-47C2-9BD6-1913F2B3B079}"/>
                    </a:ext>
                  </a:extLst>
                </p:cNvPr>
                <p:cNvSpPr>
                  <a:spLocks noChangeShapeType="1"/>
                </p:cNvSpPr>
                <p:nvPr/>
              </p:nvSpPr>
              <p:spPr bwMode="auto">
                <a:xfrm flipV="1">
                  <a:off x="3286" y="1146"/>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4" name="Line 443">
                  <a:extLst>
                    <a:ext uri="{FF2B5EF4-FFF2-40B4-BE49-F238E27FC236}">
                      <a16:creationId xmlns:a16="http://schemas.microsoft.com/office/drawing/2014/main" id="{A2F37F9C-CC67-4568-8DD2-535240A573C1}"/>
                    </a:ext>
                  </a:extLst>
                </p:cNvPr>
                <p:cNvSpPr>
                  <a:spLocks noChangeShapeType="1"/>
                </p:cNvSpPr>
                <p:nvPr/>
              </p:nvSpPr>
              <p:spPr bwMode="auto">
                <a:xfrm flipV="1">
                  <a:off x="2503" y="2234"/>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5" name="Line 444">
                  <a:extLst>
                    <a:ext uri="{FF2B5EF4-FFF2-40B4-BE49-F238E27FC236}">
                      <a16:creationId xmlns:a16="http://schemas.microsoft.com/office/drawing/2014/main" id="{2ECDEA0C-81A6-47F0-BCEB-66BEEA4F8307}"/>
                    </a:ext>
                  </a:extLst>
                </p:cNvPr>
                <p:cNvSpPr>
                  <a:spLocks noChangeShapeType="1"/>
                </p:cNvSpPr>
                <p:nvPr/>
              </p:nvSpPr>
              <p:spPr bwMode="auto">
                <a:xfrm flipH="1" flipV="1">
                  <a:off x="3297" y="1230"/>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6" name="Line 445">
                  <a:extLst>
                    <a:ext uri="{FF2B5EF4-FFF2-40B4-BE49-F238E27FC236}">
                      <a16:creationId xmlns:a16="http://schemas.microsoft.com/office/drawing/2014/main" id="{9572F399-2CF0-4C12-B264-058EE87627CF}"/>
                    </a:ext>
                  </a:extLst>
                </p:cNvPr>
                <p:cNvSpPr>
                  <a:spLocks noChangeShapeType="1"/>
                </p:cNvSpPr>
                <p:nvPr/>
              </p:nvSpPr>
              <p:spPr bwMode="auto">
                <a:xfrm flipH="1" flipV="1">
                  <a:off x="3445" y="1309"/>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7" name="Line 446">
                  <a:extLst>
                    <a:ext uri="{FF2B5EF4-FFF2-40B4-BE49-F238E27FC236}">
                      <a16:creationId xmlns:a16="http://schemas.microsoft.com/office/drawing/2014/main" id="{D65D5698-F2A5-4569-83E3-253B44A9EF88}"/>
                    </a:ext>
                  </a:extLst>
                </p:cNvPr>
                <p:cNvSpPr>
                  <a:spLocks noChangeShapeType="1"/>
                </p:cNvSpPr>
                <p:nvPr/>
              </p:nvSpPr>
              <p:spPr bwMode="auto">
                <a:xfrm>
                  <a:off x="3287" y="1146"/>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8" name="Line 447">
                  <a:extLst>
                    <a:ext uri="{FF2B5EF4-FFF2-40B4-BE49-F238E27FC236}">
                      <a16:creationId xmlns:a16="http://schemas.microsoft.com/office/drawing/2014/main" id="{786B701E-242A-40BA-8AB9-A177BC75C887}"/>
                    </a:ext>
                  </a:extLst>
                </p:cNvPr>
                <p:cNvSpPr>
                  <a:spLocks noChangeShapeType="1"/>
                </p:cNvSpPr>
                <p:nvPr/>
              </p:nvSpPr>
              <p:spPr bwMode="auto">
                <a:xfrm flipH="1" flipV="1">
                  <a:off x="3300" y="1234"/>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9" name="Line 448">
                  <a:extLst>
                    <a:ext uri="{FF2B5EF4-FFF2-40B4-BE49-F238E27FC236}">
                      <a16:creationId xmlns:a16="http://schemas.microsoft.com/office/drawing/2014/main" id="{E9DC3A34-AB93-4925-AC2D-0335CF2F36E6}"/>
                    </a:ext>
                  </a:extLst>
                </p:cNvPr>
                <p:cNvSpPr>
                  <a:spLocks noChangeShapeType="1"/>
                </p:cNvSpPr>
                <p:nvPr/>
              </p:nvSpPr>
              <p:spPr bwMode="auto">
                <a:xfrm flipH="1" flipV="1">
                  <a:off x="3438" y="1308"/>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0" name="Line 449">
                  <a:extLst>
                    <a:ext uri="{FF2B5EF4-FFF2-40B4-BE49-F238E27FC236}">
                      <a16:creationId xmlns:a16="http://schemas.microsoft.com/office/drawing/2014/main" id="{8C37E0E6-8AEB-4CEC-864C-8F220E58BE00}"/>
                    </a:ext>
                  </a:extLst>
                </p:cNvPr>
                <p:cNvSpPr>
                  <a:spLocks noChangeShapeType="1"/>
                </p:cNvSpPr>
                <p:nvPr/>
              </p:nvSpPr>
              <p:spPr bwMode="auto">
                <a:xfrm flipH="1" flipV="1">
                  <a:off x="3304" y="1238"/>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1" name="Line 450">
                  <a:extLst>
                    <a:ext uri="{FF2B5EF4-FFF2-40B4-BE49-F238E27FC236}">
                      <a16:creationId xmlns:a16="http://schemas.microsoft.com/office/drawing/2014/main" id="{7B0D100F-DE70-4426-9258-8D0285248A61}"/>
                    </a:ext>
                  </a:extLst>
                </p:cNvPr>
                <p:cNvSpPr>
                  <a:spLocks noChangeShapeType="1"/>
                </p:cNvSpPr>
                <p:nvPr/>
              </p:nvSpPr>
              <p:spPr bwMode="auto">
                <a:xfrm flipV="1">
                  <a:off x="3288" y="114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2" name="Line 451">
                  <a:extLst>
                    <a:ext uri="{FF2B5EF4-FFF2-40B4-BE49-F238E27FC236}">
                      <a16:creationId xmlns:a16="http://schemas.microsoft.com/office/drawing/2014/main" id="{BC26951C-CEB1-4F00-8E19-3271864106A9}"/>
                    </a:ext>
                  </a:extLst>
                </p:cNvPr>
                <p:cNvSpPr>
                  <a:spLocks noChangeShapeType="1"/>
                </p:cNvSpPr>
                <p:nvPr/>
              </p:nvSpPr>
              <p:spPr bwMode="auto">
                <a:xfrm flipH="1" flipV="1">
                  <a:off x="3308" y="1243"/>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3" name="Line 452">
                  <a:extLst>
                    <a:ext uri="{FF2B5EF4-FFF2-40B4-BE49-F238E27FC236}">
                      <a16:creationId xmlns:a16="http://schemas.microsoft.com/office/drawing/2014/main" id="{AAB3ECBF-9B58-4EC1-86F4-AAF359C9C563}"/>
                    </a:ext>
                  </a:extLst>
                </p:cNvPr>
                <p:cNvSpPr>
                  <a:spLocks noChangeShapeType="1"/>
                </p:cNvSpPr>
                <p:nvPr/>
              </p:nvSpPr>
              <p:spPr bwMode="auto">
                <a:xfrm flipV="1">
                  <a:off x="2502" y="2236"/>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4" name="Line 453">
                  <a:extLst>
                    <a:ext uri="{FF2B5EF4-FFF2-40B4-BE49-F238E27FC236}">
                      <a16:creationId xmlns:a16="http://schemas.microsoft.com/office/drawing/2014/main" id="{4A797791-FBC1-460F-9AD6-D35829837F68}"/>
                    </a:ext>
                  </a:extLst>
                </p:cNvPr>
                <p:cNvSpPr>
                  <a:spLocks noChangeShapeType="1"/>
                </p:cNvSpPr>
                <p:nvPr/>
              </p:nvSpPr>
              <p:spPr bwMode="auto">
                <a:xfrm flipH="1" flipV="1">
                  <a:off x="3431" y="1306"/>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5" name="Line 454">
                  <a:extLst>
                    <a:ext uri="{FF2B5EF4-FFF2-40B4-BE49-F238E27FC236}">
                      <a16:creationId xmlns:a16="http://schemas.microsoft.com/office/drawing/2014/main" id="{75C09F08-8A43-42DD-AAF1-336EF4E9FC8B}"/>
                    </a:ext>
                  </a:extLst>
                </p:cNvPr>
                <p:cNvSpPr>
                  <a:spLocks noChangeShapeType="1"/>
                </p:cNvSpPr>
                <p:nvPr/>
              </p:nvSpPr>
              <p:spPr bwMode="auto">
                <a:xfrm flipH="1" flipV="1">
                  <a:off x="3313" y="1247"/>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6" name="Line 455">
                  <a:extLst>
                    <a:ext uri="{FF2B5EF4-FFF2-40B4-BE49-F238E27FC236}">
                      <a16:creationId xmlns:a16="http://schemas.microsoft.com/office/drawing/2014/main" id="{1BC6F103-FC49-4E26-AE3D-71517112DD65}"/>
                    </a:ext>
                  </a:extLst>
                </p:cNvPr>
                <p:cNvSpPr>
                  <a:spLocks noChangeShapeType="1"/>
                </p:cNvSpPr>
                <p:nvPr/>
              </p:nvSpPr>
              <p:spPr bwMode="auto">
                <a:xfrm flipH="1" flipV="1">
                  <a:off x="3424" y="1304"/>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Line 456">
                  <a:extLst>
                    <a:ext uri="{FF2B5EF4-FFF2-40B4-BE49-F238E27FC236}">
                      <a16:creationId xmlns:a16="http://schemas.microsoft.com/office/drawing/2014/main" id="{626D2266-25F1-44A4-B68C-C976BE3A7A84}"/>
                    </a:ext>
                  </a:extLst>
                </p:cNvPr>
                <p:cNvSpPr>
                  <a:spLocks noChangeShapeType="1"/>
                </p:cNvSpPr>
                <p:nvPr/>
              </p:nvSpPr>
              <p:spPr bwMode="auto">
                <a:xfrm flipH="1" flipV="1">
                  <a:off x="3317" y="1250"/>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Line 457">
                  <a:extLst>
                    <a:ext uri="{FF2B5EF4-FFF2-40B4-BE49-F238E27FC236}">
                      <a16:creationId xmlns:a16="http://schemas.microsoft.com/office/drawing/2014/main" id="{A46D0D84-C56D-4566-B961-C3447249DA20}"/>
                    </a:ext>
                  </a:extLst>
                </p:cNvPr>
                <p:cNvSpPr>
                  <a:spLocks noChangeShapeType="1"/>
                </p:cNvSpPr>
                <p:nvPr/>
              </p:nvSpPr>
              <p:spPr bwMode="auto">
                <a:xfrm>
                  <a:off x="3288" y="1145"/>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9" name="Line 458">
                  <a:extLst>
                    <a:ext uri="{FF2B5EF4-FFF2-40B4-BE49-F238E27FC236}">
                      <a16:creationId xmlns:a16="http://schemas.microsoft.com/office/drawing/2014/main" id="{97458A0B-3310-4795-AFC5-EAED4B894A1F}"/>
                    </a:ext>
                  </a:extLst>
                </p:cNvPr>
                <p:cNvSpPr>
                  <a:spLocks noChangeShapeType="1"/>
                </p:cNvSpPr>
                <p:nvPr/>
              </p:nvSpPr>
              <p:spPr bwMode="auto">
                <a:xfrm flipH="1" flipV="1">
                  <a:off x="3417" y="1302"/>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0" name="Line 459">
                  <a:extLst>
                    <a:ext uri="{FF2B5EF4-FFF2-40B4-BE49-F238E27FC236}">
                      <a16:creationId xmlns:a16="http://schemas.microsoft.com/office/drawing/2014/main" id="{2F89ADEB-7622-4647-9118-547B6ACB0D19}"/>
                    </a:ext>
                  </a:extLst>
                </p:cNvPr>
                <p:cNvSpPr>
                  <a:spLocks noChangeShapeType="1"/>
                </p:cNvSpPr>
                <p:nvPr/>
              </p:nvSpPr>
              <p:spPr bwMode="auto">
                <a:xfrm flipH="1" flipV="1">
                  <a:off x="3322" y="1254"/>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1" name="Line 460">
                  <a:extLst>
                    <a:ext uri="{FF2B5EF4-FFF2-40B4-BE49-F238E27FC236}">
                      <a16:creationId xmlns:a16="http://schemas.microsoft.com/office/drawing/2014/main" id="{A84C21E1-7B6B-44CF-9BD3-FFB103C38337}"/>
                    </a:ext>
                  </a:extLst>
                </p:cNvPr>
                <p:cNvSpPr>
                  <a:spLocks noChangeShapeType="1"/>
                </p:cNvSpPr>
                <p:nvPr/>
              </p:nvSpPr>
              <p:spPr bwMode="auto">
                <a:xfrm flipV="1">
                  <a:off x="2501" y="2238"/>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2" name="Line 461">
                  <a:extLst>
                    <a:ext uri="{FF2B5EF4-FFF2-40B4-BE49-F238E27FC236}">
                      <a16:creationId xmlns:a16="http://schemas.microsoft.com/office/drawing/2014/main" id="{E88D4EE8-88AC-4EE5-BC1E-6AFFB7F4ADF5}"/>
                    </a:ext>
                  </a:extLst>
                </p:cNvPr>
                <p:cNvSpPr>
                  <a:spLocks noChangeShapeType="1"/>
                </p:cNvSpPr>
                <p:nvPr/>
              </p:nvSpPr>
              <p:spPr bwMode="auto">
                <a:xfrm flipH="1" flipV="1">
                  <a:off x="3327" y="1258"/>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3" name="Line 462">
                  <a:extLst>
                    <a:ext uri="{FF2B5EF4-FFF2-40B4-BE49-F238E27FC236}">
                      <a16:creationId xmlns:a16="http://schemas.microsoft.com/office/drawing/2014/main" id="{3CAB6F8A-C848-4A53-A1CB-8219BCC4B345}"/>
                    </a:ext>
                  </a:extLst>
                </p:cNvPr>
                <p:cNvSpPr>
                  <a:spLocks noChangeShapeType="1"/>
                </p:cNvSpPr>
                <p:nvPr/>
              </p:nvSpPr>
              <p:spPr bwMode="auto">
                <a:xfrm flipH="1" flipV="1">
                  <a:off x="3410" y="1300"/>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Line 463">
                  <a:extLst>
                    <a:ext uri="{FF2B5EF4-FFF2-40B4-BE49-F238E27FC236}">
                      <a16:creationId xmlns:a16="http://schemas.microsoft.com/office/drawing/2014/main" id="{F2DBF970-DF4D-4B13-9A0E-2BD6AC23241B}"/>
                    </a:ext>
                  </a:extLst>
                </p:cNvPr>
                <p:cNvSpPr>
                  <a:spLocks noChangeShapeType="1"/>
                </p:cNvSpPr>
                <p:nvPr/>
              </p:nvSpPr>
              <p:spPr bwMode="auto">
                <a:xfrm flipH="1" flipV="1">
                  <a:off x="3333" y="1262"/>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464">
                  <a:extLst>
                    <a:ext uri="{FF2B5EF4-FFF2-40B4-BE49-F238E27FC236}">
                      <a16:creationId xmlns:a16="http://schemas.microsoft.com/office/drawing/2014/main" id="{C0A07E3B-FAE7-4883-BD50-DC629D5149DD}"/>
                    </a:ext>
                  </a:extLst>
                </p:cNvPr>
                <p:cNvSpPr>
                  <a:spLocks noChangeShapeType="1"/>
                </p:cNvSpPr>
                <p:nvPr/>
              </p:nvSpPr>
              <p:spPr bwMode="auto">
                <a:xfrm>
                  <a:off x="3289" y="1145"/>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Line 465">
                  <a:extLst>
                    <a:ext uri="{FF2B5EF4-FFF2-40B4-BE49-F238E27FC236}">
                      <a16:creationId xmlns:a16="http://schemas.microsoft.com/office/drawing/2014/main" id="{E1CFEE62-8014-46D1-96E2-867E94B508BB}"/>
                    </a:ext>
                  </a:extLst>
                </p:cNvPr>
                <p:cNvSpPr>
                  <a:spLocks noChangeShapeType="1"/>
                </p:cNvSpPr>
                <p:nvPr/>
              </p:nvSpPr>
              <p:spPr bwMode="auto">
                <a:xfrm flipH="1" flipV="1">
                  <a:off x="3403" y="1297"/>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Line 466">
                  <a:extLst>
                    <a:ext uri="{FF2B5EF4-FFF2-40B4-BE49-F238E27FC236}">
                      <a16:creationId xmlns:a16="http://schemas.microsoft.com/office/drawing/2014/main" id="{F060B8B9-D615-435A-93B5-4EA80F05F50F}"/>
                    </a:ext>
                  </a:extLst>
                </p:cNvPr>
                <p:cNvSpPr>
                  <a:spLocks noChangeShapeType="1"/>
                </p:cNvSpPr>
                <p:nvPr/>
              </p:nvSpPr>
              <p:spPr bwMode="auto">
                <a:xfrm flipH="1" flipV="1">
                  <a:off x="3338" y="1266"/>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Line 467">
                  <a:extLst>
                    <a:ext uri="{FF2B5EF4-FFF2-40B4-BE49-F238E27FC236}">
                      <a16:creationId xmlns:a16="http://schemas.microsoft.com/office/drawing/2014/main" id="{F78DAEF5-9DE8-4177-8E1E-1B38A4F7DDFA}"/>
                    </a:ext>
                  </a:extLst>
                </p:cNvPr>
                <p:cNvSpPr>
                  <a:spLocks noChangeShapeType="1"/>
                </p:cNvSpPr>
                <p:nvPr/>
              </p:nvSpPr>
              <p:spPr bwMode="auto">
                <a:xfrm flipH="1" flipV="1">
                  <a:off x="3396" y="1295"/>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9" name="Line 468">
                  <a:extLst>
                    <a:ext uri="{FF2B5EF4-FFF2-40B4-BE49-F238E27FC236}">
                      <a16:creationId xmlns:a16="http://schemas.microsoft.com/office/drawing/2014/main" id="{9C33E34A-3AE6-4D0C-BC66-8498CE2A9C90}"/>
                    </a:ext>
                  </a:extLst>
                </p:cNvPr>
                <p:cNvSpPr>
                  <a:spLocks noChangeShapeType="1"/>
                </p:cNvSpPr>
                <p:nvPr/>
              </p:nvSpPr>
              <p:spPr bwMode="auto">
                <a:xfrm flipH="1" flipV="1">
                  <a:off x="3344" y="1269"/>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Line 469">
                  <a:extLst>
                    <a:ext uri="{FF2B5EF4-FFF2-40B4-BE49-F238E27FC236}">
                      <a16:creationId xmlns:a16="http://schemas.microsoft.com/office/drawing/2014/main" id="{498944F8-6AB7-4716-B18C-5844790FC6CA}"/>
                    </a:ext>
                  </a:extLst>
                </p:cNvPr>
                <p:cNvSpPr>
                  <a:spLocks noChangeShapeType="1"/>
                </p:cNvSpPr>
                <p:nvPr/>
              </p:nvSpPr>
              <p:spPr bwMode="auto">
                <a:xfrm flipH="1" flipV="1">
                  <a:off x="3389" y="1292"/>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1" name="Line 470">
                  <a:extLst>
                    <a:ext uri="{FF2B5EF4-FFF2-40B4-BE49-F238E27FC236}">
                      <a16:creationId xmlns:a16="http://schemas.microsoft.com/office/drawing/2014/main" id="{1051D366-7A6A-4EEE-AB40-6E46406E2D7A}"/>
                    </a:ext>
                  </a:extLst>
                </p:cNvPr>
                <p:cNvSpPr>
                  <a:spLocks noChangeShapeType="1"/>
                </p:cNvSpPr>
                <p:nvPr/>
              </p:nvSpPr>
              <p:spPr bwMode="auto">
                <a:xfrm flipH="1" flipV="1">
                  <a:off x="3350" y="1273"/>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2" name="Line 471">
                  <a:extLst>
                    <a:ext uri="{FF2B5EF4-FFF2-40B4-BE49-F238E27FC236}">
                      <a16:creationId xmlns:a16="http://schemas.microsoft.com/office/drawing/2014/main" id="{9D1B5F64-9DF0-49BC-9130-E4A218B5AF33}"/>
                    </a:ext>
                  </a:extLst>
                </p:cNvPr>
                <p:cNvSpPr>
                  <a:spLocks noChangeShapeType="1"/>
                </p:cNvSpPr>
                <p:nvPr/>
              </p:nvSpPr>
              <p:spPr bwMode="auto">
                <a:xfrm flipH="1" flipV="1">
                  <a:off x="3382" y="1289"/>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3" name="Line 472">
                  <a:extLst>
                    <a:ext uri="{FF2B5EF4-FFF2-40B4-BE49-F238E27FC236}">
                      <a16:creationId xmlns:a16="http://schemas.microsoft.com/office/drawing/2014/main" id="{33AFC821-BEF1-44F7-96BA-90FC08C04CA6}"/>
                    </a:ext>
                  </a:extLst>
                </p:cNvPr>
                <p:cNvSpPr>
                  <a:spLocks noChangeShapeType="1"/>
                </p:cNvSpPr>
                <p:nvPr/>
              </p:nvSpPr>
              <p:spPr bwMode="auto">
                <a:xfrm flipH="1" flipV="1">
                  <a:off x="3356" y="1276"/>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4" name="Line 473">
                  <a:extLst>
                    <a:ext uri="{FF2B5EF4-FFF2-40B4-BE49-F238E27FC236}">
                      <a16:creationId xmlns:a16="http://schemas.microsoft.com/office/drawing/2014/main" id="{9C0EF1D3-E948-460F-A626-C7E05790254D}"/>
                    </a:ext>
                  </a:extLst>
                </p:cNvPr>
                <p:cNvSpPr>
                  <a:spLocks noChangeShapeType="1"/>
                </p:cNvSpPr>
                <p:nvPr/>
              </p:nvSpPr>
              <p:spPr bwMode="auto">
                <a:xfrm flipV="1">
                  <a:off x="2500" y="2240"/>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5" name="Line 474">
                  <a:extLst>
                    <a:ext uri="{FF2B5EF4-FFF2-40B4-BE49-F238E27FC236}">
                      <a16:creationId xmlns:a16="http://schemas.microsoft.com/office/drawing/2014/main" id="{74D78D13-974B-49CA-95BB-8AEBAC85E91C}"/>
                    </a:ext>
                  </a:extLst>
                </p:cNvPr>
                <p:cNvSpPr>
                  <a:spLocks noChangeShapeType="1"/>
                </p:cNvSpPr>
                <p:nvPr/>
              </p:nvSpPr>
              <p:spPr bwMode="auto">
                <a:xfrm flipH="1" flipV="1">
                  <a:off x="3375" y="1286"/>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Line 475">
                  <a:extLst>
                    <a:ext uri="{FF2B5EF4-FFF2-40B4-BE49-F238E27FC236}">
                      <a16:creationId xmlns:a16="http://schemas.microsoft.com/office/drawing/2014/main" id="{8C442F5A-C0CC-4849-B9F0-AA23863C0AD8}"/>
                    </a:ext>
                  </a:extLst>
                </p:cNvPr>
                <p:cNvSpPr>
                  <a:spLocks noChangeShapeType="1"/>
                </p:cNvSpPr>
                <p:nvPr/>
              </p:nvSpPr>
              <p:spPr bwMode="auto">
                <a:xfrm flipH="1" flipV="1">
                  <a:off x="3362" y="1280"/>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 name="Line 476">
                  <a:extLst>
                    <a:ext uri="{FF2B5EF4-FFF2-40B4-BE49-F238E27FC236}">
                      <a16:creationId xmlns:a16="http://schemas.microsoft.com/office/drawing/2014/main" id="{68D5D197-F45A-486D-BCA9-0C9B3B426B0B}"/>
                    </a:ext>
                  </a:extLst>
                </p:cNvPr>
                <p:cNvSpPr>
                  <a:spLocks noChangeShapeType="1"/>
                </p:cNvSpPr>
                <p:nvPr/>
              </p:nvSpPr>
              <p:spPr bwMode="auto">
                <a:xfrm flipH="1" flipV="1">
                  <a:off x="3369" y="1283"/>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 name="Line 477">
                  <a:extLst>
                    <a:ext uri="{FF2B5EF4-FFF2-40B4-BE49-F238E27FC236}">
                      <a16:creationId xmlns:a16="http://schemas.microsoft.com/office/drawing/2014/main" id="{17ACA1B1-23C0-4785-9E69-6EB4E3FCF24A}"/>
                    </a:ext>
                  </a:extLst>
                </p:cNvPr>
                <p:cNvSpPr>
                  <a:spLocks noChangeShapeType="1"/>
                </p:cNvSpPr>
                <p:nvPr/>
              </p:nvSpPr>
              <p:spPr bwMode="auto">
                <a:xfrm>
                  <a:off x="3290" y="114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 name="Line 478">
                  <a:extLst>
                    <a:ext uri="{FF2B5EF4-FFF2-40B4-BE49-F238E27FC236}">
                      <a16:creationId xmlns:a16="http://schemas.microsoft.com/office/drawing/2014/main" id="{636CFFED-B922-4CB3-939C-6E8DA703179B}"/>
                    </a:ext>
                  </a:extLst>
                </p:cNvPr>
                <p:cNvSpPr>
                  <a:spLocks noChangeShapeType="1"/>
                </p:cNvSpPr>
                <p:nvPr/>
              </p:nvSpPr>
              <p:spPr bwMode="auto">
                <a:xfrm flipV="1">
                  <a:off x="2500" y="2242"/>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 name="Line 479">
                  <a:extLst>
                    <a:ext uri="{FF2B5EF4-FFF2-40B4-BE49-F238E27FC236}">
                      <a16:creationId xmlns:a16="http://schemas.microsoft.com/office/drawing/2014/main" id="{7122ECC3-3159-46ED-8A5D-8E7905D63CB4}"/>
                    </a:ext>
                  </a:extLst>
                </p:cNvPr>
                <p:cNvSpPr>
                  <a:spLocks noChangeShapeType="1"/>
                </p:cNvSpPr>
                <p:nvPr/>
              </p:nvSpPr>
              <p:spPr bwMode="auto">
                <a:xfrm>
                  <a:off x="3290" y="1146"/>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 name="Line 480">
                  <a:extLst>
                    <a:ext uri="{FF2B5EF4-FFF2-40B4-BE49-F238E27FC236}">
                      <a16:creationId xmlns:a16="http://schemas.microsoft.com/office/drawing/2014/main" id="{1A24DE70-414B-469A-8D8D-FEFD46FAFFF1}"/>
                    </a:ext>
                  </a:extLst>
                </p:cNvPr>
                <p:cNvSpPr>
                  <a:spLocks noChangeShapeType="1"/>
                </p:cNvSpPr>
                <p:nvPr/>
              </p:nvSpPr>
              <p:spPr bwMode="auto">
                <a:xfrm flipV="1">
                  <a:off x="2499" y="224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 name="Line 481">
                  <a:extLst>
                    <a:ext uri="{FF2B5EF4-FFF2-40B4-BE49-F238E27FC236}">
                      <a16:creationId xmlns:a16="http://schemas.microsoft.com/office/drawing/2014/main" id="{9B10ACF4-7F2D-4949-8574-ABE14B3C1BA0}"/>
                    </a:ext>
                  </a:extLst>
                </p:cNvPr>
                <p:cNvSpPr>
                  <a:spLocks noChangeShapeType="1"/>
                </p:cNvSpPr>
                <p:nvPr/>
              </p:nvSpPr>
              <p:spPr bwMode="auto">
                <a:xfrm>
                  <a:off x="3290" y="1146"/>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Line 482">
                  <a:extLst>
                    <a:ext uri="{FF2B5EF4-FFF2-40B4-BE49-F238E27FC236}">
                      <a16:creationId xmlns:a16="http://schemas.microsoft.com/office/drawing/2014/main" id="{E5E2BCF9-B933-40DA-A40A-E5E0D0DD599B}"/>
                    </a:ext>
                  </a:extLst>
                </p:cNvPr>
                <p:cNvSpPr>
                  <a:spLocks noChangeShapeType="1"/>
                </p:cNvSpPr>
                <p:nvPr/>
              </p:nvSpPr>
              <p:spPr bwMode="auto">
                <a:xfrm flipV="1">
                  <a:off x="2499" y="224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Line 483">
                  <a:extLst>
                    <a:ext uri="{FF2B5EF4-FFF2-40B4-BE49-F238E27FC236}">
                      <a16:creationId xmlns:a16="http://schemas.microsoft.com/office/drawing/2014/main" id="{5ABBE3A3-A74B-4673-BAF3-57D864E90757}"/>
                    </a:ext>
                  </a:extLst>
                </p:cNvPr>
                <p:cNvSpPr>
                  <a:spLocks noChangeShapeType="1"/>
                </p:cNvSpPr>
                <p:nvPr/>
              </p:nvSpPr>
              <p:spPr bwMode="auto">
                <a:xfrm>
                  <a:off x="3290" y="1147"/>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 name="Line 484">
                  <a:extLst>
                    <a:ext uri="{FF2B5EF4-FFF2-40B4-BE49-F238E27FC236}">
                      <a16:creationId xmlns:a16="http://schemas.microsoft.com/office/drawing/2014/main" id="{0CF20D2E-E4AA-4C04-A776-E1CF28F93204}"/>
                    </a:ext>
                  </a:extLst>
                </p:cNvPr>
                <p:cNvSpPr>
                  <a:spLocks noChangeShapeType="1"/>
                </p:cNvSpPr>
                <p:nvPr/>
              </p:nvSpPr>
              <p:spPr bwMode="auto">
                <a:xfrm flipV="1">
                  <a:off x="2499" y="2246"/>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 name="Line 485">
                  <a:extLst>
                    <a:ext uri="{FF2B5EF4-FFF2-40B4-BE49-F238E27FC236}">
                      <a16:creationId xmlns:a16="http://schemas.microsoft.com/office/drawing/2014/main" id="{4B3BDB57-DCCD-457C-998D-403F873AE333}"/>
                    </a:ext>
                  </a:extLst>
                </p:cNvPr>
                <p:cNvSpPr>
                  <a:spLocks noChangeShapeType="1"/>
                </p:cNvSpPr>
                <p:nvPr/>
              </p:nvSpPr>
              <p:spPr bwMode="auto">
                <a:xfrm>
                  <a:off x="2377" y="2156"/>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7" name="Line 486">
                  <a:extLst>
                    <a:ext uri="{FF2B5EF4-FFF2-40B4-BE49-F238E27FC236}">
                      <a16:creationId xmlns:a16="http://schemas.microsoft.com/office/drawing/2014/main" id="{82E72C6F-7BD1-43D4-86A5-556CB1A39A20}"/>
                    </a:ext>
                  </a:extLst>
                </p:cNvPr>
                <p:cNvSpPr>
                  <a:spLocks noChangeShapeType="1"/>
                </p:cNvSpPr>
                <p:nvPr/>
              </p:nvSpPr>
              <p:spPr bwMode="auto">
                <a:xfrm>
                  <a:off x="2369" y="2154"/>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Line 487">
                  <a:extLst>
                    <a:ext uri="{FF2B5EF4-FFF2-40B4-BE49-F238E27FC236}">
                      <a16:creationId xmlns:a16="http://schemas.microsoft.com/office/drawing/2014/main" id="{3D3E4F4F-076C-409F-9377-B1945AE8D3AC}"/>
                    </a:ext>
                  </a:extLst>
                </p:cNvPr>
                <p:cNvSpPr>
                  <a:spLocks noChangeShapeType="1"/>
                </p:cNvSpPr>
                <p:nvPr/>
              </p:nvSpPr>
              <p:spPr bwMode="auto">
                <a:xfrm>
                  <a:off x="2384" y="2159"/>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Line 488">
                  <a:extLst>
                    <a:ext uri="{FF2B5EF4-FFF2-40B4-BE49-F238E27FC236}">
                      <a16:creationId xmlns:a16="http://schemas.microsoft.com/office/drawing/2014/main" id="{0BC7FBB3-62A5-4EB2-9B18-F6B7E3ABCD6F}"/>
                    </a:ext>
                  </a:extLst>
                </p:cNvPr>
                <p:cNvSpPr>
                  <a:spLocks noChangeShapeType="1"/>
                </p:cNvSpPr>
                <p:nvPr/>
              </p:nvSpPr>
              <p:spPr bwMode="auto">
                <a:xfrm>
                  <a:off x="2361" y="2152"/>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Line 489">
                  <a:extLst>
                    <a:ext uri="{FF2B5EF4-FFF2-40B4-BE49-F238E27FC236}">
                      <a16:creationId xmlns:a16="http://schemas.microsoft.com/office/drawing/2014/main" id="{F85827A1-6CD5-402F-A3F0-5158AAC3DFF2}"/>
                    </a:ext>
                  </a:extLst>
                </p:cNvPr>
                <p:cNvSpPr>
                  <a:spLocks noChangeShapeType="1"/>
                </p:cNvSpPr>
                <p:nvPr/>
              </p:nvSpPr>
              <p:spPr bwMode="auto">
                <a:xfrm>
                  <a:off x="3290" y="114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1" name="Line 490">
                  <a:extLst>
                    <a:ext uri="{FF2B5EF4-FFF2-40B4-BE49-F238E27FC236}">
                      <a16:creationId xmlns:a16="http://schemas.microsoft.com/office/drawing/2014/main" id="{D4663400-94D8-4C36-8788-0F11816AF3D0}"/>
                    </a:ext>
                  </a:extLst>
                </p:cNvPr>
                <p:cNvSpPr>
                  <a:spLocks noChangeShapeType="1"/>
                </p:cNvSpPr>
                <p:nvPr/>
              </p:nvSpPr>
              <p:spPr bwMode="auto">
                <a:xfrm>
                  <a:off x="2392" y="2161"/>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2" name="Line 491">
                  <a:extLst>
                    <a:ext uri="{FF2B5EF4-FFF2-40B4-BE49-F238E27FC236}">
                      <a16:creationId xmlns:a16="http://schemas.microsoft.com/office/drawing/2014/main" id="{A5EFA197-C575-46DC-AB34-903812BA5645}"/>
                    </a:ext>
                  </a:extLst>
                </p:cNvPr>
                <p:cNvSpPr>
                  <a:spLocks noChangeShapeType="1"/>
                </p:cNvSpPr>
                <p:nvPr/>
              </p:nvSpPr>
              <p:spPr bwMode="auto">
                <a:xfrm>
                  <a:off x="2353" y="2150"/>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3" name="Line 492">
                  <a:extLst>
                    <a:ext uri="{FF2B5EF4-FFF2-40B4-BE49-F238E27FC236}">
                      <a16:creationId xmlns:a16="http://schemas.microsoft.com/office/drawing/2014/main" id="{8DB5D949-80FE-4ED6-B8F2-E2D49EBC1DA6}"/>
                    </a:ext>
                  </a:extLst>
                </p:cNvPr>
                <p:cNvSpPr>
                  <a:spLocks noChangeShapeType="1"/>
                </p:cNvSpPr>
                <p:nvPr/>
              </p:nvSpPr>
              <p:spPr bwMode="auto">
                <a:xfrm>
                  <a:off x="2398" y="2164"/>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4" name="Line 493">
                  <a:extLst>
                    <a:ext uri="{FF2B5EF4-FFF2-40B4-BE49-F238E27FC236}">
                      <a16:creationId xmlns:a16="http://schemas.microsoft.com/office/drawing/2014/main" id="{83BCC2D0-3DF2-4387-9E95-031FA07C54E6}"/>
                    </a:ext>
                  </a:extLst>
                </p:cNvPr>
                <p:cNvSpPr>
                  <a:spLocks noChangeShapeType="1"/>
                </p:cNvSpPr>
                <p:nvPr/>
              </p:nvSpPr>
              <p:spPr bwMode="auto">
                <a:xfrm>
                  <a:off x="2345" y="2148"/>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5" name="Line 494">
                  <a:extLst>
                    <a:ext uri="{FF2B5EF4-FFF2-40B4-BE49-F238E27FC236}">
                      <a16:creationId xmlns:a16="http://schemas.microsoft.com/office/drawing/2014/main" id="{49C3FF34-0520-45B4-994B-273372A129F3}"/>
                    </a:ext>
                  </a:extLst>
                </p:cNvPr>
                <p:cNvSpPr>
                  <a:spLocks noChangeShapeType="1"/>
                </p:cNvSpPr>
                <p:nvPr/>
              </p:nvSpPr>
              <p:spPr bwMode="auto">
                <a:xfrm>
                  <a:off x="2405" y="2166"/>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6" name="Line 495">
                  <a:extLst>
                    <a:ext uri="{FF2B5EF4-FFF2-40B4-BE49-F238E27FC236}">
                      <a16:creationId xmlns:a16="http://schemas.microsoft.com/office/drawing/2014/main" id="{8EDFC060-F1A0-4F08-AD5C-570527127BB8}"/>
                    </a:ext>
                  </a:extLst>
                </p:cNvPr>
                <p:cNvSpPr>
                  <a:spLocks noChangeShapeType="1"/>
                </p:cNvSpPr>
                <p:nvPr/>
              </p:nvSpPr>
              <p:spPr bwMode="auto">
                <a:xfrm>
                  <a:off x="2337" y="2147"/>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7" name="Line 496">
                  <a:extLst>
                    <a:ext uri="{FF2B5EF4-FFF2-40B4-BE49-F238E27FC236}">
                      <a16:creationId xmlns:a16="http://schemas.microsoft.com/office/drawing/2014/main" id="{4FE47B18-8035-4F83-AA9A-5766AF453D53}"/>
                    </a:ext>
                  </a:extLst>
                </p:cNvPr>
                <p:cNvSpPr>
                  <a:spLocks noChangeShapeType="1"/>
                </p:cNvSpPr>
                <p:nvPr/>
              </p:nvSpPr>
              <p:spPr bwMode="auto">
                <a:xfrm>
                  <a:off x="2412" y="2169"/>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8" name="Line 497">
                  <a:extLst>
                    <a:ext uri="{FF2B5EF4-FFF2-40B4-BE49-F238E27FC236}">
                      <a16:creationId xmlns:a16="http://schemas.microsoft.com/office/drawing/2014/main" id="{F5B499D2-A538-45C2-8297-200DCBED42C9}"/>
                    </a:ext>
                  </a:extLst>
                </p:cNvPr>
                <p:cNvSpPr>
                  <a:spLocks noChangeShapeType="1"/>
                </p:cNvSpPr>
                <p:nvPr/>
              </p:nvSpPr>
              <p:spPr bwMode="auto">
                <a:xfrm flipV="1">
                  <a:off x="2499" y="224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9" name="Line 498">
                  <a:extLst>
                    <a:ext uri="{FF2B5EF4-FFF2-40B4-BE49-F238E27FC236}">
                      <a16:creationId xmlns:a16="http://schemas.microsoft.com/office/drawing/2014/main" id="{BD26599B-B88F-4036-B61F-0B19EBD5238C}"/>
                    </a:ext>
                  </a:extLst>
                </p:cNvPr>
                <p:cNvSpPr>
                  <a:spLocks noChangeShapeType="1"/>
                </p:cNvSpPr>
                <p:nvPr/>
              </p:nvSpPr>
              <p:spPr bwMode="auto">
                <a:xfrm>
                  <a:off x="2329" y="2145"/>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0" name="Line 499">
                  <a:extLst>
                    <a:ext uri="{FF2B5EF4-FFF2-40B4-BE49-F238E27FC236}">
                      <a16:creationId xmlns:a16="http://schemas.microsoft.com/office/drawing/2014/main" id="{3379A25E-C235-4AD1-8434-5BBE54F3D661}"/>
                    </a:ext>
                  </a:extLst>
                </p:cNvPr>
                <p:cNvSpPr>
                  <a:spLocks noChangeShapeType="1"/>
                </p:cNvSpPr>
                <p:nvPr/>
              </p:nvSpPr>
              <p:spPr bwMode="auto">
                <a:xfrm>
                  <a:off x="2419" y="2172"/>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1" name="Line 500">
                  <a:extLst>
                    <a:ext uri="{FF2B5EF4-FFF2-40B4-BE49-F238E27FC236}">
                      <a16:creationId xmlns:a16="http://schemas.microsoft.com/office/drawing/2014/main" id="{981416B2-2524-4D2B-AD22-607F33E9D36D}"/>
                    </a:ext>
                  </a:extLst>
                </p:cNvPr>
                <p:cNvSpPr>
                  <a:spLocks noChangeShapeType="1"/>
                </p:cNvSpPr>
                <p:nvPr/>
              </p:nvSpPr>
              <p:spPr bwMode="auto">
                <a:xfrm>
                  <a:off x="2321" y="2144"/>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2" name="Line 501">
                  <a:extLst>
                    <a:ext uri="{FF2B5EF4-FFF2-40B4-BE49-F238E27FC236}">
                      <a16:creationId xmlns:a16="http://schemas.microsoft.com/office/drawing/2014/main" id="{EE643BE7-41A2-4246-8BAE-D40F676CBE60}"/>
                    </a:ext>
                  </a:extLst>
                </p:cNvPr>
                <p:cNvSpPr>
                  <a:spLocks noChangeShapeType="1"/>
                </p:cNvSpPr>
                <p:nvPr/>
              </p:nvSpPr>
              <p:spPr bwMode="auto">
                <a:xfrm>
                  <a:off x="2425" y="2174"/>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3" name="Line 502">
                  <a:extLst>
                    <a:ext uri="{FF2B5EF4-FFF2-40B4-BE49-F238E27FC236}">
                      <a16:creationId xmlns:a16="http://schemas.microsoft.com/office/drawing/2014/main" id="{6E7F6975-B870-4C7A-84E2-228D4D07610D}"/>
                    </a:ext>
                  </a:extLst>
                </p:cNvPr>
                <p:cNvSpPr>
                  <a:spLocks noChangeShapeType="1"/>
                </p:cNvSpPr>
                <p:nvPr/>
              </p:nvSpPr>
              <p:spPr bwMode="auto">
                <a:xfrm flipH="1">
                  <a:off x="3289" y="114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4" name="Line 503">
                  <a:extLst>
                    <a:ext uri="{FF2B5EF4-FFF2-40B4-BE49-F238E27FC236}">
                      <a16:creationId xmlns:a16="http://schemas.microsoft.com/office/drawing/2014/main" id="{F2390AD6-0148-4597-B072-C301A258E811}"/>
                    </a:ext>
                  </a:extLst>
                </p:cNvPr>
                <p:cNvSpPr>
                  <a:spLocks noChangeShapeType="1"/>
                </p:cNvSpPr>
                <p:nvPr/>
              </p:nvSpPr>
              <p:spPr bwMode="auto">
                <a:xfrm>
                  <a:off x="2431" y="2177"/>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5" name="Line 504">
                  <a:extLst>
                    <a:ext uri="{FF2B5EF4-FFF2-40B4-BE49-F238E27FC236}">
                      <a16:creationId xmlns:a16="http://schemas.microsoft.com/office/drawing/2014/main" id="{10576271-E4A0-4951-9B1C-B039BB070C24}"/>
                    </a:ext>
                  </a:extLst>
                </p:cNvPr>
                <p:cNvSpPr>
                  <a:spLocks noChangeShapeType="1"/>
                </p:cNvSpPr>
                <p:nvPr/>
              </p:nvSpPr>
              <p:spPr bwMode="auto">
                <a:xfrm>
                  <a:off x="2313" y="2143"/>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6" name="Line 505">
                  <a:extLst>
                    <a:ext uri="{FF2B5EF4-FFF2-40B4-BE49-F238E27FC236}">
                      <a16:creationId xmlns:a16="http://schemas.microsoft.com/office/drawing/2014/main" id="{6E6DB31F-332B-4971-8392-2E0C26A54188}"/>
                    </a:ext>
                  </a:extLst>
                </p:cNvPr>
                <p:cNvSpPr>
                  <a:spLocks noChangeShapeType="1"/>
                </p:cNvSpPr>
                <p:nvPr/>
              </p:nvSpPr>
              <p:spPr bwMode="auto">
                <a:xfrm flipV="1">
                  <a:off x="2499" y="2248"/>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7" name="Line 506">
                  <a:extLst>
                    <a:ext uri="{FF2B5EF4-FFF2-40B4-BE49-F238E27FC236}">
                      <a16:creationId xmlns:a16="http://schemas.microsoft.com/office/drawing/2014/main" id="{DC1240CB-388D-4EC3-ADB1-3D3BD448836F}"/>
                    </a:ext>
                  </a:extLst>
                </p:cNvPr>
                <p:cNvSpPr>
                  <a:spLocks noChangeShapeType="1"/>
                </p:cNvSpPr>
                <p:nvPr/>
              </p:nvSpPr>
              <p:spPr bwMode="auto">
                <a:xfrm>
                  <a:off x="2437" y="2180"/>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8" name="Line 507">
                  <a:extLst>
                    <a:ext uri="{FF2B5EF4-FFF2-40B4-BE49-F238E27FC236}">
                      <a16:creationId xmlns:a16="http://schemas.microsoft.com/office/drawing/2014/main" id="{4488A6A1-2752-430E-ADB1-C53200458F57}"/>
                    </a:ext>
                  </a:extLst>
                </p:cNvPr>
                <p:cNvSpPr>
                  <a:spLocks noChangeShapeType="1"/>
                </p:cNvSpPr>
                <p:nvPr/>
              </p:nvSpPr>
              <p:spPr bwMode="auto">
                <a:xfrm>
                  <a:off x="2304" y="2142"/>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9" name="Line 508">
                  <a:extLst>
                    <a:ext uri="{FF2B5EF4-FFF2-40B4-BE49-F238E27FC236}">
                      <a16:creationId xmlns:a16="http://schemas.microsoft.com/office/drawing/2014/main" id="{7F6EBDD6-8FB9-48C7-A05D-74EEC537322F}"/>
                    </a:ext>
                  </a:extLst>
                </p:cNvPr>
                <p:cNvSpPr>
                  <a:spLocks noChangeShapeType="1"/>
                </p:cNvSpPr>
                <p:nvPr/>
              </p:nvSpPr>
              <p:spPr bwMode="auto">
                <a:xfrm>
                  <a:off x="2443" y="2183"/>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0" name="Line 509">
                  <a:extLst>
                    <a:ext uri="{FF2B5EF4-FFF2-40B4-BE49-F238E27FC236}">
                      <a16:creationId xmlns:a16="http://schemas.microsoft.com/office/drawing/2014/main" id="{F94FD882-D6FA-4971-9156-4BD9A85DB5AA}"/>
                    </a:ext>
                  </a:extLst>
                </p:cNvPr>
                <p:cNvSpPr>
                  <a:spLocks noChangeShapeType="1"/>
                </p:cNvSpPr>
                <p:nvPr/>
              </p:nvSpPr>
              <p:spPr bwMode="auto">
                <a:xfrm>
                  <a:off x="2296" y="214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1" name="Line 510">
                  <a:extLst>
                    <a:ext uri="{FF2B5EF4-FFF2-40B4-BE49-F238E27FC236}">
                      <a16:creationId xmlns:a16="http://schemas.microsoft.com/office/drawing/2014/main" id="{7CD4A056-C531-40B9-A0D6-0CB1045212AF}"/>
                    </a:ext>
                  </a:extLst>
                </p:cNvPr>
                <p:cNvSpPr>
                  <a:spLocks noChangeShapeType="1"/>
                </p:cNvSpPr>
                <p:nvPr/>
              </p:nvSpPr>
              <p:spPr bwMode="auto">
                <a:xfrm>
                  <a:off x="2448" y="2186"/>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2" name="Line 511">
                  <a:extLst>
                    <a:ext uri="{FF2B5EF4-FFF2-40B4-BE49-F238E27FC236}">
                      <a16:creationId xmlns:a16="http://schemas.microsoft.com/office/drawing/2014/main" id="{9526A124-960A-4A85-8C0B-4AFFFE4CFAD4}"/>
                    </a:ext>
                  </a:extLst>
                </p:cNvPr>
                <p:cNvSpPr>
                  <a:spLocks noChangeShapeType="1"/>
                </p:cNvSpPr>
                <p:nvPr/>
              </p:nvSpPr>
              <p:spPr bwMode="auto">
                <a:xfrm flipV="1">
                  <a:off x="2499" y="224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3" name="Line 512">
                  <a:extLst>
                    <a:ext uri="{FF2B5EF4-FFF2-40B4-BE49-F238E27FC236}">
                      <a16:creationId xmlns:a16="http://schemas.microsoft.com/office/drawing/2014/main" id="{4189CF16-0DB9-42B4-B59F-2B94493C0267}"/>
                    </a:ext>
                  </a:extLst>
                </p:cNvPr>
                <p:cNvSpPr>
                  <a:spLocks noChangeShapeType="1"/>
                </p:cNvSpPr>
                <p:nvPr/>
              </p:nvSpPr>
              <p:spPr bwMode="auto">
                <a:xfrm flipH="1">
                  <a:off x="3288" y="1149"/>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4" name="Line 513">
                  <a:extLst>
                    <a:ext uri="{FF2B5EF4-FFF2-40B4-BE49-F238E27FC236}">
                      <a16:creationId xmlns:a16="http://schemas.microsoft.com/office/drawing/2014/main" id="{9398B66C-455E-45EE-9F51-BED5FBA4E9D9}"/>
                    </a:ext>
                  </a:extLst>
                </p:cNvPr>
                <p:cNvSpPr>
                  <a:spLocks noChangeShapeType="1"/>
                </p:cNvSpPr>
                <p:nvPr/>
              </p:nvSpPr>
              <p:spPr bwMode="auto">
                <a:xfrm>
                  <a:off x="2453" y="2189"/>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5" name="Line 514">
                  <a:extLst>
                    <a:ext uri="{FF2B5EF4-FFF2-40B4-BE49-F238E27FC236}">
                      <a16:creationId xmlns:a16="http://schemas.microsoft.com/office/drawing/2014/main" id="{18BB4DF8-266C-437F-912D-621532B14259}"/>
                    </a:ext>
                  </a:extLst>
                </p:cNvPr>
                <p:cNvSpPr>
                  <a:spLocks noChangeShapeType="1"/>
                </p:cNvSpPr>
                <p:nvPr/>
              </p:nvSpPr>
              <p:spPr bwMode="auto">
                <a:xfrm>
                  <a:off x="2288" y="2140"/>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6" name="Line 515">
                  <a:extLst>
                    <a:ext uri="{FF2B5EF4-FFF2-40B4-BE49-F238E27FC236}">
                      <a16:creationId xmlns:a16="http://schemas.microsoft.com/office/drawing/2014/main" id="{5AA8F8F2-5B9C-47FB-A510-0185FD12822F}"/>
                    </a:ext>
                  </a:extLst>
                </p:cNvPr>
                <p:cNvSpPr>
                  <a:spLocks noChangeShapeType="1"/>
                </p:cNvSpPr>
                <p:nvPr/>
              </p:nvSpPr>
              <p:spPr bwMode="auto">
                <a:xfrm>
                  <a:off x="2458" y="2192"/>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7" name="Line 516">
                  <a:extLst>
                    <a:ext uri="{FF2B5EF4-FFF2-40B4-BE49-F238E27FC236}">
                      <a16:creationId xmlns:a16="http://schemas.microsoft.com/office/drawing/2014/main" id="{F1619718-EC8F-46EF-97B6-480C498244D3}"/>
                    </a:ext>
                  </a:extLst>
                </p:cNvPr>
                <p:cNvSpPr>
                  <a:spLocks noChangeShapeType="1"/>
                </p:cNvSpPr>
                <p:nvPr/>
              </p:nvSpPr>
              <p:spPr bwMode="auto">
                <a:xfrm>
                  <a:off x="2499" y="225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8" name="Line 517">
                  <a:extLst>
                    <a:ext uri="{FF2B5EF4-FFF2-40B4-BE49-F238E27FC236}">
                      <a16:creationId xmlns:a16="http://schemas.microsoft.com/office/drawing/2014/main" id="{2A2294CD-4AAB-43F7-A579-A5E7B4D4438A}"/>
                    </a:ext>
                  </a:extLst>
                </p:cNvPr>
                <p:cNvSpPr>
                  <a:spLocks noChangeShapeType="1"/>
                </p:cNvSpPr>
                <p:nvPr/>
              </p:nvSpPr>
              <p:spPr bwMode="auto">
                <a:xfrm>
                  <a:off x="2280" y="2139"/>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9" name="Line 518">
                  <a:extLst>
                    <a:ext uri="{FF2B5EF4-FFF2-40B4-BE49-F238E27FC236}">
                      <a16:creationId xmlns:a16="http://schemas.microsoft.com/office/drawing/2014/main" id="{02A9DD42-E4D5-4789-8F0C-1A58F1963980}"/>
                    </a:ext>
                  </a:extLst>
                </p:cNvPr>
                <p:cNvSpPr>
                  <a:spLocks noChangeShapeType="1"/>
                </p:cNvSpPr>
                <p:nvPr/>
              </p:nvSpPr>
              <p:spPr bwMode="auto">
                <a:xfrm>
                  <a:off x="2463" y="2196"/>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0" name="Line 519">
                  <a:extLst>
                    <a:ext uri="{FF2B5EF4-FFF2-40B4-BE49-F238E27FC236}">
                      <a16:creationId xmlns:a16="http://schemas.microsoft.com/office/drawing/2014/main" id="{F1199754-BF66-4996-A2D3-4D1EA09A191A}"/>
                    </a:ext>
                  </a:extLst>
                </p:cNvPr>
                <p:cNvSpPr>
                  <a:spLocks noChangeShapeType="1"/>
                </p:cNvSpPr>
                <p:nvPr/>
              </p:nvSpPr>
              <p:spPr bwMode="auto">
                <a:xfrm flipH="1">
                  <a:off x="3287" y="1150"/>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1" name="Line 520">
                  <a:extLst>
                    <a:ext uri="{FF2B5EF4-FFF2-40B4-BE49-F238E27FC236}">
                      <a16:creationId xmlns:a16="http://schemas.microsoft.com/office/drawing/2014/main" id="{7FCB6457-5AAF-45F2-BB01-362E9C77DD0F}"/>
                    </a:ext>
                  </a:extLst>
                </p:cNvPr>
                <p:cNvSpPr>
                  <a:spLocks noChangeShapeType="1"/>
                </p:cNvSpPr>
                <p:nvPr/>
              </p:nvSpPr>
              <p:spPr bwMode="auto">
                <a:xfrm>
                  <a:off x="2467" y="2199"/>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2" name="Line 521">
                  <a:extLst>
                    <a:ext uri="{FF2B5EF4-FFF2-40B4-BE49-F238E27FC236}">
                      <a16:creationId xmlns:a16="http://schemas.microsoft.com/office/drawing/2014/main" id="{9F590C11-6053-4791-85EB-79DF91EC7C6D}"/>
                    </a:ext>
                  </a:extLst>
                </p:cNvPr>
                <p:cNvSpPr>
                  <a:spLocks noChangeShapeType="1"/>
                </p:cNvSpPr>
                <p:nvPr/>
              </p:nvSpPr>
              <p:spPr bwMode="auto">
                <a:xfrm>
                  <a:off x="2499" y="225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3" name="Line 522">
                  <a:extLst>
                    <a:ext uri="{FF2B5EF4-FFF2-40B4-BE49-F238E27FC236}">
                      <a16:creationId xmlns:a16="http://schemas.microsoft.com/office/drawing/2014/main" id="{7B810C01-8E1D-4743-B9E8-1F5F2A931EED}"/>
                    </a:ext>
                  </a:extLst>
                </p:cNvPr>
                <p:cNvSpPr>
                  <a:spLocks noChangeShapeType="1"/>
                </p:cNvSpPr>
                <p:nvPr/>
              </p:nvSpPr>
              <p:spPr bwMode="auto">
                <a:xfrm>
                  <a:off x="2272" y="2139"/>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4" name="Line 523">
                  <a:extLst>
                    <a:ext uri="{FF2B5EF4-FFF2-40B4-BE49-F238E27FC236}">
                      <a16:creationId xmlns:a16="http://schemas.microsoft.com/office/drawing/2014/main" id="{6544518F-F3D0-4906-AF21-959527C5DEB3}"/>
                    </a:ext>
                  </a:extLst>
                </p:cNvPr>
                <p:cNvSpPr>
                  <a:spLocks noChangeShapeType="1"/>
                </p:cNvSpPr>
                <p:nvPr/>
              </p:nvSpPr>
              <p:spPr bwMode="auto">
                <a:xfrm>
                  <a:off x="2471" y="2202"/>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5" name="Line 524">
                  <a:extLst>
                    <a:ext uri="{FF2B5EF4-FFF2-40B4-BE49-F238E27FC236}">
                      <a16:creationId xmlns:a16="http://schemas.microsoft.com/office/drawing/2014/main" id="{24A43DE1-7D46-4C44-9BD6-6F95A35BAFCF}"/>
                    </a:ext>
                  </a:extLst>
                </p:cNvPr>
                <p:cNvSpPr>
                  <a:spLocks noChangeShapeType="1"/>
                </p:cNvSpPr>
                <p:nvPr/>
              </p:nvSpPr>
              <p:spPr bwMode="auto">
                <a:xfrm flipH="1">
                  <a:off x="2499" y="2250"/>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6" name="Line 525">
                  <a:extLst>
                    <a:ext uri="{FF2B5EF4-FFF2-40B4-BE49-F238E27FC236}">
                      <a16:creationId xmlns:a16="http://schemas.microsoft.com/office/drawing/2014/main" id="{DFEE95D0-4938-4C9B-89AA-E6D518C0AE48}"/>
                    </a:ext>
                  </a:extLst>
                </p:cNvPr>
                <p:cNvSpPr>
                  <a:spLocks noChangeShapeType="1"/>
                </p:cNvSpPr>
                <p:nvPr/>
              </p:nvSpPr>
              <p:spPr bwMode="auto">
                <a:xfrm>
                  <a:off x="2475" y="2205"/>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7" name="Line 526">
                  <a:extLst>
                    <a:ext uri="{FF2B5EF4-FFF2-40B4-BE49-F238E27FC236}">
                      <a16:creationId xmlns:a16="http://schemas.microsoft.com/office/drawing/2014/main" id="{B32F9615-4F21-46A4-AABF-A06576FE6CC7}"/>
                    </a:ext>
                  </a:extLst>
                </p:cNvPr>
                <p:cNvSpPr>
                  <a:spLocks noChangeShapeType="1"/>
                </p:cNvSpPr>
                <p:nvPr/>
              </p:nvSpPr>
              <p:spPr bwMode="auto">
                <a:xfrm>
                  <a:off x="2264" y="2138"/>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Line 527">
                  <a:extLst>
                    <a:ext uri="{FF2B5EF4-FFF2-40B4-BE49-F238E27FC236}">
                      <a16:creationId xmlns:a16="http://schemas.microsoft.com/office/drawing/2014/main" id="{69DB0EAF-6E29-4144-963E-E09BAD8273CB}"/>
                    </a:ext>
                  </a:extLst>
                </p:cNvPr>
                <p:cNvSpPr>
                  <a:spLocks noChangeShapeType="1"/>
                </p:cNvSpPr>
                <p:nvPr/>
              </p:nvSpPr>
              <p:spPr bwMode="auto">
                <a:xfrm>
                  <a:off x="2478" y="2208"/>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9" name="Line 528">
                  <a:extLst>
                    <a:ext uri="{FF2B5EF4-FFF2-40B4-BE49-F238E27FC236}">
                      <a16:creationId xmlns:a16="http://schemas.microsoft.com/office/drawing/2014/main" id="{C9AD628F-1AF3-4607-A797-08AFA632AF51}"/>
                    </a:ext>
                  </a:extLst>
                </p:cNvPr>
                <p:cNvSpPr>
                  <a:spLocks noChangeShapeType="1"/>
                </p:cNvSpPr>
                <p:nvPr/>
              </p:nvSpPr>
              <p:spPr bwMode="auto">
                <a:xfrm flipH="1">
                  <a:off x="3286" y="1152"/>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0" name="Line 529">
                  <a:extLst>
                    <a:ext uri="{FF2B5EF4-FFF2-40B4-BE49-F238E27FC236}">
                      <a16:creationId xmlns:a16="http://schemas.microsoft.com/office/drawing/2014/main" id="{5F17C42D-10F7-4063-80FA-1CB6659009AA}"/>
                    </a:ext>
                  </a:extLst>
                </p:cNvPr>
                <p:cNvSpPr>
                  <a:spLocks noChangeShapeType="1"/>
                </p:cNvSpPr>
                <p:nvPr/>
              </p:nvSpPr>
              <p:spPr bwMode="auto">
                <a:xfrm>
                  <a:off x="2500" y="225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1" name="Line 530">
                  <a:extLst>
                    <a:ext uri="{FF2B5EF4-FFF2-40B4-BE49-F238E27FC236}">
                      <a16:creationId xmlns:a16="http://schemas.microsoft.com/office/drawing/2014/main" id="{F733015D-FF28-4CB2-BE0C-F0FE73DCDA3A}"/>
                    </a:ext>
                  </a:extLst>
                </p:cNvPr>
                <p:cNvSpPr>
                  <a:spLocks noChangeShapeType="1"/>
                </p:cNvSpPr>
                <p:nvPr/>
              </p:nvSpPr>
              <p:spPr bwMode="auto">
                <a:xfrm>
                  <a:off x="2482" y="2211"/>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2" name="Line 531">
                  <a:extLst>
                    <a:ext uri="{FF2B5EF4-FFF2-40B4-BE49-F238E27FC236}">
                      <a16:creationId xmlns:a16="http://schemas.microsoft.com/office/drawing/2014/main" id="{6C1FE639-1CB5-4C2C-9034-FBCA3E4F7E98}"/>
                    </a:ext>
                  </a:extLst>
                </p:cNvPr>
                <p:cNvSpPr>
                  <a:spLocks noChangeShapeType="1"/>
                </p:cNvSpPr>
                <p:nvPr/>
              </p:nvSpPr>
              <p:spPr bwMode="auto">
                <a:xfrm>
                  <a:off x="2256" y="2138"/>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3" name="Line 532">
                  <a:extLst>
                    <a:ext uri="{FF2B5EF4-FFF2-40B4-BE49-F238E27FC236}">
                      <a16:creationId xmlns:a16="http://schemas.microsoft.com/office/drawing/2014/main" id="{F1A29C93-1D20-4CAC-9B08-310D4D99DF99}"/>
                    </a:ext>
                  </a:extLst>
                </p:cNvPr>
                <p:cNvSpPr>
                  <a:spLocks noChangeShapeType="1"/>
                </p:cNvSpPr>
                <p:nvPr/>
              </p:nvSpPr>
              <p:spPr bwMode="auto">
                <a:xfrm>
                  <a:off x="2500" y="225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4" name="Line 533">
                  <a:extLst>
                    <a:ext uri="{FF2B5EF4-FFF2-40B4-BE49-F238E27FC236}">
                      <a16:creationId xmlns:a16="http://schemas.microsoft.com/office/drawing/2014/main" id="{49A009B4-2D9D-4DC4-BA84-E9338D16B318}"/>
                    </a:ext>
                  </a:extLst>
                </p:cNvPr>
                <p:cNvSpPr>
                  <a:spLocks noChangeShapeType="1"/>
                </p:cNvSpPr>
                <p:nvPr/>
              </p:nvSpPr>
              <p:spPr bwMode="auto">
                <a:xfrm>
                  <a:off x="2485" y="2214"/>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5" name="Line 534">
                  <a:extLst>
                    <a:ext uri="{FF2B5EF4-FFF2-40B4-BE49-F238E27FC236}">
                      <a16:creationId xmlns:a16="http://schemas.microsoft.com/office/drawing/2014/main" id="{5B1C2AB6-430A-4F88-8FCA-34BBCEFE7DE8}"/>
                    </a:ext>
                  </a:extLst>
                </p:cNvPr>
                <p:cNvSpPr>
                  <a:spLocks noChangeShapeType="1"/>
                </p:cNvSpPr>
                <p:nvPr/>
              </p:nvSpPr>
              <p:spPr bwMode="auto">
                <a:xfrm>
                  <a:off x="2487" y="2217"/>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6" name="Line 535">
                  <a:extLst>
                    <a:ext uri="{FF2B5EF4-FFF2-40B4-BE49-F238E27FC236}">
                      <a16:creationId xmlns:a16="http://schemas.microsoft.com/office/drawing/2014/main" id="{9E3F32F4-851A-4751-872F-4304B36A3136}"/>
                    </a:ext>
                  </a:extLst>
                </p:cNvPr>
                <p:cNvSpPr>
                  <a:spLocks noChangeShapeType="1"/>
                </p:cNvSpPr>
                <p:nvPr/>
              </p:nvSpPr>
              <p:spPr bwMode="auto">
                <a:xfrm flipH="1">
                  <a:off x="2500" y="2249"/>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7" name="Line 536">
                  <a:extLst>
                    <a:ext uri="{FF2B5EF4-FFF2-40B4-BE49-F238E27FC236}">
                      <a16:creationId xmlns:a16="http://schemas.microsoft.com/office/drawing/2014/main" id="{CE56D9D8-85B1-4450-8819-0C3AF91F934F}"/>
                    </a:ext>
                  </a:extLst>
                </p:cNvPr>
                <p:cNvSpPr>
                  <a:spLocks noChangeShapeType="1"/>
                </p:cNvSpPr>
                <p:nvPr/>
              </p:nvSpPr>
              <p:spPr bwMode="auto">
                <a:xfrm>
                  <a:off x="2248" y="2138"/>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8" name="Line 537">
                  <a:extLst>
                    <a:ext uri="{FF2B5EF4-FFF2-40B4-BE49-F238E27FC236}">
                      <a16:creationId xmlns:a16="http://schemas.microsoft.com/office/drawing/2014/main" id="{0B7BCDE1-7124-46C1-8B72-591B97F5CFD3}"/>
                    </a:ext>
                  </a:extLst>
                </p:cNvPr>
                <p:cNvSpPr>
                  <a:spLocks noChangeShapeType="1"/>
                </p:cNvSpPr>
                <p:nvPr/>
              </p:nvSpPr>
              <p:spPr bwMode="auto">
                <a:xfrm flipH="1">
                  <a:off x="3285" y="115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9" name="Line 538">
                  <a:extLst>
                    <a:ext uri="{FF2B5EF4-FFF2-40B4-BE49-F238E27FC236}">
                      <a16:creationId xmlns:a16="http://schemas.microsoft.com/office/drawing/2014/main" id="{030520CB-A182-4D77-8D4B-249BD8F98F08}"/>
                    </a:ext>
                  </a:extLst>
                </p:cNvPr>
                <p:cNvSpPr>
                  <a:spLocks noChangeShapeType="1"/>
                </p:cNvSpPr>
                <p:nvPr/>
              </p:nvSpPr>
              <p:spPr bwMode="auto">
                <a:xfrm>
                  <a:off x="2490" y="2220"/>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0" name="Line 539">
                  <a:extLst>
                    <a:ext uri="{FF2B5EF4-FFF2-40B4-BE49-F238E27FC236}">
                      <a16:creationId xmlns:a16="http://schemas.microsoft.com/office/drawing/2014/main" id="{494D17B6-C9FF-44C1-B33C-0B684F83B563}"/>
                    </a:ext>
                  </a:extLst>
                </p:cNvPr>
                <p:cNvSpPr>
                  <a:spLocks noChangeShapeType="1"/>
                </p:cNvSpPr>
                <p:nvPr/>
              </p:nvSpPr>
              <p:spPr bwMode="auto">
                <a:xfrm>
                  <a:off x="2501" y="2249"/>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1" name="Line 540">
                  <a:extLst>
                    <a:ext uri="{FF2B5EF4-FFF2-40B4-BE49-F238E27FC236}">
                      <a16:creationId xmlns:a16="http://schemas.microsoft.com/office/drawing/2014/main" id="{91A054AB-13DE-44AB-A3E3-5BDA6DBB108B}"/>
                    </a:ext>
                  </a:extLst>
                </p:cNvPr>
                <p:cNvSpPr>
                  <a:spLocks noChangeShapeType="1"/>
                </p:cNvSpPr>
                <p:nvPr/>
              </p:nvSpPr>
              <p:spPr bwMode="auto">
                <a:xfrm>
                  <a:off x="2492" y="222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2" name="Line 541">
                  <a:extLst>
                    <a:ext uri="{FF2B5EF4-FFF2-40B4-BE49-F238E27FC236}">
                      <a16:creationId xmlns:a16="http://schemas.microsoft.com/office/drawing/2014/main" id="{864BFCA8-511C-47E5-B3BB-A05D8EF9A33A}"/>
                    </a:ext>
                  </a:extLst>
                </p:cNvPr>
                <p:cNvSpPr>
                  <a:spLocks noChangeShapeType="1"/>
                </p:cNvSpPr>
                <p:nvPr/>
              </p:nvSpPr>
              <p:spPr bwMode="auto">
                <a:xfrm>
                  <a:off x="2501" y="2248"/>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3" name="Line 542">
                  <a:extLst>
                    <a:ext uri="{FF2B5EF4-FFF2-40B4-BE49-F238E27FC236}">
                      <a16:creationId xmlns:a16="http://schemas.microsoft.com/office/drawing/2014/main" id="{BBB924CA-5F5D-4400-9998-8A7E3A1A419C}"/>
                    </a:ext>
                  </a:extLst>
                </p:cNvPr>
                <p:cNvSpPr>
                  <a:spLocks noChangeShapeType="1"/>
                </p:cNvSpPr>
                <p:nvPr/>
              </p:nvSpPr>
              <p:spPr bwMode="auto">
                <a:xfrm>
                  <a:off x="2493" y="2225"/>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4" name="Line 543">
                  <a:extLst>
                    <a:ext uri="{FF2B5EF4-FFF2-40B4-BE49-F238E27FC236}">
                      <a16:creationId xmlns:a16="http://schemas.microsoft.com/office/drawing/2014/main" id="{82065982-0DBB-47AA-B4CF-724E5F4CD19B}"/>
                    </a:ext>
                  </a:extLst>
                </p:cNvPr>
                <p:cNvSpPr>
                  <a:spLocks noChangeShapeType="1"/>
                </p:cNvSpPr>
                <p:nvPr/>
              </p:nvSpPr>
              <p:spPr bwMode="auto">
                <a:xfrm>
                  <a:off x="2241" y="2138"/>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5" name="Line 544">
                  <a:extLst>
                    <a:ext uri="{FF2B5EF4-FFF2-40B4-BE49-F238E27FC236}">
                      <a16:creationId xmlns:a16="http://schemas.microsoft.com/office/drawing/2014/main" id="{F953350C-0A1A-4273-8F00-56F23AE55A06}"/>
                    </a:ext>
                  </a:extLst>
                </p:cNvPr>
                <p:cNvSpPr>
                  <a:spLocks noChangeShapeType="1"/>
                </p:cNvSpPr>
                <p:nvPr/>
              </p:nvSpPr>
              <p:spPr bwMode="auto">
                <a:xfrm>
                  <a:off x="2501" y="224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6" name="Line 545">
                  <a:extLst>
                    <a:ext uri="{FF2B5EF4-FFF2-40B4-BE49-F238E27FC236}">
                      <a16:creationId xmlns:a16="http://schemas.microsoft.com/office/drawing/2014/main" id="{2D4141DB-C30A-462C-90A2-1D15259BD261}"/>
                    </a:ext>
                  </a:extLst>
                </p:cNvPr>
                <p:cNvSpPr>
                  <a:spLocks noChangeShapeType="1"/>
                </p:cNvSpPr>
                <p:nvPr/>
              </p:nvSpPr>
              <p:spPr bwMode="auto">
                <a:xfrm>
                  <a:off x="2495" y="2228"/>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7" name="Line 546">
                  <a:extLst>
                    <a:ext uri="{FF2B5EF4-FFF2-40B4-BE49-F238E27FC236}">
                      <a16:creationId xmlns:a16="http://schemas.microsoft.com/office/drawing/2014/main" id="{72ADC233-DD7F-4493-858D-A41A8B4D4548}"/>
                    </a:ext>
                  </a:extLst>
                </p:cNvPr>
                <p:cNvSpPr>
                  <a:spLocks noChangeShapeType="1"/>
                </p:cNvSpPr>
                <p:nvPr/>
              </p:nvSpPr>
              <p:spPr bwMode="auto">
                <a:xfrm>
                  <a:off x="2497" y="2231"/>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8" name="Line 547">
                  <a:extLst>
                    <a:ext uri="{FF2B5EF4-FFF2-40B4-BE49-F238E27FC236}">
                      <a16:creationId xmlns:a16="http://schemas.microsoft.com/office/drawing/2014/main" id="{D1472FF6-E18E-4261-A665-DBE783F051AC}"/>
                    </a:ext>
                  </a:extLst>
                </p:cNvPr>
                <p:cNvSpPr>
                  <a:spLocks noChangeShapeType="1"/>
                </p:cNvSpPr>
                <p:nvPr/>
              </p:nvSpPr>
              <p:spPr bwMode="auto">
                <a:xfrm>
                  <a:off x="2501" y="2245"/>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9" name="Line 548">
                  <a:extLst>
                    <a:ext uri="{FF2B5EF4-FFF2-40B4-BE49-F238E27FC236}">
                      <a16:creationId xmlns:a16="http://schemas.microsoft.com/office/drawing/2014/main" id="{0C95221F-C44E-47E7-8CFB-859188883C2D}"/>
                    </a:ext>
                  </a:extLst>
                </p:cNvPr>
                <p:cNvSpPr>
                  <a:spLocks noChangeShapeType="1"/>
                </p:cNvSpPr>
                <p:nvPr/>
              </p:nvSpPr>
              <p:spPr bwMode="auto">
                <a:xfrm>
                  <a:off x="2498" y="223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0" name="Line 549">
                  <a:extLst>
                    <a:ext uri="{FF2B5EF4-FFF2-40B4-BE49-F238E27FC236}">
                      <a16:creationId xmlns:a16="http://schemas.microsoft.com/office/drawing/2014/main" id="{5DA85A62-F904-4C6C-8B3F-D5513EA1E3CD}"/>
                    </a:ext>
                  </a:extLst>
                </p:cNvPr>
                <p:cNvSpPr>
                  <a:spLocks noChangeShapeType="1"/>
                </p:cNvSpPr>
                <p:nvPr/>
              </p:nvSpPr>
              <p:spPr bwMode="auto">
                <a:xfrm>
                  <a:off x="2501" y="2244"/>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1" name="Line 550">
                  <a:extLst>
                    <a:ext uri="{FF2B5EF4-FFF2-40B4-BE49-F238E27FC236}">
                      <a16:creationId xmlns:a16="http://schemas.microsoft.com/office/drawing/2014/main" id="{89CAC530-3A53-42DA-A47E-981BEA2C0317}"/>
                    </a:ext>
                  </a:extLst>
                </p:cNvPr>
                <p:cNvSpPr>
                  <a:spLocks noChangeShapeType="1"/>
                </p:cNvSpPr>
                <p:nvPr/>
              </p:nvSpPr>
              <p:spPr bwMode="auto">
                <a:xfrm>
                  <a:off x="2499" y="2235"/>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2" name="Line 551">
                  <a:extLst>
                    <a:ext uri="{FF2B5EF4-FFF2-40B4-BE49-F238E27FC236}">
                      <a16:creationId xmlns:a16="http://schemas.microsoft.com/office/drawing/2014/main" id="{5FB9931D-D76C-4E8F-B0D1-A96A77E20C23}"/>
                    </a:ext>
                  </a:extLst>
                </p:cNvPr>
                <p:cNvSpPr>
                  <a:spLocks noChangeShapeType="1"/>
                </p:cNvSpPr>
                <p:nvPr/>
              </p:nvSpPr>
              <p:spPr bwMode="auto">
                <a:xfrm flipH="1">
                  <a:off x="3283" y="1155"/>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3" name="Line 552">
                  <a:extLst>
                    <a:ext uri="{FF2B5EF4-FFF2-40B4-BE49-F238E27FC236}">
                      <a16:creationId xmlns:a16="http://schemas.microsoft.com/office/drawing/2014/main" id="{56333B9E-C839-4803-9505-775F5111539A}"/>
                    </a:ext>
                  </a:extLst>
                </p:cNvPr>
                <p:cNvSpPr>
                  <a:spLocks noChangeShapeType="1"/>
                </p:cNvSpPr>
                <p:nvPr/>
              </p:nvSpPr>
              <p:spPr bwMode="auto">
                <a:xfrm>
                  <a:off x="2501" y="2243"/>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4" name="Line 553">
                  <a:extLst>
                    <a:ext uri="{FF2B5EF4-FFF2-40B4-BE49-F238E27FC236}">
                      <a16:creationId xmlns:a16="http://schemas.microsoft.com/office/drawing/2014/main" id="{6175245D-B0C2-41D4-BFAD-5DB6D9F345A2}"/>
                    </a:ext>
                  </a:extLst>
                </p:cNvPr>
                <p:cNvSpPr>
                  <a:spLocks noChangeShapeType="1"/>
                </p:cNvSpPr>
                <p:nvPr/>
              </p:nvSpPr>
              <p:spPr bwMode="auto">
                <a:xfrm>
                  <a:off x="2500" y="2237"/>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5" name="Line 554">
                  <a:extLst>
                    <a:ext uri="{FF2B5EF4-FFF2-40B4-BE49-F238E27FC236}">
                      <a16:creationId xmlns:a16="http://schemas.microsoft.com/office/drawing/2014/main" id="{5B1E20CA-C88B-4C27-833C-51C746124E91}"/>
                    </a:ext>
                  </a:extLst>
                </p:cNvPr>
                <p:cNvSpPr>
                  <a:spLocks noChangeShapeType="1"/>
                </p:cNvSpPr>
                <p:nvPr/>
              </p:nvSpPr>
              <p:spPr bwMode="auto">
                <a:xfrm>
                  <a:off x="2501" y="2241"/>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6" name="Line 555">
                  <a:extLst>
                    <a:ext uri="{FF2B5EF4-FFF2-40B4-BE49-F238E27FC236}">
                      <a16:creationId xmlns:a16="http://schemas.microsoft.com/office/drawing/2014/main" id="{659C6AA5-626A-4D2A-8DFB-D5DC515AE6C8}"/>
                    </a:ext>
                  </a:extLst>
                </p:cNvPr>
                <p:cNvSpPr>
                  <a:spLocks noChangeShapeType="1"/>
                </p:cNvSpPr>
                <p:nvPr/>
              </p:nvSpPr>
              <p:spPr bwMode="auto">
                <a:xfrm>
                  <a:off x="2500" y="2239"/>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7" name="Line 556">
                  <a:extLst>
                    <a:ext uri="{FF2B5EF4-FFF2-40B4-BE49-F238E27FC236}">
                      <a16:creationId xmlns:a16="http://schemas.microsoft.com/office/drawing/2014/main" id="{65B4C11E-1E3C-4FFA-BD19-C7DFF29D3673}"/>
                    </a:ext>
                  </a:extLst>
                </p:cNvPr>
                <p:cNvSpPr>
                  <a:spLocks noChangeShapeType="1"/>
                </p:cNvSpPr>
                <p:nvPr/>
              </p:nvSpPr>
              <p:spPr bwMode="auto">
                <a:xfrm>
                  <a:off x="2234" y="2138"/>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8" name="Line 557">
                  <a:extLst>
                    <a:ext uri="{FF2B5EF4-FFF2-40B4-BE49-F238E27FC236}">
                      <a16:creationId xmlns:a16="http://schemas.microsoft.com/office/drawing/2014/main" id="{28264A42-CE1F-409F-A8A0-7E9F36FF2400}"/>
                    </a:ext>
                  </a:extLst>
                </p:cNvPr>
                <p:cNvSpPr>
                  <a:spLocks noChangeShapeType="1"/>
                </p:cNvSpPr>
                <p:nvPr/>
              </p:nvSpPr>
              <p:spPr bwMode="auto">
                <a:xfrm>
                  <a:off x="2226" y="2138"/>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Line 558">
                  <a:extLst>
                    <a:ext uri="{FF2B5EF4-FFF2-40B4-BE49-F238E27FC236}">
                      <a16:creationId xmlns:a16="http://schemas.microsoft.com/office/drawing/2014/main" id="{2AE011D4-E460-4EAE-A3EB-F75067F19E3A}"/>
                    </a:ext>
                  </a:extLst>
                </p:cNvPr>
                <p:cNvSpPr>
                  <a:spLocks noChangeShapeType="1"/>
                </p:cNvSpPr>
                <p:nvPr/>
              </p:nvSpPr>
              <p:spPr bwMode="auto">
                <a:xfrm flipH="1">
                  <a:off x="3281" y="1156"/>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Line 559">
                  <a:extLst>
                    <a:ext uri="{FF2B5EF4-FFF2-40B4-BE49-F238E27FC236}">
                      <a16:creationId xmlns:a16="http://schemas.microsoft.com/office/drawing/2014/main" id="{EF3EBC4A-2A84-458D-ADB2-F30B8F6AAA12}"/>
                    </a:ext>
                  </a:extLst>
                </p:cNvPr>
                <p:cNvSpPr>
                  <a:spLocks noChangeShapeType="1"/>
                </p:cNvSpPr>
                <p:nvPr/>
              </p:nvSpPr>
              <p:spPr bwMode="auto">
                <a:xfrm flipV="1">
                  <a:off x="2219" y="2138"/>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Line 560">
                  <a:extLst>
                    <a:ext uri="{FF2B5EF4-FFF2-40B4-BE49-F238E27FC236}">
                      <a16:creationId xmlns:a16="http://schemas.microsoft.com/office/drawing/2014/main" id="{52054E77-B855-4E37-9207-D3C4B4FBDC5D}"/>
                    </a:ext>
                  </a:extLst>
                </p:cNvPr>
                <p:cNvSpPr>
                  <a:spLocks noChangeShapeType="1"/>
                </p:cNvSpPr>
                <p:nvPr/>
              </p:nvSpPr>
              <p:spPr bwMode="auto">
                <a:xfrm flipH="1">
                  <a:off x="3278" y="1158"/>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2" name="Line 561">
                  <a:extLst>
                    <a:ext uri="{FF2B5EF4-FFF2-40B4-BE49-F238E27FC236}">
                      <a16:creationId xmlns:a16="http://schemas.microsoft.com/office/drawing/2014/main" id="{F22ED1A7-E307-437D-88BA-ECCC7A09F64E}"/>
                    </a:ext>
                  </a:extLst>
                </p:cNvPr>
                <p:cNvSpPr>
                  <a:spLocks noChangeShapeType="1"/>
                </p:cNvSpPr>
                <p:nvPr/>
              </p:nvSpPr>
              <p:spPr bwMode="auto">
                <a:xfrm>
                  <a:off x="2212" y="2139"/>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Line 562">
                  <a:extLst>
                    <a:ext uri="{FF2B5EF4-FFF2-40B4-BE49-F238E27FC236}">
                      <a16:creationId xmlns:a16="http://schemas.microsoft.com/office/drawing/2014/main" id="{2B3D1FDD-877F-4B6B-AB8C-48B155C0C8B0}"/>
                    </a:ext>
                  </a:extLst>
                </p:cNvPr>
                <p:cNvSpPr>
                  <a:spLocks noChangeShapeType="1"/>
                </p:cNvSpPr>
                <p:nvPr/>
              </p:nvSpPr>
              <p:spPr bwMode="auto">
                <a:xfrm flipH="1">
                  <a:off x="3275" y="1160"/>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Line 563">
                  <a:extLst>
                    <a:ext uri="{FF2B5EF4-FFF2-40B4-BE49-F238E27FC236}">
                      <a16:creationId xmlns:a16="http://schemas.microsoft.com/office/drawing/2014/main" id="{F4994AF4-D322-460A-B7A3-80A91783DD4A}"/>
                    </a:ext>
                  </a:extLst>
                </p:cNvPr>
                <p:cNvSpPr>
                  <a:spLocks noChangeShapeType="1"/>
                </p:cNvSpPr>
                <p:nvPr/>
              </p:nvSpPr>
              <p:spPr bwMode="auto">
                <a:xfrm flipV="1">
                  <a:off x="2205" y="2139"/>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Line 564">
                  <a:extLst>
                    <a:ext uri="{FF2B5EF4-FFF2-40B4-BE49-F238E27FC236}">
                      <a16:creationId xmlns:a16="http://schemas.microsoft.com/office/drawing/2014/main" id="{7A71D7FA-710B-4467-933D-0681CB904AB1}"/>
                    </a:ext>
                  </a:extLst>
                </p:cNvPr>
                <p:cNvSpPr>
                  <a:spLocks noChangeShapeType="1"/>
                </p:cNvSpPr>
                <p:nvPr/>
              </p:nvSpPr>
              <p:spPr bwMode="auto">
                <a:xfrm>
                  <a:off x="2199" y="2140"/>
                  <a:ext cx="6"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6" name="Line 565">
                  <a:extLst>
                    <a:ext uri="{FF2B5EF4-FFF2-40B4-BE49-F238E27FC236}">
                      <a16:creationId xmlns:a16="http://schemas.microsoft.com/office/drawing/2014/main" id="{2572CD52-AA60-4EE9-A2A7-5EF22478409A}"/>
                    </a:ext>
                  </a:extLst>
                </p:cNvPr>
                <p:cNvSpPr>
                  <a:spLocks noChangeShapeType="1"/>
                </p:cNvSpPr>
                <p:nvPr/>
              </p:nvSpPr>
              <p:spPr bwMode="auto">
                <a:xfrm flipH="1">
                  <a:off x="3272" y="1161"/>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Line 566">
                  <a:extLst>
                    <a:ext uri="{FF2B5EF4-FFF2-40B4-BE49-F238E27FC236}">
                      <a16:creationId xmlns:a16="http://schemas.microsoft.com/office/drawing/2014/main" id="{DC68FAA4-0641-4EB2-B4C3-9D1D728FA5C5}"/>
                    </a:ext>
                  </a:extLst>
                </p:cNvPr>
                <p:cNvSpPr>
                  <a:spLocks noChangeShapeType="1"/>
                </p:cNvSpPr>
                <p:nvPr/>
              </p:nvSpPr>
              <p:spPr bwMode="auto">
                <a:xfrm flipV="1">
                  <a:off x="2193" y="2140"/>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8" name="Line 567">
                  <a:extLst>
                    <a:ext uri="{FF2B5EF4-FFF2-40B4-BE49-F238E27FC236}">
                      <a16:creationId xmlns:a16="http://schemas.microsoft.com/office/drawing/2014/main" id="{DE9DCAC5-06C2-4E7A-9ED7-C637B376B435}"/>
                    </a:ext>
                  </a:extLst>
                </p:cNvPr>
                <p:cNvSpPr>
                  <a:spLocks noChangeShapeType="1"/>
                </p:cNvSpPr>
                <p:nvPr/>
              </p:nvSpPr>
              <p:spPr bwMode="auto">
                <a:xfrm flipH="1">
                  <a:off x="3269" y="1163"/>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Line 568">
                  <a:extLst>
                    <a:ext uri="{FF2B5EF4-FFF2-40B4-BE49-F238E27FC236}">
                      <a16:creationId xmlns:a16="http://schemas.microsoft.com/office/drawing/2014/main" id="{4FC909D0-DB95-4EC6-813F-0CE88BF56271}"/>
                    </a:ext>
                  </a:extLst>
                </p:cNvPr>
                <p:cNvSpPr>
                  <a:spLocks noChangeShapeType="1"/>
                </p:cNvSpPr>
                <p:nvPr/>
              </p:nvSpPr>
              <p:spPr bwMode="auto">
                <a:xfrm flipV="1">
                  <a:off x="2187" y="2141"/>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0" name="Line 569">
                  <a:extLst>
                    <a:ext uri="{FF2B5EF4-FFF2-40B4-BE49-F238E27FC236}">
                      <a16:creationId xmlns:a16="http://schemas.microsoft.com/office/drawing/2014/main" id="{2C150D17-DEC3-4E4E-9DA2-D95B4F1CE239}"/>
                    </a:ext>
                  </a:extLst>
                </p:cNvPr>
                <p:cNvSpPr>
                  <a:spLocks noChangeShapeType="1"/>
                </p:cNvSpPr>
                <p:nvPr/>
              </p:nvSpPr>
              <p:spPr bwMode="auto">
                <a:xfrm flipH="1">
                  <a:off x="3266" y="1165"/>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Line 570">
                  <a:extLst>
                    <a:ext uri="{FF2B5EF4-FFF2-40B4-BE49-F238E27FC236}">
                      <a16:creationId xmlns:a16="http://schemas.microsoft.com/office/drawing/2014/main" id="{E6ED6982-186A-4DBC-AEC1-4CDD4DA59735}"/>
                    </a:ext>
                  </a:extLst>
                </p:cNvPr>
                <p:cNvSpPr>
                  <a:spLocks noChangeShapeType="1"/>
                </p:cNvSpPr>
                <p:nvPr/>
              </p:nvSpPr>
              <p:spPr bwMode="auto">
                <a:xfrm flipV="1">
                  <a:off x="2181" y="2142"/>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2" name="Line 571">
                  <a:extLst>
                    <a:ext uri="{FF2B5EF4-FFF2-40B4-BE49-F238E27FC236}">
                      <a16:creationId xmlns:a16="http://schemas.microsoft.com/office/drawing/2014/main" id="{BB20B9D0-9C15-4C50-A19E-52468BB1F3D5}"/>
                    </a:ext>
                  </a:extLst>
                </p:cNvPr>
                <p:cNvSpPr>
                  <a:spLocks noChangeShapeType="1"/>
                </p:cNvSpPr>
                <p:nvPr/>
              </p:nvSpPr>
              <p:spPr bwMode="auto">
                <a:xfrm flipH="1">
                  <a:off x="3262" y="1167"/>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Line 572">
                  <a:extLst>
                    <a:ext uri="{FF2B5EF4-FFF2-40B4-BE49-F238E27FC236}">
                      <a16:creationId xmlns:a16="http://schemas.microsoft.com/office/drawing/2014/main" id="{FCC49B02-2A18-41A6-9215-E1A3F2643B90}"/>
                    </a:ext>
                  </a:extLst>
                </p:cNvPr>
                <p:cNvSpPr>
                  <a:spLocks noChangeShapeType="1"/>
                </p:cNvSpPr>
                <p:nvPr/>
              </p:nvSpPr>
              <p:spPr bwMode="auto">
                <a:xfrm flipV="1">
                  <a:off x="2176" y="2143"/>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4" name="Line 573">
                  <a:extLst>
                    <a:ext uri="{FF2B5EF4-FFF2-40B4-BE49-F238E27FC236}">
                      <a16:creationId xmlns:a16="http://schemas.microsoft.com/office/drawing/2014/main" id="{1EDEA174-139F-49B0-83D8-C479C69AC1C2}"/>
                    </a:ext>
                  </a:extLst>
                </p:cNvPr>
                <p:cNvSpPr>
                  <a:spLocks noChangeShapeType="1"/>
                </p:cNvSpPr>
                <p:nvPr/>
              </p:nvSpPr>
              <p:spPr bwMode="auto">
                <a:xfrm flipH="1">
                  <a:off x="3257" y="1169"/>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Line 574">
                  <a:extLst>
                    <a:ext uri="{FF2B5EF4-FFF2-40B4-BE49-F238E27FC236}">
                      <a16:creationId xmlns:a16="http://schemas.microsoft.com/office/drawing/2014/main" id="{AFAC2652-50AA-4095-8414-97F61210FD62}"/>
                    </a:ext>
                  </a:extLst>
                </p:cNvPr>
                <p:cNvSpPr>
                  <a:spLocks noChangeShapeType="1"/>
                </p:cNvSpPr>
                <p:nvPr/>
              </p:nvSpPr>
              <p:spPr bwMode="auto">
                <a:xfrm flipV="1">
                  <a:off x="2171" y="2144"/>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6" name="Line 575">
                  <a:extLst>
                    <a:ext uri="{FF2B5EF4-FFF2-40B4-BE49-F238E27FC236}">
                      <a16:creationId xmlns:a16="http://schemas.microsoft.com/office/drawing/2014/main" id="{4FEA1C4C-D368-453E-BF8B-711F3BEFE341}"/>
                    </a:ext>
                  </a:extLst>
                </p:cNvPr>
                <p:cNvSpPr>
                  <a:spLocks noChangeShapeType="1"/>
                </p:cNvSpPr>
                <p:nvPr/>
              </p:nvSpPr>
              <p:spPr bwMode="auto">
                <a:xfrm flipH="1">
                  <a:off x="3253" y="1171"/>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Line 576">
                  <a:extLst>
                    <a:ext uri="{FF2B5EF4-FFF2-40B4-BE49-F238E27FC236}">
                      <a16:creationId xmlns:a16="http://schemas.microsoft.com/office/drawing/2014/main" id="{FEC01491-25AA-42B6-9D86-00C1D5768850}"/>
                    </a:ext>
                  </a:extLst>
                </p:cNvPr>
                <p:cNvSpPr>
                  <a:spLocks noChangeShapeType="1"/>
                </p:cNvSpPr>
                <p:nvPr/>
              </p:nvSpPr>
              <p:spPr bwMode="auto">
                <a:xfrm flipV="1">
                  <a:off x="2166" y="2145"/>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8" name="Line 577">
                  <a:extLst>
                    <a:ext uri="{FF2B5EF4-FFF2-40B4-BE49-F238E27FC236}">
                      <a16:creationId xmlns:a16="http://schemas.microsoft.com/office/drawing/2014/main" id="{2D55797D-0A8B-46DE-B292-47FED7E6EEDE}"/>
                    </a:ext>
                  </a:extLst>
                </p:cNvPr>
                <p:cNvSpPr>
                  <a:spLocks noChangeShapeType="1"/>
                </p:cNvSpPr>
                <p:nvPr/>
              </p:nvSpPr>
              <p:spPr bwMode="auto">
                <a:xfrm flipH="1">
                  <a:off x="3248" y="1173"/>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9" name="Line 578">
                  <a:extLst>
                    <a:ext uri="{FF2B5EF4-FFF2-40B4-BE49-F238E27FC236}">
                      <a16:creationId xmlns:a16="http://schemas.microsoft.com/office/drawing/2014/main" id="{729F84A7-F536-49C5-804C-41517553AD77}"/>
                    </a:ext>
                  </a:extLst>
                </p:cNvPr>
                <p:cNvSpPr>
                  <a:spLocks noChangeShapeType="1"/>
                </p:cNvSpPr>
                <p:nvPr/>
              </p:nvSpPr>
              <p:spPr bwMode="auto">
                <a:xfrm flipV="1">
                  <a:off x="2162" y="2146"/>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Line 579">
                  <a:extLst>
                    <a:ext uri="{FF2B5EF4-FFF2-40B4-BE49-F238E27FC236}">
                      <a16:creationId xmlns:a16="http://schemas.microsoft.com/office/drawing/2014/main" id="{7A8D2245-0656-4698-AC8B-5FE7F35C3C4B}"/>
                    </a:ext>
                  </a:extLst>
                </p:cNvPr>
                <p:cNvSpPr>
                  <a:spLocks noChangeShapeType="1"/>
                </p:cNvSpPr>
                <p:nvPr/>
              </p:nvSpPr>
              <p:spPr bwMode="auto">
                <a:xfrm flipH="1">
                  <a:off x="3243" y="1176"/>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1" name="Line 580">
                  <a:extLst>
                    <a:ext uri="{FF2B5EF4-FFF2-40B4-BE49-F238E27FC236}">
                      <a16:creationId xmlns:a16="http://schemas.microsoft.com/office/drawing/2014/main" id="{41C05380-603A-48A5-A17C-EAF3B6FBB372}"/>
                    </a:ext>
                  </a:extLst>
                </p:cNvPr>
                <p:cNvSpPr>
                  <a:spLocks noChangeShapeType="1"/>
                </p:cNvSpPr>
                <p:nvPr/>
              </p:nvSpPr>
              <p:spPr bwMode="auto">
                <a:xfrm flipV="1">
                  <a:off x="2157" y="2147"/>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2" name="Line 581">
                  <a:extLst>
                    <a:ext uri="{FF2B5EF4-FFF2-40B4-BE49-F238E27FC236}">
                      <a16:creationId xmlns:a16="http://schemas.microsoft.com/office/drawing/2014/main" id="{7CFB4EA4-24FF-4B59-ADE6-5F2F5A6F7818}"/>
                    </a:ext>
                  </a:extLst>
                </p:cNvPr>
                <p:cNvSpPr>
                  <a:spLocks noChangeShapeType="1"/>
                </p:cNvSpPr>
                <p:nvPr/>
              </p:nvSpPr>
              <p:spPr bwMode="auto">
                <a:xfrm flipH="1">
                  <a:off x="3237" y="1178"/>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3" name="Line 582">
                  <a:extLst>
                    <a:ext uri="{FF2B5EF4-FFF2-40B4-BE49-F238E27FC236}">
                      <a16:creationId xmlns:a16="http://schemas.microsoft.com/office/drawing/2014/main" id="{C3333F73-C59E-4186-B6EA-BE25E52DE7D0}"/>
                    </a:ext>
                  </a:extLst>
                </p:cNvPr>
                <p:cNvSpPr>
                  <a:spLocks noChangeShapeType="1"/>
                </p:cNvSpPr>
                <p:nvPr/>
              </p:nvSpPr>
              <p:spPr bwMode="auto">
                <a:xfrm flipV="1">
                  <a:off x="2153" y="2148"/>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Line 583">
                  <a:extLst>
                    <a:ext uri="{FF2B5EF4-FFF2-40B4-BE49-F238E27FC236}">
                      <a16:creationId xmlns:a16="http://schemas.microsoft.com/office/drawing/2014/main" id="{726EAA94-B037-4DE9-A9D9-C25F1F318241}"/>
                    </a:ext>
                  </a:extLst>
                </p:cNvPr>
                <p:cNvSpPr>
                  <a:spLocks noChangeShapeType="1"/>
                </p:cNvSpPr>
                <p:nvPr/>
              </p:nvSpPr>
              <p:spPr bwMode="auto">
                <a:xfrm flipH="1">
                  <a:off x="3232" y="1180"/>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 name="Line 584">
                  <a:extLst>
                    <a:ext uri="{FF2B5EF4-FFF2-40B4-BE49-F238E27FC236}">
                      <a16:creationId xmlns:a16="http://schemas.microsoft.com/office/drawing/2014/main" id="{54FAACD8-2518-493E-9836-499FB1B5A06E}"/>
                    </a:ext>
                  </a:extLst>
                </p:cNvPr>
                <p:cNvSpPr>
                  <a:spLocks noChangeShapeType="1"/>
                </p:cNvSpPr>
                <p:nvPr/>
              </p:nvSpPr>
              <p:spPr bwMode="auto">
                <a:xfrm flipV="1">
                  <a:off x="2150" y="2149"/>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Line 585">
                  <a:extLst>
                    <a:ext uri="{FF2B5EF4-FFF2-40B4-BE49-F238E27FC236}">
                      <a16:creationId xmlns:a16="http://schemas.microsoft.com/office/drawing/2014/main" id="{795F6662-7AC0-4652-B6AC-EAA79B4CAF0C}"/>
                    </a:ext>
                  </a:extLst>
                </p:cNvPr>
                <p:cNvSpPr>
                  <a:spLocks noChangeShapeType="1"/>
                </p:cNvSpPr>
                <p:nvPr/>
              </p:nvSpPr>
              <p:spPr bwMode="auto">
                <a:xfrm flipH="1">
                  <a:off x="3225" y="1182"/>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7" name="Line 586">
                  <a:extLst>
                    <a:ext uri="{FF2B5EF4-FFF2-40B4-BE49-F238E27FC236}">
                      <a16:creationId xmlns:a16="http://schemas.microsoft.com/office/drawing/2014/main" id="{0E39F75F-84CF-494D-B730-EB868488E801}"/>
                    </a:ext>
                  </a:extLst>
                </p:cNvPr>
                <p:cNvSpPr>
                  <a:spLocks noChangeShapeType="1"/>
                </p:cNvSpPr>
                <p:nvPr/>
              </p:nvSpPr>
              <p:spPr bwMode="auto">
                <a:xfrm flipV="1">
                  <a:off x="2147" y="2150"/>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Line 587">
                  <a:extLst>
                    <a:ext uri="{FF2B5EF4-FFF2-40B4-BE49-F238E27FC236}">
                      <a16:creationId xmlns:a16="http://schemas.microsoft.com/office/drawing/2014/main" id="{89DDB1C3-7688-4ADB-9D57-AD3B7052DF62}"/>
                    </a:ext>
                  </a:extLst>
                </p:cNvPr>
                <p:cNvSpPr>
                  <a:spLocks noChangeShapeType="1"/>
                </p:cNvSpPr>
                <p:nvPr/>
              </p:nvSpPr>
              <p:spPr bwMode="auto">
                <a:xfrm flipH="1">
                  <a:off x="3219" y="1184"/>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9" name="Line 588">
                  <a:extLst>
                    <a:ext uri="{FF2B5EF4-FFF2-40B4-BE49-F238E27FC236}">
                      <a16:creationId xmlns:a16="http://schemas.microsoft.com/office/drawing/2014/main" id="{8CF6798B-716F-429F-93CE-BB7EE220FABA}"/>
                    </a:ext>
                  </a:extLst>
                </p:cNvPr>
                <p:cNvSpPr>
                  <a:spLocks noChangeShapeType="1"/>
                </p:cNvSpPr>
                <p:nvPr/>
              </p:nvSpPr>
              <p:spPr bwMode="auto">
                <a:xfrm flipV="1">
                  <a:off x="2144" y="2151"/>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Line 589">
                  <a:extLst>
                    <a:ext uri="{FF2B5EF4-FFF2-40B4-BE49-F238E27FC236}">
                      <a16:creationId xmlns:a16="http://schemas.microsoft.com/office/drawing/2014/main" id="{F35B8AA1-9F27-4262-89C7-196A2B5D2FBD}"/>
                    </a:ext>
                  </a:extLst>
                </p:cNvPr>
                <p:cNvSpPr>
                  <a:spLocks noChangeShapeType="1"/>
                </p:cNvSpPr>
                <p:nvPr/>
              </p:nvSpPr>
              <p:spPr bwMode="auto">
                <a:xfrm flipH="1">
                  <a:off x="3213" y="1186"/>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1" name="Line 590">
                  <a:extLst>
                    <a:ext uri="{FF2B5EF4-FFF2-40B4-BE49-F238E27FC236}">
                      <a16:creationId xmlns:a16="http://schemas.microsoft.com/office/drawing/2014/main" id="{1D3041FA-36DE-4410-A828-D346D2F712A3}"/>
                    </a:ext>
                  </a:extLst>
                </p:cNvPr>
                <p:cNvSpPr>
                  <a:spLocks noChangeShapeType="1"/>
                </p:cNvSpPr>
                <p:nvPr/>
              </p:nvSpPr>
              <p:spPr bwMode="auto">
                <a:xfrm flipV="1">
                  <a:off x="2141" y="2152"/>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Line 591">
                  <a:extLst>
                    <a:ext uri="{FF2B5EF4-FFF2-40B4-BE49-F238E27FC236}">
                      <a16:creationId xmlns:a16="http://schemas.microsoft.com/office/drawing/2014/main" id="{BC0C5C52-2C15-4BED-8D5D-C9E4C43B6CC2}"/>
                    </a:ext>
                  </a:extLst>
                </p:cNvPr>
                <p:cNvSpPr>
                  <a:spLocks noChangeShapeType="1"/>
                </p:cNvSpPr>
                <p:nvPr/>
              </p:nvSpPr>
              <p:spPr bwMode="auto">
                <a:xfrm flipH="1">
                  <a:off x="3206" y="1187"/>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 name="Line 592">
                  <a:extLst>
                    <a:ext uri="{FF2B5EF4-FFF2-40B4-BE49-F238E27FC236}">
                      <a16:creationId xmlns:a16="http://schemas.microsoft.com/office/drawing/2014/main" id="{1B591680-2910-43FA-8489-128768B7F53C}"/>
                    </a:ext>
                  </a:extLst>
                </p:cNvPr>
                <p:cNvSpPr>
                  <a:spLocks noChangeShapeType="1"/>
                </p:cNvSpPr>
                <p:nvPr/>
              </p:nvSpPr>
              <p:spPr bwMode="auto">
                <a:xfrm flipV="1">
                  <a:off x="2139" y="2153"/>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Line 593">
                  <a:extLst>
                    <a:ext uri="{FF2B5EF4-FFF2-40B4-BE49-F238E27FC236}">
                      <a16:creationId xmlns:a16="http://schemas.microsoft.com/office/drawing/2014/main" id="{479A17DE-0AB1-4B85-B6AE-E07DBA152C80}"/>
                    </a:ext>
                  </a:extLst>
                </p:cNvPr>
                <p:cNvSpPr>
                  <a:spLocks noChangeShapeType="1"/>
                </p:cNvSpPr>
                <p:nvPr/>
              </p:nvSpPr>
              <p:spPr bwMode="auto">
                <a:xfrm flipH="1">
                  <a:off x="3199" y="1189"/>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5" name="Line 594">
                  <a:extLst>
                    <a:ext uri="{FF2B5EF4-FFF2-40B4-BE49-F238E27FC236}">
                      <a16:creationId xmlns:a16="http://schemas.microsoft.com/office/drawing/2014/main" id="{C75559DC-C433-450F-9EA7-53B1F1A1F96C}"/>
                    </a:ext>
                  </a:extLst>
                </p:cNvPr>
                <p:cNvSpPr>
                  <a:spLocks noChangeShapeType="1"/>
                </p:cNvSpPr>
                <p:nvPr/>
              </p:nvSpPr>
              <p:spPr bwMode="auto">
                <a:xfrm flipV="1">
                  <a:off x="2137" y="2154"/>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595">
                  <a:extLst>
                    <a:ext uri="{FF2B5EF4-FFF2-40B4-BE49-F238E27FC236}">
                      <a16:creationId xmlns:a16="http://schemas.microsoft.com/office/drawing/2014/main" id="{7BA0C7EA-A61F-43D6-A493-EF97C82BA6AE}"/>
                    </a:ext>
                  </a:extLst>
                </p:cNvPr>
                <p:cNvSpPr>
                  <a:spLocks noChangeShapeType="1"/>
                </p:cNvSpPr>
                <p:nvPr/>
              </p:nvSpPr>
              <p:spPr bwMode="auto">
                <a:xfrm flipH="1">
                  <a:off x="3191" y="119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596">
                  <a:extLst>
                    <a:ext uri="{FF2B5EF4-FFF2-40B4-BE49-F238E27FC236}">
                      <a16:creationId xmlns:a16="http://schemas.microsoft.com/office/drawing/2014/main" id="{B7652B11-24F0-4963-A1E7-6B0BE83ADD9B}"/>
                    </a:ext>
                  </a:extLst>
                </p:cNvPr>
                <p:cNvSpPr>
                  <a:spLocks noChangeShapeType="1"/>
                </p:cNvSpPr>
                <p:nvPr/>
              </p:nvSpPr>
              <p:spPr bwMode="auto">
                <a:xfrm flipV="1">
                  <a:off x="2135" y="2155"/>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597">
                  <a:extLst>
                    <a:ext uri="{FF2B5EF4-FFF2-40B4-BE49-F238E27FC236}">
                      <a16:creationId xmlns:a16="http://schemas.microsoft.com/office/drawing/2014/main" id="{ED4809DE-0794-49A3-9637-F757E0C95FB2}"/>
                    </a:ext>
                  </a:extLst>
                </p:cNvPr>
                <p:cNvSpPr>
                  <a:spLocks noChangeShapeType="1"/>
                </p:cNvSpPr>
                <p:nvPr/>
              </p:nvSpPr>
              <p:spPr bwMode="auto">
                <a:xfrm flipH="1">
                  <a:off x="3184" y="1192"/>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Line 598">
                  <a:extLst>
                    <a:ext uri="{FF2B5EF4-FFF2-40B4-BE49-F238E27FC236}">
                      <a16:creationId xmlns:a16="http://schemas.microsoft.com/office/drawing/2014/main" id="{3C4C6B64-E84F-47F2-A657-68CFD052467A}"/>
                    </a:ext>
                  </a:extLst>
                </p:cNvPr>
                <p:cNvSpPr>
                  <a:spLocks noChangeShapeType="1"/>
                </p:cNvSpPr>
                <p:nvPr/>
              </p:nvSpPr>
              <p:spPr bwMode="auto">
                <a:xfrm flipH="1">
                  <a:off x="3176" y="1194"/>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Line 599">
                  <a:extLst>
                    <a:ext uri="{FF2B5EF4-FFF2-40B4-BE49-F238E27FC236}">
                      <a16:creationId xmlns:a16="http://schemas.microsoft.com/office/drawing/2014/main" id="{52E1F142-DE26-4146-8E79-7EAFCBA73BA7}"/>
                    </a:ext>
                  </a:extLst>
                </p:cNvPr>
                <p:cNvSpPr>
                  <a:spLocks noChangeShapeType="1"/>
                </p:cNvSpPr>
                <p:nvPr/>
              </p:nvSpPr>
              <p:spPr bwMode="auto">
                <a:xfrm flipV="1">
                  <a:off x="2134" y="2156"/>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Line 600">
                  <a:extLst>
                    <a:ext uri="{FF2B5EF4-FFF2-40B4-BE49-F238E27FC236}">
                      <a16:creationId xmlns:a16="http://schemas.microsoft.com/office/drawing/2014/main" id="{1FFDD8B8-F5DC-4F07-99D9-316C6597F2C4}"/>
                    </a:ext>
                  </a:extLst>
                </p:cNvPr>
                <p:cNvSpPr>
                  <a:spLocks noChangeShapeType="1"/>
                </p:cNvSpPr>
                <p:nvPr/>
              </p:nvSpPr>
              <p:spPr bwMode="auto">
                <a:xfrm flipH="1">
                  <a:off x="3168" y="1195"/>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Line 601">
                  <a:extLst>
                    <a:ext uri="{FF2B5EF4-FFF2-40B4-BE49-F238E27FC236}">
                      <a16:creationId xmlns:a16="http://schemas.microsoft.com/office/drawing/2014/main" id="{D6DCB348-A9F5-4871-8AF3-6015F0A30DFC}"/>
                    </a:ext>
                  </a:extLst>
                </p:cNvPr>
                <p:cNvSpPr>
                  <a:spLocks noChangeShapeType="1"/>
                </p:cNvSpPr>
                <p:nvPr/>
              </p:nvSpPr>
              <p:spPr bwMode="auto">
                <a:xfrm>
                  <a:off x="2132" y="2157"/>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3" name="Line 602">
                  <a:extLst>
                    <a:ext uri="{FF2B5EF4-FFF2-40B4-BE49-F238E27FC236}">
                      <a16:creationId xmlns:a16="http://schemas.microsoft.com/office/drawing/2014/main" id="{21600CC5-D75D-46F6-B4B4-5FC3DA7596B8}"/>
                    </a:ext>
                  </a:extLst>
                </p:cNvPr>
                <p:cNvSpPr>
                  <a:spLocks noChangeShapeType="1"/>
                </p:cNvSpPr>
                <p:nvPr/>
              </p:nvSpPr>
              <p:spPr bwMode="auto">
                <a:xfrm flipH="1">
                  <a:off x="3160" y="1197"/>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4" name="Line 603">
                  <a:extLst>
                    <a:ext uri="{FF2B5EF4-FFF2-40B4-BE49-F238E27FC236}">
                      <a16:creationId xmlns:a16="http://schemas.microsoft.com/office/drawing/2014/main" id="{00E4EB7A-EF30-4993-BE8D-3B881580E101}"/>
                    </a:ext>
                  </a:extLst>
                </p:cNvPr>
                <p:cNvSpPr>
                  <a:spLocks noChangeShapeType="1"/>
                </p:cNvSpPr>
                <p:nvPr/>
              </p:nvSpPr>
              <p:spPr bwMode="auto">
                <a:xfrm flipV="1">
                  <a:off x="2860" y="1144"/>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5" name="Line 604">
                  <a:extLst>
                    <a:ext uri="{FF2B5EF4-FFF2-40B4-BE49-F238E27FC236}">
                      <a16:creationId xmlns:a16="http://schemas.microsoft.com/office/drawing/2014/main" id="{93ED9877-BA4A-426B-87E5-D64641675EA9}"/>
                    </a:ext>
                  </a:extLst>
                </p:cNvPr>
                <p:cNvSpPr>
                  <a:spLocks noChangeShapeType="1"/>
                </p:cNvSpPr>
                <p:nvPr/>
              </p:nvSpPr>
              <p:spPr bwMode="auto">
                <a:xfrm flipH="1">
                  <a:off x="2860" y="1145"/>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6" name="Line 605">
                  <a:extLst>
                    <a:ext uri="{FF2B5EF4-FFF2-40B4-BE49-F238E27FC236}">
                      <a16:creationId xmlns:a16="http://schemas.microsoft.com/office/drawing/2014/main" id="{3F77FCB3-5FC3-42EE-85FA-F70C597C9CBE}"/>
                    </a:ext>
                  </a:extLst>
                </p:cNvPr>
                <p:cNvSpPr>
                  <a:spLocks noChangeShapeType="1"/>
                </p:cNvSpPr>
                <p:nvPr/>
              </p:nvSpPr>
              <p:spPr bwMode="auto">
                <a:xfrm flipH="1" flipV="1">
                  <a:off x="2861" y="1145"/>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606">
                  <a:extLst>
                    <a:ext uri="{FF2B5EF4-FFF2-40B4-BE49-F238E27FC236}">
                      <a16:creationId xmlns:a16="http://schemas.microsoft.com/office/drawing/2014/main" id="{D32B0DDB-F5F9-4F5E-A1CF-1FDECE8C65B8}"/>
                    </a:ext>
                  </a:extLst>
                </p:cNvPr>
                <p:cNvSpPr>
                  <a:spLocks noChangeShapeType="1"/>
                </p:cNvSpPr>
                <p:nvPr/>
              </p:nvSpPr>
              <p:spPr bwMode="auto">
                <a:xfrm flipH="1">
                  <a:off x="2859" y="1144"/>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3" name="Group 808">
                <a:extLst>
                  <a:ext uri="{FF2B5EF4-FFF2-40B4-BE49-F238E27FC236}">
                    <a16:creationId xmlns:a16="http://schemas.microsoft.com/office/drawing/2014/main" id="{0EDCA6B5-83AC-4671-AB6B-051D57353305}"/>
                  </a:ext>
                </a:extLst>
              </p:cNvPr>
              <p:cNvGrpSpPr>
                <a:grpSpLocks/>
              </p:cNvGrpSpPr>
              <p:nvPr/>
            </p:nvGrpSpPr>
            <p:grpSpPr bwMode="auto">
              <a:xfrm>
                <a:off x="3132138" y="1814513"/>
                <a:ext cx="1884363" cy="1614488"/>
                <a:chOff x="1973" y="1143"/>
                <a:chExt cx="1187" cy="1017"/>
              </a:xfrm>
            </p:grpSpPr>
            <p:sp>
              <p:nvSpPr>
                <p:cNvPr id="448" name="Line 608">
                  <a:extLst>
                    <a:ext uri="{FF2B5EF4-FFF2-40B4-BE49-F238E27FC236}">
                      <a16:creationId xmlns:a16="http://schemas.microsoft.com/office/drawing/2014/main" id="{C78EB2BD-7B6B-46E7-9923-FE5723B12F78}"/>
                    </a:ext>
                  </a:extLst>
                </p:cNvPr>
                <p:cNvSpPr>
                  <a:spLocks noChangeShapeType="1"/>
                </p:cNvSpPr>
                <p:nvPr/>
              </p:nvSpPr>
              <p:spPr bwMode="auto">
                <a:xfrm flipH="1" flipV="1">
                  <a:off x="2862" y="1146"/>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Line 609">
                  <a:extLst>
                    <a:ext uri="{FF2B5EF4-FFF2-40B4-BE49-F238E27FC236}">
                      <a16:creationId xmlns:a16="http://schemas.microsoft.com/office/drawing/2014/main" id="{089F3B03-992A-4D1A-B4D9-8826CD944B8C}"/>
                    </a:ext>
                  </a:extLst>
                </p:cNvPr>
                <p:cNvSpPr>
                  <a:spLocks noChangeShapeType="1"/>
                </p:cNvSpPr>
                <p:nvPr/>
              </p:nvSpPr>
              <p:spPr bwMode="auto">
                <a:xfrm flipV="1">
                  <a:off x="2859" y="1143"/>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Line 610">
                  <a:extLst>
                    <a:ext uri="{FF2B5EF4-FFF2-40B4-BE49-F238E27FC236}">
                      <a16:creationId xmlns:a16="http://schemas.microsoft.com/office/drawing/2014/main" id="{3E82A9B9-D57C-4A65-9409-FF1C2E9DE9D7}"/>
                    </a:ext>
                  </a:extLst>
                </p:cNvPr>
                <p:cNvSpPr>
                  <a:spLocks noChangeShapeType="1"/>
                </p:cNvSpPr>
                <p:nvPr/>
              </p:nvSpPr>
              <p:spPr bwMode="auto">
                <a:xfrm flipV="1">
                  <a:off x="2132" y="215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Line 611">
                  <a:extLst>
                    <a:ext uri="{FF2B5EF4-FFF2-40B4-BE49-F238E27FC236}">
                      <a16:creationId xmlns:a16="http://schemas.microsoft.com/office/drawing/2014/main" id="{F7B039FF-D189-401C-948F-D08D48A1D269}"/>
                    </a:ext>
                  </a:extLst>
                </p:cNvPr>
                <p:cNvSpPr>
                  <a:spLocks noChangeShapeType="1"/>
                </p:cNvSpPr>
                <p:nvPr/>
              </p:nvSpPr>
              <p:spPr bwMode="auto">
                <a:xfrm flipH="1" flipV="1">
                  <a:off x="2863" y="1147"/>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Line 612">
                  <a:extLst>
                    <a:ext uri="{FF2B5EF4-FFF2-40B4-BE49-F238E27FC236}">
                      <a16:creationId xmlns:a16="http://schemas.microsoft.com/office/drawing/2014/main" id="{4F8CE2E8-7F36-4764-8B39-587B77098640}"/>
                    </a:ext>
                  </a:extLst>
                </p:cNvPr>
                <p:cNvSpPr>
                  <a:spLocks noChangeShapeType="1"/>
                </p:cNvSpPr>
                <p:nvPr/>
              </p:nvSpPr>
              <p:spPr bwMode="auto">
                <a:xfrm>
                  <a:off x="2859" y="1143"/>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613">
                  <a:extLst>
                    <a:ext uri="{FF2B5EF4-FFF2-40B4-BE49-F238E27FC236}">
                      <a16:creationId xmlns:a16="http://schemas.microsoft.com/office/drawing/2014/main" id="{9E18EFE0-4B1C-485A-AFA3-6110B976F1D1}"/>
                    </a:ext>
                  </a:extLst>
                </p:cNvPr>
                <p:cNvSpPr>
                  <a:spLocks noChangeShapeType="1"/>
                </p:cNvSpPr>
                <p:nvPr/>
              </p:nvSpPr>
              <p:spPr bwMode="auto">
                <a:xfrm flipH="1" flipV="1">
                  <a:off x="2864" y="1148"/>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Line 614">
                  <a:extLst>
                    <a:ext uri="{FF2B5EF4-FFF2-40B4-BE49-F238E27FC236}">
                      <a16:creationId xmlns:a16="http://schemas.microsoft.com/office/drawing/2014/main" id="{2C172A4A-8544-4E63-A17C-6CA311D4C3F8}"/>
                    </a:ext>
                  </a:extLst>
                </p:cNvPr>
                <p:cNvSpPr>
                  <a:spLocks noChangeShapeType="1"/>
                </p:cNvSpPr>
                <p:nvPr/>
              </p:nvSpPr>
              <p:spPr bwMode="auto">
                <a:xfrm flipH="1">
                  <a:off x="3152" y="1198"/>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Line 615">
                  <a:extLst>
                    <a:ext uri="{FF2B5EF4-FFF2-40B4-BE49-F238E27FC236}">
                      <a16:creationId xmlns:a16="http://schemas.microsoft.com/office/drawing/2014/main" id="{8ED5B9CE-F9ED-4A63-8A65-991C4CB5AB51}"/>
                    </a:ext>
                  </a:extLst>
                </p:cNvPr>
                <p:cNvSpPr>
                  <a:spLocks noChangeShapeType="1"/>
                </p:cNvSpPr>
                <p:nvPr/>
              </p:nvSpPr>
              <p:spPr bwMode="auto">
                <a:xfrm flipH="1">
                  <a:off x="2858" y="1143"/>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Line 616">
                  <a:extLst>
                    <a:ext uri="{FF2B5EF4-FFF2-40B4-BE49-F238E27FC236}">
                      <a16:creationId xmlns:a16="http://schemas.microsoft.com/office/drawing/2014/main" id="{FF702CE4-5333-4B90-92C1-A62EF39095DA}"/>
                    </a:ext>
                  </a:extLst>
                </p:cNvPr>
                <p:cNvSpPr>
                  <a:spLocks noChangeShapeType="1"/>
                </p:cNvSpPr>
                <p:nvPr/>
              </p:nvSpPr>
              <p:spPr bwMode="auto">
                <a:xfrm flipH="1" flipV="1">
                  <a:off x="2866" y="1149"/>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Line 617">
                  <a:extLst>
                    <a:ext uri="{FF2B5EF4-FFF2-40B4-BE49-F238E27FC236}">
                      <a16:creationId xmlns:a16="http://schemas.microsoft.com/office/drawing/2014/main" id="{B2606816-6B09-4AE5-AB51-B92196295B3E}"/>
                    </a:ext>
                  </a:extLst>
                </p:cNvPr>
                <p:cNvSpPr>
                  <a:spLocks noChangeShapeType="1"/>
                </p:cNvSpPr>
                <p:nvPr/>
              </p:nvSpPr>
              <p:spPr bwMode="auto">
                <a:xfrm>
                  <a:off x="2858" y="1144"/>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 name="Line 618">
                  <a:extLst>
                    <a:ext uri="{FF2B5EF4-FFF2-40B4-BE49-F238E27FC236}">
                      <a16:creationId xmlns:a16="http://schemas.microsoft.com/office/drawing/2014/main" id="{86B5061D-225A-40BB-86B0-C5F6BC150701}"/>
                    </a:ext>
                  </a:extLst>
                </p:cNvPr>
                <p:cNvSpPr>
                  <a:spLocks noChangeShapeType="1"/>
                </p:cNvSpPr>
                <p:nvPr/>
              </p:nvSpPr>
              <p:spPr bwMode="auto">
                <a:xfrm flipH="1" flipV="1">
                  <a:off x="2868" y="1151"/>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619">
                  <a:extLst>
                    <a:ext uri="{FF2B5EF4-FFF2-40B4-BE49-F238E27FC236}">
                      <a16:creationId xmlns:a16="http://schemas.microsoft.com/office/drawing/2014/main" id="{308198EF-1F93-4B1F-83CA-C709E7CBF841}"/>
                    </a:ext>
                  </a:extLst>
                </p:cNvPr>
                <p:cNvSpPr>
                  <a:spLocks noChangeShapeType="1"/>
                </p:cNvSpPr>
                <p:nvPr/>
              </p:nvSpPr>
              <p:spPr bwMode="auto">
                <a:xfrm>
                  <a:off x="2858" y="1144"/>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Line 620">
                  <a:extLst>
                    <a:ext uri="{FF2B5EF4-FFF2-40B4-BE49-F238E27FC236}">
                      <a16:creationId xmlns:a16="http://schemas.microsoft.com/office/drawing/2014/main" id="{826EE219-59A0-4958-9B9E-B6949445D0ED}"/>
                    </a:ext>
                  </a:extLst>
                </p:cNvPr>
                <p:cNvSpPr>
                  <a:spLocks noChangeShapeType="1"/>
                </p:cNvSpPr>
                <p:nvPr/>
              </p:nvSpPr>
              <p:spPr bwMode="auto">
                <a:xfrm flipH="1" flipV="1">
                  <a:off x="2870" y="1152"/>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 name="Line 621">
                  <a:extLst>
                    <a:ext uri="{FF2B5EF4-FFF2-40B4-BE49-F238E27FC236}">
                      <a16:creationId xmlns:a16="http://schemas.microsoft.com/office/drawing/2014/main" id="{3171865D-D920-4589-AAF1-A2CF453567BA}"/>
                    </a:ext>
                  </a:extLst>
                </p:cNvPr>
                <p:cNvSpPr>
                  <a:spLocks noChangeShapeType="1"/>
                </p:cNvSpPr>
                <p:nvPr/>
              </p:nvSpPr>
              <p:spPr bwMode="auto">
                <a:xfrm flipH="1" flipV="1">
                  <a:off x="2872" y="1154"/>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Line 622">
                  <a:extLst>
                    <a:ext uri="{FF2B5EF4-FFF2-40B4-BE49-F238E27FC236}">
                      <a16:creationId xmlns:a16="http://schemas.microsoft.com/office/drawing/2014/main" id="{E0758D17-6FE1-4083-AE63-B88F94DDCE79}"/>
                    </a:ext>
                  </a:extLst>
                </p:cNvPr>
                <p:cNvSpPr>
                  <a:spLocks noChangeShapeType="1"/>
                </p:cNvSpPr>
                <p:nvPr/>
              </p:nvSpPr>
              <p:spPr bwMode="auto">
                <a:xfrm>
                  <a:off x="2858" y="1144"/>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 name="Line 623">
                  <a:extLst>
                    <a:ext uri="{FF2B5EF4-FFF2-40B4-BE49-F238E27FC236}">
                      <a16:creationId xmlns:a16="http://schemas.microsoft.com/office/drawing/2014/main" id="{C1944755-6F72-4B39-A655-566A45C9EB1D}"/>
                    </a:ext>
                  </a:extLst>
                </p:cNvPr>
                <p:cNvSpPr>
                  <a:spLocks noChangeShapeType="1"/>
                </p:cNvSpPr>
                <p:nvPr/>
              </p:nvSpPr>
              <p:spPr bwMode="auto">
                <a:xfrm flipH="1">
                  <a:off x="3144" y="1199"/>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Line 624">
                  <a:extLst>
                    <a:ext uri="{FF2B5EF4-FFF2-40B4-BE49-F238E27FC236}">
                      <a16:creationId xmlns:a16="http://schemas.microsoft.com/office/drawing/2014/main" id="{117852EF-4375-4A97-9867-862EBB599552}"/>
                    </a:ext>
                  </a:extLst>
                </p:cNvPr>
                <p:cNvSpPr>
                  <a:spLocks noChangeShapeType="1"/>
                </p:cNvSpPr>
                <p:nvPr/>
              </p:nvSpPr>
              <p:spPr bwMode="auto">
                <a:xfrm flipV="1">
                  <a:off x="2131" y="215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 name="Line 625">
                  <a:extLst>
                    <a:ext uri="{FF2B5EF4-FFF2-40B4-BE49-F238E27FC236}">
                      <a16:creationId xmlns:a16="http://schemas.microsoft.com/office/drawing/2014/main" id="{2F1E783F-9C75-4EA5-B5A1-67F5F3841ADC}"/>
                    </a:ext>
                  </a:extLst>
                </p:cNvPr>
                <p:cNvSpPr>
                  <a:spLocks noChangeShapeType="1"/>
                </p:cNvSpPr>
                <p:nvPr/>
              </p:nvSpPr>
              <p:spPr bwMode="auto">
                <a:xfrm flipH="1" flipV="1">
                  <a:off x="2874" y="1155"/>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Line 626">
                  <a:extLst>
                    <a:ext uri="{FF2B5EF4-FFF2-40B4-BE49-F238E27FC236}">
                      <a16:creationId xmlns:a16="http://schemas.microsoft.com/office/drawing/2014/main" id="{480C7F57-166D-4DCD-A3A4-00EAFDA240C6}"/>
                    </a:ext>
                  </a:extLst>
                </p:cNvPr>
                <p:cNvSpPr>
                  <a:spLocks noChangeShapeType="1"/>
                </p:cNvSpPr>
                <p:nvPr/>
              </p:nvSpPr>
              <p:spPr bwMode="auto">
                <a:xfrm>
                  <a:off x="2858" y="114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627">
                  <a:extLst>
                    <a:ext uri="{FF2B5EF4-FFF2-40B4-BE49-F238E27FC236}">
                      <a16:creationId xmlns:a16="http://schemas.microsoft.com/office/drawing/2014/main" id="{858A001D-6FE4-4CA5-A8D2-E65973CD2306}"/>
                    </a:ext>
                  </a:extLst>
                </p:cNvPr>
                <p:cNvSpPr>
                  <a:spLocks noChangeShapeType="1"/>
                </p:cNvSpPr>
                <p:nvPr/>
              </p:nvSpPr>
              <p:spPr bwMode="auto">
                <a:xfrm flipH="1" flipV="1">
                  <a:off x="2877" y="1157"/>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Line 628">
                  <a:extLst>
                    <a:ext uri="{FF2B5EF4-FFF2-40B4-BE49-F238E27FC236}">
                      <a16:creationId xmlns:a16="http://schemas.microsoft.com/office/drawing/2014/main" id="{E54A81E3-BDC8-421D-BF92-EFAEED3A8D71}"/>
                    </a:ext>
                  </a:extLst>
                </p:cNvPr>
                <p:cNvSpPr>
                  <a:spLocks noChangeShapeType="1"/>
                </p:cNvSpPr>
                <p:nvPr/>
              </p:nvSpPr>
              <p:spPr bwMode="auto">
                <a:xfrm>
                  <a:off x="2858" y="1146"/>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Line 629">
                  <a:extLst>
                    <a:ext uri="{FF2B5EF4-FFF2-40B4-BE49-F238E27FC236}">
                      <a16:creationId xmlns:a16="http://schemas.microsoft.com/office/drawing/2014/main" id="{A38F0F67-8317-41D6-9BA5-CF384244D5FD}"/>
                    </a:ext>
                  </a:extLst>
                </p:cNvPr>
                <p:cNvSpPr>
                  <a:spLocks noChangeShapeType="1"/>
                </p:cNvSpPr>
                <p:nvPr/>
              </p:nvSpPr>
              <p:spPr bwMode="auto">
                <a:xfrm flipH="1">
                  <a:off x="3135" y="1200"/>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Line 630">
                  <a:extLst>
                    <a:ext uri="{FF2B5EF4-FFF2-40B4-BE49-F238E27FC236}">
                      <a16:creationId xmlns:a16="http://schemas.microsoft.com/office/drawing/2014/main" id="{7955AEF5-AA5D-408A-88BC-DE363E4A48F7}"/>
                    </a:ext>
                  </a:extLst>
                </p:cNvPr>
                <p:cNvSpPr>
                  <a:spLocks noChangeShapeType="1"/>
                </p:cNvSpPr>
                <p:nvPr/>
              </p:nvSpPr>
              <p:spPr bwMode="auto">
                <a:xfrm flipH="1" flipV="1">
                  <a:off x="2880" y="1159"/>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Line 631">
                  <a:extLst>
                    <a:ext uri="{FF2B5EF4-FFF2-40B4-BE49-F238E27FC236}">
                      <a16:creationId xmlns:a16="http://schemas.microsoft.com/office/drawing/2014/main" id="{EDCEFFCF-CDD5-4BBA-9807-95330AD16F0E}"/>
                    </a:ext>
                  </a:extLst>
                </p:cNvPr>
                <p:cNvSpPr>
                  <a:spLocks noChangeShapeType="1"/>
                </p:cNvSpPr>
                <p:nvPr/>
              </p:nvSpPr>
              <p:spPr bwMode="auto">
                <a:xfrm>
                  <a:off x="2858" y="114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632">
                  <a:extLst>
                    <a:ext uri="{FF2B5EF4-FFF2-40B4-BE49-F238E27FC236}">
                      <a16:creationId xmlns:a16="http://schemas.microsoft.com/office/drawing/2014/main" id="{9D369693-EF5A-4158-AA11-09D9440A8BA2}"/>
                    </a:ext>
                  </a:extLst>
                </p:cNvPr>
                <p:cNvSpPr>
                  <a:spLocks noChangeShapeType="1"/>
                </p:cNvSpPr>
                <p:nvPr/>
              </p:nvSpPr>
              <p:spPr bwMode="auto">
                <a:xfrm flipH="1" flipV="1">
                  <a:off x="2883" y="1161"/>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Line 633">
                  <a:extLst>
                    <a:ext uri="{FF2B5EF4-FFF2-40B4-BE49-F238E27FC236}">
                      <a16:creationId xmlns:a16="http://schemas.microsoft.com/office/drawing/2014/main" id="{59A2F836-48BD-4B19-B35B-5DDD1C4EA1C3}"/>
                    </a:ext>
                  </a:extLst>
                </p:cNvPr>
                <p:cNvSpPr>
                  <a:spLocks noChangeShapeType="1"/>
                </p:cNvSpPr>
                <p:nvPr/>
              </p:nvSpPr>
              <p:spPr bwMode="auto">
                <a:xfrm>
                  <a:off x="2131" y="2159"/>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634">
                  <a:extLst>
                    <a:ext uri="{FF2B5EF4-FFF2-40B4-BE49-F238E27FC236}">
                      <a16:creationId xmlns:a16="http://schemas.microsoft.com/office/drawing/2014/main" id="{221BCCF3-7340-44C2-9B2D-CF6A5898BA3C}"/>
                    </a:ext>
                  </a:extLst>
                </p:cNvPr>
                <p:cNvSpPr>
                  <a:spLocks noChangeShapeType="1"/>
                </p:cNvSpPr>
                <p:nvPr/>
              </p:nvSpPr>
              <p:spPr bwMode="auto">
                <a:xfrm flipH="1">
                  <a:off x="3126" y="1201"/>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Line 635">
                  <a:extLst>
                    <a:ext uri="{FF2B5EF4-FFF2-40B4-BE49-F238E27FC236}">
                      <a16:creationId xmlns:a16="http://schemas.microsoft.com/office/drawing/2014/main" id="{024AEB01-BDA6-4995-9435-5F3677A7DB62}"/>
                    </a:ext>
                  </a:extLst>
                </p:cNvPr>
                <p:cNvSpPr>
                  <a:spLocks noChangeShapeType="1"/>
                </p:cNvSpPr>
                <p:nvPr/>
              </p:nvSpPr>
              <p:spPr bwMode="auto">
                <a:xfrm flipH="1" flipV="1">
                  <a:off x="2886" y="1163"/>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636">
                  <a:extLst>
                    <a:ext uri="{FF2B5EF4-FFF2-40B4-BE49-F238E27FC236}">
                      <a16:creationId xmlns:a16="http://schemas.microsoft.com/office/drawing/2014/main" id="{FDC24A5D-4B34-405A-A00D-3CCFC9191007}"/>
                    </a:ext>
                  </a:extLst>
                </p:cNvPr>
                <p:cNvSpPr>
                  <a:spLocks noChangeShapeType="1"/>
                </p:cNvSpPr>
                <p:nvPr/>
              </p:nvSpPr>
              <p:spPr bwMode="auto">
                <a:xfrm>
                  <a:off x="2858" y="1148"/>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637">
                  <a:extLst>
                    <a:ext uri="{FF2B5EF4-FFF2-40B4-BE49-F238E27FC236}">
                      <a16:creationId xmlns:a16="http://schemas.microsoft.com/office/drawing/2014/main" id="{33637BF7-B202-41E6-AB7C-6588264AE20B}"/>
                    </a:ext>
                  </a:extLst>
                </p:cNvPr>
                <p:cNvSpPr>
                  <a:spLocks noChangeShapeType="1"/>
                </p:cNvSpPr>
                <p:nvPr/>
              </p:nvSpPr>
              <p:spPr bwMode="auto">
                <a:xfrm flipH="1" flipV="1">
                  <a:off x="2890" y="1165"/>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638">
                  <a:extLst>
                    <a:ext uri="{FF2B5EF4-FFF2-40B4-BE49-F238E27FC236}">
                      <a16:creationId xmlns:a16="http://schemas.microsoft.com/office/drawing/2014/main" id="{6B59C290-A4B6-4044-8965-650AC4CFE431}"/>
                    </a:ext>
                  </a:extLst>
                </p:cNvPr>
                <p:cNvSpPr>
                  <a:spLocks noChangeShapeType="1"/>
                </p:cNvSpPr>
                <p:nvPr/>
              </p:nvSpPr>
              <p:spPr bwMode="auto">
                <a:xfrm flipH="1">
                  <a:off x="3118" y="1202"/>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639">
                  <a:extLst>
                    <a:ext uri="{FF2B5EF4-FFF2-40B4-BE49-F238E27FC236}">
                      <a16:creationId xmlns:a16="http://schemas.microsoft.com/office/drawing/2014/main" id="{9B8609E7-E571-4B28-AA7E-144250B65584}"/>
                    </a:ext>
                  </a:extLst>
                </p:cNvPr>
                <p:cNvSpPr>
                  <a:spLocks noChangeShapeType="1"/>
                </p:cNvSpPr>
                <p:nvPr/>
              </p:nvSpPr>
              <p:spPr bwMode="auto">
                <a:xfrm>
                  <a:off x="2858" y="1150"/>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640">
                  <a:extLst>
                    <a:ext uri="{FF2B5EF4-FFF2-40B4-BE49-F238E27FC236}">
                      <a16:creationId xmlns:a16="http://schemas.microsoft.com/office/drawing/2014/main" id="{EF9D69A9-5796-42B3-AE48-CE8FFB8B5B03}"/>
                    </a:ext>
                  </a:extLst>
                </p:cNvPr>
                <p:cNvSpPr>
                  <a:spLocks noChangeShapeType="1"/>
                </p:cNvSpPr>
                <p:nvPr/>
              </p:nvSpPr>
              <p:spPr bwMode="auto">
                <a:xfrm flipH="1" flipV="1">
                  <a:off x="2894" y="1167"/>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641">
                  <a:extLst>
                    <a:ext uri="{FF2B5EF4-FFF2-40B4-BE49-F238E27FC236}">
                      <a16:creationId xmlns:a16="http://schemas.microsoft.com/office/drawing/2014/main" id="{19E8E823-D7F5-4464-850E-325ACBE61F9F}"/>
                    </a:ext>
                  </a:extLst>
                </p:cNvPr>
                <p:cNvSpPr>
                  <a:spLocks noChangeShapeType="1"/>
                </p:cNvSpPr>
                <p:nvPr/>
              </p:nvSpPr>
              <p:spPr bwMode="auto">
                <a:xfrm>
                  <a:off x="2131" y="2159"/>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642">
                  <a:extLst>
                    <a:ext uri="{FF2B5EF4-FFF2-40B4-BE49-F238E27FC236}">
                      <a16:creationId xmlns:a16="http://schemas.microsoft.com/office/drawing/2014/main" id="{F20DFF56-B846-4263-9B31-BEDE077E3FCD}"/>
                    </a:ext>
                  </a:extLst>
                </p:cNvPr>
                <p:cNvSpPr>
                  <a:spLocks noChangeShapeType="1"/>
                </p:cNvSpPr>
                <p:nvPr/>
              </p:nvSpPr>
              <p:spPr bwMode="auto">
                <a:xfrm flipH="1" flipV="1">
                  <a:off x="2898" y="1169"/>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643">
                  <a:extLst>
                    <a:ext uri="{FF2B5EF4-FFF2-40B4-BE49-F238E27FC236}">
                      <a16:creationId xmlns:a16="http://schemas.microsoft.com/office/drawing/2014/main" id="{9290B127-8210-460B-A2AB-5480556DDA99}"/>
                    </a:ext>
                  </a:extLst>
                </p:cNvPr>
                <p:cNvSpPr>
                  <a:spLocks noChangeShapeType="1"/>
                </p:cNvSpPr>
                <p:nvPr/>
              </p:nvSpPr>
              <p:spPr bwMode="auto">
                <a:xfrm>
                  <a:off x="2858" y="1151"/>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644">
                  <a:extLst>
                    <a:ext uri="{FF2B5EF4-FFF2-40B4-BE49-F238E27FC236}">
                      <a16:creationId xmlns:a16="http://schemas.microsoft.com/office/drawing/2014/main" id="{BDF98FCF-5BFA-445F-8A9A-A8AFE0F10E6A}"/>
                    </a:ext>
                  </a:extLst>
                </p:cNvPr>
                <p:cNvSpPr>
                  <a:spLocks noChangeShapeType="1"/>
                </p:cNvSpPr>
                <p:nvPr/>
              </p:nvSpPr>
              <p:spPr bwMode="auto">
                <a:xfrm flipH="1">
                  <a:off x="3109" y="1202"/>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645">
                  <a:extLst>
                    <a:ext uri="{FF2B5EF4-FFF2-40B4-BE49-F238E27FC236}">
                      <a16:creationId xmlns:a16="http://schemas.microsoft.com/office/drawing/2014/main" id="{E29A3EE0-23E5-4C61-8C8A-6B9E6DDE06AC}"/>
                    </a:ext>
                  </a:extLst>
                </p:cNvPr>
                <p:cNvSpPr>
                  <a:spLocks noChangeShapeType="1"/>
                </p:cNvSpPr>
                <p:nvPr/>
              </p:nvSpPr>
              <p:spPr bwMode="auto">
                <a:xfrm flipH="1" flipV="1">
                  <a:off x="2903" y="1171"/>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646">
                  <a:extLst>
                    <a:ext uri="{FF2B5EF4-FFF2-40B4-BE49-F238E27FC236}">
                      <a16:creationId xmlns:a16="http://schemas.microsoft.com/office/drawing/2014/main" id="{6D5F1FEB-CEA1-4208-83EF-E58BF21D4057}"/>
                    </a:ext>
                  </a:extLst>
                </p:cNvPr>
                <p:cNvSpPr>
                  <a:spLocks noChangeShapeType="1"/>
                </p:cNvSpPr>
                <p:nvPr/>
              </p:nvSpPr>
              <p:spPr bwMode="auto">
                <a:xfrm flipH="1" flipV="1">
                  <a:off x="2908" y="1173"/>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647">
                  <a:extLst>
                    <a:ext uri="{FF2B5EF4-FFF2-40B4-BE49-F238E27FC236}">
                      <a16:creationId xmlns:a16="http://schemas.microsoft.com/office/drawing/2014/main" id="{F0C2E3E5-23B7-465B-93B0-796D19F2F3E2}"/>
                    </a:ext>
                  </a:extLst>
                </p:cNvPr>
                <p:cNvSpPr>
                  <a:spLocks noChangeShapeType="1"/>
                </p:cNvSpPr>
                <p:nvPr/>
              </p:nvSpPr>
              <p:spPr bwMode="auto">
                <a:xfrm flipH="1">
                  <a:off x="3100" y="1203"/>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648">
                  <a:extLst>
                    <a:ext uri="{FF2B5EF4-FFF2-40B4-BE49-F238E27FC236}">
                      <a16:creationId xmlns:a16="http://schemas.microsoft.com/office/drawing/2014/main" id="{868DDC93-55BF-4C53-8F76-00F0D4E842D4}"/>
                    </a:ext>
                  </a:extLst>
                </p:cNvPr>
                <p:cNvSpPr>
                  <a:spLocks noChangeShapeType="1"/>
                </p:cNvSpPr>
                <p:nvPr/>
              </p:nvSpPr>
              <p:spPr bwMode="auto">
                <a:xfrm flipH="1">
                  <a:off x="2857" y="115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649">
                  <a:extLst>
                    <a:ext uri="{FF2B5EF4-FFF2-40B4-BE49-F238E27FC236}">
                      <a16:creationId xmlns:a16="http://schemas.microsoft.com/office/drawing/2014/main" id="{E570D2E2-7343-46A5-B76F-B04B614A46AB}"/>
                    </a:ext>
                  </a:extLst>
                </p:cNvPr>
                <p:cNvSpPr>
                  <a:spLocks noChangeShapeType="1"/>
                </p:cNvSpPr>
                <p:nvPr/>
              </p:nvSpPr>
              <p:spPr bwMode="auto">
                <a:xfrm flipV="1">
                  <a:off x="2131" y="215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650">
                  <a:extLst>
                    <a:ext uri="{FF2B5EF4-FFF2-40B4-BE49-F238E27FC236}">
                      <a16:creationId xmlns:a16="http://schemas.microsoft.com/office/drawing/2014/main" id="{EE25D0CF-6B77-482B-AFE3-DF89E721525D}"/>
                    </a:ext>
                  </a:extLst>
                </p:cNvPr>
                <p:cNvSpPr>
                  <a:spLocks noChangeShapeType="1"/>
                </p:cNvSpPr>
                <p:nvPr/>
              </p:nvSpPr>
              <p:spPr bwMode="auto">
                <a:xfrm flipH="1" flipV="1">
                  <a:off x="2913" y="1175"/>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651">
                  <a:extLst>
                    <a:ext uri="{FF2B5EF4-FFF2-40B4-BE49-F238E27FC236}">
                      <a16:creationId xmlns:a16="http://schemas.microsoft.com/office/drawing/2014/main" id="{A2878BB8-14A9-4C04-87FC-0656CA768D01}"/>
                    </a:ext>
                  </a:extLst>
                </p:cNvPr>
                <p:cNvSpPr>
                  <a:spLocks noChangeShapeType="1"/>
                </p:cNvSpPr>
                <p:nvPr/>
              </p:nvSpPr>
              <p:spPr bwMode="auto">
                <a:xfrm flipH="1">
                  <a:off x="3091" y="1203"/>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652">
                  <a:extLst>
                    <a:ext uri="{FF2B5EF4-FFF2-40B4-BE49-F238E27FC236}">
                      <a16:creationId xmlns:a16="http://schemas.microsoft.com/office/drawing/2014/main" id="{473E54F7-EACD-4894-A1F1-C0D1555FCFCD}"/>
                    </a:ext>
                  </a:extLst>
                </p:cNvPr>
                <p:cNvSpPr>
                  <a:spLocks noChangeShapeType="1"/>
                </p:cNvSpPr>
                <p:nvPr/>
              </p:nvSpPr>
              <p:spPr bwMode="auto">
                <a:xfrm flipH="1" flipV="1">
                  <a:off x="2919" y="1177"/>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653">
                  <a:extLst>
                    <a:ext uri="{FF2B5EF4-FFF2-40B4-BE49-F238E27FC236}">
                      <a16:creationId xmlns:a16="http://schemas.microsoft.com/office/drawing/2014/main" id="{3CD8BAE8-A739-4113-AB59-D8A7F25B9184}"/>
                    </a:ext>
                  </a:extLst>
                </p:cNvPr>
                <p:cNvSpPr>
                  <a:spLocks noChangeShapeType="1"/>
                </p:cNvSpPr>
                <p:nvPr/>
              </p:nvSpPr>
              <p:spPr bwMode="auto">
                <a:xfrm>
                  <a:off x="2857" y="1155"/>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654">
                  <a:extLst>
                    <a:ext uri="{FF2B5EF4-FFF2-40B4-BE49-F238E27FC236}">
                      <a16:creationId xmlns:a16="http://schemas.microsoft.com/office/drawing/2014/main" id="{E6CB4C6C-185B-437D-8A64-3B95E852C347}"/>
                    </a:ext>
                  </a:extLst>
                </p:cNvPr>
                <p:cNvSpPr>
                  <a:spLocks noChangeShapeType="1"/>
                </p:cNvSpPr>
                <p:nvPr/>
              </p:nvSpPr>
              <p:spPr bwMode="auto">
                <a:xfrm flipH="1" flipV="1">
                  <a:off x="2924" y="1180"/>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655">
                  <a:extLst>
                    <a:ext uri="{FF2B5EF4-FFF2-40B4-BE49-F238E27FC236}">
                      <a16:creationId xmlns:a16="http://schemas.microsoft.com/office/drawing/2014/main" id="{C78F9FBD-1A51-425E-B613-0F2C1D3D82C3}"/>
                    </a:ext>
                  </a:extLst>
                </p:cNvPr>
                <p:cNvSpPr>
                  <a:spLocks noChangeShapeType="1"/>
                </p:cNvSpPr>
                <p:nvPr/>
              </p:nvSpPr>
              <p:spPr bwMode="auto">
                <a:xfrm flipH="1">
                  <a:off x="3082" y="1204"/>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656">
                  <a:extLst>
                    <a:ext uri="{FF2B5EF4-FFF2-40B4-BE49-F238E27FC236}">
                      <a16:creationId xmlns:a16="http://schemas.microsoft.com/office/drawing/2014/main" id="{12DAAFC6-BCFE-486C-A77E-AFC1EE233BB5}"/>
                    </a:ext>
                  </a:extLst>
                </p:cNvPr>
                <p:cNvSpPr>
                  <a:spLocks noChangeShapeType="1"/>
                </p:cNvSpPr>
                <p:nvPr/>
              </p:nvSpPr>
              <p:spPr bwMode="auto">
                <a:xfrm>
                  <a:off x="2131" y="216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657">
                  <a:extLst>
                    <a:ext uri="{FF2B5EF4-FFF2-40B4-BE49-F238E27FC236}">
                      <a16:creationId xmlns:a16="http://schemas.microsoft.com/office/drawing/2014/main" id="{0C040925-B020-461D-9EE9-944FF367BDB5}"/>
                    </a:ext>
                  </a:extLst>
                </p:cNvPr>
                <p:cNvSpPr>
                  <a:spLocks noChangeShapeType="1"/>
                </p:cNvSpPr>
                <p:nvPr/>
              </p:nvSpPr>
              <p:spPr bwMode="auto">
                <a:xfrm flipH="1" flipV="1">
                  <a:off x="2930" y="1182"/>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658">
                  <a:extLst>
                    <a:ext uri="{FF2B5EF4-FFF2-40B4-BE49-F238E27FC236}">
                      <a16:creationId xmlns:a16="http://schemas.microsoft.com/office/drawing/2014/main" id="{695F7381-4BC8-43E8-A91A-284DCAA5E2F6}"/>
                    </a:ext>
                  </a:extLst>
                </p:cNvPr>
                <p:cNvSpPr>
                  <a:spLocks noChangeShapeType="1"/>
                </p:cNvSpPr>
                <p:nvPr/>
              </p:nvSpPr>
              <p:spPr bwMode="auto">
                <a:xfrm flipH="1">
                  <a:off x="2856" y="1157"/>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659">
                  <a:extLst>
                    <a:ext uri="{FF2B5EF4-FFF2-40B4-BE49-F238E27FC236}">
                      <a16:creationId xmlns:a16="http://schemas.microsoft.com/office/drawing/2014/main" id="{466B595D-59A4-4C92-AD47-4FC3EB172B85}"/>
                    </a:ext>
                  </a:extLst>
                </p:cNvPr>
                <p:cNvSpPr>
                  <a:spLocks noChangeShapeType="1"/>
                </p:cNvSpPr>
                <p:nvPr/>
              </p:nvSpPr>
              <p:spPr bwMode="auto">
                <a:xfrm flipH="1">
                  <a:off x="3073" y="1204"/>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660">
                  <a:extLst>
                    <a:ext uri="{FF2B5EF4-FFF2-40B4-BE49-F238E27FC236}">
                      <a16:creationId xmlns:a16="http://schemas.microsoft.com/office/drawing/2014/main" id="{BD70BA62-E68B-4B68-97DA-567C108C59CB}"/>
                    </a:ext>
                  </a:extLst>
                </p:cNvPr>
                <p:cNvSpPr>
                  <a:spLocks noChangeShapeType="1"/>
                </p:cNvSpPr>
                <p:nvPr/>
              </p:nvSpPr>
              <p:spPr bwMode="auto">
                <a:xfrm flipH="1" flipV="1">
                  <a:off x="2936" y="1184"/>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661">
                  <a:extLst>
                    <a:ext uri="{FF2B5EF4-FFF2-40B4-BE49-F238E27FC236}">
                      <a16:creationId xmlns:a16="http://schemas.microsoft.com/office/drawing/2014/main" id="{81A0A8D4-4EB0-44C7-8093-3C2A04C719AF}"/>
                    </a:ext>
                  </a:extLst>
                </p:cNvPr>
                <p:cNvSpPr>
                  <a:spLocks noChangeShapeType="1"/>
                </p:cNvSpPr>
                <p:nvPr/>
              </p:nvSpPr>
              <p:spPr bwMode="auto">
                <a:xfrm flipH="1" flipV="1">
                  <a:off x="3064" y="1203"/>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662">
                  <a:extLst>
                    <a:ext uri="{FF2B5EF4-FFF2-40B4-BE49-F238E27FC236}">
                      <a16:creationId xmlns:a16="http://schemas.microsoft.com/office/drawing/2014/main" id="{26AD3066-A39A-4298-823B-BACDBD627F4E}"/>
                    </a:ext>
                  </a:extLst>
                </p:cNvPr>
                <p:cNvSpPr>
                  <a:spLocks noChangeShapeType="1"/>
                </p:cNvSpPr>
                <p:nvPr/>
              </p:nvSpPr>
              <p:spPr bwMode="auto">
                <a:xfrm flipH="1" flipV="1">
                  <a:off x="2943" y="1186"/>
                  <a:ext cx="7"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663">
                  <a:extLst>
                    <a:ext uri="{FF2B5EF4-FFF2-40B4-BE49-F238E27FC236}">
                      <a16:creationId xmlns:a16="http://schemas.microsoft.com/office/drawing/2014/main" id="{B5E8C3D6-2D43-4BED-AFEB-F2B2BB522C96}"/>
                    </a:ext>
                  </a:extLst>
                </p:cNvPr>
                <p:cNvSpPr>
                  <a:spLocks noChangeShapeType="1"/>
                </p:cNvSpPr>
                <p:nvPr/>
              </p:nvSpPr>
              <p:spPr bwMode="auto">
                <a:xfrm flipH="1">
                  <a:off x="2131" y="2160"/>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664">
                  <a:extLst>
                    <a:ext uri="{FF2B5EF4-FFF2-40B4-BE49-F238E27FC236}">
                      <a16:creationId xmlns:a16="http://schemas.microsoft.com/office/drawing/2014/main" id="{E20ECDC0-A171-430C-9870-0E1DC367D196}"/>
                    </a:ext>
                  </a:extLst>
                </p:cNvPr>
                <p:cNvSpPr>
                  <a:spLocks noChangeShapeType="1"/>
                </p:cNvSpPr>
                <p:nvPr/>
              </p:nvSpPr>
              <p:spPr bwMode="auto">
                <a:xfrm flipH="1" flipV="1">
                  <a:off x="2950" y="1187"/>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665">
                  <a:extLst>
                    <a:ext uri="{FF2B5EF4-FFF2-40B4-BE49-F238E27FC236}">
                      <a16:creationId xmlns:a16="http://schemas.microsoft.com/office/drawing/2014/main" id="{2E6A8E26-0573-4823-9C9A-E64B99584F07}"/>
                    </a:ext>
                  </a:extLst>
                </p:cNvPr>
                <p:cNvSpPr>
                  <a:spLocks noChangeShapeType="1"/>
                </p:cNvSpPr>
                <p:nvPr/>
              </p:nvSpPr>
              <p:spPr bwMode="auto">
                <a:xfrm flipH="1">
                  <a:off x="3055" y="1203"/>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Line 666">
                  <a:extLst>
                    <a:ext uri="{FF2B5EF4-FFF2-40B4-BE49-F238E27FC236}">
                      <a16:creationId xmlns:a16="http://schemas.microsoft.com/office/drawing/2014/main" id="{61960B20-76EF-4142-821A-C640696B4F5F}"/>
                    </a:ext>
                  </a:extLst>
                </p:cNvPr>
                <p:cNvSpPr>
                  <a:spLocks noChangeShapeType="1"/>
                </p:cNvSpPr>
                <p:nvPr/>
              </p:nvSpPr>
              <p:spPr bwMode="auto">
                <a:xfrm flipH="1">
                  <a:off x="2855" y="1160"/>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Line 667">
                  <a:extLst>
                    <a:ext uri="{FF2B5EF4-FFF2-40B4-BE49-F238E27FC236}">
                      <a16:creationId xmlns:a16="http://schemas.microsoft.com/office/drawing/2014/main" id="{CE7F43BC-D3FA-40C7-A8AA-3D87A0077B58}"/>
                    </a:ext>
                  </a:extLst>
                </p:cNvPr>
                <p:cNvSpPr>
                  <a:spLocks noChangeShapeType="1"/>
                </p:cNvSpPr>
                <p:nvPr/>
              </p:nvSpPr>
              <p:spPr bwMode="auto">
                <a:xfrm flipH="1" flipV="1">
                  <a:off x="2957" y="1189"/>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668">
                  <a:extLst>
                    <a:ext uri="{FF2B5EF4-FFF2-40B4-BE49-F238E27FC236}">
                      <a16:creationId xmlns:a16="http://schemas.microsoft.com/office/drawing/2014/main" id="{B742ADDB-E4C1-467A-83F2-62E8B1F5606F}"/>
                    </a:ext>
                  </a:extLst>
                </p:cNvPr>
                <p:cNvSpPr>
                  <a:spLocks noChangeShapeType="1"/>
                </p:cNvSpPr>
                <p:nvPr/>
              </p:nvSpPr>
              <p:spPr bwMode="auto">
                <a:xfrm flipH="1" flipV="1">
                  <a:off x="3046" y="1202"/>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669">
                  <a:extLst>
                    <a:ext uri="{FF2B5EF4-FFF2-40B4-BE49-F238E27FC236}">
                      <a16:creationId xmlns:a16="http://schemas.microsoft.com/office/drawing/2014/main" id="{8A29D0B9-EF4F-41FF-9354-221B949B8471}"/>
                    </a:ext>
                  </a:extLst>
                </p:cNvPr>
                <p:cNvSpPr>
                  <a:spLocks noChangeShapeType="1"/>
                </p:cNvSpPr>
                <p:nvPr/>
              </p:nvSpPr>
              <p:spPr bwMode="auto">
                <a:xfrm flipH="1" flipV="1">
                  <a:off x="2964" y="119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670">
                  <a:extLst>
                    <a:ext uri="{FF2B5EF4-FFF2-40B4-BE49-F238E27FC236}">
                      <a16:creationId xmlns:a16="http://schemas.microsoft.com/office/drawing/2014/main" id="{096EE1A4-E083-495C-B393-F1224E35AD1B}"/>
                    </a:ext>
                  </a:extLst>
                </p:cNvPr>
                <p:cNvSpPr>
                  <a:spLocks noChangeShapeType="1"/>
                </p:cNvSpPr>
                <p:nvPr/>
              </p:nvSpPr>
              <p:spPr bwMode="auto">
                <a:xfrm flipH="1">
                  <a:off x="3037" y="1202"/>
                  <a:ext cx="9"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671">
                  <a:extLst>
                    <a:ext uri="{FF2B5EF4-FFF2-40B4-BE49-F238E27FC236}">
                      <a16:creationId xmlns:a16="http://schemas.microsoft.com/office/drawing/2014/main" id="{6FCA7461-F7BA-4F91-98D4-ECD5DBC53D23}"/>
                    </a:ext>
                  </a:extLst>
                </p:cNvPr>
                <p:cNvSpPr>
                  <a:spLocks noChangeShapeType="1"/>
                </p:cNvSpPr>
                <p:nvPr/>
              </p:nvSpPr>
              <p:spPr bwMode="auto">
                <a:xfrm flipH="1" flipV="1">
                  <a:off x="2972" y="1192"/>
                  <a:ext cx="7"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672">
                  <a:extLst>
                    <a:ext uri="{FF2B5EF4-FFF2-40B4-BE49-F238E27FC236}">
                      <a16:creationId xmlns:a16="http://schemas.microsoft.com/office/drawing/2014/main" id="{B498B2C0-6629-440A-AD18-97585C61AE1A}"/>
                    </a:ext>
                  </a:extLst>
                </p:cNvPr>
                <p:cNvSpPr>
                  <a:spLocks noChangeShapeType="1"/>
                </p:cNvSpPr>
                <p:nvPr/>
              </p:nvSpPr>
              <p:spPr bwMode="auto">
                <a:xfrm flipH="1" flipV="1">
                  <a:off x="3029" y="120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673">
                  <a:extLst>
                    <a:ext uri="{FF2B5EF4-FFF2-40B4-BE49-F238E27FC236}">
                      <a16:creationId xmlns:a16="http://schemas.microsoft.com/office/drawing/2014/main" id="{CC7650DE-961D-45C7-A4C8-593D1901C3CA}"/>
                    </a:ext>
                  </a:extLst>
                </p:cNvPr>
                <p:cNvSpPr>
                  <a:spLocks noChangeShapeType="1"/>
                </p:cNvSpPr>
                <p:nvPr/>
              </p:nvSpPr>
              <p:spPr bwMode="auto">
                <a:xfrm flipH="1" flipV="1">
                  <a:off x="2979" y="1194"/>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674">
                  <a:extLst>
                    <a:ext uri="{FF2B5EF4-FFF2-40B4-BE49-F238E27FC236}">
                      <a16:creationId xmlns:a16="http://schemas.microsoft.com/office/drawing/2014/main" id="{205F7698-D9B2-4EA5-9FEB-92C664E83D6D}"/>
                    </a:ext>
                  </a:extLst>
                </p:cNvPr>
                <p:cNvSpPr>
                  <a:spLocks noChangeShapeType="1"/>
                </p:cNvSpPr>
                <p:nvPr/>
              </p:nvSpPr>
              <p:spPr bwMode="auto">
                <a:xfrm flipH="1">
                  <a:off x="2854" y="1162"/>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675">
                  <a:extLst>
                    <a:ext uri="{FF2B5EF4-FFF2-40B4-BE49-F238E27FC236}">
                      <a16:creationId xmlns:a16="http://schemas.microsoft.com/office/drawing/2014/main" id="{4D7006E2-51BB-4679-88F8-174E7BB4820A}"/>
                    </a:ext>
                  </a:extLst>
                </p:cNvPr>
                <p:cNvSpPr>
                  <a:spLocks noChangeShapeType="1"/>
                </p:cNvSpPr>
                <p:nvPr/>
              </p:nvSpPr>
              <p:spPr bwMode="auto">
                <a:xfrm flipH="1" flipV="1">
                  <a:off x="3020" y="1200"/>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676">
                  <a:extLst>
                    <a:ext uri="{FF2B5EF4-FFF2-40B4-BE49-F238E27FC236}">
                      <a16:creationId xmlns:a16="http://schemas.microsoft.com/office/drawing/2014/main" id="{686EDDC0-9CA0-4EAF-81A2-1E31B2C81B17}"/>
                    </a:ext>
                  </a:extLst>
                </p:cNvPr>
                <p:cNvSpPr>
                  <a:spLocks noChangeShapeType="1"/>
                </p:cNvSpPr>
                <p:nvPr/>
              </p:nvSpPr>
              <p:spPr bwMode="auto">
                <a:xfrm flipH="1" flipV="1">
                  <a:off x="2987" y="1195"/>
                  <a:ext cx="8"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677">
                  <a:extLst>
                    <a:ext uri="{FF2B5EF4-FFF2-40B4-BE49-F238E27FC236}">
                      <a16:creationId xmlns:a16="http://schemas.microsoft.com/office/drawing/2014/main" id="{1BE2AB08-CD8C-4399-8B18-EB36E0E3555F}"/>
                    </a:ext>
                  </a:extLst>
                </p:cNvPr>
                <p:cNvSpPr>
                  <a:spLocks noChangeShapeType="1"/>
                </p:cNvSpPr>
                <p:nvPr/>
              </p:nvSpPr>
              <p:spPr bwMode="auto">
                <a:xfrm flipH="1">
                  <a:off x="2132" y="2159"/>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678">
                  <a:extLst>
                    <a:ext uri="{FF2B5EF4-FFF2-40B4-BE49-F238E27FC236}">
                      <a16:creationId xmlns:a16="http://schemas.microsoft.com/office/drawing/2014/main" id="{F05585F8-4758-48B6-9625-336298781ACD}"/>
                    </a:ext>
                  </a:extLst>
                </p:cNvPr>
                <p:cNvSpPr>
                  <a:spLocks noChangeShapeType="1"/>
                </p:cNvSpPr>
                <p:nvPr/>
              </p:nvSpPr>
              <p:spPr bwMode="auto">
                <a:xfrm flipH="1" flipV="1">
                  <a:off x="3012" y="1199"/>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679">
                  <a:extLst>
                    <a:ext uri="{FF2B5EF4-FFF2-40B4-BE49-F238E27FC236}">
                      <a16:creationId xmlns:a16="http://schemas.microsoft.com/office/drawing/2014/main" id="{9EE74090-D6EF-47C3-875E-509C9188A866}"/>
                    </a:ext>
                  </a:extLst>
                </p:cNvPr>
                <p:cNvSpPr>
                  <a:spLocks noChangeShapeType="1"/>
                </p:cNvSpPr>
                <p:nvPr/>
              </p:nvSpPr>
              <p:spPr bwMode="auto">
                <a:xfrm flipH="1" flipV="1">
                  <a:off x="2995" y="1197"/>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680">
                  <a:extLst>
                    <a:ext uri="{FF2B5EF4-FFF2-40B4-BE49-F238E27FC236}">
                      <a16:creationId xmlns:a16="http://schemas.microsoft.com/office/drawing/2014/main" id="{2F5FA321-44A7-4D2F-932E-128FA1BBBF44}"/>
                    </a:ext>
                  </a:extLst>
                </p:cNvPr>
                <p:cNvSpPr>
                  <a:spLocks noChangeShapeType="1"/>
                </p:cNvSpPr>
                <p:nvPr/>
              </p:nvSpPr>
              <p:spPr bwMode="auto">
                <a:xfrm flipH="1" flipV="1">
                  <a:off x="3003" y="1198"/>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681">
                  <a:extLst>
                    <a:ext uri="{FF2B5EF4-FFF2-40B4-BE49-F238E27FC236}">
                      <a16:creationId xmlns:a16="http://schemas.microsoft.com/office/drawing/2014/main" id="{2930B76C-C0D3-47CD-9E48-FCE97E5C90C6}"/>
                    </a:ext>
                  </a:extLst>
                </p:cNvPr>
                <p:cNvSpPr>
                  <a:spLocks noChangeShapeType="1"/>
                </p:cNvSpPr>
                <p:nvPr/>
              </p:nvSpPr>
              <p:spPr bwMode="auto">
                <a:xfrm flipH="1">
                  <a:off x="2853" y="1165"/>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682">
                  <a:extLst>
                    <a:ext uri="{FF2B5EF4-FFF2-40B4-BE49-F238E27FC236}">
                      <a16:creationId xmlns:a16="http://schemas.microsoft.com/office/drawing/2014/main" id="{8526BFBA-0B06-478D-B390-5627BFA9B3E4}"/>
                    </a:ext>
                  </a:extLst>
                </p:cNvPr>
                <p:cNvSpPr>
                  <a:spLocks noChangeShapeType="1"/>
                </p:cNvSpPr>
                <p:nvPr/>
              </p:nvSpPr>
              <p:spPr bwMode="auto">
                <a:xfrm flipH="1">
                  <a:off x="2133" y="2159"/>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683">
                  <a:extLst>
                    <a:ext uri="{FF2B5EF4-FFF2-40B4-BE49-F238E27FC236}">
                      <a16:creationId xmlns:a16="http://schemas.microsoft.com/office/drawing/2014/main" id="{F7FF8748-F13B-41E0-9AE4-63FD3AFC9883}"/>
                    </a:ext>
                  </a:extLst>
                </p:cNvPr>
                <p:cNvSpPr>
                  <a:spLocks noChangeShapeType="1"/>
                </p:cNvSpPr>
                <p:nvPr/>
              </p:nvSpPr>
              <p:spPr bwMode="auto">
                <a:xfrm>
                  <a:off x="2105" y="1972"/>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684">
                  <a:extLst>
                    <a:ext uri="{FF2B5EF4-FFF2-40B4-BE49-F238E27FC236}">
                      <a16:creationId xmlns:a16="http://schemas.microsoft.com/office/drawing/2014/main" id="{54041B44-77E5-42AC-B494-18D703D1A4EB}"/>
                    </a:ext>
                  </a:extLst>
                </p:cNvPr>
                <p:cNvSpPr>
                  <a:spLocks noChangeShapeType="1"/>
                </p:cNvSpPr>
                <p:nvPr/>
              </p:nvSpPr>
              <p:spPr bwMode="auto">
                <a:xfrm>
                  <a:off x="2100" y="1968"/>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685">
                  <a:extLst>
                    <a:ext uri="{FF2B5EF4-FFF2-40B4-BE49-F238E27FC236}">
                      <a16:creationId xmlns:a16="http://schemas.microsoft.com/office/drawing/2014/main" id="{E4A346B2-89AF-413E-B823-FA74EF09E57B}"/>
                    </a:ext>
                  </a:extLst>
                </p:cNvPr>
                <p:cNvSpPr>
                  <a:spLocks noChangeShapeType="1"/>
                </p:cNvSpPr>
                <p:nvPr/>
              </p:nvSpPr>
              <p:spPr bwMode="auto">
                <a:xfrm>
                  <a:off x="2095" y="1965"/>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686">
                  <a:extLst>
                    <a:ext uri="{FF2B5EF4-FFF2-40B4-BE49-F238E27FC236}">
                      <a16:creationId xmlns:a16="http://schemas.microsoft.com/office/drawing/2014/main" id="{D83BCCC8-FBEA-4966-859D-21093792BD9E}"/>
                    </a:ext>
                  </a:extLst>
                </p:cNvPr>
                <p:cNvSpPr>
                  <a:spLocks noChangeShapeType="1"/>
                </p:cNvSpPr>
                <p:nvPr/>
              </p:nvSpPr>
              <p:spPr bwMode="auto">
                <a:xfrm>
                  <a:off x="2111" y="1975"/>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Line 687">
                  <a:extLst>
                    <a:ext uri="{FF2B5EF4-FFF2-40B4-BE49-F238E27FC236}">
                      <a16:creationId xmlns:a16="http://schemas.microsoft.com/office/drawing/2014/main" id="{69722B27-BDCF-4C2B-BF5B-EB3BF123E89F}"/>
                    </a:ext>
                  </a:extLst>
                </p:cNvPr>
                <p:cNvSpPr>
                  <a:spLocks noChangeShapeType="1"/>
                </p:cNvSpPr>
                <p:nvPr/>
              </p:nvSpPr>
              <p:spPr bwMode="auto">
                <a:xfrm>
                  <a:off x="2089" y="1961"/>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Line 688">
                  <a:extLst>
                    <a:ext uri="{FF2B5EF4-FFF2-40B4-BE49-F238E27FC236}">
                      <a16:creationId xmlns:a16="http://schemas.microsoft.com/office/drawing/2014/main" id="{C9D22BE2-DCAA-4EE7-8E27-A6E8345BE528}"/>
                    </a:ext>
                  </a:extLst>
                </p:cNvPr>
                <p:cNvSpPr>
                  <a:spLocks noChangeShapeType="1"/>
                </p:cNvSpPr>
                <p:nvPr/>
              </p:nvSpPr>
              <p:spPr bwMode="auto">
                <a:xfrm>
                  <a:off x="2116" y="1979"/>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689">
                  <a:extLst>
                    <a:ext uri="{FF2B5EF4-FFF2-40B4-BE49-F238E27FC236}">
                      <a16:creationId xmlns:a16="http://schemas.microsoft.com/office/drawing/2014/main" id="{88B1CB79-7114-4131-A7B2-5ADC92714845}"/>
                    </a:ext>
                  </a:extLst>
                </p:cNvPr>
                <p:cNvSpPr>
                  <a:spLocks noChangeShapeType="1"/>
                </p:cNvSpPr>
                <p:nvPr/>
              </p:nvSpPr>
              <p:spPr bwMode="auto">
                <a:xfrm>
                  <a:off x="2083" y="1958"/>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690">
                  <a:extLst>
                    <a:ext uri="{FF2B5EF4-FFF2-40B4-BE49-F238E27FC236}">
                      <a16:creationId xmlns:a16="http://schemas.microsoft.com/office/drawing/2014/main" id="{6F71F09C-3232-4D80-BB0C-C09196E5E5CE}"/>
                    </a:ext>
                  </a:extLst>
                </p:cNvPr>
                <p:cNvSpPr>
                  <a:spLocks noChangeShapeType="1"/>
                </p:cNvSpPr>
                <p:nvPr/>
              </p:nvSpPr>
              <p:spPr bwMode="auto">
                <a:xfrm>
                  <a:off x="2121" y="1983"/>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691">
                  <a:extLst>
                    <a:ext uri="{FF2B5EF4-FFF2-40B4-BE49-F238E27FC236}">
                      <a16:creationId xmlns:a16="http://schemas.microsoft.com/office/drawing/2014/main" id="{BDD1447A-7A8A-427E-B372-B118B59D125C}"/>
                    </a:ext>
                  </a:extLst>
                </p:cNvPr>
                <p:cNvSpPr>
                  <a:spLocks noChangeShapeType="1"/>
                </p:cNvSpPr>
                <p:nvPr/>
              </p:nvSpPr>
              <p:spPr bwMode="auto">
                <a:xfrm flipH="1">
                  <a:off x="2852" y="1167"/>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692">
                  <a:extLst>
                    <a:ext uri="{FF2B5EF4-FFF2-40B4-BE49-F238E27FC236}">
                      <a16:creationId xmlns:a16="http://schemas.microsoft.com/office/drawing/2014/main" id="{CEFD1210-3CDB-421A-8296-CB16C784E711}"/>
                    </a:ext>
                  </a:extLst>
                </p:cNvPr>
                <p:cNvSpPr>
                  <a:spLocks noChangeShapeType="1"/>
                </p:cNvSpPr>
                <p:nvPr/>
              </p:nvSpPr>
              <p:spPr bwMode="auto">
                <a:xfrm>
                  <a:off x="2126" y="1987"/>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693">
                  <a:extLst>
                    <a:ext uri="{FF2B5EF4-FFF2-40B4-BE49-F238E27FC236}">
                      <a16:creationId xmlns:a16="http://schemas.microsoft.com/office/drawing/2014/main" id="{A52F3286-206B-40BC-87ED-CC9DDECF8F52}"/>
                    </a:ext>
                  </a:extLst>
                </p:cNvPr>
                <p:cNvSpPr>
                  <a:spLocks noChangeShapeType="1"/>
                </p:cNvSpPr>
                <p:nvPr/>
              </p:nvSpPr>
              <p:spPr bwMode="auto">
                <a:xfrm>
                  <a:off x="2077" y="1955"/>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694">
                  <a:extLst>
                    <a:ext uri="{FF2B5EF4-FFF2-40B4-BE49-F238E27FC236}">
                      <a16:creationId xmlns:a16="http://schemas.microsoft.com/office/drawing/2014/main" id="{F2501ED4-508B-4FEC-8B19-B7893D300017}"/>
                    </a:ext>
                  </a:extLst>
                </p:cNvPr>
                <p:cNvSpPr>
                  <a:spLocks noChangeShapeType="1"/>
                </p:cNvSpPr>
                <p:nvPr/>
              </p:nvSpPr>
              <p:spPr bwMode="auto">
                <a:xfrm>
                  <a:off x="2131" y="1992"/>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695">
                  <a:extLst>
                    <a:ext uri="{FF2B5EF4-FFF2-40B4-BE49-F238E27FC236}">
                      <a16:creationId xmlns:a16="http://schemas.microsoft.com/office/drawing/2014/main" id="{8A7DF2E0-847C-48ED-A61C-9CD1BD621DB3}"/>
                    </a:ext>
                  </a:extLst>
                </p:cNvPr>
                <p:cNvSpPr>
                  <a:spLocks noChangeShapeType="1"/>
                </p:cNvSpPr>
                <p:nvPr/>
              </p:nvSpPr>
              <p:spPr bwMode="auto">
                <a:xfrm>
                  <a:off x="2072" y="1952"/>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696">
                  <a:extLst>
                    <a:ext uri="{FF2B5EF4-FFF2-40B4-BE49-F238E27FC236}">
                      <a16:creationId xmlns:a16="http://schemas.microsoft.com/office/drawing/2014/main" id="{CCE656C0-03A6-4097-ACFB-8056659E6B4A}"/>
                    </a:ext>
                  </a:extLst>
                </p:cNvPr>
                <p:cNvSpPr>
                  <a:spLocks noChangeShapeType="1"/>
                </p:cNvSpPr>
                <p:nvPr/>
              </p:nvSpPr>
              <p:spPr bwMode="auto">
                <a:xfrm flipH="1">
                  <a:off x="2134" y="215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697">
                  <a:extLst>
                    <a:ext uri="{FF2B5EF4-FFF2-40B4-BE49-F238E27FC236}">
                      <a16:creationId xmlns:a16="http://schemas.microsoft.com/office/drawing/2014/main" id="{45C0157F-34FC-4DF7-8BB5-AAD9D3A6A12E}"/>
                    </a:ext>
                  </a:extLst>
                </p:cNvPr>
                <p:cNvSpPr>
                  <a:spLocks noChangeShapeType="1"/>
                </p:cNvSpPr>
                <p:nvPr/>
              </p:nvSpPr>
              <p:spPr bwMode="auto">
                <a:xfrm>
                  <a:off x="2136" y="1996"/>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698">
                  <a:extLst>
                    <a:ext uri="{FF2B5EF4-FFF2-40B4-BE49-F238E27FC236}">
                      <a16:creationId xmlns:a16="http://schemas.microsoft.com/office/drawing/2014/main" id="{4AE9DDF9-A397-4DFF-BAD5-3ED564E8BE7A}"/>
                    </a:ext>
                  </a:extLst>
                </p:cNvPr>
                <p:cNvSpPr>
                  <a:spLocks noChangeShapeType="1"/>
                </p:cNvSpPr>
                <p:nvPr/>
              </p:nvSpPr>
              <p:spPr bwMode="auto">
                <a:xfrm>
                  <a:off x="2066" y="1949"/>
                  <a:ext cx="6"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699">
                  <a:extLst>
                    <a:ext uri="{FF2B5EF4-FFF2-40B4-BE49-F238E27FC236}">
                      <a16:creationId xmlns:a16="http://schemas.microsoft.com/office/drawing/2014/main" id="{D07E6226-3558-4482-97A4-01EB6F1F333E}"/>
                    </a:ext>
                  </a:extLst>
                </p:cNvPr>
                <p:cNvSpPr>
                  <a:spLocks noChangeShapeType="1"/>
                </p:cNvSpPr>
                <p:nvPr/>
              </p:nvSpPr>
              <p:spPr bwMode="auto">
                <a:xfrm>
                  <a:off x="2140" y="2000"/>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700">
                  <a:extLst>
                    <a:ext uri="{FF2B5EF4-FFF2-40B4-BE49-F238E27FC236}">
                      <a16:creationId xmlns:a16="http://schemas.microsoft.com/office/drawing/2014/main" id="{1EEDE5EE-649C-4F97-BBF5-71E11F559BEC}"/>
                    </a:ext>
                  </a:extLst>
                </p:cNvPr>
                <p:cNvSpPr>
                  <a:spLocks noChangeShapeType="1"/>
                </p:cNvSpPr>
                <p:nvPr/>
              </p:nvSpPr>
              <p:spPr bwMode="auto">
                <a:xfrm>
                  <a:off x="2060" y="1947"/>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701">
                  <a:extLst>
                    <a:ext uri="{FF2B5EF4-FFF2-40B4-BE49-F238E27FC236}">
                      <a16:creationId xmlns:a16="http://schemas.microsoft.com/office/drawing/2014/main" id="{149778DF-872A-42DD-B649-3E3EDA079A6A}"/>
                    </a:ext>
                  </a:extLst>
                </p:cNvPr>
                <p:cNvSpPr>
                  <a:spLocks noChangeShapeType="1"/>
                </p:cNvSpPr>
                <p:nvPr/>
              </p:nvSpPr>
              <p:spPr bwMode="auto">
                <a:xfrm>
                  <a:off x="2144" y="2005"/>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702">
                  <a:extLst>
                    <a:ext uri="{FF2B5EF4-FFF2-40B4-BE49-F238E27FC236}">
                      <a16:creationId xmlns:a16="http://schemas.microsoft.com/office/drawing/2014/main" id="{581B0BEE-A805-43A2-9F43-03E145506388}"/>
                    </a:ext>
                  </a:extLst>
                </p:cNvPr>
                <p:cNvSpPr>
                  <a:spLocks noChangeShapeType="1"/>
                </p:cNvSpPr>
                <p:nvPr/>
              </p:nvSpPr>
              <p:spPr bwMode="auto">
                <a:xfrm flipH="1">
                  <a:off x="2851" y="1170"/>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703">
                  <a:extLst>
                    <a:ext uri="{FF2B5EF4-FFF2-40B4-BE49-F238E27FC236}">
                      <a16:creationId xmlns:a16="http://schemas.microsoft.com/office/drawing/2014/main" id="{AA156846-6838-4844-8DF5-1639D8353032}"/>
                    </a:ext>
                  </a:extLst>
                </p:cNvPr>
                <p:cNvSpPr>
                  <a:spLocks noChangeShapeType="1"/>
                </p:cNvSpPr>
                <p:nvPr/>
              </p:nvSpPr>
              <p:spPr bwMode="auto">
                <a:xfrm flipH="1">
                  <a:off x="2135" y="2158"/>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704">
                  <a:extLst>
                    <a:ext uri="{FF2B5EF4-FFF2-40B4-BE49-F238E27FC236}">
                      <a16:creationId xmlns:a16="http://schemas.microsoft.com/office/drawing/2014/main" id="{7174ADD5-CC48-47C7-8491-087E02B2A6D5}"/>
                    </a:ext>
                  </a:extLst>
                </p:cNvPr>
                <p:cNvSpPr>
                  <a:spLocks noChangeShapeType="1"/>
                </p:cNvSpPr>
                <p:nvPr/>
              </p:nvSpPr>
              <p:spPr bwMode="auto">
                <a:xfrm>
                  <a:off x="2054" y="1945"/>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705">
                  <a:extLst>
                    <a:ext uri="{FF2B5EF4-FFF2-40B4-BE49-F238E27FC236}">
                      <a16:creationId xmlns:a16="http://schemas.microsoft.com/office/drawing/2014/main" id="{5CBF41F1-7752-442E-B8AD-FDF7024A3708}"/>
                    </a:ext>
                  </a:extLst>
                </p:cNvPr>
                <p:cNvSpPr>
                  <a:spLocks noChangeShapeType="1"/>
                </p:cNvSpPr>
                <p:nvPr/>
              </p:nvSpPr>
              <p:spPr bwMode="auto">
                <a:xfrm>
                  <a:off x="2148" y="2009"/>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706">
                  <a:extLst>
                    <a:ext uri="{FF2B5EF4-FFF2-40B4-BE49-F238E27FC236}">
                      <a16:creationId xmlns:a16="http://schemas.microsoft.com/office/drawing/2014/main" id="{25065974-4B3F-4BC6-AD8A-D62144108EB4}"/>
                    </a:ext>
                  </a:extLst>
                </p:cNvPr>
                <p:cNvSpPr>
                  <a:spLocks noChangeShapeType="1"/>
                </p:cNvSpPr>
                <p:nvPr/>
              </p:nvSpPr>
              <p:spPr bwMode="auto">
                <a:xfrm>
                  <a:off x="2049" y="1942"/>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707">
                  <a:extLst>
                    <a:ext uri="{FF2B5EF4-FFF2-40B4-BE49-F238E27FC236}">
                      <a16:creationId xmlns:a16="http://schemas.microsoft.com/office/drawing/2014/main" id="{0E54253A-5B69-49BA-AF12-87BD561213B5}"/>
                    </a:ext>
                  </a:extLst>
                </p:cNvPr>
                <p:cNvSpPr>
                  <a:spLocks noChangeShapeType="1"/>
                </p:cNvSpPr>
                <p:nvPr/>
              </p:nvSpPr>
              <p:spPr bwMode="auto">
                <a:xfrm>
                  <a:off x="2152" y="2014"/>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708">
                  <a:extLst>
                    <a:ext uri="{FF2B5EF4-FFF2-40B4-BE49-F238E27FC236}">
                      <a16:creationId xmlns:a16="http://schemas.microsoft.com/office/drawing/2014/main" id="{1705385A-D6BF-413E-9364-EFA052B283B1}"/>
                    </a:ext>
                  </a:extLst>
                </p:cNvPr>
                <p:cNvSpPr>
                  <a:spLocks noChangeShapeType="1"/>
                </p:cNvSpPr>
                <p:nvPr/>
              </p:nvSpPr>
              <p:spPr bwMode="auto">
                <a:xfrm>
                  <a:off x="2156" y="2019"/>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709">
                  <a:extLst>
                    <a:ext uri="{FF2B5EF4-FFF2-40B4-BE49-F238E27FC236}">
                      <a16:creationId xmlns:a16="http://schemas.microsoft.com/office/drawing/2014/main" id="{E083CE1F-D6CB-484D-87B0-4B583373508B}"/>
                    </a:ext>
                  </a:extLst>
                </p:cNvPr>
                <p:cNvSpPr>
                  <a:spLocks noChangeShapeType="1"/>
                </p:cNvSpPr>
                <p:nvPr/>
              </p:nvSpPr>
              <p:spPr bwMode="auto">
                <a:xfrm flipH="1">
                  <a:off x="2849" y="1173"/>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Line 710">
                  <a:extLst>
                    <a:ext uri="{FF2B5EF4-FFF2-40B4-BE49-F238E27FC236}">
                      <a16:creationId xmlns:a16="http://schemas.microsoft.com/office/drawing/2014/main" id="{F830E615-CB88-49CC-9026-04AE58742899}"/>
                    </a:ext>
                  </a:extLst>
                </p:cNvPr>
                <p:cNvSpPr>
                  <a:spLocks noChangeShapeType="1"/>
                </p:cNvSpPr>
                <p:nvPr/>
              </p:nvSpPr>
              <p:spPr bwMode="auto">
                <a:xfrm flipH="1">
                  <a:off x="2137" y="2157"/>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711">
                  <a:extLst>
                    <a:ext uri="{FF2B5EF4-FFF2-40B4-BE49-F238E27FC236}">
                      <a16:creationId xmlns:a16="http://schemas.microsoft.com/office/drawing/2014/main" id="{45BB5625-0441-44A9-8756-532FA395F235}"/>
                    </a:ext>
                  </a:extLst>
                </p:cNvPr>
                <p:cNvSpPr>
                  <a:spLocks noChangeShapeType="1"/>
                </p:cNvSpPr>
                <p:nvPr/>
              </p:nvSpPr>
              <p:spPr bwMode="auto">
                <a:xfrm>
                  <a:off x="2044" y="1940"/>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712">
                  <a:extLst>
                    <a:ext uri="{FF2B5EF4-FFF2-40B4-BE49-F238E27FC236}">
                      <a16:creationId xmlns:a16="http://schemas.microsoft.com/office/drawing/2014/main" id="{ECD3B75E-CD1A-4637-8D1C-647FFC21470B}"/>
                    </a:ext>
                  </a:extLst>
                </p:cNvPr>
                <p:cNvSpPr>
                  <a:spLocks noChangeShapeType="1"/>
                </p:cNvSpPr>
                <p:nvPr/>
              </p:nvSpPr>
              <p:spPr bwMode="auto">
                <a:xfrm>
                  <a:off x="2159" y="2023"/>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713">
                  <a:extLst>
                    <a:ext uri="{FF2B5EF4-FFF2-40B4-BE49-F238E27FC236}">
                      <a16:creationId xmlns:a16="http://schemas.microsoft.com/office/drawing/2014/main" id="{7B0732D8-ABAD-4C2D-A4C5-4C4EDB25428C}"/>
                    </a:ext>
                  </a:extLst>
                </p:cNvPr>
                <p:cNvSpPr>
                  <a:spLocks noChangeShapeType="1"/>
                </p:cNvSpPr>
                <p:nvPr/>
              </p:nvSpPr>
              <p:spPr bwMode="auto">
                <a:xfrm>
                  <a:off x="2038" y="1938"/>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714">
                  <a:extLst>
                    <a:ext uri="{FF2B5EF4-FFF2-40B4-BE49-F238E27FC236}">
                      <a16:creationId xmlns:a16="http://schemas.microsoft.com/office/drawing/2014/main" id="{57A4BD5C-7F6C-4850-B37C-BCCF887386AC}"/>
                    </a:ext>
                  </a:extLst>
                </p:cNvPr>
                <p:cNvSpPr>
                  <a:spLocks noChangeShapeType="1"/>
                </p:cNvSpPr>
                <p:nvPr/>
              </p:nvSpPr>
              <p:spPr bwMode="auto">
                <a:xfrm>
                  <a:off x="2162" y="2028"/>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Line 715">
                  <a:extLst>
                    <a:ext uri="{FF2B5EF4-FFF2-40B4-BE49-F238E27FC236}">
                      <a16:creationId xmlns:a16="http://schemas.microsoft.com/office/drawing/2014/main" id="{21561BA6-3B72-4EB9-A2EA-18452F59F4BA}"/>
                    </a:ext>
                  </a:extLst>
                </p:cNvPr>
                <p:cNvSpPr>
                  <a:spLocks noChangeShapeType="1"/>
                </p:cNvSpPr>
                <p:nvPr/>
              </p:nvSpPr>
              <p:spPr bwMode="auto">
                <a:xfrm flipH="1">
                  <a:off x="2139" y="2156"/>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Line 716">
                  <a:extLst>
                    <a:ext uri="{FF2B5EF4-FFF2-40B4-BE49-F238E27FC236}">
                      <a16:creationId xmlns:a16="http://schemas.microsoft.com/office/drawing/2014/main" id="{5DDA9F80-38B4-4583-8905-F1487003A188}"/>
                    </a:ext>
                  </a:extLst>
                </p:cNvPr>
                <p:cNvSpPr>
                  <a:spLocks noChangeShapeType="1"/>
                </p:cNvSpPr>
                <p:nvPr/>
              </p:nvSpPr>
              <p:spPr bwMode="auto">
                <a:xfrm flipH="1">
                  <a:off x="2847" y="1177"/>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717">
                  <a:extLst>
                    <a:ext uri="{FF2B5EF4-FFF2-40B4-BE49-F238E27FC236}">
                      <a16:creationId xmlns:a16="http://schemas.microsoft.com/office/drawing/2014/main" id="{037CCCE5-4CF8-43EC-8F34-3EB3B98B26A9}"/>
                    </a:ext>
                  </a:extLst>
                </p:cNvPr>
                <p:cNvSpPr>
                  <a:spLocks noChangeShapeType="1"/>
                </p:cNvSpPr>
                <p:nvPr/>
              </p:nvSpPr>
              <p:spPr bwMode="auto">
                <a:xfrm>
                  <a:off x="2033" y="1936"/>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718">
                  <a:extLst>
                    <a:ext uri="{FF2B5EF4-FFF2-40B4-BE49-F238E27FC236}">
                      <a16:creationId xmlns:a16="http://schemas.microsoft.com/office/drawing/2014/main" id="{05BAD331-4086-4EAC-A3E0-2C62D7A4D97B}"/>
                    </a:ext>
                  </a:extLst>
                </p:cNvPr>
                <p:cNvSpPr>
                  <a:spLocks noChangeShapeType="1"/>
                </p:cNvSpPr>
                <p:nvPr/>
              </p:nvSpPr>
              <p:spPr bwMode="auto">
                <a:xfrm>
                  <a:off x="2165" y="2033"/>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719">
                  <a:extLst>
                    <a:ext uri="{FF2B5EF4-FFF2-40B4-BE49-F238E27FC236}">
                      <a16:creationId xmlns:a16="http://schemas.microsoft.com/office/drawing/2014/main" id="{3538B757-FC10-42F7-B265-847F75F08C74}"/>
                    </a:ext>
                  </a:extLst>
                </p:cNvPr>
                <p:cNvSpPr>
                  <a:spLocks noChangeShapeType="1"/>
                </p:cNvSpPr>
                <p:nvPr/>
              </p:nvSpPr>
              <p:spPr bwMode="auto">
                <a:xfrm>
                  <a:off x="2167" y="2038"/>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720">
                  <a:extLst>
                    <a:ext uri="{FF2B5EF4-FFF2-40B4-BE49-F238E27FC236}">
                      <a16:creationId xmlns:a16="http://schemas.microsoft.com/office/drawing/2014/main" id="{E451D60F-E0A1-44BA-8589-70D13C4A36CC}"/>
                    </a:ext>
                  </a:extLst>
                </p:cNvPr>
                <p:cNvSpPr>
                  <a:spLocks noChangeShapeType="1"/>
                </p:cNvSpPr>
                <p:nvPr/>
              </p:nvSpPr>
              <p:spPr bwMode="auto">
                <a:xfrm flipH="1">
                  <a:off x="2140" y="2155"/>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721">
                  <a:extLst>
                    <a:ext uri="{FF2B5EF4-FFF2-40B4-BE49-F238E27FC236}">
                      <a16:creationId xmlns:a16="http://schemas.microsoft.com/office/drawing/2014/main" id="{479A9E4A-CD8C-4863-80A6-8294E3F72DC2}"/>
                    </a:ext>
                  </a:extLst>
                </p:cNvPr>
                <p:cNvSpPr>
                  <a:spLocks noChangeShapeType="1"/>
                </p:cNvSpPr>
                <p:nvPr/>
              </p:nvSpPr>
              <p:spPr bwMode="auto">
                <a:xfrm>
                  <a:off x="2028" y="1935"/>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722">
                  <a:extLst>
                    <a:ext uri="{FF2B5EF4-FFF2-40B4-BE49-F238E27FC236}">
                      <a16:creationId xmlns:a16="http://schemas.microsoft.com/office/drawing/2014/main" id="{C4DFD618-49A2-4B64-9F71-6ABF9D4B1ACF}"/>
                    </a:ext>
                  </a:extLst>
                </p:cNvPr>
                <p:cNvSpPr>
                  <a:spLocks noChangeShapeType="1"/>
                </p:cNvSpPr>
                <p:nvPr/>
              </p:nvSpPr>
              <p:spPr bwMode="auto">
                <a:xfrm>
                  <a:off x="2170" y="2043"/>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723">
                  <a:extLst>
                    <a:ext uri="{FF2B5EF4-FFF2-40B4-BE49-F238E27FC236}">
                      <a16:creationId xmlns:a16="http://schemas.microsoft.com/office/drawing/2014/main" id="{A07B2EE5-B5BD-43A4-BAF1-55F90A9D4F97}"/>
                    </a:ext>
                  </a:extLst>
                </p:cNvPr>
                <p:cNvSpPr>
                  <a:spLocks noChangeShapeType="1"/>
                </p:cNvSpPr>
                <p:nvPr/>
              </p:nvSpPr>
              <p:spPr bwMode="auto">
                <a:xfrm flipH="1">
                  <a:off x="2845" y="1180"/>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724">
                  <a:extLst>
                    <a:ext uri="{FF2B5EF4-FFF2-40B4-BE49-F238E27FC236}">
                      <a16:creationId xmlns:a16="http://schemas.microsoft.com/office/drawing/2014/main" id="{95DF8517-1D58-43BC-8A97-D668C3DBFFD1}"/>
                    </a:ext>
                  </a:extLst>
                </p:cNvPr>
                <p:cNvSpPr>
                  <a:spLocks noChangeShapeType="1"/>
                </p:cNvSpPr>
                <p:nvPr/>
              </p:nvSpPr>
              <p:spPr bwMode="auto">
                <a:xfrm flipH="1">
                  <a:off x="2142" y="2153"/>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725">
                  <a:extLst>
                    <a:ext uri="{FF2B5EF4-FFF2-40B4-BE49-F238E27FC236}">
                      <a16:creationId xmlns:a16="http://schemas.microsoft.com/office/drawing/2014/main" id="{8146EFC8-C71C-421D-A999-65AB3646C8DB}"/>
                    </a:ext>
                  </a:extLst>
                </p:cNvPr>
                <p:cNvSpPr>
                  <a:spLocks noChangeShapeType="1"/>
                </p:cNvSpPr>
                <p:nvPr/>
              </p:nvSpPr>
              <p:spPr bwMode="auto">
                <a:xfrm>
                  <a:off x="2023" y="1933"/>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726">
                  <a:extLst>
                    <a:ext uri="{FF2B5EF4-FFF2-40B4-BE49-F238E27FC236}">
                      <a16:creationId xmlns:a16="http://schemas.microsoft.com/office/drawing/2014/main" id="{7934E6B3-0478-4430-80FC-990DA239F842}"/>
                    </a:ext>
                  </a:extLst>
                </p:cNvPr>
                <p:cNvSpPr>
                  <a:spLocks noChangeShapeType="1"/>
                </p:cNvSpPr>
                <p:nvPr/>
              </p:nvSpPr>
              <p:spPr bwMode="auto">
                <a:xfrm>
                  <a:off x="2172" y="2048"/>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727">
                  <a:extLst>
                    <a:ext uri="{FF2B5EF4-FFF2-40B4-BE49-F238E27FC236}">
                      <a16:creationId xmlns:a16="http://schemas.microsoft.com/office/drawing/2014/main" id="{CE35E1B2-3B0B-4CFC-AE10-9F0A639BBB4D}"/>
                    </a:ext>
                  </a:extLst>
                </p:cNvPr>
                <p:cNvSpPr>
                  <a:spLocks noChangeShapeType="1"/>
                </p:cNvSpPr>
                <p:nvPr/>
              </p:nvSpPr>
              <p:spPr bwMode="auto">
                <a:xfrm>
                  <a:off x="2174" y="2053"/>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728">
                  <a:extLst>
                    <a:ext uri="{FF2B5EF4-FFF2-40B4-BE49-F238E27FC236}">
                      <a16:creationId xmlns:a16="http://schemas.microsoft.com/office/drawing/2014/main" id="{6084731D-A395-47E2-AD07-3B8156C92458}"/>
                    </a:ext>
                  </a:extLst>
                </p:cNvPr>
                <p:cNvSpPr>
                  <a:spLocks noChangeShapeType="1"/>
                </p:cNvSpPr>
                <p:nvPr/>
              </p:nvSpPr>
              <p:spPr bwMode="auto">
                <a:xfrm flipH="1">
                  <a:off x="2144" y="2152"/>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729">
                  <a:extLst>
                    <a:ext uri="{FF2B5EF4-FFF2-40B4-BE49-F238E27FC236}">
                      <a16:creationId xmlns:a16="http://schemas.microsoft.com/office/drawing/2014/main" id="{879DD0AD-3866-4774-8359-9A585DECC4C9}"/>
                    </a:ext>
                  </a:extLst>
                </p:cNvPr>
                <p:cNvSpPr>
                  <a:spLocks noChangeShapeType="1"/>
                </p:cNvSpPr>
                <p:nvPr/>
              </p:nvSpPr>
              <p:spPr bwMode="auto">
                <a:xfrm>
                  <a:off x="2018" y="1932"/>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730">
                  <a:extLst>
                    <a:ext uri="{FF2B5EF4-FFF2-40B4-BE49-F238E27FC236}">
                      <a16:creationId xmlns:a16="http://schemas.microsoft.com/office/drawing/2014/main" id="{A3B6F980-C448-46B3-ABC0-1247D725A4A4}"/>
                    </a:ext>
                  </a:extLst>
                </p:cNvPr>
                <p:cNvSpPr>
                  <a:spLocks noChangeShapeType="1"/>
                </p:cNvSpPr>
                <p:nvPr/>
              </p:nvSpPr>
              <p:spPr bwMode="auto">
                <a:xfrm flipH="1">
                  <a:off x="2842" y="1183"/>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731">
                  <a:extLst>
                    <a:ext uri="{FF2B5EF4-FFF2-40B4-BE49-F238E27FC236}">
                      <a16:creationId xmlns:a16="http://schemas.microsoft.com/office/drawing/2014/main" id="{5A52F10E-A247-40C0-AE67-A65E28486B57}"/>
                    </a:ext>
                  </a:extLst>
                </p:cNvPr>
                <p:cNvSpPr>
                  <a:spLocks noChangeShapeType="1"/>
                </p:cNvSpPr>
                <p:nvPr/>
              </p:nvSpPr>
              <p:spPr bwMode="auto">
                <a:xfrm>
                  <a:off x="2175" y="2058"/>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732">
                  <a:extLst>
                    <a:ext uri="{FF2B5EF4-FFF2-40B4-BE49-F238E27FC236}">
                      <a16:creationId xmlns:a16="http://schemas.microsoft.com/office/drawing/2014/main" id="{4A4A18D8-B1B6-45CC-BFDD-4A148F59E073}"/>
                    </a:ext>
                  </a:extLst>
                </p:cNvPr>
                <p:cNvSpPr>
                  <a:spLocks noChangeShapeType="1"/>
                </p:cNvSpPr>
                <p:nvPr/>
              </p:nvSpPr>
              <p:spPr bwMode="auto">
                <a:xfrm flipH="1">
                  <a:off x="2146" y="2150"/>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733">
                  <a:extLst>
                    <a:ext uri="{FF2B5EF4-FFF2-40B4-BE49-F238E27FC236}">
                      <a16:creationId xmlns:a16="http://schemas.microsoft.com/office/drawing/2014/main" id="{88C8A487-444E-4F17-9EBC-9548E14BEAB1}"/>
                    </a:ext>
                  </a:extLst>
                </p:cNvPr>
                <p:cNvSpPr>
                  <a:spLocks noChangeShapeType="1"/>
                </p:cNvSpPr>
                <p:nvPr/>
              </p:nvSpPr>
              <p:spPr bwMode="auto">
                <a:xfrm>
                  <a:off x="2177" y="2063"/>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734">
                  <a:extLst>
                    <a:ext uri="{FF2B5EF4-FFF2-40B4-BE49-F238E27FC236}">
                      <a16:creationId xmlns:a16="http://schemas.microsoft.com/office/drawing/2014/main" id="{45CAAA46-6F68-4340-82F7-AD94A3A69CE4}"/>
                    </a:ext>
                  </a:extLst>
                </p:cNvPr>
                <p:cNvSpPr>
                  <a:spLocks noChangeShapeType="1"/>
                </p:cNvSpPr>
                <p:nvPr/>
              </p:nvSpPr>
              <p:spPr bwMode="auto">
                <a:xfrm>
                  <a:off x="2013" y="1930"/>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735">
                  <a:extLst>
                    <a:ext uri="{FF2B5EF4-FFF2-40B4-BE49-F238E27FC236}">
                      <a16:creationId xmlns:a16="http://schemas.microsoft.com/office/drawing/2014/main" id="{B28BB9C9-0153-46DB-8350-B511B873E6C4}"/>
                    </a:ext>
                  </a:extLst>
                </p:cNvPr>
                <p:cNvSpPr>
                  <a:spLocks noChangeShapeType="1"/>
                </p:cNvSpPr>
                <p:nvPr/>
              </p:nvSpPr>
              <p:spPr bwMode="auto">
                <a:xfrm>
                  <a:off x="2178" y="2067"/>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736">
                  <a:extLst>
                    <a:ext uri="{FF2B5EF4-FFF2-40B4-BE49-F238E27FC236}">
                      <a16:creationId xmlns:a16="http://schemas.microsoft.com/office/drawing/2014/main" id="{CF87568C-D341-4C5E-9BFA-0B318B3B8AF6}"/>
                    </a:ext>
                  </a:extLst>
                </p:cNvPr>
                <p:cNvSpPr>
                  <a:spLocks noChangeShapeType="1"/>
                </p:cNvSpPr>
                <p:nvPr/>
              </p:nvSpPr>
              <p:spPr bwMode="auto">
                <a:xfrm flipH="1">
                  <a:off x="2149" y="2148"/>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737">
                  <a:extLst>
                    <a:ext uri="{FF2B5EF4-FFF2-40B4-BE49-F238E27FC236}">
                      <a16:creationId xmlns:a16="http://schemas.microsoft.com/office/drawing/2014/main" id="{F6E77D5D-CCBC-4C27-99E9-D28345BB87E7}"/>
                    </a:ext>
                  </a:extLst>
                </p:cNvPr>
                <p:cNvSpPr>
                  <a:spLocks noChangeShapeType="1"/>
                </p:cNvSpPr>
                <p:nvPr/>
              </p:nvSpPr>
              <p:spPr bwMode="auto">
                <a:xfrm flipH="1">
                  <a:off x="2840" y="1187"/>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738">
                  <a:extLst>
                    <a:ext uri="{FF2B5EF4-FFF2-40B4-BE49-F238E27FC236}">
                      <a16:creationId xmlns:a16="http://schemas.microsoft.com/office/drawing/2014/main" id="{FF789F09-D58F-4AFA-93C0-8BC8C080CAF2}"/>
                    </a:ext>
                  </a:extLst>
                </p:cNvPr>
                <p:cNvSpPr>
                  <a:spLocks noChangeShapeType="1"/>
                </p:cNvSpPr>
                <p:nvPr/>
              </p:nvSpPr>
              <p:spPr bwMode="auto">
                <a:xfrm>
                  <a:off x="2178" y="2072"/>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739">
                  <a:extLst>
                    <a:ext uri="{FF2B5EF4-FFF2-40B4-BE49-F238E27FC236}">
                      <a16:creationId xmlns:a16="http://schemas.microsoft.com/office/drawing/2014/main" id="{FCF76EB7-FEF0-4FB5-A8F9-47B85C972F41}"/>
                    </a:ext>
                  </a:extLst>
                </p:cNvPr>
                <p:cNvSpPr>
                  <a:spLocks noChangeShapeType="1"/>
                </p:cNvSpPr>
                <p:nvPr/>
              </p:nvSpPr>
              <p:spPr bwMode="auto">
                <a:xfrm>
                  <a:off x="2008" y="1929"/>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740">
                  <a:extLst>
                    <a:ext uri="{FF2B5EF4-FFF2-40B4-BE49-F238E27FC236}">
                      <a16:creationId xmlns:a16="http://schemas.microsoft.com/office/drawing/2014/main" id="{B6E25CFB-F1A9-4878-A673-B47EBC645BDA}"/>
                    </a:ext>
                  </a:extLst>
                </p:cNvPr>
                <p:cNvSpPr>
                  <a:spLocks noChangeShapeType="1"/>
                </p:cNvSpPr>
                <p:nvPr/>
              </p:nvSpPr>
              <p:spPr bwMode="auto">
                <a:xfrm flipH="1">
                  <a:off x="2151" y="2146"/>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741">
                  <a:extLst>
                    <a:ext uri="{FF2B5EF4-FFF2-40B4-BE49-F238E27FC236}">
                      <a16:creationId xmlns:a16="http://schemas.microsoft.com/office/drawing/2014/main" id="{7DE65DCF-1107-4A88-9807-D5D4ADCC4BC9}"/>
                    </a:ext>
                  </a:extLst>
                </p:cNvPr>
                <p:cNvSpPr>
                  <a:spLocks noChangeShapeType="1"/>
                </p:cNvSpPr>
                <p:nvPr/>
              </p:nvSpPr>
              <p:spPr bwMode="auto">
                <a:xfrm>
                  <a:off x="2179" y="2077"/>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742">
                  <a:extLst>
                    <a:ext uri="{FF2B5EF4-FFF2-40B4-BE49-F238E27FC236}">
                      <a16:creationId xmlns:a16="http://schemas.microsoft.com/office/drawing/2014/main" id="{6975B4A6-B32C-4A9D-9E09-78AF58F6212D}"/>
                    </a:ext>
                  </a:extLst>
                </p:cNvPr>
                <p:cNvSpPr>
                  <a:spLocks noChangeShapeType="1"/>
                </p:cNvSpPr>
                <p:nvPr/>
              </p:nvSpPr>
              <p:spPr bwMode="auto">
                <a:xfrm>
                  <a:off x="2179" y="2082"/>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743">
                  <a:extLst>
                    <a:ext uri="{FF2B5EF4-FFF2-40B4-BE49-F238E27FC236}">
                      <a16:creationId xmlns:a16="http://schemas.microsoft.com/office/drawing/2014/main" id="{D9A125DF-1598-47FC-B827-747B2B56B2DD}"/>
                    </a:ext>
                  </a:extLst>
                </p:cNvPr>
                <p:cNvSpPr>
                  <a:spLocks noChangeShapeType="1"/>
                </p:cNvSpPr>
                <p:nvPr/>
              </p:nvSpPr>
              <p:spPr bwMode="auto">
                <a:xfrm flipH="1">
                  <a:off x="2153" y="2144"/>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 name="Line 744">
                  <a:extLst>
                    <a:ext uri="{FF2B5EF4-FFF2-40B4-BE49-F238E27FC236}">
                      <a16:creationId xmlns:a16="http://schemas.microsoft.com/office/drawing/2014/main" id="{4484C547-AC95-4C3D-895A-05DF5476125E}"/>
                    </a:ext>
                  </a:extLst>
                </p:cNvPr>
                <p:cNvSpPr>
                  <a:spLocks noChangeShapeType="1"/>
                </p:cNvSpPr>
                <p:nvPr/>
              </p:nvSpPr>
              <p:spPr bwMode="auto">
                <a:xfrm flipH="1">
                  <a:off x="2837" y="1190"/>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745">
                  <a:extLst>
                    <a:ext uri="{FF2B5EF4-FFF2-40B4-BE49-F238E27FC236}">
                      <a16:creationId xmlns:a16="http://schemas.microsoft.com/office/drawing/2014/main" id="{4A0D86F6-FA0C-4A98-903E-EB61DB5536B6}"/>
                    </a:ext>
                  </a:extLst>
                </p:cNvPr>
                <p:cNvSpPr>
                  <a:spLocks noChangeShapeType="1"/>
                </p:cNvSpPr>
                <p:nvPr/>
              </p:nvSpPr>
              <p:spPr bwMode="auto">
                <a:xfrm>
                  <a:off x="2004" y="1928"/>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746">
                  <a:extLst>
                    <a:ext uri="{FF2B5EF4-FFF2-40B4-BE49-F238E27FC236}">
                      <a16:creationId xmlns:a16="http://schemas.microsoft.com/office/drawing/2014/main" id="{0150D012-9177-4159-B241-6314623A71EF}"/>
                    </a:ext>
                  </a:extLst>
                </p:cNvPr>
                <p:cNvSpPr>
                  <a:spLocks noChangeShapeType="1"/>
                </p:cNvSpPr>
                <p:nvPr/>
              </p:nvSpPr>
              <p:spPr bwMode="auto">
                <a:xfrm>
                  <a:off x="2179" y="2086"/>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747">
                  <a:extLst>
                    <a:ext uri="{FF2B5EF4-FFF2-40B4-BE49-F238E27FC236}">
                      <a16:creationId xmlns:a16="http://schemas.microsoft.com/office/drawing/2014/main" id="{16C39F22-B0C7-4092-9951-F4DC895DA9DE}"/>
                    </a:ext>
                  </a:extLst>
                </p:cNvPr>
                <p:cNvSpPr>
                  <a:spLocks noChangeShapeType="1"/>
                </p:cNvSpPr>
                <p:nvPr/>
              </p:nvSpPr>
              <p:spPr bwMode="auto">
                <a:xfrm flipH="1">
                  <a:off x="2155" y="2141"/>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748">
                  <a:extLst>
                    <a:ext uri="{FF2B5EF4-FFF2-40B4-BE49-F238E27FC236}">
                      <a16:creationId xmlns:a16="http://schemas.microsoft.com/office/drawing/2014/main" id="{2852A1F0-6AA2-4C07-9320-06FC480B79D7}"/>
                    </a:ext>
                  </a:extLst>
                </p:cNvPr>
                <p:cNvSpPr>
                  <a:spLocks noChangeShapeType="1"/>
                </p:cNvSpPr>
                <p:nvPr/>
              </p:nvSpPr>
              <p:spPr bwMode="auto">
                <a:xfrm flipH="1">
                  <a:off x="2178" y="2091"/>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749">
                  <a:extLst>
                    <a:ext uri="{FF2B5EF4-FFF2-40B4-BE49-F238E27FC236}">
                      <a16:creationId xmlns:a16="http://schemas.microsoft.com/office/drawing/2014/main" id="{D4C068D2-7F84-47C4-BC53-1204FE3D57DF}"/>
                    </a:ext>
                  </a:extLst>
                </p:cNvPr>
                <p:cNvSpPr>
                  <a:spLocks noChangeShapeType="1"/>
                </p:cNvSpPr>
                <p:nvPr/>
              </p:nvSpPr>
              <p:spPr bwMode="auto">
                <a:xfrm flipH="1">
                  <a:off x="2157" y="2139"/>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750">
                  <a:extLst>
                    <a:ext uri="{FF2B5EF4-FFF2-40B4-BE49-F238E27FC236}">
                      <a16:creationId xmlns:a16="http://schemas.microsoft.com/office/drawing/2014/main" id="{FE8E786D-84CC-4ABD-A45A-1AA1B0641936}"/>
                    </a:ext>
                  </a:extLst>
                </p:cNvPr>
                <p:cNvSpPr>
                  <a:spLocks noChangeShapeType="1"/>
                </p:cNvSpPr>
                <p:nvPr/>
              </p:nvSpPr>
              <p:spPr bwMode="auto">
                <a:xfrm>
                  <a:off x="2178" y="2095"/>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751">
                  <a:extLst>
                    <a:ext uri="{FF2B5EF4-FFF2-40B4-BE49-F238E27FC236}">
                      <a16:creationId xmlns:a16="http://schemas.microsoft.com/office/drawing/2014/main" id="{21DED7CB-0B9A-4F18-8961-C0F92A229913}"/>
                    </a:ext>
                  </a:extLst>
                </p:cNvPr>
                <p:cNvSpPr>
                  <a:spLocks noChangeShapeType="1"/>
                </p:cNvSpPr>
                <p:nvPr/>
              </p:nvSpPr>
              <p:spPr bwMode="auto">
                <a:xfrm flipH="1">
                  <a:off x="2159" y="2136"/>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752">
                  <a:extLst>
                    <a:ext uri="{FF2B5EF4-FFF2-40B4-BE49-F238E27FC236}">
                      <a16:creationId xmlns:a16="http://schemas.microsoft.com/office/drawing/2014/main" id="{9A833C81-875B-4A4A-A149-7BDBFF473384}"/>
                    </a:ext>
                  </a:extLst>
                </p:cNvPr>
                <p:cNvSpPr>
                  <a:spLocks noChangeShapeType="1"/>
                </p:cNvSpPr>
                <p:nvPr/>
              </p:nvSpPr>
              <p:spPr bwMode="auto">
                <a:xfrm flipH="1">
                  <a:off x="2177" y="2100"/>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753">
                  <a:extLst>
                    <a:ext uri="{FF2B5EF4-FFF2-40B4-BE49-F238E27FC236}">
                      <a16:creationId xmlns:a16="http://schemas.microsoft.com/office/drawing/2014/main" id="{465DD396-0843-46E0-86B3-DE14594B38F7}"/>
                    </a:ext>
                  </a:extLst>
                </p:cNvPr>
                <p:cNvSpPr>
                  <a:spLocks noChangeShapeType="1"/>
                </p:cNvSpPr>
                <p:nvPr/>
              </p:nvSpPr>
              <p:spPr bwMode="auto">
                <a:xfrm>
                  <a:off x="2000" y="1927"/>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754">
                  <a:extLst>
                    <a:ext uri="{FF2B5EF4-FFF2-40B4-BE49-F238E27FC236}">
                      <a16:creationId xmlns:a16="http://schemas.microsoft.com/office/drawing/2014/main" id="{58C982DF-8D7F-4697-B219-575025498792}"/>
                    </a:ext>
                  </a:extLst>
                </p:cNvPr>
                <p:cNvSpPr>
                  <a:spLocks noChangeShapeType="1"/>
                </p:cNvSpPr>
                <p:nvPr/>
              </p:nvSpPr>
              <p:spPr bwMode="auto">
                <a:xfrm flipH="1">
                  <a:off x="2162" y="2133"/>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755">
                  <a:extLst>
                    <a:ext uri="{FF2B5EF4-FFF2-40B4-BE49-F238E27FC236}">
                      <a16:creationId xmlns:a16="http://schemas.microsoft.com/office/drawing/2014/main" id="{20AC0F60-FE5B-4244-87B7-34832191C6EA}"/>
                    </a:ext>
                  </a:extLst>
                </p:cNvPr>
                <p:cNvSpPr>
                  <a:spLocks noChangeShapeType="1"/>
                </p:cNvSpPr>
                <p:nvPr/>
              </p:nvSpPr>
              <p:spPr bwMode="auto">
                <a:xfrm flipH="1">
                  <a:off x="2176" y="2104"/>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756">
                  <a:extLst>
                    <a:ext uri="{FF2B5EF4-FFF2-40B4-BE49-F238E27FC236}">
                      <a16:creationId xmlns:a16="http://schemas.microsoft.com/office/drawing/2014/main" id="{AB48FB2A-BD31-4F75-B9B6-682A80141F81}"/>
                    </a:ext>
                  </a:extLst>
                </p:cNvPr>
                <p:cNvSpPr>
                  <a:spLocks noChangeShapeType="1"/>
                </p:cNvSpPr>
                <p:nvPr/>
              </p:nvSpPr>
              <p:spPr bwMode="auto">
                <a:xfrm flipH="1">
                  <a:off x="2833" y="1194"/>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757">
                  <a:extLst>
                    <a:ext uri="{FF2B5EF4-FFF2-40B4-BE49-F238E27FC236}">
                      <a16:creationId xmlns:a16="http://schemas.microsoft.com/office/drawing/2014/main" id="{5456710C-C048-4D1C-AAEF-5531CE710BF5}"/>
                    </a:ext>
                  </a:extLst>
                </p:cNvPr>
                <p:cNvSpPr>
                  <a:spLocks noChangeShapeType="1"/>
                </p:cNvSpPr>
                <p:nvPr/>
              </p:nvSpPr>
              <p:spPr bwMode="auto">
                <a:xfrm flipH="1">
                  <a:off x="2164" y="2130"/>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758">
                  <a:extLst>
                    <a:ext uri="{FF2B5EF4-FFF2-40B4-BE49-F238E27FC236}">
                      <a16:creationId xmlns:a16="http://schemas.microsoft.com/office/drawing/2014/main" id="{9EE1B05A-9D92-4E2A-9737-381E00B85BBC}"/>
                    </a:ext>
                  </a:extLst>
                </p:cNvPr>
                <p:cNvSpPr>
                  <a:spLocks noChangeShapeType="1"/>
                </p:cNvSpPr>
                <p:nvPr/>
              </p:nvSpPr>
              <p:spPr bwMode="auto">
                <a:xfrm flipH="1">
                  <a:off x="2174" y="2108"/>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759">
                  <a:extLst>
                    <a:ext uri="{FF2B5EF4-FFF2-40B4-BE49-F238E27FC236}">
                      <a16:creationId xmlns:a16="http://schemas.microsoft.com/office/drawing/2014/main" id="{F0A7D7E2-2837-449D-8E41-BCE1A109D2A4}"/>
                    </a:ext>
                  </a:extLst>
                </p:cNvPr>
                <p:cNvSpPr>
                  <a:spLocks noChangeShapeType="1"/>
                </p:cNvSpPr>
                <p:nvPr/>
              </p:nvSpPr>
              <p:spPr bwMode="auto">
                <a:xfrm flipH="1">
                  <a:off x="2173" y="2112"/>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760">
                  <a:extLst>
                    <a:ext uri="{FF2B5EF4-FFF2-40B4-BE49-F238E27FC236}">
                      <a16:creationId xmlns:a16="http://schemas.microsoft.com/office/drawing/2014/main" id="{AF56D33B-01DD-482E-8A15-DA074BCD9EC4}"/>
                    </a:ext>
                  </a:extLst>
                </p:cNvPr>
                <p:cNvSpPr>
                  <a:spLocks noChangeShapeType="1"/>
                </p:cNvSpPr>
                <p:nvPr/>
              </p:nvSpPr>
              <p:spPr bwMode="auto">
                <a:xfrm flipH="1">
                  <a:off x="2166" y="2127"/>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761">
                  <a:extLst>
                    <a:ext uri="{FF2B5EF4-FFF2-40B4-BE49-F238E27FC236}">
                      <a16:creationId xmlns:a16="http://schemas.microsoft.com/office/drawing/2014/main" id="{B89DAC35-130C-431A-91C9-02B3B291D350}"/>
                    </a:ext>
                  </a:extLst>
                </p:cNvPr>
                <p:cNvSpPr>
                  <a:spLocks noChangeShapeType="1"/>
                </p:cNvSpPr>
                <p:nvPr/>
              </p:nvSpPr>
              <p:spPr bwMode="auto">
                <a:xfrm flipH="1">
                  <a:off x="2171" y="2116"/>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762">
                  <a:extLst>
                    <a:ext uri="{FF2B5EF4-FFF2-40B4-BE49-F238E27FC236}">
                      <a16:creationId xmlns:a16="http://schemas.microsoft.com/office/drawing/2014/main" id="{87B135EB-212E-48B9-892A-9943999670A7}"/>
                    </a:ext>
                  </a:extLst>
                </p:cNvPr>
                <p:cNvSpPr>
                  <a:spLocks noChangeShapeType="1"/>
                </p:cNvSpPr>
                <p:nvPr/>
              </p:nvSpPr>
              <p:spPr bwMode="auto">
                <a:xfrm flipH="1">
                  <a:off x="2168" y="2123"/>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763">
                  <a:extLst>
                    <a:ext uri="{FF2B5EF4-FFF2-40B4-BE49-F238E27FC236}">
                      <a16:creationId xmlns:a16="http://schemas.microsoft.com/office/drawing/2014/main" id="{C4ED241E-5BCD-4429-8469-488DAD8C8B3A}"/>
                    </a:ext>
                  </a:extLst>
                </p:cNvPr>
                <p:cNvSpPr>
                  <a:spLocks noChangeShapeType="1"/>
                </p:cNvSpPr>
                <p:nvPr/>
              </p:nvSpPr>
              <p:spPr bwMode="auto">
                <a:xfrm flipH="1">
                  <a:off x="2170" y="2120"/>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764">
                  <a:extLst>
                    <a:ext uri="{FF2B5EF4-FFF2-40B4-BE49-F238E27FC236}">
                      <a16:creationId xmlns:a16="http://schemas.microsoft.com/office/drawing/2014/main" id="{9E93DFD7-D1D0-4BB6-8492-21B915ABF47C}"/>
                    </a:ext>
                  </a:extLst>
                </p:cNvPr>
                <p:cNvSpPr>
                  <a:spLocks noChangeShapeType="1"/>
                </p:cNvSpPr>
                <p:nvPr/>
              </p:nvSpPr>
              <p:spPr bwMode="auto">
                <a:xfrm>
                  <a:off x="1997" y="1926"/>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765">
                  <a:extLst>
                    <a:ext uri="{FF2B5EF4-FFF2-40B4-BE49-F238E27FC236}">
                      <a16:creationId xmlns:a16="http://schemas.microsoft.com/office/drawing/2014/main" id="{EA364D46-2097-454C-863A-016B75AE45BE}"/>
                    </a:ext>
                  </a:extLst>
                </p:cNvPr>
                <p:cNvSpPr>
                  <a:spLocks noChangeShapeType="1"/>
                </p:cNvSpPr>
                <p:nvPr/>
              </p:nvSpPr>
              <p:spPr bwMode="auto">
                <a:xfrm flipH="1">
                  <a:off x="2830" y="1198"/>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766">
                  <a:extLst>
                    <a:ext uri="{FF2B5EF4-FFF2-40B4-BE49-F238E27FC236}">
                      <a16:creationId xmlns:a16="http://schemas.microsoft.com/office/drawing/2014/main" id="{E3D3E021-37D6-4B61-B443-E1879D94A701}"/>
                    </a:ext>
                  </a:extLst>
                </p:cNvPr>
                <p:cNvSpPr>
                  <a:spLocks noChangeShapeType="1"/>
                </p:cNvSpPr>
                <p:nvPr/>
              </p:nvSpPr>
              <p:spPr bwMode="auto">
                <a:xfrm>
                  <a:off x="1993" y="1925"/>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767">
                  <a:extLst>
                    <a:ext uri="{FF2B5EF4-FFF2-40B4-BE49-F238E27FC236}">
                      <a16:creationId xmlns:a16="http://schemas.microsoft.com/office/drawing/2014/main" id="{507E7076-20C0-4880-A04D-999E4AD57A3B}"/>
                    </a:ext>
                  </a:extLst>
                </p:cNvPr>
                <p:cNvSpPr>
                  <a:spLocks noChangeShapeType="1"/>
                </p:cNvSpPr>
                <p:nvPr/>
              </p:nvSpPr>
              <p:spPr bwMode="auto">
                <a:xfrm flipH="1">
                  <a:off x="2826" y="1202"/>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768">
                  <a:extLst>
                    <a:ext uri="{FF2B5EF4-FFF2-40B4-BE49-F238E27FC236}">
                      <a16:creationId xmlns:a16="http://schemas.microsoft.com/office/drawing/2014/main" id="{465C5D18-B176-4CEF-9244-CD626D384BC4}"/>
                    </a:ext>
                  </a:extLst>
                </p:cNvPr>
                <p:cNvSpPr>
                  <a:spLocks noChangeShapeType="1"/>
                </p:cNvSpPr>
                <p:nvPr/>
              </p:nvSpPr>
              <p:spPr bwMode="auto">
                <a:xfrm>
                  <a:off x="1990" y="1925"/>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769">
                  <a:extLst>
                    <a:ext uri="{FF2B5EF4-FFF2-40B4-BE49-F238E27FC236}">
                      <a16:creationId xmlns:a16="http://schemas.microsoft.com/office/drawing/2014/main" id="{9182EA57-8E37-47B0-8BD3-2107584F0B5B}"/>
                    </a:ext>
                  </a:extLst>
                </p:cNvPr>
                <p:cNvSpPr>
                  <a:spLocks noChangeShapeType="1"/>
                </p:cNvSpPr>
                <p:nvPr/>
              </p:nvSpPr>
              <p:spPr bwMode="auto">
                <a:xfrm flipH="1">
                  <a:off x="2822" y="1205"/>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770">
                  <a:extLst>
                    <a:ext uri="{FF2B5EF4-FFF2-40B4-BE49-F238E27FC236}">
                      <a16:creationId xmlns:a16="http://schemas.microsoft.com/office/drawing/2014/main" id="{D669E86E-F0BF-498F-BB9D-B1B1229F9205}"/>
                    </a:ext>
                  </a:extLst>
                </p:cNvPr>
                <p:cNvSpPr>
                  <a:spLocks noChangeShapeType="1"/>
                </p:cNvSpPr>
                <p:nvPr/>
              </p:nvSpPr>
              <p:spPr bwMode="auto">
                <a:xfrm>
                  <a:off x="1987" y="1924"/>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771">
                  <a:extLst>
                    <a:ext uri="{FF2B5EF4-FFF2-40B4-BE49-F238E27FC236}">
                      <a16:creationId xmlns:a16="http://schemas.microsoft.com/office/drawing/2014/main" id="{652D0D17-C142-4095-83B5-6CDB6C8D3341}"/>
                    </a:ext>
                  </a:extLst>
                </p:cNvPr>
                <p:cNvSpPr>
                  <a:spLocks noChangeShapeType="1"/>
                </p:cNvSpPr>
                <p:nvPr/>
              </p:nvSpPr>
              <p:spPr bwMode="auto">
                <a:xfrm>
                  <a:off x="1984" y="1924"/>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772">
                  <a:extLst>
                    <a:ext uri="{FF2B5EF4-FFF2-40B4-BE49-F238E27FC236}">
                      <a16:creationId xmlns:a16="http://schemas.microsoft.com/office/drawing/2014/main" id="{95793F1E-FE7E-4E98-A362-5420CB7CD343}"/>
                    </a:ext>
                  </a:extLst>
                </p:cNvPr>
                <p:cNvSpPr>
                  <a:spLocks noChangeShapeType="1"/>
                </p:cNvSpPr>
                <p:nvPr/>
              </p:nvSpPr>
              <p:spPr bwMode="auto">
                <a:xfrm flipH="1">
                  <a:off x="2818" y="1209"/>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773">
                  <a:extLst>
                    <a:ext uri="{FF2B5EF4-FFF2-40B4-BE49-F238E27FC236}">
                      <a16:creationId xmlns:a16="http://schemas.microsoft.com/office/drawing/2014/main" id="{A5ED90B6-1BA6-49D6-BA80-DB94F06FCD18}"/>
                    </a:ext>
                  </a:extLst>
                </p:cNvPr>
                <p:cNvSpPr>
                  <a:spLocks noChangeShapeType="1"/>
                </p:cNvSpPr>
                <p:nvPr/>
              </p:nvSpPr>
              <p:spPr bwMode="auto">
                <a:xfrm>
                  <a:off x="1981" y="1923"/>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774">
                  <a:extLst>
                    <a:ext uri="{FF2B5EF4-FFF2-40B4-BE49-F238E27FC236}">
                      <a16:creationId xmlns:a16="http://schemas.microsoft.com/office/drawing/2014/main" id="{F424557C-236F-46C8-A645-361A51DF3DD6}"/>
                    </a:ext>
                  </a:extLst>
                </p:cNvPr>
                <p:cNvSpPr>
                  <a:spLocks noChangeShapeType="1"/>
                </p:cNvSpPr>
                <p:nvPr/>
              </p:nvSpPr>
              <p:spPr bwMode="auto">
                <a:xfrm flipH="1">
                  <a:off x="2813" y="1213"/>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775">
                  <a:extLst>
                    <a:ext uri="{FF2B5EF4-FFF2-40B4-BE49-F238E27FC236}">
                      <a16:creationId xmlns:a16="http://schemas.microsoft.com/office/drawing/2014/main" id="{01637992-DDCC-481D-8DC1-5CCA02400880}"/>
                    </a:ext>
                  </a:extLst>
                </p:cNvPr>
                <p:cNvSpPr>
                  <a:spLocks noChangeShapeType="1"/>
                </p:cNvSpPr>
                <p:nvPr/>
              </p:nvSpPr>
              <p:spPr bwMode="auto">
                <a:xfrm>
                  <a:off x="1979" y="1923"/>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776">
                  <a:extLst>
                    <a:ext uri="{FF2B5EF4-FFF2-40B4-BE49-F238E27FC236}">
                      <a16:creationId xmlns:a16="http://schemas.microsoft.com/office/drawing/2014/main" id="{93E44DFF-E20E-4309-9DCD-FA86D47FC1D3}"/>
                    </a:ext>
                  </a:extLst>
                </p:cNvPr>
                <p:cNvSpPr>
                  <a:spLocks noChangeShapeType="1"/>
                </p:cNvSpPr>
                <p:nvPr/>
              </p:nvSpPr>
              <p:spPr bwMode="auto">
                <a:xfrm flipH="1">
                  <a:off x="2808" y="1218"/>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777">
                  <a:extLst>
                    <a:ext uri="{FF2B5EF4-FFF2-40B4-BE49-F238E27FC236}">
                      <a16:creationId xmlns:a16="http://schemas.microsoft.com/office/drawing/2014/main" id="{D465B9A4-5D46-4DB0-BB53-D6DB147563C1}"/>
                    </a:ext>
                  </a:extLst>
                </p:cNvPr>
                <p:cNvSpPr>
                  <a:spLocks noChangeShapeType="1"/>
                </p:cNvSpPr>
                <p:nvPr/>
              </p:nvSpPr>
              <p:spPr bwMode="auto">
                <a:xfrm>
                  <a:off x="1977" y="1922"/>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778">
                  <a:extLst>
                    <a:ext uri="{FF2B5EF4-FFF2-40B4-BE49-F238E27FC236}">
                      <a16:creationId xmlns:a16="http://schemas.microsoft.com/office/drawing/2014/main" id="{97449AEC-13DC-4166-B566-885DEEDAE7F3}"/>
                    </a:ext>
                  </a:extLst>
                </p:cNvPr>
                <p:cNvSpPr>
                  <a:spLocks noChangeShapeType="1"/>
                </p:cNvSpPr>
                <p:nvPr/>
              </p:nvSpPr>
              <p:spPr bwMode="auto">
                <a:xfrm flipH="1">
                  <a:off x="2803" y="1222"/>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779">
                  <a:extLst>
                    <a:ext uri="{FF2B5EF4-FFF2-40B4-BE49-F238E27FC236}">
                      <a16:creationId xmlns:a16="http://schemas.microsoft.com/office/drawing/2014/main" id="{625F756F-7645-497D-88D0-7D68822A79A4}"/>
                    </a:ext>
                  </a:extLst>
                </p:cNvPr>
                <p:cNvSpPr>
                  <a:spLocks noChangeShapeType="1"/>
                </p:cNvSpPr>
                <p:nvPr/>
              </p:nvSpPr>
              <p:spPr bwMode="auto">
                <a:xfrm>
                  <a:off x="1976" y="1922"/>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780">
                  <a:extLst>
                    <a:ext uri="{FF2B5EF4-FFF2-40B4-BE49-F238E27FC236}">
                      <a16:creationId xmlns:a16="http://schemas.microsoft.com/office/drawing/2014/main" id="{90D10C5C-C8D5-47D7-B14B-8E5D37E9A8B9}"/>
                    </a:ext>
                  </a:extLst>
                </p:cNvPr>
                <p:cNvSpPr>
                  <a:spLocks noChangeShapeType="1"/>
                </p:cNvSpPr>
                <p:nvPr/>
              </p:nvSpPr>
              <p:spPr bwMode="auto">
                <a:xfrm flipH="1">
                  <a:off x="2797" y="1226"/>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781">
                  <a:extLst>
                    <a:ext uri="{FF2B5EF4-FFF2-40B4-BE49-F238E27FC236}">
                      <a16:creationId xmlns:a16="http://schemas.microsoft.com/office/drawing/2014/main" id="{EEA34B63-3CA8-4B08-8825-2C89A97BE441}"/>
                    </a:ext>
                  </a:extLst>
                </p:cNvPr>
                <p:cNvSpPr>
                  <a:spLocks noChangeShapeType="1"/>
                </p:cNvSpPr>
                <p:nvPr/>
              </p:nvSpPr>
              <p:spPr bwMode="auto">
                <a:xfrm>
                  <a:off x="1974" y="1921"/>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782">
                  <a:extLst>
                    <a:ext uri="{FF2B5EF4-FFF2-40B4-BE49-F238E27FC236}">
                      <a16:creationId xmlns:a16="http://schemas.microsoft.com/office/drawing/2014/main" id="{70F54B65-165C-41F6-80EC-F27A9A5B673D}"/>
                    </a:ext>
                  </a:extLst>
                </p:cNvPr>
                <p:cNvSpPr>
                  <a:spLocks noChangeShapeType="1"/>
                </p:cNvSpPr>
                <p:nvPr/>
              </p:nvSpPr>
              <p:spPr bwMode="auto">
                <a:xfrm flipH="1">
                  <a:off x="2792" y="1230"/>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783">
                  <a:extLst>
                    <a:ext uri="{FF2B5EF4-FFF2-40B4-BE49-F238E27FC236}">
                      <a16:creationId xmlns:a16="http://schemas.microsoft.com/office/drawing/2014/main" id="{EF878CA6-961E-49DE-8D15-89B6D7B180D9}"/>
                    </a:ext>
                  </a:extLst>
                </p:cNvPr>
                <p:cNvSpPr>
                  <a:spLocks noChangeShapeType="1"/>
                </p:cNvSpPr>
                <p:nvPr/>
              </p:nvSpPr>
              <p:spPr bwMode="auto">
                <a:xfrm>
                  <a:off x="1974" y="1921"/>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784">
                  <a:extLst>
                    <a:ext uri="{FF2B5EF4-FFF2-40B4-BE49-F238E27FC236}">
                      <a16:creationId xmlns:a16="http://schemas.microsoft.com/office/drawing/2014/main" id="{2F0E4230-E5A6-4A16-99EA-239ED3E7CA5E}"/>
                    </a:ext>
                  </a:extLst>
                </p:cNvPr>
                <p:cNvSpPr>
                  <a:spLocks noChangeShapeType="1"/>
                </p:cNvSpPr>
                <p:nvPr/>
              </p:nvSpPr>
              <p:spPr bwMode="auto">
                <a:xfrm flipH="1">
                  <a:off x="2786" y="1234"/>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785">
                  <a:extLst>
                    <a:ext uri="{FF2B5EF4-FFF2-40B4-BE49-F238E27FC236}">
                      <a16:creationId xmlns:a16="http://schemas.microsoft.com/office/drawing/2014/main" id="{5C2883BF-8E68-47B8-A483-05BB0939A37F}"/>
                    </a:ext>
                  </a:extLst>
                </p:cNvPr>
                <p:cNvSpPr>
                  <a:spLocks noChangeShapeType="1"/>
                </p:cNvSpPr>
                <p:nvPr/>
              </p:nvSpPr>
              <p:spPr bwMode="auto">
                <a:xfrm>
                  <a:off x="1973" y="1921"/>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786">
                  <a:extLst>
                    <a:ext uri="{FF2B5EF4-FFF2-40B4-BE49-F238E27FC236}">
                      <a16:creationId xmlns:a16="http://schemas.microsoft.com/office/drawing/2014/main" id="{EC8AFAB5-1813-45E2-9A78-06B6EC15BB4F}"/>
                    </a:ext>
                  </a:extLst>
                </p:cNvPr>
                <p:cNvSpPr>
                  <a:spLocks noChangeShapeType="1"/>
                </p:cNvSpPr>
                <p:nvPr/>
              </p:nvSpPr>
              <p:spPr bwMode="auto">
                <a:xfrm flipH="1">
                  <a:off x="2779" y="1238"/>
                  <a:ext cx="7"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787">
                  <a:extLst>
                    <a:ext uri="{FF2B5EF4-FFF2-40B4-BE49-F238E27FC236}">
                      <a16:creationId xmlns:a16="http://schemas.microsoft.com/office/drawing/2014/main" id="{1CFE44A3-3577-48A0-9B20-86A2194CD286}"/>
                    </a:ext>
                  </a:extLst>
                </p:cNvPr>
                <p:cNvSpPr>
                  <a:spLocks noChangeShapeType="1"/>
                </p:cNvSpPr>
                <p:nvPr/>
              </p:nvSpPr>
              <p:spPr bwMode="auto">
                <a:xfrm>
                  <a:off x="1973" y="1920"/>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788">
                  <a:extLst>
                    <a:ext uri="{FF2B5EF4-FFF2-40B4-BE49-F238E27FC236}">
                      <a16:creationId xmlns:a16="http://schemas.microsoft.com/office/drawing/2014/main" id="{468FF091-209B-45EB-8B21-7DDCC26B0A5B}"/>
                    </a:ext>
                  </a:extLst>
                </p:cNvPr>
                <p:cNvSpPr>
                  <a:spLocks noChangeShapeType="1"/>
                </p:cNvSpPr>
                <p:nvPr/>
              </p:nvSpPr>
              <p:spPr bwMode="auto">
                <a:xfrm>
                  <a:off x="2406" y="1325"/>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789">
                  <a:extLst>
                    <a:ext uri="{FF2B5EF4-FFF2-40B4-BE49-F238E27FC236}">
                      <a16:creationId xmlns:a16="http://schemas.microsoft.com/office/drawing/2014/main" id="{7823B122-5EED-4249-9AE6-10DDD3B39CB4}"/>
                    </a:ext>
                  </a:extLst>
                </p:cNvPr>
                <p:cNvSpPr>
                  <a:spLocks noChangeShapeType="1"/>
                </p:cNvSpPr>
                <p:nvPr/>
              </p:nvSpPr>
              <p:spPr bwMode="auto">
                <a:xfrm>
                  <a:off x="2405" y="1323"/>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790">
                  <a:extLst>
                    <a:ext uri="{FF2B5EF4-FFF2-40B4-BE49-F238E27FC236}">
                      <a16:creationId xmlns:a16="http://schemas.microsoft.com/office/drawing/2014/main" id="{EB7E1DB6-4055-415C-90DA-332609858551}"/>
                    </a:ext>
                  </a:extLst>
                </p:cNvPr>
                <p:cNvSpPr>
                  <a:spLocks noChangeShapeType="1"/>
                </p:cNvSpPr>
                <p:nvPr/>
              </p:nvSpPr>
              <p:spPr bwMode="auto">
                <a:xfrm>
                  <a:off x="2405" y="1322"/>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791">
                  <a:extLst>
                    <a:ext uri="{FF2B5EF4-FFF2-40B4-BE49-F238E27FC236}">
                      <a16:creationId xmlns:a16="http://schemas.microsoft.com/office/drawing/2014/main" id="{CE5A6F40-EC18-4CE8-ABE5-898A9C126AED}"/>
                    </a:ext>
                  </a:extLst>
                </p:cNvPr>
                <p:cNvSpPr>
                  <a:spLocks noChangeShapeType="1"/>
                </p:cNvSpPr>
                <p:nvPr/>
              </p:nvSpPr>
              <p:spPr bwMode="auto">
                <a:xfrm>
                  <a:off x="2406" y="1327"/>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792">
                  <a:extLst>
                    <a:ext uri="{FF2B5EF4-FFF2-40B4-BE49-F238E27FC236}">
                      <a16:creationId xmlns:a16="http://schemas.microsoft.com/office/drawing/2014/main" id="{86D948DA-D3CF-46C3-85B4-6294B954BEAD}"/>
                    </a:ext>
                  </a:extLst>
                </p:cNvPr>
                <p:cNvSpPr>
                  <a:spLocks noChangeShapeType="1"/>
                </p:cNvSpPr>
                <p:nvPr/>
              </p:nvSpPr>
              <p:spPr bwMode="auto">
                <a:xfrm>
                  <a:off x="2405" y="1320"/>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793">
                  <a:extLst>
                    <a:ext uri="{FF2B5EF4-FFF2-40B4-BE49-F238E27FC236}">
                      <a16:creationId xmlns:a16="http://schemas.microsoft.com/office/drawing/2014/main" id="{AB01B003-F88E-4438-8E31-FD051170ACD9}"/>
                    </a:ext>
                  </a:extLst>
                </p:cNvPr>
                <p:cNvSpPr>
                  <a:spLocks noChangeShapeType="1"/>
                </p:cNvSpPr>
                <p:nvPr/>
              </p:nvSpPr>
              <p:spPr bwMode="auto">
                <a:xfrm>
                  <a:off x="2407" y="1329"/>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794">
                  <a:extLst>
                    <a:ext uri="{FF2B5EF4-FFF2-40B4-BE49-F238E27FC236}">
                      <a16:creationId xmlns:a16="http://schemas.microsoft.com/office/drawing/2014/main" id="{A0D619D9-087A-4122-96D3-B6361855125F}"/>
                    </a:ext>
                  </a:extLst>
                </p:cNvPr>
                <p:cNvSpPr>
                  <a:spLocks noChangeShapeType="1"/>
                </p:cNvSpPr>
                <p:nvPr/>
              </p:nvSpPr>
              <p:spPr bwMode="auto">
                <a:xfrm>
                  <a:off x="2405" y="131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795">
                  <a:extLst>
                    <a:ext uri="{FF2B5EF4-FFF2-40B4-BE49-F238E27FC236}">
                      <a16:creationId xmlns:a16="http://schemas.microsoft.com/office/drawing/2014/main" id="{29BA47E9-AF84-47A3-A067-C0CF82E9C262}"/>
                    </a:ext>
                  </a:extLst>
                </p:cNvPr>
                <p:cNvSpPr>
                  <a:spLocks noChangeShapeType="1"/>
                </p:cNvSpPr>
                <p:nvPr/>
              </p:nvSpPr>
              <p:spPr bwMode="auto">
                <a:xfrm>
                  <a:off x="2408" y="1332"/>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796">
                  <a:extLst>
                    <a:ext uri="{FF2B5EF4-FFF2-40B4-BE49-F238E27FC236}">
                      <a16:creationId xmlns:a16="http://schemas.microsoft.com/office/drawing/2014/main" id="{A5A05CE1-5303-47EE-A9F7-DE1ED18A8FB1}"/>
                    </a:ext>
                  </a:extLst>
                </p:cNvPr>
                <p:cNvSpPr>
                  <a:spLocks noChangeShapeType="1"/>
                </p:cNvSpPr>
                <p:nvPr/>
              </p:nvSpPr>
              <p:spPr bwMode="auto">
                <a:xfrm>
                  <a:off x="2405" y="1318"/>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797">
                  <a:extLst>
                    <a:ext uri="{FF2B5EF4-FFF2-40B4-BE49-F238E27FC236}">
                      <a16:creationId xmlns:a16="http://schemas.microsoft.com/office/drawing/2014/main" id="{71C7FF2C-0951-4A84-9220-BA5CBF29747D}"/>
                    </a:ext>
                  </a:extLst>
                </p:cNvPr>
                <p:cNvSpPr>
                  <a:spLocks noChangeShapeType="1"/>
                </p:cNvSpPr>
                <p:nvPr/>
              </p:nvSpPr>
              <p:spPr bwMode="auto">
                <a:xfrm flipH="1">
                  <a:off x="2773" y="1242"/>
                  <a:ext cx="6"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798">
                  <a:extLst>
                    <a:ext uri="{FF2B5EF4-FFF2-40B4-BE49-F238E27FC236}">
                      <a16:creationId xmlns:a16="http://schemas.microsoft.com/office/drawing/2014/main" id="{733262FF-809B-4C56-BE6B-8CB429B826C1}"/>
                    </a:ext>
                  </a:extLst>
                </p:cNvPr>
                <p:cNvSpPr>
                  <a:spLocks noChangeShapeType="1"/>
                </p:cNvSpPr>
                <p:nvPr/>
              </p:nvSpPr>
              <p:spPr bwMode="auto">
                <a:xfrm>
                  <a:off x="2408" y="1334"/>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799">
                  <a:extLst>
                    <a:ext uri="{FF2B5EF4-FFF2-40B4-BE49-F238E27FC236}">
                      <a16:creationId xmlns:a16="http://schemas.microsoft.com/office/drawing/2014/main" id="{1C05BEE0-8976-4499-AB32-10914F6095CB}"/>
                    </a:ext>
                  </a:extLst>
                </p:cNvPr>
                <p:cNvSpPr>
                  <a:spLocks noChangeShapeType="1"/>
                </p:cNvSpPr>
                <p:nvPr/>
              </p:nvSpPr>
              <p:spPr bwMode="auto">
                <a:xfrm>
                  <a:off x="2405" y="1316"/>
                  <a:ext cx="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800">
                  <a:extLst>
                    <a:ext uri="{FF2B5EF4-FFF2-40B4-BE49-F238E27FC236}">
                      <a16:creationId xmlns:a16="http://schemas.microsoft.com/office/drawing/2014/main" id="{DF1EE052-6766-424A-A51C-1BAC4F5D4F5A}"/>
                    </a:ext>
                  </a:extLst>
                </p:cNvPr>
                <p:cNvSpPr>
                  <a:spLocks noChangeShapeType="1"/>
                </p:cNvSpPr>
                <p:nvPr/>
              </p:nvSpPr>
              <p:spPr bwMode="auto">
                <a:xfrm>
                  <a:off x="2409" y="1337"/>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801">
                  <a:extLst>
                    <a:ext uri="{FF2B5EF4-FFF2-40B4-BE49-F238E27FC236}">
                      <a16:creationId xmlns:a16="http://schemas.microsoft.com/office/drawing/2014/main" id="{526B8780-DEB5-448C-B901-F3B42E755575}"/>
                    </a:ext>
                  </a:extLst>
                </p:cNvPr>
                <p:cNvSpPr>
                  <a:spLocks noChangeShapeType="1"/>
                </p:cNvSpPr>
                <p:nvPr/>
              </p:nvSpPr>
              <p:spPr bwMode="auto">
                <a:xfrm flipH="1">
                  <a:off x="2405" y="1316"/>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802">
                  <a:extLst>
                    <a:ext uri="{FF2B5EF4-FFF2-40B4-BE49-F238E27FC236}">
                      <a16:creationId xmlns:a16="http://schemas.microsoft.com/office/drawing/2014/main" id="{4F31004F-3A46-413C-A208-036EC5325422}"/>
                    </a:ext>
                  </a:extLst>
                </p:cNvPr>
                <p:cNvSpPr>
                  <a:spLocks noChangeShapeType="1"/>
                </p:cNvSpPr>
                <p:nvPr/>
              </p:nvSpPr>
              <p:spPr bwMode="auto">
                <a:xfrm>
                  <a:off x="2406" y="131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803">
                  <a:extLst>
                    <a:ext uri="{FF2B5EF4-FFF2-40B4-BE49-F238E27FC236}">
                      <a16:creationId xmlns:a16="http://schemas.microsoft.com/office/drawing/2014/main" id="{B8B9D234-74FF-4D40-9A22-28442F5D1E81}"/>
                    </a:ext>
                  </a:extLst>
                </p:cNvPr>
                <p:cNvSpPr>
                  <a:spLocks noChangeShapeType="1"/>
                </p:cNvSpPr>
                <p:nvPr/>
              </p:nvSpPr>
              <p:spPr bwMode="auto">
                <a:xfrm>
                  <a:off x="1973" y="1920"/>
                  <a:ext cx="0"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804">
                  <a:extLst>
                    <a:ext uri="{FF2B5EF4-FFF2-40B4-BE49-F238E27FC236}">
                      <a16:creationId xmlns:a16="http://schemas.microsoft.com/office/drawing/2014/main" id="{551A53E2-74F5-484A-A2D3-5E75A6FC3344}"/>
                    </a:ext>
                  </a:extLst>
                </p:cNvPr>
                <p:cNvSpPr>
                  <a:spLocks noChangeShapeType="1"/>
                </p:cNvSpPr>
                <p:nvPr/>
              </p:nvSpPr>
              <p:spPr bwMode="auto">
                <a:xfrm>
                  <a:off x="2409" y="1340"/>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805">
                  <a:extLst>
                    <a:ext uri="{FF2B5EF4-FFF2-40B4-BE49-F238E27FC236}">
                      <a16:creationId xmlns:a16="http://schemas.microsoft.com/office/drawing/2014/main" id="{B2046BE3-6673-4EC8-A44C-FEF3BFC0B84D}"/>
                    </a:ext>
                  </a:extLst>
                </p:cNvPr>
                <p:cNvSpPr>
                  <a:spLocks noChangeShapeType="1"/>
                </p:cNvSpPr>
                <p:nvPr/>
              </p:nvSpPr>
              <p:spPr bwMode="auto">
                <a:xfrm flipH="1">
                  <a:off x="2406" y="1314"/>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806">
                  <a:extLst>
                    <a:ext uri="{FF2B5EF4-FFF2-40B4-BE49-F238E27FC236}">
                      <a16:creationId xmlns:a16="http://schemas.microsoft.com/office/drawing/2014/main" id="{406B1286-C5F2-48BE-9EB1-B20897B1F9AF}"/>
                    </a:ext>
                  </a:extLst>
                </p:cNvPr>
                <p:cNvSpPr>
                  <a:spLocks noChangeShapeType="1"/>
                </p:cNvSpPr>
                <p:nvPr/>
              </p:nvSpPr>
              <p:spPr bwMode="auto">
                <a:xfrm>
                  <a:off x="2410" y="1343"/>
                  <a:ext cx="1"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807">
                  <a:extLst>
                    <a:ext uri="{FF2B5EF4-FFF2-40B4-BE49-F238E27FC236}">
                      <a16:creationId xmlns:a16="http://schemas.microsoft.com/office/drawing/2014/main" id="{7280F665-CB8F-4D20-B0A9-5863D3AD406F}"/>
                    </a:ext>
                  </a:extLst>
                </p:cNvPr>
                <p:cNvSpPr>
                  <a:spLocks noChangeShapeType="1"/>
                </p:cNvSpPr>
                <p:nvPr/>
              </p:nvSpPr>
              <p:spPr bwMode="auto">
                <a:xfrm flipH="1">
                  <a:off x="2766" y="1246"/>
                  <a:ext cx="7"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4" name="Group 1009">
                <a:extLst>
                  <a:ext uri="{FF2B5EF4-FFF2-40B4-BE49-F238E27FC236}">
                    <a16:creationId xmlns:a16="http://schemas.microsoft.com/office/drawing/2014/main" id="{AAF579CD-8CDF-4C81-A947-C9C542213D1F}"/>
                  </a:ext>
                </a:extLst>
              </p:cNvPr>
              <p:cNvGrpSpPr>
                <a:grpSpLocks/>
              </p:cNvGrpSpPr>
              <p:nvPr/>
            </p:nvGrpSpPr>
            <p:grpSpPr bwMode="auto">
              <a:xfrm>
                <a:off x="3132138" y="1984375"/>
                <a:ext cx="1258888" cy="1063625"/>
                <a:chOff x="1973" y="1250"/>
                <a:chExt cx="793" cy="670"/>
              </a:xfrm>
            </p:grpSpPr>
            <p:sp>
              <p:nvSpPr>
                <p:cNvPr id="248" name="Line 809">
                  <a:extLst>
                    <a:ext uri="{FF2B5EF4-FFF2-40B4-BE49-F238E27FC236}">
                      <a16:creationId xmlns:a16="http://schemas.microsoft.com/office/drawing/2014/main" id="{3BE6110C-58BD-48A3-A38F-3427D684EA8E}"/>
                    </a:ext>
                  </a:extLst>
                </p:cNvPr>
                <p:cNvSpPr>
                  <a:spLocks noChangeShapeType="1"/>
                </p:cNvSpPr>
                <p:nvPr/>
              </p:nvSpPr>
              <p:spPr bwMode="auto">
                <a:xfrm flipH="1">
                  <a:off x="2407" y="1314"/>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810">
                  <a:extLst>
                    <a:ext uri="{FF2B5EF4-FFF2-40B4-BE49-F238E27FC236}">
                      <a16:creationId xmlns:a16="http://schemas.microsoft.com/office/drawing/2014/main" id="{0EF05145-A993-42C0-A9F6-C806152D1891}"/>
                    </a:ext>
                  </a:extLst>
                </p:cNvPr>
                <p:cNvSpPr>
                  <a:spLocks noChangeShapeType="1"/>
                </p:cNvSpPr>
                <p:nvPr/>
              </p:nvSpPr>
              <p:spPr bwMode="auto">
                <a:xfrm>
                  <a:off x="2411" y="1346"/>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811">
                  <a:extLst>
                    <a:ext uri="{FF2B5EF4-FFF2-40B4-BE49-F238E27FC236}">
                      <a16:creationId xmlns:a16="http://schemas.microsoft.com/office/drawing/2014/main" id="{D89F2475-1414-4B5E-9488-343C20A6B53A}"/>
                    </a:ext>
                  </a:extLst>
                </p:cNvPr>
                <p:cNvSpPr>
                  <a:spLocks noChangeShapeType="1"/>
                </p:cNvSpPr>
                <p:nvPr/>
              </p:nvSpPr>
              <p:spPr bwMode="auto">
                <a:xfrm flipH="1">
                  <a:off x="2408" y="1313"/>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812">
                  <a:extLst>
                    <a:ext uri="{FF2B5EF4-FFF2-40B4-BE49-F238E27FC236}">
                      <a16:creationId xmlns:a16="http://schemas.microsoft.com/office/drawing/2014/main" id="{02AE2335-9DB8-47C4-852C-7433B551592D}"/>
                    </a:ext>
                  </a:extLst>
                </p:cNvPr>
                <p:cNvSpPr>
                  <a:spLocks noChangeShapeType="1"/>
                </p:cNvSpPr>
                <p:nvPr/>
              </p:nvSpPr>
              <p:spPr bwMode="auto">
                <a:xfrm>
                  <a:off x="1973" y="191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813">
                  <a:extLst>
                    <a:ext uri="{FF2B5EF4-FFF2-40B4-BE49-F238E27FC236}">
                      <a16:creationId xmlns:a16="http://schemas.microsoft.com/office/drawing/2014/main" id="{34532E32-E2B0-4D1F-BF5E-3C740956BB1C}"/>
                    </a:ext>
                  </a:extLst>
                </p:cNvPr>
                <p:cNvSpPr>
                  <a:spLocks noChangeShapeType="1"/>
                </p:cNvSpPr>
                <p:nvPr/>
              </p:nvSpPr>
              <p:spPr bwMode="auto">
                <a:xfrm>
                  <a:off x="2411" y="1350"/>
                  <a:ext cx="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814">
                  <a:extLst>
                    <a:ext uri="{FF2B5EF4-FFF2-40B4-BE49-F238E27FC236}">
                      <a16:creationId xmlns:a16="http://schemas.microsoft.com/office/drawing/2014/main" id="{97A67E8C-3384-4A41-8D95-8116CD25BD14}"/>
                    </a:ext>
                  </a:extLst>
                </p:cNvPr>
                <p:cNvSpPr>
                  <a:spLocks noChangeShapeType="1"/>
                </p:cNvSpPr>
                <p:nvPr/>
              </p:nvSpPr>
              <p:spPr bwMode="auto">
                <a:xfrm flipH="1">
                  <a:off x="2410" y="1313"/>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815">
                  <a:extLst>
                    <a:ext uri="{FF2B5EF4-FFF2-40B4-BE49-F238E27FC236}">
                      <a16:creationId xmlns:a16="http://schemas.microsoft.com/office/drawing/2014/main" id="{80A522C0-EBFA-4A09-ADBE-75D3E4E820A1}"/>
                    </a:ext>
                  </a:extLst>
                </p:cNvPr>
                <p:cNvSpPr>
                  <a:spLocks noChangeShapeType="1"/>
                </p:cNvSpPr>
                <p:nvPr/>
              </p:nvSpPr>
              <p:spPr bwMode="auto">
                <a:xfrm flipH="1">
                  <a:off x="2759" y="1250"/>
                  <a:ext cx="7"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816">
                  <a:extLst>
                    <a:ext uri="{FF2B5EF4-FFF2-40B4-BE49-F238E27FC236}">
                      <a16:creationId xmlns:a16="http://schemas.microsoft.com/office/drawing/2014/main" id="{67CC812C-ECBF-41D0-98D3-78905961F3F7}"/>
                    </a:ext>
                  </a:extLst>
                </p:cNvPr>
                <p:cNvSpPr>
                  <a:spLocks noChangeShapeType="1"/>
                </p:cNvSpPr>
                <p:nvPr/>
              </p:nvSpPr>
              <p:spPr bwMode="auto">
                <a:xfrm>
                  <a:off x="2411" y="1353"/>
                  <a:ext cx="1"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817">
                  <a:extLst>
                    <a:ext uri="{FF2B5EF4-FFF2-40B4-BE49-F238E27FC236}">
                      <a16:creationId xmlns:a16="http://schemas.microsoft.com/office/drawing/2014/main" id="{4AA3676B-FA96-49E6-AA2A-5A70CBD97237}"/>
                    </a:ext>
                  </a:extLst>
                </p:cNvPr>
                <p:cNvSpPr>
                  <a:spLocks noChangeShapeType="1"/>
                </p:cNvSpPr>
                <p:nvPr/>
              </p:nvSpPr>
              <p:spPr bwMode="auto">
                <a:xfrm flipH="1">
                  <a:off x="2411" y="1313"/>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818">
                  <a:extLst>
                    <a:ext uri="{FF2B5EF4-FFF2-40B4-BE49-F238E27FC236}">
                      <a16:creationId xmlns:a16="http://schemas.microsoft.com/office/drawing/2014/main" id="{E5A84C77-15BE-4E71-9EBA-D5EA42A0C819}"/>
                    </a:ext>
                  </a:extLst>
                </p:cNvPr>
                <p:cNvSpPr>
                  <a:spLocks noChangeShapeType="1"/>
                </p:cNvSpPr>
                <p:nvPr/>
              </p:nvSpPr>
              <p:spPr bwMode="auto">
                <a:xfrm>
                  <a:off x="2412" y="1357"/>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819">
                  <a:extLst>
                    <a:ext uri="{FF2B5EF4-FFF2-40B4-BE49-F238E27FC236}">
                      <a16:creationId xmlns:a16="http://schemas.microsoft.com/office/drawing/2014/main" id="{96918037-3C08-40F8-99BC-C72650F0ECBD}"/>
                    </a:ext>
                  </a:extLst>
                </p:cNvPr>
                <p:cNvSpPr>
                  <a:spLocks noChangeShapeType="1"/>
                </p:cNvSpPr>
                <p:nvPr/>
              </p:nvSpPr>
              <p:spPr bwMode="auto">
                <a:xfrm flipH="1">
                  <a:off x="1973" y="1919"/>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820">
                  <a:extLst>
                    <a:ext uri="{FF2B5EF4-FFF2-40B4-BE49-F238E27FC236}">
                      <a16:creationId xmlns:a16="http://schemas.microsoft.com/office/drawing/2014/main" id="{AAA47C9C-475A-4527-AD62-A136291E9F8D}"/>
                    </a:ext>
                  </a:extLst>
                </p:cNvPr>
                <p:cNvSpPr>
                  <a:spLocks noChangeShapeType="1"/>
                </p:cNvSpPr>
                <p:nvPr/>
              </p:nvSpPr>
              <p:spPr bwMode="auto">
                <a:xfrm flipH="1">
                  <a:off x="2413" y="1313"/>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821">
                  <a:extLst>
                    <a:ext uri="{FF2B5EF4-FFF2-40B4-BE49-F238E27FC236}">
                      <a16:creationId xmlns:a16="http://schemas.microsoft.com/office/drawing/2014/main" id="{86DA10ED-8F89-492B-8472-AA78C556F3E7}"/>
                    </a:ext>
                  </a:extLst>
                </p:cNvPr>
                <p:cNvSpPr>
                  <a:spLocks noChangeShapeType="1"/>
                </p:cNvSpPr>
                <p:nvPr/>
              </p:nvSpPr>
              <p:spPr bwMode="auto">
                <a:xfrm flipH="1">
                  <a:off x="2751" y="1253"/>
                  <a:ext cx="8"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822">
                  <a:extLst>
                    <a:ext uri="{FF2B5EF4-FFF2-40B4-BE49-F238E27FC236}">
                      <a16:creationId xmlns:a16="http://schemas.microsoft.com/office/drawing/2014/main" id="{8267888E-60FB-4EF7-A17C-869A5CDF0D17}"/>
                    </a:ext>
                  </a:extLst>
                </p:cNvPr>
                <p:cNvSpPr>
                  <a:spLocks noChangeShapeType="1"/>
                </p:cNvSpPr>
                <p:nvPr/>
              </p:nvSpPr>
              <p:spPr bwMode="auto">
                <a:xfrm>
                  <a:off x="2108" y="1645"/>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823">
                  <a:extLst>
                    <a:ext uri="{FF2B5EF4-FFF2-40B4-BE49-F238E27FC236}">
                      <a16:creationId xmlns:a16="http://schemas.microsoft.com/office/drawing/2014/main" id="{3306C8C6-8C45-4960-AC9D-CDF57FE34DF4}"/>
                    </a:ext>
                  </a:extLst>
                </p:cNvPr>
                <p:cNvSpPr>
                  <a:spLocks noChangeShapeType="1"/>
                </p:cNvSpPr>
                <p:nvPr/>
              </p:nvSpPr>
              <p:spPr bwMode="auto">
                <a:xfrm>
                  <a:off x="2111" y="1648"/>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824">
                  <a:extLst>
                    <a:ext uri="{FF2B5EF4-FFF2-40B4-BE49-F238E27FC236}">
                      <a16:creationId xmlns:a16="http://schemas.microsoft.com/office/drawing/2014/main" id="{D8588621-DC7A-49AD-B209-9206B1145A58}"/>
                    </a:ext>
                  </a:extLst>
                </p:cNvPr>
                <p:cNvSpPr>
                  <a:spLocks noChangeShapeType="1"/>
                </p:cNvSpPr>
                <p:nvPr/>
              </p:nvSpPr>
              <p:spPr bwMode="auto">
                <a:xfrm>
                  <a:off x="2105" y="1641"/>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825">
                  <a:extLst>
                    <a:ext uri="{FF2B5EF4-FFF2-40B4-BE49-F238E27FC236}">
                      <a16:creationId xmlns:a16="http://schemas.microsoft.com/office/drawing/2014/main" id="{428EF68E-F2F3-441B-BAAB-2F33D045FE1B}"/>
                    </a:ext>
                  </a:extLst>
                </p:cNvPr>
                <p:cNvSpPr>
                  <a:spLocks noChangeShapeType="1"/>
                </p:cNvSpPr>
                <p:nvPr/>
              </p:nvSpPr>
              <p:spPr bwMode="auto">
                <a:xfrm>
                  <a:off x="2114" y="1652"/>
                  <a:ext cx="3"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826">
                  <a:extLst>
                    <a:ext uri="{FF2B5EF4-FFF2-40B4-BE49-F238E27FC236}">
                      <a16:creationId xmlns:a16="http://schemas.microsoft.com/office/drawing/2014/main" id="{78E8B187-FC81-4069-8B6B-93992D6B9EC3}"/>
                    </a:ext>
                  </a:extLst>
                </p:cNvPr>
                <p:cNvSpPr>
                  <a:spLocks noChangeShapeType="1"/>
                </p:cNvSpPr>
                <p:nvPr/>
              </p:nvSpPr>
              <p:spPr bwMode="auto">
                <a:xfrm>
                  <a:off x="2412" y="1361"/>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827">
                  <a:extLst>
                    <a:ext uri="{FF2B5EF4-FFF2-40B4-BE49-F238E27FC236}">
                      <a16:creationId xmlns:a16="http://schemas.microsoft.com/office/drawing/2014/main" id="{C8979F91-144D-4143-BE78-60A671B42628}"/>
                    </a:ext>
                  </a:extLst>
                </p:cNvPr>
                <p:cNvSpPr>
                  <a:spLocks noChangeShapeType="1"/>
                </p:cNvSpPr>
                <p:nvPr/>
              </p:nvSpPr>
              <p:spPr bwMode="auto">
                <a:xfrm>
                  <a:off x="2103" y="1638"/>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Line 828">
                  <a:extLst>
                    <a:ext uri="{FF2B5EF4-FFF2-40B4-BE49-F238E27FC236}">
                      <a16:creationId xmlns:a16="http://schemas.microsoft.com/office/drawing/2014/main" id="{DF583FC7-074E-4441-8A41-FD1488F1AF08}"/>
                    </a:ext>
                  </a:extLst>
                </p:cNvPr>
                <p:cNvSpPr>
                  <a:spLocks noChangeShapeType="1"/>
                </p:cNvSpPr>
                <p:nvPr/>
              </p:nvSpPr>
              <p:spPr bwMode="auto">
                <a:xfrm>
                  <a:off x="2117" y="1656"/>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829">
                  <a:extLst>
                    <a:ext uri="{FF2B5EF4-FFF2-40B4-BE49-F238E27FC236}">
                      <a16:creationId xmlns:a16="http://schemas.microsoft.com/office/drawing/2014/main" id="{A6203C8F-0E59-4ECE-BFA2-CBCFCBBED93D}"/>
                    </a:ext>
                  </a:extLst>
                </p:cNvPr>
                <p:cNvSpPr>
                  <a:spLocks noChangeShapeType="1"/>
                </p:cNvSpPr>
                <p:nvPr/>
              </p:nvSpPr>
              <p:spPr bwMode="auto">
                <a:xfrm flipH="1">
                  <a:off x="2415" y="1313"/>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830">
                  <a:extLst>
                    <a:ext uri="{FF2B5EF4-FFF2-40B4-BE49-F238E27FC236}">
                      <a16:creationId xmlns:a16="http://schemas.microsoft.com/office/drawing/2014/main" id="{4E813E76-D854-4362-BF3F-205C67A5263E}"/>
                    </a:ext>
                  </a:extLst>
                </p:cNvPr>
                <p:cNvSpPr>
                  <a:spLocks noChangeShapeType="1"/>
                </p:cNvSpPr>
                <p:nvPr/>
              </p:nvSpPr>
              <p:spPr bwMode="auto">
                <a:xfrm>
                  <a:off x="2100" y="1635"/>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831">
                  <a:extLst>
                    <a:ext uri="{FF2B5EF4-FFF2-40B4-BE49-F238E27FC236}">
                      <a16:creationId xmlns:a16="http://schemas.microsoft.com/office/drawing/2014/main" id="{3B348F41-359D-4F9E-8DBB-0BB5D741D457}"/>
                    </a:ext>
                  </a:extLst>
                </p:cNvPr>
                <p:cNvSpPr>
                  <a:spLocks noChangeShapeType="1"/>
                </p:cNvSpPr>
                <p:nvPr/>
              </p:nvSpPr>
              <p:spPr bwMode="auto">
                <a:xfrm>
                  <a:off x="2120" y="1659"/>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832">
                  <a:extLst>
                    <a:ext uri="{FF2B5EF4-FFF2-40B4-BE49-F238E27FC236}">
                      <a16:creationId xmlns:a16="http://schemas.microsoft.com/office/drawing/2014/main" id="{6D159E28-CDF8-4182-93FC-D797C102CDF6}"/>
                    </a:ext>
                  </a:extLst>
                </p:cNvPr>
                <p:cNvSpPr>
                  <a:spLocks noChangeShapeType="1"/>
                </p:cNvSpPr>
                <p:nvPr/>
              </p:nvSpPr>
              <p:spPr bwMode="auto">
                <a:xfrm>
                  <a:off x="2097" y="1632"/>
                  <a:ext cx="3"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833">
                  <a:extLst>
                    <a:ext uri="{FF2B5EF4-FFF2-40B4-BE49-F238E27FC236}">
                      <a16:creationId xmlns:a16="http://schemas.microsoft.com/office/drawing/2014/main" id="{EBE0E27D-28DC-401A-A6EC-EDAFDE23CF94}"/>
                    </a:ext>
                  </a:extLst>
                </p:cNvPr>
                <p:cNvSpPr>
                  <a:spLocks noChangeShapeType="1"/>
                </p:cNvSpPr>
                <p:nvPr/>
              </p:nvSpPr>
              <p:spPr bwMode="auto">
                <a:xfrm>
                  <a:off x="2122" y="1663"/>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834">
                  <a:extLst>
                    <a:ext uri="{FF2B5EF4-FFF2-40B4-BE49-F238E27FC236}">
                      <a16:creationId xmlns:a16="http://schemas.microsoft.com/office/drawing/2014/main" id="{B9B0E1AD-E4D1-417C-9499-BEBC4285757C}"/>
                    </a:ext>
                  </a:extLst>
                </p:cNvPr>
                <p:cNvSpPr>
                  <a:spLocks noChangeShapeType="1"/>
                </p:cNvSpPr>
                <p:nvPr/>
              </p:nvSpPr>
              <p:spPr bwMode="auto">
                <a:xfrm>
                  <a:off x="2095" y="1629"/>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835">
                  <a:extLst>
                    <a:ext uri="{FF2B5EF4-FFF2-40B4-BE49-F238E27FC236}">
                      <a16:creationId xmlns:a16="http://schemas.microsoft.com/office/drawing/2014/main" id="{04273451-0863-457A-A2D6-9320132C2969}"/>
                    </a:ext>
                  </a:extLst>
                </p:cNvPr>
                <p:cNvSpPr>
                  <a:spLocks noChangeShapeType="1"/>
                </p:cNvSpPr>
                <p:nvPr/>
              </p:nvSpPr>
              <p:spPr bwMode="auto">
                <a:xfrm>
                  <a:off x="2412" y="1365"/>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836">
                  <a:extLst>
                    <a:ext uri="{FF2B5EF4-FFF2-40B4-BE49-F238E27FC236}">
                      <a16:creationId xmlns:a16="http://schemas.microsoft.com/office/drawing/2014/main" id="{4433422F-5786-4702-B42A-3C2DEF5A6675}"/>
                    </a:ext>
                  </a:extLst>
                </p:cNvPr>
                <p:cNvSpPr>
                  <a:spLocks noChangeShapeType="1"/>
                </p:cNvSpPr>
                <p:nvPr/>
              </p:nvSpPr>
              <p:spPr bwMode="auto">
                <a:xfrm>
                  <a:off x="2125" y="1668"/>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837">
                  <a:extLst>
                    <a:ext uri="{FF2B5EF4-FFF2-40B4-BE49-F238E27FC236}">
                      <a16:creationId xmlns:a16="http://schemas.microsoft.com/office/drawing/2014/main" id="{3C90A7B7-2CCB-48A1-9EEF-CA4BC220F842}"/>
                    </a:ext>
                  </a:extLst>
                </p:cNvPr>
                <p:cNvSpPr>
                  <a:spLocks noChangeShapeType="1"/>
                </p:cNvSpPr>
                <p:nvPr/>
              </p:nvSpPr>
              <p:spPr bwMode="auto">
                <a:xfrm flipH="1">
                  <a:off x="2417" y="1313"/>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838">
                  <a:extLst>
                    <a:ext uri="{FF2B5EF4-FFF2-40B4-BE49-F238E27FC236}">
                      <a16:creationId xmlns:a16="http://schemas.microsoft.com/office/drawing/2014/main" id="{77534FFE-8C50-49AA-B261-CD3148E99AF1}"/>
                    </a:ext>
                  </a:extLst>
                </p:cNvPr>
                <p:cNvSpPr>
                  <a:spLocks noChangeShapeType="1"/>
                </p:cNvSpPr>
                <p:nvPr/>
              </p:nvSpPr>
              <p:spPr bwMode="auto">
                <a:xfrm flipH="1">
                  <a:off x="1974" y="191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839">
                  <a:extLst>
                    <a:ext uri="{FF2B5EF4-FFF2-40B4-BE49-F238E27FC236}">
                      <a16:creationId xmlns:a16="http://schemas.microsoft.com/office/drawing/2014/main" id="{45660125-68DE-44AD-9D4A-FC909FB2F83D}"/>
                    </a:ext>
                  </a:extLst>
                </p:cNvPr>
                <p:cNvSpPr>
                  <a:spLocks noChangeShapeType="1"/>
                </p:cNvSpPr>
                <p:nvPr/>
              </p:nvSpPr>
              <p:spPr bwMode="auto">
                <a:xfrm>
                  <a:off x="2092" y="1627"/>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840">
                  <a:extLst>
                    <a:ext uri="{FF2B5EF4-FFF2-40B4-BE49-F238E27FC236}">
                      <a16:creationId xmlns:a16="http://schemas.microsoft.com/office/drawing/2014/main" id="{8F9FED62-37F6-4D5F-967F-13E5467DC721}"/>
                    </a:ext>
                  </a:extLst>
                </p:cNvPr>
                <p:cNvSpPr>
                  <a:spLocks noChangeShapeType="1"/>
                </p:cNvSpPr>
                <p:nvPr/>
              </p:nvSpPr>
              <p:spPr bwMode="auto">
                <a:xfrm>
                  <a:off x="2127" y="1672"/>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841">
                  <a:extLst>
                    <a:ext uri="{FF2B5EF4-FFF2-40B4-BE49-F238E27FC236}">
                      <a16:creationId xmlns:a16="http://schemas.microsoft.com/office/drawing/2014/main" id="{C66E2F35-357A-49BF-A901-D024D195186C}"/>
                    </a:ext>
                  </a:extLst>
                </p:cNvPr>
                <p:cNvSpPr>
                  <a:spLocks noChangeShapeType="1"/>
                </p:cNvSpPr>
                <p:nvPr/>
              </p:nvSpPr>
              <p:spPr bwMode="auto">
                <a:xfrm flipH="1">
                  <a:off x="2744" y="1257"/>
                  <a:ext cx="7"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842">
                  <a:extLst>
                    <a:ext uri="{FF2B5EF4-FFF2-40B4-BE49-F238E27FC236}">
                      <a16:creationId xmlns:a16="http://schemas.microsoft.com/office/drawing/2014/main" id="{EDD03F20-F994-4669-A282-A51EA9CA13C9}"/>
                    </a:ext>
                  </a:extLst>
                </p:cNvPr>
                <p:cNvSpPr>
                  <a:spLocks noChangeShapeType="1"/>
                </p:cNvSpPr>
                <p:nvPr/>
              </p:nvSpPr>
              <p:spPr bwMode="auto">
                <a:xfrm>
                  <a:off x="2090" y="1624"/>
                  <a:ext cx="2"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843">
                  <a:extLst>
                    <a:ext uri="{FF2B5EF4-FFF2-40B4-BE49-F238E27FC236}">
                      <a16:creationId xmlns:a16="http://schemas.microsoft.com/office/drawing/2014/main" id="{7F6AF0F5-27F2-47F3-83D8-15DA832B2F33}"/>
                    </a:ext>
                  </a:extLst>
                </p:cNvPr>
                <p:cNvSpPr>
                  <a:spLocks noChangeShapeType="1"/>
                </p:cNvSpPr>
                <p:nvPr/>
              </p:nvSpPr>
              <p:spPr bwMode="auto">
                <a:xfrm flipH="1">
                  <a:off x="2420" y="1313"/>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844">
                  <a:extLst>
                    <a:ext uri="{FF2B5EF4-FFF2-40B4-BE49-F238E27FC236}">
                      <a16:creationId xmlns:a16="http://schemas.microsoft.com/office/drawing/2014/main" id="{518BFAC3-768D-425D-A348-150634867199}"/>
                    </a:ext>
                  </a:extLst>
                </p:cNvPr>
                <p:cNvSpPr>
                  <a:spLocks noChangeShapeType="1"/>
                </p:cNvSpPr>
                <p:nvPr/>
              </p:nvSpPr>
              <p:spPr bwMode="auto">
                <a:xfrm>
                  <a:off x="2130" y="1677"/>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845">
                  <a:extLst>
                    <a:ext uri="{FF2B5EF4-FFF2-40B4-BE49-F238E27FC236}">
                      <a16:creationId xmlns:a16="http://schemas.microsoft.com/office/drawing/2014/main" id="{9E6A296B-6D43-4E81-87D9-BC6CC6FA689F}"/>
                    </a:ext>
                  </a:extLst>
                </p:cNvPr>
                <p:cNvSpPr>
                  <a:spLocks noChangeShapeType="1"/>
                </p:cNvSpPr>
                <p:nvPr/>
              </p:nvSpPr>
              <p:spPr bwMode="auto">
                <a:xfrm>
                  <a:off x="2412" y="1369"/>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846">
                  <a:extLst>
                    <a:ext uri="{FF2B5EF4-FFF2-40B4-BE49-F238E27FC236}">
                      <a16:creationId xmlns:a16="http://schemas.microsoft.com/office/drawing/2014/main" id="{1101D75F-09B0-46B7-B609-BC9069F0E9C1}"/>
                    </a:ext>
                  </a:extLst>
                </p:cNvPr>
                <p:cNvSpPr>
                  <a:spLocks noChangeShapeType="1"/>
                </p:cNvSpPr>
                <p:nvPr/>
              </p:nvSpPr>
              <p:spPr bwMode="auto">
                <a:xfrm>
                  <a:off x="2088" y="1622"/>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847">
                  <a:extLst>
                    <a:ext uri="{FF2B5EF4-FFF2-40B4-BE49-F238E27FC236}">
                      <a16:creationId xmlns:a16="http://schemas.microsoft.com/office/drawing/2014/main" id="{A36E7F3C-0114-4CF5-85E0-B29A5410B0E0}"/>
                    </a:ext>
                  </a:extLst>
                </p:cNvPr>
                <p:cNvSpPr>
                  <a:spLocks noChangeShapeType="1"/>
                </p:cNvSpPr>
                <p:nvPr/>
              </p:nvSpPr>
              <p:spPr bwMode="auto">
                <a:xfrm>
                  <a:off x="2132" y="1682"/>
                  <a:ext cx="2"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848">
                  <a:extLst>
                    <a:ext uri="{FF2B5EF4-FFF2-40B4-BE49-F238E27FC236}">
                      <a16:creationId xmlns:a16="http://schemas.microsoft.com/office/drawing/2014/main" id="{BB45EEBA-7A82-4A4D-8811-E614E053FB2E}"/>
                    </a:ext>
                  </a:extLst>
                </p:cNvPr>
                <p:cNvSpPr>
                  <a:spLocks noChangeShapeType="1"/>
                </p:cNvSpPr>
                <p:nvPr/>
              </p:nvSpPr>
              <p:spPr bwMode="auto">
                <a:xfrm flipH="1">
                  <a:off x="2423" y="1313"/>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849">
                  <a:extLst>
                    <a:ext uri="{FF2B5EF4-FFF2-40B4-BE49-F238E27FC236}">
                      <a16:creationId xmlns:a16="http://schemas.microsoft.com/office/drawing/2014/main" id="{07F0C639-9E4D-4D97-AFDF-E01B8514D73E}"/>
                    </a:ext>
                  </a:extLst>
                </p:cNvPr>
                <p:cNvSpPr>
                  <a:spLocks noChangeShapeType="1"/>
                </p:cNvSpPr>
                <p:nvPr/>
              </p:nvSpPr>
              <p:spPr bwMode="auto">
                <a:xfrm>
                  <a:off x="2085" y="1620"/>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850">
                  <a:extLst>
                    <a:ext uri="{FF2B5EF4-FFF2-40B4-BE49-F238E27FC236}">
                      <a16:creationId xmlns:a16="http://schemas.microsoft.com/office/drawing/2014/main" id="{901117CA-05C9-483D-AE71-AD31E23A1386}"/>
                    </a:ext>
                  </a:extLst>
                </p:cNvPr>
                <p:cNvSpPr>
                  <a:spLocks noChangeShapeType="1"/>
                </p:cNvSpPr>
                <p:nvPr/>
              </p:nvSpPr>
              <p:spPr bwMode="auto">
                <a:xfrm flipH="1">
                  <a:off x="1975" y="1918"/>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851">
                  <a:extLst>
                    <a:ext uri="{FF2B5EF4-FFF2-40B4-BE49-F238E27FC236}">
                      <a16:creationId xmlns:a16="http://schemas.microsoft.com/office/drawing/2014/main" id="{DFC88BE9-56DC-4E15-AA45-A479CF61D151}"/>
                    </a:ext>
                  </a:extLst>
                </p:cNvPr>
                <p:cNvSpPr>
                  <a:spLocks noChangeShapeType="1"/>
                </p:cNvSpPr>
                <p:nvPr/>
              </p:nvSpPr>
              <p:spPr bwMode="auto">
                <a:xfrm flipH="1">
                  <a:off x="2736" y="1261"/>
                  <a:ext cx="8"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852">
                  <a:extLst>
                    <a:ext uri="{FF2B5EF4-FFF2-40B4-BE49-F238E27FC236}">
                      <a16:creationId xmlns:a16="http://schemas.microsoft.com/office/drawing/2014/main" id="{E3F667E1-564B-4C9C-8E38-ED7A2BCE6DF1}"/>
                    </a:ext>
                  </a:extLst>
                </p:cNvPr>
                <p:cNvSpPr>
                  <a:spLocks noChangeShapeType="1"/>
                </p:cNvSpPr>
                <p:nvPr/>
              </p:nvSpPr>
              <p:spPr bwMode="auto">
                <a:xfrm flipH="1">
                  <a:off x="2411" y="1373"/>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853">
                  <a:extLst>
                    <a:ext uri="{FF2B5EF4-FFF2-40B4-BE49-F238E27FC236}">
                      <a16:creationId xmlns:a16="http://schemas.microsoft.com/office/drawing/2014/main" id="{18D3E61D-E9F7-4DA5-880C-AFF1E1A28B34}"/>
                    </a:ext>
                  </a:extLst>
                </p:cNvPr>
                <p:cNvSpPr>
                  <a:spLocks noChangeShapeType="1"/>
                </p:cNvSpPr>
                <p:nvPr/>
              </p:nvSpPr>
              <p:spPr bwMode="auto">
                <a:xfrm>
                  <a:off x="2134" y="1686"/>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854">
                  <a:extLst>
                    <a:ext uri="{FF2B5EF4-FFF2-40B4-BE49-F238E27FC236}">
                      <a16:creationId xmlns:a16="http://schemas.microsoft.com/office/drawing/2014/main" id="{AB0B3465-C79B-4DF7-AA6B-99063E14092D}"/>
                    </a:ext>
                  </a:extLst>
                </p:cNvPr>
                <p:cNvSpPr>
                  <a:spLocks noChangeShapeType="1"/>
                </p:cNvSpPr>
                <p:nvPr/>
              </p:nvSpPr>
              <p:spPr bwMode="auto">
                <a:xfrm>
                  <a:off x="2083" y="1618"/>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855">
                  <a:extLst>
                    <a:ext uri="{FF2B5EF4-FFF2-40B4-BE49-F238E27FC236}">
                      <a16:creationId xmlns:a16="http://schemas.microsoft.com/office/drawing/2014/main" id="{5B43C6A2-D372-44C5-903F-97D4CA3AE650}"/>
                    </a:ext>
                  </a:extLst>
                </p:cNvPr>
                <p:cNvSpPr>
                  <a:spLocks noChangeShapeType="1"/>
                </p:cNvSpPr>
                <p:nvPr/>
              </p:nvSpPr>
              <p:spPr bwMode="auto">
                <a:xfrm flipH="1">
                  <a:off x="2426" y="1313"/>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856">
                  <a:extLst>
                    <a:ext uri="{FF2B5EF4-FFF2-40B4-BE49-F238E27FC236}">
                      <a16:creationId xmlns:a16="http://schemas.microsoft.com/office/drawing/2014/main" id="{5A59FEFA-4EAC-41AE-9C09-BBE2972569D4}"/>
                    </a:ext>
                  </a:extLst>
                </p:cNvPr>
                <p:cNvSpPr>
                  <a:spLocks noChangeShapeType="1"/>
                </p:cNvSpPr>
                <p:nvPr/>
              </p:nvSpPr>
              <p:spPr bwMode="auto">
                <a:xfrm>
                  <a:off x="2136" y="1691"/>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857">
                  <a:extLst>
                    <a:ext uri="{FF2B5EF4-FFF2-40B4-BE49-F238E27FC236}">
                      <a16:creationId xmlns:a16="http://schemas.microsoft.com/office/drawing/2014/main" id="{C5CF2603-8262-4CF8-A4BD-A3BD68BD65E6}"/>
                    </a:ext>
                  </a:extLst>
                </p:cNvPr>
                <p:cNvSpPr>
                  <a:spLocks noChangeShapeType="1"/>
                </p:cNvSpPr>
                <p:nvPr/>
              </p:nvSpPr>
              <p:spPr bwMode="auto">
                <a:xfrm>
                  <a:off x="2411" y="1378"/>
                  <a:ext cx="0"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858">
                  <a:extLst>
                    <a:ext uri="{FF2B5EF4-FFF2-40B4-BE49-F238E27FC236}">
                      <a16:creationId xmlns:a16="http://schemas.microsoft.com/office/drawing/2014/main" id="{5B123BF2-8D8C-4705-B72D-B096A0181A3D}"/>
                    </a:ext>
                  </a:extLst>
                </p:cNvPr>
                <p:cNvSpPr>
                  <a:spLocks noChangeShapeType="1"/>
                </p:cNvSpPr>
                <p:nvPr/>
              </p:nvSpPr>
              <p:spPr bwMode="auto">
                <a:xfrm>
                  <a:off x="2082" y="1616"/>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859">
                  <a:extLst>
                    <a:ext uri="{FF2B5EF4-FFF2-40B4-BE49-F238E27FC236}">
                      <a16:creationId xmlns:a16="http://schemas.microsoft.com/office/drawing/2014/main" id="{6F376DD1-8863-4368-B126-5DE718813FCF}"/>
                    </a:ext>
                  </a:extLst>
                </p:cNvPr>
                <p:cNvSpPr>
                  <a:spLocks noChangeShapeType="1"/>
                </p:cNvSpPr>
                <p:nvPr/>
              </p:nvSpPr>
              <p:spPr bwMode="auto">
                <a:xfrm>
                  <a:off x="2138" y="1697"/>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860">
                  <a:extLst>
                    <a:ext uri="{FF2B5EF4-FFF2-40B4-BE49-F238E27FC236}">
                      <a16:creationId xmlns:a16="http://schemas.microsoft.com/office/drawing/2014/main" id="{A989CEF9-F77C-48FB-B7A6-AB25C0042B33}"/>
                    </a:ext>
                  </a:extLst>
                </p:cNvPr>
                <p:cNvSpPr>
                  <a:spLocks noChangeShapeType="1"/>
                </p:cNvSpPr>
                <p:nvPr/>
              </p:nvSpPr>
              <p:spPr bwMode="auto">
                <a:xfrm flipH="1">
                  <a:off x="2430" y="1313"/>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861">
                  <a:extLst>
                    <a:ext uri="{FF2B5EF4-FFF2-40B4-BE49-F238E27FC236}">
                      <a16:creationId xmlns:a16="http://schemas.microsoft.com/office/drawing/2014/main" id="{AB75C409-0F6C-4BDD-9D40-C56CB6FC1705}"/>
                    </a:ext>
                  </a:extLst>
                </p:cNvPr>
                <p:cNvSpPr>
                  <a:spLocks noChangeShapeType="1"/>
                </p:cNvSpPr>
                <p:nvPr/>
              </p:nvSpPr>
              <p:spPr bwMode="auto">
                <a:xfrm flipH="1">
                  <a:off x="2728" y="1265"/>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862">
                  <a:extLst>
                    <a:ext uri="{FF2B5EF4-FFF2-40B4-BE49-F238E27FC236}">
                      <a16:creationId xmlns:a16="http://schemas.microsoft.com/office/drawing/2014/main" id="{5D5DF5DF-5B5B-4DA2-B592-9AAD68B7AD11}"/>
                    </a:ext>
                  </a:extLst>
                </p:cNvPr>
                <p:cNvSpPr>
                  <a:spLocks noChangeShapeType="1"/>
                </p:cNvSpPr>
                <p:nvPr/>
              </p:nvSpPr>
              <p:spPr bwMode="auto">
                <a:xfrm flipH="1">
                  <a:off x="1976" y="1917"/>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863">
                  <a:extLst>
                    <a:ext uri="{FF2B5EF4-FFF2-40B4-BE49-F238E27FC236}">
                      <a16:creationId xmlns:a16="http://schemas.microsoft.com/office/drawing/2014/main" id="{4E9035CF-307D-4A46-BC5E-B3DC9BD1BDCE}"/>
                    </a:ext>
                  </a:extLst>
                </p:cNvPr>
                <p:cNvSpPr>
                  <a:spLocks noChangeShapeType="1"/>
                </p:cNvSpPr>
                <p:nvPr/>
              </p:nvSpPr>
              <p:spPr bwMode="auto">
                <a:xfrm>
                  <a:off x="2080" y="1615"/>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864">
                  <a:extLst>
                    <a:ext uri="{FF2B5EF4-FFF2-40B4-BE49-F238E27FC236}">
                      <a16:creationId xmlns:a16="http://schemas.microsoft.com/office/drawing/2014/main" id="{DFC34F67-D4FB-42F2-9721-4452267BC575}"/>
                    </a:ext>
                  </a:extLst>
                </p:cNvPr>
                <p:cNvSpPr>
                  <a:spLocks noChangeShapeType="1"/>
                </p:cNvSpPr>
                <p:nvPr/>
              </p:nvSpPr>
              <p:spPr bwMode="auto">
                <a:xfrm>
                  <a:off x="2139" y="1702"/>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865">
                  <a:extLst>
                    <a:ext uri="{FF2B5EF4-FFF2-40B4-BE49-F238E27FC236}">
                      <a16:creationId xmlns:a16="http://schemas.microsoft.com/office/drawing/2014/main" id="{74F43173-6B0A-4CF3-81CE-804D648D415F}"/>
                    </a:ext>
                  </a:extLst>
                </p:cNvPr>
                <p:cNvSpPr>
                  <a:spLocks noChangeShapeType="1"/>
                </p:cNvSpPr>
                <p:nvPr/>
              </p:nvSpPr>
              <p:spPr bwMode="auto">
                <a:xfrm flipH="1">
                  <a:off x="2410" y="1382"/>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866">
                  <a:extLst>
                    <a:ext uri="{FF2B5EF4-FFF2-40B4-BE49-F238E27FC236}">
                      <a16:creationId xmlns:a16="http://schemas.microsoft.com/office/drawing/2014/main" id="{3CB450B4-7210-4E82-87CF-03D24FF3B6CE}"/>
                    </a:ext>
                  </a:extLst>
                </p:cNvPr>
                <p:cNvSpPr>
                  <a:spLocks noChangeShapeType="1"/>
                </p:cNvSpPr>
                <p:nvPr/>
              </p:nvSpPr>
              <p:spPr bwMode="auto">
                <a:xfrm flipH="1" flipV="1">
                  <a:off x="2434" y="1313"/>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867">
                  <a:extLst>
                    <a:ext uri="{FF2B5EF4-FFF2-40B4-BE49-F238E27FC236}">
                      <a16:creationId xmlns:a16="http://schemas.microsoft.com/office/drawing/2014/main" id="{8918D281-0A90-497E-A929-5E1CAB92BFDA}"/>
                    </a:ext>
                  </a:extLst>
                </p:cNvPr>
                <p:cNvSpPr>
                  <a:spLocks noChangeShapeType="1"/>
                </p:cNvSpPr>
                <p:nvPr/>
              </p:nvSpPr>
              <p:spPr bwMode="auto">
                <a:xfrm flipH="1">
                  <a:off x="2720" y="1268"/>
                  <a:ext cx="8"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868">
                  <a:extLst>
                    <a:ext uri="{FF2B5EF4-FFF2-40B4-BE49-F238E27FC236}">
                      <a16:creationId xmlns:a16="http://schemas.microsoft.com/office/drawing/2014/main" id="{2E6030C2-B458-4F3B-AFD1-413C6E99FF7D}"/>
                    </a:ext>
                  </a:extLst>
                </p:cNvPr>
                <p:cNvSpPr>
                  <a:spLocks noChangeShapeType="1"/>
                </p:cNvSpPr>
                <p:nvPr/>
              </p:nvSpPr>
              <p:spPr bwMode="auto">
                <a:xfrm>
                  <a:off x="2078" y="1613"/>
                  <a:ext cx="2"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869">
                  <a:extLst>
                    <a:ext uri="{FF2B5EF4-FFF2-40B4-BE49-F238E27FC236}">
                      <a16:creationId xmlns:a16="http://schemas.microsoft.com/office/drawing/2014/main" id="{7D267123-9934-4E56-A365-79013EA4A80B}"/>
                    </a:ext>
                  </a:extLst>
                </p:cNvPr>
                <p:cNvSpPr>
                  <a:spLocks noChangeShapeType="1"/>
                </p:cNvSpPr>
                <p:nvPr/>
              </p:nvSpPr>
              <p:spPr bwMode="auto">
                <a:xfrm>
                  <a:off x="2141" y="1707"/>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Line 870">
                  <a:extLst>
                    <a:ext uri="{FF2B5EF4-FFF2-40B4-BE49-F238E27FC236}">
                      <a16:creationId xmlns:a16="http://schemas.microsoft.com/office/drawing/2014/main" id="{1476DD25-13F2-4489-8A36-446FCA9E208D}"/>
                    </a:ext>
                  </a:extLst>
                </p:cNvPr>
                <p:cNvSpPr>
                  <a:spLocks noChangeShapeType="1"/>
                </p:cNvSpPr>
                <p:nvPr/>
              </p:nvSpPr>
              <p:spPr bwMode="auto">
                <a:xfrm flipH="1">
                  <a:off x="1978" y="1916"/>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Line 871">
                  <a:extLst>
                    <a:ext uri="{FF2B5EF4-FFF2-40B4-BE49-F238E27FC236}">
                      <a16:creationId xmlns:a16="http://schemas.microsoft.com/office/drawing/2014/main" id="{603B59B3-A235-48BA-A952-C479D6EB8628}"/>
                    </a:ext>
                  </a:extLst>
                </p:cNvPr>
                <p:cNvSpPr>
                  <a:spLocks noChangeShapeType="1"/>
                </p:cNvSpPr>
                <p:nvPr/>
              </p:nvSpPr>
              <p:spPr bwMode="auto">
                <a:xfrm flipH="1">
                  <a:off x="2438" y="1314"/>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Line 872">
                  <a:extLst>
                    <a:ext uri="{FF2B5EF4-FFF2-40B4-BE49-F238E27FC236}">
                      <a16:creationId xmlns:a16="http://schemas.microsoft.com/office/drawing/2014/main" id="{85CA848A-EE9A-42AF-A1B9-8F85C2721D27}"/>
                    </a:ext>
                  </a:extLst>
                </p:cNvPr>
                <p:cNvSpPr>
                  <a:spLocks noChangeShapeType="1"/>
                </p:cNvSpPr>
                <p:nvPr/>
              </p:nvSpPr>
              <p:spPr bwMode="auto">
                <a:xfrm flipH="1">
                  <a:off x="2409" y="1387"/>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Line 873">
                  <a:extLst>
                    <a:ext uri="{FF2B5EF4-FFF2-40B4-BE49-F238E27FC236}">
                      <a16:creationId xmlns:a16="http://schemas.microsoft.com/office/drawing/2014/main" id="{423DF8F8-5828-45D2-960A-56F5B45D5F3E}"/>
                    </a:ext>
                  </a:extLst>
                </p:cNvPr>
                <p:cNvSpPr>
                  <a:spLocks noChangeShapeType="1"/>
                </p:cNvSpPr>
                <p:nvPr/>
              </p:nvSpPr>
              <p:spPr bwMode="auto">
                <a:xfrm>
                  <a:off x="2142" y="1713"/>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874">
                  <a:extLst>
                    <a:ext uri="{FF2B5EF4-FFF2-40B4-BE49-F238E27FC236}">
                      <a16:creationId xmlns:a16="http://schemas.microsoft.com/office/drawing/2014/main" id="{0905812D-D964-461F-A9E2-D401C7A6942C}"/>
                    </a:ext>
                  </a:extLst>
                </p:cNvPr>
                <p:cNvSpPr>
                  <a:spLocks noChangeShapeType="1"/>
                </p:cNvSpPr>
                <p:nvPr/>
              </p:nvSpPr>
              <p:spPr bwMode="auto">
                <a:xfrm>
                  <a:off x="2077" y="1612"/>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Line 875">
                  <a:extLst>
                    <a:ext uri="{FF2B5EF4-FFF2-40B4-BE49-F238E27FC236}">
                      <a16:creationId xmlns:a16="http://schemas.microsoft.com/office/drawing/2014/main" id="{F0386CF9-F172-40D2-8392-7C51D738F353}"/>
                    </a:ext>
                  </a:extLst>
                </p:cNvPr>
                <p:cNvSpPr>
                  <a:spLocks noChangeShapeType="1"/>
                </p:cNvSpPr>
                <p:nvPr/>
              </p:nvSpPr>
              <p:spPr bwMode="auto">
                <a:xfrm flipH="1">
                  <a:off x="2442" y="1314"/>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Line 876">
                  <a:extLst>
                    <a:ext uri="{FF2B5EF4-FFF2-40B4-BE49-F238E27FC236}">
                      <a16:creationId xmlns:a16="http://schemas.microsoft.com/office/drawing/2014/main" id="{E3058F86-ED6F-432A-9BB2-5736433111DB}"/>
                    </a:ext>
                  </a:extLst>
                </p:cNvPr>
                <p:cNvSpPr>
                  <a:spLocks noChangeShapeType="1"/>
                </p:cNvSpPr>
                <p:nvPr/>
              </p:nvSpPr>
              <p:spPr bwMode="auto">
                <a:xfrm flipH="1">
                  <a:off x="2711" y="1272"/>
                  <a:ext cx="9"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Line 877">
                  <a:extLst>
                    <a:ext uri="{FF2B5EF4-FFF2-40B4-BE49-F238E27FC236}">
                      <a16:creationId xmlns:a16="http://schemas.microsoft.com/office/drawing/2014/main" id="{F1109896-DDA4-49DF-9CCA-1D352D961528}"/>
                    </a:ext>
                  </a:extLst>
                </p:cNvPr>
                <p:cNvSpPr>
                  <a:spLocks noChangeShapeType="1"/>
                </p:cNvSpPr>
                <p:nvPr/>
              </p:nvSpPr>
              <p:spPr bwMode="auto">
                <a:xfrm>
                  <a:off x="2143" y="1718"/>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Line 878">
                  <a:extLst>
                    <a:ext uri="{FF2B5EF4-FFF2-40B4-BE49-F238E27FC236}">
                      <a16:creationId xmlns:a16="http://schemas.microsoft.com/office/drawing/2014/main" id="{E77A8932-7E04-4219-BB43-79C6EC7C975A}"/>
                    </a:ext>
                  </a:extLst>
                </p:cNvPr>
                <p:cNvSpPr>
                  <a:spLocks noChangeShapeType="1"/>
                </p:cNvSpPr>
                <p:nvPr/>
              </p:nvSpPr>
              <p:spPr bwMode="auto">
                <a:xfrm flipH="1">
                  <a:off x="1980" y="1916"/>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Line 879">
                  <a:extLst>
                    <a:ext uri="{FF2B5EF4-FFF2-40B4-BE49-F238E27FC236}">
                      <a16:creationId xmlns:a16="http://schemas.microsoft.com/office/drawing/2014/main" id="{6388EC86-C00D-4841-9D75-F08387CE6F65}"/>
                    </a:ext>
                  </a:extLst>
                </p:cNvPr>
                <p:cNvSpPr>
                  <a:spLocks noChangeShapeType="1"/>
                </p:cNvSpPr>
                <p:nvPr/>
              </p:nvSpPr>
              <p:spPr bwMode="auto">
                <a:xfrm flipH="1">
                  <a:off x="2407" y="1392"/>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880">
                  <a:extLst>
                    <a:ext uri="{FF2B5EF4-FFF2-40B4-BE49-F238E27FC236}">
                      <a16:creationId xmlns:a16="http://schemas.microsoft.com/office/drawing/2014/main" id="{64868F99-F5BC-4166-8C20-1D0655E5CE1B}"/>
                    </a:ext>
                  </a:extLst>
                </p:cNvPr>
                <p:cNvSpPr>
                  <a:spLocks noChangeShapeType="1"/>
                </p:cNvSpPr>
                <p:nvPr/>
              </p:nvSpPr>
              <p:spPr bwMode="auto">
                <a:xfrm>
                  <a:off x="2076" y="1610"/>
                  <a:ext cx="1"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881">
                  <a:extLst>
                    <a:ext uri="{FF2B5EF4-FFF2-40B4-BE49-F238E27FC236}">
                      <a16:creationId xmlns:a16="http://schemas.microsoft.com/office/drawing/2014/main" id="{5DE3FB42-9629-4CA5-A264-A592CA6DBFED}"/>
                    </a:ext>
                  </a:extLst>
                </p:cNvPr>
                <p:cNvSpPr>
                  <a:spLocks noChangeShapeType="1"/>
                </p:cNvSpPr>
                <p:nvPr/>
              </p:nvSpPr>
              <p:spPr bwMode="auto">
                <a:xfrm flipH="1">
                  <a:off x="2447" y="1314"/>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882">
                  <a:extLst>
                    <a:ext uri="{FF2B5EF4-FFF2-40B4-BE49-F238E27FC236}">
                      <a16:creationId xmlns:a16="http://schemas.microsoft.com/office/drawing/2014/main" id="{32C05423-AB07-4C97-AEEC-549CB0C9737C}"/>
                    </a:ext>
                  </a:extLst>
                </p:cNvPr>
                <p:cNvSpPr>
                  <a:spLocks noChangeShapeType="1"/>
                </p:cNvSpPr>
                <p:nvPr/>
              </p:nvSpPr>
              <p:spPr bwMode="auto">
                <a:xfrm flipH="1">
                  <a:off x="2703" y="1275"/>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883">
                  <a:extLst>
                    <a:ext uri="{FF2B5EF4-FFF2-40B4-BE49-F238E27FC236}">
                      <a16:creationId xmlns:a16="http://schemas.microsoft.com/office/drawing/2014/main" id="{50554D00-9E48-4748-B11E-F5E894FF917E}"/>
                    </a:ext>
                  </a:extLst>
                </p:cNvPr>
                <p:cNvSpPr>
                  <a:spLocks noChangeShapeType="1"/>
                </p:cNvSpPr>
                <p:nvPr/>
              </p:nvSpPr>
              <p:spPr bwMode="auto">
                <a:xfrm>
                  <a:off x="2143" y="1723"/>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884">
                  <a:extLst>
                    <a:ext uri="{FF2B5EF4-FFF2-40B4-BE49-F238E27FC236}">
                      <a16:creationId xmlns:a16="http://schemas.microsoft.com/office/drawing/2014/main" id="{F485BF57-5BD9-4087-9CCA-649364808FE3}"/>
                    </a:ext>
                  </a:extLst>
                </p:cNvPr>
                <p:cNvSpPr>
                  <a:spLocks noChangeShapeType="1"/>
                </p:cNvSpPr>
                <p:nvPr/>
              </p:nvSpPr>
              <p:spPr bwMode="auto">
                <a:xfrm>
                  <a:off x="2076" y="1609"/>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885">
                  <a:extLst>
                    <a:ext uri="{FF2B5EF4-FFF2-40B4-BE49-F238E27FC236}">
                      <a16:creationId xmlns:a16="http://schemas.microsoft.com/office/drawing/2014/main" id="{3C0A73BD-536A-4F7A-B15B-FF81CC130F6E}"/>
                    </a:ext>
                  </a:extLst>
                </p:cNvPr>
                <p:cNvSpPr>
                  <a:spLocks noChangeShapeType="1"/>
                </p:cNvSpPr>
                <p:nvPr/>
              </p:nvSpPr>
              <p:spPr bwMode="auto">
                <a:xfrm flipH="1" flipV="1">
                  <a:off x="2452" y="1314"/>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886">
                  <a:extLst>
                    <a:ext uri="{FF2B5EF4-FFF2-40B4-BE49-F238E27FC236}">
                      <a16:creationId xmlns:a16="http://schemas.microsoft.com/office/drawing/2014/main" id="{B32D755B-FD20-48DF-B36C-DFA820E258D1}"/>
                    </a:ext>
                  </a:extLst>
                </p:cNvPr>
                <p:cNvSpPr>
                  <a:spLocks noChangeShapeType="1"/>
                </p:cNvSpPr>
                <p:nvPr/>
              </p:nvSpPr>
              <p:spPr bwMode="auto">
                <a:xfrm flipH="1">
                  <a:off x="2406" y="1397"/>
                  <a:ext cx="1"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887">
                  <a:extLst>
                    <a:ext uri="{FF2B5EF4-FFF2-40B4-BE49-F238E27FC236}">
                      <a16:creationId xmlns:a16="http://schemas.microsoft.com/office/drawing/2014/main" id="{78F1F08A-C710-436F-82E7-F306E99F6DF4}"/>
                    </a:ext>
                  </a:extLst>
                </p:cNvPr>
                <p:cNvSpPr>
                  <a:spLocks noChangeShapeType="1"/>
                </p:cNvSpPr>
                <p:nvPr/>
              </p:nvSpPr>
              <p:spPr bwMode="auto">
                <a:xfrm flipH="1">
                  <a:off x="1982" y="1915"/>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888">
                  <a:extLst>
                    <a:ext uri="{FF2B5EF4-FFF2-40B4-BE49-F238E27FC236}">
                      <a16:creationId xmlns:a16="http://schemas.microsoft.com/office/drawing/2014/main" id="{A2A38563-07B2-4317-B78E-D858391D95CD}"/>
                    </a:ext>
                  </a:extLst>
                </p:cNvPr>
                <p:cNvSpPr>
                  <a:spLocks noChangeShapeType="1"/>
                </p:cNvSpPr>
                <p:nvPr/>
              </p:nvSpPr>
              <p:spPr bwMode="auto">
                <a:xfrm>
                  <a:off x="2144" y="1729"/>
                  <a:ext cx="0"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889">
                  <a:extLst>
                    <a:ext uri="{FF2B5EF4-FFF2-40B4-BE49-F238E27FC236}">
                      <a16:creationId xmlns:a16="http://schemas.microsoft.com/office/drawing/2014/main" id="{DD7B0CC4-F4A2-46E6-95D7-737BEA4BECB5}"/>
                    </a:ext>
                  </a:extLst>
                </p:cNvPr>
                <p:cNvSpPr>
                  <a:spLocks noChangeShapeType="1"/>
                </p:cNvSpPr>
                <p:nvPr/>
              </p:nvSpPr>
              <p:spPr bwMode="auto">
                <a:xfrm flipH="1">
                  <a:off x="2694" y="1278"/>
                  <a:ext cx="9"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890">
                  <a:extLst>
                    <a:ext uri="{FF2B5EF4-FFF2-40B4-BE49-F238E27FC236}">
                      <a16:creationId xmlns:a16="http://schemas.microsoft.com/office/drawing/2014/main" id="{3CFA4768-4454-4ED1-8C09-17FBA8D85695}"/>
                    </a:ext>
                  </a:extLst>
                </p:cNvPr>
                <p:cNvSpPr>
                  <a:spLocks noChangeShapeType="1"/>
                </p:cNvSpPr>
                <p:nvPr/>
              </p:nvSpPr>
              <p:spPr bwMode="auto">
                <a:xfrm flipH="1">
                  <a:off x="2457" y="1315"/>
                  <a:ext cx="6"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891">
                  <a:extLst>
                    <a:ext uri="{FF2B5EF4-FFF2-40B4-BE49-F238E27FC236}">
                      <a16:creationId xmlns:a16="http://schemas.microsoft.com/office/drawing/2014/main" id="{C797EA94-346B-4540-84B7-5108352F84E8}"/>
                    </a:ext>
                  </a:extLst>
                </p:cNvPr>
                <p:cNvSpPr>
                  <a:spLocks noChangeShapeType="1"/>
                </p:cNvSpPr>
                <p:nvPr/>
              </p:nvSpPr>
              <p:spPr bwMode="auto">
                <a:xfrm>
                  <a:off x="2075" y="1608"/>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892">
                  <a:extLst>
                    <a:ext uri="{FF2B5EF4-FFF2-40B4-BE49-F238E27FC236}">
                      <a16:creationId xmlns:a16="http://schemas.microsoft.com/office/drawing/2014/main" id="{B4FC4683-E6C9-4468-9506-1CA1670B3B95}"/>
                    </a:ext>
                  </a:extLst>
                </p:cNvPr>
                <p:cNvSpPr>
                  <a:spLocks noChangeShapeType="1"/>
                </p:cNvSpPr>
                <p:nvPr/>
              </p:nvSpPr>
              <p:spPr bwMode="auto">
                <a:xfrm flipH="1">
                  <a:off x="2404" y="1402"/>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893">
                  <a:extLst>
                    <a:ext uri="{FF2B5EF4-FFF2-40B4-BE49-F238E27FC236}">
                      <a16:creationId xmlns:a16="http://schemas.microsoft.com/office/drawing/2014/main" id="{30658B70-D7E8-4F00-9927-179643AF1ED3}"/>
                    </a:ext>
                  </a:extLst>
                </p:cNvPr>
                <p:cNvSpPr>
                  <a:spLocks noChangeShapeType="1"/>
                </p:cNvSpPr>
                <p:nvPr/>
              </p:nvSpPr>
              <p:spPr bwMode="auto">
                <a:xfrm>
                  <a:off x="2144" y="1735"/>
                  <a:ext cx="0"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894">
                  <a:extLst>
                    <a:ext uri="{FF2B5EF4-FFF2-40B4-BE49-F238E27FC236}">
                      <a16:creationId xmlns:a16="http://schemas.microsoft.com/office/drawing/2014/main" id="{863B72C1-ECD5-4462-A6B4-82557109B02E}"/>
                    </a:ext>
                  </a:extLst>
                </p:cNvPr>
                <p:cNvSpPr>
                  <a:spLocks noChangeShapeType="1"/>
                </p:cNvSpPr>
                <p:nvPr/>
              </p:nvSpPr>
              <p:spPr bwMode="auto">
                <a:xfrm flipH="1">
                  <a:off x="2463" y="1315"/>
                  <a:ext cx="5"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895">
                  <a:extLst>
                    <a:ext uri="{FF2B5EF4-FFF2-40B4-BE49-F238E27FC236}">
                      <a16:creationId xmlns:a16="http://schemas.microsoft.com/office/drawing/2014/main" id="{97934EF5-D914-403E-94BA-91292058389E}"/>
                    </a:ext>
                  </a:extLst>
                </p:cNvPr>
                <p:cNvSpPr>
                  <a:spLocks noChangeShapeType="1"/>
                </p:cNvSpPr>
                <p:nvPr/>
              </p:nvSpPr>
              <p:spPr bwMode="auto">
                <a:xfrm flipH="1">
                  <a:off x="2685" y="1281"/>
                  <a:ext cx="9"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Line 896">
                  <a:extLst>
                    <a:ext uri="{FF2B5EF4-FFF2-40B4-BE49-F238E27FC236}">
                      <a16:creationId xmlns:a16="http://schemas.microsoft.com/office/drawing/2014/main" id="{92AF64B5-19E9-4F94-AE58-FF6B0F6CAE8F}"/>
                    </a:ext>
                  </a:extLst>
                </p:cNvPr>
                <p:cNvSpPr>
                  <a:spLocks noChangeShapeType="1"/>
                </p:cNvSpPr>
                <p:nvPr/>
              </p:nvSpPr>
              <p:spPr bwMode="auto">
                <a:xfrm flipH="1">
                  <a:off x="1984" y="1914"/>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Line 897">
                  <a:extLst>
                    <a:ext uri="{FF2B5EF4-FFF2-40B4-BE49-F238E27FC236}">
                      <a16:creationId xmlns:a16="http://schemas.microsoft.com/office/drawing/2014/main" id="{47D043D4-92B4-489B-835C-843DC9D54C1B}"/>
                    </a:ext>
                  </a:extLst>
                </p:cNvPr>
                <p:cNvSpPr>
                  <a:spLocks noChangeShapeType="1"/>
                </p:cNvSpPr>
                <p:nvPr/>
              </p:nvSpPr>
              <p:spPr bwMode="auto">
                <a:xfrm>
                  <a:off x="2075" y="1607"/>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898">
                  <a:extLst>
                    <a:ext uri="{FF2B5EF4-FFF2-40B4-BE49-F238E27FC236}">
                      <a16:creationId xmlns:a16="http://schemas.microsoft.com/office/drawing/2014/main" id="{736208D6-CDBA-4818-86F1-BFCD376ECE89}"/>
                    </a:ext>
                  </a:extLst>
                </p:cNvPr>
                <p:cNvSpPr>
                  <a:spLocks noChangeShapeType="1"/>
                </p:cNvSpPr>
                <p:nvPr/>
              </p:nvSpPr>
              <p:spPr bwMode="auto">
                <a:xfrm flipH="1">
                  <a:off x="2468" y="1315"/>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899">
                  <a:extLst>
                    <a:ext uri="{FF2B5EF4-FFF2-40B4-BE49-F238E27FC236}">
                      <a16:creationId xmlns:a16="http://schemas.microsoft.com/office/drawing/2014/main" id="{FC883F11-6A66-4C0B-B8C3-206685D9A6B2}"/>
                    </a:ext>
                  </a:extLst>
                </p:cNvPr>
                <p:cNvSpPr>
                  <a:spLocks noChangeShapeType="1"/>
                </p:cNvSpPr>
                <p:nvPr/>
              </p:nvSpPr>
              <p:spPr bwMode="auto">
                <a:xfrm flipH="1">
                  <a:off x="2143" y="1740"/>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900">
                  <a:extLst>
                    <a:ext uri="{FF2B5EF4-FFF2-40B4-BE49-F238E27FC236}">
                      <a16:creationId xmlns:a16="http://schemas.microsoft.com/office/drawing/2014/main" id="{8F9EEA43-0049-4C0E-801C-CCE6B44B557C}"/>
                    </a:ext>
                  </a:extLst>
                </p:cNvPr>
                <p:cNvSpPr>
                  <a:spLocks noChangeShapeType="1"/>
                </p:cNvSpPr>
                <p:nvPr/>
              </p:nvSpPr>
              <p:spPr bwMode="auto">
                <a:xfrm flipH="1">
                  <a:off x="2677" y="1284"/>
                  <a:ext cx="8"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901">
                  <a:extLst>
                    <a:ext uri="{FF2B5EF4-FFF2-40B4-BE49-F238E27FC236}">
                      <a16:creationId xmlns:a16="http://schemas.microsoft.com/office/drawing/2014/main" id="{7F1E9D42-E8ED-49F2-B9DF-EB1C70609B69}"/>
                    </a:ext>
                  </a:extLst>
                </p:cNvPr>
                <p:cNvSpPr>
                  <a:spLocks noChangeShapeType="1"/>
                </p:cNvSpPr>
                <p:nvPr/>
              </p:nvSpPr>
              <p:spPr bwMode="auto">
                <a:xfrm flipH="1">
                  <a:off x="2402" y="1407"/>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902">
                  <a:extLst>
                    <a:ext uri="{FF2B5EF4-FFF2-40B4-BE49-F238E27FC236}">
                      <a16:creationId xmlns:a16="http://schemas.microsoft.com/office/drawing/2014/main" id="{FD99C12F-B0DB-4D90-BE21-EA67B655CE53}"/>
                    </a:ext>
                  </a:extLst>
                </p:cNvPr>
                <p:cNvSpPr>
                  <a:spLocks noChangeShapeType="1"/>
                </p:cNvSpPr>
                <p:nvPr/>
              </p:nvSpPr>
              <p:spPr bwMode="auto">
                <a:xfrm flipH="1">
                  <a:off x="2475" y="1315"/>
                  <a:ext cx="6"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903">
                  <a:extLst>
                    <a:ext uri="{FF2B5EF4-FFF2-40B4-BE49-F238E27FC236}">
                      <a16:creationId xmlns:a16="http://schemas.microsoft.com/office/drawing/2014/main" id="{4FEBFE09-1356-41EE-AFB3-2B2700C5C7B5}"/>
                    </a:ext>
                  </a:extLst>
                </p:cNvPr>
                <p:cNvSpPr>
                  <a:spLocks noChangeShapeType="1"/>
                </p:cNvSpPr>
                <p:nvPr/>
              </p:nvSpPr>
              <p:spPr bwMode="auto">
                <a:xfrm>
                  <a:off x="2075" y="1606"/>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904">
                  <a:extLst>
                    <a:ext uri="{FF2B5EF4-FFF2-40B4-BE49-F238E27FC236}">
                      <a16:creationId xmlns:a16="http://schemas.microsoft.com/office/drawing/2014/main" id="{2F35DF73-BBFA-4561-B779-5D1EE7D8DEF6}"/>
                    </a:ext>
                  </a:extLst>
                </p:cNvPr>
                <p:cNvSpPr>
                  <a:spLocks noChangeShapeType="1"/>
                </p:cNvSpPr>
                <p:nvPr/>
              </p:nvSpPr>
              <p:spPr bwMode="auto">
                <a:xfrm flipH="1">
                  <a:off x="1987" y="1913"/>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905">
                  <a:extLst>
                    <a:ext uri="{FF2B5EF4-FFF2-40B4-BE49-F238E27FC236}">
                      <a16:creationId xmlns:a16="http://schemas.microsoft.com/office/drawing/2014/main" id="{45DC5AF6-E29B-45E4-BEA1-021A1244EE8F}"/>
                    </a:ext>
                  </a:extLst>
                </p:cNvPr>
                <p:cNvSpPr>
                  <a:spLocks noChangeShapeType="1"/>
                </p:cNvSpPr>
                <p:nvPr/>
              </p:nvSpPr>
              <p:spPr bwMode="auto">
                <a:xfrm>
                  <a:off x="2143" y="1746"/>
                  <a:ext cx="0"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906">
                  <a:extLst>
                    <a:ext uri="{FF2B5EF4-FFF2-40B4-BE49-F238E27FC236}">
                      <a16:creationId xmlns:a16="http://schemas.microsoft.com/office/drawing/2014/main" id="{3260907B-2263-4BF9-9C2D-F00A8B2CCBB3}"/>
                    </a:ext>
                  </a:extLst>
                </p:cNvPr>
                <p:cNvSpPr>
                  <a:spLocks noChangeShapeType="1"/>
                </p:cNvSpPr>
                <p:nvPr/>
              </p:nvSpPr>
              <p:spPr bwMode="auto">
                <a:xfrm flipH="1">
                  <a:off x="2668" y="1287"/>
                  <a:ext cx="9"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907">
                  <a:extLst>
                    <a:ext uri="{FF2B5EF4-FFF2-40B4-BE49-F238E27FC236}">
                      <a16:creationId xmlns:a16="http://schemas.microsoft.com/office/drawing/2014/main" id="{9E92EB10-B077-4D91-8191-B1A7EC505020}"/>
                    </a:ext>
                  </a:extLst>
                </p:cNvPr>
                <p:cNvSpPr>
                  <a:spLocks noChangeShapeType="1"/>
                </p:cNvSpPr>
                <p:nvPr/>
              </p:nvSpPr>
              <p:spPr bwMode="auto">
                <a:xfrm flipH="1">
                  <a:off x="2481" y="1315"/>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Line 908">
                  <a:extLst>
                    <a:ext uri="{FF2B5EF4-FFF2-40B4-BE49-F238E27FC236}">
                      <a16:creationId xmlns:a16="http://schemas.microsoft.com/office/drawing/2014/main" id="{50B84C59-F4D2-4FF8-9896-02C822E2CFB6}"/>
                    </a:ext>
                  </a:extLst>
                </p:cNvPr>
                <p:cNvSpPr>
                  <a:spLocks noChangeShapeType="1"/>
                </p:cNvSpPr>
                <p:nvPr/>
              </p:nvSpPr>
              <p:spPr bwMode="auto">
                <a:xfrm flipH="1">
                  <a:off x="2400" y="1412"/>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Line 909">
                  <a:extLst>
                    <a:ext uri="{FF2B5EF4-FFF2-40B4-BE49-F238E27FC236}">
                      <a16:creationId xmlns:a16="http://schemas.microsoft.com/office/drawing/2014/main" id="{3CA98647-0C3A-41BA-80D0-7302A817AFD8}"/>
                    </a:ext>
                  </a:extLst>
                </p:cNvPr>
                <p:cNvSpPr>
                  <a:spLocks noChangeShapeType="1"/>
                </p:cNvSpPr>
                <p:nvPr/>
              </p:nvSpPr>
              <p:spPr bwMode="auto">
                <a:xfrm flipH="1">
                  <a:off x="2142" y="1752"/>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Line 910">
                  <a:extLst>
                    <a:ext uri="{FF2B5EF4-FFF2-40B4-BE49-F238E27FC236}">
                      <a16:creationId xmlns:a16="http://schemas.microsoft.com/office/drawing/2014/main" id="{1255A921-A4C2-4590-ABEF-E736A98948FF}"/>
                    </a:ext>
                  </a:extLst>
                </p:cNvPr>
                <p:cNvSpPr>
                  <a:spLocks noChangeShapeType="1"/>
                </p:cNvSpPr>
                <p:nvPr/>
              </p:nvSpPr>
              <p:spPr bwMode="auto">
                <a:xfrm>
                  <a:off x="2075" y="1605"/>
                  <a:ext cx="0"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911">
                  <a:extLst>
                    <a:ext uri="{FF2B5EF4-FFF2-40B4-BE49-F238E27FC236}">
                      <a16:creationId xmlns:a16="http://schemas.microsoft.com/office/drawing/2014/main" id="{5FD66AF7-5810-49C0-902E-46ACED315402}"/>
                    </a:ext>
                  </a:extLst>
                </p:cNvPr>
                <p:cNvSpPr>
                  <a:spLocks noChangeShapeType="1"/>
                </p:cNvSpPr>
                <p:nvPr/>
              </p:nvSpPr>
              <p:spPr bwMode="auto">
                <a:xfrm flipH="1">
                  <a:off x="2658" y="1290"/>
                  <a:ext cx="10"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912">
                  <a:extLst>
                    <a:ext uri="{FF2B5EF4-FFF2-40B4-BE49-F238E27FC236}">
                      <a16:creationId xmlns:a16="http://schemas.microsoft.com/office/drawing/2014/main" id="{F4F3DBC8-E6B7-488A-AE3D-1BF05220D2FC}"/>
                    </a:ext>
                  </a:extLst>
                </p:cNvPr>
                <p:cNvSpPr>
                  <a:spLocks noChangeShapeType="1"/>
                </p:cNvSpPr>
                <p:nvPr/>
              </p:nvSpPr>
              <p:spPr bwMode="auto">
                <a:xfrm flipH="1">
                  <a:off x="2488" y="1315"/>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913">
                  <a:extLst>
                    <a:ext uri="{FF2B5EF4-FFF2-40B4-BE49-F238E27FC236}">
                      <a16:creationId xmlns:a16="http://schemas.microsoft.com/office/drawing/2014/main" id="{790E2A74-1D19-464F-A390-053856C34E76}"/>
                    </a:ext>
                  </a:extLst>
                </p:cNvPr>
                <p:cNvSpPr>
                  <a:spLocks noChangeShapeType="1"/>
                </p:cNvSpPr>
                <p:nvPr/>
              </p:nvSpPr>
              <p:spPr bwMode="auto">
                <a:xfrm flipH="1">
                  <a:off x="1990" y="1911"/>
                  <a:ext cx="3"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914">
                  <a:extLst>
                    <a:ext uri="{FF2B5EF4-FFF2-40B4-BE49-F238E27FC236}">
                      <a16:creationId xmlns:a16="http://schemas.microsoft.com/office/drawing/2014/main" id="{0A585942-94E5-419F-A681-6E575F876729}"/>
                    </a:ext>
                  </a:extLst>
                </p:cNvPr>
                <p:cNvSpPr>
                  <a:spLocks noChangeShapeType="1"/>
                </p:cNvSpPr>
                <p:nvPr/>
              </p:nvSpPr>
              <p:spPr bwMode="auto">
                <a:xfrm flipH="1">
                  <a:off x="2495" y="1315"/>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915">
                  <a:extLst>
                    <a:ext uri="{FF2B5EF4-FFF2-40B4-BE49-F238E27FC236}">
                      <a16:creationId xmlns:a16="http://schemas.microsoft.com/office/drawing/2014/main" id="{EB0E312F-9662-4AA7-941D-5371FBD83E8A}"/>
                    </a:ext>
                  </a:extLst>
                </p:cNvPr>
                <p:cNvSpPr>
                  <a:spLocks noChangeShapeType="1"/>
                </p:cNvSpPr>
                <p:nvPr/>
              </p:nvSpPr>
              <p:spPr bwMode="auto">
                <a:xfrm flipH="1">
                  <a:off x="2649" y="1293"/>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916">
                  <a:extLst>
                    <a:ext uri="{FF2B5EF4-FFF2-40B4-BE49-F238E27FC236}">
                      <a16:creationId xmlns:a16="http://schemas.microsoft.com/office/drawing/2014/main" id="{8AA574E6-C6C6-4796-8F86-A1C072755C8E}"/>
                    </a:ext>
                  </a:extLst>
                </p:cNvPr>
                <p:cNvSpPr>
                  <a:spLocks noChangeShapeType="1"/>
                </p:cNvSpPr>
                <p:nvPr/>
              </p:nvSpPr>
              <p:spPr bwMode="auto">
                <a:xfrm flipH="1">
                  <a:off x="2141" y="1758"/>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917">
                  <a:extLst>
                    <a:ext uri="{FF2B5EF4-FFF2-40B4-BE49-F238E27FC236}">
                      <a16:creationId xmlns:a16="http://schemas.microsoft.com/office/drawing/2014/main" id="{860E5DFB-8245-4319-9A9D-EA897BD32CF5}"/>
                    </a:ext>
                  </a:extLst>
                </p:cNvPr>
                <p:cNvSpPr>
                  <a:spLocks noChangeShapeType="1"/>
                </p:cNvSpPr>
                <p:nvPr/>
              </p:nvSpPr>
              <p:spPr bwMode="auto">
                <a:xfrm flipH="1">
                  <a:off x="2398" y="1418"/>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918">
                  <a:extLst>
                    <a:ext uri="{FF2B5EF4-FFF2-40B4-BE49-F238E27FC236}">
                      <a16:creationId xmlns:a16="http://schemas.microsoft.com/office/drawing/2014/main" id="{D4277040-90BE-438C-924E-F64CC937F8D5}"/>
                    </a:ext>
                  </a:extLst>
                </p:cNvPr>
                <p:cNvSpPr>
                  <a:spLocks noChangeShapeType="1"/>
                </p:cNvSpPr>
                <p:nvPr/>
              </p:nvSpPr>
              <p:spPr bwMode="auto">
                <a:xfrm flipH="1">
                  <a:off x="2075" y="1604"/>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Line 919">
                  <a:extLst>
                    <a:ext uri="{FF2B5EF4-FFF2-40B4-BE49-F238E27FC236}">
                      <a16:creationId xmlns:a16="http://schemas.microsoft.com/office/drawing/2014/main" id="{3800941C-ADBA-43A7-86BD-6DBD58A20508}"/>
                    </a:ext>
                  </a:extLst>
                </p:cNvPr>
                <p:cNvSpPr>
                  <a:spLocks noChangeShapeType="1"/>
                </p:cNvSpPr>
                <p:nvPr/>
              </p:nvSpPr>
              <p:spPr bwMode="auto">
                <a:xfrm flipH="1">
                  <a:off x="2502" y="1315"/>
                  <a:ext cx="7"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920">
                  <a:extLst>
                    <a:ext uri="{FF2B5EF4-FFF2-40B4-BE49-F238E27FC236}">
                      <a16:creationId xmlns:a16="http://schemas.microsoft.com/office/drawing/2014/main" id="{3C47D544-115F-4A8F-B039-998DBDB583D3}"/>
                    </a:ext>
                  </a:extLst>
                </p:cNvPr>
                <p:cNvSpPr>
                  <a:spLocks noChangeShapeType="1"/>
                </p:cNvSpPr>
                <p:nvPr/>
              </p:nvSpPr>
              <p:spPr bwMode="auto">
                <a:xfrm flipH="1">
                  <a:off x="2640" y="1295"/>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921">
                  <a:extLst>
                    <a:ext uri="{FF2B5EF4-FFF2-40B4-BE49-F238E27FC236}">
                      <a16:creationId xmlns:a16="http://schemas.microsoft.com/office/drawing/2014/main" id="{1001B182-3F18-41CC-A1D7-F3FB2ED9A338}"/>
                    </a:ext>
                  </a:extLst>
                </p:cNvPr>
                <p:cNvSpPr>
                  <a:spLocks noChangeShapeType="1"/>
                </p:cNvSpPr>
                <p:nvPr/>
              </p:nvSpPr>
              <p:spPr bwMode="auto">
                <a:xfrm flipH="1">
                  <a:off x="1993" y="1910"/>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922">
                  <a:extLst>
                    <a:ext uri="{FF2B5EF4-FFF2-40B4-BE49-F238E27FC236}">
                      <a16:creationId xmlns:a16="http://schemas.microsoft.com/office/drawing/2014/main" id="{B2071938-6F28-43DB-9C03-58B0369C9FE6}"/>
                    </a:ext>
                  </a:extLst>
                </p:cNvPr>
                <p:cNvSpPr>
                  <a:spLocks noChangeShapeType="1"/>
                </p:cNvSpPr>
                <p:nvPr/>
              </p:nvSpPr>
              <p:spPr bwMode="auto">
                <a:xfrm flipH="1">
                  <a:off x="2140" y="1764"/>
                  <a:ext cx="1"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923">
                  <a:extLst>
                    <a:ext uri="{FF2B5EF4-FFF2-40B4-BE49-F238E27FC236}">
                      <a16:creationId xmlns:a16="http://schemas.microsoft.com/office/drawing/2014/main" id="{2D7F3A68-B44F-4587-8F6D-5C68E9CF7DD0}"/>
                    </a:ext>
                  </a:extLst>
                </p:cNvPr>
                <p:cNvSpPr>
                  <a:spLocks noChangeShapeType="1"/>
                </p:cNvSpPr>
                <p:nvPr/>
              </p:nvSpPr>
              <p:spPr bwMode="auto">
                <a:xfrm flipH="1">
                  <a:off x="2509" y="1315"/>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924">
                  <a:extLst>
                    <a:ext uri="{FF2B5EF4-FFF2-40B4-BE49-F238E27FC236}">
                      <a16:creationId xmlns:a16="http://schemas.microsoft.com/office/drawing/2014/main" id="{22830A20-9E7F-4728-8F13-596423681313}"/>
                    </a:ext>
                  </a:extLst>
                </p:cNvPr>
                <p:cNvSpPr>
                  <a:spLocks noChangeShapeType="1"/>
                </p:cNvSpPr>
                <p:nvPr/>
              </p:nvSpPr>
              <p:spPr bwMode="auto">
                <a:xfrm flipH="1">
                  <a:off x="2631" y="1297"/>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925">
                  <a:extLst>
                    <a:ext uri="{FF2B5EF4-FFF2-40B4-BE49-F238E27FC236}">
                      <a16:creationId xmlns:a16="http://schemas.microsoft.com/office/drawing/2014/main" id="{A25CF9C6-05D0-457B-9525-B1E03590D67E}"/>
                    </a:ext>
                  </a:extLst>
                </p:cNvPr>
                <p:cNvSpPr>
                  <a:spLocks noChangeShapeType="1"/>
                </p:cNvSpPr>
                <p:nvPr/>
              </p:nvSpPr>
              <p:spPr bwMode="auto">
                <a:xfrm flipH="1">
                  <a:off x="2076" y="1603"/>
                  <a:ext cx="1"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926">
                  <a:extLst>
                    <a:ext uri="{FF2B5EF4-FFF2-40B4-BE49-F238E27FC236}">
                      <a16:creationId xmlns:a16="http://schemas.microsoft.com/office/drawing/2014/main" id="{2EDD0587-ACFF-4CD5-AD3E-03EE49017E87}"/>
                    </a:ext>
                  </a:extLst>
                </p:cNvPr>
                <p:cNvSpPr>
                  <a:spLocks noChangeShapeType="1"/>
                </p:cNvSpPr>
                <p:nvPr/>
              </p:nvSpPr>
              <p:spPr bwMode="auto">
                <a:xfrm flipH="1">
                  <a:off x="2395" y="1423"/>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927">
                  <a:extLst>
                    <a:ext uri="{FF2B5EF4-FFF2-40B4-BE49-F238E27FC236}">
                      <a16:creationId xmlns:a16="http://schemas.microsoft.com/office/drawing/2014/main" id="{56D55740-7AFC-4A6E-9624-0804DB8FCDB9}"/>
                    </a:ext>
                  </a:extLst>
                </p:cNvPr>
                <p:cNvSpPr>
                  <a:spLocks noChangeShapeType="1"/>
                </p:cNvSpPr>
                <p:nvPr/>
              </p:nvSpPr>
              <p:spPr bwMode="auto">
                <a:xfrm flipH="1">
                  <a:off x="2517" y="1314"/>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928">
                  <a:extLst>
                    <a:ext uri="{FF2B5EF4-FFF2-40B4-BE49-F238E27FC236}">
                      <a16:creationId xmlns:a16="http://schemas.microsoft.com/office/drawing/2014/main" id="{540AFF9D-D969-4131-A002-879EE75FC40A}"/>
                    </a:ext>
                  </a:extLst>
                </p:cNvPr>
                <p:cNvSpPr>
                  <a:spLocks noChangeShapeType="1"/>
                </p:cNvSpPr>
                <p:nvPr/>
              </p:nvSpPr>
              <p:spPr bwMode="auto">
                <a:xfrm flipH="1">
                  <a:off x="2622" y="1299"/>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929">
                  <a:extLst>
                    <a:ext uri="{FF2B5EF4-FFF2-40B4-BE49-F238E27FC236}">
                      <a16:creationId xmlns:a16="http://schemas.microsoft.com/office/drawing/2014/main" id="{3FE49D21-6BFD-4E5D-AB59-41B385028F10}"/>
                    </a:ext>
                  </a:extLst>
                </p:cNvPr>
                <p:cNvSpPr>
                  <a:spLocks noChangeShapeType="1"/>
                </p:cNvSpPr>
                <p:nvPr/>
              </p:nvSpPr>
              <p:spPr bwMode="auto">
                <a:xfrm flipH="1">
                  <a:off x="2138" y="1770"/>
                  <a:ext cx="2"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930">
                  <a:extLst>
                    <a:ext uri="{FF2B5EF4-FFF2-40B4-BE49-F238E27FC236}">
                      <a16:creationId xmlns:a16="http://schemas.microsoft.com/office/drawing/2014/main" id="{2420E16E-4997-4439-818B-91DADA9E5845}"/>
                    </a:ext>
                  </a:extLst>
                </p:cNvPr>
                <p:cNvSpPr>
                  <a:spLocks noChangeShapeType="1"/>
                </p:cNvSpPr>
                <p:nvPr/>
              </p:nvSpPr>
              <p:spPr bwMode="auto">
                <a:xfrm flipH="1">
                  <a:off x="2525" y="1314"/>
                  <a:ext cx="8"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931">
                  <a:extLst>
                    <a:ext uri="{FF2B5EF4-FFF2-40B4-BE49-F238E27FC236}">
                      <a16:creationId xmlns:a16="http://schemas.microsoft.com/office/drawing/2014/main" id="{04514C02-B13B-4098-A458-9217CA949C47}"/>
                    </a:ext>
                  </a:extLst>
                </p:cNvPr>
                <p:cNvSpPr>
                  <a:spLocks noChangeShapeType="1"/>
                </p:cNvSpPr>
                <p:nvPr/>
              </p:nvSpPr>
              <p:spPr bwMode="auto">
                <a:xfrm flipH="1">
                  <a:off x="1997" y="1908"/>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932">
                  <a:extLst>
                    <a:ext uri="{FF2B5EF4-FFF2-40B4-BE49-F238E27FC236}">
                      <a16:creationId xmlns:a16="http://schemas.microsoft.com/office/drawing/2014/main" id="{225EC93F-1A6F-4ED9-ADDC-77B00351498D}"/>
                    </a:ext>
                  </a:extLst>
                </p:cNvPr>
                <p:cNvSpPr>
                  <a:spLocks noChangeShapeType="1"/>
                </p:cNvSpPr>
                <p:nvPr/>
              </p:nvSpPr>
              <p:spPr bwMode="auto">
                <a:xfrm flipH="1">
                  <a:off x="2612" y="1301"/>
                  <a:ext cx="10"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933">
                  <a:extLst>
                    <a:ext uri="{FF2B5EF4-FFF2-40B4-BE49-F238E27FC236}">
                      <a16:creationId xmlns:a16="http://schemas.microsoft.com/office/drawing/2014/main" id="{D72B1E3B-2224-49B8-8868-81441D154619}"/>
                    </a:ext>
                  </a:extLst>
                </p:cNvPr>
                <p:cNvSpPr>
                  <a:spLocks noChangeShapeType="1"/>
                </p:cNvSpPr>
                <p:nvPr/>
              </p:nvSpPr>
              <p:spPr bwMode="auto">
                <a:xfrm flipH="1">
                  <a:off x="2533" y="1313"/>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934">
                  <a:extLst>
                    <a:ext uri="{FF2B5EF4-FFF2-40B4-BE49-F238E27FC236}">
                      <a16:creationId xmlns:a16="http://schemas.microsoft.com/office/drawing/2014/main" id="{A4FE6732-E2B0-4F0F-B883-6A6A6197F3AE}"/>
                    </a:ext>
                  </a:extLst>
                </p:cNvPr>
                <p:cNvSpPr>
                  <a:spLocks noChangeShapeType="1"/>
                </p:cNvSpPr>
                <p:nvPr/>
              </p:nvSpPr>
              <p:spPr bwMode="auto">
                <a:xfrm flipH="1">
                  <a:off x="2603" y="1303"/>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935">
                  <a:extLst>
                    <a:ext uri="{FF2B5EF4-FFF2-40B4-BE49-F238E27FC236}">
                      <a16:creationId xmlns:a16="http://schemas.microsoft.com/office/drawing/2014/main" id="{C0B3D634-368A-4BA6-9F49-BBFB51FE501D}"/>
                    </a:ext>
                  </a:extLst>
                </p:cNvPr>
                <p:cNvSpPr>
                  <a:spLocks noChangeShapeType="1"/>
                </p:cNvSpPr>
                <p:nvPr/>
              </p:nvSpPr>
              <p:spPr bwMode="auto">
                <a:xfrm flipH="1">
                  <a:off x="2541" y="1312"/>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936">
                  <a:extLst>
                    <a:ext uri="{FF2B5EF4-FFF2-40B4-BE49-F238E27FC236}">
                      <a16:creationId xmlns:a16="http://schemas.microsoft.com/office/drawing/2014/main" id="{9F7C2B6D-9394-4848-BAA5-E30EBC3CA27C}"/>
                    </a:ext>
                  </a:extLst>
                </p:cNvPr>
                <p:cNvSpPr>
                  <a:spLocks noChangeShapeType="1"/>
                </p:cNvSpPr>
                <p:nvPr/>
              </p:nvSpPr>
              <p:spPr bwMode="auto">
                <a:xfrm flipH="1">
                  <a:off x="2077" y="1603"/>
                  <a:ext cx="1"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937">
                  <a:extLst>
                    <a:ext uri="{FF2B5EF4-FFF2-40B4-BE49-F238E27FC236}">
                      <a16:creationId xmlns:a16="http://schemas.microsoft.com/office/drawing/2014/main" id="{157159ED-EBCB-4A26-81F9-65CA1B4804AE}"/>
                    </a:ext>
                  </a:extLst>
                </p:cNvPr>
                <p:cNvSpPr>
                  <a:spLocks noChangeShapeType="1"/>
                </p:cNvSpPr>
                <p:nvPr/>
              </p:nvSpPr>
              <p:spPr bwMode="auto">
                <a:xfrm flipH="1">
                  <a:off x="2136" y="1775"/>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938">
                  <a:extLst>
                    <a:ext uri="{FF2B5EF4-FFF2-40B4-BE49-F238E27FC236}">
                      <a16:creationId xmlns:a16="http://schemas.microsoft.com/office/drawing/2014/main" id="{1AFE16C3-DDE0-4D6D-9807-F08D176EB64B}"/>
                    </a:ext>
                  </a:extLst>
                </p:cNvPr>
                <p:cNvSpPr>
                  <a:spLocks noChangeShapeType="1"/>
                </p:cNvSpPr>
                <p:nvPr/>
              </p:nvSpPr>
              <p:spPr bwMode="auto">
                <a:xfrm flipH="1">
                  <a:off x="2594" y="1305"/>
                  <a:ext cx="9"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939">
                  <a:extLst>
                    <a:ext uri="{FF2B5EF4-FFF2-40B4-BE49-F238E27FC236}">
                      <a16:creationId xmlns:a16="http://schemas.microsoft.com/office/drawing/2014/main" id="{4653AE4D-CAE6-43BB-B9CA-6E4A875E0AD7}"/>
                    </a:ext>
                  </a:extLst>
                </p:cNvPr>
                <p:cNvSpPr>
                  <a:spLocks noChangeShapeType="1"/>
                </p:cNvSpPr>
                <p:nvPr/>
              </p:nvSpPr>
              <p:spPr bwMode="auto">
                <a:xfrm flipH="1">
                  <a:off x="2392" y="1428"/>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940">
                  <a:extLst>
                    <a:ext uri="{FF2B5EF4-FFF2-40B4-BE49-F238E27FC236}">
                      <a16:creationId xmlns:a16="http://schemas.microsoft.com/office/drawing/2014/main" id="{8690DB46-0D03-45DC-93B9-423FFED00537}"/>
                    </a:ext>
                  </a:extLst>
                </p:cNvPr>
                <p:cNvSpPr>
                  <a:spLocks noChangeShapeType="1"/>
                </p:cNvSpPr>
                <p:nvPr/>
              </p:nvSpPr>
              <p:spPr bwMode="auto">
                <a:xfrm flipH="1">
                  <a:off x="2550" y="1311"/>
                  <a:ext cx="8"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941">
                  <a:extLst>
                    <a:ext uri="{FF2B5EF4-FFF2-40B4-BE49-F238E27FC236}">
                      <a16:creationId xmlns:a16="http://schemas.microsoft.com/office/drawing/2014/main" id="{9CDCCB6D-19A4-4E20-83A8-541F9E8E13AF}"/>
                    </a:ext>
                  </a:extLst>
                </p:cNvPr>
                <p:cNvSpPr>
                  <a:spLocks noChangeShapeType="1"/>
                </p:cNvSpPr>
                <p:nvPr/>
              </p:nvSpPr>
              <p:spPr bwMode="auto">
                <a:xfrm flipH="1">
                  <a:off x="2585" y="1307"/>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Line 942">
                  <a:extLst>
                    <a:ext uri="{FF2B5EF4-FFF2-40B4-BE49-F238E27FC236}">
                      <a16:creationId xmlns:a16="http://schemas.microsoft.com/office/drawing/2014/main" id="{577FBD75-74AC-40C7-A3AC-678C9F39176E}"/>
                    </a:ext>
                  </a:extLst>
                </p:cNvPr>
                <p:cNvSpPr>
                  <a:spLocks noChangeShapeType="1"/>
                </p:cNvSpPr>
                <p:nvPr/>
              </p:nvSpPr>
              <p:spPr bwMode="auto">
                <a:xfrm flipH="1">
                  <a:off x="2558" y="1310"/>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Line 943">
                  <a:extLst>
                    <a:ext uri="{FF2B5EF4-FFF2-40B4-BE49-F238E27FC236}">
                      <a16:creationId xmlns:a16="http://schemas.microsoft.com/office/drawing/2014/main" id="{DD891D76-88B2-411D-9803-9B768DBAB6C2}"/>
                    </a:ext>
                  </a:extLst>
                </p:cNvPr>
                <p:cNvSpPr>
                  <a:spLocks noChangeShapeType="1"/>
                </p:cNvSpPr>
                <p:nvPr/>
              </p:nvSpPr>
              <p:spPr bwMode="auto">
                <a:xfrm flipH="1">
                  <a:off x="2576" y="1308"/>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944">
                  <a:extLst>
                    <a:ext uri="{FF2B5EF4-FFF2-40B4-BE49-F238E27FC236}">
                      <a16:creationId xmlns:a16="http://schemas.microsoft.com/office/drawing/2014/main" id="{F1A888BC-3606-4F91-8C74-094126F7C906}"/>
                    </a:ext>
                  </a:extLst>
                </p:cNvPr>
                <p:cNvSpPr>
                  <a:spLocks noChangeShapeType="1"/>
                </p:cNvSpPr>
                <p:nvPr/>
              </p:nvSpPr>
              <p:spPr bwMode="auto">
                <a:xfrm flipH="1">
                  <a:off x="2567" y="1309"/>
                  <a:ext cx="9"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945">
                  <a:extLst>
                    <a:ext uri="{FF2B5EF4-FFF2-40B4-BE49-F238E27FC236}">
                      <a16:creationId xmlns:a16="http://schemas.microsoft.com/office/drawing/2014/main" id="{12E38FBF-2747-4C70-A839-718DCDF10130}"/>
                    </a:ext>
                  </a:extLst>
                </p:cNvPr>
                <p:cNvSpPr>
                  <a:spLocks noChangeShapeType="1"/>
                </p:cNvSpPr>
                <p:nvPr/>
              </p:nvSpPr>
              <p:spPr bwMode="auto">
                <a:xfrm flipH="1">
                  <a:off x="2001" y="1907"/>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946">
                  <a:extLst>
                    <a:ext uri="{FF2B5EF4-FFF2-40B4-BE49-F238E27FC236}">
                      <a16:creationId xmlns:a16="http://schemas.microsoft.com/office/drawing/2014/main" id="{9DA0E224-40F3-4929-AF99-21094DEB9A80}"/>
                    </a:ext>
                  </a:extLst>
                </p:cNvPr>
                <p:cNvSpPr>
                  <a:spLocks noChangeShapeType="1"/>
                </p:cNvSpPr>
                <p:nvPr/>
              </p:nvSpPr>
              <p:spPr bwMode="auto">
                <a:xfrm flipH="1">
                  <a:off x="2134" y="1781"/>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947">
                  <a:extLst>
                    <a:ext uri="{FF2B5EF4-FFF2-40B4-BE49-F238E27FC236}">
                      <a16:creationId xmlns:a16="http://schemas.microsoft.com/office/drawing/2014/main" id="{D327EE09-DA0F-456D-9550-69F33D59EF0E}"/>
                    </a:ext>
                  </a:extLst>
                </p:cNvPr>
                <p:cNvSpPr>
                  <a:spLocks noChangeShapeType="1"/>
                </p:cNvSpPr>
                <p:nvPr/>
              </p:nvSpPr>
              <p:spPr bwMode="auto">
                <a:xfrm flipH="1">
                  <a:off x="2078" y="1602"/>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948">
                  <a:extLst>
                    <a:ext uri="{FF2B5EF4-FFF2-40B4-BE49-F238E27FC236}">
                      <a16:creationId xmlns:a16="http://schemas.microsoft.com/office/drawing/2014/main" id="{737852E2-0F73-424D-82A0-042BE56E1372}"/>
                    </a:ext>
                  </a:extLst>
                </p:cNvPr>
                <p:cNvSpPr>
                  <a:spLocks noChangeShapeType="1"/>
                </p:cNvSpPr>
                <p:nvPr/>
              </p:nvSpPr>
              <p:spPr bwMode="auto">
                <a:xfrm flipH="1">
                  <a:off x="2389" y="1433"/>
                  <a:ext cx="3"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949">
                  <a:extLst>
                    <a:ext uri="{FF2B5EF4-FFF2-40B4-BE49-F238E27FC236}">
                      <a16:creationId xmlns:a16="http://schemas.microsoft.com/office/drawing/2014/main" id="{E462277D-ECF3-48EC-8FFD-31F64AF837D6}"/>
                    </a:ext>
                  </a:extLst>
                </p:cNvPr>
                <p:cNvSpPr>
                  <a:spLocks noChangeShapeType="1"/>
                </p:cNvSpPr>
                <p:nvPr/>
              </p:nvSpPr>
              <p:spPr bwMode="auto">
                <a:xfrm flipH="1">
                  <a:off x="2004" y="1905"/>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950">
                  <a:extLst>
                    <a:ext uri="{FF2B5EF4-FFF2-40B4-BE49-F238E27FC236}">
                      <a16:creationId xmlns:a16="http://schemas.microsoft.com/office/drawing/2014/main" id="{F0076879-3597-4FF2-B251-D586E5F016E4}"/>
                    </a:ext>
                  </a:extLst>
                </p:cNvPr>
                <p:cNvSpPr>
                  <a:spLocks noChangeShapeType="1"/>
                </p:cNvSpPr>
                <p:nvPr/>
              </p:nvSpPr>
              <p:spPr bwMode="auto">
                <a:xfrm flipH="1">
                  <a:off x="2131" y="1787"/>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951">
                  <a:extLst>
                    <a:ext uri="{FF2B5EF4-FFF2-40B4-BE49-F238E27FC236}">
                      <a16:creationId xmlns:a16="http://schemas.microsoft.com/office/drawing/2014/main" id="{0E4CF94D-D280-4E9E-942E-7532E6E161DE}"/>
                    </a:ext>
                  </a:extLst>
                </p:cNvPr>
                <p:cNvSpPr>
                  <a:spLocks noChangeShapeType="1"/>
                </p:cNvSpPr>
                <p:nvPr/>
              </p:nvSpPr>
              <p:spPr bwMode="auto">
                <a:xfrm flipH="1">
                  <a:off x="2080" y="1601"/>
                  <a:ext cx="2"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952">
                  <a:extLst>
                    <a:ext uri="{FF2B5EF4-FFF2-40B4-BE49-F238E27FC236}">
                      <a16:creationId xmlns:a16="http://schemas.microsoft.com/office/drawing/2014/main" id="{B461FE7A-292F-4386-A768-11292C07DEFF}"/>
                    </a:ext>
                  </a:extLst>
                </p:cNvPr>
                <p:cNvSpPr>
                  <a:spLocks noChangeShapeType="1"/>
                </p:cNvSpPr>
                <p:nvPr/>
              </p:nvSpPr>
              <p:spPr bwMode="auto">
                <a:xfrm flipH="1">
                  <a:off x="2008" y="1903"/>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953">
                  <a:extLst>
                    <a:ext uri="{FF2B5EF4-FFF2-40B4-BE49-F238E27FC236}">
                      <a16:creationId xmlns:a16="http://schemas.microsoft.com/office/drawing/2014/main" id="{36C2A79F-C932-4AB7-8CC7-3BD03F511D74}"/>
                    </a:ext>
                  </a:extLst>
                </p:cNvPr>
                <p:cNvSpPr>
                  <a:spLocks noChangeShapeType="1"/>
                </p:cNvSpPr>
                <p:nvPr/>
              </p:nvSpPr>
              <p:spPr bwMode="auto">
                <a:xfrm flipH="1">
                  <a:off x="2129" y="1792"/>
                  <a:ext cx="2"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Line 954">
                  <a:extLst>
                    <a:ext uri="{FF2B5EF4-FFF2-40B4-BE49-F238E27FC236}">
                      <a16:creationId xmlns:a16="http://schemas.microsoft.com/office/drawing/2014/main" id="{87ECCFBE-9CC2-440C-AED3-9B0A3B2E9353}"/>
                    </a:ext>
                  </a:extLst>
                </p:cNvPr>
                <p:cNvSpPr>
                  <a:spLocks noChangeShapeType="1"/>
                </p:cNvSpPr>
                <p:nvPr/>
              </p:nvSpPr>
              <p:spPr bwMode="auto">
                <a:xfrm flipH="1">
                  <a:off x="2385" y="1439"/>
                  <a:ext cx="4"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Line 955">
                  <a:extLst>
                    <a:ext uri="{FF2B5EF4-FFF2-40B4-BE49-F238E27FC236}">
                      <a16:creationId xmlns:a16="http://schemas.microsoft.com/office/drawing/2014/main" id="{3776BD7E-55CC-4A6B-8563-FFE99A3E1272}"/>
                    </a:ext>
                  </a:extLst>
                </p:cNvPr>
                <p:cNvSpPr>
                  <a:spLocks noChangeShapeType="1"/>
                </p:cNvSpPr>
                <p:nvPr/>
              </p:nvSpPr>
              <p:spPr bwMode="auto">
                <a:xfrm flipH="1">
                  <a:off x="2126" y="1798"/>
                  <a:ext cx="3"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956">
                  <a:extLst>
                    <a:ext uri="{FF2B5EF4-FFF2-40B4-BE49-F238E27FC236}">
                      <a16:creationId xmlns:a16="http://schemas.microsoft.com/office/drawing/2014/main" id="{0DC823D6-138A-4556-8C03-519E5EAB0D2A}"/>
                    </a:ext>
                  </a:extLst>
                </p:cNvPr>
                <p:cNvSpPr>
                  <a:spLocks noChangeShapeType="1"/>
                </p:cNvSpPr>
                <p:nvPr/>
              </p:nvSpPr>
              <p:spPr bwMode="auto">
                <a:xfrm flipH="1">
                  <a:off x="2013" y="1901"/>
                  <a:ext cx="4"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Line 957">
                  <a:extLst>
                    <a:ext uri="{FF2B5EF4-FFF2-40B4-BE49-F238E27FC236}">
                      <a16:creationId xmlns:a16="http://schemas.microsoft.com/office/drawing/2014/main" id="{47357CD2-66E2-485C-A40C-58001CFEA633}"/>
                    </a:ext>
                  </a:extLst>
                </p:cNvPr>
                <p:cNvSpPr>
                  <a:spLocks noChangeShapeType="1"/>
                </p:cNvSpPr>
                <p:nvPr/>
              </p:nvSpPr>
              <p:spPr bwMode="auto">
                <a:xfrm flipH="1">
                  <a:off x="2082" y="1601"/>
                  <a:ext cx="2"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Line 958">
                  <a:extLst>
                    <a:ext uri="{FF2B5EF4-FFF2-40B4-BE49-F238E27FC236}">
                      <a16:creationId xmlns:a16="http://schemas.microsoft.com/office/drawing/2014/main" id="{7A0A1965-4B3A-4483-8F23-D5A3379F035E}"/>
                    </a:ext>
                  </a:extLst>
                </p:cNvPr>
                <p:cNvSpPr>
                  <a:spLocks noChangeShapeType="1"/>
                </p:cNvSpPr>
                <p:nvPr/>
              </p:nvSpPr>
              <p:spPr bwMode="auto">
                <a:xfrm flipH="1">
                  <a:off x="2381" y="1445"/>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959">
                  <a:extLst>
                    <a:ext uri="{FF2B5EF4-FFF2-40B4-BE49-F238E27FC236}">
                      <a16:creationId xmlns:a16="http://schemas.microsoft.com/office/drawing/2014/main" id="{2B3AA0C1-C248-401A-8DB9-E0C9778CC39D}"/>
                    </a:ext>
                  </a:extLst>
                </p:cNvPr>
                <p:cNvSpPr>
                  <a:spLocks noChangeShapeType="1"/>
                </p:cNvSpPr>
                <p:nvPr/>
              </p:nvSpPr>
              <p:spPr bwMode="auto">
                <a:xfrm flipH="1">
                  <a:off x="2123" y="1804"/>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960">
                  <a:extLst>
                    <a:ext uri="{FF2B5EF4-FFF2-40B4-BE49-F238E27FC236}">
                      <a16:creationId xmlns:a16="http://schemas.microsoft.com/office/drawing/2014/main" id="{F6239139-16F8-4365-9B19-B8622F7823D9}"/>
                    </a:ext>
                  </a:extLst>
                </p:cNvPr>
                <p:cNvSpPr>
                  <a:spLocks noChangeShapeType="1"/>
                </p:cNvSpPr>
                <p:nvPr/>
              </p:nvSpPr>
              <p:spPr bwMode="auto">
                <a:xfrm flipH="1">
                  <a:off x="2017" y="1899"/>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961">
                  <a:extLst>
                    <a:ext uri="{FF2B5EF4-FFF2-40B4-BE49-F238E27FC236}">
                      <a16:creationId xmlns:a16="http://schemas.microsoft.com/office/drawing/2014/main" id="{7BBE614F-176F-42B1-86F9-5A61C73EFA26}"/>
                    </a:ext>
                  </a:extLst>
                </p:cNvPr>
                <p:cNvSpPr>
                  <a:spLocks noChangeShapeType="1"/>
                </p:cNvSpPr>
                <p:nvPr/>
              </p:nvSpPr>
              <p:spPr bwMode="auto">
                <a:xfrm flipH="1">
                  <a:off x="2084" y="1600"/>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962">
                  <a:extLst>
                    <a:ext uri="{FF2B5EF4-FFF2-40B4-BE49-F238E27FC236}">
                      <a16:creationId xmlns:a16="http://schemas.microsoft.com/office/drawing/2014/main" id="{C2B3D089-4B25-4220-B2CD-FCE1F16C0A67}"/>
                    </a:ext>
                  </a:extLst>
                </p:cNvPr>
                <p:cNvSpPr>
                  <a:spLocks noChangeShapeType="1"/>
                </p:cNvSpPr>
                <p:nvPr/>
              </p:nvSpPr>
              <p:spPr bwMode="auto">
                <a:xfrm flipH="1">
                  <a:off x="2119" y="1809"/>
                  <a:ext cx="4"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963">
                  <a:extLst>
                    <a:ext uri="{FF2B5EF4-FFF2-40B4-BE49-F238E27FC236}">
                      <a16:creationId xmlns:a16="http://schemas.microsoft.com/office/drawing/2014/main" id="{80AF58A2-B833-429C-BE77-EA565919E9F4}"/>
                    </a:ext>
                  </a:extLst>
                </p:cNvPr>
                <p:cNvSpPr>
                  <a:spLocks noChangeShapeType="1"/>
                </p:cNvSpPr>
                <p:nvPr/>
              </p:nvSpPr>
              <p:spPr bwMode="auto">
                <a:xfrm flipH="1">
                  <a:off x="2022" y="1896"/>
                  <a:ext cx="4"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964">
                  <a:extLst>
                    <a:ext uri="{FF2B5EF4-FFF2-40B4-BE49-F238E27FC236}">
                      <a16:creationId xmlns:a16="http://schemas.microsoft.com/office/drawing/2014/main" id="{833E9B1F-4EA5-490C-A2D7-6ABBC593E051}"/>
                    </a:ext>
                  </a:extLst>
                </p:cNvPr>
                <p:cNvSpPr>
                  <a:spLocks noChangeShapeType="1"/>
                </p:cNvSpPr>
                <p:nvPr/>
              </p:nvSpPr>
              <p:spPr bwMode="auto">
                <a:xfrm flipH="1">
                  <a:off x="2377" y="1450"/>
                  <a:ext cx="4"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965">
                  <a:extLst>
                    <a:ext uri="{FF2B5EF4-FFF2-40B4-BE49-F238E27FC236}">
                      <a16:creationId xmlns:a16="http://schemas.microsoft.com/office/drawing/2014/main" id="{98F5AA82-B3F2-4F4C-8601-31E9D147496E}"/>
                    </a:ext>
                  </a:extLst>
                </p:cNvPr>
                <p:cNvSpPr>
                  <a:spLocks noChangeShapeType="1"/>
                </p:cNvSpPr>
                <p:nvPr/>
              </p:nvSpPr>
              <p:spPr bwMode="auto">
                <a:xfrm flipH="1">
                  <a:off x="2116" y="1815"/>
                  <a:ext cx="3"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Line 966">
                  <a:extLst>
                    <a:ext uri="{FF2B5EF4-FFF2-40B4-BE49-F238E27FC236}">
                      <a16:creationId xmlns:a16="http://schemas.microsoft.com/office/drawing/2014/main" id="{28749A0A-1657-4A5A-ADAF-7C01BC0893FA}"/>
                    </a:ext>
                  </a:extLst>
                </p:cNvPr>
                <p:cNvSpPr>
                  <a:spLocks noChangeShapeType="1"/>
                </p:cNvSpPr>
                <p:nvPr/>
              </p:nvSpPr>
              <p:spPr bwMode="auto">
                <a:xfrm flipH="1">
                  <a:off x="2026" y="1894"/>
                  <a:ext cx="5"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Line 967">
                  <a:extLst>
                    <a:ext uri="{FF2B5EF4-FFF2-40B4-BE49-F238E27FC236}">
                      <a16:creationId xmlns:a16="http://schemas.microsoft.com/office/drawing/2014/main" id="{3F742107-0AB3-4509-90C8-89900D44A0FA}"/>
                    </a:ext>
                  </a:extLst>
                </p:cNvPr>
                <p:cNvSpPr>
                  <a:spLocks noChangeShapeType="1"/>
                </p:cNvSpPr>
                <p:nvPr/>
              </p:nvSpPr>
              <p:spPr bwMode="auto">
                <a:xfrm flipH="1">
                  <a:off x="2087" y="1599"/>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Line 968">
                  <a:extLst>
                    <a:ext uri="{FF2B5EF4-FFF2-40B4-BE49-F238E27FC236}">
                      <a16:creationId xmlns:a16="http://schemas.microsoft.com/office/drawing/2014/main" id="{C817317F-647F-424B-91D3-82E295FD45ED}"/>
                    </a:ext>
                  </a:extLst>
                </p:cNvPr>
                <p:cNvSpPr>
                  <a:spLocks noChangeShapeType="1"/>
                </p:cNvSpPr>
                <p:nvPr/>
              </p:nvSpPr>
              <p:spPr bwMode="auto">
                <a:xfrm flipH="1">
                  <a:off x="2112" y="1820"/>
                  <a:ext cx="4"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969">
                  <a:extLst>
                    <a:ext uri="{FF2B5EF4-FFF2-40B4-BE49-F238E27FC236}">
                      <a16:creationId xmlns:a16="http://schemas.microsoft.com/office/drawing/2014/main" id="{FC19A9F2-8235-4660-AD75-D6891BFB35CC}"/>
                    </a:ext>
                  </a:extLst>
                </p:cNvPr>
                <p:cNvSpPr>
                  <a:spLocks noChangeShapeType="1"/>
                </p:cNvSpPr>
                <p:nvPr/>
              </p:nvSpPr>
              <p:spPr bwMode="auto">
                <a:xfrm flipH="1">
                  <a:off x="2031" y="1891"/>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970">
                  <a:extLst>
                    <a:ext uri="{FF2B5EF4-FFF2-40B4-BE49-F238E27FC236}">
                      <a16:creationId xmlns:a16="http://schemas.microsoft.com/office/drawing/2014/main" id="{0FD75DD0-96D3-4575-96F3-788D60425F89}"/>
                    </a:ext>
                  </a:extLst>
                </p:cNvPr>
                <p:cNvSpPr>
                  <a:spLocks noChangeShapeType="1"/>
                </p:cNvSpPr>
                <p:nvPr/>
              </p:nvSpPr>
              <p:spPr bwMode="auto">
                <a:xfrm flipH="1">
                  <a:off x="2373" y="1456"/>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Line 971">
                  <a:extLst>
                    <a:ext uri="{FF2B5EF4-FFF2-40B4-BE49-F238E27FC236}">
                      <a16:creationId xmlns:a16="http://schemas.microsoft.com/office/drawing/2014/main" id="{6EDE68FB-97CA-4821-AEC8-19735C9B562C}"/>
                    </a:ext>
                  </a:extLst>
                </p:cNvPr>
                <p:cNvSpPr>
                  <a:spLocks noChangeShapeType="1"/>
                </p:cNvSpPr>
                <p:nvPr/>
              </p:nvSpPr>
              <p:spPr bwMode="auto">
                <a:xfrm flipH="1">
                  <a:off x="2108" y="1826"/>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Line 972">
                  <a:extLst>
                    <a:ext uri="{FF2B5EF4-FFF2-40B4-BE49-F238E27FC236}">
                      <a16:creationId xmlns:a16="http://schemas.microsoft.com/office/drawing/2014/main" id="{F890176E-14D4-4511-B3C8-1DDF4F8B20E6}"/>
                    </a:ext>
                  </a:extLst>
                </p:cNvPr>
                <p:cNvSpPr>
                  <a:spLocks noChangeShapeType="1"/>
                </p:cNvSpPr>
                <p:nvPr/>
              </p:nvSpPr>
              <p:spPr bwMode="auto">
                <a:xfrm flipH="1">
                  <a:off x="2036" y="1888"/>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Line 973">
                  <a:extLst>
                    <a:ext uri="{FF2B5EF4-FFF2-40B4-BE49-F238E27FC236}">
                      <a16:creationId xmlns:a16="http://schemas.microsoft.com/office/drawing/2014/main" id="{68BD42D3-748B-481A-944B-D95235150918}"/>
                    </a:ext>
                  </a:extLst>
                </p:cNvPr>
                <p:cNvSpPr>
                  <a:spLocks noChangeShapeType="1"/>
                </p:cNvSpPr>
                <p:nvPr/>
              </p:nvSpPr>
              <p:spPr bwMode="auto">
                <a:xfrm flipH="1">
                  <a:off x="2090" y="1599"/>
                  <a:ext cx="3"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974">
                  <a:extLst>
                    <a:ext uri="{FF2B5EF4-FFF2-40B4-BE49-F238E27FC236}">
                      <a16:creationId xmlns:a16="http://schemas.microsoft.com/office/drawing/2014/main" id="{F3B02172-66FE-4F4E-B367-54CA6F5B924D}"/>
                    </a:ext>
                  </a:extLst>
                </p:cNvPr>
                <p:cNvSpPr>
                  <a:spLocks noChangeShapeType="1"/>
                </p:cNvSpPr>
                <p:nvPr/>
              </p:nvSpPr>
              <p:spPr bwMode="auto">
                <a:xfrm flipH="1">
                  <a:off x="2104" y="1831"/>
                  <a:ext cx="4"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Line 975">
                  <a:extLst>
                    <a:ext uri="{FF2B5EF4-FFF2-40B4-BE49-F238E27FC236}">
                      <a16:creationId xmlns:a16="http://schemas.microsoft.com/office/drawing/2014/main" id="{ECE2D272-2ADB-4C7E-B873-208C379ADCA5}"/>
                    </a:ext>
                  </a:extLst>
                </p:cNvPr>
                <p:cNvSpPr>
                  <a:spLocks noChangeShapeType="1"/>
                </p:cNvSpPr>
                <p:nvPr/>
              </p:nvSpPr>
              <p:spPr bwMode="auto">
                <a:xfrm flipH="1">
                  <a:off x="2041" y="1885"/>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 name="Line 976">
                  <a:extLst>
                    <a:ext uri="{FF2B5EF4-FFF2-40B4-BE49-F238E27FC236}">
                      <a16:creationId xmlns:a16="http://schemas.microsoft.com/office/drawing/2014/main" id="{B63FD65F-3E23-4D90-ACBD-399F9ACC0620}"/>
                    </a:ext>
                  </a:extLst>
                </p:cNvPr>
                <p:cNvSpPr>
                  <a:spLocks noChangeShapeType="1"/>
                </p:cNvSpPr>
                <p:nvPr/>
              </p:nvSpPr>
              <p:spPr bwMode="auto">
                <a:xfrm flipH="1">
                  <a:off x="2100" y="1835"/>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977">
                  <a:extLst>
                    <a:ext uri="{FF2B5EF4-FFF2-40B4-BE49-F238E27FC236}">
                      <a16:creationId xmlns:a16="http://schemas.microsoft.com/office/drawing/2014/main" id="{8EAFABC4-26DF-4E41-98CF-2BD3E74E6B3C}"/>
                    </a:ext>
                  </a:extLst>
                </p:cNvPr>
                <p:cNvSpPr>
                  <a:spLocks noChangeShapeType="1"/>
                </p:cNvSpPr>
                <p:nvPr/>
              </p:nvSpPr>
              <p:spPr bwMode="auto">
                <a:xfrm flipH="1">
                  <a:off x="2368" y="1461"/>
                  <a:ext cx="5"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978">
                  <a:extLst>
                    <a:ext uri="{FF2B5EF4-FFF2-40B4-BE49-F238E27FC236}">
                      <a16:creationId xmlns:a16="http://schemas.microsoft.com/office/drawing/2014/main" id="{245A862A-1DED-4513-8FDE-0C01179D92B7}"/>
                    </a:ext>
                  </a:extLst>
                </p:cNvPr>
                <p:cNvSpPr>
                  <a:spLocks noChangeShapeType="1"/>
                </p:cNvSpPr>
                <p:nvPr/>
              </p:nvSpPr>
              <p:spPr bwMode="auto">
                <a:xfrm flipH="1">
                  <a:off x="2095" y="1840"/>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979">
                  <a:extLst>
                    <a:ext uri="{FF2B5EF4-FFF2-40B4-BE49-F238E27FC236}">
                      <a16:creationId xmlns:a16="http://schemas.microsoft.com/office/drawing/2014/main" id="{64101007-1EA1-47AC-BED3-C9846B975737}"/>
                    </a:ext>
                  </a:extLst>
                </p:cNvPr>
                <p:cNvSpPr>
                  <a:spLocks noChangeShapeType="1"/>
                </p:cNvSpPr>
                <p:nvPr/>
              </p:nvSpPr>
              <p:spPr bwMode="auto">
                <a:xfrm flipH="1">
                  <a:off x="2046" y="1882"/>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980">
                  <a:extLst>
                    <a:ext uri="{FF2B5EF4-FFF2-40B4-BE49-F238E27FC236}">
                      <a16:creationId xmlns:a16="http://schemas.microsoft.com/office/drawing/2014/main" id="{59D0A956-05DB-4C75-BFA4-77671CB82E33}"/>
                    </a:ext>
                  </a:extLst>
                </p:cNvPr>
                <p:cNvSpPr>
                  <a:spLocks noChangeShapeType="1"/>
                </p:cNvSpPr>
                <p:nvPr/>
              </p:nvSpPr>
              <p:spPr bwMode="auto">
                <a:xfrm flipH="1">
                  <a:off x="2093" y="1598"/>
                  <a:ext cx="3"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Line 981">
                  <a:extLst>
                    <a:ext uri="{FF2B5EF4-FFF2-40B4-BE49-F238E27FC236}">
                      <a16:creationId xmlns:a16="http://schemas.microsoft.com/office/drawing/2014/main" id="{5F8584C6-68C6-46C5-9609-BC8DD9385E49}"/>
                    </a:ext>
                  </a:extLst>
                </p:cNvPr>
                <p:cNvSpPr>
                  <a:spLocks noChangeShapeType="1"/>
                </p:cNvSpPr>
                <p:nvPr/>
              </p:nvSpPr>
              <p:spPr bwMode="auto">
                <a:xfrm flipH="1">
                  <a:off x="2091" y="1845"/>
                  <a:ext cx="4"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Line 982">
                  <a:extLst>
                    <a:ext uri="{FF2B5EF4-FFF2-40B4-BE49-F238E27FC236}">
                      <a16:creationId xmlns:a16="http://schemas.microsoft.com/office/drawing/2014/main" id="{492D8597-7663-4508-87FE-B339DA885EA0}"/>
                    </a:ext>
                  </a:extLst>
                </p:cNvPr>
                <p:cNvSpPr>
                  <a:spLocks noChangeShapeType="1"/>
                </p:cNvSpPr>
                <p:nvPr/>
              </p:nvSpPr>
              <p:spPr bwMode="auto">
                <a:xfrm flipH="1">
                  <a:off x="2051" y="1878"/>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Line 983">
                  <a:extLst>
                    <a:ext uri="{FF2B5EF4-FFF2-40B4-BE49-F238E27FC236}">
                      <a16:creationId xmlns:a16="http://schemas.microsoft.com/office/drawing/2014/main" id="{96EB0A20-ED4E-4117-A213-204E20B0DBC4}"/>
                    </a:ext>
                  </a:extLst>
                </p:cNvPr>
                <p:cNvSpPr>
                  <a:spLocks noChangeShapeType="1"/>
                </p:cNvSpPr>
                <p:nvPr/>
              </p:nvSpPr>
              <p:spPr bwMode="auto">
                <a:xfrm flipH="1">
                  <a:off x="2086" y="1850"/>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 name="Line 984">
                  <a:extLst>
                    <a:ext uri="{FF2B5EF4-FFF2-40B4-BE49-F238E27FC236}">
                      <a16:creationId xmlns:a16="http://schemas.microsoft.com/office/drawing/2014/main" id="{9652F7A7-13BA-49B1-ACB6-E0863F514123}"/>
                    </a:ext>
                  </a:extLst>
                </p:cNvPr>
                <p:cNvSpPr>
                  <a:spLocks noChangeShapeType="1"/>
                </p:cNvSpPr>
                <p:nvPr/>
              </p:nvSpPr>
              <p:spPr bwMode="auto">
                <a:xfrm flipH="1">
                  <a:off x="2056" y="1875"/>
                  <a:ext cx="5" cy="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985">
                  <a:extLst>
                    <a:ext uri="{FF2B5EF4-FFF2-40B4-BE49-F238E27FC236}">
                      <a16:creationId xmlns:a16="http://schemas.microsoft.com/office/drawing/2014/main" id="{91AC65B4-50AF-4780-BC00-1A55E68D5883}"/>
                    </a:ext>
                  </a:extLst>
                </p:cNvPr>
                <p:cNvSpPr>
                  <a:spLocks noChangeShapeType="1"/>
                </p:cNvSpPr>
                <p:nvPr/>
              </p:nvSpPr>
              <p:spPr bwMode="auto">
                <a:xfrm flipH="1">
                  <a:off x="2081" y="1854"/>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986">
                  <a:extLst>
                    <a:ext uri="{FF2B5EF4-FFF2-40B4-BE49-F238E27FC236}">
                      <a16:creationId xmlns:a16="http://schemas.microsoft.com/office/drawing/2014/main" id="{51CCC8AD-3C57-4D5A-A16A-85EA3C939969}"/>
                    </a:ext>
                  </a:extLst>
                </p:cNvPr>
                <p:cNvSpPr>
                  <a:spLocks noChangeShapeType="1"/>
                </p:cNvSpPr>
                <p:nvPr/>
              </p:nvSpPr>
              <p:spPr bwMode="auto">
                <a:xfrm flipH="1">
                  <a:off x="2061" y="1871"/>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Line 987">
                  <a:extLst>
                    <a:ext uri="{FF2B5EF4-FFF2-40B4-BE49-F238E27FC236}">
                      <a16:creationId xmlns:a16="http://schemas.microsoft.com/office/drawing/2014/main" id="{E57A59E9-AF08-411C-BB55-D69F8FF077D9}"/>
                    </a:ext>
                  </a:extLst>
                </p:cNvPr>
                <p:cNvSpPr>
                  <a:spLocks noChangeShapeType="1"/>
                </p:cNvSpPr>
                <p:nvPr/>
              </p:nvSpPr>
              <p:spPr bwMode="auto">
                <a:xfrm flipH="1">
                  <a:off x="2076" y="1859"/>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 name="Line 988">
                  <a:extLst>
                    <a:ext uri="{FF2B5EF4-FFF2-40B4-BE49-F238E27FC236}">
                      <a16:creationId xmlns:a16="http://schemas.microsoft.com/office/drawing/2014/main" id="{00C2714F-75DB-4C28-B587-814ED6B3B1FC}"/>
                    </a:ext>
                  </a:extLst>
                </p:cNvPr>
                <p:cNvSpPr>
                  <a:spLocks noChangeShapeType="1"/>
                </p:cNvSpPr>
                <p:nvPr/>
              </p:nvSpPr>
              <p:spPr bwMode="auto">
                <a:xfrm flipH="1">
                  <a:off x="2066" y="1867"/>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 name="Line 989">
                  <a:extLst>
                    <a:ext uri="{FF2B5EF4-FFF2-40B4-BE49-F238E27FC236}">
                      <a16:creationId xmlns:a16="http://schemas.microsoft.com/office/drawing/2014/main" id="{385E587D-B668-430B-B8E6-12D89949867D}"/>
                    </a:ext>
                  </a:extLst>
                </p:cNvPr>
                <p:cNvSpPr>
                  <a:spLocks noChangeShapeType="1"/>
                </p:cNvSpPr>
                <p:nvPr/>
              </p:nvSpPr>
              <p:spPr bwMode="auto">
                <a:xfrm flipH="1">
                  <a:off x="2363" y="1467"/>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990">
                  <a:extLst>
                    <a:ext uri="{FF2B5EF4-FFF2-40B4-BE49-F238E27FC236}">
                      <a16:creationId xmlns:a16="http://schemas.microsoft.com/office/drawing/2014/main" id="{FF300D3A-D38E-46A9-99A8-4CE0D20D5C68}"/>
                    </a:ext>
                  </a:extLst>
                </p:cNvPr>
                <p:cNvSpPr>
                  <a:spLocks noChangeShapeType="1"/>
                </p:cNvSpPr>
                <p:nvPr/>
              </p:nvSpPr>
              <p:spPr bwMode="auto">
                <a:xfrm flipH="1">
                  <a:off x="2071" y="1863"/>
                  <a:ext cx="5" cy="4"/>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Line 991">
                  <a:extLst>
                    <a:ext uri="{FF2B5EF4-FFF2-40B4-BE49-F238E27FC236}">
                      <a16:creationId xmlns:a16="http://schemas.microsoft.com/office/drawing/2014/main" id="{A02B96F9-8F6C-4C4D-8942-9A831236E9D4}"/>
                    </a:ext>
                  </a:extLst>
                </p:cNvPr>
                <p:cNvSpPr>
                  <a:spLocks noChangeShapeType="1"/>
                </p:cNvSpPr>
                <p:nvPr/>
              </p:nvSpPr>
              <p:spPr bwMode="auto">
                <a:xfrm flipH="1">
                  <a:off x="2096" y="1597"/>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 name="Line 992">
                  <a:extLst>
                    <a:ext uri="{FF2B5EF4-FFF2-40B4-BE49-F238E27FC236}">
                      <a16:creationId xmlns:a16="http://schemas.microsoft.com/office/drawing/2014/main" id="{D7DDF973-2229-4EFD-BE0C-67EE631CBA90}"/>
                    </a:ext>
                  </a:extLst>
                </p:cNvPr>
                <p:cNvSpPr>
                  <a:spLocks noChangeShapeType="1"/>
                </p:cNvSpPr>
                <p:nvPr/>
              </p:nvSpPr>
              <p:spPr bwMode="auto">
                <a:xfrm flipH="1">
                  <a:off x="2358" y="1472"/>
                  <a:ext cx="5"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 name="Line 993">
                  <a:extLst>
                    <a:ext uri="{FF2B5EF4-FFF2-40B4-BE49-F238E27FC236}">
                      <a16:creationId xmlns:a16="http://schemas.microsoft.com/office/drawing/2014/main" id="{866E8707-6C6C-4774-9B01-692514C680D1}"/>
                    </a:ext>
                  </a:extLst>
                </p:cNvPr>
                <p:cNvSpPr>
                  <a:spLocks noChangeShapeType="1"/>
                </p:cNvSpPr>
                <p:nvPr/>
              </p:nvSpPr>
              <p:spPr bwMode="auto">
                <a:xfrm flipH="1">
                  <a:off x="2100" y="1597"/>
                  <a:ext cx="4" cy="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Line 994">
                  <a:extLst>
                    <a:ext uri="{FF2B5EF4-FFF2-40B4-BE49-F238E27FC236}">
                      <a16:creationId xmlns:a16="http://schemas.microsoft.com/office/drawing/2014/main" id="{1AD7B17A-CBF3-475A-A99A-87AEB6A5FF42}"/>
                    </a:ext>
                  </a:extLst>
                </p:cNvPr>
                <p:cNvSpPr>
                  <a:spLocks noChangeShapeType="1"/>
                </p:cNvSpPr>
                <p:nvPr/>
              </p:nvSpPr>
              <p:spPr bwMode="auto">
                <a:xfrm flipH="1">
                  <a:off x="2353" y="1477"/>
                  <a:ext cx="5" cy="6"/>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 name="Line 995">
                  <a:extLst>
                    <a:ext uri="{FF2B5EF4-FFF2-40B4-BE49-F238E27FC236}">
                      <a16:creationId xmlns:a16="http://schemas.microsoft.com/office/drawing/2014/main" id="{A49F4337-56CD-4711-933B-6BBE46090075}"/>
                    </a:ext>
                  </a:extLst>
                </p:cNvPr>
                <p:cNvSpPr>
                  <a:spLocks noChangeShapeType="1"/>
                </p:cNvSpPr>
                <p:nvPr/>
              </p:nvSpPr>
              <p:spPr bwMode="auto">
                <a:xfrm flipH="1">
                  <a:off x="2104" y="1596"/>
                  <a:ext cx="4"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996">
                  <a:extLst>
                    <a:ext uri="{FF2B5EF4-FFF2-40B4-BE49-F238E27FC236}">
                      <a16:creationId xmlns:a16="http://schemas.microsoft.com/office/drawing/2014/main" id="{A3942C4C-190C-494B-B674-8F42B8457A26}"/>
                    </a:ext>
                  </a:extLst>
                </p:cNvPr>
                <p:cNvSpPr>
                  <a:spLocks noChangeShapeType="1"/>
                </p:cNvSpPr>
                <p:nvPr/>
              </p:nvSpPr>
              <p:spPr bwMode="auto">
                <a:xfrm flipH="1">
                  <a:off x="2347" y="1483"/>
                  <a:ext cx="6"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997">
                  <a:extLst>
                    <a:ext uri="{FF2B5EF4-FFF2-40B4-BE49-F238E27FC236}">
                      <a16:creationId xmlns:a16="http://schemas.microsoft.com/office/drawing/2014/main" id="{6370DAC4-8786-47A1-A097-FB63FAB07758}"/>
                    </a:ext>
                  </a:extLst>
                </p:cNvPr>
                <p:cNvSpPr>
                  <a:spLocks noChangeShapeType="1"/>
                </p:cNvSpPr>
                <p:nvPr/>
              </p:nvSpPr>
              <p:spPr bwMode="auto">
                <a:xfrm flipH="1">
                  <a:off x="2108" y="1595"/>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998">
                  <a:extLst>
                    <a:ext uri="{FF2B5EF4-FFF2-40B4-BE49-F238E27FC236}">
                      <a16:creationId xmlns:a16="http://schemas.microsoft.com/office/drawing/2014/main" id="{0B102BCB-9E9D-41DD-9D8E-F956BD6BC45A}"/>
                    </a:ext>
                  </a:extLst>
                </p:cNvPr>
                <p:cNvSpPr>
                  <a:spLocks noChangeShapeType="1"/>
                </p:cNvSpPr>
                <p:nvPr/>
              </p:nvSpPr>
              <p:spPr bwMode="auto">
                <a:xfrm flipH="1">
                  <a:off x="2341" y="1488"/>
                  <a:ext cx="6"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999">
                  <a:extLst>
                    <a:ext uri="{FF2B5EF4-FFF2-40B4-BE49-F238E27FC236}">
                      <a16:creationId xmlns:a16="http://schemas.microsoft.com/office/drawing/2014/main" id="{AEDE737A-4484-47FA-8186-FFD68B8121FB}"/>
                    </a:ext>
                  </a:extLst>
                </p:cNvPr>
                <p:cNvSpPr>
                  <a:spLocks noChangeShapeType="1"/>
                </p:cNvSpPr>
                <p:nvPr/>
              </p:nvSpPr>
              <p:spPr bwMode="auto">
                <a:xfrm flipH="1">
                  <a:off x="2113" y="1594"/>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1000">
                  <a:extLst>
                    <a:ext uri="{FF2B5EF4-FFF2-40B4-BE49-F238E27FC236}">
                      <a16:creationId xmlns:a16="http://schemas.microsoft.com/office/drawing/2014/main" id="{8B461EED-CD65-41B4-88EA-974DAA8FBC76}"/>
                    </a:ext>
                  </a:extLst>
                </p:cNvPr>
                <p:cNvSpPr>
                  <a:spLocks noChangeShapeType="1"/>
                </p:cNvSpPr>
                <p:nvPr/>
              </p:nvSpPr>
              <p:spPr bwMode="auto">
                <a:xfrm flipH="1">
                  <a:off x="2335" y="1493"/>
                  <a:ext cx="6"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1001">
                  <a:extLst>
                    <a:ext uri="{FF2B5EF4-FFF2-40B4-BE49-F238E27FC236}">
                      <a16:creationId xmlns:a16="http://schemas.microsoft.com/office/drawing/2014/main" id="{00E0DF93-B44B-4D89-9CFA-A059BC9E05D5}"/>
                    </a:ext>
                  </a:extLst>
                </p:cNvPr>
                <p:cNvSpPr>
                  <a:spLocks noChangeShapeType="1"/>
                </p:cNvSpPr>
                <p:nvPr/>
              </p:nvSpPr>
              <p:spPr bwMode="auto">
                <a:xfrm flipH="1">
                  <a:off x="2118" y="1593"/>
                  <a:ext cx="5"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1002">
                  <a:extLst>
                    <a:ext uri="{FF2B5EF4-FFF2-40B4-BE49-F238E27FC236}">
                      <a16:creationId xmlns:a16="http://schemas.microsoft.com/office/drawing/2014/main" id="{7943C75E-CE05-4943-97B7-C49BC1CE6ABE}"/>
                    </a:ext>
                  </a:extLst>
                </p:cNvPr>
                <p:cNvSpPr>
                  <a:spLocks noChangeShapeType="1"/>
                </p:cNvSpPr>
                <p:nvPr/>
              </p:nvSpPr>
              <p:spPr bwMode="auto">
                <a:xfrm flipH="1">
                  <a:off x="2329" y="1498"/>
                  <a:ext cx="6"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Line 1003">
                  <a:extLst>
                    <a:ext uri="{FF2B5EF4-FFF2-40B4-BE49-F238E27FC236}">
                      <a16:creationId xmlns:a16="http://schemas.microsoft.com/office/drawing/2014/main" id="{A41BFA71-B6E7-4313-A2CF-9B59FDA92E6E}"/>
                    </a:ext>
                  </a:extLst>
                </p:cNvPr>
                <p:cNvSpPr>
                  <a:spLocks noChangeShapeType="1"/>
                </p:cNvSpPr>
                <p:nvPr/>
              </p:nvSpPr>
              <p:spPr bwMode="auto">
                <a:xfrm flipH="1">
                  <a:off x="2123" y="1591"/>
                  <a:ext cx="6" cy="2"/>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 name="Line 1004">
                  <a:extLst>
                    <a:ext uri="{FF2B5EF4-FFF2-40B4-BE49-F238E27FC236}">
                      <a16:creationId xmlns:a16="http://schemas.microsoft.com/office/drawing/2014/main" id="{52925536-DEF4-41C3-92DC-6E84DB3E854D}"/>
                    </a:ext>
                  </a:extLst>
                </p:cNvPr>
                <p:cNvSpPr>
                  <a:spLocks noChangeShapeType="1"/>
                </p:cNvSpPr>
                <p:nvPr/>
              </p:nvSpPr>
              <p:spPr bwMode="auto">
                <a:xfrm flipH="1">
                  <a:off x="2322" y="1503"/>
                  <a:ext cx="7"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Line 1005">
                  <a:extLst>
                    <a:ext uri="{FF2B5EF4-FFF2-40B4-BE49-F238E27FC236}">
                      <a16:creationId xmlns:a16="http://schemas.microsoft.com/office/drawing/2014/main" id="{F63A51E5-0489-45F8-B877-8B8C86FA078D}"/>
                    </a:ext>
                  </a:extLst>
                </p:cNvPr>
                <p:cNvSpPr>
                  <a:spLocks noChangeShapeType="1"/>
                </p:cNvSpPr>
                <p:nvPr/>
              </p:nvSpPr>
              <p:spPr bwMode="auto">
                <a:xfrm flipH="1">
                  <a:off x="2129" y="1590"/>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Line 1006">
                  <a:extLst>
                    <a:ext uri="{FF2B5EF4-FFF2-40B4-BE49-F238E27FC236}">
                      <a16:creationId xmlns:a16="http://schemas.microsoft.com/office/drawing/2014/main" id="{EC1598B4-F7B3-4BF7-B778-5814A6333F3F}"/>
                    </a:ext>
                  </a:extLst>
                </p:cNvPr>
                <p:cNvSpPr>
                  <a:spLocks noChangeShapeType="1"/>
                </p:cNvSpPr>
                <p:nvPr/>
              </p:nvSpPr>
              <p:spPr bwMode="auto">
                <a:xfrm flipH="1">
                  <a:off x="2316" y="1508"/>
                  <a:ext cx="6"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Line 1007">
                  <a:extLst>
                    <a:ext uri="{FF2B5EF4-FFF2-40B4-BE49-F238E27FC236}">
                      <a16:creationId xmlns:a16="http://schemas.microsoft.com/office/drawing/2014/main" id="{3F990B52-AFF1-4480-975D-7BA4EF5E23E8}"/>
                    </a:ext>
                  </a:extLst>
                </p:cNvPr>
                <p:cNvSpPr>
                  <a:spLocks noChangeShapeType="1"/>
                </p:cNvSpPr>
                <p:nvPr/>
              </p:nvSpPr>
              <p:spPr bwMode="auto">
                <a:xfrm flipH="1">
                  <a:off x="2135" y="1589"/>
                  <a:ext cx="6" cy="1"/>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Line 1008">
                  <a:extLst>
                    <a:ext uri="{FF2B5EF4-FFF2-40B4-BE49-F238E27FC236}">
                      <a16:creationId xmlns:a16="http://schemas.microsoft.com/office/drawing/2014/main" id="{B15B1FF0-0F22-46FD-8672-93DD094BADAF}"/>
                    </a:ext>
                  </a:extLst>
                </p:cNvPr>
                <p:cNvSpPr>
                  <a:spLocks noChangeShapeType="1"/>
                </p:cNvSpPr>
                <p:nvPr/>
              </p:nvSpPr>
              <p:spPr bwMode="auto">
                <a:xfrm flipH="1">
                  <a:off x="2309" y="1513"/>
                  <a:ext cx="7" cy="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25" name="Line 1010">
                <a:extLst>
                  <a:ext uri="{FF2B5EF4-FFF2-40B4-BE49-F238E27FC236}">
                    <a16:creationId xmlns:a16="http://schemas.microsoft.com/office/drawing/2014/main" id="{1A8C5AF6-FB08-4946-9851-B8721864FDEC}"/>
                  </a:ext>
                </a:extLst>
              </p:cNvPr>
              <p:cNvSpPr>
                <a:spLocks noChangeShapeType="1"/>
              </p:cNvSpPr>
              <p:nvPr/>
            </p:nvSpPr>
            <p:spPr bwMode="auto">
              <a:xfrm flipH="1">
                <a:off x="3398838" y="2519363"/>
                <a:ext cx="9525"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011">
                <a:extLst>
                  <a:ext uri="{FF2B5EF4-FFF2-40B4-BE49-F238E27FC236}">
                    <a16:creationId xmlns:a16="http://schemas.microsoft.com/office/drawing/2014/main" id="{3409D65B-1025-4E62-9F7D-BD2461BD4197}"/>
                  </a:ext>
                </a:extLst>
              </p:cNvPr>
              <p:cNvSpPr>
                <a:spLocks noChangeShapeType="1"/>
              </p:cNvSpPr>
              <p:nvPr/>
            </p:nvSpPr>
            <p:spPr bwMode="auto">
              <a:xfrm flipH="1">
                <a:off x="3654425" y="2409825"/>
                <a:ext cx="11113"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012">
                <a:extLst>
                  <a:ext uri="{FF2B5EF4-FFF2-40B4-BE49-F238E27FC236}">
                    <a16:creationId xmlns:a16="http://schemas.microsoft.com/office/drawing/2014/main" id="{4CAB1A62-DAF3-4321-99D2-7181F055DF20}"/>
                  </a:ext>
                </a:extLst>
              </p:cNvPr>
              <p:cNvSpPr>
                <a:spLocks noChangeShapeType="1"/>
              </p:cNvSpPr>
              <p:nvPr/>
            </p:nvSpPr>
            <p:spPr bwMode="auto">
              <a:xfrm flipH="1">
                <a:off x="3408363" y="2517775"/>
                <a:ext cx="9525" cy="158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013">
                <a:extLst>
                  <a:ext uri="{FF2B5EF4-FFF2-40B4-BE49-F238E27FC236}">
                    <a16:creationId xmlns:a16="http://schemas.microsoft.com/office/drawing/2014/main" id="{4C9775E8-FE24-49F6-9F74-9BB007B23B62}"/>
                  </a:ext>
                </a:extLst>
              </p:cNvPr>
              <p:cNvSpPr>
                <a:spLocks noChangeShapeType="1"/>
              </p:cNvSpPr>
              <p:nvPr/>
            </p:nvSpPr>
            <p:spPr bwMode="auto">
              <a:xfrm flipH="1">
                <a:off x="3417888" y="2514600"/>
                <a:ext cx="11113"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1014">
                <a:extLst>
                  <a:ext uri="{FF2B5EF4-FFF2-40B4-BE49-F238E27FC236}">
                    <a16:creationId xmlns:a16="http://schemas.microsoft.com/office/drawing/2014/main" id="{C1AEB307-2933-45D3-9709-CB256ACD8362}"/>
                  </a:ext>
                </a:extLst>
              </p:cNvPr>
              <p:cNvSpPr>
                <a:spLocks noChangeShapeType="1"/>
              </p:cNvSpPr>
              <p:nvPr/>
            </p:nvSpPr>
            <p:spPr bwMode="auto">
              <a:xfrm flipH="1">
                <a:off x="3643313" y="2417763"/>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1015">
                <a:extLst>
                  <a:ext uri="{FF2B5EF4-FFF2-40B4-BE49-F238E27FC236}">
                    <a16:creationId xmlns:a16="http://schemas.microsoft.com/office/drawing/2014/main" id="{4B37C051-6693-415F-8BEB-E512F4E14712}"/>
                  </a:ext>
                </a:extLst>
              </p:cNvPr>
              <p:cNvSpPr>
                <a:spLocks noChangeShapeType="1"/>
              </p:cNvSpPr>
              <p:nvPr/>
            </p:nvSpPr>
            <p:spPr bwMode="auto">
              <a:xfrm flipH="1">
                <a:off x="3429000" y="2511425"/>
                <a:ext cx="11113"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1016">
                <a:extLst>
                  <a:ext uri="{FF2B5EF4-FFF2-40B4-BE49-F238E27FC236}">
                    <a16:creationId xmlns:a16="http://schemas.microsoft.com/office/drawing/2014/main" id="{8D16D544-D8EA-49DD-981A-D32C71DAFBB1}"/>
                  </a:ext>
                </a:extLst>
              </p:cNvPr>
              <p:cNvSpPr>
                <a:spLocks noChangeShapeType="1"/>
              </p:cNvSpPr>
              <p:nvPr/>
            </p:nvSpPr>
            <p:spPr bwMode="auto">
              <a:xfrm flipH="1">
                <a:off x="3630613" y="2424113"/>
                <a:ext cx="12700" cy="7938"/>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1017">
                <a:extLst>
                  <a:ext uri="{FF2B5EF4-FFF2-40B4-BE49-F238E27FC236}">
                    <a16:creationId xmlns:a16="http://schemas.microsoft.com/office/drawing/2014/main" id="{F7778B1D-88B1-4E6F-B4C7-D07A3A3A6DCF}"/>
                  </a:ext>
                </a:extLst>
              </p:cNvPr>
              <p:cNvSpPr>
                <a:spLocks noChangeShapeType="1"/>
              </p:cNvSpPr>
              <p:nvPr/>
            </p:nvSpPr>
            <p:spPr bwMode="auto">
              <a:xfrm flipH="1">
                <a:off x="3440113" y="2508250"/>
                <a:ext cx="11113"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1018">
                <a:extLst>
                  <a:ext uri="{FF2B5EF4-FFF2-40B4-BE49-F238E27FC236}">
                    <a16:creationId xmlns:a16="http://schemas.microsoft.com/office/drawing/2014/main" id="{C721D93F-396E-416A-82F6-1D92234E239A}"/>
                  </a:ext>
                </a:extLst>
              </p:cNvPr>
              <p:cNvSpPr>
                <a:spLocks noChangeShapeType="1"/>
              </p:cNvSpPr>
              <p:nvPr/>
            </p:nvSpPr>
            <p:spPr bwMode="auto">
              <a:xfrm flipH="1">
                <a:off x="3619500" y="2432050"/>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1019">
                <a:extLst>
                  <a:ext uri="{FF2B5EF4-FFF2-40B4-BE49-F238E27FC236}">
                    <a16:creationId xmlns:a16="http://schemas.microsoft.com/office/drawing/2014/main" id="{FFEDEA40-7760-4D34-B328-041BA271E0E3}"/>
                  </a:ext>
                </a:extLst>
              </p:cNvPr>
              <p:cNvSpPr>
                <a:spLocks noChangeShapeType="1"/>
              </p:cNvSpPr>
              <p:nvPr/>
            </p:nvSpPr>
            <p:spPr bwMode="auto">
              <a:xfrm flipH="1">
                <a:off x="3451225" y="2505075"/>
                <a:ext cx="11113"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1020">
                <a:extLst>
                  <a:ext uri="{FF2B5EF4-FFF2-40B4-BE49-F238E27FC236}">
                    <a16:creationId xmlns:a16="http://schemas.microsoft.com/office/drawing/2014/main" id="{B289D801-227F-480E-AEAD-6CCE6D0B3BD1}"/>
                  </a:ext>
                </a:extLst>
              </p:cNvPr>
              <p:cNvSpPr>
                <a:spLocks noChangeShapeType="1"/>
              </p:cNvSpPr>
              <p:nvPr/>
            </p:nvSpPr>
            <p:spPr bwMode="auto">
              <a:xfrm flipH="1">
                <a:off x="3606800" y="2438400"/>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1021">
                <a:extLst>
                  <a:ext uri="{FF2B5EF4-FFF2-40B4-BE49-F238E27FC236}">
                    <a16:creationId xmlns:a16="http://schemas.microsoft.com/office/drawing/2014/main" id="{05948A75-E38F-45F4-BB0D-B474AC6C6CE2}"/>
                  </a:ext>
                </a:extLst>
              </p:cNvPr>
              <p:cNvSpPr>
                <a:spLocks noChangeShapeType="1"/>
              </p:cNvSpPr>
              <p:nvPr/>
            </p:nvSpPr>
            <p:spPr bwMode="auto">
              <a:xfrm flipH="1">
                <a:off x="3462338" y="2500313"/>
                <a:ext cx="1111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1022">
                <a:extLst>
                  <a:ext uri="{FF2B5EF4-FFF2-40B4-BE49-F238E27FC236}">
                    <a16:creationId xmlns:a16="http://schemas.microsoft.com/office/drawing/2014/main" id="{37FFF5D6-88F8-48F5-B9D3-C732B0A36D39}"/>
                  </a:ext>
                </a:extLst>
              </p:cNvPr>
              <p:cNvSpPr>
                <a:spLocks noChangeShapeType="1"/>
              </p:cNvSpPr>
              <p:nvPr/>
            </p:nvSpPr>
            <p:spPr bwMode="auto">
              <a:xfrm flipH="1">
                <a:off x="3595688" y="2444750"/>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1023">
                <a:extLst>
                  <a:ext uri="{FF2B5EF4-FFF2-40B4-BE49-F238E27FC236}">
                    <a16:creationId xmlns:a16="http://schemas.microsoft.com/office/drawing/2014/main" id="{46B25580-DA41-4483-9973-03BD7C1A1AA0}"/>
                  </a:ext>
                </a:extLst>
              </p:cNvPr>
              <p:cNvSpPr>
                <a:spLocks noChangeShapeType="1"/>
              </p:cNvSpPr>
              <p:nvPr/>
            </p:nvSpPr>
            <p:spPr bwMode="auto">
              <a:xfrm flipH="1">
                <a:off x="3473450" y="2497138"/>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1024">
                <a:extLst>
                  <a:ext uri="{FF2B5EF4-FFF2-40B4-BE49-F238E27FC236}">
                    <a16:creationId xmlns:a16="http://schemas.microsoft.com/office/drawing/2014/main" id="{B066535F-ACF4-4393-BF1E-7371C679B7CE}"/>
                  </a:ext>
                </a:extLst>
              </p:cNvPr>
              <p:cNvSpPr>
                <a:spLocks noChangeShapeType="1"/>
              </p:cNvSpPr>
              <p:nvPr/>
            </p:nvSpPr>
            <p:spPr bwMode="auto">
              <a:xfrm flipH="1">
                <a:off x="3582988" y="2451100"/>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1025">
                <a:extLst>
                  <a:ext uri="{FF2B5EF4-FFF2-40B4-BE49-F238E27FC236}">
                    <a16:creationId xmlns:a16="http://schemas.microsoft.com/office/drawing/2014/main" id="{48E0FEC6-B363-482C-8823-609B879C2D84}"/>
                  </a:ext>
                </a:extLst>
              </p:cNvPr>
              <p:cNvSpPr>
                <a:spLocks noChangeShapeType="1"/>
              </p:cNvSpPr>
              <p:nvPr/>
            </p:nvSpPr>
            <p:spPr bwMode="auto">
              <a:xfrm flipH="1">
                <a:off x="3486150" y="2492375"/>
                <a:ext cx="1111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1026">
                <a:extLst>
                  <a:ext uri="{FF2B5EF4-FFF2-40B4-BE49-F238E27FC236}">
                    <a16:creationId xmlns:a16="http://schemas.microsoft.com/office/drawing/2014/main" id="{6B6F562A-B19C-408E-9C67-61D0D03289C0}"/>
                  </a:ext>
                </a:extLst>
              </p:cNvPr>
              <p:cNvSpPr>
                <a:spLocks noChangeShapeType="1"/>
              </p:cNvSpPr>
              <p:nvPr/>
            </p:nvSpPr>
            <p:spPr bwMode="auto">
              <a:xfrm flipH="1">
                <a:off x="3570288" y="2457450"/>
                <a:ext cx="1270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1027">
                <a:extLst>
                  <a:ext uri="{FF2B5EF4-FFF2-40B4-BE49-F238E27FC236}">
                    <a16:creationId xmlns:a16="http://schemas.microsoft.com/office/drawing/2014/main" id="{BD19983A-92CE-4A48-B473-C185668A1AE1}"/>
                  </a:ext>
                </a:extLst>
              </p:cNvPr>
              <p:cNvSpPr>
                <a:spLocks noChangeShapeType="1"/>
              </p:cNvSpPr>
              <p:nvPr/>
            </p:nvSpPr>
            <p:spPr bwMode="auto">
              <a:xfrm flipH="1">
                <a:off x="3497263" y="2489200"/>
                <a:ext cx="12700" cy="3175"/>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1028">
                <a:extLst>
                  <a:ext uri="{FF2B5EF4-FFF2-40B4-BE49-F238E27FC236}">
                    <a16:creationId xmlns:a16="http://schemas.microsoft.com/office/drawing/2014/main" id="{BE54E7EC-B9E9-48DB-99BE-D0237E5E2C8B}"/>
                  </a:ext>
                </a:extLst>
              </p:cNvPr>
              <p:cNvSpPr>
                <a:spLocks noChangeShapeType="1"/>
              </p:cNvSpPr>
              <p:nvPr/>
            </p:nvSpPr>
            <p:spPr bwMode="auto">
              <a:xfrm flipH="1">
                <a:off x="3559175" y="2462213"/>
                <a:ext cx="11113"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1029">
                <a:extLst>
                  <a:ext uri="{FF2B5EF4-FFF2-40B4-BE49-F238E27FC236}">
                    <a16:creationId xmlns:a16="http://schemas.microsoft.com/office/drawing/2014/main" id="{F7C7B194-EFA8-4AC4-9E77-D8C6E02490D2}"/>
                  </a:ext>
                </a:extLst>
              </p:cNvPr>
              <p:cNvSpPr>
                <a:spLocks noChangeShapeType="1"/>
              </p:cNvSpPr>
              <p:nvPr/>
            </p:nvSpPr>
            <p:spPr bwMode="auto">
              <a:xfrm flipH="1">
                <a:off x="3509963" y="2484438"/>
                <a:ext cx="11113"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1030">
                <a:extLst>
                  <a:ext uri="{FF2B5EF4-FFF2-40B4-BE49-F238E27FC236}">
                    <a16:creationId xmlns:a16="http://schemas.microsoft.com/office/drawing/2014/main" id="{E5FAA0FE-6CA1-470F-B675-0BB3D0A25AF9}"/>
                  </a:ext>
                </a:extLst>
              </p:cNvPr>
              <p:cNvSpPr>
                <a:spLocks noChangeShapeType="1"/>
              </p:cNvSpPr>
              <p:nvPr/>
            </p:nvSpPr>
            <p:spPr bwMode="auto">
              <a:xfrm flipH="1">
                <a:off x="3546475" y="2468563"/>
                <a:ext cx="1270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1031">
                <a:extLst>
                  <a:ext uri="{FF2B5EF4-FFF2-40B4-BE49-F238E27FC236}">
                    <a16:creationId xmlns:a16="http://schemas.microsoft.com/office/drawing/2014/main" id="{8DE762E0-B34C-4B23-9657-81F5D6FD152C}"/>
                  </a:ext>
                </a:extLst>
              </p:cNvPr>
              <p:cNvSpPr>
                <a:spLocks noChangeShapeType="1"/>
              </p:cNvSpPr>
              <p:nvPr/>
            </p:nvSpPr>
            <p:spPr bwMode="auto">
              <a:xfrm flipH="1">
                <a:off x="3521075" y="2479675"/>
                <a:ext cx="12700" cy="4763"/>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1032">
                <a:extLst>
                  <a:ext uri="{FF2B5EF4-FFF2-40B4-BE49-F238E27FC236}">
                    <a16:creationId xmlns:a16="http://schemas.microsoft.com/office/drawing/2014/main" id="{5CD861C5-9FFB-4E75-B3BB-3F564146EA7B}"/>
                  </a:ext>
                </a:extLst>
              </p:cNvPr>
              <p:cNvSpPr>
                <a:spLocks noChangeShapeType="1"/>
              </p:cNvSpPr>
              <p:nvPr/>
            </p:nvSpPr>
            <p:spPr bwMode="auto">
              <a:xfrm flipH="1">
                <a:off x="3533775" y="2473325"/>
                <a:ext cx="12700" cy="6350"/>
              </a:xfrm>
              <a:prstGeom prst="line">
                <a:avLst/>
              </a:prstGeom>
              <a:noFill/>
              <a:ln w="38100"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52" name="Group 1051">
            <a:extLst>
              <a:ext uri="{FF2B5EF4-FFF2-40B4-BE49-F238E27FC236}">
                <a16:creationId xmlns:a16="http://schemas.microsoft.com/office/drawing/2014/main" id="{EB1495BF-48FF-4354-832F-1C91EEF3617D}"/>
              </a:ext>
            </a:extLst>
          </p:cNvPr>
          <p:cNvGrpSpPr/>
          <p:nvPr/>
        </p:nvGrpSpPr>
        <p:grpSpPr>
          <a:xfrm>
            <a:off x="6303121" y="3997402"/>
            <a:ext cx="2155079" cy="2327198"/>
            <a:chOff x="5538313" y="2534875"/>
            <a:chExt cx="2155079" cy="2327198"/>
          </a:xfrm>
        </p:grpSpPr>
        <p:grpSp>
          <p:nvGrpSpPr>
            <p:cNvPr id="1053" name="Group 1052">
              <a:extLst>
                <a:ext uri="{FF2B5EF4-FFF2-40B4-BE49-F238E27FC236}">
                  <a16:creationId xmlns:a16="http://schemas.microsoft.com/office/drawing/2014/main" id="{2B6BE275-0A45-49E4-B681-BD861D638B0B}"/>
                </a:ext>
              </a:extLst>
            </p:cNvPr>
            <p:cNvGrpSpPr/>
            <p:nvPr/>
          </p:nvGrpSpPr>
          <p:grpSpPr>
            <a:xfrm>
              <a:off x="5538313" y="2534875"/>
              <a:ext cx="2064308" cy="1818477"/>
              <a:chOff x="648477" y="1524000"/>
              <a:chExt cx="2925260" cy="2576900"/>
            </a:xfrm>
          </p:grpSpPr>
          <p:cxnSp>
            <p:nvCxnSpPr>
              <p:cNvPr id="2060" name="Straight Arrow Connector 2059">
                <a:extLst>
                  <a:ext uri="{FF2B5EF4-FFF2-40B4-BE49-F238E27FC236}">
                    <a16:creationId xmlns:a16="http://schemas.microsoft.com/office/drawing/2014/main" id="{7F141A92-6CFC-4DB5-85BC-014D07D9F668}"/>
                  </a:ext>
                </a:extLst>
              </p:cNvPr>
              <p:cNvCxnSpPr/>
              <p:nvPr/>
            </p:nvCxnSpPr>
            <p:spPr>
              <a:xfrm flipV="1">
                <a:off x="648477" y="3413923"/>
                <a:ext cx="655911" cy="686977"/>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61" name="Cube 2060">
                <a:extLst>
                  <a:ext uri="{FF2B5EF4-FFF2-40B4-BE49-F238E27FC236}">
                    <a16:creationId xmlns:a16="http://schemas.microsoft.com/office/drawing/2014/main" id="{7073E38F-FE65-499B-8438-52FB64BF0D70}"/>
                  </a:ext>
                </a:extLst>
              </p:cNvPr>
              <p:cNvSpPr/>
              <p:nvPr/>
            </p:nvSpPr>
            <p:spPr>
              <a:xfrm>
                <a:off x="654155" y="1534586"/>
                <a:ext cx="2919582" cy="2558714"/>
              </a:xfrm>
              <a:prstGeom prst="cube">
                <a:avLst/>
              </a:prstGeom>
              <a:noFill/>
              <a:ln w="25400">
                <a:solidFill>
                  <a:schemeClr val="bg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endParaRPr>
              </a:p>
            </p:txBody>
          </p:sp>
          <p:cxnSp>
            <p:nvCxnSpPr>
              <p:cNvPr id="2062" name="Straight Arrow Connector 2061">
                <a:extLst>
                  <a:ext uri="{FF2B5EF4-FFF2-40B4-BE49-F238E27FC236}">
                    <a16:creationId xmlns:a16="http://schemas.microsoft.com/office/drawing/2014/main" id="{1A657C7D-8B76-4C9F-8519-73E34DB3D543}"/>
                  </a:ext>
                </a:extLst>
              </p:cNvPr>
              <p:cNvCxnSpPr/>
              <p:nvPr/>
            </p:nvCxnSpPr>
            <p:spPr>
              <a:xfrm>
                <a:off x="1268222" y="3437979"/>
                <a:ext cx="2299837" cy="0"/>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063" name="Straight Arrow Connector 2062">
                <a:extLst>
                  <a:ext uri="{FF2B5EF4-FFF2-40B4-BE49-F238E27FC236}">
                    <a16:creationId xmlns:a16="http://schemas.microsoft.com/office/drawing/2014/main" id="{92928630-E0E3-4F15-A18F-13010DD3825F}"/>
                  </a:ext>
                </a:extLst>
              </p:cNvPr>
              <p:cNvCxnSpPr/>
              <p:nvPr/>
            </p:nvCxnSpPr>
            <p:spPr>
              <a:xfrm flipH="1" flipV="1">
                <a:off x="1290556" y="1524000"/>
                <a:ext cx="0" cy="1889923"/>
              </a:xfrm>
              <a:prstGeom prst="straightConnector1">
                <a:avLst/>
              </a:prstGeom>
              <a:ln w="2540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4" name="Group 1053">
              <a:extLst>
                <a:ext uri="{FF2B5EF4-FFF2-40B4-BE49-F238E27FC236}">
                  <a16:creationId xmlns:a16="http://schemas.microsoft.com/office/drawing/2014/main" id="{33E1594A-6150-49DD-AC2A-16FC388FF323}"/>
                </a:ext>
              </a:extLst>
            </p:cNvPr>
            <p:cNvGrpSpPr/>
            <p:nvPr/>
          </p:nvGrpSpPr>
          <p:grpSpPr>
            <a:xfrm rot="17988599">
              <a:off x="5666664" y="2835346"/>
              <a:ext cx="2304157" cy="1749298"/>
              <a:chOff x="2552700" y="2789238"/>
              <a:chExt cx="3065463" cy="2327275"/>
            </a:xfrm>
          </p:grpSpPr>
          <p:sp>
            <p:nvSpPr>
              <p:cNvPr id="1055" name="Line 1062">
                <a:extLst>
                  <a:ext uri="{FF2B5EF4-FFF2-40B4-BE49-F238E27FC236}">
                    <a16:creationId xmlns:a16="http://schemas.microsoft.com/office/drawing/2014/main" id="{54919B07-F1DD-4FB5-893D-25830BFBFE7A}"/>
                  </a:ext>
                </a:extLst>
              </p:cNvPr>
              <p:cNvSpPr>
                <a:spLocks noChangeShapeType="1"/>
              </p:cNvSpPr>
              <p:nvPr/>
            </p:nvSpPr>
            <p:spPr bwMode="auto">
              <a:xfrm flipH="1" flipV="1">
                <a:off x="2552700" y="3240088"/>
                <a:ext cx="1074738" cy="1876425"/>
              </a:xfrm>
              <a:prstGeom prst="line">
                <a:avLst/>
              </a:prstGeom>
              <a:noFill/>
              <a:ln w="22225"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Line 1256">
                <a:extLst>
                  <a:ext uri="{FF2B5EF4-FFF2-40B4-BE49-F238E27FC236}">
                    <a16:creationId xmlns:a16="http://schemas.microsoft.com/office/drawing/2014/main" id="{B5039FA3-8BFC-4906-BD5A-D3ADB1BFE72C}"/>
                  </a:ext>
                </a:extLst>
              </p:cNvPr>
              <p:cNvSpPr>
                <a:spLocks noChangeShapeType="1"/>
              </p:cNvSpPr>
              <p:nvPr/>
            </p:nvSpPr>
            <p:spPr bwMode="auto">
              <a:xfrm>
                <a:off x="4419600" y="2947988"/>
                <a:ext cx="63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Line 1257">
                <a:extLst>
                  <a:ext uri="{FF2B5EF4-FFF2-40B4-BE49-F238E27FC236}">
                    <a16:creationId xmlns:a16="http://schemas.microsoft.com/office/drawing/2014/main" id="{F9FF45FB-81BF-4F8F-88DA-C9805938DB3E}"/>
                  </a:ext>
                </a:extLst>
              </p:cNvPr>
              <p:cNvSpPr>
                <a:spLocks noChangeShapeType="1"/>
              </p:cNvSpPr>
              <p:nvPr/>
            </p:nvSpPr>
            <p:spPr bwMode="auto">
              <a:xfrm flipH="1">
                <a:off x="4265613" y="2962276"/>
                <a:ext cx="79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Line 1258">
                <a:extLst>
                  <a:ext uri="{FF2B5EF4-FFF2-40B4-BE49-F238E27FC236}">
                    <a16:creationId xmlns:a16="http://schemas.microsoft.com/office/drawing/2014/main" id="{445577ED-85CF-4970-BEF6-FDB3DC2A2193}"/>
                  </a:ext>
                </a:extLst>
              </p:cNvPr>
              <p:cNvSpPr>
                <a:spLocks noChangeShapeType="1"/>
              </p:cNvSpPr>
              <p:nvPr/>
            </p:nvSpPr>
            <p:spPr bwMode="auto">
              <a:xfrm flipH="1">
                <a:off x="4716463" y="3068638"/>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Line 1259">
                <a:extLst>
                  <a:ext uri="{FF2B5EF4-FFF2-40B4-BE49-F238E27FC236}">
                    <a16:creationId xmlns:a16="http://schemas.microsoft.com/office/drawing/2014/main" id="{B6D96096-D666-42BF-9A8E-E182014C3BBE}"/>
                  </a:ext>
                </a:extLst>
              </p:cNvPr>
              <p:cNvSpPr>
                <a:spLocks noChangeShapeType="1"/>
              </p:cNvSpPr>
              <p:nvPr/>
            </p:nvSpPr>
            <p:spPr bwMode="auto">
              <a:xfrm>
                <a:off x="4019550" y="2808288"/>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Line 1260">
                <a:extLst>
                  <a:ext uri="{FF2B5EF4-FFF2-40B4-BE49-F238E27FC236}">
                    <a16:creationId xmlns:a16="http://schemas.microsoft.com/office/drawing/2014/main" id="{7BA16443-F9C6-480C-A833-42AD0A64B8DE}"/>
                  </a:ext>
                </a:extLst>
              </p:cNvPr>
              <p:cNvSpPr>
                <a:spLocks noChangeShapeType="1"/>
              </p:cNvSpPr>
              <p:nvPr/>
            </p:nvSpPr>
            <p:spPr bwMode="auto">
              <a:xfrm>
                <a:off x="4700588" y="2986088"/>
                <a:ext cx="19050"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Line 1261">
                <a:extLst>
                  <a:ext uri="{FF2B5EF4-FFF2-40B4-BE49-F238E27FC236}">
                    <a16:creationId xmlns:a16="http://schemas.microsoft.com/office/drawing/2014/main" id="{50D698E5-1F4A-4306-A14D-DA5B1A753648}"/>
                  </a:ext>
                </a:extLst>
              </p:cNvPr>
              <p:cNvSpPr>
                <a:spLocks noChangeShapeType="1"/>
              </p:cNvSpPr>
              <p:nvPr/>
            </p:nvSpPr>
            <p:spPr bwMode="auto">
              <a:xfrm flipV="1">
                <a:off x="3532188" y="2808288"/>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Line 1262">
                <a:extLst>
                  <a:ext uri="{FF2B5EF4-FFF2-40B4-BE49-F238E27FC236}">
                    <a16:creationId xmlns:a16="http://schemas.microsoft.com/office/drawing/2014/main" id="{D34435BC-06B8-4781-B63D-1028749205DD}"/>
                  </a:ext>
                </a:extLst>
              </p:cNvPr>
              <p:cNvSpPr>
                <a:spLocks noChangeShapeType="1"/>
              </p:cNvSpPr>
              <p:nvPr/>
            </p:nvSpPr>
            <p:spPr bwMode="auto">
              <a:xfrm flipH="1">
                <a:off x="4899025" y="3284538"/>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Line 1263">
                <a:extLst>
                  <a:ext uri="{FF2B5EF4-FFF2-40B4-BE49-F238E27FC236}">
                    <a16:creationId xmlns:a16="http://schemas.microsoft.com/office/drawing/2014/main" id="{8033AC17-BFE1-4F1C-9A0C-DBD91653EFA6}"/>
                  </a:ext>
                </a:extLst>
              </p:cNvPr>
              <p:cNvSpPr>
                <a:spLocks noChangeShapeType="1"/>
              </p:cNvSpPr>
              <p:nvPr/>
            </p:nvSpPr>
            <p:spPr bwMode="auto">
              <a:xfrm flipH="1">
                <a:off x="4092575" y="2982913"/>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1264">
                <a:extLst>
                  <a:ext uri="{FF2B5EF4-FFF2-40B4-BE49-F238E27FC236}">
                    <a16:creationId xmlns:a16="http://schemas.microsoft.com/office/drawing/2014/main" id="{EF3D27A1-F2C2-429C-BFD6-6432A84209E6}"/>
                  </a:ext>
                </a:extLst>
              </p:cNvPr>
              <p:cNvSpPr>
                <a:spLocks noChangeShapeType="1"/>
              </p:cNvSpPr>
              <p:nvPr/>
            </p:nvSpPr>
            <p:spPr bwMode="auto">
              <a:xfrm flipH="1">
                <a:off x="3694113" y="3044826"/>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Line 1265">
                <a:extLst>
                  <a:ext uri="{FF2B5EF4-FFF2-40B4-BE49-F238E27FC236}">
                    <a16:creationId xmlns:a16="http://schemas.microsoft.com/office/drawing/2014/main" id="{092B7200-B235-4A34-810F-1775EC61348B}"/>
                  </a:ext>
                </a:extLst>
              </p:cNvPr>
              <p:cNvSpPr>
                <a:spLocks noChangeShapeType="1"/>
              </p:cNvSpPr>
              <p:nvPr/>
            </p:nvSpPr>
            <p:spPr bwMode="auto">
              <a:xfrm>
                <a:off x="4248150" y="2881313"/>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Line 1266">
                <a:extLst>
                  <a:ext uri="{FF2B5EF4-FFF2-40B4-BE49-F238E27FC236}">
                    <a16:creationId xmlns:a16="http://schemas.microsoft.com/office/drawing/2014/main" id="{E9812A81-CF8A-44BE-9099-8BD6486EA128}"/>
                  </a:ext>
                </a:extLst>
              </p:cNvPr>
              <p:cNvSpPr>
                <a:spLocks noChangeShapeType="1"/>
              </p:cNvSpPr>
              <p:nvPr/>
            </p:nvSpPr>
            <p:spPr bwMode="auto">
              <a:xfrm flipH="1" flipV="1">
                <a:off x="4941888" y="3362326"/>
                <a:ext cx="39688"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Line 1267">
                <a:extLst>
                  <a:ext uri="{FF2B5EF4-FFF2-40B4-BE49-F238E27FC236}">
                    <a16:creationId xmlns:a16="http://schemas.microsoft.com/office/drawing/2014/main" id="{3089C2E6-5649-4870-8A73-A1EE363E9B53}"/>
                  </a:ext>
                </a:extLst>
              </p:cNvPr>
              <p:cNvSpPr>
                <a:spLocks noChangeShapeType="1"/>
              </p:cNvSpPr>
              <p:nvPr/>
            </p:nvSpPr>
            <p:spPr bwMode="auto">
              <a:xfrm>
                <a:off x="4719638" y="3025776"/>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Line 1268">
                <a:extLst>
                  <a:ext uri="{FF2B5EF4-FFF2-40B4-BE49-F238E27FC236}">
                    <a16:creationId xmlns:a16="http://schemas.microsoft.com/office/drawing/2014/main" id="{E81D8D0B-F0E4-405B-A42B-E9D610BE6564}"/>
                  </a:ext>
                </a:extLst>
              </p:cNvPr>
              <p:cNvSpPr>
                <a:spLocks noChangeShapeType="1"/>
              </p:cNvSpPr>
              <p:nvPr/>
            </p:nvSpPr>
            <p:spPr bwMode="auto">
              <a:xfrm>
                <a:off x="4268788" y="2921001"/>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Line 1269">
                <a:extLst>
                  <a:ext uri="{FF2B5EF4-FFF2-40B4-BE49-F238E27FC236}">
                    <a16:creationId xmlns:a16="http://schemas.microsoft.com/office/drawing/2014/main" id="{3DC3A2D2-BF63-4CF8-99D0-739E190A6B65}"/>
                  </a:ext>
                </a:extLst>
              </p:cNvPr>
              <p:cNvSpPr>
                <a:spLocks noChangeShapeType="1"/>
              </p:cNvSpPr>
              <p:nvPr/>
            </p:nvSpPr>
            <p:spPr bwMode="auto">
              <a:xfrm flipH="1" flipV="1">
                <a:off x="3492500" y="3019426"/>
                <a:ext cx="30163"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Line 1270">
                <a:extLst>
                  <a:ext uri="{FF2B5EF4-FFF2-40B4-BE49-F238E27FC236}">
                    <a16:creationId xmlns:a16="http://schemas.microsoft.com/office/drawing/2014/main" id="{5ACE5345-EA4A-450E-A8C5-9EFA80027262}"/>
                  </a:ext>
                </a:extLst>
              </p:cNvPr>
              <p:cNvSpPr>
                <a:spLocks noChangeShapeType="1"/>
              </p:cNvSpPr>
              <p:nvPr/>
            </p:nvSpPr>
            <p:spPr bwMode="auto">
              <a:xfrm flipH="1">
                <a:off x="4837113" y="3162301"/>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Line 1271">
                <a:extLst>
                  <a:ext uri="{FF2B5EF4-FFF2-40B4-BE49-F238E27FC236}">
                    <a16:creationId xmlns:a16="http://schemas.microsoft.com/office/drawing/2014/main" id="{AA78D401-8ADC-43C4-A1DF-790AD261B590}"/>
                  </a:ext>
                </a:extLst>
              </p:cNvPr>
              <p:cNvSpPr>
                <a:spLocks noChangeShapeType="1"/>
              </p:cNvSpPr>
              <p:nvPr/>
            </p:nvSpPr>
            <p:spPr bwMode="auto">
              <a:xfrm>
                <a:off x="4810125" y="3001963"/>
                <a:ext cx="333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Line 1272">
                <a:extLst>
                  <a:ext uri="{FF2B5EF4-FFF2-40B4-BE49-F238E27FC236}">
                    <a16:creationId xmlns:a16="http://schemas.microsoft.com/office/drawing/2014/main" id="{00ECE3BD-372D-4E23-9EC3-B36273AF7CD3}"/>
                  </a:ext>
                </a:extLst>
              </p:cNvPr>
              <p:cNvSpPr>
                <a:spLocks noChangeShapeType="1"/>
              </p:cNvSpPr>
              <p:nvPr/>
            </p:nvSpPr>
            <p:spPr bwMode="auto">
              <a:xfrm>
                <a:off x="4926013" y="3078163"/>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Line 1273">
                <a:extLst>
                  <a:ext uri="{FF2B5EF4-FFF2-40B4-BE49-F238E27FC236}">
                    <a16:creationId xmlns:a16="http://schemas.microsoft.com/office/drawing/2014/main" id="{BCB4C49E-1984-46F6-BB16-F4ACFE7BB856}"/>
                  </a:ext>
                </a:extLst>
              </p:cNvPr>
              <p:cNvSpPr>
                <a:spLocks noChangeShapeType="1"/>
              </p:cNvSpPr>
              <p:nvPr/>
            </p:nvSpPr>
            <p:spPr bwMode="auto">
              <a:xfrm flipV="1">
                <a:off x="4948238" y="315436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4" name="Line 1274">
                <a:extLst>
                  <a:ext uri="{FF2B5EF4-FFF2-40B4-BE49-F238E27FC236}">
                    <a16:creationId xmlns:a16="http://schemas.microsoft.com/office/drawing/2014/main" id="{A2D02282-7B36-474B-9E83-347AAA0176D4}"/>
                  </a:ext>
                </a:extLst>
              </p:cNvPr>
              <p:cNvSpPr>
                <a:spLocks noChangeShapeType="1"/>
              </p:cNvSpPr>
              <p:nvPr/>
            </p:nvSpPr>
            <p:spPr bwMode="auto">
              <a:xfrm flipH="1">
                <a:off x="3914775" y="3006726"/>
                <a:ext cx="317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Line 1275">
                <a:extLst>
                  <a:ext uri="{FF2B5EF4-FFF2-40B4-BE49-F238E27FC236}">
                    <a16:creationId xmlns:a16="http://schemas.microsoft.com/office/drawing/2014/main" id="{DDC1DC28-D4EB-4AD6-A10D-55BF7B7AB610}"/>
                  </a:ext>
                </a:extLst>
              </p:cNvPr>
              <p:cNvSpPr>
                <a:spLocks noChangeShapeType="1"/>
              </p:cNvSpPr>
              <p:nvPr/>
            </p:nvSpPr>
            <p:spPr bwMode="auto">
              <a:xfrm>
                <a:off x="3822700" y="2789238"/>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6" name="Line 1276">
                <a:extLst>
                  <a:ext uri="{FF2B5EF4-FFF2-40B4-BE49-F238E27FC236}">
                    <a16:creationId xmlns:a16="http://schemas.microsoft.com/office/drawing/2014/main" id="{8BDC066F-B4B3-4296-A650-A557C4B8388D}"/>
                  </a:ext>
                </a:extLst>
              </p:cNvPr>
              <p:cNvSpPr>
                <a:spLocks noChangeShapeType="1"/>
              </p:cNvSpPr>
              <p:nvPr/>
            </p:nvSpPr>
            <p:spPr bwMode="auto">
              <a:xfrm>
                <a:off x="4064000" y="2830513"/>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Line 1277">
                <a:extLst>
                  <a:ext uri="{FF2B5EF4-FFF2-40B4-BE49-F238E27FC236}">
                    <a16:creationId xmlns:a16="http://schemas.microsoft.com/office/drawing/2014/main" id="{3E6DC308-E60F-4F1A-930E-9B1C4D087135}"/>
                  </a:ext>
                </a:extLst>
              </p:cNvPr>
              <p:cNvSpPr>
                <a:spLocks noChangeShapeType="1"/>
              </p:cNvSpPr>
              <p:nvPr/>
            </p:nvSpPr>
            <p:spPr bwMode="auto">
              <a:xfrm flipV="1">
                <a:off x="3579813" y="2792413"/>
                <a:ext cx="523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8" name="Line 1278">
                <a:extLst>
                  <a:ext uri="{FF2B5EF4-FFF2-40B4-BE49-F238E27FC236}">
                    <a16:creationId xmlns:a16="http://schemas.microsoft.com/office/drawing/2014/main" id="{7C3838B0-F5C0-43C1-B73C-496B735483D3}"/>
                  </a:ext>
                </a:extLst>
              </p:cNvPr>
              <p:cNvSpPr>
                <a:spLocks noChangeShapeType="1"/>
              </p:cNvSpPr>
              <p:nvPr/>
            </p:nvSpPr>
            <p:spPr bwMode="auto">
              <a:xfrm>
                <a:off x="4903788" y="3032126"/>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9" name="Line 1279">
                <a:extLst>
                  <a:ext uri="{FF2B5EF4-FFF2-40B4-BE49-F238E27FC236}">
                    <a16:creationId xmlns:a16="http://schemas.microsoft.com/office/drawing/2014/main" id="{19D5F305-086C-450A-BBE4-E172B54AABE8}"/>
                  </a:ext>
                </a:extLst>
              </p:cNvPr>
              <p:cNvSpPr>
                <a:spLocks noChangeShapeType="1"/>
              </p:cNvSpPr>
              <p:nvPr/>
            </p:nvSpPr>
            <p:spPr bwMode="auto">
              <a:xfrm flipH="1">
                <a:off x="4114800" y="2943226"/>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0" name="Line 1280">
                <a:extLst>
                  <a:ext uri="{FF2B5EF4-FFF2-40B4-BE49-F238E27FC236}">
                    <a16:creationId xmlns:a16="http://schemas.microsoft.com/office/drawing/2014/main" id="{258657B0-1A80-4810-801F-D78D1C043B89}"/>
                  </a:ext>
                </a:extLst>
              </p:cNvPr>
              <p:cNvSpPr>
                <a:spLocks noChangeShapeType="1"/>
              </p:cNvSpPr>
              <p:nvPr/>
            </p:nvSpPr>
            <p:spPr bwMode="auto">
              <a:xfrm flipH="1">
                <a:off x="4859338" y="3119438"/>
                <a:ext cx="952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1" name="Line 1281">
                <a:extLst>
                  <a:ext uri="{FF2B5EF4-FFF2-40B4-BE49-F238E27FC236}">
                    <a16:creationId xmlns:a16="http://schemas.microsoft.com/office/drawing/2014/main" id="{08CB2449-6C0B-416D-B358-212AEB42BF7D}"/>
                  </a:ext>
                </a:extLst>
              </p:cNvPr>
              <p:cNvSpPr>
                <a:spLocks noChangeShapeType="1"/>
              </p:cNvSpPr>
              <p:nvPr/>
            </p:nvSpPr>
            <p:spPr bwMode="auto">
              <a:xfrm>
                <a:off x="4843463" y="3035301"/>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2" name="Line 1282">
                <a:extLst>
                  <a:ext uri="{FF2B5EF4-FFF2-40B4-BE49-F238E27FC236}">
                    <a16:creationId xmlns:a16="http://schemas.microsoft.com/office/drawing/2014/main" id="{F9E9B2A4-408E-4EF4-A627-041AFD0259A4}"/>
                  </a:ext>
                </a:extLst>
              </p:cNvPr>
              <p:cNvSpPr>
                <a:spLocks noChangeShapeType="1"/>
              </p:cNvSpPr>
              <p:nvPr/>
            </p:nvSpPr>
            <p:spPr bwMode="auto">
              <a:xfrm flipH="1">
                <a:off x="4938713" y="3255963"/>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Line 1283">
                <a:extLst>
                  <a:ext uri="{FF2B5EF4-FFF2-40B4-BE49-F238E27FC236}">
                    <a16:creationId xmlns:a16="http://schemas.microsoft.com/office/drawing/2014/main" id="{742FBFB4-FF4A-4F57-AB5E-A96A20718A8F}"/>
                  </a:ext>
                </a:extLst>
              </p:cNvPr>
              <p:cNvSpPr>
                <a:spLocks noChangeShapeType="1"/>
              </p:cNvSpPr>
              <p:nvPr/>
            </p:nvSpPr>
            <p:spPr bwMode="auto">
              <a:xfrm flipH="1">
                <a:off x="4981575" y="3363913"/>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Line 1284">
                <a:extLst>
                  <a:ext uri="{FF2B5EF4-FFF2-40B4-BE49-F238E27FC236}">
                    <a16:creationId xmlns:a16="http://schemas.microsoft.com/office/drawing/2014/main" id="{1B0EAE66-6FAD-488A-BC27-5E8A735BC83B}"/>
                  </a:ext>
                </a:extLst>
              </p:cNvPr>
              <p:cNvSpPr>
                <a:spLocks noChangeShapeType="1"/>
              </p:cNvSpPr>
              <p:nvPr/>
            </p:nvSpPr>
            <p:spPr bwMode="auto">
              <a:xfrm>
                <a:off x="4098925" y="2863851"/>
                <a:ext cx="206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Line 1285">
                <a:extLst>
                  <a:ext uri="{FF2B5EF4-FFF2-40B4-BE49-F238E27FC236}">
                    <a16:creationId xmlns:a16="http://schemas.microsoft.com/office/drawing/2014/main" id="{381782F5-C411-4C6C-871E-A4FF32A9A080}"/>
                  </a:ext>
                </a:extLst>
              </p:cNvPr>
              <p:cNvSpPr>
                <a:spLocks noChangeShapeType="1"/>
              </p:cNvSpPr>
              <p:nvPr/>
            </p:nvSpPr>
            <p:spPr bwMode="auto">
              <a:xfrm flipH="1" flipV="1">
                <a:off x="3522663" y="3041651"/>
                <a:ext cx="396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Line 1286">
                <a:extLst>
                  <a:ext uri="{FF2B5EF4-FFF2-40B4-BE49-F238E27FC236}">
                    <a16:creationId xmlns:a16="http://schemas.microsoft.com/office/drawing/2014/main" id="{402DB5D4-DE01-4C41-9AD2-3415748A7A12}"/>
                  </a:ext>
                </a:extLst>
              </p:cNvPr>
              <p:cNvSpPr>
                <a:spLocks noChangeShapeType="1"/>
              </p:cNvSpPr>
              <p:nvPr/>
            </p:nvSpPr>
            <p:spPr bwMode="auto">
              <a:xfrm>
                <a:off x="4864100" y="3076576"/>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Line 1287">
                <a:extLst>
                  <a:ext uri="{FF2B5EF4-FFF2-40B4-BE49-F238E27FC236}">
                    <a16:creationId xmlns:a16="http://schemas.microsoft.com/office/drawing/2014/main" id="{E513E6B2-929C-4303-8C33-B93A2BB8C28B}"/>
                  </a:ext>
                </a:extLst>
              </p:cNvPr>
              <p:cNvSpPr>
                <a:spLocks noChangeShapeType="1"/>
              </p:cNvSpPr>
              <p:nvPr/>
            </p:nvSpPr>
            <p:spPr bwMode="auto">
              <a:xfrm flipH="1">
                <a:off x="3735388" y="3030538"/>
                <a:ext cx="39688"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Line 1288">
                <a:extLst>
                  <a:ext uri="{FF2B5EF4-FFF2-40B4-BE49-F238E27FC236}">
                    <a16:creationId xmlns:a16="http://schemas.microsoft.com/office/drawing/2014/main" id="{1E131CD9-8610-4A69-8A02-9CF7B5456A97}"/>
                  </a:ext>
                </a:extLst>
              </p:cNvPr>
              <p:cNvSpPr>
                <a:spLocks noChangeShapeType="1"/>
              </p:cNvSpPr>
              <p:nvPr/>
            </p:nvSpPr>
            <p:spPr bwMode="auto">
              <a:xfrm>
                <a:off x="4119563" y="2901951"/>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9" name="Line 1289">
                <a:extLst>
                  <a:ext uri="{FF2B5EF4-FFF2-40B4-BE49-F238E27FC236}">
                    <a16:creationId xmlns:a16="http://schemas.microsoft.com/office/drawing/2014/main" id="{F0097B92-16B1-49D4-9AFB-A571181CBDF7}"/>
                  </a:ext>
                </a:extLst>
              </p:cNvPr>
              <p:cNvSpPr>
                <a:spLocks noChangeShapeType="1"/>
              </p:cNvSpPr>
              <p:nvPr/>
            </p:nvSpPr>
            <p:spPr bwMode="auto">
              <a:xfrm flipV="1">
                <a:off x="4992688" y="3143251"/>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0" name="Line 1290">
                <a:extLst>
                  <a:ext uri="{FF2B5EF4-FFF2-40B4-BE49-F238E27FC236}">
                    <a16:creationId xmlns:a16="http://schemas.microsoft.com/office/drawing/2014/main" id="{0F4CC0A7-89C0-4618-A05C-071445CC5A58}"/>
                  </a:ext>
                </a:extLst>
              </p:cNvPr>
              <p:cNvSpPr>
                <a:spLocks noChangeShapeType="1"/>
              </p:cNvSpPr>
              <p:nvPr/>
            </p:nvSpPr>
            <p:spPr bwMode="auto">
              <a:xfrm flipV="1">
                <a:off x="4991100" y="3311526"/>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1" name="Line 1291">
                <a:extLst>
                  <a:ext uri="{FF2B5EF4-FFF2-40B4-BE49-F238E27FC236}">
                    <a16:creationId xmlns:a16="http://schemas.microsoft.com/office/drawing/2014/main" id="{61A29683-664F-43A2-85C8-2F4EA6355CDB}"/>
                  </a:ext>
                </a:extLst>
              </p:cNvPr>
              <p:cNvSpPr>
                <a:spLocks noChangeShapeType="1"/>
              </p:cNvSpPr>
              <p:nvPr/>
            </p:nvSpPr>
            <p:spPr bwMode="auto">
              <a:xfrm flipH="1" flipV="1">
                <a:off x="4991100" y="3348038"/>
                <a:ext cx="79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2" name="Line 1292">
                <a:extLst>
                  <a:ext uri="{FF2B5EF4-FFF2-40B4-BE49-F238E27FC236}">
                    <a16:creationId xmlns:a16="http://schemas.microsoft.com/office/drawing/2014/main" id="{660B7BCD-0E64-47D6-AC6B-2D43ECEACF72}"/>
                  </a:ext>
                </a:extLst>
              </p:cNvPr>
              <p:cNvSpPr>
                <a:spLocks noChangeShapeType="1"/>
              </p:cNvSpPr>
              <p:nvPr/>
            </p:nvSpPr>
            <p:spPr bwMode="auto">
              <a:xfrm flipH="1">
                <a:off x="3946525" y="297338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Line 1293">
                <a:extLst>
                  <a:ext uri="{FF2B5EF4-FFF2-40B4-BE49-F238E27FC236}">
                    <a16:creationId xmlns:a16="http://schemas.microsoft.com/office/drawing/2014/main" id="{C4572800-1DA9-490C-9796-8394D3E1999A}"/>
                  </a:ext>
                </a:extLst>
              </p:cNvPr>
              <p:cNvSpPr>
                <a:spLocks noChangeShapeType="1"/>
              </p:cNvSpPr>
              <p:nvPr/>
            </p:nvSpPr>
            <p:spPr bwMode="auto">
              <a:xfrm>
                <a:off x="3875088" y="2800351"/>
                <a:ext cx="460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Line 1294">
                <a:extLst>
                  <a:ext uri="{FF2B5EF4-FFF2-40B4-BE49-F238E27FC236}">
                    <a16:creationId xmlns:a16="http://schemas.microsoft.com/office/drawing/2014/main" id="{FD3022DD-7162-4A55-97C5-AFDA8A9C8AA4}"/>
                  </a:ext>
                </a:extLst>
              </p:cNvPr>
              <p:cNvSpPr>
                <a:spLocks noChangeShapeType="1"/>
              </p:cNvSpPr>
              <p:nvPr/>
            </p:nvSpPr>
            <p:spPr bwMode="auto">
              <a:xfrm>
                <a:off x="4981575" y="3079751"/>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5" name="Line 1295">
                <a:extLst>
                  <a:ext uri="{FF2B5EF4-FFF2-40B4-BE49-F238E27FC236}">
                    <a16:creationId xmlns:a16="http://schemas.microsoft.com/office/drawing/2014/main" id="{85E9946B-5DAF-46CB-A432-2CD26B9F03B1}"/>
                  </a:ext>
                </a:extLst>
              </p:cNvPr>
              <p:cNvSpPr>
                <a:spLocks noChangeShapeType="1"/>
              </p:cNvSpPr>
              <p:nvPr/>
            </p:nvSpPr>
            <p:spPr bwMode="auto">
              <a:xfrm flipH="1" flipV="1">
                <a:off x="4999038" y="3382963"/>
                <a:ext cx="222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6" name="Line 1296">
                <a:extLst>
                  <a:ext uri="{FF2B5EF4-FFF2-40B4-BE49-F238E27FC236}">
                    <a16:creationId xmlns:a16="http://schemas.microsoft.com/office/drawing/2014/main" id="{97FEE30F-3777-4C9D-AE37-3E1F15825ACD}"/>
                  </a:ext>
                </a:extLst>
              </p:cNvPr>
              <p:cNvSpPr>
                <a:spLocks noChangeShapeType="1"/>
              </p:cNvSpPr>
              <p:nvPr/>
            </p:nvSpPr>
            <p:spPr bwMode="auto">
              <a:xfrm flipV="1">
                <a:off x="4999038" y="3276601"/>
                <a:ext cx="206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7" name="Line 1297">
                <a:extLst>
                  <a:ext uri="{FF2B5EF4-FFF2-40B4-BE49-F238E27FC236}">
                    <a16:creationId xmlns:a16="http://schemas.microsoft.com/office/drawing/2014/main" id="{94C9E83B-62AE-49D4-B29C-48AE90195446}"/>
                  </a:ext>
                </a:extLst>
              </p:cNvPr>
              <p:cNvSpPr>
                <a:spLocks noChangeShapeType="1"/>
              </p:cNvSpPr>
              <p:nvPr/>
            </p:nvSpPr>
            <p:spPr bwMode="auto">
              <a:xfrm>
                <a:off x="4948238" y="3057526"/>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8" name="Line 1298">
                <a:extLst>
                  <a:ext uri="{FF2B5EF4-FFF2-40B4-BE49-F238E27FC236}">
                    <a16:creationId xmlns:a16="http://schemas.microsoft.com/office/drawing/2014/main" id="{74B63A45-41C2-4DC9-B638-C6A6EF90DF11}"/>
                  </a:ext>
                </a:extLst>
              </p:cNvPr>
              <p:cNvSpPr>
                <a:spLocks noChangeShapeType="1"/>
              </p:cNvSpPr>
              <p:nvPr/>
            </p:nvSpPr>
            <p:spPr bwMode="auto">
              <a:xfrm flipV="1">
                <a:off x="3632200" y="2790826"/>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9" name="Line 1299">
                <a:extLst>
                  <a:ext uri="{FF2B5EF4-FFF2-40B4-BE49-F238E27FC236}">
                    <a16:creationId xmlns:a16="http://schemas.microsoft.com/office/drawing/2014/main" id="{CCD0A818-3D74-4DD3-9D7A-A9E32D0796A5}"/>
                  </a:ext>
                </a:extLst>
              </p:cNvPr>
              <p:cNvSpPr>
                <a:spLocks noChangeShapeType="1"/>
              </p:cNvSpPr>
              <p:nvPr/>
            </p:nvSpPr>
            <p:spPr bwMode="auto">
              <a:xfrm flipV="1">
                <a:off x="3341688" y="2921001"/>
                <a:ext cx="79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0" name="Line 1300">
                <a:extLst>
                  <a:ext uri="{FF2B5EF4-FFF2-40B4-BE49-F238E27FC236}">
                    <a16:creationId xmlns:a16="http://schemas.microsoft.com/office/drawing/2014/main" id="{0BF5DF97-21A8-4336-A2B0-516588B8E38C}"/>
                  </a:ext>
                </a:extLst>
              </p:cNvPr>
              <p:cNvSpPr>
                <a:spLocks noChangeShapeType="1"/>
              </p:cNvSpPr>
              <p:nvPr/>
            </p:nvSpPr>
            <p:spPr bwMode="auto">
              <a:xfrm flipV="1">
                <a:off x="3349625" y="2879726"/>
                <a:ext cx="222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1" name="Line 1301">
                <a:extLst>
                  <a:ext uri="{FF2B5EF4-FFF2-40B4-BE49-F238E27FC236}">
                    <a16:creationId xmlns:a16="http://schemas.microsoft.com/office/drawing/2014/main" id="{C6F42582-84BC-418A-9E88-CD4541C2EAEB}"/>
                  </a:ext>
                </a:extLst>
              </p:cNvPr>
              <p:cNvSpPr>
                <a:spLocks noChangeShapeType="1"/>
              </p:cNvSpPr>
              <p:nvPr/>
            </p:nvSpPr>
            <p:spPr bwMode="auto">
              <a:xfrm flipH="1" flipV="1">
                <a:off x="3341688" y="2962276"/>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2" name="Line 1302">
                <a:extLst>
                  <a:ext uri="{FF2B5EF4-FFF2-40B4-BE49-F238E27FC236}">
                    <a16:creationId xmlns:a16="http://schemas.microsoft.com/office/drawing/2014/main" id="{FBDEA9FB-2D0B-4438-A735-03679EFF3FAD}"/>
                  </a:ext>
                </a:extLst>
              </p:cNvPr>
              <p:cNvSpPr>
                <a:spLocks noChangeShapeType="1"/>
              </p:cNvSpPr>
              <p:nvPr/>
            </p:nvSpPr>
            <p:spPr bwMode="auto">
              <a:xfrm flipH="1">
                <a:off x="4972050" y="3219451"/>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3" name="Line 1303">
                <a:extLst>
                  <a:ext uri="{FF2B5EF4-FFF2-40B4-BE49-F238E27FC236}">
                    <a16:creationId xmlns:a16="http://schemas.microsoft.com/office/drawing/2014/main" id="{4FA94AD4-618D-490E-AE32-AB4AD3EA400A}"/>
                  </a:ext>
                </a:extLst>
              </p:cNvPr>
              <p:cNvSpPr>
                <a:spLocks noChangeShapeType="1"/>
              </p:cNvSpPr>
              <p:nvPr/>
            </p:nvSpPr>
            <p:spPr bwMode="auto">
              <a:xfrm flipV="1">
                <a:off x="3371850" y="2844801"/>
                <a:ext cx="3651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Line 1304">
                <a:extLst>
                  <a:ext uri="{FF2B5EF4-FFF2-40B4-BE49-F238E27FC236}">
                    <a16:creationId xmlns:a16="http://schemas.microsoft.com/office/drawing/2014/main" id="{B370322D-37EF-45C2-995A-4686795F7AF3}"/>
                  </a:ext>
                </a:extLst>
              </p:cNvPr>
              <p:cNvSpPr>
                <a:spLocks noChangeShapeType="1"/>
              </p:cNvSpPr>
              <p:nvPr/>
            </p:nvSpPr>
            <p:spPr bwMode="auto">
              <a:xfrm flipH="1" flipV="1">
                <a:off x="5021263" y="3411538"/>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5" name="Line 1305">
                <a:extLst>
                  <a:ext uri="{FF2B5EF4-FFF2-40B4-BE49-F238E27FC236}">
                    <a16:creationId xmlns:a16="http://schemas.microsoft.com/office/drawing/2014/main" id="{6A1ECB06-EF17-4978-87BC-EE647A8EBD6E}"/>
                  </a:ext>
                </a:extLst>
              </p:cNvPr>
              <p:cNvSpPr>
                <a:spLocks noChangeShapeType="1"/>
              </p:cNvSpPr>
              <p:nvPr/>
            </p:nvSpPr>
            <p:spPr bwMode="auto">
              <a:xfrm flipH="1">
                <a:off x="5022850" y="3346451"/>
                <a:ext cx="41275"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Line 1306">
                <a:extLst>
                  <a:ext uri="{FF2B5EF4-FFF2-40B4-BE49-F238E27FC236}">
                    <a16:creationId xmlns:a16="http://schemas.microsoft.com/office/drawing/2014/main" id="{6BEB1E83-58EB-4730-B57C-F185F62FB5E7}"/>
                  </a:ext>
                </a:extLst>
              </p:cNvPr>
              <p:cNvSpPr>
                <a:spLocks noChangeShapeType="1"/>
              </p:cNvSpPr>
              <p:nvPr/>
            </p:nvSpPr>
            <p:spPr bwMode="auto">
              <a:xfrm flipV="1">
                <a:off x="5019675" y="3244851"/>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7" name="Line 1307">
                <a:extLst>
                  <a:ext uri="{FF2B5EF4-FFF2-40B4-BE49-F238E27FC236}">
                    <a16:creationId xmlns:a16="http://schemas.microsoft.com/office/drawing/2014/main" id="{5EA1E06D-663C-46D0-B1A7-A68244A36872}"/>
                  </a:ext>
                </a:extLst>
              </p:cNvPr>
              <p:cNvSpPr>
                <a:spLocks noChangeShapeType="1"/>
              </p:cNvSpPr>
              <p:nvPr/>
            </p:nvSpPr>
            <p:spPr bwMode="auto">
              <a:xfrm flipH="1" flipV="1">
                <a:off x="3348038" y="3000376"/>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8" name="Line 1308">
                <a:extLst>
                  <a:ext uri="{FF2B5EF4-FFF2-40B4-BE49-F238E27FC236}">
                    <a16:creationId xmlns:a16="http://schemas.microsoft.com/office/drawing/2014/main" id="{096EA973-9E17-4573-9A0D-77900ED188F6}"/>
                  </a:ext>
                </a:extLst>
              </p:cNvPr>
              <p:cNvSpPr>
                <a:spLocks noChangeShapeType="1"/>
              </p:cNvSpPr>
              <p:nvPr/>
            </p:nvSpPr>
            <p:spPr bwMode="auto">
              <a:xfrm>
                <a:off x="3921125" y="2822576"/>
                <a:ext cx="333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9" name="Line 1309">
                <a:extLst>
                  <a:ext uri="{FF2B5EF4-FFF2-40B4-BE49-F238E27FC236}">
                    <a16:creationId xmlns:a16="http://schemas.microsoft.com/office/drawing/2014/main" id="{3C77196E-3F96-48C7-84C1-6E64F06EA4A3}"/>
                  </a:ext>
                </a:extLst>
              </p:cNvPr>
              <p:cNvSpPr>
                <a:spLocks noChangeShapeType="1"/>
              </p:cNvSpPr>
              <p:nvPr/>
            </p:nvSpPr>
            <p:spPr bwMode="auto">
              <a:xfrm flipH="1">
                <a:off x="3970338" y="2933701"/>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0" name="Line 1310">
                <a:extLst>
                  <a:ext uri="{FF2B5EF4-FFF2-40B4-BE49-F238E27FC236}">
                    <a16:creationId xmlns:a16="http://schemas.microsoft.com/office/drawing/2014/main" id="{014FDB72-975F-439F-BAA5-08B0E88C7F7A}"/>
                  </a:ext>
                </a:extLst>
              </p:cNvPr>
              <p:cNvSpPr>
                <a:spLocks noChangeShapeType="1"/>
              </p:cNvSpPr>
              <p:nvPr/>
            </p:nvSpPr>
            <p:spPr bwMode="auto">
              <a:xfrm flipH="1">
                <a:off x="3562350" y="3051176"/>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Line 1311">
                <a:extLst>
                  <a:ext uri="{FF2B5EF4-FFF2-40B4-BE49-F238E27FC236}">
                    <a16:creationId xmlns:a16="http://schemas.microsoft.com/office/drawing/2014/main" id="{93778F15-C845-4AFD-8C96-273C64E42F51}"/>
                  </a:ext>
                </a:extLst>
              </p:cNvPr>
              <p:cNvSpPr>
                <a:spLocks noChangeShapeType="1"/>
              </p:cNvSpPr>
              <p:nvPr/>
            </p:nvSpPr>
            <p:spPr bwMode="auto">
              <a:xfrm>
                <a:off x="4981575" y="3092451"/>
                <a:ext cx="190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2" name="Line 1312">
                <a:extLst>
                  <a:ext uri="{FF2B5EF4-FFF2-40B4-BE49-F238E27FC236}">
                    <a16:creationId xmlns:a16="http://schemas.microsoft.com/office/drawing/2014/main" id="{98195ED2-50C9-4F59-A605-DECE9A7F6CAD}"/>
                  </a:ext>
                </a:extLst>
              </p:cNvPr>
              <p:cNvSpPr>
                <a:spLocks noChangeShapeType="1"/>
              </p:cNvSpPr>
              <p:nvPr/>
            </p:nvSpPr>
            <p:spPr bwMode="auto">
              <a:xfrm flipH="1">
                <a:off x="3775075" y="300513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Line 1313">
                <a:extLst>
                  <a:ext uri="{FF2B5EF4-FFF2-40B4-BE49-F238E27FC236}">
                    <a16:creationId xmlns:a16="http://schemas.microsoft.com/office/drawing/2014/main" id="{45AAAAD1-154B-43B0-A889-82075412B71E}"/>
                  </a:ext>
                </a:extLst>
              </p:cNvPr>
              <p:cNvSpPr>
                <a:spLocks noChangeShapeType="1"/>
              </p:cNvSpPr>
              <p:nvPr/>
            </p:nvSpPr>
            <p:spPr bwMode="auto">
              <a:xfrm flipH="1">
                <a:off x="4995863" y="3176588"/>
                <a:ext cx="952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Line 1314">
                <a:extLst>
                  <a:ext uri="{FF2B5EF4-FFF2-40B4-BE49-F238E27FC236}">
                    <a16:creationId xmlns:a16="http://schemas.microsoft.com/office/drawing/2014/main" id="{4A672ADF-C16B-48F9-9FAB-BBABE5B6FF4C}"/>
                  </a:ext>
                </a:extLst>
              </p:cNvPr>
              <p:cNvSpPr>
                <a:spLocks noChangeShapeType="1"/>
              </p:cNvSpPr>
              <p:nvPr/>
            </p:nvSpPr>
            <p:spPr bwMode="auto">
              <a:xfrm flipV="1">
                <a:off x="3408363" y="2819401"/>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Line 1315">
                <a:extLst>
                  <a:ext uri="{FF2B5EF4-FFF2-40B4-BE49-F238E27FC236}">
                    <a16:creationId xmlns:a16="http://schemas.microsoft.com/office/drawing/2014/main" id="{132DD983-D2E6-45C9-A83F-2225E7F4D5AC}"/>
                  </a:ext>
                </a:extLst>
              </p:cNvPr>
              <p:cNvSpPr>
                <a:spLocks noChangeShapeType="1"/>
              </p:cNvSpPr>
              <p:nvPr/>
            </p:nvSpPr>
            <p:spPr bwMode="auto">
              <a:xfrm>
                <a:off x="5045075" y="3143251"/>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Line 1316">
                <a:extLst>
                  <a:ext uri="{FF2B5EF4-FFF2-40B4-BE49-F238E27FC236}">
                    <a16:creationId xmlns:a16="http://schemas.microsoft.com/office/drawing/2014/main" id="{3431EC31-FE82-409F-A41F-43CE047AA931}"/>
                  </a:ext>
                </a:extLst>
              </p:cNvPr>
              <p:cNvSpPr>
                <a:spLocks noChangeShapeType="1"/>
              </p:cNvSpPr>
              <p:nvPr/>
            </p:nvSpPr>
            <p:spPr bwMode="auto">
              <a:xfrm>
                <a:off x="5032375" y="3094038"/>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Line 1317">
                <a:extLst>
                  <a:ext uri="{FF2B5EF4-FFF2-40B4-BE49-F238E27FC236}">
                    <a16:creationId xmlns:a16="http://schemas.microsoft.com/office/drawing/2014/main" id="{917811AB-08A4-468E-82A8-9230F161F56A}"/>
                  </a:ext>
                </a:extLst>
              </p:cNvPr>
              <p:cNvSpPr>
                <a:spLocks noChangeShapeType="1"/>
              </p:cNvSpPr>
              <p:nvPr/>
            </p:nvSpPr>
            <p:spPr bwMode="auto">
              <a:xfrm>
                <a:off x="3687763" y="2790826"/>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1318">
                <a:extLst>
                  <a:ext uri="{FF2B5EF4-FFF2-40B4-BE49-F238E27FC236}">
                    <a16:creationId xmlns:a16="http://schemas.microsoft.com/office/drawing/2014/main" id="{56EF3235-D39F-42B2-930F-A88140CCF485}"/>
                  </a:ext>
                </a:extLst>
              </p:cNvPr>
              <p:cNvSpPr>
                <a:spLocks noChangeShapeType="1"/>
              </p:cNvSpPr>
              <p:nvPr/>
            </p:nvSpPr>
            <p:spPr bwMode="auto">
              <a:xfrm>
                <a:off x="5000625" y="3133726"/>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1319">
                <a:extLst>
                  <a:ext uri="{FF2B5EF4-FFF2-40B4-BE49-F238E27FC236}">
                    <a16:creationId xmlns:a16="http://schemas.microsoft.com/office/drawing/2014/main" id="{87A3668B-074C-46A3-8A7C-0B4C8A18EACA}"/>
                  </a:ext>
                </a:extLst>
              </p:cNvPr>
              <p:cNvSpPr>
                <a:spLocks noChangeShapeType="1"/>
              </p:cNvSpPr>
              <p:nvPr/>
            </p:nvSpPr>
            <p:spPr bwMode="auto">
              <a:xfrm flipH="1" flipV="1">
                <a:off x="5053013" y="3430588"/>
                <a:ext cx="41275"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1320">
                <a:extLst>
                  <a:ext uri="{FF2B5EF4-FFF2-40B4-BE49-F238E27FC236}">
                    <a16:creationId xmlns:a16="http://schemas.microsoft.com/office/drawing/2014/main" id="{787D08DF-2825-4596-94EE-31E44498A260}"/>
                  </a:ext>
                </a:extLst>
              </p:cNvPr>
              <p:cNvSpPr>
                <a:spLocks noChangeShapeType="1"/>
              </p:cNvSpPr>
              <p:nvPr/>
            </p:nvSpPr>
            <p:spPr bwMode="auto">
              <a:xfrm>
                <a:off x="3954463" y="2854326"/>
                <a:ext cx="206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1321">
                <a:extLst>
                  <a:ext uri="{FF2B5EF4-FFF2-40B4-BE49-F238E27FC236}">
                    <a16:creationId xmlns:a16="http://schemas.microsoft.com/office/drawing/2014/main" id="{EC8A9F4D-5845-4A00-844F-FE983C589FF2}"/>
                  </a:ext>
                </a:extLst>
              </p:cNvPr>
              <p:cNvSpPr>
                <a:spLocks noChangeShapeType="1"/>
              </p:cNvSpPr>
              <p:nvPr/>
            </p:nvSpPr>
            <p:spPr bwMode="auto">
              <a:xfrm>
                <a:off x="3975100" y="2892426"/>
                <a:ext cx="47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Line 1322">
                <a:extLst>
                  <a:ext uri="{FF2B5EF4-FFF2-40B4-BE49-F238E27FC236}">
                    <a16:creationId xmlns:a16="http://schemas.microsoft.com/office/drawing/2014/main" id="{286DC2D6-AE08-4C46-9249-4E48CD03F775}"/>
                  </a:ext>
                </a:extLst>
              </p:cNvPr>
              <p:cNvSpPr>
                <a:spLocks noChangeShapeType="1"/>
              </p:cNvSpPr>
              <p:nvPr/>
            </p:nvSpPr>
            <p:spPr bwMode="auto">
              <a:xfrm flipH="1" flipV="1">
                <a:off x="3368675" y="3033713"/>
                <a:ext cx="333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Line 1323">
                <a:extLst>
                  <a:ext uri="{FF2B5EF4-FFF2-40B4-BE49-F238E27FC236}">
                    <a16:creationId xmlns:a16="http://schemas.microsoft.com/office/drawing/2014/main" id="{0C82A50C-3564-43D9-9D35-89E7F3C66E9B}"/>
                  </a:ext>
                </a:extLst>
              </p:cNvPr>
              <p:cNvSpPr>
                <a:spLocks noChangeShapeType="1"/>
              </p:cNvSpPr>
              <p:nvPr/>
            </p:nvSpPr>
            <p:spPr bwMode="auto">
              <a:xfrm flipH="1">
                <a:off x="5064125" y="3317876"/>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1324">
                <a:extLst>
                  <a:ext uri="{FF2B5EF4-FFF2-40B4-BE49-F238E27FC236}">
                    <a16:creationId xmlns:a16="http://schemas.microsoft.com/office/drawing/2014/main" id="{C8C0B1F3-3842-45F3-888B-1982A42E7490}"/>
                  </a:ext>
                </a:extLst>
              </p:cNvPr>
              <p:cNvSpPr>
                <a:spLocks noChangeShapeType="1"/>
              </p:cNvSpPr>
              <p:nvPr/>
            </p:nvSpPr>
            <p:spPr bwMode="auto">
              <a:xfrm flipV="1">
                <a:off x="5056188" y="3224213"/>
                <a:ext cx="44450"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1325">
                <a:extLst>
                  <a:ext uri="{FF2B5EF4-FFF2-40B4-BE49-F238E27FC236}">
                    <a16:creationId xmlns:a16="http://schemas.microsoft.com/office/drawing/2014/main" id="{37666CD0-A6A1-41B8-B362-516CCB4DD5DC}"/>
                  </a:ext>
                </a:extLst>
              </p:cNvPr>
              <p:cNvSpPr>
                <a:spLocks noChangeShapeType="1"/>
              </p:cNvSpPr>
              <p:nvPr/>
            </p:nvSpPr>
            <p:spPr bwMode="auto">
              <a:xfrm flipV="1">
                <a:off x="3454400" y="2805113"/>
                <a:ext cx="52388"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Line 1326">
                <a:extLst>
                  <a:ext uri="{FF2B5EF4-FFF2-40B4-BE49-F238E27FC236}">
                    <a16:creationId xmlns:a16="http://schemas.microsoft.com/office/drawing/2014/main" id="{B71017ED-DD28-458F-92C5-34112894C2D8}"/>
                  </a:ext>
                </a:extLst>
              </p:cNvPr>
              <p:cNvSpPr>
                <a:spLocks noChangeShapeType="1"/>
              </p:cNvSpPr>
              <p:nvPr/>
            </p:nvSpPr>
            <p:spPr bwMode="auto">
              <a:xfrm flipH="1">
                <a:off x="3808413" y="2971801"/>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1327">
                <a:extLst>
                  <a:ext uri="{FF2B5EF4-FFF2-40B4-BE49-F238E27FC236}">
                    <a16:creationId xmlns:a16="http://schemas.microsoft.com/office/drawing/2014/main" id="{7699AB42-C6A4-4AD5-BC57-28470DC3376D}"/>
                  </a:ext>
                </a:extLst>
              </p:cNvPr>
              <p:cNvSpPr>
                <a:spLocks noChangeShapeType="1"/>
              </p:cNvSpPr>
              <p:nvPr/>
            </p:nvSpPr>
            <p:spPr bwMode="auto">
              <a:xfrm flipH="1">
                <a:off x="3603625" y="3036888"/>
                <a:ext cx="412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Line 1328">
                <a:extLst>
                  <a:ext uri="{FF2B5EF4-FFF2-40B4-BE49-F238E27FC236}">
                    <a16:creationId xmlns:a16="http://schemas.microsoft.com/office/drawing/2014/main" id="{5CC2BA5F-748A-42F7-8CCC-47AD969DC288}"/>
                  </a:ext>
                </a:extLst>
              </p:cNvPr>
              <p:cNvSpPr>
                <a:spLocks noChangeShapeType="1"/>
              </p:cNvSpPr>
              <p:nvPr/>
            </p:nvSpPr>
            <p:spPr bwMode="auto">
              <a:xfrm>
                <a:off x="3738563" y="2801938"/>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Line 1329">
                <a:extLst>
                  <a:ext uri="{FF2B5EF4-FFF2-40B4-BE49-F238E27FC236}">
                    <a16:creationId xmlns:a16="http://schemas.microsoft.com/office/drawing/2014/main" id="{26668B7B-4CE5-4C23-B895-7DA6D24FAA0C}"/>
                  </a:ext>
                </a:extLst>
              </p:cNvPr>
              <p:cNvSpPr>
                <a:spLocks noChangeShapeType="1"/>
              </p:cNvSpPr>
              <p:nvPr/>
            </p:nvSpPr>
            <p:spPr bwMode="auto">
              <a:xfrm>
                <a:off x="5099050" y="3144838"/>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Line 1330">
                <a:extLst>
                  <a:ext uri="{FF2B5EF4-FFF2-40B4-BE49-F238E27FC236}">
                    <a16:creationId xmlns:a16="http://schemas.microsoft.com/office/drawing/2014/main" id="{88FF1CFA-74F1-4530-8E69-320730D60816}"/>
                  </a:ext>
                </a:extLst>
              </p:cNvPr>
              <p:cNvSpPr>
                <a:spLocks noChangeShapeType="1"/>
              </p:cNvSpPr>
              <p:nvPr/>
            </p:nvSpPr>
            <p:spPr bwMode="auto">
              <a:xfrm>
                <a:off x="5076825" y="3119438"/>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331">
                <a:extLst>
                  <a:ext uri="{FF2B5EF4-FFF2-40B4-BE49-F238E27FC236}">
                    <a16:creationId xmlns:a16="http://schemas.microsoft.com/office/drawing/2014/main" id="{1D19C209-CE64-4C62-B024-6693A6795C4B}"/>
                  </a:ext>
                </a:extLst>
              </p:cNvPr>
              <p:cNvSpPr>
                <a:spLocks noChangeShapeType="1"/>
              </p:cNvSpPr>
              <p:nvPr/>
            </p:nvSpPr>
            <p:spPr bwMode="auto">
              <a:xfrm flipH="1">
                <a:off x="5094288" y="3432176"/>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332">
                <a:extLst>
                  <a:ext uri="{FF2B5EF4-FFF2-40B4-BE49-F238E27FC236}">
                    <a16:creationId xmlns:a16="http://schemas.microsoft.com/office/drawing/2014/main" id="{BFED5339-AA44-4BA3-99F8-96A44DE9D465}"/>
                  </a:ext>
                </a:extLst>
              </p:cNvPr>
              <p:cNvSpPr>
                <a:spLocks noChangeShapeType="1"/>
              </p:cNvSpPr>
              <p:nvPr/>
            </p:nvSpPr>
            <p:spPr bwMode="auto">
              <a:xfrm flipH="1">
                <a:off x="5097463" y="3281363"/>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333">
                <a:extLst>
                  <a:ext uri="{FF2B5EF4-FFF2-40B4-BE49-F238E27FC236}">
                    <a16:creationId xmlns:a16="http://schemas.microsoft.com/office/drawing/2014/main" id="{7C172086-39EA-48A9-88B0-89BE3A1BE7F5}"/>
                  </a:ext>
                </a:extLst>
              </p:cNvPr>
              <p:cNvSpPr>
                <a:spLocks noChangeShapeType="1"/>
              </p:cNvSpPr>
              <p:nvPr/>
            </p:nvSpPr>
            <p:spPr bwMode="auto">
              <a:xfrm flipH="1" flipV="1">
                <a:off x="3402013" y="3055938"/>
                <a:ext cx="396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334">
                <a:extLst>
                  <a:ext uri="{FF2B5EF4-FFF2-40B4-BE49-F238E27FC236}">
                    <a16:creationId xmlns:a16="http://schemas.microsoft.com/office/drawing/2014/main" id="{CBC7A731-2C0F-4430-B390-10A535ECF62C}"/>
                  </a:ext>
                </a:extLst>
              </p:cNvPr>
              <p:cNvSpPr>
                <a:spLocks noChangeShapeType="1"/>
              </p:cNvSpPr>
              <p:nvPr/>
            </p:nvSpPr>
            <p:spPr bwMode="auto">
              <a:xfrm>
                <a:off x="5129213" y="3195638"/>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Line 1335">
                <a:extLst>
                  <a:ext uri="{FF2B5EF4-FFF2-40B4-BE49-F238E27FC236}">
                    <a16:creationId xmlns:a16="http://schemas.microsoft.com/office/drawing/2014/main" id="{F58E7951-0713-458B-9AED-906DD0A22002}"/>
                  </a:ext>
                </a:extLst>
              </p:cNvPr>
              <p:cNvSpPr>
                <a:spLocks noChangeShapeType="1"/>
              </p:cNvSpPr>
              <p:nvPr/>
            </p:nvSpPr>
            <p:spPr bwMode="auto">
              <a:xfrm flipV="1">
                <a:off x="5100638" y="3213101"/>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Line 1336">
                <a:extLst>
                  <a:ext uri="{FF2B5EF4-FFF2-40B4-BE49-F238E27FC236}">
                    <a16:creationId xmlns:a16="http://schemas.microsoft.com/office/drawing/2014/main" id="{D9FAA946-7553-4D7D-B6CB-C40CF4FCE76B}"/>
                  </a:ext>
                </a:extLst>
              </p:cNvPr>
              <p:cNvSpPr>
                <a:spLocks noChangeShapeType="1"/>
              </p:cNvSpPr>
              <p:nvPr/>
            </p:nvSpPr>
            <p:spPr bwMode="auto">
              <a:xfrm flipV="1">
                <a:off x="3506788" y="2801938"/>
                <a:ext cx="539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7" name="Line 1337">
                <a:extLst>
                  <a:ext uri="{FF2B5EF4-FFF2-40B4-BE49-F238E27FC236}">
                    <a16:creationId xmlns:a16="http://schemas.microsoft.com/office/drawing/2014/main" id="{5E655C86-2AF6-41BE-9EB1-AA22012B12CF}"/>
                  </a:ext>
                </a:extLst>
              </p:cNvPr>
              <p:cNvSpPr>
                <a:spLocks noChangeShapeType="1"/>
              </p:cNvSpPr>
              <p:nvPr/>
            </p:nvSpPr>
            <p:spPr bwMode="auto">
              <a:xfrm flipH="1">
                <a:off x="3832225" y="2932113"/>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Line 1338">
                <a:extLst>
                  <a:ext uri="{FF2B5EF4-FFF2-40B4-BE49-F238E27FC236}">
                    <a16:creationId xmlns:a16="http://schemas.microsoft.com/office/drawing/2014/main" id="{F046B39A-D4D9-4950-914E-05923AE9A02A}"/>
                  </a:ext>
                </a:extLst>
              </p:cNvPr>
              <p:cNvSpPr>
                <a:spLocks noChangeShapeType="1"/>
              </p:cNvSpPr>
              <p:nvPr/>
            </p:nvSpPr>
            <p:spPr bwMode="auto">
              <a:xfrm>
                <a:off x="5108575" y="3154363"/>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9" name="Line 1339">
                <a:extLst>
                  <a:ext uri="{FF2B5EF4-FFF2-40B4-BE49-F238E27FC236}">
                    <a16:creationId xmlns:a16="http://schemas.microsoft.com/office/drawing/2014/main" id="{7EC11396-A1A8-4004-9F0F-C12DCD4FBA32}"/>
                  </a:ext>
                </a:extLst>
              </p:cNvPr>
              <p:cNvSpPr>
                <a:spLocks noChangeShapeType="1"/>
              </p:cNvSpPr>
              <p:nvPr/>
            </p:nvSpPr>
            <p:spPr bwMode="auto">
              <a:xfrm>
                <a:off x="3783013" y="2824163"/>
                <a:ext cx="34925"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Line 1340">
                <a:extLst>
                  <a:ext uri="{FF2B5EF4-FFF2-40B4-BE49-F238E27FC236}">
                    <a16:creationId xmlns:a16="http://schemas.microsoft.com/office/drawing/2014/main" id="{42DFC498-99BB-4CA7-BC9E-67C32FE62888}"/>
                  </a:ext>
                </a:extLst>
              </p:cNvPr>
              <p:cNvSpPr>
                <a:spLocks noChangeShapeType="1"/>
              </p:cNvSpPr>
              <p:nvPr/>
            </p:nvSpPr>
            <p:spPr bwMode="auto">
              <a:xfrm flipV="1">
                <a:off x="5087938" y="3382963"/>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1341">
                <a:extLst>
                  <a:ext uri="{FF2B5EF4-FFF2-40B4-BE49-F238E27FC236}">
                    <a16:creationId xmlns:a16="http://schemas.microsoft.com/office/drawing/2014/main" id="{E2E2D6B3-A6B3-4563-9A69-B52766D250DF}"/>
                  </a:ext>
                </a:extLst>
              </p:cNvPr>
              <p:cNvSpPr>
                <a:spLocks noChangeShapeType="1"/>
              </p:cNvSpPr>
              <p:nvPr/>
            </p:nvSpPr>
            <p:spPr bwMode="auto">
              <a:xfrm flipH="1" flipV="1">
                <a:off x="5087938" y="3419476"/>
                <a:ext cx="79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1342">
                <a:extLst>
                  <a:ext uri="{FF2B5EF4-FFF2-40B4-BE49-F238E27FC236}">
                    <a16:creationId xmlns:a16="http://schemas.microsoft.com/office/drawing/2014/main" id="{203DD15D-A084-49CF-AFE0-39A0178C49A3}"/>
                  </a:ext>
                </a:extLst>
              </p:cNvPr>
              <p:cNvSpPr>
                <a:spLocks noChangeShapeType="1"/>
              </p:cNvSpPr>
              <p:nvPr/>
            </p:nvSpPr>
            <p:spPr bwMode="auto">
              <a:xfrm flipH="1">
                <a:off x="5121275" y="3238501"/>
                <a:ext cx="1111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1343">
                <a:extLst>
                  <a:ext uri="{FF2B5EF4-FFF2-40B4-BE49-F238E27FC236}">
                    <a16:creationId xmlns:a16="http://schemas.microsoft.com/office/drawing/2014/main" id="{E682F1F8-30D6-417A-BC6C-3CF359CFD7D3}"/>
                  </a:ext>
                </a:extLst>
              </p:cNvPr>
              <p:cNvSpPr>
                <a:spLocks noChangeShapeType="1"/>
              </p:cNvSpPr>
              <p:nvPr/>
            </p:nvSpPr>
            <p:spPr bwMode="auto">
              <a:xfrm flipH="1" flipV="1">
                <a:off x="5095875" y="3452813"/>
                <a:ext cx="222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1344">
                <a:extLst>
                  <a:ext uri="{FF2B5EF4-FFF2-40B4-BE49-F238E27FC236}">
                    <a16:creationId xmlns:a16="http://schemas.microsoft.com/office/drawing/2014/main" id="{CAA199F7-137B-4535-9D44-BFE06799BE21}"/>
                  </a:ext>
                </a:extLst>
              </p:cNvPr>
              <p:cNvSpPr>
                <a:spLocks noChangeShapeType="1"/>
              </p:cNvSpPr>
              <p:nvPr/>
            </p:nvSpPr>
            <p:spPr bwMode="auto">
              <a:xfrm flipH="1">
                <a:off x="5137150" y="3413126"/>
                <a:ext cx="4127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1345">
                <a:extLst>
                  <a:ext uri="{FF2B5EF4-FFF2-40B4-BE49-F238E27FC236}">
                    <a16:creationId xmlns:a16="http://schemas.microsoft.com/office/drawing/2014/main" id="{218B2352-4ED5-4BA4-A004-2C349001B2C6}"/>
                  </a:ext>
                </a:extLst>
              </p:cNvPr>
              <p:cNvSpPr>
                <a:spLocks noChangeShapeType="1"/>
              </p:cNvSpPr>
              <p:nvPr/>
            </p:nvSpPr>
            <p:spPr bwMode="auto">
              <a:xfrm flipV="1">
                <a:off x="5094288" y="3346451"/>
                <a:ext cx="206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1346">
                <a:extLst>
                  <a:ext uri="{FF2B5EF4-FFF2-40B4-BE49-F238E27FC236}">
                    <a16:creationId xmlns:a16="http://schemas.microsoft.com/office/drawing/2014/main" id="{BB2B546B-2DD0-4079-8ED1-6B7A21375A2C}"/>
                  </a:ext>
                </a:extLst>
              </p:cNvPr>
              <p:cNvSpPr>
                <a:spLocks noChangeShapeType="1"/>
              </p:cNvSpPr>
              <p:nvPr/>
            </p:nvSpPr>
            <p:spPr bwMode="auto">
              <a:xfrm flipV="1">
                <a:off x="3236913" y="2901951"/>
                <a:ext cx="222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Line 1347">
                <a:extLst>
                  <a:ext uri="{FF2B5EF4-FFF2-40B4-BE49-F238E27FC236}">
                    <a16:creationId xmlns:a16="http://schemas.microsoft.com/office/drawing/2014/main" id="{804F1B47-3200-4F44-A2D7-254C68AE18DD}"/>
                  </a:ext>
                </a:extLst>
              </p:cNvPr>
              <p:cNvSpPr>
                <a:spLocks noChangeShapeType="1"/>
              </p:cNvSpPr>
              <p:nvPr/>
            </p:nvSpPr>
            <p:spPr bwMode="auto">
              <a:xfrm flipV="1">
                <a:off x="3230563" y="2941638"/>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Line 1348">
                <a:extLst>
                  <a:ext uri="{FF2B5EF4-FFF2-40B4-BE49-F238E27FC236}">
                    <a16:creationId xmlns:a16="http://schemas.microsoft.com/office/drawing/2014/main" id="{D42419E5-BE71-4098-AD19-F55A11CAA9A8}"/>
                  </a:ext>
                </a:extLst>
              </p:cNvPr>
              <p:cNvSpPr>
                <a:spLocks noChangeShapeType="1"/>
              </p:cNvSpPr>
              <p:nvPr/>
            </p:nvSpPr>
            <p:spPr bwMode="auto">
              <a:xfrm>
                <a:off x="3836988" y="2892426"/>
                <a:ext cx="476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9" name="Line 1349">
                <a:extLst>
                  <a:ext uri="{FF2B5EF4-FFF2-40B4-BE49-F238E27FC236}">
                    <a16:creationId xmlns:a16="http://schemas.microsoft.com/office/drawing/2014/main" id="{9769BF12-C8D5-4D31-AABB-F2F8538AC505}"/>
                  </a:ext>
                </a:extLst>
              </p:cNvPr>
              <p:cNvSpPr>
                <a:spLocks noChangeShapeType="1"/>
              </p:cNvSpPr>
              <p:nvPr/>
            </p:nvSpPr>
            <p:spPr bwMode="auto">
              <a:xfrm flipH="1">
                <a:off x="3644900" y="3013076"/>
                <a:ext cx="333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Line 1350">
                <a:extLst>
                  <a:ext uri="{FF2B5EF4-FFF2-40B4-BE49-F238E27FC236}">
                    <a16:creationId xmlns:a16="http://schemas.microsoft.com/office/drawing/2014/main" id="{838B3DC6-624D-4974-BA8A-5A8E1F015F50}"/>
                  </a:ext>
                </a:extLst>
              </p:cNvPr>
              <p:cNvSpPr>
                <a:spLocks noChangeShapeType="1"/>
              </p:cNvSpPr>
              <p:nvPr/>
            </p:nvSpPr>
            <p:spPr bwMode="auto">
              <a:xfrm>
                <a:off x="3817938" y="2854326"/>
                <a:ext cx="190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1" name="Line 1351">
                <a:extLst>
                  <a:ext uri="{FF2B5EF4-FFF2-40B4-BE49-F238E27FC236}">
                    <a16:creationId xmlns:a16="http://schemas.microsoft.com/office/drawing/2014/main" id="{553EAE85-DA91-4D0F-9393-47F43845A8BE}"/>
                  </a:ext>
                </a:extLst>
              </p:cNvPr>
              <p:cNvSpPr>
                <a:spLocks noChangeShapeType="1"/>
              </p:cNvSpPr>
              <p:nvPr/>
            </p:nvSpPr>
            <p:spPr bwMode="auto">
              <a:xfrm flipH="1" flipV="1">
                <a:off x="3230563" y="2984501"/>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Line 1352">
                <a:extLst>
                  <a:ext uri="{FF2B5EF4-FFF2-40B4-BE49-F238E27FC236}">
                    <a16:creationId xmlns:a16="http://schemas.microsoft.com/office/drawing/2014/main" id="{E7665B5A-4F9C-4D29-8CAD-D85E03125A38}"/>
                  </a:ext>
                </a:extLst>
              </p:cNvPr>
              <p:cNvSpPr>
                <a:spLocks noChangeShapeType="1"/>
              </p:cNvSpPr>
              <p:nvPr/>
            </p:nvSpPr>
            <p:spPr bwMode="auto">
              <a:xfrm flipH="1" flipV="1">
                <a:off x="5118100" y="3481388"/>
                <a:ext cx="33338"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Line 1353">
                <a:extLst>
                  <a:ext uri="{FF2B5EF4-FFF2-40B4-BE49-F238E27FC236}">
                    <a16:creationId xmlns:a16="http://schemas.microsoft.com/office/drawing/2014/main" id="{2FB7B57C-A703-4C8D-A24E-63D88D6F504E}"/>
                  </a:ext>
                </a:extLst>
              </p:cNvPr>
              <p:cNvSpPr>
                <a:spLocks noChangeShapeType="1"/>
              </p:cNvSpPr>
              <p:nvPr/>
            </p:nvSpPr>
            <p:spPr bwMode="auto">
              <a:xfrm flipV="1">
                <a:off x="3259138" y="2867026"/>
                <a:ext cx="349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Line 1354">
                <a:extLst>
                  <a:ext uri="{FF2B5EF4-FFF2-40B4-BE49-F238E27FC236}">
                    <a16:creationId xmlns:a16="http://schemas.microsoft.com/office/drawing/2014/main" id="{130AAF57-6C13-42CC-A7B7-894F1611C76E}"/>
                  </a:ext>
                </a:extLst>
              </p:cNvPr>
              <p:cNvSpPr>
                <a:spLocks noChangeShapeType="1"/>
              </p:cNvSpPr>
              <p:nvPr/>
            </p:nvSpPr>
            <p:spPr bwMode="auto">
              <a:xfrm>
                <a:off x="5149850" y="3159126"/>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5" name="Line 1355">
                <a:extLst>
                  <a:ext uri="{FF2B5EF4-FFF2-40B4-BE49-F238E27FC236}">
                    <a16:creationId xmlns:a16="http://schemas.microsoft.com/office/drawing/2014/main" id="{A1486903-9C09-4459-A027-295D37DCC2D3}"/>
                  </a:ext>
                </a:extLst>
              </p:cNvPr>
              <p:cNvSpPr>
                <a:spLocks noChangeShapeType="1"/>
              </p:cNvSpPr>
              <p:nvPr/>
            </p:nvSpPr>
            <p:spPr bwMode="auto">
              <a:xfrm flipH="1">
                <a:off x="3441700" y="3067051"/>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6" name="Line 1356">
                <a:extLst>
                  <a:ext uri="{FF2B5EF4-FFF2-40B4-BE49-F238E27FC236}">
                    <a16:creationId xmlns:a16="http://schemas.microsoft.com/office/drawing/2014/main" id="{B6E3AB88-4571-4B6B-8346-45E3947BCCBA}"/>
                  </a:ext>
                </a:extLst>
              </p:cNvPr>
              <p:cNvSpPr>
                <a:spLocks noChangeShapeType="1"/>
              </p:cNvSpPr>
              <p:nvPr/>
            </p:nvSpPr>
            <p:spPr bwMode="auto">
              <a:xfrm flipV="1">
                <a:off x="5114925" y="3316288"/>
                <a:ext cx="34925"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7" name="Line 1357">
                <a:extLst>
                  <a:ext uri="{FF2B5EF4-FFF2-40B4-BE49-F238E27FC236}">
                    <a16:creationId xmlns:a16="http://schemas.microsoft.com/office/drawing/2014/main" id="{D5012D76-6E7B-40A1-BAF6-BF297C06E21F}"/>
                  </a:ext>
                </a:extLst>
              </p:cNvPr>
              <p:cNvSpPr>
                <a:spLocks noChangeShapeType="1"/>
              </p:cNvSpPr>
              <p:nvPr/>
            </p:nvSpPr>
            <p:spPr bwMode="auto">
              <a:xfrm>
                <a:off x="3560763" y="2801938"/>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8" name="Line 1358">
                <a:extLst>
                  <a:ext uri="{FF2B5EF4-FFF2-40B4-BE49-F238E27FC236}">
                    <a16:creationId xmlns:a16="http://schemas.microsoft.com/office/drawing/2014/main" id="{ECC2FC8A-893E-4B64-B423-CA18A9943E55}"/>
                  </a:ext>
                </a:extLst>
              </p:cNvPr>
              <p:cNvSpPr>
                <a:spLocks noChangeShapeType="1"/>
              </p:cNvSpPr>
              <p:nvPr/>
            </p:nvSpPr>
            <p:spPr bwMode="auto">
              <a:xfrm flipH="1" flipV="1">
                <a:off x="3238500" y="3022601"/>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9" name="Line 1359">
                <a:extLst>
                  <a:ext uri="{FF2B5EF4-FFF2-40B4-BE49-F238E27FC236}">
                    <a16:creationId xmlns:a16="http://schemas.microsoft.com/office/drawing/2014/main" id="{E1A29087-18B9-400C-B2D8-2C6BB3168B9F}"/>
                  </a:ext>
                </a:extLst>
              </p:cNvPr>
              <p:cNvSpPr>
                <a:spLocks noChangeShapeType="1"/>
              </p:cNvSpPr>
              <p:nvPr/>
            </p:nvSpPr>
            <p:spPr bwMode="auto">
              <a:xfrm>
                <a:off x="5151438" y="3213101"/>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0" name="Line 1360">
                <a:extLst>
                  <a:ext uri="{FF2B5EF4-FFF2-40B4-BE49-F238E27FC236}">
                    <a16:creationId xmlns:a16="http://schemas.microsoft.com/office/drawing/2014/main" id="{EF1E1B6E-0F13-4071-94AC-62905E2E09E5}"/>
                  </a:ext>
                </a:extLst>
              </p:cNvPr>
              <p:cNvSpPr>
                <a:spLocks noChangeShapeType="1"/>
              </p:cNvSpPr>
              <p:nvPr/>
            </p:nvSpPr>
            <p:spPr bwMode="auto">
              <a:xfrm flipH="1">
                <a:off x="5178425" y="3384551"/>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1" name="Line 1361">
                <a:extLst>
                  <a:ext uri="{FF2B5EF4-FFF2-40B4-BE49-F238E27FC236}">
                    <a16:creationId xmlns:a16="http://schemas.microsoft.com/office/drawing/2014/main" id="{DB5025A3-EB11-4AC8-8F80-9FC0F5C91353}"/>
                  </a:ext>
                </a:extLst>
              </p:cNvPr>
              <p:cNvSpPr>
                <a:spLocks noChangeShapeType="1"/>
              </p:cNvSpPr>
              <p:nvPr/>
            </p:nvSpPr>
            <p:spPr bwMode="auto">
              <a:xfrm flipV="1">
                <a:off x="3294063" y="2840038"/>
                <a:ext cx="460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2" name="Line 1362">
                <a:extLst>
                  <a:ext uri="{FF2B5EF4-FFF2-40B4-BE49-F238E27FC236}">
                    <a16:creationId xmlns:a16="http://schemas.microsoft.com/office/drawing/2014/main" id="{92B1DB13-F494-4850-94A1-536C034B654F}"/>
                  </a:ext>
                </a:extLst>
              </p:cNvPr>
              <p:cNvSpPr>
                <a:spLocks noChangeShapeType="1"/>
              </p:cNvSpPr>
              <p:nvPr/>
            </p:nvSpPr>
            <p:spPr bwMode="auto">
              <a:xfrm flipH="1" flipV="1">
                <a:off x="5151438" y="3500438"/>
                <a:ext cx="41275"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3" name="Line 1363">
                <a:extLst>
                  <a:ext uri="{FF2B5EF4-FFF2-40B4-BE49-F238E27FC236}">
                    <a16:creationId xmlns:a16="http://schemas.microsoft.com/office/drawing/2014/main" id="{D8CA76C0-B3E2-438E-B51F-69936D4B2B5B}"/>
                  </a:ext>
                </a:extLst>
              </p:cNvPr>
              <p:cNvSpPr>
                <a:spLocks noChangeShapeType="1"/>
              </p:cNvSpPr>
              <p:nvPr/>
            </p:nvSpPr>
            <p:spPr bwMode="auto">
              <a:xfrm flipH="1">
                <a:off x="3678238" y="297973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4" name="Line 1364">
                <a:extLst>
                  <a:ext uri="{FF2B5EF4-FFF2-40B4-BE49-F238E27FC236}">
                    <a16:creationId xmlns:a16="http://schemas.microsoft.com/office/drawing/2014/main" id="{A099E5E2-1C1E-494F-B45C-60B685FFE953}"/>
                  </a:ext>
                </a:extLst>
              </p:cNvPr>
              <p:cNvSpPr>
                <a:spLocks noChangeShapeType="1"/>
              </p:cNvSpPr>
              <p:nvPr/>
            </p:nvSpPr>
            <p:spPr bwMode="auto">
              <a:xfrm>
                <a:off x="5194300" y="3184526"/>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5" name="Line 1365">
                <a:extLst>
                  <a:ext uri="{FF2B5EF4-FFF2-40B4-BE49-F238E27FC236}">
                    <a16:creationId xmlns:a16="http://schemas.microsoft.com/office/drawing/2014/main" id="{6937B63C-34A3-4C12-8C55-889C892AD89F}"/>
                  </a:ext>
                </a:extLst>
              </p:cNvPr>
              <p:cNvSpPr>
                <a:spLocks noChangeShapeType="1"/>
              </p:cNvSpPr>
              <p:nvPr/>
            </p:nvSpPr>
            <p:spPr bwMode="auto">
              <a:xfrm flipH="1" flipV="1">
                <a:off x="3259138" y="3055938"/>
                <a:ext cx="333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6" name="Line 1366">
                <a:extLst>
                  <a:ext uri="{FF2B5EF4-FFF2-40B4-BE49-F238E27FC236}">
                    <a16:creationId xmlns:a16="http://schemas.microsoft.com/office/drawing/2014/main" id="{0CDA3EAA-8E37-4860-8CAB-A3FAC2BEEA09}"/>
                  </a:ext>
                </a:extLst>
              </p:cNvPr>
              <p:cNvSpPr>
                <a:spLocks noChangeShapeType="1"/>
              </p:cNvSpPr>
              <p:nvPr/>
            </p:nvSpPr>
            <p:spPr bwMode="auto">
              <a:xfrm flipV="1">
                <a:off x="5149850" y="3295651"/>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7" name="Line 1367">
                <a:extLst>
                  <a:ext uri="{FF2B5EF4-FFF2-40B4-BE49-F238E27FC236}">
                    <a16:creationId xmlns:a16="http://schemas.microsoft.com/office/drawing/2014/main" id="{E8B6740C-2AA6-4FE0-9E43-F3AA2C23989A}"/>
                  </a:ext>
                </a:extLst>
              </p:cNvPr>
              <p:cNvSpPr>
                <a:spLocks noChangeShapeType="1"/>
              </p:cNvSpPr>
              <p:nvPr/>
            </p:nvSpPr>
            <p:spPr bwMode="auto">
              <a:xfrm>
                <a:off x="3611563" y="281146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8" name="Line 1368">
                <a:extLst>
                  <a:ext uri="{FF2B5EF4-FFF2-40B4-BE49-F238E27FC236}">
                    <a16:creationId xmlns:a16="http://schemas.microsoft.com/office/drawing/2014/main" id="{33922F20-CFA3-4B52-B9CF-00639EC64EA8}"/>
                  </a:ext>
                </a:extLst>
              </p:cNvPr>
              <p:cNvSpPr>
                <a:spLocks noChangeShapeType="1"/>
              </p:cNvSpPr>
              <p:nvPr/>
            </p:nvSpPr>
            <p:spPr bwMode="auto">
              <a:xfrm flipV="1">
                <a:off x="3340100" y="2824163"/>
                <a:ext cx="523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9" name="Line 1369">
                <a:extLst>
                  <a:ext uri="{FF2B5EF4-FFF2-40B4-BE49-F238E27FC236}">
                    <a16:creationId xmlns:a16="http://schemas.microsoft.com/office/drawing/2014/main" id="{F193330E-BA83-455A-8D5E-43D4A3DD966B}"/>
                  </a:ext>
                </a:extLst>
              </p:cNvPr>
              <p:cNvSpPr>
                <a:spLocks noChangeShapeType="1"/>
              </p:cNvSpPr>
              <p:nvPr/>
            </p:nvSpPr>
            <p:spPr bwMode="auto">
              <a:xfrm flipH="1">
                <a:off x="5211763" y="3348038"/>
                <a:ext cx="2540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0" name="Line 1370">
                <a:extLst>
                  <a:ext uri="{FF2B5EF4-FFF2-40B4-BE49-F238E27FC236}">
                    <a16:creationId xmlns:a16="http://schemas.microsoft.com/office/drawing/2014/main" id="{6ABECAEB-F292-4F02-9D6B-5286B7CDA44E}"/>
                  </a:ext>
                </a:extLst>
              </p:cNvPr>
              <p:cNvSpPr>
                <a:spLocks noChangeShapeType="1"/>
              </p:cNvSpPr>
              <p:nvPr/>
            </p:nvSpPr>
            <p:spPr bwMode="auto">
              <a:xfrm flipH="1">
                <a:off x="3482975" y="3054351"/>
                <a:ext cx="412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1" name="Line 1371">
                <a:extLst>
                  <a:ext uri="{FF2B5EF4-FFF2-40B4-BE49-F238E27FC236}">
                    <a16:creationId xmlns:a16="http://schemas.microsoft.com/office/drawing/2014/main" id="{CB963398-20EF-4FA6-BABB-A3A236FE2B32}"/>
                  </a:ext>
                </a:extLst>
              </p:cNvPr>
              <p:cNvSpPr>
                <a:spLocks noChangeShapeType="1"/>
              </p:cNvSpPr>
              <p:nvPr/>
            </p:nvSpPr>
            <p:spPr bwMode="auto">
              <a:xfrm flipH="1">
                <a:off x="5192713" y="3502026"/>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2" name="Line 1372">
                <a:extLst>
                  <a:ext uri="{FF2B5EF4-FFF2-40B4-BE49-F238E27FC236}">
                    <a16:creationId xmlns:a16="http://schemas.microsoft.com/office/drawing/2014/main" id="{ABD08C2E-2333-4B13-A966-8D42112EE57B}"/>
                  </a:ext>
                </a:extLst>
              </p:cNvPr>
              <p:cNvSpPr>
                <a:spLocks noChangeShapeType="1"/>
              </p:cNvSpPr>
              <p:nvPr/>
            </p:nvSpPr>
            <p:spPr bwMode="auto">
              <a:xfrm>
                <a:off x="5226050" y="3219451"/>
                <a:ext cx="190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3" name="Line 1373">
                <a:extLst>
                  <a:ext uri="{FF2B5EF4-FFF2-40B4-BE49-F238E27FC236}">
                    <a16:creationId xmlns:a16="http://schemas.microsoft.com/office/drawing/2014/main" id="{9DE7C78E-9E5A-42DB-8FE1-40835FAC8200}"/>
                  </a:ext>
                </a:extLst>
              </p:cNvPr>
              <p:cNvSpPr>
                <a:spLocks noChangeShapeType="1"/>
              </p:cNvSpPr>
              <p:nvPr/>
            </p:nvSpPr>
            <p:spPr bwMode="auto">
              <a:xfrm>
                <a:off x="5205413" y="3214688"/>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4" name="Line 1374">
                <a:extLst>
                  <a:ext uri="{FF2B5EF4-FFF2-40B4-BE49-F238E27FC236}">
                    <a16:creationId xmlns:a16="http://schemas.microsoft.com/office/drawing/2014/main" id="{732CC969-7B09-4B65-8386-D20502C9B0E8}"/>
                  </a:ext>
                </a:extLst>
              </p:cNvPr>
              <p:cNvSpPr>
                <a:spLocks noChangeShapeType="1"/>
              </p:cNvSpPr>
              <p:nvPr/>
            </p:nvSpPr>
            <p:spPr bwMode="auto">
              <a:xfrm flipH="1">
                <a:off x="3702050" y="2941638"/>
                <a:ext cx="111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5" name="Line 1375">
                <a:extLst>
                  <a:ext uri="{FF2B5EF4-FFF2-40B4-BE49-F238E27FC236}">
                    <a16:creationId xmlns:a16="http://schemas.microsoft.com/office/drawing/2014/main" id="{09A5F3CA-04E0-4504-9E04-3B00CB77517E}"/>
                  </a:ext>
                </a:extLst>
              </p:cNvPr>
              <p:cNvSpPr>
                <a:spLocks noChangeShapeType="1"/>
              </p:cNvSpPr>
              <p:nvPr/>
            </p:nvSpPr>
            <p:spPr bwMode="auto">
              <a:xfrm>
                <a:off x="3656013" y="2833688"/>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6" name="Line 1376">
                <a:extLst>
                  <a:ext uri="{FF2B5EF4-FFF2-40B4-BE49-F238E27FC236}">
                    <a16:creationId xmlns:a16="http://schemas.microsoft.com/office/drawing/2014/main" id="{831BE0DE-807F-4C76-9C51-26523F574664}"/>
                  </a:ext>
                </a:extLst>
              </p:cNvPr>
              <p:cNvSpPr>
                <a:spLocks noChangeShapeType="1"/>
              </p:cNvSpPr>
              <p:nvPr/>
            </p:nvSpPr>
            <p:spPr bwMode="auto">
              <a:xfrm flipH="1">
                <a:off x="5237163" y="3305176"/>
                <a:ext cx="1111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7" name="Line 1377">
                <a:extLst>
                  <a:ext uri="{FF2B5EF4-FFF2-40B4-BE49-F238E27FC236}">
                    <a16:creationId xmlns:a16="http://schemas.microsoft.com/office/drawing/2014/main" id="{D8453EB2-CFA9-4F62-80B3-018C27704BFF}"/>
                  </a:ext>
                </a:extLst>
              </p:cNvPr>
              <p:cNvSpPr>
                <a:spLocks noChangeShapeType="1"/>
              </p:cNvSpPr>
              <p:nvPr/>
            </p:nvSpPr>
            <p:spPr bwMode="auto">
              <a:xfrm flipH="1" flipV="1">
                <a:off x="3292475" y="3079751"/>
                <a:ext cx="396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8" name="Line 1378">
                <a:extLst>
                  <a:ext uri="{FF2B5EF4-FFF2-40B4-BE49-F238E27FC236}">
                    <a16:creationId xmlns:a16="http://schemas.microsoft.com/office/drawing/2014/main" id="{308043A8-E669-44BA-869A-908D44F94A4D}"/>
                  </a:ext>
                </a:extLst>
              </p:cNvPr>
              <p:cNvSpPr>
                <a:spLocks noChangeShapeType="1"/>
              </p:cNvSpPr>
              <p:nvPr/>
            </p:nvSpPr>
            <p:spPr bwMode="auto">
              <a:xfrm>
                <a:off x="5245100" y="3262313"/>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9" name="Line 1379">
                <a:extLst>
                  <a:ext uri="{FF2B5EF4-FFF2-40B4-BE49-F238E27FC236}">
                    <a16:creationId xmlns:a16="http://schemas.microsoft.com/office/drawing/2014/main" id="{F6314F9D-A157-4D67-8B07-6EB5B913BAD1}"/>
                  </a:ext>
                </a:extLst>
              </p:cNvPr>
              <p:cNvSpPr>
                <a:spLocks noChangeShapeType="1"/>
              </p:cNvSpPr>
              <p:nvPr/>
            </p:nvSpPr>
            <p:spPr bwMode="auto">
              <a:xfrm flipV="1">
                <a:off x="5192713" y="3284538"/>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0" name="Line 1380">
                <a:extLst>
                  <a:ext uri="{FF2B5EF4-FFF2-40B4-BE49-F238E27FC236}">
                    <a16:creationId xmlns:a16="http://schemas.microsoft.com/office/drawing/2014/main" id="{87E20FF2-5922-4AA3-9B0F-CC298A952D2F}"/>
                  </a:ext>
                </a:extLst>
              </p:cNvPr>
              <p:cNvSpPr>
                <a:spLocks noChangeShapeType="1"/>
              </p:cNvSpPr>
              <p:nvPr/>
            </p:nvSpPr>
            <p:spPr bwMode="auto">
              <a:xfrm flipV="1">
                <a:off x="3392488" y="2820988"/>
                <a:ext cx="523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1" name="Line 1381">
                <a:extLst>
                  <a:ext uri="{FF2B5EF4-FFF2-40B4-BE49-F238E27FC236}">
                    <a16:creationId xmlns:a16="http://schemas.microsoft.com/office/drawing/2014/main" id="{C10A8A2E-2602-4065-95A2-6E8022EFA830}"/>
                  </a:ext>
                </a:extLst>
              </p:cNvPr>
              <p:cNvSpPr>
                <a:spLocks noChangeShapeType="1"/>
              </p:cNvSpPr>
              <p:nvPr/>
            </p:nvSpPr>
            <p:spPr bwMode="auto">
              <a:xfrm>
                <a:off x="3708400" y="2901951"/>
                <a:ext cx="476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2" name="Line 1382">
                <a:extLst>
                  <a:ext uri="{FF2B5EF4-FFF2-40B4-BE49-F238E27FC236}">
                    <a16:creationId xmlns:a16="http://schemas.microsoft.com/office/drawing/2014/main" id="{7F10155A-4D98-43C3-A20E-EF295768C4BF}"/>
                  </a:ext>
                </a:extLst>
              </p:cNvPr>
              <p:cNvSpPr>
                <a:spLocks noChangeShapeType="1"/>
              </p:cNvSpPr>
              <p:nvPr/>
            </p:nvSpPr>
            <p:spPr bwMode="auto">
              <a:xfrm>
                <a:off x="3689350" y="2863851"/>
                <a:ext cx="190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3" name="Line 1383">
                <a:extLst>
                  <a:ext uri="{FF2B5EF4-FFF2-40B4-BE49-F238E27FC236}">
                    <a16:creationId xmlns:a16="http://schemas.microsoft.com/office/drawing/2014/main" id="{2AB6A153-65BF-411E-A3CD-C7CE63B1FF50}"/>
                  </a:ext>
                </a:extLst>
              </p:cNvPr>
              <p:cNvSpPr>
                <a:spLocks noChangeShapeType="1"/>
              </p:cNvSpPr>
              <p:nvPr/>
            </p:nvSpPr>
            <p:spPr bwMode="auto">
              <a:xfrm flipH="1">
                <a:off x="5235575" y="3484563"/>
                <a:ext cx="42863"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4" name="Line 1384">
                <a:extLst>
                  <a:ext uri="{FF2B5EF4-FFF2-40B4-BE49-F238E27FC236}">
                    <a16:creationId xmlns:a16="http://schemas.microsoft.com/office/drawing/2014/main" id="{899C82C6-B9D0-4CDC-BDEC-A753D7C03218}"/>
                  </a:ext>
                </a:extLst>
              </p:cNvPr>
              <p:cNvSpPr>
                <a:spLocks noChangeShapeType="1"/>
              </p:cNvSpPr>
              <p:nvPr/>
            </p:nvSpPr>
            <p:spPr bwMode="auto">
              <a:xfrm flipH="1">
                <a:off x="3524250" y="3028951"/>
                <a:ext cx="349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5" name="Line 1385">
                <a:extLst>
                  <a:ext uri="{FF2B5EF4-FFF2-40B4-BE49-F238E27FC236}">
                    <a16:creationId xmlns:a16="http://schemas.microsoft.com/office/drawing/2014/main" id="{D50BC58C-8A49-4F8D-8FC0-D9CDFB23893D}"/>
                  </a:ext>
                </a:extLst>
              </p:cNvPr>
              <p:cNvSpPr>
                <a:spLocks noChangeShapeType="1"/>
              </p:cNvSpPr>
              <p:nvPr/>
            </p:nvSpPr>
            <p:spPr bwMode="auto">
              <a:xfrm>
                <a:off x="5256213" y="3228976"/>
                <a:ext cx="4127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6" name="Line 1386">
                <a:extLst>
                  <a:ext uri="{FF2B5EF4-FFF2-40B4-BE49-F238E27FC236}">
                    <a16:creationId xmlns:a16="http://schemas.microsoft.com/office/drawing/2014/main" id="{B41E19B7-64C9-4EDD-B683-49A7A5483404}"/>
                  </a:ext>
                </a:extLst>
              </p:cNvPr>
              <p:cNvSpPr>
                <a:spLocks noChangeShapeType="1"/>
              </p:cNvSpPr>
              <p:nvPr/>
            </p:nvSpPr>
            <p:spPr bwMode="auto">
              <a:xfrm flipH="1" flipV="1">
                <a:off x="5167313" y="3492501"/>
                <a:ext cx="95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7" name="Line 1387">
                <a:extLst>
                  <a:ext uri="{FF2B5EF4-FFF2-40B4-BE49-F238E27FC236}">
                    <a16:creationId xmlns:a16="http://schemas.microsoft.com/office/drawing/2014/main" id="{240F9D7B-EA29-4472-9ABF-D1BED6FF0F97}"/>
                  </a:ext>
                </a:extLst>
              </p:cNvPr>
              <p:cNvSpPr>
                <a:spLocks noChangeShapeType="1"/>
              </p:cNvSpPr>
              <p:nvPr/>
            </p:nvSpPr>
            <p:spPr bwMode="auto">
              <a:xfrm flipV="1">
                <a:off x="5167313" y="3454401"/>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8" name="Line 1388">
                <a:extLst>
                  <a:ext uri="{FF2B5EF4-FFF2-40B4-BE49-F238E27FC236}">
                    <a16:creationId xmlns:a16="http://schemas.microsoft.com/office/drawing/2014/main" id="{76B20CFD-ABBD-43AD-9B5D-F54E40ABFF7E}"/>
                  </a:ext>
                </a:extLst>
              </p:cNvPr>
              <p:cNvSpPr>
                <a:spLocks noChangeShapeType="1"/>
              </p:cNvSpPr>
              <p:nvPr/>
            </p:nvSpPr>
            <p:spPr bwMode="auto">
              <a:xfrm flipH="1" flipV="1">
                <a:off x="5176838" y="3525838"/>
                <a:ext cx="23813"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9" name="Line 1389">
                <a:extLst>
                  <a:ext uri="{FF2B5EF4-FFF2-40B4-BE49-F238E27FC236}">
                    <a16:creationId xmlns:a16="http://schemas.microsoft.com/office/drawing/2014/main" id="{FCAE0FB8-F3BE-4C12-A840-FCF0153041F6}"/>
                  </a:ext>
                </a:extLst>
              </p:cNvPr>
              <p:cNvSpPr>
                <a:spLocks noChangeShapeType="1"/>
              </p:cNvSpPr>
              <p:nvPr/>
            </p:nvSpPr>
            <p:spPr bwMode="auto">
              <a:xfrm flipV="1">
                <a:off x="5173663" y="3419476"/>
                <a:ext cx="206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0" name="Line 1390">
                <a:extLst>
                  <a:ext uri="{FF2B5EF4-FFF2-40B4-BE49-F238E27FC236}">
                    <a16:creationId xmlns:a16="http://schemas.microsoft.com/office/drawing/2014/main" id="{4D756D14-E207-4D08-AB80-6D4CB5E02946}"/>
                  </a:ext>
                </a:extLst>
              </p:cNvPr>
              <p:cNvSpPr>
                <a:spLocks noChangeShapeType="1"/>
              </p:cNvSpPr>
              <p:nvPr/>
            </p:nvSpPr>
            <p:spPr bwMode="auto">
              <a:xfrm flipV="1">
                <a:off x="3132138" y="2973388"/>
                <a:ext cx="6350"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1" name="Line 1391">
                <a:extLst>
                  <a:ext uri="{FF2B5EF4-FFF2-40B4-BE49-F238E27FC236}">
                    <a16:creationId xmlns:a16="http://schemas.microsoft.com/office/drawing/2014/main" id="{FA9CD5F2-8196-4F89-BEF3-AF417365D20E}"/>
                  </a:ext>
                </a:extLst>
              </p:cNvPr>
              <p:cNvSpPr>
                <a:spLocks noChangeShapeType="1"/>
              </p:cNvSpPr>
              <p:nvPr/>
            </p:nvSpPr>
            <p:spPr bwMode="auto">
              <a:xfrm flipV="1">
                <a:off x="3138488" y="2932113"/>
                <a:ext cx="222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2" name="Line 1392">
                <a:extLst>
                  <a:ext uri="{FF2B5EF4-FFF2-40B4-BE49-F238E27FC236}">
                    <a16:creationId xmlns:a16="http://schemas.microsoft.com/office/drawing/2014/main" id="{61C5A102-0061-4925-9956-CF81661C0455}"/>
                  </a:ext>
                </a:extLst>
              </p:cNvPr>
              <p:cNvSpPr>
                <a:spLocks noChangeShapeType="1"/>
              </p:cNvSpPr>
              <p:nvPr/>
            </p:nvSpPr>
            <p:spPr bwMode="auto">
              <a:xfrm>
                <a:off x="3444875" y="2820988"/>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3" name="Line 1393">
                <a:extLst>
                  <a:ext uri="{FF2B5EF4-FFF2-40B4-BE49-F238E27FC236}">
                    <a16:creationId xmlns:a16="http://schemas.microsoft.com/office/drawing/2014/main" id="{003A35C8-EA32-47FF-B385-FE04ABCB6BEB}"/>
                  </a:ext>
                </a:extLst>
              </p:cNvPr>
              <p:cNvSpPr>
                <a:spLocks noChangeShapeType="1"/>
              </p:cNvSpPr>
              <p:nvPr/>
            </p:nvSpPr>
            <p:spPr bwMode="auto">
              <a:xfrm flipH="1" flipV="1">
                <a:off x="3132138" y="3014663"/>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4" name="Line 1394">
                <a:extLst>
                  <a:ext uri="{FF2B5EF4-FFF2-40B4-BE49-F238E27FC236}">
                    <a16:creationId xmlns:a16="http://schemas.microsoft.com/office/drawing/2014/main" id="{3CC3C1A9-5641-40B8-BBBC-6118437D10CE}"/>
                  </a:ext>
                </a:extLst>
              </p:cNvPr>
              <p:cNvSpPr>
                <a:spLocks noChangeShapeType="1"/>
              </p:cNvSpPr>
              <p:nvPr/>
            </p:nvSpPr>
            <p:spPr bwMode="auto">
              <a:xfrm flipH="1">
                <a:off x="3332163" y="3092451"/>
                <a:ext cx="428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5" name="Line 1395">
                <a:extLst>
                  <a:ext uri="{FF2B5EF4-FFF2-40B4-BE49-F238E27FC236}">
                    <a16:creationId xmlns:a16="http://schemas.microsoft.com/office/drawing/2014/main" id="{02E1F607-C9CD-4A7F-A947-9C6EC4FD235C}"/>
                  </a:ext>
                </a:extLst>
              </p:cNvPr>
              <p:cNvSpPr>
                <a:spLocks noChangeShapeType="1"/>
              </p:cNvSpPr>
              <p:nvPr/>
            </p:nvSpPr>
            <p:spPr bwMode="auto">
              <a:xfrm flipH="1" flipV="1">
                <a:off x="5200650" y="3554413"/>
                <a:ext cx="33338"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6" name="Line 1396">
                <a:extLst>
                  <a:ext uri="{FF2B5EF4-FFF2-40B4-BE49-F238E27FC236}">
                    <a16:creationId xmlns:a16="http://schemas.microsoft.com/office/drawing/2014/main" id="{C3DD0904-F93A-46A6-A099-C2F41230A971}"/>
                  </a:ext>
                </a:extLst>
              </p:cNvPr>
              <p:cNvSpPr>
                <a:spLocks noChangeShapeType="1"/>
              </p:cNvSpPr>
              <p:nvPr/>
            </p:nvSpPr>
            <p:spPr bwMode="auto">
              <a:xfrm flipV="1">
                <a:off x="3160713" y="2897188"/>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7" name="Line 1397">
                <a:extLst>
                  <a:ext uri="{FF2B5EF4-FFF2-40B4-BE49-F238E27FC236}">
                    <a16:creationId xmlns:a16="http://schemas.microsoft.com/office/drawing/2014/main" id="{39D38E93-853C-444B-908B-7FD41AF32A5E}"/>
                  </a:ext>
                </a:extLst>
              </p:cNvPr>
              <p:cNvSpPr>
                <a:spLocks noChangeShapeType="1"/>
              </p:cNvSpPr>
              <p:nvPr/>
            </p:nvSpPr>
            <p:spPr bwMode="auto">
              <a:xfrm flipH="1">
                <a:off x="5278438" y="3455988"/>
                <a:ext cx="34925"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8" name="Line 1398">
                <a:extLst>
                  <a:ext uri="{FF2B5EF4-FFF2-40B4-BE49-F238E27FC236}">
                    <a16:creationId xmlns:a16="http://schemas.microsoft.com/office/drawing/2014/main" id="{4584AC71-D12B-4A73-8F86-EA29610B7A87}"/>
                  </a:ext>
                </a:extLst>
              </p:cNvPr>
              <p:cNvSpPr>
                <a:spLocks noChangeShapeType="1"/>
              </p:cNvSpPr>
              <p:nvPr/>
            </p:nvSpPr>
            <p:spPr bwMode="auto">
              <a:xfrm>
                <a:off x="5243513" y="3284538"/>
                <a:ext cx="52388"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9" name="Line 1399">
                <a:extLst>
                  <a:ext uri="{FF2B5EF4-FFF2-40B4-BE49-F238E27FC236}">
                    <a16:creationId xmlns:a16="http://schemas.microsoft.com/office/drawing/2014/main" id="{14A55F04-13F0-434A-94AF-910D93D255B0}"/>
                  </a:ext>
                </a:extLst>
              </p:cNvPr>
              <p:cNvSpPr>
                <a:spLocks noChangeShapeType="1"/>
              </p:cNvSpPr>
              <p:nvPr/>
            </p:nvSpPr>
            <p:spPr bwMode="auto">
              <a:xfrm flipV="1">
                <a:off x="5194300" y="3389313"/>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0" name="Line 1400">
                <a:extLst>
                  <a:ext uri="{FF2B5EF4-FFF2-40B4-BE49-F238E27FC236}">
                    <a16:creationId xmlns:a16="http://schemas.microsoft.com/office/drawing/2014/main" id="{4EFC94F7-951F-4C6F-97E6-EDA02BA568E0}"/>
                  </a:ext>
                </a:extLst>
              </p:cNvPr>
              <p:cNvSpPr>
                <a:spLocks noChangeShapeType="1"/>
              </p:cNvSpPr>
              <p:nvPr/>
            </p:nvSpPr>
            <p:spPr bwMode="auto">
              <a:xfrm flipH="1" flipV="1">
                <a:off x="3141663" y="3054351"/>
                <a:ext cx="222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1" name="Line 1401">
                <a:extLst>
                  <a:ext uri="{FF2B5EF4-FFF2-40B4-BE49-F238E27FC236}">
                    <a16:creationId xmlns:a16="http://schemas.microsoft.com/office/drawing/2014/main" id="{748E9BA1-A904-4500-AE7C-43A0258D2748}"/>
                  </a:ext>
                </a:extLst>
              </p:cNvPr>
              <p:cNvSpPr>
                <a:spLocks noChangeShapeType="1"/>
              </p:cNvSpPr>
              <p:nvPr/>
            </p:nvSpPr>
            <p:spPr bwMode="auto">
              <a:xfrm flipH="1">
                <a:off x="3559175" y="2997201"/>
                <a:ext cx="238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2" name="Line 1402">
                <a:extLst>
                  <a:ext uri="{FF2B5EF4-FFF2-40B4-BE49-F238E27FC236}">
                    <a16:creationId xmlns:a16="http://schemas.microsoft.com/office/drawing/2014/main" id="{289EF1C6-7B0B-486A-8ADA-848BF2DF9BE1}"/>
                  </a:ext>
                </a:extLst>
              </p:cNvPr>
              <p:cNvSpPr>
                <a:spLocks noChangeShapeType="1"/>
              </p:cNvSpPr>
              <p:nvPr/>
            </p:nvSpPr>
            <p:spPr bwMode="auto">
              <a:xfrm>
                <a:off x="5297488" y="3254376"/>
                <a:ext cx="317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3" name="Line 1403">
                <a:extLst>
                  <a:ext uri="{FF2B5EF4-FFF2-40B4-BE49-F238E27FC236}">
                    <a16:creationId xmlns:a16="http://schemas.microsoft.com/office/drawing/2014/main" id="{442E5FA8-00BB-4151-8B69-16387CB9A850}"/>
                  </a:ext>
                </a:extLst>
              </p:cNvPr>
              <p:cNvSpPr>
                <a:spLocks noChangeShapeType="1"/>
              </p:cNvSpPr>
              <p:nvPr/>
            </p:nvSpPr>
            <p:spPr bwMode="auto">
              <a:xfrm flipV="1">
                <a:off x="3194050" y="2870201"/>
                <a:ext cx="460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4" name="Line 1404">
                <a:extLst>
                  <a:ext uri="{FF2B5EF4-FFF2-40B4-BE49-F238E27FC236}">
                    <a16:creationId xmlns:a16="http://schemas.microsoft.com/office/drawing/2014/main" id="{75AF8C1B-A367-4A1F-88E9-3742A5108241}"/>
                  </a:ext>
                </a:extLst>
              </p:cNvPr>
              <p:cNvSpPr>
                <a:spLocks noChangeShapeType="1"/>
              </p:cNvSpPr>
              <p:nvPr/>
            </p:nvSpPr>
            <p:spPr bwMode="auto">
              <a:xfrm flipH="1" flipV="1">
                <a:off x="5233988" y="3573463"/>
                <a:ext cx="42863"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5" name="Line 1406">
                <a:extLst>
                  <a:ext uri="{FF2B5EF4-FFF2-40B4-BE49-F238E27FC236}">
                    <a16:creationId xmlns:a16="http://schemas.microsoft.com/office/drawing/2014/main" id="{69CBFD07-F6F6-4BC5-8A88-5EAEA6FA9107}"/>
                  </a:ext>
                </a:extLst>
              </p:cNvPr>
              <p:cNvSpPr>
                <a:spLocks noChangeShapeType="1"/>
              </p:cNvSpPr>
              <p:nvPr/>
            </p:nvSpPr>
            <p:spPr bwMode="auto">
              <a:xfrm>
                <a:off x="3495675" y="2830513"/>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6" name="Line 1407">
                <a:extLst>
                  <a:ext uri="{FF2B5EF4-FFF2-40B4-BE49-F238E27FC236}">
                    <a16:creationId xmlns:a16="http://schemas.microsoft.com/office/drawing/2014/main" id="{9C625C5E-471A-4FB4-96E0-A7F0307F6999}"/>
                  </a:ext>
                </a:extLst>
              </p:cNvPr>
              <p:cNvSpPr>
                <a:spLocks noChangeShapeType="1"/>
              </p:cNvSpPr>
              <p:nvPr/>
            </p:nvSpPr>
            <p:spPr bwMode="auto">
              <a:xfrm flipH="1">
                <a:off x="5313363" y="3417888"/>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7" name="Line 1409">
                <a:extLst>
                  <a:ext uri="{FF2B5EF4-FFF2-40B4-BE49-F238E27FC236}">
                    <a16:creationId xmlns:a16="http://schemas.microsoft.com/office/drawing/2014/main" id="{21DAB469-C437-4A20-8FF6-3D7DDBD9A440}"/>
                  </a:ext>
                </a:extLst>
              </p:cNvPr>
              <p:cNvSpPr>
                <a:spLocks noChangeShapeType="1"/>
              </p:cNvSpPr>
              <p:nvPr/>
            </p:nvSpPr>
            <p:spPr bwMode="auto">
              <a:xfrm flipH="1" flipV="1">
                <a:off x="3163888" y="308768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8" name="Line 1410">
                <a:extLst>
                  <a:ext uri="{FF2B5EF4-FFF2-40B4-BE49-F238E27FC236}">
                    <a16:creationId xmlns:a16="http://schemas.microsoft.com/office/drawing/2014/main" id="{CBD6C516-AADF-419A-A91F-A35382BC6330}"/>
                  </a:ext>
                </a:extLst>
              </p:cNvPr>
              <p:cNvSpPr>
                <a:spLocks noChangeShapeType="1"/>
              </p:cNvSpPr>
              <p:nvPr/>
            </p:nvSpPr>
            <p:spPr bwMode="auto">
              <a:xfrm flipV="1">
                <a:off x="5227638" y="3368676"/>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9" name="Line 1411">
                <a:extLst>
                  <a:ext uri="{FF2B5EF4-FFF2-40B4-BE49-F238E27FC236}">
                    <a16:creationId xmlns:a16="http://schemas.microsoft.com/office/drawing/2014/main" id="{E645A18D-6327-45F5-AD59-D5CB27D566F4}"/>
                  </a:ext>
                </a:extLst>
              </p:cNvPr>
              <p:cNvSpPr>
                <a:spLocks noChangeShapeType="1"/>
              </p:cNvSpPr>
              <p:nvPr/>
            </p:nvSpPr>
            <p:spPr bwMode="auto">
              <a:xfrm flipH="1">
                <a:off x="3375025" y="3079751"/>
                <a:ext cx="412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0" name="Line 1412">
                <a:extLst>
                  <a:ext uri="{FF2B5EF4-FFF2-40B4-BE49-F238E27FC236}">
                    <a16:creationId xmlns:a16="http://schemas.microsoft.com/office/drawing/2014/main" id="{31F27E22-02F5-44AA-881E-8A74B0BC4C8B}"/>
                  </a:ext>
                </a:extLst>
              </p:cNvPr>
              <p:cNvSpPr>
                <a:spLocks noChangeShapeType="1"/>
              </p:cNvSpPr>
              <p:nvPr/>
            </p:nvSpPr>
            <p:spPr bwMode="auto">
              <a:xfrm>
                <a:off x="5329238" y="3289301"/>
                <a:ext cx="190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1" name="Line 1413">
                <a:extLst>
                  <a:ext uri="{FF2B5EF4-FFF2-40B4-BE49-F238E27FC236}">
                    <a16:creationId xmlns:a16="http://schemas.microsoft.com/office/drawing/2014/main" id="{DCF62901-82C1-4780-AC95-62336E387383}"/>
                  </a:ext>
                </a:extLst>
              </p:cNvPr>
              <p:cNvSpPr>
                <a:spLocks noChangeShapeType="1"/>
              </p:cNvSpPr>
              <p:nvPr/>
            </p:nvSpPr>
            <p:spPr bwMode="auto">
              <a:xfrm flipH="1">
                <a:off x="3582988" y="2959101"/>
                <a:ext cx="111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2" name="Line 1414">
                <a:extLst>
                  <a:ext uri="{FF2B5EF4-FFF2-40B4-BE49-F238E27FC236}">
                    <a16:creationId xmlns:a16="http://schemas.microsoft.com/office/drawing/2014/main" id="{AD6C1C7F-C35D-4789-8176-296003880406}"/>
                  </a:ext>
                </a:extLst>
              </p:cNvPr>
              <p:cNvSpPr>
                <a:spLocks noChangeShapeType="1"/>
              </p:cNvSpPr>
              <p:nvPr/>
            </p:nvSpPr>
            <p:spPr bwMode="auto">
              <a:xfrm flipV="1">
                <a:off x="3240088" y="2854326"/>
                <a:ext cx="50800"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3" name="Line 1415">
                <a:extLst>
                  <a:ext uri="{FF2B5EF4-FFF2-40B4-BE49-F238E27FC236}">
                    <a16:creationId xmlns:a16="http://schemas.microsoft.com/office/drawing/2014/main" id="{101006BC-71F2-425F-91B7-C8AE6CB9DE99}"/>
                  </a:ext>
                </a:extLst>
              </p:cNvPr>
              <p:cNvSpPr>
                <a:spLocks noChangeShapeType="1"/>
              </p:cNvSpPr>
              <p:nvPr/>
            </p:nvSpPr>
            <p:spPr bwMode="auto">
              <a:xfrm>
                <a:off x="5295900" y="3286126"/>
                <a:ext cx="50800"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4" name="Line 1416">
                <a:extLst>
                  <a:ext uri="{FF2B5EF4-FFF2-40B4-BE49-F238E27FC236}">
                    <a16:creationId xmlns:a16="http://schemas.microsoft.com/office/drawing/2014/main" id="{7E876873-7F37-496B-9BFD-3BB80305C8E8}"/>
                  </a:ext>
                </a:extLst>
              </p:cNvPr>
              <p:cNvSpPr>
                <a:spLocks noChangeShapeType="1"/>
              </p:cNvSpPr>
              <p:nvPr/>
            </p:nvSpPr>
            <p:spPr bwMode="auto">
              <a:xfrm>
                <a:off x="3540125" y="2852738"/>
                <a:ext cx="317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5" name="Line 1417">
                <a:extLst>
                  <a:ext uri="{FF2B5EF4-FFF2-40B4-BE49-F238E27FC236}">
                    <a16:creationId xmlns:a16="http://schemas.microsoft.com/office/drawing/2014/main" id="{AED5E810-FDD8-40A1-A168-6E4BC94818A3}"/>
                  </a:ext>
                </a:extLst>
              </p:cNvPr>
              <p:cNvSpPr>
                <a:spLocks noChangeShapeType="1"/>
              </p:cNvSpPr>
              <p:nvPr/>
            </p:nvSpPr>
            <p:spPr bwMode="auto">
              <a:xfrm flipH="1">
                <a:off x="5338763" y="3375026"/>
                <a:ext cx="1270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6" name="Line 1418">
                <a:extLst>
                  <a:ext uri="{FF2B5EF4-FFF2-40B4-BE49-F238E27FC236}">
                    <a16:creationId xmlns:a16="http://schemas.microsoft.com/office/drawing/2014/main" id="{D1A99DEF-CDA0-4435-B2C4-2823CB991187}"/>
                  </a:ext>
                </a:extLst>
              </p:cNvPr>
              <p:cNvSpPr>
                <a:spLocks noChangeShapeType="1"/>
              </p:cNvSpPr>
              <p:nvPr/>
            </p:nvSpPr>
            <p:spPr bwMode="auto">
              <a:xfrm flipH="1">
                <a:off x="5276850" y="3575051"/>
                <a:ext cx="44450"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Line 1419">
                <a:extLst>
                  <a:ext uri="{FF2B5EF4-FFF2-40B4-BE49-F238E27FC236}">
                    <a16:creationId xmlns:a16="http://schemas.microsoft.com/office/drawing/2014/main" id="{71B56167-542A-4095-A67D-0F7633795556}"/>
                  </a:ext>
                </a:extLst>
              </p:cNvPr>
              <p:cNvSpPr>
                <a:spLocks noChangeShapeType="1"/>
              </p:cNvSpPr>
              <p:nvPr/>
            </p:nvSpPr>
            <p:spPr bwMode="auto">
              <a:xfrm>
                <a:off x="5348288" y="3332163"/>
                <a:ext cx="3175"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8" name="Line 1420">
                <a:extLst>
                  <a:ext uri="{FF2B5EF4-FFF2-40B4-BE49-F238E27FC236}">
                    <a16:creationId xmlns:a16="http://schemas.microsoft.com/office/drawing/2014/main" id="{2432CAC5-BF02-4B1A-8FEF-10E455A87F93}"/>
                  </a:ext>
                </a:extLst>
              </p:cNvPr>
              <p:cNvSpPr>
                <a:spLocks noChangeShapeType="1"/>
              </p:cNvSpPr>
              <p:nvPr/>
            </p:nvSpPr>
            <p:spPr bwMode="auto">
              <a:xfrm>
                <a:off x="3590925" y="2919413"/>
                <a:ext cx="317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Line 1421">
                <a:extLst>
                  <a:ext uri="{FF2B5EF4-FFF2-40B4-BE49-F238E27FC236}">
                    <a16:creationId xmlns:a16="http://schemas.microsoft.com/office/drawing/2014/main" id="{EAA83D5D-4F47-43C4-B0EF-65429D2906E6}"/>
                  </a:ext>
                </a:extLst>
              </p:cNvPr>
              <p:cNvSpPr>
                <a:spLocks noChangeShapeType="1"/>
              </p:cNvSpPr>
              <p:nvPr/>
            </p:nvSpPr>
            <p:spPr bwMode="auto">
              <a:xfrm>
                <a:off x="3571875" y="2882901"/>
                <a:ext cx="190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0" name="Line 1422">
                <a:extLst>
                  <a:ext uri="{FF2B5EF4-FFF2-40B4-BE49-F238E27FC236}">
                    <a16:creationId xmlns:a16="http://schemas.microsoft.com/office/drawing/2014/main" id="{916259A5-AF3E-4F70-99CD-C860C79F2258}"/>
                  </a:ext>
                </a:extLst>
              </p:cNvPr>
              <p:cNvSpPr>
                <a:spLocks noChangeShapeType="1"/>
              </p:cNvSpPr>
              <p:nvPr/>
            </p:nvSpPr>
            <p:spPr bwMode="auto">
              <a:xfrm flipH="1" flipV="1">
                <a:off x="3197225" y="3113088"/>
                <a:ext cx="396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Line 1423">
                <a:extLst>
                  <a:ext uri="{FF2B5EF4-FFF2-40B4-BE49-F238E27FC236}">
                    <a16:creationId xmlns:a16="http://schemas.microsoft.com/office/drawing/2014/main" id="{3B87B561-A0A5-4554-BF3B-883C80E69CE2}"/>
                  </a:ext>
                </a:extLst>
              </p:cNvPr>
              <p:cNvSpPr>
                <a:spLocks noChangeShapeType="1"/>
              </p:cNvSpPr>
              <p:nvPr/>
            </p:nvSpPr>
            <p:spPr bwMode="auto">
              <a:xfrm flipV="1">
                <a:off x="3290888" y="2849563"/>
                <a:ext cx="52388"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2" name="Line 1424">
                <a:extLst>
                  <a:ext uri="{FF2B5EF4-FFF2-40B4-BE49-F238E27FC236}">
                    <a16:creationId xmlns:a16="http://schemas.microsoft.com/office/drawing/2014/main" id="{D173386F-BDC5-46AB-9DE1-5878056E6FB3}"/>
                  </a:ext>
                </a:extLst>
              </p:cNvPr>
              <p:cNvSpPr>
                <a:spLocks noChangeShapeType="1"/>
              </p:cNvSpPr>
              <p:nvPr/>
            </p:nvSpPr>
            <p:spPr bwMode="auto">
              <a:xfrm flipV="1">
                <a:off x="5270500" y="3357563"/>
                <a:ext cx="508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Line 1425">
                <a:extLst>
                  <a:ext uri="{FF2B5EF4-FFF2-40B4-BE49-F238E27FC236}">
                    <a16:creationId xmlns:a16="http://schemas.microsoft.com/office/drawing/2014/main" id="{308A571D-266A-413B-A25C-97E604C09FD0}"/>
                  </a:ext>
                </a:extLst>
              </p:cNvPr>
              <p:cNvSpPr>
                <a:spLocks noChangeShapeType="1"/>
              </p:cNvSpPr>
              <p:nvPr/>
            </p:nvSpPr>
            <p:spPr bwMode="auto">
              <a:xfrm flipH="1">
                <a:off x="3416300" y="3054351"/>
                <a:ext cx="36513"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4" name="Line 1426">
                <a:extLst>
                  <a:ext uri="{FF2B5EF4-FFF2-40B4-BE49-F238E27FC236}">
                    <a16:creationId xmlns:a16="http://schemas.microsoft.com/office/drawing/2014/main" id="{67AF3687-5585-4769-80FF-122608542379}"/>
                  </a:ext>
                </a:extLst>
              </p:cNvPr>
              <p:cNvSpPr>
                <a:spLocks noChangeShapeType="1"/>
              </p:cNvSpPr>
              <p:nvPr/>
            </p:nvSpPr>
            <p:spPr bwMode="auto">
              <a:xfrm flipH="1">
                <a:off x="5321300" y="3556001"/>
                <a:ext cx="4127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Line 1427">
                <a:extLst>
                  <a:ext uri="{FF2B5EF4-FFF2-40B4-BE49-F238E27FC236}">
                    <a16:creationId xmlns:a16="http://schemas.microsoft.com/office/drawing/2014/main" id="{DCD1A854-65E3-4968-90CD-2933542B0950}"/>
                  </a:ext>
                </a:extLst>
              </p:cNvPr>
              <p:cNvSpPr>
                <a:spLocks noChangeShapeType="1"/>
              </p:cNvSpPr>
              <p:nvPr/>
            </p:nvSpPr>
            <p:spPr bwMode="auto">
              <a:xfrm>
                <a:off x="5346700" y="3300413"/>
                <a:ext cx="4127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6" name="Line 1428">
                <a:extLst>
                  <a:ext uri="{FF2B5EF4-FFF2-40B4-BE49-F238E27FC236}">
                    <a16:creationId xmlns:a16="http://schemas.microsoft.com/office/drawing/2014/main" id="{46C73CC1-6FCC-4141-A4EF-12A4F925DE85}"/>
                  </a:ext>
                </a:extLst>
              </p:cNvPr>
              <p:cNvSpPr>
                <a:spLocks noChangeShapeType="1"/>
              </p:cNvSpPr>
              <p:nvPr/>
            </p:nvSpPr>
            <p:spPr bwMode="auto">
              <a:xfrm flipV="1">
                <a:off x="5230813" y="3529013"/>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Line 1429">
                <a:extLst>
                  <a:ext uri="{FF2B5EF4-FFF2-40B4-BE49-F238E27FC236}">
                    <a16:creationId xmlns:a16="http://schemas.microsoft.com/office/drawing/2014/main" id="{713AC910-D1A0-40E9-AD66-E70CEEDDE69B}"/>
                  </a:ext>
                </a:extLst>
              </p:cNvPr>
              <p:cNvSpPr>
                <a:spLocks noChangeShapeType="1"/>
              </p:cNvSpPr>
              <p:nvPr/>
            </p:nvSpPr>
            <p:spPr bwMode="auto">
              <a:xfrm flipH="1" flipV="1">
                <a:off x="5230813" y="3565526"/>
                <a:ext cx="1111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8" name="Line 1430">
                <a:extLst>
                  <a:ext uri="{FF2B5EF4-FFF2-40B4-BE49-F238E27FC236}">
                    <a16:creationId xmlns:a16="http://schemas.microsoft.com/office/drawing/2014/main" id="{EF88BD1A-7B79-4C5C-914E-E7701C0773AD}"/>
                  </a:ext>
                </a:extLst>
              </p:cNvPr>
              <p:cNvSpPr>
                <a:spLocks noChangeShapeType="1"/>
              </p:cNvSpPr>
              <p:nvPr/>
            </p:nvSpPr>
            <p:spPr bwMode="auto">
              <a:xfrm>
                <a:off x="3343275" y="2849563"/>
                <a:ext cx="508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Line 1431">
                <a:extLst>
                  <a:ext uri="{FF2B5EF4-FFF2-40B4-BE49-F238E27FC236}">
                    <a16:creationId xmlns:a16="http://schemas.microsoft.com/office/drawing/2014/main" id="{B513E01B-E684-4041-9C98-0427473954C0}"/>
                  </a:ext>
                </a:extLst>
              </p:cNvPr>
              <p:cNvSpPr>
                <a:spLocks noChangeShapeType="1"/>
              </p:cNvSpPr>
              <p:nvPr/>
            </p:nvSpPr>
            <p:spPr bwMode="auto">
              <a:xfrm flipH="1" flipV="1">
                <a:off x="5241925" y="3600451"/>
                <a:ext cx="23813"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0" name="Line 1432">
                <a:extLst>
                  <a:ext uri="{FF2B5EF4-FFF2-40B4-BE49-F238E27FC236}">
                    <a16:creationId xmlns:a16="http://schemas.microsoft.com/office/drawing/2014/main" id="{DF84141E-1D47-43F0-9A6B-7797BA87944A}"/>
                  </a:ext>
                </a:extLst>
              </p:cNvPr>
              <p:cNvSpPr>
                <a:spLocks noChangeShapeType="1"/>
              </p:cNvSpPr>
              <p:nvPr/>
            </p:nvSpPr>
            <p:spPr bwMode="auto">
              <a:xfrm flipV="1">
                <a:off x="5235575" y="3492501"/>
                <a:ext cx="190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Line 1433">
                <a:extLst>
                  <a:ext uri="{FF2B5EF4-FFF2-40B4-BE49-F238E27FC236}">
                    <a16:creationId xmlns:a16="http://schemas.microsoft.com/office/drawing/2014/main" id="{28DAD500-14B1-4040-8CF2-79403CDCDA5D}"/>
                  </a:ext>
                </a:extLst>
              </p:cNvPr>
              <p:cNvSpPr>
                <a:spLocks noChangeShapeType="1"/>
              </p:cNvSpPr>
              <p:nvPr/>
            </p:nvSpPr>
            <p:spPr bwMode="auto">
              <a:xfrm flipH="1">
                <a:off x="5362575" y="3527426"/>
                <a:ext cx="36513"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2" name="Line 1434">
                <a:extLst>
                  <a:ext uri="{FF2B5EF4-FFF2-40B4-BE49-F238E27FC236}">
                    <a16:creationId xmlns:a16="http://schemas.microsoft.com/office/drawing/2014/main" id="{D4EA5635-ABD3-4931-BA99-2A144D2144B7}"/>
                  </a:ext>
                </a:extLst>
              </p:cNvPr>
              <p:cNvSpPr>
                <a:spLocks noChangeShapeType="1"/>
              </p:cNvSpPr>
              <p:nvPr/>
            </p:nvSpPr>
            <p:spPr bwMode="auto">
              <a:xfrm flipH="1">
                <a:off x="3236913" y="3124201"/>
                <a:ext cx="44450"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Line 1435">
                <a:extLst>
                  <a:ext uri="{FF2B5EF4-FFF2-40B4-BE49-F238E27FC236}">
                    <a16:creationId xmlns:a16="http://schemas.microsoft.com/office/drawing/2014/main" id="{2611B12A-DC7A-404E-83A1-BCF9660AF90C}"/>
                  </a:ext>
                </a:extLst>
              </p:cNvPr>
              <p:cNvSpPr>
                <a:spLocks noChangeShapeType="1"/>
              </p:cNvSpPr>
              <p:nvPr/>
            </p:nvSpPr>
            <p:spPr bwMode="auto">
              <a:xfrm flipV="1">
                <a:off x="3049588" y="3011488"/>
                <a:ext cx="635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4" name="Line 1436">
                <a:extLst>
                  <a:ext uri="{FF2B5EF4-FFF2-40B4-BE49-F238E27FC236}">
                    <a16:creationId xmlns:a16="http://schemas.microsoft.com/office/drawing/2014/main" id="{B841BB7B-6161-42A4-9B3D-5CAB93E0410F}"/>
                  </a:ext>
                </a:extLst>
              </p:cNvPr>
              <p:cNvSpPr>
                <a:spLocks noChangeShapeType="1"/>
              </p:cNvSpPr>
              <p:nvPr/>
            </p:nvSpPr>
            <p:spPr bwMode="auto">
              <a:xfrm flipV="1">
                <a:off x="3055938" y="2970213"/>
                <a:ext cx="206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Line 1437">
                <a:extLst>
                  <a:ext uri="{FF2B5EF4-FFF2-40B4-BE49-F238E27FC236}">
                    <a16:creationId xmlns:a16="http://schemas.microsoft.com/office/drawing/2014/main" id="{3239C510-30AB-478C-B508-CEAA58212756}"/>
                  </a:ext>
                </a:extLst>
              </p:cNvPr>
              <p:cNvSpPr>
                <a:spLocks noChangeShapeType="1"/>
              </p:cNvSpPr>
              <p:nvPr/>
            </p:nvSpPr>
            <p:spPr bwMode="auto">
              <a:xfrm flipH="1">
                <a:off x="3452813" y="3022601"/>
                <a:ext cx="238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6" name="Line 1438">
                <a:extLst>
                  <a:ext uri="{FF2B5EF4-FFF2-40B4-BE49-F238E27FC236}">
                    <a16:creationId xmlns:a16="http://schemas.microsoft.com/office/drawing/2014/main" id="{ABF621C5-954F-494C-9536-10C83904301F}"/>
                  </a:ext>
                </a:extLst>
              </p:cNvPr>
              <p:cNvSpPr>
                <a:spLocks noChangeShapeType="1"/>
              </p:cNvSpPr>
              <p:nvPr/>
            </p:nvSpPr>
            <p:spPr bwMode="auto">
              <a:xfrm>
                <a:off x="5321300" y="3357563"/>
                <a:ext cx="50800"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Line 1439">
                <a:extLst>
                  <a:ext uri="{FF2B5EF4-FFF2-40B4-BE49-F238E27FC236}">
                    <a16:creationId xmlns:a16="http://schemas.microsoft.com/office/drawing/2014/main" id="{39527734-F5D2-4C80-A1F2-BCB3E056D0F1}"/>
                  </a:ext>
                </a:extLst>
              </p:cNvPr>
              <p:cNvSpPr>
                <a:spLocks noChangeShapeType="1"/>
              </p:cNvSpPr>
              <p:nvPr/>
            </p:nvSpPr>
            <p:spPr bwMode="auto">
              <a:xfrm flipH="1" flipV="1">
                <a:off x="3049588" y="3054351"/>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8" name="Line 1440">
                <a:extLst>
                  <a:ext uri="{FF2B5EF4-FFF2-40B4-BE49-F238E27FC236}">
                    <a16:creationId xmlns:a16="http://schemas.microsoft.com/office/drawing/2014/main" id="{FBD16A68-2D83-47A9-A29A-ABD492E40F9B}"/>
                  </a:ext>
                </a:extLst>
              </p:cNvPr>
              <p:cNvSpPr>
                <a:spLocks noChangeShapeType="1"/>
              </p:cNvSpPr>
              <p:nvPr/>
            </p:nvSpPr>
            <p:spPr bwMode="auto">
              <a:xfrm flipH="1" flipV="1">
                <a:off x="5265738" y="3627438"/>
                <a:ext cx="34925"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9" name="Line 1441">
                <a:extLst>
                  <a:ext uri="{FF2B5EF4-FFF2-40B4-BE49-F238E27FC236}">
                    <a16:creationId xmlns:a16="http://schemas.microsoft.com/office/drawing/2014/main" id="{2E281E4D-AB1D-4243-A440-26FE31811D52}"/>
                  </a:ext>
                </a:extLst>
              </p:cNvPr>
              <p:cNvSpPr>
                <a:spLocks noChangeShapeType="1"/>
              </p:cNvSpPr>
              <p:nvPr/>
            </p:nvSpPr>
            <p:spPr bwMode="auto">
              <a:xfrm>
                <a:off x="5387975" y="3325813"/>
                <a:ext cx="301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Line 1442">
                <a:extLst>
                  <a:ext uri="{FF2B5EF4-FFF2-40B4-BE49-F238E27FC236}">
                    <a16:creationId xmlns:a16="http://schemas.microsoft.com/office/drawing/2014/main" id="{365CCD6A-9A2A-416F-8069-38E9D6B0B04D}"/>
                  </a:ext>
                </a:extLst>
              </p:cNvPr>
              <p:cNvSpPr>
                <a:spLocks noChangeShapeType="1"/>
              </p:cNvSpPr>
              <p:nvPr/>
            </p:nvSpPr>
            <p:spPr bwMode="auto">
              <a:xfrm flipV="1">
                <a:off x="3076575" y="2935288"/>
                <a:ext cx="333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1" name="Line 1443">
                <a:extLst>
                  <a:ext uri="{FF2B5EF4-FFF2-40B4-BE49-F238E27FC236}">
                    <a16:creationId xmlns:a16="http://schemas.microsoft.com/office/drawing/2014/main" id="{ACE542EE-BDCF-48E3-AB18-3AE44EC5B98D}"/>
                  </a:ext>
                </a:extLst>
              </p:cNvPr>
              <p:cNvSpPr>
                <a:spLocks noChangeShapeType="1"/>
              </p:cNvSpPr>
              <p:nvPr/>
            </p:nvSpPr>
            <p:spPr bwMode="auto">
              <a:xfrm flipV="1">
                <a:off x="5254625" y="3462338"/>
                <a:ext cx="333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2" name="Line 1444">
                <a:extLst>
                  <a:ext uri="{FF2B5EF4-FFF2-40B4-BE49-F238E27FC236}">
                    <a16:creationId xmlns:a16="http://schemas.microsoft.com/office/drawing/2014/main" id="{8EB4A65F-F0EC-4B2B-A6EB-7F45CCDF8FE6}"/>
                  </a:ext>
                </a:extLst>
              </p:cNvPr>
              <p:cNvSpPr>
                <a:spLocks noChangeShapeType="1"/>
              </p:cNvSpPr>
              <p:nvPr/>
            </p:nvSpPr>
            <p:spPr bwMode="auto">
              <a:xfrm>
                <a:off x="3394075" y="2859088"/>
                <a:ext cx="428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3" name="Line 1445">
                <a:extLst>
                  <a:ext uri="{FF2B5EF4-FFF2-40B4-BE49-F238E27FC236}">
                    <a16:creationId xmlns:a16="http://schemas.microsoft.com/office/drawing/2014/main" id="{CFD7ED00-5E30-4505-B04F-C1D2145CE482}"/>
                  </a:ext>
                </a:extLst>
              </p:cNvPr>
              <p:cNvSpPr>
                <a:spLocks noChangeShapeType="1"/>
              </p:cNvSpPr>
              <p:nvPr/>
            </p:nvSpPr>
            <p:spPr bwMode="auto">
              <a:xfrm flipH="1" flipV="1">
                <a:off x="3059113" y="3094038"/>
                <a:ext cx="238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Line 1446">
                <a:extLst>
                  <a:ext uri="{FF2B5EF4-FFF2-40B4-BE49-F238E27FC236}">
                    <a16:creationId xmlns:a16="http://schemas.microsoft.com/office/drawing/2014/main" id="{220582EC-F43C-4AB8-915F-5BB824D68891}"/>
                  </a:ext>
                </a:extLst>
              </p:cNvPr>
              <p:cNvSpPr>
                <a:spLocks noChangeShapeType="1"/>
              </p:cNvSpPr>
              <p:nvPr/>
            </p:nvSpPr>
            <p:spPr bwMode="auto">
              <a:xfrm flipH="1">
                <a:off x="5399088" y="3490913"/>
                <a:ext cx="2698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5" name="Line 1447">
                <a:extLst>
                  <a:ext uri="{FF2B5EF4-FFF2-40B4-BE49-F238E27FC236}">
                    <a16:creationId xmlns:a16="http://schemas.microsoft.com/office/drawing/2014/main" id="{A0EB014C-2457-4567-A062-0132A5E3046D}"/>
                  </a:ext>
                </a:extLst>
              </p:cNvPr>
              <p:cNvSpPr>
                <a:spLocks noChangeShapeType="1"/>
              </p:cNvSpPr>
              <p:nvPr/>
            </p:nvSpPr>
            <p:spPr bwMode="auto">
              <a:xfrm flipV="1">
                <a:off x="3109913" y="2906713"/>
                <a:ext cx="444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Line 1448">
                <a:extLst>
                  <a:ext uri="{FF2B5EF4-FFF2-40B4-BE49-F238E27FC236}">
                    <a16:creationId xmlns:a16="http://schemas.microsoft.com/office/drawing/2014/main" id="{7B8C75C0-87CF-4966-9EE7-8A2082D2B9F9}"/>
                  </a:ext>
                </a:extLst>
              </p:cNvPr>
              <p:cNvSpPr>
                <a:spLocks noChangeShapeType="1"/>
              </p:cNvSpPr>
              <p:nvPr/>
            </p:nvSpPr>
            <p:spPr bwMode="auto">
              <a:xfrm flipH="1" flipV="1">
                <a:off x="5300663" y="3646488"/>
                <a:ext cx="42863" cy="63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7" name="Line 1449">
                <a:extLst>
                  <a:ext uri="{FF2B5EF4-FFF2-40B4-BE49-F238E27FC236}">
                    <a16:creationId xmlns:a16="http://schemas.microsoft.com/office/drawing/2014/main" id="{13EDC8C3-612F-49D2-8B2A-0ACFA8C5DD4C}"/>
                  </a:ext>
                </a:extLst>
              </p:cNvPr>
              <p:cNvSpPr>
                <a:spLocks noChangeShapeType="1"/>
              </p:cNvSpPr>
              <p:nvPr/>
            </p:nvSpPr>
            <p:spPr bwMode="auto">
              <a:xfrm>
                <a:off x="5418138" y="3362326"/>
                <a:ext cx="17463"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Line 1450">
                <a:extLst>
                  <a:ext uri="{FF2B5EF4-FFF2-40B4-BE49-F238E27FC236}">
                    <a16:creationId xmlns:a16="http://schemas.microsoft.com/office/drawing/2014/main" id="{95AB03CF-8F94-4809-86DA-3C6B15729B00}"/>
                  </a:ext>
                </a:extLst>
              </p:cNvPr>
              <p:cNvSpPr>
                <a:spLocks noChangeShapeType="1"/>
              </p:cNvSpPr>
              <p:nvPr/>
            </p:nvSpPr>
            <p:spPr bwMode="auto">
              <a:xfrm flipH="1">
                <a:off x="3476625" y="2984501"/>
                <a:ext cx="127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9" name="Line 1451">
                <a:extLst>
                  <a:ext uri="{FF2B5EF4-FFF2-40B4-BE49-F238E27FC236}">
                    <a16:creationId xmlns:a16="http://schemas.microsoft.com/office/drawing/2014/main" id="{631173EE-8C09-462F-B8EB-6976D4ECCEA3}"/>
                  </a:ext>
                </a:extLst>
              </p:cNvPr>
              <p:cNvSpPr>
                <a:spLocks noChangeShapeType="1"/>
              </p:cNvSpPr>
              <p:nvPr/>
            </p:nvSpPr>
            <p:spPr bwMode="auto">
              <a:xfrm flipH="1">
                <a:off x="3281363" y="3113088"/>
                <a:ext cx="42863"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Line 1452">
                <a:extLst>
                  <a:ext uri="{FF2B5EF4-FFF2-40B4-BE49-F238E27FC236}">
                    <a16:creationId xmlns:a16="http://schemas.microsoft.com/office/drawing/2014/main" id="{F587A976-F842-4160-8079-8C6901AB522E}"/>
                  </a:ext>
                </a:extLst>
              </p:cNvPr>
              <p:cNvSpPr>
                <a:spLocks noChangeShapeType="1"/>
              </p:cNvSpPr>
              <p:nvPr/>
            </p:nvSpPr>
            <p:spPr bwMode="auto">
              <a:xfrm flipH="1">
                <a:off x="5426075" y="3448051"/>
                <a:ext cx="12700"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1" name="Line 1453">
                <a:extLst>
                  <a:ext uri="{FF2B5EF4-FFF2-40B4-BE49-F238E27FC236}">
                    <a16:creationId xmlns:a16="http://schemas.microsoft.com/office/drawing/2014/main" id="{79AE876F-8F6E-44B3-9D73-4144C5CB8BD0}"/>
                  </a:ext>
                </a:extLst>
              </p:cNvPr>
              <p:cNvSpPr>
                <a:spLocks noChangeShapeType="1"/>
              </p:cNvSpPr>
              <p:nvPr/>
            </p:nvSpPr>
            <p:spPr bwMode="auto">
              <a:xfrm>
                <a:off x="3436938" y="2879726"/>
                <a:ext cx="317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Line 1454">
                <a:extLst>
                  <a:ext uri="{FF2B5EF4-FFF2-40B4-BE49-F238E27FC236}">
                    <a16:creationId xmlns:a16="http://schemas.microsoft.com/office/drawing/2014/main" id="{5BAF269A-6B46-41AE-A290-39E87D45F20A}"/>
                  </a:ext>
                </a:extLst>
              </p:cNvPr>
              <p:cNvSpPr>
                <a:spLocks noChangeShapeType="1"/>
              </p:cNvSpPr>
              <p:nvPr/>
            </p:nvSpPr>
            <p:spPr bwMode="auto">
              <a:xfrm flipH="1" flipV="1">
                <a:off x="3082925" y="3127376"/>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3" name="Line 1455">
                <a:extLst>
                  <a:ext uri="{FF2B5EF4-FFF2-40B4-BE49-F238E27FC236}">
                    <a16:creationId xmlns:a16="http://schemas.microsoft.com/office/drawing/2014/main" id="{C46C52E2-CACA-47C3-A054-2FAD8AD9D93C}"/>
                  </a:ext>
                </a:extLst>
              </p:cNvPr>
              <p:cNvSpPr>
                <a:spLocks noChangeShapeType="1"/>
              </p:cNvSpPr>
              <p:nvPr/>
            </p:nvSpPr>
            <p:spPr bwMode="auto">
              <a:xfrm>
                <a:off x="5435600" y="3403601"/>
                <a:ext cx="3175" cy="444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54" name="Group 1253">
                <a:extLst>
                  <a:ext uri="{FF2B5EF4-FFF2-40B4-BE49-F238E27FC236}">
                    <a16:creationId xmlns:a16="http://schemas.microsoft.com/office/drawing/2014/main" id="{59FF0728-0FB3-4523-85FC-91F97DE0DCCD}"/>
                  </a:ext>
                </a:extLst>
              </p:cNvPr>
              <p:cNvGrpSpPr/>
              <p:nvPr/>
            </p:nvGrpSpPr>
            <p:grpSpPr>
              <a:xfrm>
                <a:off x="2897188" y="2789238"/>
                <a:ext cx="2720975" cy="1423988"/>
                <a:chOff x="2897188" y="2789238"/>
                <a:chExt cx="2720975" cy="1423988"/>
              </a:xfrm>
            </p:grpSpPr>
            <p:sp>
              <p:nvSpPr>
                <p:cNvPr id="1255" name="Line 1109">
                  <a:extLst>
                    <a:ext uri="{FF2B5EF4-FFF2-40B4-BE49-F238E27FC236}">
                      <a16:creationId xmlns:a16="http://schemas.microsoft.com/office/drawing/2014/main" id="{03B9C64F-E99A-42AF-8022-3479005B8585}"/>
                    </a:ext>
                  </a:extLst>
                </p:cNvPr>
                <p:cNvSpPr>
                  <a:spLocks noChangeShapeType="1"/>
                </p:cNvSpPr>
                <p:nvPr/>
              </p:nvSpPr>
              <p:spPr bwMode="auto">
                <a:xfrm flipV="1">
                  <a:off x="4189413" y="297815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Line 1110">
                  <a:extLst>
                    <a:ext uri="{FF2B5EF4-FFF2-40B4-BE49-F238E27FC236}">
                      <a16:creationId xmlns:a16="http://schemas.microsoft.com/office/drawing/2014/main" id="{6D35EDC8-EF52-4C11-AB9A-D54360A48F9B}"/>
                    </a:ext>
                  </a:extLst>
                </p:cNvPr>
                <p:cNvSpPr>
                  <a:spLocks noChangeShapeType="1"/>
                </p:cNvSpPr>
                <p:nvPr/>
              </p:nvSpPr>
              <p:spPr bwMode="auto">
                <a:xfrm flipH="1" flipV="1">
                  <a:off x="4189413" y="3016250"/>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7" name="Line 1111">
                  <a:extLst>
                    <a:ext uri="{FF2B5EF4-FFF2-40B4-BE49-F238E27FC236}">
                      <a16:creationId xmlns:a16="http://schemas.microsoft.com/office/drawing/2014/main" id="{6C57B660-48F0-4012-9370-360AADB943D8}"/>
                    </a:ext>
                  </a:extLst>
                </p:cNvPr>
                <p:cNvSpPr>
                  <a:spLocks noChangeShapeType="1"/>
                </p:cNvSpPr>
                <p:nvPr/>
              </p:nvSpPr>
              <p:spPr bwMode="auto">
                <a:xfrm flipV="1">
                  <a:off x="4198938" y="2940050"/>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Line 1112">
                  <a:extLst>
                    <a:ext uri="{FF2B5EF4-FFF2-40B4-BE49-F238E27FC236}">
                      <a16:creationId xmlns:a16="http://schemas.microsoft.com/office/drawing/2014/main" id="{F339646D-A41A-4272-8E3C-18DF431CC7EC}"/>
                    </a:ext>
                  </a:extLst>
                </p:cNvPr>
                <p:cNvSpPr>
                  <a:spLocks noChangeShapeType="1"/>
                </p:cNvSpPr>
                <p:nvPr/>
              </p:nvSpPr>
              <p:spPr bwMode="auto">
                <a:xfrm flipV="1">
                  <a:off x="4340225" y="3017838"/>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9" name="Line 1113">
                  <a:extLst>
                    <a:ext uri="{FF2B5EF4-FFF2-40B4-BE49-F238E27FC236}">
                      <a16:creationId xmlns:a16="http://schemas.microsoft.com/office/drawing/2014/main" id="{E83BD556-2A1E-4368-B02D-A85640376FD2}"/>
                    </a:ext>
                  </a:extLst>
                </p:cNvPr>
                <p:cNvSpPr>
                  <a:spLocks noChangeShapeType="1"/>
                </p:cNvSpPr>
                <p:nvPr/>
              </p:nvSpPr>
              <p:spPr bwMode="auto">
                <a:xfrm flipH="1" flipV="1">
                  <a:off x="4340225" y="3055938"/>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Line 1114">
                  <a:extLst>
                    <a:ext uri="{FF2B5EF4-FFF2-40B4-BE49-F238E27FC236}">
                      <a16:creationId xmlns:a16="http://schemas.microsoft.com/office/drawing/2014/main" id="{55DF3504-6020-413C-936E-FD9183000F24}"/>
                    </a:ext>
                  </a:extLst>
                </p:cNvPr>
                <p:cNvSpPr>
                  <a:spLocks noChangeShapeType="1"/>
                </p:cNvSpPr>
                <p:nvPr/>
              </p:nvSpPr>
              <p:spPr bwMode="auto">
                <a:xfrm flipH="1" flipV="1">
                  <a:off x="4194175" y="3052763"/>
                  <a:ext cx="206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1" name="Line 1115">
                  <a:extLst>
                    <a:ext uri="{FF2B5EF4-FFF2-40B4-BE49-F238E27FC236}">
                      <a16:creationId xmlns:a16="http://schemas.microsoft.com/office/drawing/2014/main" id="{3286D27E-7312-4E58-BF08-62F233399745}"/>
                    </a:ext>
                  </a:extLst>
                </p:cNvPr>
                <p:cNvSpPr>
                  <a:spLocks noChangeShapeType="1"/>
                </p:cNvSpPr>
                <p:nvPr/>
              </p:nvSpPr>
              <p:spPr bwMode="auto">
                <a:xfrm flipH="1" flipV="1">
                  <a:off x="4037013" y="2984500"/>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Line 1116">
                  <a:extLst>
                    <a:ext uri="{FF2B5EF4-FFF2-40B4-BE49-F238E27FC236}">
                      <a16:creationId xmlns:a16="http://schemas.microsoft.com/office/drawing/2014/main" id="{8F35D1EF-01BD-43E7-BCCF-30B63DC023D4}"/>
                    </a:ext>
                  </a:extLst>
                </p:cNvPr>
                <p:cNvSpPr>
                  <a:spLocks noChangeShapeType="1"/>
                </p:cNvSpPr>
                <p:nvPr/>
              </p:nvSpPr>
              <p:spPr bwMode="auto">
                <a:xfrm flipV="1">
                  <a:off x="4037013" y="294640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Line 1117">
                  <a:extLst>
                    <a:ext uri="{FF2B5EF4-FFF2-40B4-BE49-F238E27FC236}">
                      <a16:creationId xmlns:a16="http://schemas.microsoft.com/office/drawing/2014/main" id="{A82D98A5-2D8E-4AE4-A8CB-29FDDC767A25}"/>
                    </a:ext>
                  </a:extLst>
                </p:cNvPr>
                <p:cNvSpPr>
                  <a:spLocks noChangeShapeType="1"/>
                </p:cNvSpPr>
                <p:nvPr/>
              </p:nvSpPr>
              <p:spPr bwMode="auto">
                <a:xfrm flipV="1">
                  <a:off x="4349750" y="298132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4" name="Line 1118">
                  <a:extLst>
                    <a:ext uri="{FF2B5EF4-FFF2-40B4-BE49-F238E27FC236}">
                      <a16:creationId xmlns:a16="http://schemas.microsoft.com/office/drawing/2014/main" id="{489A82E3-3E28-47B6-B68A-2204ADB69A69}"/>
                    </a:ext>
                  </a:extLst>
                </p:cNvPr>
                <p:cNvSpPr>
                  <a:spLocks noChangeShapeType="1"/>
                </p:cNvSpPr>
                <p:nvPr/>
              </p:nvSpPr>
              <p:spPr bwMode="auto">
                <a:xfrm flipV="1">
                  <a:off x="4046538" y="2908300"/>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5" name="Line 1119">
                  <a:extLst>
                    <a:ext uri="{FF2B5EF4-FFF2-40B4-BE49-F238E27FC236}">
                      <a16:creationId xmlns:a16="http://schemas.microsoft.com/office/drawing/2014/main" id="{E58C2D4D-337D-414E-90E5-63CEAD77996E}"/>
                    </a:ext>
                  </a:extLst>
                </p:cNvPr>
                <p:cNvSpPr>
                  <a:spLocks noChangeShapeType="1"/>
                </p:cNvSpPr>
                <p:nvPr/>
              </p:nvSpPr>
              <p:spPr bwMode="auto">
                <a:xfrm flipH="1" flipV="1">
                  <a:off x="4344988" y="3092450"/>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6" name="Line 1120">
                  <a:extLst>
                    <a:ext uri="{FF2B5EF4-FFF2-40B4-BE49-F238E27FC236}">
                      <a16:creationId xmlns:a16="http://schemas.microsoft.com/office/drawing/2014/main" id="{6F02F992-6196-4823-A25D-D0725DEB772A}"/>
                    </a:ext>
                  </a:extLst>
                </p:cNvPr>
                <p:cNvSpPr>
                  <a:spLocks noChangeShapeType="1"/>
                </p:cNvSpPr>
                <p:nvPr/>
              </p:nvSpPr>
              <p:spPr bwMode="auto">
                <a:xfrm flipV="1">
                  <a:off x="4222750" y="2908300"/>
                  <a:ext cx="3810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Line 1121">
                  <a:extLst>
                    <a:ext uri="{FF2B5EF4-FFF2-40B4-BE49-F238E27FC236}">
                      <a16:creationId xmlns:a16="http://schemas.microsoft.com/office/drawing/2014/main" id="{5EF7C72E-E740-4368-ADC5-CE7360445790}"/>
                    </a:ext>
                  </a:extLst>
                </p:cNvPr>
                <p:cNvSpPr>
                  <a:spLocks noChangeShapeType="1"/>
                </p:cNvSpPr>
                <p:nvPr/>
              </p:nvSpPr>
              <p:spPr bwMode="auto">
                <a:xfrm flipH="1" flipV="1">
                  <a:off x="4043363" y="3022600"/>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Line 1122">
                  <a:extLst>
                    <a:ext uri="{FF2B5EF4-FFF2-40B4-BE49-F238E27FC236}">
                      <a16:creationId xmlns:a16="http://schemas.microsoft.com/office/drawing/2014/main" id="{AC7A94A7-F5B3-4489-A0F1-10536C3D0289}"/>
                    </a:ext>
                  </a:extLst>
                </p:cNvPr>
                <p:cNvSpPr>
                  <a:spLocks noChangeShapeType="1"/>
                </p:cNvSpPr>
                <p:nvPr/>
              </p:nvSpPr>
              <p:spPr bwMode="auto">
                <a:xfrm flipV="1">
                  <a:off x="4071938" y="2876550"/>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9" name="Line 1123">
                  <a:extLst>
                    <a:ext uri="{FF2B5EF4-FFF2-40B4-BE49-F238E27FC236}">
                      <a16:creationId xmlns:a16="http://schemas.microsoft.com/office/drawing/2014/main" id="{AE478B9B-D123-47E0-AD5D-1399B59D986E}"/>
                    </a:ext>
                  </a:extLst>
                </p:cNvPr>
                <p:cNvSpPr>
                  <a:spLocks noChangeShapeType="1"/>
                </p:cNvSpPr>
                <p:nvPr/>
              </p:nvSpPr>
              <p:spPr bwMode="auto">
                <a:xfrm flipV="1">
                  <a:off x="4373563" y="2949575"/>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0" name="Line 1124">
                  <a:extLst>
                    <a:ext uri="{FF2B5EF4-FFF2-40B4-BE49-F238E27FC236}">
                      <a16:creationId xmlns:a16="http://schemas.microsoft.com/office/drawing/2014/main" id="{93C33F2A-F2E8-47C9-B39F-4405013D23EE}"/>
                    </a:ext>
                  </a:extLst>
                </p:cNvPr>
                <p:cNvSpPr>
                  <a:spLocks noChangeShapeType="1"/>
                </p:cNvSpPr>
                <p:nvPr/>
              </p:nvSpPr>
              <p:spPr bwMode="auto">
                <a:xfrm flipH="1" flipV="1">
                  <a:off x="4214813" y="308292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1" name="Line 1125">
                  <a:extLst>
                    <a:ext uri="{FF2B5EF4-FFF2-40B4-BE49-F238E27FC236}">
                      <a16:creationId xmlns:a16="http://schemas.microsoft.com/office/drawing/2014/main" id="{DEFABEC0-0FC5-4FB9-B488-333F389B45CE}"/>
                    </a:ext>
                  </a:extLst>
                </p:cNvPr>
                <p:cNvSpPr>
                  <a:spLocks noChangeShapeType="1"/>
                </p:cNvSpPr>
                <p:nvPr/>
              </p:nvSpPr>
              <p:spPr bwMode="auto">
                <a:xfrm flipV="1">
                  <a:off x="4486275" y="3065463"/>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Line 1126">
                  <a:extLst>
                    <a:ext uri="{FF2B5EF4-FFF2-40B4-BE49-F238E27FC236}">
                      <a16:creationId xmlns:a16="http://schemas.microsoft.com/office/drawing/2014/main" id="{8D3B761A-97E8-4691-A403-F9FA9D063CAE}"/>
                    </a:ext>
                  </a:extLst>
                </p:cNvPr>
                <p:cNvSpPr>
                  <a:spLocks noChangeShapeType="1"/>
                </p:cNvSpPr>
                <p:nvPr/>
              </p:nvSpPr>
              <p:spPr bwMode="auto">
                <a:xfrm flipH="1" flipV="1">
                  <a:off x="4486275" y="3103563"/>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3" name="Line 1127">
                  <a:extLst>
                    <a:ext uri="{FF2B5EF4-FFF2-40B4-BE49-F238E27FC236}">
                      <a16:creationId xmlns:a16="http://schemas.microsoft.com/office/drawing/2014/main" id="{E97F4772-D0F9-41CF-AB92-A7160680D8C8}"/>
                    </a:ext>
                  </a:extLst>
                </p:cNvPr>
                <p:cNvSpPr>
                  <a:spLocks noChangeShapeType="1"/>
                </p:cNvSpPr>
                <p:nvPr/>
              </p:nvSpPr>
              <p:spPr bwMode="auto">
                <a:xfrm flipH="1" flipV="1">
                  <a:off x="4364038" y="3121025"/>
                  <a:ext cx="31750"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4" name="Line 1128">
                  <a:extLst>
                    <a:ext uri="{FF2B5EF4-FFF2-40B4-BE49-F238E27FC236}">
                      <a16:creationId xmlns:a16="http://schemas.microsoft.com/office/drawing/2014/main" id="{7FDF3473-D76A-4CCC-80B3-470F0B6602B2}"/>
                    </a:ext>
                  </a:extLst>
                </p:cNvPr>
                <p:cNvSpPr>
                  <a:spLocks noChangeShapeType="1"/>
                </p:cNvSpPr>
                <p:nvPr/>
              </p:nvSpPr>
              <p:spPr bwMode="auto">
                <a:xfrm flipV="1">
                  <a:off x="4495800" y="302895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5" name="Line 1129">
                  <a:extLst>
                    <a:ext uri="{FF2B5EF4-FFF2-40B4-BE49-F238E27FC236}">
                      <a16:creationId xmlns:a16="http://schemas.microsoft.com/office/drawing/2014/main" id="{AFE9C886-8E3D-4E77-928D-1FE49B976633}"/>
                    </a:ext>
                  </a:extLst>
                </p:cNvPr>
                <p:cNvSpPr>
                  <a:spLocks noChangeShapeType="1"/>
                </p:cNvSpPr>
                <p:nvPr/>
              </p:nvSpPr>
              <p:spPr bwMode="auto">
                <a:xfrm flipV="1">
                  <a:off x="3886200" y="2922588"/>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6" name="Line 1130">
                  <a:extLst>
                    <a:ext uri="{FF2B5EF4-FFF2-40B4-BE49-F238E27FC236}">
                      <a16:creationId xmlns:a16="http://schemas.microsoft.com/office/drawing/2014/main" id="{25576E8F-865D-4586-8FFB-2F6A3890E776}"/>
                    </a:ext>
                  </a:extLst>
                </p:cNvPr>
                <p:cNvSpPr>
                  <a:spLocks noChangeShapeType="1"/>
                </p:cNvSpPr>
                <p:nvPr/>
              </p:nvSpPr>
              <p:spPr bwMode="auto">
                <a:xfrm flipH="1" flipV="1">
                  <a:off x="3886200" y="2962275"/>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7" name="Line 1131">
                  <a:extLst>
                    <a:ext uri="{FF2B5EF4-FFF2-40B4-BE49-F238E27FC236}">
                      <a16:creationId xmlns:a16="http://schemas.microsoft.com/office/drawing/2014/main" id="{BA5C7C77-CB18-4888-B2BC-4C446C2FAC88}"/>
                    </a:ext>
                  </a:extLst>
                </p:cNvPr>
                <p:cNvSpPr>
                  <a:spLocks noChangeShapeType="1"/>
                </p:cNvSpPr>
                <p:nvPr/>
              </p:nvSpPr>
              <p:spPr bwMode="auto">
                <a:xfrm flipV="1">
                  <a:off x="3895725" y="2884488"/>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Line 1132">
                  <a:extLst>
                    <a:ext uri="{FF2B5EF4-FFF2-40B4-BE49-F238E27FC236}">
                      <a16:creationId xmlns:a16="http://schemas.microsoft.com/office/drawing/2014/main" id="{F5B3B49E-440D-4F0D-B766-1F8F38E699B3}"/>
                    </a:ext>
                  </a:extLst>
                </p:cNvPr>
                <p:cNvSpPr>
                  <a:spLocks noChangeShapeType="1"/>
                </p:cNvSpPr>
                <p:nvPr/>
              </p:nvSpPr>
              <p:spPr bwMode="auto">
                <a:xfrm flipV="1">
                  <a:off x="4260850" y="288448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9" name="Line 1133">
                  <a:extLst>
                    <a:ext uri="{FF2B5EF4-FFF2-40B4-BE49-F238E27FC236}">
                      <a16:creationId xmlns:a16="http://schemas.microsoft.com/office/drawing/2014/main" id="{8D8CCC68-D0DF-4966-997C-5D604A745D98}"/>
                    </a:ext>
                  </a:extLst>
                </p:cNvPr>
                <p:cNvSpPr>
                  <a:spLocks noChangeShapeType="1"/>
                </p:cNvSpPr>
                <p:nvPr/>
              </p:nvSpPr>
              <p:spPr bwMode="auto">
                <a:xfrm flipH="1" flipV="1">
                  <a:off x="4492625" y="3138488"/>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0" name="Line 1134">
                  <a:extLst>
                    <a:ext uri="{FF2B5EF4-FFF2-40B4-BE49-F238E27FC236}">
                      <a16:creationId xmlns:a16="http://schemas.microsoft.com/office/drawing/2014/main" id="{49CFAAF8-9BCC-4CA1-A07A-4B2DCA0C9B6C}"/>
                    </a:ext>
                  </a:extLst>
                </p:cNvPr>
                <p:cNvSpPr>
                  <a:spLocks noChangeShapeType="1"/>
                </p:cNvSpPr>
                <p:nvPr/>
              </p:nvSpPr>
              <p:spPr bwMode="auto">
                <a:xfrm flipH="1" flipV="1">
                  <a:off x="4062413" y="30527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1" name="Line 1135">
                  <a:extLst>
                    <a:ext uri="{FF2B5EF4-FFF2-40B4-BE49-F238E27FC236}">
                      <a16:creationId xmlns:a16="http://schemas.microsoft.com/office/drawing/2014/main" id="{49995F99-3C48-401B-829D-9D6B9ABB6B98}"/>
                    </a:ext>
                  </a:extLst>
                </p:cNvPr>
                <p:cNvSpPr>
                  <a:spLocks noChangeShapeType="1"/>
                </p:cNvSpPr>
                <p:nvPr/>
              </p:nvSpPr>
              <p:spPr bwMode="auto">
                <a:xfrm flipV="1">
                  <a:off x="4108450" y="285273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2" name="Line 1136">
                  <a:extLst>
                    <a:ext uri="{FF2B5EF4-FFF2-40B4-BE49-F238E27FC236}">
                      <a16:creationId xmlns:a16="http://schemas.microsoft.com/office/drawing/2014/main" id="{6DF1C171-46CE-4C91-8539-FCBDB1D0EB20}"/>
                    </a:ext>
                  </a:extLst>
                </p:cNvPr>
                <p:cNvSpPr>
                  <a:spLocks noChangeShapeType="1"/>
                </p:cNvSpPr>
                <p:nvPr/>
              </p:nvSpPr>
              <p:spPr bwMode="auto">
                <a:xfrm flipH="1" flipV="1">
                  <a:off x="3892550" y="2998788"/>
                  <a:ext cx="1905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3" name="Line 1137">
                  <a:extLst>
                    <a:ext uri="{FF2B5EF4-FFF2-40B4-BE49-F238E27FC236}">
                      <a16:creationId xmlns:a16="http://schemas.microsoft.com/office/drawing/2014/main" id="{AE57996B-AED9-4F41-B428-39585A2A9480}"/>
                    </a:ext>
                  </a:extLst>
                </p:cNvPr>
                <p:cNvSpPr>
                  <a:spLocks noChangeShapeType="1"/>
                </p:cNvSpPr>
                <p:nvPr/>
              </p:nvSpPr>
              <p:spPr bwMode="auto">
                <a:xfrm flipV="1">
                  <a:off x="3921125" y="2851150"/>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4" name="Line 1138">
                  <a:extLst>
                    <a:ext uri="{FF2B5EF4-FFF2-40B4-BE49-F238E27FC236}">
                      <a16:creationId xmlns:a16="http://schemas.microsoft.com/office/drawing/2014/main" id="{D5F33B45-4807-44F8-844E-AAC25234DDA6}"/>
                    </a:ext>
                  </a:extLst>
                </p:cNvPr>
                <p:cNvSpPr>
                  <a:spLocks noChangeShapeType="1"/>
                </p:cNvSpPr>
                <p:nvPr/>
              </p:nvSpPr>
              <p:spPr bwMode="auto">
                <a:xfrm flipV="1">
                  <a:off x="4410075" y="2925763"/>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5" name="Line 1139">
                  <a:extLst>
                    <a:ext uri="{FF2B5EF4-FFF2-40B4-BE49-F238E27FC236}">
                      <a16:creationId xmlns:a16="http://schemas.microsoft.com/office/drawing/2014/main" id="{3E8A7E37-D713-40CB-9E09-AFB47CE73378}"/>
                    </a:ext>
                  </a:extLst>
                </p:cNvPr>
                <p:cNvSpPr>
                  <a:spLocks noChangeShapeType="1"/>
                </p:cNvSpPr>
                <p:nvPr/>
              </p:nvSpPr>
              <p:spPr bwMode="auto">
                <a:xfrm flipV="1">
                  <a:off x="4519613" y="2997200"/>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6" name="Line 1140">
                  <a:extLst>
                    <a:ext uri="{FF2B5EF4-FFF2-40B4-BE49-F238E27FC236}">
                      <a16:creationId xmlns:a16="http://schemas.microsoft.com/office/drawing/2014/main" id="{27849307-C4A5-4E77-8DA8-69EA18B4807C}"/>
                    </a:ext>
                  </a:extLst>
                </p:cNvPr>
                <p:cNvSpPr>
                  <a:spLocks noChangeShapeType="1"/>
                </p:cNvSpPr>
                <p:nvPr/>
              </p:nvSpPr>
              <p:spPr bwMode="auto">
                <a:xfrm flipH="1" flipV="1">
                  <a:off x="4244975" y="3103563"/>
                  <a:ext cx="36513"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7" name="Line 1141">
                  <a:extLst>
                    <a:ext uri="{FF2B5EF4-FFF2-40B4-BE49-F238E27FC236}">
                      <a16:creationId xmlns:a16="http://schemas.microsoft.com/office/drawing/2014/main" id="{32178E48-D35B-4CFC-9C6A-E3DFDFFB9BF3}"/>
                    </a:ext>
                  </a:extLst>
                </p:cNvPr>
                <p:cNvSpPr>
                  <a:spLocks noChangeShapeType="1"/>
                </p:cNvSpPr>
                <p:nvPr/>
              </p:nvSpPr>
              <p:spPr bwMode="auto">
                <a:xfrm flipH="1" flipV="1">
                  <a:off x="4511675" y="31670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8" name="Line 1142">
                  <a:extLst>
                    <a:ext uri="{FF2B5EF4-FFF2-40B4-BE49-F238E27FC236}">
                      <a16:creationId xmlns:a16="http://schemas.microsoft.com/office/drawing/2014/main" id="{D7248BAA-758D-407A-91DE-55A4DF64010F}"/>
                    </a:ext>
                  </a:extLst>
                </p:cNvPr>
                <p:cNvSpPr>
                  <a:spLocks noChangeShapeType="1"/>
                </p:cNvSpPr>
                <p:nvPr/>
              </p:nvSpPr>
              <p:spPr bwMode="auto">
                <a:xfrm flipH="1" flipV="1">
                  <a:off x="4395788" y="3141663"/>
                  <a:ext cx="36513"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9" name="Line 1143">
                  <a:extLst>
                    <a:ext uri="{FF2B5EF4-FFF2-40B4-BE49-F238E27FC236}">
                      <a16:creationId xmlns:a16="http://schemas.microsoft.com/office/drawing/2014/main" id="{201D8772-4099-4F07-A67F-2C0CDBEF97F1}"/>
                    </a:ext>
                  </a:extLst>
                </p:cNvPr>
                <p:cNvSpPr>
                  <a:spLocks noChangeShapeType="1"/>
                </p:cNvSpPr>
                <p:nvPr/>
              </p:nvSpPr>
              <p:spPr bwMode="auto">
                <a:xfrm flipH="1" flipV="1">
                  <a:off x="3911600" y="30305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0" name="Line 1144">
                  <a:extLst>
                    <a:ext uri="{FF2B5EF4-FFF2-40B4-BE49-F238E27FC236}">
                      <a16:creationId xmlns:a16="http://schemas.microsoft.com/office/drawing/2014/main" id="{7D2F6BF2-8FE5-4E9B-8C0E-C0824230346B}"/>
                    </a:ext>
                  </a:extLst>
                </p:cNvPr>
                <p:cNvSpPr>
                  <a:spLocks noChangeShapeType="1"/>
                </p:cNvSpPr>
                <p:nvPr/>
              </p:nvSpPr>
              <p:spPr bwMode="auto">
                <a:xfrm flipH="1" flipV="1">
                  <a:off x="4092575" y="3073400"/>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1" name="Line 1145">
                  <a:extLst>
                    <a:ext uri="{FF2B5EF4-FFF2-40B4-BE49-F238E27FC236}">
                      <a16:creationId xmlns:a16="http://schemas.microsoft.com/office/drawing/2014/main" id="{33370CF0-1A58-4C22-BAFC-2981A472BAF4}"/>
                    </a:ext>
                  </a:extLst>
                </p:cNvPr>
                <p:cNvSpPr>
                  <a:spLocks noChangeShapeType="1"/>
                </p:cNvSpPr>
                <p:nvPr/>
              </p:nvSpPr>
              <p:spPr bwMode="auto">
                <a:xfrm flipV="1">
                  <a:off x="4308475" y="287178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2" name="Line 1146">
                  <a:extLst>
                    <a:ext uri="{FF2B5EF4-FFF2-40B4-BE49-F238E27FC236}">
                      <a16:creationId xmlns:a16="http://schemas.microsoft.com/office/drawing/2014/main" id="{E93871C1-0421-4899-99E2-E36EE7C2EA10}"/>
                    </a:ext>
                  </a:extLst>
                </p:cNvPr>
                <p:cNvSpPr>
                  <a:spLocks noChangeShapeType="1"/>
                </p:cNvSpPr>
                <p:nvPr/>
              </p:nvSpPr>
              <p:spPr bwMode="auto">
                <a:xfrm flipV="1">
                  <a:off x="3957638" y="2827338"/>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3" name="Line 1147">
                  <a:extLst>
                    <a:ext uri="{FF2B5EF4-FFF2-40B4-BE49-F238E27FC236}">
                      <a16:creationId xmlns:a16="http://schemas.microsoft.com/office/drawing/2014/main" id="{201ECDAD-7788-40AC-935F-EE22DAF0A991}"/>
                    </a:ext>
                  </a:extLst>
                </p:cNvPr>
                <p:cNvSpPr>
                  <a:spLocks noChangeShapeType="1"/>
                </p:cNvSpPr>
                <p:nvPr/>
              </p:nvSpPr>
              <p:spPr bwMode="auto">
                <a:xfrm flipH="1" flipV="1">
                  <a:off x="4627563" y="3155950"/>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4" name="Line 1148">
                  <a:extLst>
                    <a:ext uri="{FF2B5EF4-FFF2-40B4-BE49-F238E27FC236}">
                      <a16:creationId xmlns:a16="http://schemas.microsoft.com/office/drawing/2014/main" id="{795A1DBC-BB13-4AE5-A2EF-849EBF762330}"/>
                    </a:ext>
                  </a:extLst>
                </p:cNvPr>
                <p:cNvSpPr>
                  <a:spLocks noChangeShapeType="1"/>
                </p:cNvSpPr>
                <p:nvPr/>
              </p:nvSpPr>
              <p:spPr bwMode="auto">
                <a:xfrm flipV="1">
                  <a:off x="4627563" y="3119438"/>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5" name="Line 1149">
                  <a:extLst>
                    <a:ext uri="{FF2B5EF4-FFF2-40B4-BE49-F238E27FC236}">
                      <a16:creationId xmlns:a16="http://schemas.microsoft.com/office/drawing/2014/main" id="{1D272ECF-0434-4303-A9E8-7C116251D03E}"/>
                    </a:ext>
                  </a:extLst>
                </p:cNvPr>
                <p:cNvSpPr>
                  <a:spLocks noChangeShapeType="1"/>
                </p:cNvSpPr>
                <p:nvPr/>
              </p:nvSpPr>
              <p:spPr bwMode="auto">
                <a:xfrm flipV="1">
                  <a:off x="4156075" y="2838450"/>
                  <a:ext cx="539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Line 1150">
                  <a:extLst>
                    <a:ext uri="{FF2B5EF4-FFF2-40B4-BE49-F238E27FC236}">
                      <a16:creationId xmlns:a16="http://schemas.microsoft.com/office/drawing/2014/main" id="{C3B0C3A2-8C3E-49A9-8A45-40A295F0C8CD}"/>
                    </a:ext>
                  </a:extLst>
                </p:cNvPr>
                <p:cNvSpPr>
                  <a:spLocks noChangeShapeType="1"/>
                </p:cNvSpPr>
                <p:nvPr/>
              </p:nvSpPr>
              <p:spPr bwMode="auto">
                <a:xfrm flipV="1">
                  <a:off x="4556125" y="2974975"/>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7" name="Line 1151">
                  <a:extLst>
                    <a:ext uri="{FF2B5EF4-FFF2-40B4-BE49-F238E27FC236}">
                      <a16:creationId xmlns:a16="http://schemas.microsoft.com/office/drawing/2014/main" id="{B9A9DD28-66B9-45BF-B4A8-8984A1E5E8F3}"/>
                    </a:ext>
                  </a:extLst>
                </p:cNvPr>
                <p:cNvSpPr>
                  <a:spLocks noChangeShapeType="1"/>
                </p:cNvSpPr>
                <p:nvPr/>
              </p:nvSpPr>
              <p:spPr bwMode="auto">
                <a:xfrm flipV="1">
                  <a:off x="4635500" y="308292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Line 1152">
                  <a:extLst>
                    <a:ext uri="{FF2B5EF4-FFF2-40B4-BE49-F238E27FC236}">
                      <a16:creationId xmlns:a16="http://schemas.microsoft.com/office/drawing/2014/main" id="{98C8519D-8547-4E57-A5D0-16B41646AE01}"/>
                    </a:ext>
                  </a:extLst>
                </p:cNvPr>
                <p:cNvSpPr>
                  <a:spLocks noChangeShapeType="1"/>
                </p:cNvSpPr>
                <p:nvPr/>
              </p:nvSpPr>
              <p:spPr bwMode="auto">
                <a:xfrm flipV="1">
                  <a:off x="3740150" y="2908300"/>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9" name="Line 1153">
                  <a:extLst>
                    <a:ext uri="{FF2B5EF4-FFF2-40B4-BE49-F238E27FC236}">
                      <a16:creationId xmlns:a16="http://schemas.microsoft.com/office/drawing/2014/main" id="{CE437AFA-2DE2-401D-A810-C1C6CD6B41E5}"/>
                    </a:ext>
                  </a:extLst>
                </p:cNvPr>
                <p:cNvSpPr>
                  <a:spLocks noChangeShapeType="1"/>
                </p:cNvSpPr>
                <p:nvPr/>
              </p:nvSpPr>
              <p:spPr bwMode="auto">
                <a:xfrm flipV="1">
                  <a:off x="3749675" y="2870200"/>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Line 1154">
                  <a:extLst>
                    <a:ext uri="{FF2B5EF4-FFF2-40B4-BE49-F238E27FC236}">
                      <a16:creationId xmlns:a16="http://schemas.microsoft.com/office/drawing/2014/main" id="{3F87BF66-322D-463E-AB3F-201D88B2166C}"/>
                    </a:ext>
                  </a:extLst>
                </p:cNvPr>
                <p:cNvSpPr>
                  <a:spLocks noChangeShapeType="1"/>
                </p:cNvSpPr>
                <p:nvPr/>
              </p:nvSpPr>
              <p:spPr bwMode="auto">
                <a:xfrm flipH="1" flipV="1">
                  <a:off x="3740150" y="2947988"/>
                  <a:ext cx="476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1" name="Line 1155">
                  <a:extLst>
                    <a:ext uri="{FF2B5EF4-FFF2-40B4-BE49-F238E27FC236}">
                      <a16:creationId xmlns:a16="http://schemas.microsoft.com/office/drawing/2014/main" id="{6093227A-4340-456B-9FD1-4A64B4D516CE}"/>
                    </a:ext>
                  </a:extLst>
                </p:cNvPr>
                <p:cNvSpPr>
                  <a:spLocks noChangeShapeType="1"/>
                </p:cNvSpPr>
                <p:nvPr/>
              </p:nvSpPr>
              <p:spPr bwMode="auto">
                <a:xfrm flipH="1" flipV="1">
                  <a:off x="4633913" y="3190875"/>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Line 1156">
                  <a:extLst>
                    <a:ext uri="{FF2B5EF4-FFF2-40B4-BE49-F238E27FC236}">
                      <a16:creationId xmlns:a16="http://schemas.microsoft.com/office/drawing/2014/main" id="{0F19FFE0-5E7E-4A16-B2C0-70075F54310A}"/>
                    </a:ext>
                  </a:extLst>
                </p:cNvPr>
                <p:cNvSpPr>
                  <a:spLocks noChangeShapeType="1"/>
                </p:cNvSpPr>
                <p:nvPr/>
              </p:nvSpPr>
              <p:spPr bwMode="auto">
                <a:xfrm flipV="1">
                  <a:off x="4457700" y="2914650"/>
                  <a:ext cx="53975"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3" name="Line 1157">
                  <a:extLst>
                    <a:ext uri="{FF2B5EF4-FFF2-40B4-BE49-F238E27FC236}">
                      <a16:creationId xmlns:a16="http://schemas.microsoft.com/office/drawing/2014/main" id="{A2A11DEE-35B0-4C2E-B08C-7A39B6CAD16B}"/>
                    </a:ext>
                  </a:extLst>
                </p:cNvPr>
                <p:cNvSpPr>
                  <a:spLocks noChangeShapeType="1"/>
                </p:cNvSpPr>
                <p:nvPr/>
              </p:nvSpPr>
              <p:spPr bwMode="auto">
                <a:xfrm flipH="1" flipV="1">
                  <a:off x="4541838" y="3187700"/>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Line 1158">
                  <a:extLst>
                    <a:ext uri="{FF2B5EF4-FFF2-40B4-BE49-F238E27FC236}">
                      <a16:creationId xmlns:a16="http://schemas.microsoft.com/office/drawing/2014/main" id="{5AA6C1B9-F2F3-4179-840B-6454C7BD27B5}"/>
                    </a:ext>
                  </a:extLst>
                </p:cNvPr>
                <p:cNvSpPr>
                  <a:spLocks noChangeShapeType="1"/>
                </p:cNvSpPr>
                <p:nvPr/>
              </p:nvSpPr>
              <p:spPr bwMode="auto">
                <a:xfrm flipV="1">
                  <a:off x="3773488" y="283686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5" name="Line 1159">
                  <a:extLst>
                    <a:ext uri="{FF2B5EF4-FFF2-40B4-BE49-F238E27FC236}">
                      <a16:creationId xmlns:a16="http://schemas.microsoft.com/office/drawing/2014/main" id="{7F010CCE-8AA1-4786-92D5-96D28BFEB973}"/>
                    </a:ext>
                  </a:extLst>
                </p:cNvPr>
                <p:cNvSpPr>
                  <a:spLocks noChangeShapeType="1"/>
                </p:cNvSpPr>
                <p:nvPr/>
              </p:nvSpPr>
              <p:spPr bwMode="auto">
                <a:xfrm flipH="1">
                  <a:off x="4281488" y="3108325"/>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Line 1160">
                  <a:extLst>
                    <a:ext uri="{FF2B5EF4-FFF2-40B4-BE49-F238E27FC236}">
                      <a16:creationId xmlns:a16="http://schemas.microsoft.com/office/drawing/2014/main" id="{D872A64F-AC0D-47BC-B08C-C01C20C0F452}"/>
                    </a:ext>
                  </a:extLst>
                </p:cNvPr>
                <p:cNvSpPr>
                  <a:spLocks noChangeShapeType="1"/>
                </p:cNvSpPr>
                <p:nvPr/>
              </p:nvSpPr>
              <p:spPr bwMode="auto">
                <a:xfrm flipH="1" flipV="1">
                  <a:off x="3744913" y="2986088"/>
                  <a:ext cx="206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7" name="Line 1161">
                  <a:extLst>
                    <a:ext uri="{FF2B5EF4-FFF2-40B4-BE49-F238E27FC236}">
                      <a16:creationId xmlns:a16="http://schemas.microsoft.com/office/drawing/2014/main" id="{9B81C93E-8BDD-4F7A-9FFB-50A4D9B2E20C}"/>
                    </a:ext>
                  </a:extLst>
                </p:cNvPr>
                <p:cNvSpPr>
                  <a:spLocks noChangeShapeType="1"/>
                </p:cNvSpPr>
                <p:nvPr/>
              </p:nvSpPr>
              <p:spPr bwMode="auto">
                <a:xfrm flipV="1">
                  <a:off x="4659313" y="3051175"/>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Line 1162">
                  <a:extLst>
                    <a:ext uri="{FF2B5EF4-FFF2-40B4-BE49-F238E27FC236}">
                      <a16:creationId xmlns:a16="http://schemas.microsoft.com/office/drawing/2014/main" id="{65B8D27A-0BCD-4066-811A-97ECEE485F72}"/>
                    </a:ext>
                  </a:extLst>
                </p:cNvPr>
                <p:cNvSpPr>
                  <a:spLocks noChangeShapeType="1"/>
                </p:cNvSpPr>
                <p:nvPr/>
              </p:nvSpPr>
              <p:spPr bwMode="auto">
                <a:xfrm flipH="1">
                  <a:off x="4432300" y="3146425"/>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9" name="Line 1163">
                  <a:extLst>
                    <a:ext uri="{FF2B5EF4-FFF2-40B4-BE49-F238E27FC236}">
                      <a16:creationId xmlns:a16="http://schemas.microsoft.com/office/drawing/2014/main" id="{39154AB6-C12F-43A3-A748-3C9942826B45}"/>
                    </a:ext>
                  </a:extLst>
                </p:cNvPr>
                <p:cNvSpPr>
                  <a:spLocks noChangeShapeType="1"/>
                </p:cNvSpPr>
                <p:nvPr/>
              </p:nvSpPr>
              <p:spPr bwMode="auto">
                <a:xfrm flipH="1" flipV="1">
                  <a:off x="4652963" y="3221038"/>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Line 1164">
                  <a:extLst>
                    <a:ext uri="{FF2B5EF4-FFF2-40B4-BE49-F238E27FC236}">
                      <a16:creationId xmlns:a16="http://schemas.microsoft.com/office/drawing/2014/main" id="{2277F18D-FA9F-4243-8D75-B7B772505E2F}"/>
                    </a:ext>
                  </a:extLst>
                </p:cNvPr>
                <p:cNvSpPr>
                  <a:spLocks noChangeShapeType="1"/>
                </p:cNvSpPr>
                <p:nvPr/>
              </p:nvSpPr>
              <p:spPr bwMode="auto">
                <a:xfrm flipH="1" flipV="1">
                  <a:off x="3941763" y="3051175"/>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1" name="Line 1165">
                  <a:extLst>
                    <a:ext uri="{FF2B5EF4-FFF2-40B4-BE49-F238E27FC236}">
                      <a16:creationId xmlns:a16="http://schemas.microsoft.com/office/drawing/2014/main" id="{D69E735A-D0EF-4276-A98E-7779F97E5CD6}"/>
                    </a:ext>
                  </a:extLst>
                </p:cNvPr>
                <p:cNvSpPr>
                  <a:spLocks noChangeShapeType="1"/>
                </p:cNvSpPr>
                <p:nvPr/>
              </p:nvSpPr>
              <p:spPr bwMode="auto">
                <a:xfrm flipV="1">
                  <a:off x="4005263" y="281463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Line 1166">
                  <a:extLst>
                    <a:ext uri="{FF2B5EF4-FFF2-40B4-BE49-F238E27FC236}">
                      <a16:creationId xmlns:a16="http://schemas.microsoft.com/office/drawing/2014/main" id="{355249A9-8BA9-4F32-BA64-7A8B6DB86C98}"/>
                    </a:ext>
                  </a:extLst>
                </p:cNvPr>
                <p:cNvSpPr>
                  <a:spLocks noChangeShapeType="1"/>
                </p:cNvSpPr>
                <p:nvPr/>
              </p:nvSpPr>
              <p:spPr bwMode="auto">
                <a:xfrm flipH="1">
                  <a:off x="4130675" y="3079750"/>
                  <a:ext cx="396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3" name="Line 1167">
                  <a:extLst>
                    <a:ext uri="{FF2B5EF4-FFF2-40B4-BE49-F238E27FC236}">
                      <a16:creationId xmlns:a16="http://schemas.microsoft.com/office/drawing/2014/main" id="{B841D45B-A6CE-40C9-9C21-CCF642E04487}"/>
                    </a:ext>
                  </a:extLst>
                </p:cNvPr>
                <p:cNvSpPr>
                  <a:spLocks noChangeShapeType="1"/>
                </p:cNvSpPr>
                <p:nvPr/>
              </p:nvSpPr>
              <p:spPr bwMode="auto">
                <a:xfrm>
                  <a:off x="4362450" y="2871788"/>
                  <a:ext cx="555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Line 1168">
                  <a:extLst>
                    <a:ext uri="{FF2B5EF4-FFF2-40B4-BE49-F238E27FC236}">
                      <a16:creationId xmlns:a16="http://schemas.microsoft.com/office/drawing/2014/main" id="{530BA256-59FA-4F02-9BA5-FC4897332BCB}"/>
                    </a:ext>
                  </a:extLst>
                </p:cNvPr>
                <p:cNvSpPr>
                  <a:spLocks noChangeShapeType="1"/>
                </p:cNvSpPr>
                <p:nvPr/>
              </p:nvSpPr>
              <p:spPr bwMode="auto">
                <a:xfrm flipV="1">
                  <a:off x="4603750" y="2962275"/>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5" name="Line 1169">
                  <a:extLst>
                    <a:ext uri="{FF2B5EF4-FFF2-40B4-BE49-F238E27FC236}">
                      <a16:creationId xmlns:a16="http://schemas.microsoft.com/office/drawing/2014/main" id="{64F98E66-A127-4745-B63D-BF7CE7FD181F}"/>
                    </a:ext>
                  </a:extLst>
                </p:cNvPr>
                <p:cNvSpPr>
                  <a:spLocks noChangeShapeType="1"/>
                </p:cNvSpPr>
                <p:nvPr/>
              </p:nvSpPr>
              <p:spPr bwMode="auto">
                <a:xfrm>
                  <a:off x="4210050" y="2838450"/>
                  <a:ext cx="57150"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6" name="Line 1170">
                  <a:extLst>
                    <a:ext uri="{FF2B5EF4-FFF2-40B4-BE49-F238E27FC236}">
                      <a16:creationId xmlns:a16="http://schemas.microsoft.com/office/drawing/2014/main" id="{891A426A-351F-47C4-9304-58325873A617}"/>
                    </a:ext>
                  </a:extLst>
                </p:cNvPr>
                <p:cNvSpPr>
                  <a:spLocks noChangeShapeType="1"/>
                </p:cNvSpPr>
                <p:nvPr/>
              </p:nvSpPr>
              <p:spPr bwMode="auto">
                <a:xfrm flipV="1">
                  <a:off x="3810000" y="2811463"/>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Line 1171">
                  <a:extLst>
                    <a:ext uri="{FF2B5EF4-FFF2-40B4-BE49-F238E27FC236}">
                      <a16:creationId xmlns:a16="http://schemas.microsoft.com/office/drawing/2014/main" id="{F66B0194-EA1D-4747-9866-045A8A29038C}"/>
                    </a:ext>
                  </a:extLst>
                </p:cNvPr>
                <p:cNvSpPr>
                  <a:spLocks noChangeShapeType="1"/>
                </p:cNvSpPr>
                <p:nvPr/>
              </p:nvSpPr>
              <p:spPr bwMode="auto">
                <a:xfrm flipH="1" flipV="1">
                  <a:off x="3765550" y="30178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8" name="Line 1172">
                  <a:extLst>
                    <a:ext uri="{FF2B5EF4-FFF2-40B4-BE49-F238E27FC236}">
                      <a16:creationId xmlns:a16="http://schemas.microsoft.com/office/drawing/2014/main" id="{AD56254A-C99F-4AF5-A859-2B44942619DA}"/>
                    </a:ext>
                  </a:extLst>
                </p:cNvPr>
                <p:cNvSpPr>
                  <a:spLocks noChangeShapeType="1"/>
                </p:cNvSpPr>
                <p:nvPr/>
              </p:nvSpPr>
              <p:spPr bwMode="auto">
                <a:xfrm flipH="1">
                  <a:off x="4579938" y="3190875"/>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9" name="Line 1173">
                  <a:extLst>
                    <a:ext uri="{FF2B5EF4-FFF2-40B4-BE49-F238E27FC236}">
                      <a16:creationId xmlns:a16="http://schemas.microsoft.com/office/drawing/2014/main" id="{4567FFF1-FDA1-4F94-8DB4-DD0CBFBCB210}"/>
                    </a:ext>
                  </a:extLst>
                </p:cNvPr>
                <p:cNvSpPr>
                  <a:spLocks noChangeShapeType="1"/>
                </p:cNvSpPr>
                <p:nvPr/>
              </p:nvSpPr>
              <p:spPr bwMode="auto">
                <a:xfrm>
                  <a:off x="4511675" y="2914650"/>
                  <a:ext cx="55563"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0" name="Line 1174">
                  <a:extLst>
                    <a:ext uri="{FF2B5EF4-FFF2-40B4-BE49-F238E27FC236}">
                      <a16:creationId xmlns:a16="http://schemas.microsoft.com/office/drawing/2014/main" id="{A01AD21D-A79E-4090-84D3-F1C376BAFF03}"/>
                    </a:ext>
                  </a:extLst>
                </p:cNvPr>
                <p:cNvSpPr>
                  <a:spLocks noChangeShapeType="1"/>
                </p:cNvSpPr>
                <p:nvPr/>
              </p:nvSpPr>
              <p:spPr bwMode="auto">
                <a:xfrm flipV="1">
                  <a:off x="4695825" y="3028950"/>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Line 1175">
                  <a:extLst>
                    <a:ext uri="{FF2B5EF4-FFF2-40B4-BE49-F238E27FC236}">
                      <a16:creationId xmlns:a16="http://schemas.microsoft.com/office/drawing/2014/main" id="{3CFC835D-9E6A-43D6-B873-25127F2A1DCA}"/>
                    </a:ext>
                  </a:extLst>
                </p:cNvPr>
                <p:cNvSpPr>
                  <a:spLocks noChangeShapeType="1"/>
                </p:cNvSpPr>
                <p:nvPr/>
              </p:nvSpPr>
              <p:spPr bwMode="auto">
                <a:xfrm flipH="1" flipV="1">
                  <a:off x="4684713" y="3240088"/>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2" name="Line 1176">
                  <a:extLst>
                    <a:ext uri="{FF2B5EF4-FFF2-40B4-BE49-F238E27FC236}">
                      <a16:creationId xmlns:a16="http://schemas.microsoft.com/office/drawing/2014/main" id="{53471C8E-734E-4206-8E4F-15F87B24B623}"/>
                    </a:ext>
                  </a:extLst>
                </p:cNvPr>
                <p:cNvSpPr>
                  <a:spLocks noChangeShapeType="1"/>
                </p:cNvSpPr>
                <p:nvPr/>
              </p:nvSpPr>
              <p:spPr bwMode="auto">
                <a:xfrm flipH="1">
                  <a:off x="4322763" y="3092450"/>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Line 1177">
                  <a:extLst>
                    <a:ext uri="{FF2B5EF4-FFF2-40B4-BE49-F238E27FC236}">
                      <a16:creationId xmlns:a16="http://schemas.microsoft.com/office/drawing/2014/main" id="{F8BA795D-2F76-4E11-888B-A62DE89D05AB}"/>
                    </a:ext>
                  </a:extLst>
                </p:cNvPr>
                <p:cNvSpPr>
                  <a:spLocks noChangeShapeType="1"/>
                </p:cNvSpPr>
                <p:nvPr/>
              </p:nvSpPr>
              <p:spPr bwMode="auto">
                <a:xfrm flipV="1">
                  <a:off x="4759325" y="3178175"/>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4" name="Line 1178">
                  <a:extLst>
                    <a:ext uri="{FF2B5EF4-FFF2-40B4-BE49-F238E27FC236}">
                      <a16:creationId xmlns:a16="http://schemas.microsoft.com/office/drawing/2014/main" id="{2D6E67E8-5636-45AA-B85B-C4BF05E31289}"/>
                    </a:ext>
                  </a:extLst>
                </p:cNvPr>
                <p:cNvSpPr>
                  <a:spLocks noChangeShapeType="1"/>
                </p:cNvSpPr>
                <p:nvPr/>
              </p:nvSpPr>
              <p:spPr bwMode="auto">
                <a:xfrm flipH="1" flipV="1">
                  <a:off x="4759325" y="3216275"/>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Line 1179">
                  <a:extLst>
                    <a:ext uri="{FF2B5EF4-FFF2-40B4-BE49-F238E27FC236}">
                      <a16:creationId xmlns:a16="http://schemas.microsoft.com/office/drawing/2014/main" id="{69E07094-69C3-4505-8FD0-BC45164F76C2}"/>
                    </a:ext>
                  </a:extLst>
                </p:cNvPr>
                <p:cNvSpPr>
                  <a:spLocks noChangeShapeType="1"/>
                </p:cNvSpPr>
                <p:nvPr/>
              </p:nvSpPr>
              <p:spPr bwMode="auto">
                <a:xfrm flipH="1">
                  <a:off x="4473575" y="3128963"/>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6" name="Line 1180">
                  <a:extLst>
                    <a:ext uri="{FF2B5EF4-FFF2-40B4-BE49-F238E27FC236}">
                      <a16:creationId xmlns:a16="http://schemas.microsoft.com/office/drawing/2014/main" id="{77F2772C-BCF0-4661-8821-BBE5377930E3}"/>
                    </a:ext>
                  </a:extLst>
                </p:cNvPr>
                <p:cNvSpPr>
                  <a:spLocks noChangeShapeType="1"/>
                </p:cNvSpPr>
                <p:nvPr/>
              </p:nvSpPr>
              <p:spPr bwMode="auto">
                <a:xfrm flipV="1">
                  <a:off x="4059238" y="2813050"/>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Line 1181">
                  <a:extLst>
                    <a:ext uri="{FF2B5EF4-FFF2-40B4-BE49-F238E27FC236}">
                      <a16:creationId xmlns:a16="http://schemas.microsoft.com/office/drawing/2014/main" id="{830E1968-CACD-46F7-BD22-DB3D9548E3E0}"/>
                    </a:ext>
                  </a:extLst>
                </p:cNvPr>
                <p:cNvSpPr>
                  <a:spLocks noChangeShapeType="1"/>
                </p:cNvSpPr>
                <p:nvPr/>
              </p:nvSpPr>
              <p:spPr bwMode="auto">
                <a:xfrm flipH="1">
                  <a:off x="3979863" y="3059113"/>
                  <a:ext cx="41275"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8" name="Line 1182">
                  <a:extLst>
                    <a:ext uri="{FF2B5EF4-FFF2-40B4-BE49-F238E27FC236}">
                      <a16:creationId xmlns:a16="http://schemas.microsoft.com/office/drawing/2014/main" id="{9657A8CB-27CF-4477-88EC-D80C00140ADA}"/>
                    </a:ext>
                  </a:extLst>
                </p:cNvPr>
                <p:cNvSpPr>
                  <a:spLocks noChangeShapeType="1"/>
                </p:cNvSpPr>
                <p:nvPr/>
              </p:nvSpPr>
              <p:spPr bwMode="auto">
                <a:xfrm flipV="1">
                  <a:off x="4767263" y="3141663"/>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Line 1183">
                  <a:extLst>
                    <a:ext uri="{FF2B5EF4-FFF2-40B4-BE49-F238E27FC236}">
                      <a16:creationId xmlns:a16="http://schemas.microsoft.com/office/drawing/2014/main" id="{9702F3DF-FB0A-4043-A828-AAEB6D0BAE1E}"/>
                    </a:ext>
                  </a:extLst>
                </p:cNvPr>
                <p:cNvSpPr>
                  <a:spLocks noChangeShapeType="1"/>
                </p:cNvSpPr>
                <p:nvPr/>
              </p:nvSpPr>
              <p:spPr bwMode="auto">
                <a:xfrm flipH="1" flipV="1">
                  <a:off x="4765675" y="325120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0" name="Line 1184">
                  <a:extLst>
                    <a:ext uri="{FF2B5EF4-FFF2-40B4-BE49-F238E27FC236}">
                      <a16:creationId xmlns:a16="http://schemas.microsoft.com/office/drawing/2014/main" id="{83F1ACFC-A659-4966-BE58-51175E74ECF0}"/>
                    </a:ext>
                  </a:extLst>
                </p:cNvPr>
                <p:cNvSpPr>
                  <a:spLocks noChangeShapeType="1"/>
                </p:cNvSpPr>
                <p:nvPr/>
              </p:nvSpPr>
              <p:spPr bwMode="auto">
                <a:xfrm flipV="1">
                  <a:off x="3598863" y="2903538"/>
                  <a:ext cx="79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Line 1185">
                  <a:extLst>
                    <a:ext uri="{FF2B5EF4-FFF2-40B4-BE49-F238E27FC236}">
                      <a16:creationId xmlns:a16="http://schemas.microsoft.com/office/drawing/2014/main" id="{41F4C1BF-9CD4-49E6-AD58-CACE41D285BF}"/>
                    </a:ext>
                  </a:extLst>
                </p:cNvPr>
                <p:cNvSpPr>
                  <a:spLocks noChangeShapeType="1"/>
                </p:cNvSpPr>
                <p:nvPr/>
              </p:nvSpPr>
              <p:spPr bwMode="auto">
                <a:xfrm flipV="1">
                  <a:off x="3606800" y="2863850"/>
                  <a:ext cx="2381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2" name="Line 1186">
                  <a:extLst>
                    <a:ext uri="{FF2B5EF4-FFF2-40B4-BE49-F238E27FC236}">
                      <a16:creationId xmlns:a16="http://schemas.microsoft.com/office/drawing/2014/main" id="{F305A948-C67E-4FB6-A40F-5A74D7095D77}"/>
                    </a:ext>
                  </a:extLst>
                </p:cNvPr>
                <p:cNvSpPr>
                  <a:spLocks noChangeShapeType="1"/>
                </p:cNvSpPr>
                <p:nvPr/>
              </p:nvSpPr>
              <p:spPr bwMode="auto">
                <a:xfrm flipH="1" flipV="1">
                  <a:off x="3598863" y="2943225"/>
                  <a:ext cx="476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Line 1187">
                  <a:extLst>
                    <a:ext uri="{FF2B5EF4-FFF2-40B4-BE49-F238E27FC236}">
                      <a16:creationId xmlns:a16="http://schemas.microsoft.com/office/drawing/2014/main" id="{4A8D269A-C972-42E7-81CA-6B8172845342}"/>
                    </a:ext>
                  </a:extLst>
                </p:cNvPr>
                <p:cNvSpPr>
                  <a:spLocks noChangeShapeType="1"/>
                </p:cNvSpPr>
                <p:nvPr/>
              </p:nvSpPr>
              <p:spPr bwMode="auto">
                <a:xfrm flipV="1">
                  <a:off x="3857625" y="2798763"/>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4" name="Line 1188">
                  <a:extLst>
                    <a:ext uri="{FF2B5EF4-FFF2-40B4-BE49-F238E27FC236}">
                      <a16:creationId xmlns:a16="http://schemas.microsoft.com/office/drawing/2014/main" id="{7051DE9C-1BDE-410B-9E71-DF4E37B7EEB1}"/>
                    </a:ext>
                  </a:extLst>
                </p:cNvPr>
                <p:cNvSpPr>
                  <a:spLocks noChangeShapeType="1"/>
                </p:cNvSpPr>
                <p:nvPr/>
              </p:nvSpPr>
              <p:spPr bwMode="auto">
                <a:xfrm flipH="1">
                  <a:off x="4170363" y="3063875"/>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Line 1189">
                  <a:extLst>
                    <a:ext uri="{FF2B5EF4-FFF2-40B4-BE49-F238E27FC236}">
                      <a16:creationId xmlns:a16="http://schemas.microsoft.com/office/drawing/2014/main" id="{1D0CE224-8659-4FBB-88C4-FC83E8C3780D}"/>
                    </a:ext>
                  </a:extLst>
                </p:cNvPr>
                <p:cNvSpPr>
                  <a:spLocks noChangeShapeType="1"/>
                </p:cNvSpPr>
                <p:nvPr/>
              </p:nvSpPr>
              <p:spPr bwMode="auto">
                <a:xfrm>
                  <a:off x="4418013" y="2871788"/>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6" name="Line 1190">
                  <a:extLst>
                    <a:ext uri="{FF2B5EF4-FFF2-40B4-BE49-F238E27FC236}">
                      <a16:creationId xmlns:a16="http://schemas.microsoft.com/office/drawing/2014/main" id="{EB71366C-57D8-46FD-990B-7F3C6EC8F8D6}"/>
                    </a:ext>
                  </a:extLst>
                </p:cNvPr>
                <p:cNvSpPr>
                  <a:spLocks noChangeShapeType="1"/>
                </p:cNvSpPr>
                <p:nvPr/>
              </p:nvSpPr>
              <p:spPr bwMode="auto">
                <a:xfrm flipH="1" flipV="1">
                  <a:off x="3795713" y="3038475"/>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Line 1191">
                  <a:extLst>
                    <a:ext uri="{FF2B5EF4-FFF2-40B4-BE49-F238E27FC236}">
                      <a16:creationId xmlns:a16="http://schemas.microsoft.com/office/drawing/2014/main" id="{C8C11035-95E1-4097-A63B-13798A2E826B}"/>
                    </a:ext>
                  </a:extLst>
                </p:cNvPr>
                <p:cNvSpPr>
                  <a:spLocks noChangeShapeType="1"/>
                </p:cNvSpPr>
                <p:nvPr/>
              </p:nvSpPr>
              <p:spPr bwMode="auto">
                <a:xfrm>
                  <a:off x="4657725" y="2962275"/>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8" name="Line 1192">
                  <a:extLst>
                    <a:ext uri="{FF2B5EF4-FFF2-40B4-BE49-F238E27FC236}">
                      <a16:creationId xmlns:a16="http://schemas.microsoft.com/office/drawing/2014/main" id="{ADA26B59-E2FC-4855-94ED-A418FF25B2D9}"/>
                    </a:ext>
                  </a:extLst>
                </p:cNvPr>
                <p:cNvSpPr>
                  <a:spLocks noChangeShapeType="1"/>
                </p:cNvSpPr>
                <p:nvPr/>
              </p:nvSpPr>
              <p:spPr bwMode="auto">
                <a:xfrm>
                  <a:off x="4267200" y="2838450"/>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Line 1193">
                  <a:extLst>
                    <a:ext uri="{FF2B5EF4-FFF2-40B4-BE49-F238E27FC236}">
                      <a16:creationId xmlns:a16="http://schemas.microsoft.com/office/drawing/2014/main" id="{D2A615B9-7446-4129-99D8-42AEC5DCA122}"/>
                    </a:ext>
                  </a:extLst>
                </p:cNvPr>
                <p:cNvSpPr>
                  <a:spLocks noChangeShapeType="1"/>
                </p:cNvSpPr>
                <p:nvPr/>
              </p:nvSpPr>
              <p:spPr bwMode="auto">
                <a:xfrm flipV="1">
                  <a:off x="3630613" y="283051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0" name="Line 1194">
                  <a:extLst>
                    <a:ext uri="{FF2B5EF4-FFF2-40B4-BE49-F238E27FC236}">
                      <a16:creationId xmlns:a16="http://schemas.microsoft.com/office/drawing/2014/main" id="{82DA60A8-9D92-41DD-9C6E-91DE19C4776C}"/>
                    </a:ext>
                  </a:extLst>
                </p:cNvPr>
                <p:cNvSpPr>
                  <a:spLocks noChangeShapeType="1"/>
                </p:cNvSpPr>
                <p:nvPr/>
              </p:nvSpPr>
              <p:spPr bwMode="auto">
                <a:xfrm flipH="1" flipV="1">
                  <a:off x="3603625" y="2981325"/>
                  <a:ext cx="20638"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1" name="Line 1195">
                  <a:extLst>
                    <a:ext uri="{FF2B5EF4-FFF2-40B4-BE49-F238E27FC236}">
                      <a16:creationId xmlns:a16="http://schemas.microsoft.com/office/drawing/2014/main" id="{C7119372-E79D-4FAC-B0E0-2E3DAB0AA947}"/>
                    </a:ext>
                  </a:extLst>
                </p:cNvPr>
                <p:cNvSpPr>
                  <a:spLocks noChangeShapeType="1"/>
                </p:cNvSpPr>
                <p:nvPr/>
              </p:nvSpPr>
              <p:spPr bwMode="auto">
                <a:xfrm flipH="1">
                  <a:off x="4621213" y="3175000"/>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2" name="Line 1196">
                  <a:extLst>
                    <a:ext uri="{FF2B5EF4-FFF2-40B4-BE49-F238E27FC236}">
                      <a16:creationId xmlns:a16="http://schemas.microsoft.com/office/drawing/2014/main" id="{6AA0E2AB-1534-47CB-A3E8-41358AFD7314}"/>
                    </a:ext>
                  </a:extLst>
                </p:cNvPr>
                <p:cNvSpPr>
                  <a:spLocks noChangeShapeType="1"/>
                </p:cNvSpPr>
                <p:nvPr/>
              </p:nvSpPr>
              <p:spPr bwMode="auto">
                <a:xfrm flipH="1" flipV="1">
                  <a:off x="4786313" y="3279775"/>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3" name="Line 1197">
                  <a:extLst>
                    <a:ext uri="{FF2B5EF4-FFF2-40B4-BE49-F238E27FC236}">
                      <a16:creationId xmlns:a16="http://schemas.microsoft.com/office/drawing/2014/main" id="{8B7BA3A9-3521-40AA-AD42-773EF6C7E47D}"/>
                    </a:ext>
                  </a:extLst>
                </p:cNvPr>
                <p:cNvSpPr>
                  <a:spLocks noChangeShapeType="1"/>
                </p:cNvSpPr>
                <p:nvPr/>
              </p:nvSpPr>
              <p:spPr bwMode="auto">
                <a:xfrm flipV="1">
                  <a:off x="4791075" y="3111500"/>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4" name="Line 1198">
                  <a:extLst>
                    <a:ext uri="{FF2B5EF4-FFF2-40B4-BE49-F238E27FC236}">
                      <a16:creationId xmlns:a16="http://schemas.microsoft.com/office/drawing/2014/main" id="{3C826FA6-5E12-4834-A28C-31F7FD7762EF}"/>
                    </a:ext>
                  </a:extLst>
                </p:cNvPr>
                <p:cNvSpPr>
                  <a:spLocks noChangeShapeType="1"/>
                </p:cNvSpPr>
                <p:nvPr/>
              </p:nvSpPr>
              <p:spPr bwMode="auto">
                <a:xfrm flipV="1">
                  <a:off x="4743450" y="3017838"/>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5" name="Line 1199">
                  <a:extLst>
                    <a:ext uri="{FF2B5EF4-FFF2-40B4-BE49-F238E27FC236}">
                      <a16:creationId xmlns:a16="http://schemas.microsoft.com/office/drawing/2014/main" id="{006ECE71-72B6-4E65-A770-0D9AF1FC3DFE}"/>
                    </a:ext>
                  </a:extLst>
                </p:cNvPr>
                <p:cNvSpPr>
                  <a:spLocks noChangeShapeType="1"/>
                </p:cNvSpPr>
                <p:nvPr/>
              </p:nvSpPr>
              <p:spPr bwMode="auto">
                <a:xfrm flipH="1">
                  <a:off x="4722813" y="3243263"/>
                  <a:ext cx="41275"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6" name="Line 1200">
                  <a:extLst>
                    <a:ext uri="{FF2B5EF4-FFF2-40B4-BE49-F238E27FC236}">
                      <a16:creationId xmlns:a16="http://schemas.microsoft.com/office/drawing/2014/main" id="{27747165-6B6E-42F0-8F72-A1CE04A37F58}"/>
                    </a:ext>
                  </a:extLst>
                </p:cNvPr>
                <p:cNvSpPr>
                  <a:spLocks noChangeShapeType="1"/>
                </p:cNvSpPr>
                <p:nvPr/>
              </p:nvSpPr>
              <p:spPr bwMode="auto">
                <a:xfrm>
                  <a:off x="4567238" y="2914650"/>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7" name="Line 1201">
                  <a:extLst>
                    <a:ext uri="{FF2B5EF4-FFF2-40B4-BE49-F238E27FC236}">
                      <a16:creationId xmlns:a16="http://schemas.microsoft.com/office/drawing/2014/main" id="{11448803-4332-4EFB-BA8F-CB9F018585B7}"/>
                    </a:ext>
                  </a:extLst>
                </p:cNvPr>
                <p:cNvSpPr>
                  <a:spLocks noChangeShapeType="1"/>
                </p:cNvSpPr>
                <p:nvPr/>
              </p:nvSpPr>
              <p:spPr bwMode="auto">
                <a:xfrm flipH="1">
                  <a:off x="4362450" y="3065463"/>
                  <a:ext cx="31750"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8" name="Line 1202">
                  <a:extLst>
                    <a:ext uri="{FF2B5EF4-FFF2-40B4-BE49-F238E27FC236}">
                      <a16:creationId xmlns:a16="http://schemas.microsoft.com/office/drawing/2014/main" id="{CFA9AA15-3EFF-47E6-9FAA-CAEA4DC66964}"/>
                    </a:ext>
                  </a:extLst>
                </p:cNvPr>
                <p:cNvSpPr>
                  <a:spLocks noChangeShapeType="1"/>
                </p:cNvSpPr>
                <p:nvPr/>
              </p:nvSpPr>
              <p:spPr bwMode="auto">
                <a:xfrm flipH="1">
                  <a:off x="4513263" y="3101975"/>
                  <a:ext cx="31750"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9" name="Line 1203">
                  <a:extLst>
                    <a:ext uri="{FF2B5EF4-FFF2-40B4-BE49-F238E27FC236}">
                      <a16:creationId xmlns:a16="http://schemas.microsoft.com/office/drawing/2014/main" id="{D8D1F590-1737-4F2B-B140-078D0C1B0CEB}"/>
                    </a:ext>
                  </a:extLst>
                </p:cNvPr>
                <p:cNvSpPr>
                  <a:spLocks noChangeShapeType="1"/>
                </p:cNvSpPr>
                <p:nvPr/>
              </p:nvSpPr>
              <p:spPr bwMode="auto">
                <a:xfrm flipV="1">
                  <a:off x="3667125" y="2805113"/>
                  <a:ext cx="47625"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0" name="Line 1204">
                  <a:extLst>
                    <a:ext uri="{FF2B5EF4-FFF2-40B4-BE49-F238E27FC236}">
                      <a16:creationId xmlns:a16="http://schemas.microsoft.com/office/drawing/2014/main" id="{FF387E48-703B-48FF-ACA0-930303458B25}"/>
                    </a:ext>
                  </a:extLst>
                </p:cNvPr>
                <p:cNvSpPr>
                  <a:spLocks noChangeShapeType="1"/>
                </p:cNvSpPr>
                <p:nvPr/>
              </p:nvSpPr>
              <p:spPr bwMode="auto">
                <a:xfrm>
                  <a:off x="4114800" y="2813050"/>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1" name="Line 1205">
                  <a:extLst>
                    <a:ext uri="{FF2B5EF4-FFF2-40B4-BE49-F238E27FC236}">
                      <a16:creationId xmlns:a16="http://schemas.microsoft.com/office/drawing/2014/main" id="{A32DF6B7-3E9E-4B10-AB17-DE21976B9E3C}"/>
                    </a:ext>
                  </a:extLst>
                </p:cNvPr>
                <p:cNvSpPr>
                  <a:spLocks noChangeShapeType="1"/>
                </p:cNvSpPr>
                <p:nvPr/>
              </p:nvSpPr>
              <p:spPr bwMode="auto">
                <a:xfrm flipH="1">
                  <a:off x="4021138" y="3043238"/>
                  <a:ext cx="38100"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2" name="Line 1206">
                  <a:extLst>
                    <a:ext uri="{FF2B5EF4-FFF2-40B4-BE49-F238E27FC236}">
                      <a16:creationId xmlns:a16="http://schemas.microsoft.com/office/drawing/2014/main" id="{05B2C971-C5FE-404F-A39E-25D5BBDF2EE9}"/>
                    </a:ext>
                  </a:extLst>
                </p:cNvPr>
                <p:cNvSpPr>
                  <a:spLocks noChangeShapeType="1"/>
                </p:cNvSpPr>
                <p:nvPr/>
              </p:nvSpPr>
              <p:spPr bwMode="auto">
                <a:xfrm flipV="1">
                  <a:off x="3911600" y="2797175"/>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3" name="Line 1207">
                  <a:extLst>
                    <a:ext uri="{FF2B5EF4-FFF2-40B4-BE49-F238E27FC236}">
                      <a16:creationId xmlns:a16="http://schemas.microsoft.com/office/drawing/2014/main" id="{18233FD0-0B71-4614-9449-501EC0C13BA5}"/>
                    </a:ext>
                  </a:extLst>
                </p:cNvPr>
                <p:cNvSpPr>
                  <a:spLocks noChangeShapeType="1"/>
                </p:cNvSpPr>
                <p:nvPr/>
              </p:nvSpPr>
              <p:spPr bwMode="auto">
                <a:xfrm flipH="1" flipV="1">
                  <a:off x="3624263" y="3013075"/>
                  <a:ext cx="317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4" name="Line 1208">
                  <a:extLst>
                    <a:ext uri="{FF2B5EF4-FFF2-40B4-BE49-F238E27FC236}">
                      <a16:creationId xmlns:a16="http://schemas.microsoft.com/office/drawing/2014/main" id="{C8A8E92D-A2FA-473D-BC86-37D3105B79AA}"/>
                    </a:ext>
                  </a:extLst>
                </p:cNvPr>
                <p:cNvSpPr>
                  <a:spLocks noChangeShapeType="1"/>
                </p:cNvSpPr>
                <p:nvPr/>
              </p:nvSpPr>
              <p:spPr bwMode="auto">
                <a:xfrm>
                  <a:off x="4470400" y="2884488"/>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5" name="Line 1209">
                  <a:extLst>
                    <a:ext uri="{FF2B5EF4-FFF2-40B4-BE49-F238E27FC236}">
                      <a16:creationId xmlns:a16="http://schemas.microsoft.com/office/drawing/2014/main" id="{9BDB1274-C586-43FC-B08E-D2BA817C8D1D}"/>
                    </a:ext>
                  </a:extLst>
                </p:cNvPr>
                <p:cNvSpPr>
                  <a:spLocks noChangeShapeType="1"/>
                </p:cNvSpPr>
                <p:nvPr/>
              </p:nvSpPr>
              <p:spPr bwMode="auto">
                <a:xfrm flipH="1" flipV="1">
                  <a:off x="4818063" y="3298825"/>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6" name="Line 1210">
                  <a:extLst>
                    <a:ext uri="{FF2B5EF4-FFF2-40B4-BE49-F238E27FC236}">
                      <a16:creationId xmlns:a16="http://schemas.microsoft.com/office/drawing/2014/main" id="{40B831F2-F191-4FA6-8468-6FD4B04E8162}"/>
                    </a:ext>
                  </a:extLst>
                </p:cNvPr>
                <p:cNvSpPr>
                  <a:spLocks noChangeShapeType="1"/>
                </p:cNvSpPr>
                <p:nvPr/>
              </p:nvSpPr>
              <p:spPr bwMode="auto">
                <a:xfrm flipH="1">
                  <a:off x="4210050" y="3036888"/>
                  <a:ext cx="33338" cy="269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7" name="Line 1211">
                  <a:extLst>
                    <a:ext uri="{FF2B5EF4-FFF2-40B4-BE49-F238E27FC236}">
                      <a16:creationId xmlns:a16="http://schemas.microsoft.com/office/drawing/2014/main" id="{DBA6A685-1C42-4F2C-8753-3CDBDA9F1E7C}"/>
                    </a:ext>
                  </a:extLst>
                </p:cNvPr>
                <p:cNvSpPr>
                  <a:spLocks noChangeShapeType="1"/>
                </p:cNvSpPr>
                <p:nvPr/>
              </p:nvSpPr>
              <p:spPr bwMode="auto">
                <a:xfrm flipV="1">
                  <a:off x="4827588" y="3089275"/>
                  <a:ext cx="46038"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8" name="Line 1212">
                  <a:extLst>
                    <a:ext uri="{FF2B5EF4-FFF2-40B4-BE49-F238E27FC236}">
                      <a16:creationId xmlns:a16="http://schemas.microsoft.com/office/drawing/2014/main" id="{791A0041-A6D3-4BAC-910D-FF3F38754266}"/>
                    </a:ext>
                  </a:extLst>
                </p:cNvPr>
                <p:cNvSpPr>
                  <a:spLocks noChangeShapeType="1"/>
                </p:cNvSpPr>
                <p:nvPr/>
              </p:nvSpPr>
              <p:spPr bwMode="auto">
                <a:xfrm>
                  <a:off x="4319588" y="2851150"/>
                  <a:ext cx="46038"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9" name="Line 1213">
                  <a:extLst>
                    <a:ext uri="{FF2B5EF4-FFF2-40B4-BE49-F238E27FC236}">
                      <a16:creationId xmlns:a16="http://schemas.microsoft.com/office/drawing/2014/main" id="{88FE6BD0-5BCA-4288-8F0C-8EE56E19950E}"/>
                    </a:ext>
                  </a:extLst>
                </p:cNvPr>
                <p:cNvSpPr>
                  <a:spLocks noChangeShapeType="1"/>
                </p:cNvSpPr>
                <p:nvPr/>
              </p:nvSpPr>
              <p:spPr bwMode="auto">
                <a:xfrm flipH="1">
                  <a:off x="3833813" y="3048000"/>
                  <a:ext cx="412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0" name="Line 1214">
                  <a:extLst>
                    <a:ext uri="{FF2B5EF4-FFF2-40B4-BE49-F238E27FC236}">
                      <a16:creationId xmlns:a16="http://schemas.microsoft.com/office/drawing/2014/main" id="{4A193E14-0BE7-45A6-99D4-6E89AAC2BEA8}"/>
                    </a:ext>
                  </a:extLst>
                </p:cNvPr>
                <p:cNvSpPr>
                  <a:spLocks noChangeShapeType="1"/>
                </p:cNvSpPr>
                <p:nvPr/>
              </p:nvSpPr>
              <p:spPr bwMode="auto">
                <a:xfrm>
                  <a:off x="4713288" y="2963863"/>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1" name="Line 1215">
                  <a:extLst>
                    <a:ext uri="{FF2B5EF4-FFF2-40B4-BE49-F238E27FC236}">
                      <a16:creationId xmlns:a16="http://schemas.microsoft.com/office/drawing/2014/main" id="{F360E737-5FCF-4997-9D10-8E77CE0B781C}"/>
                    </a:ext>
                  </a:extLst>
                </p:cNvPr>
                <p:cNvSpPr>
                  <a:spLocks noChangeShapeType="1"/>
                </p:cNvSpPr>
                <p:nvPr/>
              </p:nvSpPr>
              <p:spPr bwMode="auto">
                <a:xfrm flipH="1">
                  <a:off x="4660900" y="3146425"/>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2" name="Line 1216">
                  <a:extLst>
                    <a:ext uri="{FF2B5EF4-FFF2-40B4-BE49-F238E27FC236}">
                      <a16:creationId xmlns:a16="http://schemas.microsoft.com/office/drawing/2014/main" id="{C859FD6C-BCE5-45DF-904F-870D33D85B82}"/>
                    </a:ext>
                  </a:extLst>
                </p:cNvPr>
                <p:cNvSpPr>
                  <a:spLocks noChangeShapeType="1"/>
                </p:cNvSpPr>
                <p:nvPr/>
              </p:nvSpPr>
              <p:spPr bwMode="auto">
                <a:xfrm flipH="1">
                  <a:off x="4764088" y="3225800"/>
                  <a:ext cx="39688" cy="174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3" name="Line 1217">
                  <a:extLst>
                    <a:ext uri="{FF2B5EF4-FFF2-40B4-BE49-F238E27FC236}">
                      <a16:creationId xmlns:a16="http://schemas.microsoft.com/office/drawing/2014/main" id="{06A173D1-44D1-4B72-AEF9-AED343F6C960}"/>
                    </a:ext>
                  </a:extLst>
                </p:cNvPr>
                <p:cNvSpPr>
                  <a:spLocks noChangeShapeType="1"/>
                </p:cNvSpPr>
                <p:nvPr/>
              </p:nvSpPr>
              <p:spPr bwMode="auto">
                <a:xfrm>
                  <a:off x="4619625" y="2927350"/>
                  <a:ext cx="460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4" name="Line 1218">
                  <a:extLst>
                    <a:ext uri="{FF2B5EF4-FFF2-40B4-BE49-F238E27FC236}">
                      <a16:creationId xmlns:a16="http://schemas.microsoft.com/office/drawing/2014/main" id="{5674EC83-BD50-4BDC-BB04-B708F64C0C2A}"/>
                    </a:ext>
                  </a:extLst>
                </p:cNvPr>
                <p:cNvSpPr>
                  <a:spLocks noChangeShapeType="1"/>
                </p:cNvSpPr>
                <p:nvPr/>
              </p:nvSpPr>
              <p:spPr bwMode="auto">
                <a:xfrm>
                  <a:off x="4795838" y="3017838"/>
                  <a:ext cx="55563"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5" name="Line 1219">
                  <a:extLst>
                    <a:ext uri="{FF2B5EF4-FFF2-40B4-BE49-F238E27FC236}">
                      <a16:creationId xmlns:a16="http://schemas.microsoft.com/office/drawing/2014/main" id="{8F4DBC52-29F9-4E13-ADA7-E98932D1E9DF}"/>
                    </a:ext>
                  </a:extLst>
                </p:cNvPr>
                <p:cNvSpPr>
                  <a:spLocks noChangeShapeType="1"/>
                </p:cNvSpPr>
                <p:nvPr/>
              </p:nvSpPr>
              <p:spPr bwMode="auto">
                <a:xfrm flipH="1">
                  <a:off x="4394200" y="3030538"/>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6" name="Line 1220">
                  <a:extLst>
                    <a:ext uri="{FF2B5EF4-FFF2-40B4-BE49-F238E27FC236}">
                      <a16:creationId xmlns:a16="http://schemas.microsoft.com/office/drawing/2014/main" id="{84D498D5-20B7-40CD-9F32-8819C0CF9FBB}"/>
                    </a:ext>
                  </a:extLst>
                </p:cNvPr>
                <p:cNvSpPr>
                  <a:spLocks noChangeShapeType="1"/>
                </p:cNvSpPr>
                <p:nvPr/>
              </p:nvSpPr>
              <p:spPr bwMode="auto">
                <a:xfrm flipV="1">
                  <a:off x="3714750" y="2790825"/>
                  <a:ext cx="53975" cy="142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7" name="Line 1221">
                  <a:extLst>
                    <a:ext uri="{FF2B5EF4-FFF2-40B4-BE49-F238E27FC236}">
                      <a16:creationId xmlns:a16="http://schemas.microsoft.com/office/drawing/2014/main" id="{105F6B69-11BE-4982-8FB0-9FE5378B993A}"/>
                    </a:ext>
                  </a:extLst>
                </p:cNvPr>
                <p:cNvSpPr>
                  <a:spLocks noChangeShapeType="1"/>
                </p:cNvSpPr>
                <p:nvPr/>
              </p:nvSpPr>
              <p:spPr bwMode="auto">
                <a:xfrm flipH="1">
                  <a:off x="4545013" y="3067050"/>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8" name="Line 1222">
                  <a:extLst>
                    <a:ext uri="{FF2B5EF4-FFF2-40B4-BE49-F238E27FC236}">
                      <a16:creationId xmlns:a16="http://schemas.microsoft.com/office/drawing/2014/main" id="{B3269FDC-0F6D-4392-94AD-D02EA0A48C9F}"/>
                    </a:ext>
                  </a:extLst>
                </p:cNvPr>
                <p:cNvSpPr>
                  <a:spLocks noChangeShapeType="1"/>
                </p:cNvSpPr>
                <p:nvPr/>
              </p:nvSpPr>
              <p:spPr bwMode="auto">
                <a:xfrm>
                  <a:off x="4168775" y="2825750"/>
                  <a:ext cx="44450"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9" name="Line 1223">
                  <a:extLst>
                    <a:ext uri="{FF2B5EF4-FFF2-40B4-BE49-F238E27FC236}">
                      <a16:creationId xmlns:a16="http://schemas.microsoft.com/office/drawing/2014/main" id="{B02BCB1F-A2AB-424E-A952-1ED433BB9355}"/>
                    </a:ext>
                  </a:extLst>
                </p:cNvPr>
                <p:cNvSpPr>
                  <a:spLocks noChangeShapeType="1"/>
                </p:cNvSpPr>
                <p:nvPr/>
              </p:nvSpPr>
              <p:spPr bwMode="auto">
                <a:xfrm flipV="1">
                  <a:off x="4881563" y="3243263"/>
                  <a:ext cx="7938"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0" name="Line 1224">
                  <a:extLst>
                    <a:ext uri="{FF2B5EF4-FFF2-40B4-BE49-F238E27FC236}">
                      <a16:creationId xmlns:a16="http://schemas.microsoft.com/office/drawing/2014/main" id="{B964A4C4-C272-4330-BB21-01D2355FAD71}"/>
                    </a:ext>
                  </a:extLst>
                </p:cNvPr>
                <p:cNvSpPr>
                  <a:spLocks noChangeShapeType="1"/>
                </p:cNvSpPr>
                <p:nvPr/>
              </p:nvSpPr>
              <p:spPr bwMode="auto">
                <a:xfrm flipH="1" flipV="1">
                  <a:off x="4881563" y="3279775"/>
                  <a:ext cx="7938"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1" name="Line 1225">
                  <a:extLst>
                    <a:ext uri="{FF2B5EF4-FFF2-40B4-BE49-F238E27FC236}">
                      <a16:creationId xmlns:a16="http://schemas.microsoft.com/office/drawing/2014/main" id="{9E80C5B5-7024-4675-8B3B-242AED543F33}"/>
                    </a:ext>
                  </a:extLst>
                </p:cNvPr>
                <p:cNvSpPr>
                  <a:spLocks noChangeShapeType="1"/>
                </p:cNvSpPr>
                <p:nvPr/>
              </p:nvSpPr>
              <p:spPr bwMode="auto">
                <a:xfrm>
                  <a:off x="4516438" y="2909888"/>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2" name="Line 1226">
                  <a:extLst>
                    <a:ext uri="{FF2B5EF4-FFF2-40B4-BE49-F238E27FC236}">
                      <a16:creationId xmlns:a16="http://schemas.microsoft.com/office/drawing/2014/main" id="{48E5C15E-44CE-40C9-A552-CC5CB2321B58}"/>
                    </a:ext>
                  </a:extLst>
                </p:cNvPr>
                <p:cNvSpPr>
                  <a:spLocks noChangeShapeType="1"/>
                </p:cNvSpPr>
                <p:nvPr/>
              </p:nvSpPr>
              <p:spPr bwMode="auto">
                <a:xfrm flipH="1" flipV="1">
                  <a:off x="3656013" y="3035300"/>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3" name="Line 1227">
                  <a:extLst>
                    <a:ext uri="{FF2B5EF4-FFF2-40B4-BE49-F238E27FC236}">
                      <a16:creationId xmlns:a16="http://schemas.microsoft.com/office/drawing/2014/main" id="{61446B41-7AB5-487E-8B07-9E3503157FDA}"/>
                    </a:ext>
                  </a:extLst>
                </p:cNvPr>
                <p:cNvSpPr>
                  <a:spLocks noChangeShapeType="1"/>
                </p:cNvSpPr>
                <p:nvPr/>
              </p:nvSpPr>
              <p:spPr bwMode="auto">
                <a:xfrm>
                  <a:off x="3967163" y="2797175"/>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4" name="Line 1228">
                  <a:extLst>
                    <a:ext uri="{FF2B5EF4-FFF2-40B4-BE49-F238E27FC236}">
                      <a16:creationId xmlns:a16="http://schemas.microsoft.com/office/drawing/2014/main" id="{ACBE78FF-B131-4920-BDF0-226EC6B27394}"/>
                    </a:ext>
                  </a:extLst>
                </p:cNvPr>
                <p:cNvSpPr>
                  <a:spLocks noChangeShapeType="1"/>
                </p:cNvSpPr>
                <p:nvPr/>
              </p:nvSpPr>
              <p:spPr bwMode="auto">
                <a:xfrm>
                  <a:off x="4365625" y="2874963"/>
                  <a:ext cx="333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5" name="Line 1229">
                  <a:extLst>
                    <a:ext uri="{FF2B5EF4-FFF2-40B4-BE49-F238E27FC236}">
                      <a16:creationId xmlns:a16="http://schemas.microsoft.com/office/drawing/2014/main" id="{47AEB043-214E-49FA-820A-780BB8702703}"/>
                    </a:ext>
                  </a:extLst>
                </p:cNvPr>
                <p:cNvSpPr>
                  <a:spLocks noChangeShapeType="1"/>
                </p:cNvSpPr>
                <p:nvPr/>
              </p:nvSpPr>
              <p:spPr bwMode="auto">
                <a:xfrm flipH="1" flipV="1">
                  <a:off x="4889500" y="331470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6" name="Line 1230">
                  <a:extLst>
                    <a:ext uri="{FF2B5EF4-FFF2-40B4-BE49-F238E27FC236}">
                      <a16:creationId xmlns:a16="http://schemas.microsoft.com/office/drawing/2014/main" id="{474193A2-0B80-4DDB-8947-FC76EEC420BA}"/>
                    </a:ext>
                  </a:extLst>
                </p:cNvPr>
                <p:cNvSpPr>
                  <a:spLocks noChangeShapeType="1"/>
                </p:cNvSpPr>
                <p:nvPr/>
              </p:nvSpPr>
              <p:spPr bwMode="auto">
                <a:xfrm flipH="1">
                  <a:off x="4856163" y="3302000"/>
                  <a:ext cx="42863" cy="47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7" name="Line 1231">
                  <a:extLst>
                    <a:ext uri="{FF2B5EF4-FFF2-40B4-BE49-F238E27FC236}">
                      <a16:creationId xmlns:a16="http://schemas.microsoft.com/office/drawing/2014/main" id="{866D6C45-1EEB-4CB9-B0BB-4BDF043BFBE8}"/>
                    </a:ext>
                  </a:extLst>
                </p:cNvPr>
                <p:cNvSpPr>
                  <a:spLocks noChangeShapeType="1"/>
                </p:cNvSpPr>
                <p:nvPr/>
              </p:nvSpPr>
              <p:spPr bwMode="auto">
                <a:xfrm flipV="1">
                  <a:off x="4889500" y="3206750"/>
                  <a:ext cx="22225"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8" name="Line 1232">
                  <a:extLst>
                    <a:ext uri="{FF2B5EF4-FFF2-40B4-BE49-F238E27FC236}">
                      <a16:creationId xmlns:a16="http://schemas.microsoft.com/office/drawing/2014/main" id="{1FF4E766-4AC7-46E2-980D-83880B0FF4C5}"/>
                    </a:ext>
                  </a:extLst>
                </p:cNvPr>
                <p:cNvSpPr>
                  <a:spLocks noChangeShapeType="1"/>
                </p:cNvSpPr>
                <p:nvPr/>
              </p:nvSpPr>
              <p:spPr bwMode="auto">
                <a:xfrm flipH="1">
                  <a:off x="4059238" y="3017838"/>
                  <a:ext cx="33338"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9" name="Line 1233">
                  <a:extLst>
                    <a:ext uri="{FF2B5EF4-FFF2-40B4-BE49-F238E27FC236}">
                      <a16:creationId xmlns:a16="http://schemas.microsoft.com/office/drawing/2014/main" id="{8F4C82E9-9F9C-43B9-B967-4FD6C54715C3}"/>
                    </a:ext>
                  </a:extLst>
                </p:cNvPr>
                <p:cNvSpPr>
                  <a:spLocks noChangeShapeType="1"/>
                </p:cNvSpPr>
                <p:nvPr/>
              </p:nvSpPr>
              <p:spPr bwMode="auto">
                <a:xfrm flipH="1">
                  <a:off x="4243388" y="3001963"/>
                  <a:ext cx="22225"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0" name="Line 1234">
                  <a:extLst>
                    <a:ext uri="{FF2B5EF4-FFF2-40B4-BE49-F238E27FC236}">
                      <a16:creationId xmlns:a16="http://schemas.microsoft.com/office/drawing/2014/main" id="{07648311-9869-4576-9F56-61522A4B26EC}"/>
                    </a:ext>
                  </a:extLst>
                </p:cNvPr>
                <p:cNvSpPr>
                  <a:spLocks noChangeShapeType="1"/>
                </p:cNvSpPr>
                <p:nvPr/>
              </p:nvSpPr>
              <p:spPr bwMode="auto">
                <a:xfrm flipV="1">
                  <a:off x="3473450" y="2867025"/>
                  <a:ext cx="222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1" name="Line 1235">
                  <a:extLst>
                    <a:ext uri="{FF2B5EF4-FFF2-40B4-BE49-F238E27FC236}">
                      <a16:creationId xmlns:a16="http://schemas.microsoft.com/office/drawing/2014/main" id="{DEC0DF4F-535C-475D-B4DF-CB7EA661839E}"/>
                    </a:ext>
                  </a:extLst>
                </p:cNvPr>
                <p:cNvSpPr>
                  <a:spLocks noChangeShapeType="1"/>
                </p:cNvSpPr>
                <p:nvPr/>
              </p:nvSpPr>
              <p:spPr bwMode="auto">
                <a:xfrm flipV="1">
                  <a:off x="3465513" y="2906713"/>
                  <a:ext cx="7938"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2" name="Line 1236">
                  <a:extLst>
                    <a:ext uri="{FF2B5EF4-FFF2-40B4-BE49-F238E27FC236}">
                      <a16:creationId xmlns:a16="http://schemas.microsoft.com/office/drawing/2014/main" id="{089C9F69-5CEC-4437-899C-956B0C7CC920}"/>
                    </a:ext>
                  </a:extLst>
                </p:cNvPr>
                <p:cNvSpPr>
                  <a:spLocks noChangeShapeType="1"/>
                </p:cNvSpPr>
                <p:nvPr/>
              </p:nvSpPr>
              <p:spPr bwMode="auto">
                <a:xfrm flipH="1" flipV="1">
                  <a:off x="3465513" y="2947988"/>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Line 1237">
                  <a:extLst>
                    <a:ext uri="{FF2B5EF4-FFF2-40B4-BE49-F238E27FC236}">
                      <a16:creationId xmlns:a16="http://schemas.microsoft.com/office/drawing/2014/main" id="{580B1E95-70E3-4AA3-BAA3-322C560182C2}"/>
                    </a:ext>
                  </a:extLst>
                </p:cNvPr>
                <p:cNvSpPr>
                  <a:spLocks noChangeShapeType="1"/>
                </p:cNvSpPr>
                <p:nvPr/>
              </p:nvSpPr>
              <p:spPr bwMode="auto">
                <a:xfrm flipV="1">
                  <a:off x="4873625" y="3078163"/>
                  <a:ext cx="52388"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4" name="Line 1238">
                  <a:extLst>
                    <a:ext uri="{FF2B5EF4-FFF2-40B4-BE49-F238E27FC236}">
                      <a16:creationId xmlns:a16="http://schemas.microsoft.com/office/drawing/2014/main" id="{B5199500-35D7-45C2-B161-86FAF3CC4733}"/>
                    </a:ext>
                  </a:extLst>
                </p:cNvPr>
                <p:cNvSpPr>
                  <a:spLocks noChangeShapeType="1"/>
                </p:cNvSpPr>
                <p:nvPr/>
              </p:nvSpPr>
              <p:spPr bwMode="auto">
                <a:xfrm flipH="1">
                  <a:off x="4694238" y="3109913"/>
                  <a:ext cx="22225"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Line 1239">
                  <a:extLst>
                    <a:ext uri="{FF2B5EF4-FFF2-40B4-BE49-F238E27FC236}">
                      <a16:creationId xmlns:a16="http://schemas.microsoft.com/office/drawing/2014/main" id="{9B454D7A-C10A-4AF7-94F6-460B003CE502}"/>
                    </a:ext>
                  </a:extLst>
                </p:cNvPr>
                <p:cNvSpPr>
                  <a:spLocks noChangeShapeType="1"/>
                </p:cNvSpPr>
                <p:nvPr/>
              </p:nvSpPr>
              <p:spPr bwMode="auto">
                <a:xfrm flipH="1">
                  <a:off x="4416425" y="2989263"/>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6" name="Line 1240">
                  <a:extLst>
                    <a:ext uri="{FF2B5EF4-FFF2-40B4-BE49-F238E27FC236}">
                      <a16:creationId xmlns:a16="http://schemas.microsoft.com/office/drawing/2014/main" id="{AEBE679B-186F-41E2-9512-890EB5CD6A7B}"/>
                    </a:ext>
                  </a:extLst>
                </p:cNvPr>
                <p:cNvSpPr>
                  <a:spLocks noChangeShapeType="1"/>
                </p:cNvSpPr>
                <p:nvPr/>
              </p:nvSpPr>
              <p:spPr bwMode="auto">
                <a:xfrm flipH="1">
                  <a:off x="4567238" y="3025775"/>
                  <a:ext cx="9525" cy="412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Line 1241">
                  <a:extLst>
                    <a:ext uri="{FF2B5EF4-FFF2-40B4-BE49-F238E27FC236}">
                      <a16:creationId xmlns:a16="http://schemas.microsoft.com/office/drawing/2014/main" id="{AE5C46F6-4984-419E-B894-69E0E65913E9}"/>
                    </a:ext>
                  </a:extLst>
                </p:cNvPr>
                <p:cNvSpPr>
                  <a:spLocks noChangeShapeType="1"/>
                </p:cNvSpPr>
                <p:nvPr/>
              </p:nvSpPr>
              <p:spPr bwMode="auto">
                <a:xfrm>
                  <a:off x="4665663" y="2952750"/>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8" name="Line 1242">
                  <a:extLst>
                    <a:ext uri="{FF2B5EF4-FFF2-40B4-BE49-F238E27FC236}">
                      <a16:creationId xmlns:a16="http://schemas.microsoft.com/office/drawing/2014/main" id="{64843454-FF24-4EA3-BD25-D047C7C35EEC}"/>
                    </a:ext>
                  </a:extLst>
                </p:cNvPr>
                <p:cNvSpPr>
                  <a:spLocks noChangeShapeType="1"/>
                </p:cNvSpPr>
                <p:nvPr/>
              </p:nvSpPr>
              <p:spPr bwMode="auto">
                <a:xfrm flipH="1">
                  <a:off x="3875088" y="3032125"/>
                  <a:ext cx="39688" cy="158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Line 1243">
                  <a:extLst>
                    <a:ext uri="{FF2B5EF4-FFF2-40B4-BE49-F238E27FC236}">
                      <a16:creationId xmlns:a16="http://schemas.microsoft.com/office/drawing/2014/main" id="{A5878230-DA98-4B51-9DD5-9278156B45FA}"/>
                    </a:ext>
                  </a:extLst>
                </p:cNvPr>
                <p:cNvSpPr>
                  <a:spLocks noChangeShapeType="1"/>
                </p:cNvSpPr>
                <p:nvPr/>
              </p:nvSpPr>
              <p:spPr bwMode="auto">
                <a:xfrm>
                  <a:off x="4765675" y="2976563"/>
                  <a:ext cx="44450" cy="254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0" name="Line 1244">
                  <a:extLst>
                    <a:ext uri="{FF2B5EF4-FFF2-40B4-BE49-F238E27FC236}">
                      <a16:creationId xmlns:a16="http://schemas.microsoft.com/office/drawing/2014/main" id="{82F5581B-82A2-4C13-BF7C-283B3CC07B38}"/>
                    </a:ext>
                  </a:extLst>
                </p:cNvPr>
                <p:cNvSpPr>
                  <a:spLocks noChangeShapeType="1"/>
                </p:cNvSpPr>
                <p:nvPr/>
              </p:nvSpPr>
              <p:spPr bwMode="auto">
                <a:xfrm flipV="1">
                  <a:off x="3495675" y="2833688"/>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Line 1245">
                  <a:extLst>
                    <a:ext uri="{FF2B5EF4-FFF2-40B4-BE49-F238E27FC236}">
                      <a16:creationId xmlns:a16="http://schemas.microsoft.com/office/drawing/2014/main" id="{D628C6CD-8B72-489A-84B2-B09BEBF7B0BE}"/>
                    </a:ext>
                  </a:extLst>
                </p:cNvPr>
                <p:cNvSpPr>
                  <a:spLocks noChangeShapeType="1"/>
                </p:cNvSpPr>
                <p:nvPr/>
              </p:nvSpPr>
              <p:spPr bwMode="auto">
                <a:xfrm flipH="1">
                  <a:off x="4803775" y="3197225"/>
                  <a:ext cx="333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2" name="Line 1246">
                  <a:extLst>
                    <a:ext uri="{FF2B5EF4-FFF2-40B4-BE49-F238E27FC236}">
                      <a16:creationId xmlns:a16="http://schemas.microsoft.com/office/drawing/2014/main" id="{F41BA8D6-F189-4079-B58C-E012EAA53465}"/>
                    </a:ext>
                  </a:extLst>
                </p:cNvPr>
                <p:cNvSpPr>
                  <a:spLocks noChangeShapeType="1"/>
                </p:cNvSpPr>
                <p:nvPr/>
              </p:nvSpPr>
              <p:spPr bwMode="auto">
                <a:xfrm flipH="1" flipV="1">
                  <a:off x="4910138" y="3343275"/>
                  <a:ext cx="31750"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Line 1247">
                  <a:extLst>
                    <a:ext uri="{FF2B5EF4-FFF2-40B4-BE49-F238E27FC236}">
                      <a16:creationId xmlns:a16="http://schemas.microsoft.com/office/drawing/2014/main" id="{967F5CEB-BE18-4620-92DD-7997FA04C29B}"/>
                    </a:ext>
                  </a:extLst>
                </p:cNvPr>
                <p:cNvSpPr>
                  <a:spLocks noChangeShapeType="1"/>
                </p:cNvSpPr>
                <p:nvPr/>
              </p:nvSpPr>
              <p:spPr bwMode="auto">
                <a:xfrm>
                  <a:off x="4551363" y="2943225"/>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4" name="Line 1248">
                  <a:extLst>
                    <a:ext uri="{FF2B5EF4-FFF2-40B4-BE49-F238E27FC236}">
                      <a16:creationId xmlns:a16="http://schemas.microsoft.com/office/drawing/2014/main" id="{8EEFCAF6-E330-4E51-8267-BE54508A1F06}"/>
                    </a:ext>
                  </a:extLst>
                </p:cNvPr>
                <p:cNvSpPr>
                  <a:spLocks noChangeShapeType="1"/>
                </p:cNvSpPr>
                <p:nvPr/>
              </p:nvSpPr>
              <p:spPr bwMode="auto">
                <a:xfrm flipH="1" flipV="1">
                  <a:off x="3471863" y="2986088"/>
                  <a:ext cx="20638"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Line 1249">
                  <a:extLst>
                    <a:ext uri="{FF2B5EF4-FFF2-40B4-BE49-F238E27FC236}">
                      <a16:creationId xmlns:a16="http://schemas.microsoft.com/office/drawing/2014/main" id="{6146CD30-A0E1-4DAA-87BD-C4D070119E0B}"/>
                    </a:ext>
                  </a:extLst>
                </p:cNvPr>
                <p:cNvSpPr>
                  <a:spLocks noChangeShapeType="1"/>
                </p:cNvSpPr>
                <p:nvPr/>
              </p:nvSpPr>
              <p:spPr bwMode="auto">
                <a:xfrm>
                  <a:off x="4398963" y="2908300"/>
                  <a:ext cx="20638"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Line 1250">
                  <a:extLst>
                    <a:ext uri="{FF2B5EF4-FFF2-40B4-BE49-F238E27FC236}">
                      <a16:creationId xmlns:a16="http://schemas.microsoft.com/office/drawing/2014/main" id="{A60DC320-EBBE-4125-9C47-6796DE544328}"/>
                    </a:ext>
                  </a:extLst>
                </p:cNvPr>
                <p:cNvSpPr>
                  <a:spLocks noChangeShapeType="1"/>
                </p:cNvSpPr>
                <p:nvPr/>
              </p:nvSpPr>
              <p:spPr bwMode="auto">
                <a:xfrm flipV="1">
                  <a:off x="4911725" y="3176588"/>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Line 1251">
                  <a:extLst>
                    <a:ext uri="{FF2B5EF4-FFF2-40B4-BE49-F238E27FC236}">
                      <a16:creationId xmlns:a16="http://schemas.microsoft.com/office/drawing/2014/main" id="{10A27097-B713-4A76-A1B4-9C02D76BF8B5}"/>
                    </a:ext>
                  </a:extLst>
                </p:cNvPr>
                <p:cNvSpPr>
                  <a:spLocks noChangeShapeType="1"/>
                </p:cNvSpPr>
                <p:nvPr/>
              </p:nvSpPr>
              <p:spPr bwMode="auto">
                <a:xfrm>
                  <a:off x="4213225" y="2847975"/>
                  <a:ext cx="34925"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Line 1252">
                  <a:extLst>
                    <a:ext uri="{FF2B5EF4-FFF2-40B4-BE49-F238E27FC236}">
                      <a16:creationId xmlns:a16="http://schemas.microsoft.com/office/drawing/2014/main" id="{0CCE2375-8992-480F-B95F-4C1DCABE5A07}"/>
                    </a:ext>
                  </a:extLst>
                </p:cNvPr>
                <p:cNvSpPr>
                  <a:spLocks noChangeShapeType="1"/>
                </p:cNvSpPr>
                <p:nvPr/>
              </p:nvSpPr>
              <p:spPr bwMode="auto">
                <a:xfrm flipV="1">
                  <a:off x="3768725" y="2789238"/>
                  <a:ext cx="53975" cy="15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Line 1253">
                  <a:extLst>
                    <a:ext uri="{FF2B5EF4-FFF2-40B4-BE49-F238E27FC236}">
                      <a16:creationId xmlns:a16="http://schemas.microsoft.com/office/drawing/2014/main" id="{48AECED3-7499-404B-8F67-28CD58C9C89C}"/>
                    </a:ext>
                  </a:extLst>
                </p:cNvPr>
                <p:cNvSpPr>
                  <a:spLocks noChangeShapeType="1"/>
                </p:cNvSpPr>
                <p:nvPr/>
              </p:nvSpPr>
              <p:spPr bwMode="auto">
                <a:xfrm>
                  <a:off x="4851400" y="3019425"/>
                  <a:ext cx="52388"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Line 1254">
                  <a:extLst>
                    <a:ext uri="{FF2B5EF4-FFF2-40B4-BE49-F238E27FC236}">
                      <a16:creationId xmlns:a16="http://schemas.microsoft.com/office/drawing/2014/main" id="{3EC8B964-DDA4-4750-9EA8-41C7AD31963C}"/>
                    </a:ext>
                  </a:extLst>
                </p:cNvPr>
                <p:cNvSpPr>
                  <a:spLocks noChangeShapeType="1"/>
                </p:cNvSpPr>
                <p:nvPr/>
              </p:nvSpPr>
              <p:spPr bwMode="auto">
                <a:xfrm>
                  <a:off x="4572000" y="2982913"/>
                  <a:ext cx="4763" cy="428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01" name="Group 1657">
                  <a:extLst>
                    <a:ext uri="{FF2B5EF4-FFF2-40B4-BE49-F238E27FC236}">
                      <a16:creationId xmlns:a16="http://schemas.microsoft.com/office/drawing/2014/main" id="{56512E10-4DD4-44FD-B845-F9EC68FA403D}"/>
                    </a:ext>
                  </a:extLst>
                </p:cNvPr>
                <p:cNvGrpSpPr>
                  <a:grpSpLocks/>
                </p:cNvGrpSpPr>
                <p:nvPr/>
              </p:nvGrpSpPr>
              <p:grpSpPr bwMode="auto">
                <a:xfrm>
                  <a:off x="2897188" y="2886075"/>
                  <a:ext cx="2720975" cy="1104900"/>
                  <a:chOff x="1825" y="1818"/>
                  <a:chExt cx="1714" cy="696"/>
                </a:xfrm>
              </p:grpSpPr>
              <p:sp>
                <p:nvSpPr>
                  <p:cNvPr id="1860" name="Line 1457">
                    <a:extLst>
                      <a:ext uri="{FF2B5EF4-FFF2-40B4-BE49-F238E27FC236}">
                        <a16:creationId xmlns:a16="http://schemas.microsoft.com/office/drawing/2014/main" id="{03E373E1-C0AD-456A-8D2F-5C6B3E3A4A36}"/>
                      </a:ext>
                    </a:extLst>
                  </p:cNvPr>
                  <p:cNvSpPr>
                    <a:spLocks noChangeShapeType="1"/>
                  </p:cNvSpPr>
                  <p:nvPr/>
                </p:nvSpPr>
                <p:spPr bwMode="auto">
                  <a:xfrm>
                    <a:off x="3384" y="2116"/>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1" name="Line 1458">
                    <a:extLst>
                      <a:ext uri="{FF2B5EF4-FFF2-40B4-BE49-F238E27FC236}">
                        <a16:creationId xmlns:a16="http://schemas.microsoft.com/office/drawing/2014/main" id="{29DF0FF9-A83C-4A32-A7C6-FFACD1A05037}"/>
                      </a:ext>
                    </a:extLst>
                  </p:cNvPr>
                  <p:cNvSpPr>
                    <a:spLocks noChangeShapeType="1"/>
                  </p:cNvSpPr>
                  <p:nvPr/>
                </p:nvSpPr>
                <p:spPr bwMode="auto">
                  <a:xfrm flipV="1">
                    <a:off x="3331" y="2168"/>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2" name="Line 1459">
                    <a:extLst>
                      <a:ext uri="{FF2B5EF4-FFF2-40B4-BE49-F238E27FC236}">
                        <a16:creationId xmlns:a16="http://schemas.microsoft.com/office/drawing/2014/main" id="{49605345-4754-4EA2-8AE3-63242E76B329}"/>
                      </a:ext>
                    </a:extLst>
                  </p:cNvPr>
                  <p:cNvSpPr>
                    <a:spLocks noChangeShapeType="1"/>
                  </p:cNvSpPr>
                  <p:nvPr/>
                </p:nvSpPr>
                <p:spPr bwMode="auto">
                  <a:xfrm flipV="1">
                    <a:off x="1987" y="1821"/>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3" name="Line 1460">
                    <a:extLst>
                      <a:ext uri="{FF2B5EF4-FFF2-40B4-BE49-F238E27FC236}">
                        <a16:creationId xmlns:a16="http://schemas.microsoft.com/office/drawing/2014/main" id="{3CD4BAB8-D106-4AB2-8EDB-5E05F1629759}"/>
                      </a:ext>
                    </a:extLst>
                  </p:cNvPr>
                  <p:cNvSpPr>
                    <a:spLocks noChangeShapeType="1"/>
                  </p:cNvSpPr>
                  <p:nvPr/>
                </p:nvSpPr>
                <p:spPr bwMode="auto">
                  <a:xfrm>
                    <a:off x="2196" y="1856"/>
                    <a:ext cx="2"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4" name="Line 1461">
                    <a:extLst>
                      <a:ext uri="{FF2B5EF4-FFF2-40B4-BE49-F238E27FC236}">
                        <a16:creationId xmlns:a16="http://schemas.microsoft.com/office/drawing/2014/main" id="{5BD984CC-A59A-4294-B14C-6519C9BF89E6}"/>
                      </a:ext>
                    </a:extLst>
                  </p:cNvPr>
                  <p:cNvSpPr>
                    <a:spLocks noChangeShapeType="1"/>
                  </p:cNvSpPr>
                  <p:nvPr/>
                </p:nvSpPr>
                <p:spPr bwMode="auto">
                  <a:xfrm flipH="1">
                    <a:off x="3366" y="2298"/>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5" name="Line 1462">
                    <a:extLst>
                      <a:ext uri="{FF2B5EF4-FFF2-40B4-BE49-F238E27FC236}">
                        <a16:creationId xmlns:a16="http://schemas.microsoft.com/office/drawing/2014/main" id="{DF48081F-B94D-4BB5-AC71-175712ED249E}"/>
                      </a:ext>
                    </a:extLst>
                  </p:cNvPr>
                  <p:cNvSpPr>
                    <a:spLocks noChangeShapeType="1"/>
                  </p:cNvSpPr>
                  <p:nvPr/>
                </p:nvSpPr>
                <p:spPr bwMode="auto">
                  <a:xfrm>
                    <a:off x="2185" y="1833"/>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6" name="Line 1463">
                    <a:extLst>
                      <a:ext uri="{FF2B5EF4-FFF2-40B4-BE49-F238E27FC236}">
                        <a16:creationId xmlns:a16="http://schemas.microsoft.com/office/drawing/2014/main" id="{8CAFA001-D823-44A4-8A8F-E9F7650ABADA}"/>
                      </a:ext>
                    </a:extLst>
                  </p:cNvPr>
                  <p:cNvSpPr>
                    <a:spLocks noChangeShapeType="1"/>
                  </p:cNvSpPr>
                  <p:nvPr/>
                </p:nvSpPr>
                <p:spPr bwMode="auto">
                  <a:xfrm flipV="1">
                    <a:off x="2019" y="1818"/>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7" name="Line 1464">
                    <a:extLst>
                      <a:ext uri="{FF2B5EF4-FFF2-40B4-BE49-F238E27FC236}">
                        <a16:creationId xmlns:a16="http://schemas.microsoft.com/office/drawing/2014/main" id="{DCC0FC5C-E02A-4AF9-8A33-00F076EB391B}"/>
                      </a:ext>
                    </a:extLst>
                  </p:cNvPr>
                  <p:cNvSpPr>
                    <a:spLocks noChangeShapeType="1"/>
                  </p:cNvSpPr>
                  <p:nvPr/>
                </p:nvSpPr>
                <p:spPr bwMode="auto">
                  <a:xfrm flipH="1" flipV="1">
                    <a:off x="1963" y="1986"/>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8" name="Line 1465">
                    <a:extLst>
                      <a:ext uri="{FF2B5EF4-FFF2-40B4-BE49-F238E27FC236}">
                        <a16:creationId xmlns:a16="http://schemas.microsoft.com/office/drawing/2014/main" id="{A70C93DE-715E-42E9-9023-EA6F1D0A76C3}"/>
                      </a:ext>
                    </a:extLst>
                  </p:cNvPr>
                  <p:cNvSpPr>
                    <a:spLocks noChangeShapeType="1"/>
                  </p:cNvSpPr>
                  <p:nvPr/>
                </p:nvSpPr>
                <p:spPr bwMode="auto">
                  <a:xfrm flipH="1">
                    <a:off x="2094" y="1946"/>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9" name="Line 1466">
                    <a:extLst>
                      <a:ext uri="{FF2B5EF4-FFF2-40B4-BE49-F238E27FC236}">
                        <a16:creationId xmlns:a16="http://schemas.microsoft.com/office/drawing/2014/main" id="{9CD04BD2-0BAA-4ED2-91EC-34F2D6C2A3BE}"/>
                      </a:ext>
                    </a:extLst>
                  </p:cNvPr>
                  <p:cNvSpPr>
                    <a:spLocks noChangeShapeType="1"/>
                  </p:cNvSpPr>
                  <p:nvPr/>
                </p:nvSpPr>
                <p:spPr bwMode="auto">
                  <a:xfrm flipV="1">
                    <a:off x="3358" y="2161"/>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0" name="Line 1467">
                    <a:extLst>
                      <a:ext uri="{FF2B5EF4-FFF2-40B4-BE49-F238E27FC236}">
                        <a16:creationId xmlns:a16="http://schemas.microsoft.com/office/drawing/2014/main" id="{4923F4D5-CAB6-443F-981D-53073E08C43F}"/>
                      </a:ext>
                    </a:extLst>
                  </p:cNvPr>
                  <p:cNvSpPr>
                    <a:spLocks noChangeShapeType="1"/>
                  </p:cNvSpPr>
                  <p:nvPr/>
                </p:nvSpPr>
                <p:spPr bwMode="auto">
                  <a:xfrm flipH="1">
                    <a:off x="3394" y="2287"/>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1" name="Line 1468">
                    <a:extLst>
                      <a:ext uri="{FF2B5EF4-FFF2-40B4-BE49-F238E27FC236}">
                        <a16:creationId xmlns:a16="http://schemas.microsoft.com/office/drawing/2014/main" id="{7BEC4277-E316-49E7-AEB0-E6DBCF91E1B5}"/>
                      </a:ext>
                    </a:extLst>
                  </p:cNvPr>
                  <p:cNvSpPr>
                    <a:spLocks noChangeShapeType="1"/>
                  </p:cNvSpPr>
                  <p:nvPr/>
                </p:nvSpPr>
                <p:spPr bwMode="auto">
                  <a:xfrm>
                    <a:off x="3415" y="2125"/>
                    <a:ext cx="26"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2" name="Line 1469">
                    <a:extLst>
                      <a:ext uri="{FF2B5EF4-FFF2-40B4-BE49-F238E27FC236}">
                        <a16:creationId xmlns:a16="http://schemas.microsoft.com/office/drawing/2014/main" id="{A5E2CAD9-0320-4C09-A7F2-D6F8BCFBE166}"/>
                      </a:ext>
                    </a:extLst>
                  </p:cNvPr>
                  <p:cNvSpPr>
                    <a:spLocks noChangeShapeType="1"/>
                  </p:cNvSpPr>
                  <p:nvPr/>
                </p:nvSpPr>
                <p:spPr bwMode="auto">
                  <a:xfrm>
                    <a:off x="2052" y="1818"/>
                    <a:ext cx="30"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3" name="Line 1470">
                    <a:extLst>
                      <a:ext uri="{FF2B5EF4-FFF2-40B4-BE49-F238E27FC236}">
                        <a16:creationId xmlns:a16="http://schemas.microsoft.com/office/drawing/2014/main" id="{9E93F57A-F42B-412E-8C98-10AD68A88282}"/>
                      </a:ext>
                    </a:extLst>
                  </p:cNvPr>
                  <p:cNvSpPr>
                    <a:spLocks noChangeShapeType="1"/>
                  </p:cNvSpPr>
                  <p:nvPr/>
                </p:nvSpPr>
                <p:spPr bwMode="auto">
                  <a:xfrm flipH="1">
                    <a:off x="3422" y="2268"/>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4" name="Line 1471">
                    <a:extLst>
                      <a:ext uri="{FF2B5EF4-FFF2-40B4-BE49-F238E27FC236}">
                        <a16:creationId xmlns:a16="http://schemas.microsoft.com/office/drawing/2014/main" id="{8958899D-1DE3-4B16-BD38-58B3FC8810BE}"/>
                      </a:ext>
                    </a:extLst>
                  </p:cNvPr>
                  <p:cNvSpPr>
                    <a:spLocks noChangeShapeType="1"/>
                  </p:cNvSpPr>
                  <p:nvPr/>
                </p:nvSpPr>
                <p:spPr bwMode="auto">
                  <a:xfrm flipV="1">
                    <a:off x="3324" y="2269"/>
                    <a:ext cx="3"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5" name="Line 1472">
                    <a:extLst>
                      <a:ext uri="{FF2B5EF4-FFF2-40B4-BE49-F238E27FC236}">
                        <a16:creationId xmlns:a16="http://schemas.microsoft.com/office/drawing/2014/main" id="{B7F02DB9-A5EE-4194-AF79-6F5BF1B4EFAA}"/>
                      </a:ext>
                    </a:extLst>
                  </p:cNvPr>
                  <p:cNvSpPr>
                    <a:spLocks noChangeShapeType="1"/>
                  </p:cNvSpPr>
                  <p:nvPr/>
                </p:nvSpPr>
                <p:spPr bwMode="auto">
                  <a:xfrm flipH="1" flipV="1">
                    <a:off x="3324" y="2292"/>
                    <a:ext cx="7"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6" name="Line 1473">
                    <a:extLst>
                      <a:ext uri="{FF2B5EF4-FFF2-40B4-BE49-F238E27FC236}">
                        <a16:creationId xmlns:a16="http://schemas.microsoft.com/office/drawing/2014/main" id="{6174FA1D-DE24-44AE-ADA0-7842199E3593}"/>
                      </a:ext>
                    </a:extLst>
                  </p:cNvPr>
                  <p:cNvSpPr>
                    <a:spLocks noChangeShapeType="1"/>
                  </p:cNvSpPr>
                  <p:nvPr/>
                </p:nvSpPr>
                <p:spPr bwMode="auto">
                  <a:xfrm flipH="1">
                    <a:off x="2116" y="1926"/>
                    <a:ext cx="16"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7" name="Line 1474">
                    <a:extLst>
                      <a:ext uri="{FF2B5EF4-FFF2-40B4-BE49-F238E27FC236}">
                        <a16:creationId xmlns:a16="http://schemas.microsoft.com/office/drawing/2014/main" id="{E4105A26-DFAD-4269-9720-823D4CB2C4C4}"/>
                      </a:ext>
                    </a:extLst>
                  </p:cNvPr>
                  <p:cNvSpPr>
                    <a:spLocks noChangeShapeType="1"/>
                  </p:cNvSpPr>
                  <p:nvPr/>
                </p:nvSpPr>
                <p:spPr bwMode="auto">
                  <a:xfrm flipH="1" flipV="1">
                    <a:off x="3331" y="2313"/>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8" name="Line 1475">
                    <a:extLst>
                      <a:ext uri="{FF2B5EF4-FFF2-40B4-BE49-F238E27FC236}">
                        <a16:creationId xmlns:a16="http://schemas.microsoft.com/office/drawing/2014/main" id="{C84856BE-1C6C-4EB4-81D9-8F3D38B66A44}"/>
                      </a:ext>
                    </a:extLst>
                  </p:cNvPr>
                  <p:cNvSpPr>
                    <a:spLocks noChangeShapeType="1"/>
                  </p:cNvSpPr>
                  <p:nvPr/>
                </p:nvSpPr>
                <p:spPr bwMode="auto">
                  <a:xfrm flipH="1">
                    <a:off x="1990" y="1994"/>
                    <a:ext cx="28"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9" name="Line 1476">
                    <a:extLst>
                      <a:ext uri="{FF2B5EF4-FFF2-40B4-BE49-F238E27FC236}">
                        <a16:creationId xmlns:a16="http://schemas.microsoft.com/office/drawing/2014/main" id="{80711368-BCB5-409D-9A96-AF81697CAA95}"/>
                      </a:ext>
                    </a:extLst>
                  </p:cNvPr>
                  <p:cNvSpPr>
                    <a:spLocks noChangeShapeType="1"/>
                  </p:cNvSpPr>
                  <p:nvPr/>
                </p:nvSpPr>
                <p:spPr bwMode="auto">
                  <a:xfrm>
                    <a:off x="3441" y="2141"/>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0" name="Line 1477">
                    <a:extLst>
                      <a:ext uri="{FF2B5EF4-FFF2-40B4-BE49-F238E27FC236}">
                        <a16:creationId xmlns:a16="http://schemas.microsoft.com/office/drawing/2014/main" id="{70DDCB59-D74B-4240-A8D7-FB90BFE96E0F}"/>
                      </a:ext>
                    </a:extLst>
                  </p:cNvPr>
                  <p:cNvSpPr>
                    <a:spLocks noChangeShapeType="1"/>
                  </p:cNvSpPr>
                  <p:nvPr/>
                </p:nvSpPr>
                <p:spPr bwMode="auto">
                  <a:xfrm flipV="1">
                    <a:off x="3327" y="2246"/>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1" name="Line 1478">
                    <a:extLst>
                      <a:ext uri="{FF2B5EF4-FFF2-40B4-BE49-F238E27FC236}">
                        <a16:creationId xmlns:a16="http://schemas.microsoft.com/office/drawing/2014/main" id="{6890C91F-32B2-41A7-84B3-966352ADDA9F}"/>
                      </a:ext>
                    </a:extLst>
                  </p:cNvPr>
                  <p:cNvSpPr>
                    <a:spLocks noChangeShapeType="1"/>
                  </p:cNvSpPr>
                  <p:nvPr/>
                </p:nvSpPr>
                <p:spPr bwMode="auto">
                  <a:xfrm>
                    <a:off x="3389" y="2161"/>
                    <a:ext cx="32"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2" name="Line 1479">
                    <a:extLst>
                      <a:ext uri="{FF2B5EF4-FFF2-40B4-BE49-F238E27FC236}">
                        <a16:creationId xmlns:a16="http://schemas.microsoft.com/office/drawing/2014/main" id="{16ED9BA3-8642-405A-A3C5-ECC17DD0F372}"/>
                      </a:ext>
                    </a:extLst>
                  </p:cNvPr>
                  <p:cNvSpPr>
                    <a:spLocks noChangeShapeType="1"/>
                  </p:cNvSpPr>
                  <p:nvPr/>
                </p:nvSpPr>
                <p:spPr bwMode="auto">
                  <a:xfrm flipV="1">
                    <a:off x="1880" y="1926"/>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3" name="Line 1480">
                    <a:extLst>
                      <a:ext uri="{FF2B5EF4-FFF2-40B4-BE49-F238E27FC236}">
                        <a16:creationId xmlns:a16="http://schemas.microsoft.com/office/drawing/2014/main" id="{6212B7FB-9AC5-4CDC-AE07-5C73DC20C157}"/>
                      </a:ext>
                    </a:extLst>
                  </p:cNvPr>
                  <p:cNvSpPr>
                    <a:spLocks noChangeShapeType="1"/>
                  </p:cNvSpPr>
                  <p:nvPr/>
                </p:nvSpPr>
                <p:spPr bwMode="auto">
                  <a:xfrm flipV="1">
                    <a:off x="1883" y="1900"/>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4" name="Line 1481">
                    <a:extLst>
                      <a:ext uri="{FF2B5EF4-FFF2-40B4-BE49-F238E27FC236}">
                        <a16:creationId xmlns:a16="http://schemas.microsoft.com/office/drawing/2014/main" id="{11E71B2A-1F7D-4138-B7CB-7728B08A8F6B}"/>
                      </a:ext>
                    </a:extLst>
                  </p:cNvPr>
                  <p:cNvSpPr>
                    <a:spLocks noChangeShapeType="1"/>
                  </p:cNvSpPr>
                  <p:nvPr/>
                </p:nvSpPr>
                <p:spPr bwMode="auto">
                  <a:xfrm flipH="1" flipV="1">
                    <a:off x="3347" y="2331"/>
                    <a:ext cx="23"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5" name="Line 1482">
                    <a:extLst>
                      <a:ext uri="{FF2B5EF4-FFF2-40B4-BE49-F238E27FC236}">
                        <a16:creationId xmlns:a16="http://schemas.microsoft.com/office/drawing/2014/main" id="{04B9C203-F709-4B34-BF61-CC4726E84A2D}"/>
                      </a:ext>
                    </a:extLst>
                  </p:cNvPr>
                  <p:cNvSpPr>
                    <a:spLocks noChangeShapeType="1"/>
                  </p:cNvSpPr>
                  <p:nvPr/>
                </p:nvSpPr>
                <p:spPr bwMode="auto">
                  <a:xfrm flipH="1" flipV="1">
                    <a:off x="1880" y="1953"/>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6" name="Line 1483">
                    <a:extLst>
                      <a:ext uri="{FF2B5EF4-FFF2-40B4-BE49-F238E27FC236}">
                        <a16:creationId xmlns:a16="http://schemas.microsoft.com/office/drawing/2014/main" id="{85E37706-52AA-47D3-8175-D67A436E3DA0}"/>
                      </a:ext>
                    </a:extLst>
                  </p:cNvPr>
                  <p:cNvSpPr>
                    <a:spLocks noChangeShapeType="1"/>
                  </p:cNvSpPr>
                  <p:nvPr/>
                </p:nvSpPr>
                <p:spPr bwMode="auto">
                  <a:xfrm flipV="1">
                    <a:off x="1896" y="1877"/>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7" name="Line 1484">
                    <a:extLst>
                      <a:ext uri="{FF2B5EF4-FFF2-40B4-BE49-F238E27FC236}">
                        <a16:creationId xmlns:a16="http://schemas.microsoft.com/office/drawing/2014/main" id="{A59283CA-D7D0-4628-B08D-D82A56A89A6B}"/>
                      </a:ext>
                    </a:extLst>
                  </p:cNvPr>
                  <p:cNvSpPr>
                    <a:spLocks noChangeShapeType="1"/>
                  </p:cNvSpPr>
                  <p:nvPr/>
                </p:nvSpPr>
                <p:spPr bwMode="auto">
                  <a:xfrm>
                    <a:off x="2082" y="1824"/>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8" name="Line 1485">
                    <a:extLst>
                      <a:ext uri="{FF2B5EF4-FFF2-40B4-BE49-F238E27FC236}">
                        <a16:creationId xmlns:a16="http://schemas.microsoft.com/office/drawing/2014/main" id="{4DCD8043-4CDF-414F-BB6B-2A36FFE76F74}"/>
                      </a:ext>
                    </a:extLst>
                  </p:cNvPr>
                  <p:cNvSpPr>
                    <a:spLocks noChangeShapeType="1"/>
                  </p:cNvSpPr>
                  <p:nvPr/>
                </p:nvSpPr>
                <p:spPr bwMode="auto">
                  <a:xfrm flipH="1">
                    <a:off x="3445" y="2245"/>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9" name="Line 1486">
                    <a:extLst>
                      <a:ext uri="{FF2B5EF4-FFF2-40B4-BE49-F238E27FC236}">
                        <a16:creationId xmlns:a16="http://schemas.microsoft.com/office/drawing/2014/main" id="{F3BD487F-7135-480C-86BE-279098020A13}"/>
                      </a:ext>
                    </a:extLst>
                  </p:cNvPr>
                  <p:cNvSpPr>
                    <a:spLocks noChangeShapeType="1"/>
                  </p:cNvSpPr>
                  <p:nvPr/>
                </p:nvSpPr>
                <p:spPr bwMode="auto">
                  <a:xfrm flipV="1">
                    <a:off x="3338" y="222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0" name="Line 1487">
                    <a:extLst>
                      <a:ext uri="{FF2B5EF4-FFF2-40B4-BE49-F238E27FC236}">
                        <a16:creationId xmlns:a16="http://schemas.microsoft.com/office/drawing/2014/main" id="{E12235E8-C81E-4909-BB66-49389D3C6328}"/>
                      </a:ext>
                    </a:extLst>
                  </p:cNvPr>
                  <p:cNvSpPr>
                    <a:spLocks noChangeShapeType="1"/>
                  </p:cNvSpPr>
                  <p:nvPr/>
                </p:nvSpPr>
                <p:spPr bwMode="auto">
                  <a:xfrm>
                    <a:off x="3459" y="2164"/>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1" name="Line 1488">
                    <a:extLst>
                      <a:ext uri="{FF2B5EF4-FFF2-40B4-BE49-F238E27FC236}">
                        <a16:creationId xmlns:a16="http://schemas.microsoft.com/office/drawing/2014/main" id="{36C431DC-73CF-4F8D-8701-F0A2095EBBA6}"/>
                      </a:ext>
                    </a:extLst>
                  </p:cNvPr>
                  <p:cNvSpPr>
                    <a:spLocks noChangeShapeType="1"/>
                  </p:cNvSpPr>
                  <p:nvPr/>
                </p:nvSpPr>
                <p:spPr bwMode="auto">
                  <a:xfrm flipH="1">
                    <a:off x="2132" y="1902"/>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2" name="Line 1489">
                    <a:extLst>
                      <a:ext uri="{FF2B5EF4-FFF2-40B4-BE49-F238E27FC236}">
                        <a16:creationId xmlns:a16="http://schemas.microsoft.com/office/drawing/2014/main" id="{BDD3AF12-8332-45DE-9E40-D7C18619EB24}"/>
                      </a:ext>
                    </a:extLst>
                  </p:cNvPr>
                  <p:cNvSpPr>
                    <a:spLocks noChangeShapeType="1"/>
                  </p:cNvSpPr>
                  <p:nvPr/>
                </p:nvSpPr>
                <p:spPr bwMode="auto">
                  <a:xfrm flipH="1" flipV="1">
                    <a:off x="1887" y="1979"/>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3" name="Line 1490">
                    <a:extLst>
                      <a:ext uri="{FF2B5EF4-FFF2-40B4-BE49-F238E27FC236}">
                        <a16:creationId xmlns:a16="http://schemas.microsoft.com/office/drawing/2014/main" id="{04D5A7D6-EBAE-477B-8547-D55B0A1AA983}"/>
                      </a:ext>
                    </a:extLst>
                  </p:cNvPr>
                  <p:cNvSpPr>
                    <a:spLocks noChangeShapeType="1"/>
                  </p:cNvSpPr>
                  <p:nvPr/>
                </p:nvSpPr>
                <p:spPr bwMode="auto">
                  <a:xfrm flipV="1">
                    <a:off x="1916" y="1860"/>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4" name="Line 1491">
                    <a:extLst>
                      <a:ext uri="{FF2B5EF4-FFF2-40B4-BE49-F238E27FC236}">
                        <a16:creationId xmlns:a16="http://schemas.microsoft.com/office/drawing/2014/main" id="{68A0281A-61A2-445F-AE6B-013B039238C7}"/>
                      </a:ext>
                    </a:extLst>
                  </p:cNvPr>
                  <p:cNvSpPr>
                    <a:spLocks noChangeShapeType="1"/>
                  </p:cNvSpPr>
                  <p:nvPr/>
                </p:nvSpPr>
                <p:spPr bwMode="auto">
                  <a:xfrm flipH="1" flipV="1">
                    <a:off x="3370" y="2343"/>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5" name="Line 1492">
                    <a:extLst>
                      <a:ext uri="{FF2B5EF4-FFF2-40B4-BE49-F238E27FC236}">
                        <a16:creationId xmlns:a16="http://schemas.microsoft.com/office/drawing/2014/main" id="{F8208703-932F-4ABE-AF21-3037BF27B271}"/>
                      </a:ext>
                    </a:extLst>
                  </p:cNvPr>
                  <p:cNvSpPr>
                    <a:spLocks noChangeShapeType="1"/>
                  </p:cNvSpPr>
                  <p:nvPr/>
                </p:nvSpPr>
                <p:spPr bwMode="auto">
                  <a:xfrm flipH="1">
                    <a:off x="3462" y="2218"/>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6" name="Line 1493">
                    <a:extLst>
                      <a:ext uri="{FF2B5EF4-FFF2-40B4-BE49-F238E27FC236}">
                        <a16:creationId xmlns:a16="http://schemas.microsoft.com/office/drawing/2014/main" id="{88E1B766-1A45-48B4-B345-5979880BD18B}"/>
                      </a:ext>
                    </a:extLst>
                  </p:cNvPr>
                  <p:cNvSpPr>
                    <a:spLocks noChangeShapeType="1"/>
                  </p:cNvSpPr>
                  <p:nvPr/>
                </p:nvSpPr>
                <p:spPr bwMode="auto">
                  <a:xfrm>
                    <a:off x="2109" y="1837"/>
                    <a:ext cx="19"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7" name="Line 1494">
                    <a:extLst>
                      <a:ext uri="{FF2B5EF4-FFF2-40B4-BE49-F238E27FC236}">
                        <a16:creationId xmlns:a16="http://schemas.microsoft.com/office/drawing/2014/main" id="{50545B5D-E7BE-4240-AF0C-DA055F213531}"/>
                      </a:ext>
                    </a:extLst>
                  </p:cNvPr>
                  <p:cNvSpPr>
                    <a:spLocks noChangeShapeType="1"/>
                  </p:cNvSpPr>
                  <p:nvPr/>
                </p:nvSpPr>
                <p:spPr bwMode="auto">
                  <a:xfrm>
                    <a:off x="3470" y="2190"/>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8" name="Line 1495">
                    <a:extLst>
                      <a:ext uri="{FF2B5EF4-FFF2-40B4-BE49-F238E27FC236}">
                        <a16:creationId xmlns:a16="http://schemas.microsoft.com/office/drawing/2014/main" id="{BC20E18E-8580-45E2-A9FE-5487297400EC}"/>
                      </a:ext>
                    </a:extLst>
                  </p:cNvPr>
                  <p:cNvSpPr>
                    <a:spLocks noChangeShapeType="1"/>
                  </p:cNvSpPr>
                  <p:nvPr/>
                </p:nvSpPr>
                <p:spPr bwMode="auto">
                  <a:xfrm flipH="1">
                    <a:off x="2018" y="1987"/>
                    <a:ext cx="27"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9" name="Line 1496">
                    <a:extLst>
                      <a:ext uri="{FF2B5EF4-FFF2-40B4-BE49-F238E27FC236}">
                        <a16:creationId xmlns:a16="http://schemas.microsoft.com/office/drawing/2014/main" id="{CEDE9145-D12B-48AB-B27D-BB84CEC83BAD}"/>
                      </a:ext>
                    </a:extLst>
                  </p:cNvPr>
                  <p:cNvSpPr>
                    <a:spLocks noChangeShapeType="1"/>
                  </p:cNvSpPr>
                  <p:nvPr/>
                </p:nvSpPr>
                <p:spPr bwMode="auto">
                  <a:xfrm>
                    <a:off x="2139" y="1878"/>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0" name="Line 1497">
                    <a:extLst>
                      <a:ext uri="{FF2B5EF4-FFF2-40B4-BE49-F238E27FC236}">
                        <a16:creationId xmlns:a16="http://schemas.microsoft.com/office/drawing/2014/main" id="{5C3FE591-1330-493D-BD05-15A5B2770575}"/>
                      </a:ext>
                    </a:extLst>
                  </p:cNvPr>
                  <p:cNvSpPr>
                    <a:spLocks noChangeShapeType="1"/>
                  </p:cNvSpPr>
                  <p:nvPr/>
                </p:nvSpPr>
                <p:spPr bwMode="auto">
                  <a:xfrm>
                    <a:off x="3421" y="2162"/>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1" name="Line 1498">
                    <a:extLst>
                      <a:ext uri="{FF2B5EF4-FFF2-40B4-BE49-F238E27FC236}">
                        <a16:creationId xmlns:a16="http://schemas.microsoft.com/office/drawing/2014/main" id="{05A4ADD9-1E64-4A95-9B34-8F73440C440E}"/>
                      </a:ext>
                    </a:extLst>
                  </p:cNvPr>
                  <p:cNvSpPr>
                    <a:spLocks noChangeShapeType="1"/>
                  </p:cNvSpPr>
                  <p:nvPr/>
                </p:nvSpPr>
                <p:spPr bwMode="auto">
                  <a:xfrm>
                    <a:off x="2128" y="1855"/>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2" name="Line 1499">
                    <a:extLst>
                      <a:ext uri="{FF2B5EF4-FFF2-40B4-BE49-F238E27FC236}">
                        <a16:creationId xmlns:a16="http://schemas.microsoft.com/office/drawing/2014/main" id="{58716179-E5D4-4BA8-A81C-CBE6A4A08468}"/>
                      </a:ext>
                    </a:extLst>
                  </p:cNvPr>
                  <p:cNvSpPr>
                    <a:spLocks noChangeShapeType="1"/>
                  </p:cNvSpPr>
                  <p:nvPr/>
                </p:nvSpPr>
                <p:spPr bwMode="auto">
                  <a:xfrm flipH="1" flipV="1">
                    <a:off x="1902" y="2000"/>
                    <a:ext cx="22"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3" name="Line 1500">
                    <a:extLst>
                      <a:ext uri="{FF2B5EF4-FFF2-40B4-BE49-F238E27FC236}">
                        <a16:creationId xmlns:a16="http://schemas.microsoft.com/office/drawing/2014/main" id="{3F8843F2-5F15-4066-9EAE-BA336ADAAC1E}"/>
                      </a:ext>
                    </a:extLst>
                  </p:cNvPr>
                  <p:cNvSpPr>
                    <a:spLocks noChangeShapeType="1"/>
                  </p:cNvSpPr>
                  <p:nvPr/>
                </p:nvSpPr>
                <p:spPr bwMode="auto">
                  <a:xfrm flipV="1">
                    <a:off x="3358" y="2213"/>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4" name="Line 1501">
                    <a:extLst>
                      <a:ext uri="{FF2B5EF4-FFF2-40B4-BE49-F238E27FC236}">
                        <a16:creationId xmlns:a16="http://schemas.microsoft.com/office/drawing/2014/main" id="{22BA1CDF-959C-4A57-849C-255324A4DAF0}"/>
                      </a:ext>
                    </a:extLst>
                  </p:cNvPr>
                  <p:cNvSpPr>
                    <a:spLocks noChangeShapeType="1"/>
                  </p:cNvSpPr>
                  <p:nvPr/>
                </p:nvSpPr>
                <p:spPr bwMode="auto">
                  <a:xfrm flipV="1">
                    <a:off x="1943" y="1849"/>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5" name="Line 1502">
                    <a:extLst>
                      <a:ext uri="{FF2B5EF4-FFF2-40B4-BE49-F238E27FC236}">
                        <a16:creationId xmlns:a16="http://schemas.microsoft.com/office/drawing/2014/main" id="{E20E1200-E9A6-4F53-8F5E-073559DC5498}"/>
                      </a:ext>
                    </a:extLst>
                  </p:cNvPr>
                  <p:cNvSpPr>
                    <a:spLocks noChangeShapeType="1"/>
                  </p:cNvSpPr>
                  <p:nvPr/>
                </p:nvSpPr>
                <p:spPr bwMode="auto">
                  <a:xfrm flipH="1">
                    <a:off x="3397" y="2344"/>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6" name="Line 1503">
                    <a:extLst>
                      <a:ext uri="{FF2B5EF4-FFF2-40B4-BE49-F238E27FC236}">
                        <a16:creationId xmlns:a16="http://schemas.microsoft.com/office/drawing/2014/main" id="{656D9F74-7465-455B-8099-194228363E64}"/>
                      </a:ext>
                    </a:extLst>
                  </p:cNvPr>
                  <p:cNvSpPr>
                    <a:spLocks noChangeShapeType="1"/>
                  </p:cNvSpPr>
                  <p:nvPr/>
                </p:nvSpPr>
                <p:spPr bwMode="auto">
                  <a:xfrm flipH="1">
                    <a:off x="2045" y="1972"/>
                    <a:ext cx="23"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7" name="Line 1504">
                    <a:extLst>
                      <a:ext uri="{FF2B5EF4-FFF2-40B4-BE49-F238E27FC236}">
                        <a16:creationId xmlns:a16="http://schemas.microsoft.com/office/drawing/2014/main" id="{A51EA05D-4829-4222-9F9A-97C286AAA843}"/>
                      </a:ext>
                    </a:extLst>
                  </p:cNvPr>
                  <p:cNvSpPr>
                    <a:spLocks noChangeShapeType="1"/>
                  </p:cNvSpPr>
                  <p:nvPr/>
                </p:nvSpPr>
                <p:spPr bwMode="auto">
                  <a:xfrm flipV="1">
                    <a:off x="1974" y="1846"/>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8" name="Line 1505">
                    <a:extLst>
                      <a:ext uri="{FF2B5EF4-FFF2-40B4-BE49-F238E27FC236}">
                        <a16:creationId xmlns:a16="http://schemas.microsoft.com/office/drawing/2014/main" id="{AF15AA1F-4285-4BC1-BD84-2744BE8893F3}"/>
                      </a:ext>
                    </a:extLst>
                  </p:cNvPr>
                  <p:cNvSpPr>
                    <a:spLocks noChangeShapeType="1"/>
                  </p:cNvSpPr>
                  <p:nvPr/>
                </p:nvSpPr>
                <p:spPr bwMode="auto">
                  <a:xfrm>
                    <a:off x="3451" y="2171"/>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9" name="Line 1506">
                    <a:extLst>
                      <a:ext uri="{FF2B5EF4-FFF2-40B4-BE49-F238E27FC236}">
                        <a16:creationId xmlns:a16="http://schemas.microsoft.com/office/drawing/2014/main" id="{CBA3F1E8-2F2D-4B6D-91F3-AF03016A2A0B}"/>
                      </a:ext>
                    </a:extLst>
                  </p:cNvPr>
                  <p:cNvSpPr>
                    <a:spLocks noChangeShapeType="1"/>
                  </p:cNvSpPr>
                  <p:nvPr/>
                </p:nvSpPr>
                <p:spPr bwMode="auto">
                  <a:xfrm flipH="1" flipV="1">
                    <a:off x="1924" y="2016"/>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0" name="Line 1507">
                    <a:extLst>
                      <a:ext uri="{FF2B5EF4-FFF2-40B4-BE49-F238E27FC236}">
                        <a16:creationId xmlns:a16="http://schemas.microsoft.com/office/drawing/2014/main" id="{D672E071-8592-4108-A559-426224BF097F}"/>
                      </a:ext>
                    </a:extLst>
                  </p:cNvPr>
                  <p:cNvSpPr>
                    <a:spLocks noChangeShapeType="1"/>
                  </p:cNvSpPr>
                  <p:nvPr/>
                </p:nvSpPr>
                <p:spPr bwMode="auto">
                  <a:xfrm flipH="1">
                    <a:off x="3426" y="2333"/>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1" name="Line 1508">
                    <a:extLst>
                      <a:ext uri="{FF2B5EF4-FFF2-40B4-BE49-F238E27FC236}">
                        <a16:creationId xmlns:a16="http://schemas.microsoft.com/office/drawing/2014/main" id="{065DA6BB-4BAD-46C9-9F9B-AED006E73374}"/>
                      </a:ext>
                    </a:extLst>
                  </p:cNvPr>
                  <p:cNvSpPr>
                    <a:spLocks noChangeShapeType="1"/>
                  </p:cNvSpPr>
                  <p:nvPr/>
                </p:nvSpPr>
                <p:spPr bwMode="auto">
                  <a:xfrm flipV="1">
                    <a:off x="3384" y="2207"/>
                    <a:ext cx="31"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2" name="Line 1509">
                    <a:extLst>
                      <a:ext uri="{FF2B5EF4-FFF2-40B4-BE49-F238E27FC236}">
                        <a16:creationId xmlns:a16="http://schemas.microsoft.com/office/drawing/2014/main" id="{F16BBE3D-D229-47D6-8E5A-E74A5EEA7790}"/>
                      </a:ext>
                    </a:extLst>
                  </p:cNvPr>
                  <p:cNvSpPr>
                    <a:spLocks noChangeShapeType="1"/>
                  </p:cNvSpPr>
                  <p:nvPr/>
                </p:nvSpPr>
                <p:spPr bwMode="auto">
                  <a:xfrm>
                    <a:off x="2007" y="1846"/>
                    <a:ext cx="30"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3" name="Line 1510">
                    <a:extLst>
                      <a:ext uri="{FF2B5EF4-FFF2-40B4-BE49-F238E27FC236}">
                        <a16:creationId xmlns:a16="http://schemas.microsoft.com/office/drawing/2014/main" id="{B9BD6122-E837-4417-AD69-E6D29FDED9F3}"/>
                      </a:ext>
                    </a:extLst>
                  </p:cNvPr>
                  <p:cNvSpPr>
                    <a:spLocks noChangeShapeType="1"/>
                  </p:cNvSpPr>
                  <p:nvPr/>
                </p:nvSpPr>
                <p:spPr bwMode="auto">
                  <a:xfrm flipH="1">
                    <a:off x="3454" y="2314"/>
                    <a:ext cx="24"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4" name="Line 1511">
                    <a:extLst>
                      <a:ext uri="{FF2B5EF4-FFF2-40B4-BE49-F238E27FC236}">
                        <a16:creationId xmlns:a16="http://schemas.microsoft.com/office/drawing/2014/main" id="{14520442-946E-4385-A2DF-D4D0351D2239}"/>
                      </a:ext>
                    </a:extLst>
                  </p:cNvPr>
                  <p:cNvSpPr>
                    <a:spLocks noChangeShapeType="1"/>
                  </p:cNvSpPr>
                  <p:nvPr/>
                </p:nvSpPr>
                <p:spPr bwMode="auto">
                  <a:xfrm flipH="1">
                    <a:off x="2068" y="1952"/>
                    <a:ext cx="17"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5" name="Line 1512">
                    <a:extLst>
                      <a:ext uri="{FF2B5EF4-FFF2-40B4-BE49-F238E27FC236}">
                        <a16:creationId xmlns:a16="http://schemas.microsoft.com/office/drawing/2014/main" id="{615B3048-7CB5-46AC-AE42-2B40929061E4}"/>
                      </a:ext>
                    </a:extLst>
                  </p:cNvPr>
                  <p:cNvSpPr>
                    <a:spLocks noChangeShapeType="1"/>
                  </p:cNvSpPr>
                  <p:nvPr/>
                </p:nvSpPr>
                <p:spPr bwMode="auto">
                  <a:xfrm>
                    <a:off x="3476" y="2188"/>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6" name="Line 1513">
                    <a:extLst>
                      <a:ext uri="{FF2B5EF4-FFF2-40B4-BE49-F238E27FC236}">
                        <a16:creationId xmlns:a16="http://schemas.microsoft.com/office/drawing/2014/main" id="{3CE5A56F-F947-43D9-9401-B2701A8526D0}"/>
                      </a:ext>
                    </a:extLst>
                  </p:cNvPr>
                  <p:cNvSpPr>
                    <a:spLocks noChangeShapeType="1"/>
                  </p:cNvSpPr>
                  <p:nvPr/>
                </p:nvSpPr>
                <p:spPr bwMode="auto">
                  <a:xfrm flipV="1">
                    <a:off x="3342" y="2313"/>
                    <a:ext cx="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7" name="Line 1514">
                    <a:extLst>
                      <a:ext uri="{FF2B5EF4-FFF2-40B4-BE49-F238E27FC236}">
                        <a16:creationId xmlns:a16="http://schemas.microsoft.com/office/drawing/2014/main" id="{77993DDF-D79D-431F-9CC6-BD8CE8AA70B4}"/>
                      </a:ext>
                    </a:extLst>
                  </p:cNvPr>
                  <p:cNvSpPr>
                    <a:spLocks noChangeShapeType="1"/>
                  </p:cNvSpPr>
                  <p:nvPr/>
                </p:nvSpPr>
                <p:spPr bwMode="auto">
                  <a:xfrm flipH="1" flipV="1">
                    <a:off x="3342" y="2336"/>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8" name="Line 1515">
                    <a:extLst>
                      <a:ext uri="{FF2B5EF4-FFF2-40B4-BE49-F238E27FC236}">
                        <a16:creationId xmlns:a16="http://schemas.microsoft.com/office/drawing/2014/main" id="{F49B8332-E964-4F95-932F-F540330F9A57}"/>
                      </a:ext>
                    </a:extLst>
                  </p:cNvPr>
                  <p:cNvSpPr>
                    <a:spLocks noChangeShapeType="1"/>
                  </p:cNvSpPr>
                  <p:nvPr/>
                </p:nvSpPr>
                <p:spPr bwMode="auto">
                  <a:xfrm flipH="1" flipV="1">
                    <a:off x="1951" y="2024"/>
                    <a:ext cx="28"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9" name="Line 1516">
                    <a:extLst>
                      <a:ext uri="{FF2B5EF4-FFF2-40B4-BE49-F238E27FC236}">
                        <a16:creationId xmlns:a16="http://schemas.microsoft.com/office/drawing/2014/main" id="{52D08BF7-CE3E-4DD8-B67D-7C1CC07137F2}"/>
                      </a:ext>
                    </a:extLst>
                  </p:cNvPr>
                  <p:cNvSpPr>
                    <a:spLocks noChangeShapeType="1"/>
                  </p:cNvSpPr>
                  <p:nvPr/>
                </p:nvSpPr>
                <p:spPr bwMode="auto">
                  <a:xfrm flipH="1" flipV="1">
                    <a:off x="3349" y="2358"/>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0" name="Line 1517">
                    <a:extLst>
                      <a:ext uri="{FF2B5EF4-FFF2-40B4-BE49-F238E27FC236}">
                        <a16:creationId xmlns:a16="http://schemas.microsoft.com/office/drawing/2014/main" id="{0D44530E-8627-495A-A0B9-A82CBD82B862}"/>
                      </a:ext>
                    </a:extLst>
                  </p:cNvPr>
                  <p:cNvSpPr>
                    <a:spLocks noChangeShapeType="1"/>
                  </p:cNvSpPr>
                  <p:nvPr/>
                </p:nvSpPr>
                <p:spPr bwMode="auto">
                  <a:xfrm>
                    <a:off x="3415" y="2207"/>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1" name="Line 1518">
                    <a:extLst>
                      <a:ext uri="{FF2B5EF4-FFF2-40B4-BE49-F238E27FC236}">
                        <a16:creationId xmlns:a16="http://schemas.microsoft.com/office/drawing/2014/main" id="{7B842099-C1D8-49DB-B1E4-B05360B7C65D}"/>
                      </a:ext>
                    </a:extLst>
                  </p:cNvPr>
                  <p:cNvSpPr>
                    <a:spLocks noChangeShapeType="1"/>
                  </p:cNvSpPr>
                  <p:nvPr/>
                </p:nvSpPr>
                <p:spPr bwMode="auto">
                  <a:xfrm flipV="1">
                    <a:off x="3343" y="2291"/>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2" name="Line 1519">
                    <a:extLst>
                      <a:ext uri="{FF2B5EF4-FFF2-40B4-BE49-F238E27FC236}">
                        <a16:creationId xmlns:a16="http://schemas.microsoft.com/office/drawing/2014/main" id="{063247E2-29C6-4AE3-9A83-75B0791DB50E}"/>
                      </a:ext>
                    </a:extLst>
                  </p:cNvPr>
                  <p:cNvSpPr>
                    <a:spLocks noChangeShapeType="1"/>
                  </p:cNvSpPr>
                  <p:nvPr/>
                </p:nvSpPr>
                <p:spPr bwMode="auto">
                  <a:xfrm flipV="1">
                    <a:off x="1852" y="1933"/>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3" name="Line 1520">
                    <a:extLst>
                      <a:ext uri="{FF2B5EF4-FFF2-40B4-BE49-F238E27FC236}">
                        <a16:creationId xmlns:a16="http://schemas.microsoft.com/office/drawing/2014/main" id="{FE142D98-31A8-4ED9-A52E-BAF9DD3E0235}"/>
                      </a:ext>
                    </a:extLst>
                  </p:cNvPr>
                  <p:cNvSpPr>
                    <a:spLocks noChangeShapeType="1"/>
                  </p:cNvSpPr>
                  <p:nvPr/>
                </p:nvSpPr>
                <p:spPr bwMode="auto">
                  <a:xfrm flipV="1">
                    <a:off x="1850" y="1960"/>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4" name="Line 1521">
                    <a:extLst>
                      <a:ext uri="{FF2B5EF4-FFF2-40B4-BE49-F238E27FC236}">
                        <a16:creationId xmlns:a16="http://schemas.microsoft.com/office/drawing/2014/main" id="{86C98CEF-B383-44B4-AED7-7D1CB8FC3AAE}"/>
                      </a:ext>
                    </a:extLst>
                  </p:cNvPr>
                  <p:cNvSpPr>
                    <a:spLocks noChangeShapeType="1"/>
                  </p:cNvSpPr>
                  <p:nvPr/>
                </p:nvSpPr>
                <p:spPr bwMode="auto">
                  <a:xfrm>
                    <a:off x="2037" y="1852"/>
                    <a:ext cx="26"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5" name="Line 1522">
                    <a:extLst>
                      <a:ext uri="{FF2B5EF4-FFF2-40B4-BE49-F238E27FC236}">
                        <a16:creationId xmlns:a16="http://schemas.microsoft.com/office/drawing/2014/main" id="{EBED39C3-AA17-44A1-90F5-AC30DA7E066B}"/>
                      </a:ext>
                    </a:extLst>
                  </p:cNvPr>
                  <p:cNvSpPr>
                    <a:spLocks noChangeShapeType="1"/>
                  </p:cNvSpPr>
                  <p:nvPr/>
                </p:nvSpPr>
                <p:spPr bwMode="auto">
                  <a:xfrm flipH="1" flipV="1">
                    <a:off x="3365" y="2376"/>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6" name="Line 1523">
                    <a:extLst>
                      <a:ext uri="{FF2B5EF4-FFF2-40B4-BE49-F238E27FC236}">
                        <a16:creationId xmlns:a16="http://schemas.microsoft.com/office/drawing/2014/main" id="{438FD6C6-4010-49FE-BF2F-EC449141ABDE}"/>
                      </a:ext>
                    </a:extLst>
                  </p:cNvPr>
                  <p:cNvSpPr>
                    <a:spLocks noChangeShapeType="1"/>
                  </p:cNvSpPr>
                  <p:nvPr/>
                </p:nvSpPr>
                <p:spPr bwMode="auto">
                  <a:xfrm flipH="1">
                    <a:off x="3478" y="2291"/>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7" name="Line 1524">
                    <a:extLst>
                      <a:ext uri="{FF2B5EF4-FFF2-40B4-BE49-F238E27FC236}">
                        <a16:creationId xmlns:a16="http://schemas.microsoft.com/office/drawing/2014/main" id="{7D5D4466-BE75-4111-8E5E-F7E7C606EB8B}"/>
                      </a:ext>
                    </a:extLst>
                  </p:cNvPr>
                  <p:cNvSpPr>
                    <a:spLocks noChangeShapeType="1"/>
                  </p:cNvSpPr>
                  <p:nvPr/>
                </p:nvSpPr>
                <p:spPr bwMode="auto">
                  <a:xfrm flipH="1" flipV="1">
                    <a:off x="1850" y="1987"/>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8" name="Line 1525">
                    <a:extLst>
                      <a:ext uri="{FF2B5EF4-FFF2-40B4-BE49-F238E27FC236}">
                        <a16:creationId xmlns:a16="http://schemas.microsoft.com/office/drawing/2014/main" id="{BEB5804D-5764-4570-8996-44035570ABEF}"/>
                      </a:ext>
                    </a:extLst>
                  </p:cNvPr>
                  <p:cNvSpPr>
                    <a:spLocks noChangeShapeType="1"/>
                  </p:cNvSpPr>
                  <p:nvPr/>
                </p:nvSpPr>
                <p:spPr bwMode="auto">
                  <a:xfrm flipV="1">
                    <a:off x="1864" y="1910"/>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9" name="Line 1526">
                    <a:extLst>
                      <a:ext uri="{FF2B5EF4-FFF2-40B4-BE49-F238E27FC236}">
                        <a16:creationId xmlns:a16="http://schemas.microsoft.com/office/drawing/2014/main" id="{C9386597-C5B6-497F-9D16-2CF2F1C59AEF}"/>
                      </a:ext>
                    </a:extLst>
                  </p:cNvPr>
                  <p:cNvSpPr>
                    <a:spLocks noChangeShapeType="1"/>
                  </p:cNvSpPr>
                  <p:nvPr/>
                </p:nvSpPr>
                <p:spPr bwMode="auto">
                  <a:xfrm>
                    <a:off x="3495" y="2210"/>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0" name="Line 1527">
                    <a:extLst>
                      <a:ext uri="{FF2B5EF4-FFF2-40B4-BE49-F238E27FC236}">
                        <a16:creationId xmlns:a16="http://schemas.microsoft.com/office/drawing/2014/main" id="{CCE8AD89-E037-4935-BFFF-78A2836C4034}"/>
                      </a:ext>
                    </a:extLst>
                  </p:cNvPr>
                  <p:cNvSpPr>
                    <a:spLocks noChangeShapeType="1"/>
                  </p:cNvSpPr>
                  <p:nvPr/>
                </p:nvSpPr>
                <p:spPr bwMode="auto">
                  <a:xfrm flipH="1">
                    <a:off x="2085" y="1929"/>
                    <a:ext cx="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1" name="Line 1528">
                    <a:extLst>
                      <a:ext uri="{FF2B5EF4-FFF2-40B4-BE49-F238E27FC236}">
                        <a16:creationId xmlns:a16="http://schemas.microsoft.com/office/drawing/2014/main" id="{F99E7515-846D-4FF2-B593-85D66FEF5ED0}"/>
                      </a:ext>
                    </a:extLst>
                  </p:cNvPr>
                  <p:cNvSpPr>
                    <a:spLocks noChangeShapeType="1"/>
                  </p:cNvSpPr>
                  <p:nvPr/>
                </p:nvSpPr>
                <p:spPr bwMode="auto">
                  <a:xfrm flipV="1">
                    <a:off x="3354" y="2271"/>
                    <a:ext cx="20"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2" name="Line 1529">
                    <a:extLst>
                      <a:ext uri="{FF2B5EF4-FFF2-40B4-BE49-F238E27FC236}">
                        <a16:creationId xmlns:a16="http://schemas.microsoft.com/office/drawing/2014/main" id="{8691C7FB-55D2-4DAD-83B8-C95CB7573356}"/>
                      </a:ext>
                    </a:extLst>
                  </p:cNvPr>
                  <p:cNvSpPr>
                    <a:spLocks noChangeShapeType="1"/>
                  </p:cNvSpPr>
                  <p:nvPr/>
                </p:nvSpPr>
                <p:spPr bwMode="auto">
                  <a:xfrm flipH="1" flipV="1">
                    <a:off x="1857" y="2013"/>
                    <a:ext cx="16"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3" name="Line 1530">
                    <a:extLst>
                      <a:ext uri="{FF2B5EF4-FFF2-40B4-BE49-F238E27FC236}">
                        <a16:creationId xmlns:a16="http://schemas.microsoft.com/office/drawing/2014/main" id="{30B6844F-7B60-4789-87C2-34638C640F57}"/>
                      </a:ext>
                    </a:extLst>
                  </p:cNvPr>
                  <p:cNvSpPr>
                    <a:spLocks noChangeShapeType="1"/>
                  </p:cNvSpPr>
                  <p:nvPr/>
                </p:nvSpPr>
                <p:spPr bwMode="auto">
                  <a:xfrm flipH="1">
                    <a:off x="3495" y="2264"/>
                    <a:ext cx="9"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4" name="Line 1531">
                    <a:extLst>
                      <a:ext uri="{FF2B5EF4-FFF2-40B4-BE49-F238E27FC236}">
                        <a16:creationId xmlns:a16="http://schemas.microsoft.com/office/drawing/2014/main" id="{5EFF83B8-BD4B-4EE6-8B1A-667A20D98F52}"/>
                      </a:ext>
                    </a:extLst>
                  </p:cNvPr>
                  <p:cNvSpPr>
                    <a:spLocks noChangeShapeType="1"/>
                  </p:cNvSpPr>
                  <p:nvPr/>
                </p:nvSpPr>
                <p:spPr bwMode="auto">
                  <a:xfrm flipV="1">
                    <a:off x="1884" y="1893"/>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5" name="Line 1532">
                    <a:extLst>
                      <a:ext uri="{FF2B5EF4-FFF2-40B4-BE49-F238E27FC236}">
                        <a16:creationId xmlns:a16="http://schemas.microsoft.com/office/drawing/2014/main" id="{052696D2-8ACA-4602-9606-3DB207A8EAF5}"/>
                      </a:ext>
                    </a:extLst>
                  </p:cNvPr>
                  <p:cNvSpPr>
                    <a:spLocks noChangeShapeType="1"/>
                  </p:cNvSpPr>
                  <p:nvPr/>
                </p:nvSpPr>
                <p:spPr bwMode="auto">
                  <a:xfrm>
                    <a:off x="3504" y="2236"/>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6" name="Line 1533">
                    <a:extLst>
                      <a:ext uri="{FF2B5EF4-FFF2-40B4-BE49-F238E27FC236}">
                        <a16:creationId xmlns:a16="http://schemas.microsoft.com/office/drawing/2014/main" id="{5FA15172-C347-4483-B854-0ECA3F1576A6}"/>
                      </a:ext>
                    </a:extLst>
                  </p:cNvPr>
                  <p:cNvSpPr>
                    <a:spLocks noChangeShapeType="1"/>
                  </p:cNvSpPr>
                  <p:nvPr/>
                </p:nvSpPr>
                <p:spPr bwMode="auto">
                  <a:xfrm>
                    <a:off x="2063" y="1864"/>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7" name="Line 1534">
                    <a:extLst>
                      <a:ext uri="{FF2B5EF4-FFF2-40B4-BE49-F238E27FC236}">
                        <a16:creationId xmlns:a16="http://schemas.microsoft.com/office/drawing/2014/main" id="{7025A72C-C6E8-423C-B3EB-8818CC4DBDF7}"/>
                      </a:ext>
                    </a:extLst>
                  </p:cNvPr>
                  <p:cNvSpPr>
                    <a:spLocks noChangeShapeType="1"/>
                  </p:cNvSpPr>
                  <p:nvPr/>
                </p:nvSpPr>
                <p:spPr bwMode="auto">
                  <a:xfrm flipH="1" flipV="1">
                    <a:off x="3389" y="2388"/>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8" name="Line 1535">
                    <a:extLst>
                      <a:ext uri="{FF2B5EF4-FFF2-40B4-BE49-F238E27FC236}">
                        <a16:creationId xmlns:a16="http://schemas.microsoft.com/office/drawing/2014/main" id="{23B13A92-92D5-4176-95F1-A3AF9C56D1A8}"/>
                      </a:ext>
                    </a:extLst>
                  </p:cNvPr>
                  <p:cNvSpPr>
                    <a:spLocks noChangeShapeType="1"/>
                  </p:cNvSpPr>
                  <p:nvPr/>
                </p:nvSpPr>
                <p:spPr bwMode="auto">
                  <a:xfrm>
                    <a:off x="2092" y="1905"/>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9" name="Line 1536">
                    <a:extLst>
                      <a:ext uri="{FF2B5EF4-FFF2-40B4-BE49-F238E27FC236}">
                        <a16:creationId xmlns:a16="http://schemas.microsoft.com/office/drawing/2014/main" id="{004569D8-46CC-4A04-B486-68C7D520FB12}"/>
                      </a:ext>
                    </a:extLst>
                  </p:cNvPr>
                  <p:cNvSpPr>
                    <a:spLocks noChangeShapeType="1"/>
                  </p:cNvSpPr>
                  <p:nvPr/>
                </p:nvSpPr>
                <p:spPr bwMode="auto">
                  <a:xfrm flipH="1">
                    <a:off x="1979" y="2017"/>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0" name="Line 1537">
                    <a:extLst>
                      <a:ext uri="{FF2B5EF4-FFF2-40B4-BE49-F238E27FC236}">
                        <a16:creationId xmlns:a16="http://schemas.microsoft.com/office/drawing/2014/main" id="{864ABF8D-C5D9-4C11-B66E-7CB6A72A552A}"/>
                      </a:ext>
                    </a:extLst>
                  </p:cNvPr>
                  <p:cNvSpPr>
                    <a:spLocks noChangeShapeType="1"/>
                  </p:cNvSpPr>
                  <p:nvPr/>
                </p:nvSpPr>
                <p:spPr bwMode="auto">
                  <a:xfrm>
                    <a:off x="3446" y="2208"/>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1" name="Line 1538">
                    <a:extLst>
                      <a:ext uri="{FF2B5EF4-FFF2-40B4-BE49-F238E27FC236}">
                        <a16:creationId xmlns:a16="http://schemas.microsoft.com/office/drawing/2014/main" id="{4DBF8C14-7C3D-45E2-9122-0906C4D57CF1}"/>
                      </a:ext>
                    </a:extLst>
                  </p:cNvPr>
                  <p:cNvSpPr>
                    <a:spLocks noChangeShapeType="1"/>
                  </p:cNvSpPr>
                  <p:nvPr/>
                </p:nvSpPr>
                <p:spPr bwMode="auto">
                  <a:xfrm>
                    <a:off x="2082" y="1883"/>
                    <a:ext cx="1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2" name="Line 1539">
                    <a:extLst>
                      <a:ext uri="{FF2B5EF4-FFF2-40B4-BE49-F238E27FC236}">
                        <a16:creationId xmlns:a16="http://schemas.microsoft.com/office/drawing/2014/main" id="{AC480756-82E5-49B5-9987-D90B703C69BB}"/>
                      </a:ext>
                    </a:extLst>
                  </p:cNvPr>
                  <p:cNvSpPr>
                    <a:spLocks noChangeShapeType="1"/>
                  </p:cNvSpPr>
                  <p:nvPr/>
                </p:nvSpPr>
                <p:spPr bwMode="auto">
                  <a:xfrm flipH="1" flipV="1">
                    <a:off x="1873" y="2034"/>
                    <a:ext cx="22"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3" name="Line 1540">
                    <a:extLst>
                      <a:ext uri="{FF2B5EF4-FFF2-40B4-BE49-F238E27FC236}">
                        <a16:creationId xmlns:a16="http://schemas.microsoft.com/office/drawing/2014/main" id="{E94114BD-CAE8-444B-855F-AA6CB3D10720}"/>
                      </a:ext>
                    </a:extLst>
                  </p:cNvPr>
                  <p:cNvSpPr>
                    <a:spLocks noChangeShapeType="1"/>
                  </p:cNvSpPr>
                  <p:nvPr/>
                </p:nvSpPr>
                <p:spPr bwMode="auto">
                  <a:xfrm flipV="1">
                    <a:off x="3374" y="2258"/>
                    <a:ext cx="25"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4" name="Line 1541">
                    <a:extLst>
                      <a:ext uri="{FF2B5EF4-FFF2-40B4-BE49-F238E27FC236}">
                        <a16:creationId xmlns:a16="http://schemas.microsoft.com/office/drawing/2014/main" id="{C31E4EE7-6773-4A43-B28D-E2C21B4B2AFA}"/>
                      </a:ext>
                    </a:extLst>
                  </p:cNvPr>
                  <p:cNvSpPr>
                    <a:spLocks noChangeShapeType="1"/>
                  </p:cNvSpPr>
                  <p:nvPr/>
                </p:nvSpPr>
                <p:spPr bwMode="auto">
                  <a:xfrm flipV="1">
                    <a:off x="1911" y="1882"/>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5" name="Line 1542">
                    <a:extLst>
                      <a:ext uri="{FF2B5EF4-FFF2-40B4-BE49-F238E27FC236}">
                        <a16:creationId xmlns:a16="http://schemas.microsoft.com/office/drawing/2014/main" id="{FB9F838B-07FE-4700-92C1-56CC88CB4C9F}"/>
                      </a:ext>
                    </a:extLst>
                  </p:cNvPr>
                  <p:cNvSpPr>
                    <a:spLocks noChangeShapeType="1"/>
                  </p:cNvSpPr>
                  <p:nvPr/>
                </p:nvSpPr>
                <p:spPr bwMode="auto">
                  <a:xfrm flipH="1">
                    <a:off x="3417" y="2389"/>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6" name="Line 1543">
                    <a:extLst>
                      <a:ext uri="{FF2B5EF4-FFF2-40B4-BE49-F238E27FC236}">
                        <a16:creationId xmlns:a16="http://schemas.microsoft.com/office/drawing/2014/main" id="{BBD0AF95-3C6F-44C4-BACA-C90E99C20ED9}"/>
                      </a:ext>
                    </a:extLst>
                  </p:cNvPr>
                  <p:cNvSpPr>
                    <a:spLocks noChangeShapeType="1"/>
                  </p:cNvSpPr>
                  <p:nvPr/>
                </p:nvSpPr>
                <p:spPr bwMode="auto">
                  <a:xfrm flipH="1">
                    <a:off x="2007" y="2003"/>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7" name="Line 1544">
                    <a:extLst>
                      <a:ext uri="{FF2B5EF4-FFF2-40B4-BE49-F238E27FC236}">
                        <a16:creationId xmlns:a16="http://schemas.microsoft.com/office/drawing/2014/main" id="{CFC7F0F9-BD19-4D90-8E49-085C52043323}"/>
                      </a:ext>
                    </a:extLst>
                  </p:cNvPr>
                  <p:cNvSpPr>
                    <a:spLocks noChangeShapeType="1"/>
                  </p:cNvSpPr>
                  <p:nvPr/>
                </p:nvSpPr>
                <p:spPr bwMode="auto">
                  <a:xfrm flipV="1">
                    <a:off x="1942" y="1879"/>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8" name="Line 1545">
                    <a:extLst>
                      <a:ext uri="{FF2B5EF4-FFF2-40B4-BE49-F238E27FC236}">
                        <a16:creationId xmlns:a16="http://schemas.microsoft.com/office/drawing/2014/main" id="{FCD468DB-1D9F-4CF2-8DAF-9DE4A8DDB4E5}"/>
                      </a:ext>
                    </a:extLst>
                  </p:cNvPr>
                  <p:cNvSpPr>
                    <a:spLocks noChangeShapeType="1"/>
                  </p:cNvSpPr>
                  <p:nvPr/>
                </p:nvSpPr>
                <p:spPr bwMode="auto">
                  <a:xfrm>
                    <a:off x="3476" y="2217"/>
                    <a:ext cx="25"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9" name="Line 1546">
                    <a:extLst>
                      <a:ext uri="{FF2B5EF4-FFF2-40B4-BE49-F238E27FC236}">
                        <a16:creationId xmlns:a16="http://schemas.microsoft.com/office/drawing/2014/main" id="{D764FBF6-3AC1-4789-BBB7-577C60639AA0}"/>
                      </a:ext>
                    </a:extLst>
                  </p:cNvPr>
                  <p:cNvSpPr>
                    <a:spLocks noChangeShapeType="1"/>
                  </p:cNvSpPr>
                  <p:nvPr/>
                </p:nvSpPr>
                <p:spPr bwMode="auto">
                  <a:xfrm flipH="1">
                    <a:off x="3446" y="2378"/>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0" name="Line 1547">
                    <a:extLst>
                      <a:ext uri="{FF2B5EF4-FFF2-40B4-BE49-F238E27FC236}">
                        <a16:creationId xmlns:a16="http://schemas.microsoft.com/office/drawing/2014/main" id="{B86A9BC6-2ED2-456C-8139-A209053A4C9D}"/>
                      </a:ext>
                    </a:extLst>
                  </p:cNvPr>
                  <p:cNvSpPr>
                    <a:spLocks noChangeShapeType="1"/>
                  </p:cNvSpPr>
                  <p:nvPr/>
                </p:nvSpPr>
                <p:spPr bwMode="auto">
                  <a:xfrm flipH="1" flipV="1">
                    <a:off x="1895" y="2050"/>
                    <a:ext cx="28"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1" name="Line 1548">
                    <a:extLst>
                      <a:ext uri="{FF2B5EF4-FFF2-40B4-BE49-F238E27FC236}">
                        <a16:creationId xmlns:a16="http://schemas.microsoft.com/office/drawing/2014/main" id="{7FF4C810-F376-4592-93F4-F851B6EBB704}"/>
                      </a:ext>
                    </a:extLst>
                  </p:cNvPr>
                  <p:cNvSpPr>
                    <a:spLocks noChangeShapeType="1"/>
                  </p:cNvSpPr>
                  <p:nvPr/>
                </p:nvSpPr>
                <p:spPr bwMode="auto">
                  <a:xfrm flipV="1">
                    <a:off x="3399" y="2251"/>
                    <a:ext cx="30"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2" name="Line 1549">
                    <a:extLst>
                      <a:ext uri="{FF2B5EF4-FFF2-40B4-BE49-F238E27FC236}">
                        <a16:creationId xmlns:a16="http://schemas.microsoft.com/office/drawing/2014/main" id="{817E1E08-23F7-45F5-A3F7-B2B07CE425AB}"/>
                      </a:ext>
                    </a:extLst>
                  </p:cNvPr>
                  <p:cNvSpPr>
                    <a:spLocks noChangeShapeType="1"/>
                  </p:cNvSpPr>
                  <p:nvPr/>
                </p:nvSpPr>
                <p:spPr bwMode="auto">
                  <a:xfrm>
                    <a:off x="1973" y="1879"/>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3" name="Line 1550">
                    <a:extLst>
                      <a:ext uri="{FF2B5EF4-FFF2-40B4-BE49-F238E27FC236}">
                        <a16:creationId xmlns:a16="http://schemas.microsoft.com/office/drawing/2014/main" id="{8303ED6A-2A42-4DBD-BB75-65CF5AE03C27}"/>
                      </a:ext>
                    </a:extLst>
                  </p:cNvPr>
                  <p:cNvSpPr>
                    <a:spLocks noChangeShapeType="1"/>
                  </p:cNvSpPr>
                  <p:nvPr/>
                </p:nvSpPr>
                <p:spPr bwMode="auto">
                  <a:xfrm flipH="1">
                    <a:off x="3475" y="2359"/>
                    <a:ext cx="24"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4" name="Line 1551">
                    <a:extLst>
                      <a:ext uri="{FF2B5EF4-FFF2-40B4-BE49-F238E27FC236}">
                        <a16:creationId xmlns:a16="http://schemas.microsoft.com/office/drawing/2014/main" id="{8A17197B-8D30-4FF7-AD64-346781902ED4}"/>
                      </a:ext>
                    </a:extLst>
                  </p:cNvPr>
                  <p:cNvSpPr>
                    <a:spLocks noChangeShapeType="1"/>
                  </p:cNvSpPr>
                  <p:nvPr/>
                </p:nvSpPr>
                <p:spPr bwMode="auto">
                  <a:xfrm flipH="1">
                    <a:off x="2031" y="1983"/>
                    <a:ext cx="17"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5" name="Line 1552">
                    <a:extLst>
                      <a:ext uri="{FF2B5EF4-FFF2-40B4-BE49-F238E27FC236}">
                        <a16:creationId xmlns:a16="http://schemas.microsoft.com/office/drawing/2014/main" id="{359FE471-8F01-4DCF-9814-80140FB69540}"/>
                      </a:ext>
                    </a:extLst>
                  </p:cNvPr>
                  <p:cNvSpPr>
                    <a:spLocks noChangeShapeType="1"/>
                  </p:cNvSpPr>
                  <p:nvPr/>
                </p:nvSpPr>
                <p:spPr bwMode="auto">
                  <a:xfrm>
                    <a:off x="3501" y="2233"/>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6" name="Line 1553">
                    <a:extLst>
                      <a:ext uri="{FF2B5EF4-FFF2-40B4-BE49-F238E27FC236}">
                        <a16:creationId xmlns:a16="http://schemas.microsoft.com/office/drawing/2014/main" id="{DAD1B42E-9402-401D-A914-8ED868C7843A}"/>
                      </a:ext>
                    </a:extLst>
                  </p:cNvPr>
                  <p:cNvSpPr>
                    <a:spLocks noChangeShapeType="1"/>
                  </p:cNvSpPr>
                  <p:nvPr/>
                </p:nvSpPr>
                <p:spPr bwMode="auto">
                  <a:xfrm flipH="1">
                    <a:off x="1923" y="2059"/>
                    <a:ext cx="29"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7" name="Line 1554">
                    <a:extLst>
                      <a:ext uri="{FF2B5EF4-FFF2-40B4-BE49-F238E27FC236}">
                        <a16:creationId xmlns:a16="http://schemas.microsoft.com/office/drawing/2014/main" id="{7D186887-87F1-4FA7-94C3-7D0CDE5E7E01}"/>
                      </a:ext>
                    </a:extLst>
                  </p:cNvPr>
                  <p:cNvSpPr>
                    <a:spLocks noChangeShapeType="1"/>
                  </p:cNvSpPr>
                  <p:nvPr/>
                </p:nvSpPr>
                <p:spPr bwMode="auto">
                  <a:xfrm flipH="1" flipV="1">
                    <a:off x="3347" y="2379"/>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8" name="Line 1555">
                    <a:extLst>
                      <a:ext uri="{FF2B5EF4-FFF2-40B4-BE49-F238E27FC236}">
                        <a16:creationId xmlns:a16="http://schemas.microsoft.com/office/drawing/2014/main" id="{71B2A22F-8CB7-416D-B704-19C74E264E73}"/>
                      </a:ext>
                    </a:extLst>
                  </p:cNvPr>
                  <p:cNvSpPr>
                    <a:spLocks noChangeShapeType="1"/>
                  </p:cNvSpPr>
                  <p:nvPr/>
                </p:nvSpPr>
                <p:spPr bwMode="auto">
                  <a:xfrm flipV="1">
                    <a:off x="3347" y="2356"/>
                    <a:ext cx="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9" name="Line 1556">
                    <a:extLst>
                      <a:ext uri="{FF2B5EF4-FFF2-40B4-BE49-F238E27FC236}">
                        <a16:creationId xmlns:a16="http://schemas.microsoft.com/office/drawing/2014/main" id="{65FB191F-67C7-45B7-8165-74B6D4962CE4}"/>
                      </a:ext>
                    </a:extLst>
                  </p:cNvPr>
                  <p:cNvSpPr>
                    <a:spLocks noChangeShapeType="1"/>
                  </p:cNvSpPr>
                  <p:nvPr/>
                </p:nvSpPr>
                <p:spPr bwMode="auto">
                  <a:xfrm flipH="1" flipV="1">
                    <a:off x="3355" y="2401"/>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0" name="Line 1557">
                    <a:extLst>
                      <a:ext uri="{FF2B5EF4-FFF2-40B4-BE49-F238E27FC236}">
                        <a16:creationId xmlns:a16="http://schemas.microsoft.com/office/drawing/2014/main" id="{627827B1-E924-4F11-91A6-4ABC5B516FD8}"/>
                      </a:ext>
                    </a:extLst>
                  </p:cNvPr>
                  <p:cNvSpPr>
                    <a:spLocks noChangeShapeType="1"/>
                  </p:cNvSpPr>
                  <p:nvPr/>
                </p:nvSpPr>
                <p:spPr bwMode="auto">
                  <a:xfrm>
                    <a:off x="3429" y="2251"/>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1" name="Line 1558">
                    <a:extLst>
                      <a:ext uri="{FF2B5EF4-FFF2-40B4-BE49-F238E27FC236}">
                        <a16:creationId xmlns:a16="http://schemas.microsoft.com/office/drawing/2014/main" id="{2C165A7D-975E-4276-8574-4C2829123CD6}"/>
                      </a:ext>
                    </a:extLst>
                  </p:cNvPr>
                  <p:cNvSpPr>
                    <a:spLocks noChangeShapeType="1"/>
                  </p:cNvSpPr>
                  <p:nvPr/>
                </p:nvSpPr>
                <p:spPr bwMode="auto">
                  <a:xfrm flipV="1">
                    <a:off x="3348" y="2333"/>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2" name="Line 1559">
                    <a:extLst>
                      <a:ext uri="{FF2B5EF4-FFF2-40B4-BE49-F238E27FC236}">
                        <a16:creationId xmlns:a16="http://schemas.microsoft.com/office/drawing/2014/main" id="{5402D5FD-04DE-49B7-A6AE-FF4DE6C284BE}"/>
                      </a:ext>
                    </a:extLst>
                  </p:cNvPr>
                  <p:cNvSpPr>
                    <a:spLocks noChangeShapeType="1"/>
                  </p:cNvSpPr>
                  <p:nvPr/>
                </p:nvSpPr>
                <p:spPr bwMode="auto">
                  <a:xfrm>
                    <a:off x="2003" y="1884"/>
                    <a:ext cx="26"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3" name="Line 1560">
                    <a:extLst>
                      <a:ext uri="{FF2B5EF4-FFF2-40B4-BE49-F238E27FC236}">
                        <a16:creationId xmlns:a16="http://schemas.microsoft.com/office/drawing/2014/main" id="{146200EF-02B9-40BB-8505-15F391EAA52E}"/>
                      </a:ext>
                    </a:extLst>
                  </p:cNvPr>
                  <p:cNvSpPr>
                    <a:spLocks noChangeShapeType="1"/>
                  </p:cNvSpPr>
                  <p:nvPr/>
                </p:nvSpPr>
                <p:spPr bwMode="auto">
                  <a:xfrm flipH="1">
                    <a:off x="3499" y="2336"/>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4" name="Line 1561">
                    <a:extLst>
                      <a:ext uri="{FF2B5EF4-FFF2-40B4-BE49-F238E27FC236}">
                        <a16:creationId xmlns:a16="http://schemas.microsoft.com/office/drawing/2014/main" id="{09274417-DC33-401B-A240-74F3F6A6D1DD}"/>
                      </a:ext>
                    </a:extLst>
                  </p:cNvPr>
                  <p:cNvSpPr>
                    <a:spLocks noChangeShapeType="1"/>
                  </p:cNvSpPr>
                  <p:nvPr/>
                </p:nvSpPr>
                <p:spPr bwMode="auto">
                  <a:xfrm flipV="1">
                    <a:off x="1831" y="1997"/>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5" name="Line 1562">
                    <a:extLst>
                      <a:ext uri="{FF2B5EF4-FFF2-40B4-BE49-F238E27FC236}">
                        <a16:creationId xmlns:a16="http://schemas.microsoft.com/office/drawing/2014/main" id="{5A5939E6-1C84-43B2-80DD-ADE85A0E420F}"/>
                      </a:ext>
                    </a:extLst>
                  </p:cNvPr>
                  <p:cNvSpPr>
                    <a:spLocks noChangeShapeType="1"/>
                  </p:cNvSpPr>
                  <p:nvPr/>
                </p:nvSpPr>
                <p:spPr bwMode="auto">
                  <a:xfrm flipV="1">
                    <a:off x="1833" y="1970"/>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6" name="Line 1563">
                    <a:extLst>
                      <a:ext uri="{FF2B5EF4-FFF2-40B4-BE49-F238E27FC236}">
                        <a16:creationId xmlns:a16="http://schemas.microsoft.com/office/drawing/2014/main" id="{610148BA-86C5-449E-8478-A0B0B72D81A9}"/>
                      </a:ext>
                    </a:extLst>
                  </p:cNvPr>
                  <p:cNvSpPr>
                    <a:spLocks noChangeShapeType="1"/>
                  </p:cNvSpPr>
                  <p:nvPr/>
                </p:nvSpPr>
                <p:spPr bwMode="auto">
                  <a:xfrm>
                    <a:off x="3518" y="2255"/>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7" name="Line 1564">
                    <a:extLst>
                      <a:ext uri="{FF2B5EF4-FFF2-40B4-BE49-F238E27FC236}">
                        <a16:creationId xmlns:a16="http://schemas.microsoft.com/office/drawing/2014/main" id="{2708BF0F-F1CE-4B17-B44B-DEA4A16415A8}"/>
                      </a:ext>
                    </a:extLst>
                  </p:cNvPr>
                  <p:cNvSpPr>
                    <a:spLocks noChangeShapeType="1"/>
                  </p:cNvSpPr>
                  <p:nvPr/>
                </p:nvSpPr>
                <p:spPr bwMode="auto">
                  <a:xfrm flipH="1" flipV="1">
                    <a:off x="3372" y="2419"/>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8" name="Line 1565">
                    <a:extLst>
                      <a:ext uri="{FF2B5EF4-FFF2-40B4-BE49-F238E27FC236}">
                        <a16:creationId xmlns:a16="http://schemas.microsoft.com/office/drawing/2014/main" id="{2EDD9B2F-B5BE-4570-8340-DA171BE997A1}"/>
                      </a:ext>
                    </a:extLst>
                  </p:cNvPr>
                  <p:cNvSpPr>
                    <a:spLocks noChangeShapeType="1"/>
                  </p:cNvSpPr>
                  <p:nvPr/>
                </p:nvSpPr>
                <p:spPr bwMode="auto">
                  <a:xfrm flipH="1" flipV="1">
                    <a:off x="1831" y="2024"/>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9" name="Line 1566">
                    <a:extLst>
                      <a:ext uri="{FF2B5EF4-FFF2-40B4-BE49-F238E27FC236}">
                        <a16:creationId xmlns:a16="http://schemas.microsoft.com/office/drawing/2014/main" id="{59CA9BBB-59FD-4B13-B651-DB72B2228F5D}"/>
                      </a:ext>
                    </a:extLst>
                  </p:cNvPr>
                  <p:cNvSpPr>
                    <a:spLocks noChangeShapeType="1"/>
                  </p:cNvSpPr>
                  <p:nvPr/>
                </p:nvSpPr>
                <p:spPr bwMode="auto">
                  <a:xfrm flipH="1">
                    <a:off x="2048" y="1960"/>
                    <a:ext cx="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0" name="Line 1567">
                    <a:extLst>
                      <a:ext uri="{FF2B5EF4-FFF2-40B4-BE49-F238E27FC236}">
                        <a16:creationId xmlns:a16="http://schemas.microsoft.com/office/drawing/2014/main" id="{77B458CB-1908-471F-BF11-B784C0AC7296}"/>
                      </a:ext>
                    </a:extLst>
                  </p:cNvPr>
                  <p:cNvSpPr>
                    <a:spLocks noChangeShapeType="1"/>
                  </p:cNvSpPr>
                  <p:nvPr/>
                </p:nvSpPr>
                <p:spPr bwMode="auto">
                  <a:xfrm flipV="1">
                    <a:off x="1844" y="1947"/>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1" name="Line 1568">
                    <a:extLst>
                      <a:ext uri="{FF2B5EF4-FFF2-40B4-BE49-F238E27FC236}">
                        <a16:creationId xmlns:a16="http://schemas.microsoft.com/office/drawing/2014/main" id="{F20662E4-185A-45ED-999D-41AAD2A84B51}"/>
                      </a:ext>
                    </a:extLst>
                  </p:cNvPr>
                  <p:cNvSpPr>
                    <a:spLocks noChangeShapeType="1"/>
                  </p:cNvSpPr>
                  <p:nvPr/>
                </p:nvSpPr>
                <p:spPr bwMode="auto">
                  <a:xfrm flipH="1">
                    <a:off x="3517" y="2309"/>
                    <a:ext cx="10"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2" name="Line 1569">
                    <a:extLst>
                      <a:ext uri="{FF2B5EF4-FFF2-40B4-BE49-F238E27FC236}">
                        <a16:creationId xmlns:a16="http://schemas.microsoft.com/office/drawing/2014/main" id="{9713E14D-2140-4192-BFC9-B34E2FEB3BA3}"/>
                      </a:ext>
                    </a:extLst>
                  </p:cNvPr>
                  <p:cNvSpPr>
                    <a:spLocks noChangeShapeType="1"/>
                  </p:cNvSpPr>
                  <p:nvPr/>
                </p:nvSpPr>
                <p:spPr bwMode="auto">
                  <a:xfrm flipV="1">
                    <a:off x="3358" y="2314"/>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3" name="Line 1570">
                    <a:extLst>
                      <a:ext uri="{FF2B5EF4-FFF2-40B4-BE49-F238E27FC236}">
                        <a16:creationId xmlns:a16="http://schemas.microsoft.com/office/drawing/2014/main" id="{CD013C7A-1F5A-422D-A282-3F12F60E39D5}"/>
                      </a:ext>
                    </a:extLst>
                  </p:cNvPr>
                  <p:cNvSpPr>
                    <a:spLocks noChangeShapeType="1"/>
                  </p:cNvSpPr>
                  <p:nvPr/>
                </p:nvSpPr>
                <p:spPr bwMode="auto">
                  <a:xfrm>
                    <a:off x="3527" y="2281"/>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4" name="Line 1571">
                    <a:extLst>
                      <a:ext uri="{FF2B5EF4-FFF2-40B4-BE49-F238E27FC236}">
                        <a16:creationId xmlns:a16="http://schemas.microsoft.com/office/drawing/2014/main" id="{F8A69E4B-7B35-4070-98D8-4F9AE0F9EDC9}"/>
                      </a:ext>
                    </a:extLst>
                  </p:cNvPr>
                  <p:cNvSpPr>
                    <a:spLocks noChangeShapeType="1"/>
                  </p:cNvSpPr>
                  <p:nvPr/>
                </p:nvSpPr>
                <p:spPr bwMode="auto">
                  <a:xfrm>
                    <a:off x="2029" y="1896"/>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5" name="Line 1572">
                    <a:extLst>
                      <a:ext uri="{FF2B5EF4-FFF2-40B4-BE49-F238E27FC236}">
                        <a16:creationId xmlns:a16="http://schemas.microsoft.com/office/drawing/2014/main" id="{0FC2C813-1624-4708-B2EC-47840B165AC5}"/>
                      </a:ext>
                    </a:extLst>
                  </p:cNvPr>
                  <p:cNvSpPr>
                    <a:spLocks noChangeShapeType="1"/>
                  </p:cNvSpPr>
                  <p:nvPr/>
                </p:nvSpPr>
                <p:spPr bwMode="auto">
                  <a:xfrm flipH="1" flipV="1">
                    <a:off x="1839" y="2050"/>
                    <a:ext cx="1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6" name="Line 1573">
                    <a:extLst>
                      <a:ext uri="{FF2B5EF4-FFF2-40B4-BE49-F238E27FC236}">
                        <a16:creationId xmlns:a16="http://schemas.microsoft.com/office/drawing/2014/main" id="{41EACE22-6439-4237-A94F-D8A2317DC040}"/>
                      </a:ext>
                    </a:extLst>
                  </p:cNvPr>
                  <p:cNvSpPr>
                    <a:spLocks noChangeShapeType="1"/>
                  </p:cNvSpPr>
                  <p:nvPr/>
                </p:nvSpPr>
                <p:spPr bwMode="auto">
                  <a:xfrm flipV="1">
                    <a:off x="1864" y="1929"/>
                    <a:ext cx="2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7" name="Line 1574">
                    <a:extLst>
                      <a:ext uri="{FF2B5EF4-FFF2-40B4-BE49-F238E27FC236}">
                        <a16:creationId xmlns:a16="http://schemas.microsoft.com/office/drawing/2014/main" id="{05A5A13B-E0CB-4741-B5B0-DC35BA22EE24}"/>
                      </a:ext>
                    </a:extLst>
                  </p:cNvPr>
                  <p:cNvSpPr>
                    <a:spLocks noChangeShapeType="1"/>
                  </p:cNvSpPr>
                  <p:nvPr/>
                </p:nvSpPr>
                <p:spPr bwMode="auto">
                  <a:xfrm flipH="1" flipV="1">
                    <a:off x="3396" y="2431"/>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8" name="Line 1575">
                    <a:extLst>
                      <a:ext uri="{FF2B5EF4-FFF2-40B4-BE49-F238E27FC236}">
                        <a16:creationId xmlns:a16="http://schemas.microsoft.com/office/drawing/2014/main" id="{D2F2DB12-7375-4859-9281-F3C1F289D808}"/>
                      </a:ext>
                    </a:extLst>
                  </p:cNvPr>
                  <p:cNvSpPr>
                    <a:spLocks noChangeShapeType="1"/>
                  </p:cNvSpPr>
                  <p:nvPr/>
                </p:nvSpPr>
                <p:spPr bwMode="auto">
                  <a:xfrm>
                    <a:off x="2057" y="1937"/>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9" name="Line 1576">
                    <a:extLst>
                      <a:ext uri="{FF2B5EF4-FFF2-40B4-BE49-F238E27FC236}">
                        <a16:creationId xmlns:a16="http://schemas.microsoft.com/office/drawing/2014/main" id="{F382E393-0993-4FF4-B3CA-CDBA0896FAA6}"/>
                      </a:ext>
                    </a:extLst>
                  </p:cNvPr>
                  <p:cNvSpPr>
                    <a:spLocks noChangeShapeType="1"/>
                  </p:cNvSpPr>
                  <p:nvPr/>
                </p:nvSpPr>
                <p:spPr bwMode="auto">
                  <a:xfrm flipH="1">
                    <a:off x="1952" y="2052"/>
                    <a:ext cx="28"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0" name="Line 1577">
                    <a:extLst>
                      <a:ext uri="{FF2B5EF4-FFF2-40B4-BE49-F238E27FC236}">
                        <a16:creationId xmlns:a16="http://schemas.microsoft.com/office/drawing/2014/main" id="{428D9A47-7F1B-4EF2-AA3F-FB5F7D4DDA5A}"/>
                      </a:ext>
                    </a:extLst>
                  </p:cNvPr>
                  <p:cNvSpPr>
                    <a:spLocks noChangeShapeType="1"/>
                  </p:cNvSpPr>
                  <p:nvPr/>
                </p:nvSpPr>
                <p:spPr bwMode="auto">
                  <a:xfrm>
                    <a:off x="2047" y="1914"/>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1" name="Line 1578">
                    <a:extLst>
                      <a:ext uri="{FF2B5EF4-FFF2-40B4-BE49-F238E27FC236}">
                        <a16:creationId xmlns:a16="http://schemas.microsoft.com/office/drawing/2014/main" id="{CDCA3B8F-B1ED-446D-8296-FAABB25B7AD5}"/>
                      </a:ext>
                    </a:extLst>
                  </p:cNvPr>
                  <p:cNvSpPr>
                    <a:spLocks noChangeShapeType="1"/>
                  </p:cNvSpPr>
                  <p:nvPr/>
                </p:nvSpPr>
                <p:spPr bwMode="auto">
                  <a:xfrm>
                    <a:off x="3460" y="2252"/>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2" name="Line 1579">
                    <a:extLst>
                      <a:ext uri="{FF2B5EF4-FFF2-40B4-BE49-F238E27FC236}">
                        <a16:creationId xmlns:a16="http://schemas.microsoft.com/office/drawing/2014/main" id="{BCC453FA-B9D7-4040-8863-D85124320EF1}"/>
                      </a:ext>
                    </a:extLst>
                  </p:cNvPr>
                  <p:cNvSpPr>
                    <a:spLocks noChangeShapeType="1"/>
                  </p:cNvSpPr>
                  <p:nvPr/>
                </p:nvSpPr>
                <p:spPr bwMode="auto">
                  <a:xfrm flipH="1" flipV="1">
                    <a:off x="1855" y="2072"/>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3" name="Line 1580">
                    <a:extLst>
                      <a:ext uri="{FF2B5EF4-FFF2-40B4-BE49-F238E27FC236}">
                        <a16:creationId xmlns:a16="http://schemas.microsoft.com/office/drawing/2014/main" id="{32C72B66-8EDF-4835-B22C-E92FC8657D5E}"/>
                      </a:ext>
                    </a:extLst>
                  </p:cNvPr>
                  <p:cNvSpPr>
                    <a:spLocks noChangeShapeType="1"/>
                  </p:cNvSpPr>
                  <p:nvPr/>
                </p:nvSpPr>
                <p:spPr bwMode="auto">
                  <a:xfrm flipV="1">
                    <a:off x="3377" y="2300"/>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4" name="Line 1581">
                    <a:extLst>
                      <a:ext uri="{FF2B5EF4-FFF2-40B4-BE49-F238E27FC236}">
                        <a16:creationId xmlns:a16="http://schemas.microsoft.com/office/drawing/2014/main" id="{CF37728D-1BA8-4403-B55E-731660ED2780}"/>
                      </a:ext>
                    </a:extLst>
                  </p:cNvPr>
                  <p:cNvSpPr>
                    <a:spLocks noChangeShapeType="1"/>
                  </p:cNvSpPr>
                  <p:nvPr/>
                </p:nvSpPr>
                <p:spPr bwMode="auto">
                  <a:xfrm flipV="1">
                    <a:off x="1890" y="1918"/>
                    <a:ext cx="30"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5" name="Line 1582">
                    <a:extLst>
                      <a:ext uri="{FF2B5EF4-FFF2-40B4-BE49-F238E27FC236}">
                        <a16:creationId xmlns:a16="http://schemas.microsoft.com/office/drawing/2014/main" id="{43A7C43C-2C6A-41D3-83B4-0570FFDACA17}"/>
                      </a:ext>
                    </a:extLst>
                  </p:cNvPr>
                  <p:cNvSpPr>
                    <a:spLocks noChangeShapeType="1"/>
                  </p:cNvSpPr>
                  <p:nvPr/>
                </p:nvSpPr>
                <p:spPr bwMode="auto">
                  <a:xfrm flipH="1">
                    <a:off x="3424" y="2432"/>
                    <a:ext cx="30"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6" name="Line 1583">
                    <a:extLst>
                      <a:ext uri="{FF2B5EF4-FFF2-40B4-BE49-F238E27FC236}">
                        <a16:creationId xmlns:a16="http://schemas.microsoft.com/office/drawing/2014/main" id="{F5EA324E-38D2-46A2-91B2-393B6CAAE249}"/>
                      </a:ext>
                    </a:extLst>
                  </p:cNvPr>
                  <p:cNvSpPr>
                    <a:spLocks noChangeShapeType="1"/>
                  </p:cNvSpPr>
                  <p:nvPr/>
                </p:nvSpPr>
                <p:spPr bwMode="auto">
                  <a:xfrm flipH="1">
                    <a:off x="1980" y="2038"/>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7" name="Line 1584">
                    <a:extLst>
                      <a:ext uri="{FF2B5EF4-FFF2-40B4-BE49-F238E27FC236}">
                        <a16:creationId xmlns:a16="http://schemas.microsoft.com/office/drawing/2014/main" id="{601D3E88-5E3F-4129-91D3-524AB437EDAD}"/>
                      </a:ext>
                    </a:extLst>
                  </p:cNvPr>
                  <p:cNvSpPr>
                    <a:spLocks noChangeShapeType="1"/>
                  </p:cNvSpPr>
                  <p:nvPr/>
                </p:nvSpPr>
                <p:spPr bwMode="auto">
                  <a:xfrm>
                    <a:off x="3489" y="2261"/>
                    <a:ext cx="24"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8" name="Line 1585">
                    <a:extLst>
                      <a:ext uri="{FF2B5EF4-FFF2-40B4-BE49-F238E27FC236}">
                        <a16:creationId xmlns:a16="http://schemas.microsoft.com/office/drawing/2014/main" id="{FC5D9429-BE8D-45FA-811E-094CB14264D6}"/>
                      </a:ext>
                    </a:extLst>
                  </p:cNvPr>
                  <p:cNvSpPr>
                    <a:spLocks noChangeShapeType="1"/>
                  </p:cNvSpPr>
                  <p:nvPr/>
                </p:nvSpPr>
                <p:spPr bwMode="auto">
                  <a:xfrm flipV="1">
                    <a:off x="1920" y="1915"/>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9" name="Line 1586">
                    <a:extLst>
                      <a:ext uri="{FF2B5EF4-FFF2-40B4-BE49-F238E27FC236}">
                        <a16:creationId xmlns:a16="http://schemas.microsoft.com/office/drawing/2014/main" id="{ED2E025F-A277-434D-AC5C-3E7076D97796}"/>
                      </a:ext>
                    </a:extLst>
                  </p:cNvPr>
                  <p:cNvSpPr>
                    <a:spLocks noChangeShapeType="1"/>
                  </p:cNvSpPr>
                  <p:nvPr/>
                </p:nvSpPr>
                <p:spPr bwMode="auto">
                  <a:xfrm flipH="1">
                    <a:off x="3454" y="2421"/>
                    <a:ext cx="30"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0" name="Line 1587">
                    <a:extLst>
                      <a:ext uri="{FF2B5EF4-FFF2-40B4-BE49-F238E27FC236}">
                        <a16:creationId xmlns:a16="http://schemas.microsoft.com/office/drawing/2014/main" id="{077F1C7D-405B-45E0-BA29-D705A895DC0B}"/>
                      </a:ext>
                    </a:extLst>
                  </p:cNvPr>
                  <p:cNvSpPr>
                    <a:spLocks noChangeShapeType="1"/>
                  </p:cNvSpPr>
                  <p:nvPr/>
                </p:nvSpPr>
                <p:spPr bwMode="auto">
                  <a:xfrm flipH="1" flipV="1">
                    <a:off x="1878" y="2088"/>
                    <a:ext cx="28"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1" name="Line 1588">
                    <a:extLst>
                      <a:ext uri="{FF2B5EF4-FFF2-40B4-BE49-F238E27FC236}">
                        <a16:creationId xmlns:a16="http://schemas.microsoft.com/office/drawing/2014/main" id="{D36A5B86-BF49-4D0F-8008-E19580E255A5}"/>
                      </a:ext>
                    </a:extLst>
                  </p:cNvPr>
                  <p:cNvSpPr>
                    <a:spLocks noChangeShapeType="1"/>
                  </p:cNvSpPr>
                  <p:nvPr/>
                </p:nvSpPr>
                <p:spPr bwMode="auto">
                  <a:xfrm flipV="1">
                    <a:off x="3402" y="2293"/>
                    <a:ext cx="29"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2" name="Line 1589">
                    <a:extLst>
                      <a:ext uri="{FF2B5EF4-FFF2-40B4-BE49-F238E27FC236}">
                        <a16:creationId xmlns:a16="http://schemas.microsoft.com/office/drawing/2014/main" id="{51235DD2-E471-4BD2-8A3C-0E8169A91B2B}"/>
                      </a:ext>
                    </a:extLst>
                  </p:cNvPr>
                  <p:cNvSpPr>
                    <a:spLocks noChangeShapeType="1"/>
                  </p:cNvSpPr>
                  <p:nvPr/>
                </p:nvSpPr>
                <p:spPr bwMode="auto">
                  <a:xfrm>
                    <a:off x="1951" y="1915"/>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3" name="Line 1590">
                    <a:extLst>
                      <a:ext uri="{FF2B5EF4-FFF2-40B4-BE49-F238E27FC236}">
                        <a16:creationId xmlns:a16="http://schemas.microsoft.com/office/drawing/2014/main" id="{1449CB1F-16FA-4AF9-80F8-A05D82878C79}"/>
                      </a:ext>
                    </a:extLst>
                  </p:cNvPr>
                  <p:cNvSpPr>
                    <a:spLocks noChangeShapeType="1"/>
                  </p:cNvSpPr>
                  <p:nvPr/>
                </p:nvSpPr>
                <p:spPr bwMode="auto">
                  <a:xfrm flipH="1">
                    <a:off x="3484" y="2403"/>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4" name="Line 1591">
                    <a:extLst>
                      <a:ext uri="{FF2B5EF4-FFF2-40B4-BE49-F238E27FC236}">
                        <a16:creationId xmlns:a16="http://schemas.microsoft.com/office/drawing/2014/main" id="{D9411262-2106-4F7B-A726-BAF33A782A78}"/>
                      </a:ext>
                    </a:extLst>
                  </p:cNvPr>
                  <p:cNvSpPr>
                    <a:spLocks noChangeShapeType="1"/>
                  </p:cNvSpPr>
                  <p:nvPr/>
                </p:nvSpPr>
                <p:spPr bwMode="auto">
                  <a:xfrm flipH="1">
                    <a:off x="2005" y="2019"/>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5" name="Line 1592">
                    <a:extLst>
                      <a:ext uri="{FF2B5EF4-FFF2-40B4-BE49-F238E27FC236}">
                        <a16:creationId xmlns:a16="http://schemas.microsoft.com/office/drawing/2014/main" id="{255A5A5D-3DE5-4FF3-A723-58A3D1BF8A9D}"/>
                      </a:ext>
                    </a:extLst>
                  </p:cNvPr>
                  <p:cNvSpPr>
                    <a:spLocks noChangeShapeType="1"/>
                  </p:cNvSpPr>
                  <p:nvPr/>
                </p:nvSpPr>
                <p:spPr bwMode="auto">
                  <a:xfrm>
                    <a:off x="3513" y="2277"/>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6" name="Line 1593">
                    <a:extLst>
                      <a:ext uri="{FF2B5EF4-FFF2-40B4-BE49-F238E27FC236}">
                        <a16:creationId xmlns:a16="http://schemas.microsoft.com/office/drawing/2014/main" id="{E4F96EE1-9F62-4D91-B5BC-D8DAD7A833EB}"/>
                      </a:ext>
                    </a:extLst>
                  </p:cNvPr>
                  <p:cNvSpPr>
                    <a:spLocks noChangeShapeType="1"/>
                  </p:cNvSpPr>
                  <p:nvPr/>
                </p:nvSpPr>
                <p:spPr bwMode="auto">
                  <a:xfrm flipH="1" flipV="1">
                    <a:off x="1906" y="2097"/>
                    <a:ext cx="30"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7" name="Line 1594">
                    <a:extLst>
                      <a:ext uri="{FF2B5EF4-FFF2-40B4-BE49-F238E27FC236}">
                        <a16:creationId xmlns:a16="http://schemas.microsoft.com/office/drawing/2014/main" id="{2AD16CAF-9CD6-48DC-A4A7-280AF753C3CA}"/>
                      </a:ext>
                    </a:extLst>
                  </p:cNvPr>
                  <p:cNvSpPr>
                    <a:spLocks noChangeShapeType="1"/>
                  </p:cNvSpPr>
                  <p:nvPr/>
                </p:nvSpPr>
                <p:spPr bwMode="auto">
                  <a:xfrm flipV="1">
                    <a:off x="3340" y="2396"/>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8" name="Line 1595">
                    <a:extLst>
                      <a:ext uri="{FF2B5EF4-FFF2-40B4-BE49-F238E27FC236}">
                        <a16:creationId xmlns:a16="http://schemas.microsoft.com/office/drawing/2014/main" id="{CAA67126-5F94-481D-8A18-0D0A4983E6CE}"/>
                      </a:ext>
                    </a:extLst>
                  </p:cNvPr>
                  <p:cNvSpPr>
                    <a:spLocks noChangeShapeType="1"/>
                  </p:cNvSpPr>
                  <p:nvPr/>
                </p:nvSpPr>
                <p:spPr bwMode="auto">
                  <a:xfrm flipH="1" flipV="1">
                    <a:off x="3340" y="2420"/>
                    <a:ext cx="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9" name="Line 1596">
                    <a:extLst>
                      <a:ext uri="{FF2B5EF4-FFF2-40B4-BE49-F238E27FC236}">
                        <a16:creationId xmlns:a16="http://schemas.microsoft.com/office/drawing/2014/main" id="{3B09B0BC-AD4A-44CA-8B34-94CFF7B4FA83}"/>
                      </a:ext>
                    </a:extLst>
                  </p:cNvPr>
                  <p:cNvSpPr>
                    <a:spLocks noChangeShapeType="1"/>
                  </p:cNvSpPr>
                  <p:nvPr/>
                </p:nvSpPr>
                <p:spPr bwMode="auto">
                  <a:xfrm flipH="1" flipV="1">
                    <a:off x="3349" y="2442"/>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0" name="Line 1597">
                    <a:extLst>
                      <a:ext uri="{FF2B5EF4-FFF2-40B4-BE49-F238E27FC236}">
                        <a16:creationId xmlns:a16="http://schemas.microsoft.com/office/drawing/2014/main" id="{5AA7BDC3-1E18-4586-B2BA-D6909D932563}"/>
                      </a:ext>
                    </a:extLst>
                  </p:cNvPr>
                  <p:cNvSpPr>
                    <a:spLocks noChangeShapeType="1"/>
                  </p:cNvSpPr>
                  <p:nvPr/>
                </p:nvSpPr>
                <p:spPr bwMode="auto">
                  <a:xfrm>
                    <a:off x="3431" y="2293"/>
                    <a:ext cx="30"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1" name="Line 1598">
                    <a:extLst>
                      <a:ext uri="{FF2B5EF4-FFF2-40B4-BE49-F238E27FC236}">
                        <a16:creationId xmlns:a16="http://schemas.microsoft.com/office/drawing/2014/main" id="{01C7236F-F81D-444F-A76F-BD97196E811C}"/>
                      </a:ext>
                    </a:extLst>
                  </p:cNvPr>
                  <p:cNvSpPr>
                    <a:spLocks noChangeShapeType="1"/>
                  </p:cNvSpPr>
                  <p:nvPr/>
                </p:nvSpPr>
                <p:spPr bwMode="auto">
                  <a:xfrm>
                    <a:off x="1981" y="1920"/>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2" name="Line 1599">
                    <a:extLst>
                      <a:ext uri="{FF2B5EF4-FFF2-40B4-BE49-F238E27FC236}">
                        <a16:creationId xmlns:a16="http://schemas.microsoft.com/office/drawing/2014/main" id="{1FDACE13-56CC-42DE-B176-7EFEB6D10FE4}"/>
                      </a:ext>
                    </a:extLst>
                  </p:cNvPr>
                  <p:cNvSpPr>
                    <a:spLocks noChangeShapeType="1"/>
                  </p:cNvSpPr>
                  <p:nvPr/>
                </p:nvSpPr>
                <p:spPr bwMode="auto">
                  <a:xfrm flipH="1">
                    <a:off x="3509" y="2380"/>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3" name="Line 1600">
                    <a:extLst>
                      <a:ext uri="{FF2B5EF4-FFF2-40B4-BE49-F238E27FC236}">
                        <a16:creationId xmlns:a16="http://schemas.microsoft.com/office/drawing/2014/main" id="{8719F2AF-64D6-461C-B975-6FC3D267813C}"/>
                      </a:ext>
                    </a:extLst>
                  </p:cNvPr>
                  <p:cNvSpPr>
                    <a:spLocks noChangeShapeType="1"/>
                  </p:cNvSpPr>
                  <p:nvPr/>
                </p:nvSpPr>
                <p:spPr bwMode="auto">
                  <a:xfrm flipV="1">
                    <a:off x="3341" y="2373"/>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4" name="Line 1601">
                    <a:extLst>
                      <a:ext uri="{FF2B5EF4-FFF2-40B4-BE49-F238E27FC236}">
                        <a16:creationId xmlns:a16="http://schemas.microsoft.com/office/drawing/2014/main" id="{856472B0-A23A-4ADE-87F1-9B64A49B9C5E}"/>
                      </a:ext>
                    </a:extLst>
                  </p:cNvPr>
                  <p:cNvSpPr>
                    <a:spLocks noChangeShapeType="1"/>
                  </p:cNvSpPr>
                  <p:nvPr/>
                </p:nvSpPr>
                <p:spPr bwMode="auto">
                  <a:xfrm>
                    <a:off x="3530" y="2299"/>
                    <a:ext cx="9"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5" name="Line 1602">
                    <a:extLst>
                      <a:ext uri="{FF2B5EF4-FFF2-40B4-BE49-F238E27FC236}">
                        <a16:creationId xmlns:a16="http://schemas.microsoft.com/office/drawing/2014/main" id="{AC13F638-4AEA-4B09-9946-525AFC9E6091}"/>
                      </a:ext>
                    </a:extLst>
                  </p:cNvPr>
                  <p:cNvSpPr>
                    <a:spLocks noChangeShapeType="1"/>
                  </p:cNvSpPr>
                  <p:nvPr/>
                </p:nvSpPr>
                <p:spPr bwMode="auto">
                  <a:xfrm flipV="1">
                    <a:off x="1826" y="2010"/>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6" name="Line 1603">
                    <a:extLst>
                      <a:ext uri="{FF2B5EF4-FFF2-40B4-BE49-F238E27FC236}">
                        <a16:creationId xmlns:a16="http://schemas.microsoft.com/office/drawing/2014/main" id="{8FB8D6A9-5140-4F83-A14B-B3F9AAB9F4E9}"/>
                      </a:ext>
                    </a:extLst>
                  </p:cNvPr>
                  <p:cNvSpPr>
                    <a:spLocks noChangeShapeType="1"/>
                  </p:cNvSpPr>
                  <p:nvPr/>
                </p:nvSpPr>
                <p:spPr bwMode="auto">
                  <a:xfrm flipV="1">
                    <a:off x="1825" y="2037"/>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7" name="Line 1604">
                    <a:extLst>
                      <a:ext uri="{FF2B5EF4-FFF2-40B4-BE49-F238E27FC236}">
                        <a16:creationId xmlns:a16="http://schemas.microsoft.com/office/drawing/2014/main" id="{0506A3F6-C7C1-4B00-AADC-06D38E10ABF3}"/>
                      </a:ext>
                    </a:extLst>
                  </p:cNvPr>
                  <p:cNvSpPr>
                    <a:spLocks noChangeShapeType="1"/>
                  </p:cNvSpPr>
                  <p:nvPr/>
                </p:nvSpPr>
                <p:spPr bwMode="auto">
                  <a:xfrm flipH="1">
                    <a:off x="2022" y="1996"/>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8" name="Line 1605">
                    <a:extLst>
                      <a:ext uri="{FF2B5EF4-FFF2-40B4-BE49-F238E27FC236}">
                        <a16:creationId xmlns:a16="http://schemas.microsoft.com/office/drawing/2014/main" id="{21AE6D2E-09E2-4ECC-BEE9-725B5A5A0C0B}"/>
                      </a:ext>
                    </a:extLst>
                  </p:cNvPr>
                  <p:cNvSpPr>
                    <a:spLocks noChangeShapeType="1"/>
                  </p:cNvSpPr>
                  <p:nvPr/>
                </p:nvSpPr>
                <p:spPr bwMode="auto">
                  <a:xfrm flipH="1" flipV="1">
                    <a:off x="3366" y="2460"/>
                    <a:ext cx="25"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9" name="Line 1606">
                    <a:extLst>
                      <a:ext uri="{FF2B5EF4-FFF2-40B4-BE49-F238E27FC236}">
                        <a16:creationId xmlns:a16="http://schemas.microsoft.com/office/drawing/2014/main" id="{AF94CBF6-5AEC-43D1-BECC-30EBCA9A77F7}"/>
                      </a:ext>
                    </a:extLst>
                  </p:cNvPr>
                  <p:cNvSpPr>
                    <a:spLocks noChangeShapeType="1"/>
                  </p:cNvSpPr>
                  <p:nvPr/>
                </p:nvSpPr>
                <p:spPr bwMode="auto">
                  <a:xfrm flipH="1" flipV="1">
                    <a:off x="1825" y="2065"/>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0" name="Line 1607">
                    <a:extLst>
                      <a:ext uri="{FF2B5EF4-FFF2-40B4-BE49-F238E27FC236}">
                        <a16:creationId xmlns:a16="http://schemas.microsoft.com/office/drawing/2014/main" id="{4398F64F-89BF-4A13-B340-6E7FF185FA7B}"/>
                      </a:ext>
                    </a:extLst>
                  </p:cNvPr>
                  <p:cNvSpPr>
                    <a:spLocks noChangeShapeType="1"/>
                  </p:cNvSpPr>
                  <p:nvPr/>
                </p:nvSpPr>
                <p:spPr bwMode="auto">
                  <a:xfrm flipV="1">
                    <a:off x="1837" y="1987"/>
                    <a:ext cx="1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1" name="Line 1608">
                    <a:extLst>
                      <a:ext uri="{FF2B5EF4-FFF2-40B4-BE49-F238E27FC236}">
                        <a16:creationId xmlns:a16="http://schemas.microsoft.com/office/drawing/2014/main" id="{81030A65-DBB5-478C-88AF-2C551428FCFB}"/>
                      </a:ext>
                    </a:extLst>
                  </p:cNvPr>
                  <p:cNvSpPr>
                    <a:spLocks noChangeShapeType="1"/>
                  </p:cNvSpPr>
                  <p:nvPr/>
                </p:nvSpPr>
                <p:spPr bwMode="auto">
                  <a:xfrm flipH="1">
                    <a:off x="3527" y="2353"/>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2" name="Line 1609">
                    <a:extLst>
                      <a:ext uri="{FF2B5EF4-FFF2-40B4-BE49-F238E27FC236}">
                        <a16:creationId xmlns:a16="http://schemas.microsoft.com/office/drawing/2014/main" id="{24A0394A-2A82-4A7D-89F2-A1D1978EFD34}"/>
                      </a:ext>
                    </a:extLst>
                  </p:cNvPr>
                  <p:cNvSpPr>
                    <a:spLocks noChangeShapeType="1"/>
                  </p:cNvSpPr>
                  <p:nvPr/>
                </p:nvSpPr>
                <p:spPr bwMode="auto">
                  <a:xfrm flipH="1">
                    <a:off x="3538" y="2325"/>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3" name="Line 1610">
                    <a:extLst>
                      <a:ext uri="{FF2B5EF4-FFF2-40B4-BE49-F238E27FC236}">
                        <a16:creationId xmlns:a16="http://schemas.microsoft.com/office/drawing/2014/main" id="{6E14B692-9972-41C5-81D5-C4F45AF57D71}"/>
                      </a:ext>
                    </a:extLst>
                  </p:cNvPr>
                  <p:cNvSpPr>
                    <a:spLocks noChangeShapeType="1"/>
                  </p:cNvSpPr>
                  <p:nvPr/>
                </p:nvSpPr>
                <p:spPr bwMode="auto">
                  <a:xfrm>
                    <a:off x="2005" y="1932"/>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4" name="Line 1611">
                    <a:extLst>
                      <a:ext uri="{FF2B5EF4-FFF2-40B4-BE49-F238E27FC236}">
                        <a16:creationId xmlns:a16="http://schemas.microsoft.com/office/drawing/2014/main" id="{6D49AD18-DE1D-4758-AE48-940D4FF48354}"/>
                      </a:ext>
                    </a:extLst>
                  </p:cNvPr>
                  <p:cNvSpPr>
                    <a:spLocks noChangeShapeType="1"/>
                  </p:cNvSpPr>
                  <p:nvPr/>
                </p:nvSpPr>
                <p:spPr bwMode="auto">
                  <a:xfrm flipV="1">
                    <a:off x="3351" y="2354"/>
                    <a:ext cx="18"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5" name="Line 1612">
                    <a:extLst>
                      <a:ext uri="{FF2B5EF4-FFF2-40B4-BE49-F238E27FC236}">
                        <a16:creationId xmlns:a16="http://schemas.microsoft.com/office/drawing/2014/main" id="{3B15E7B7-D769-45C4-85A5-5328C7161B13}"/>
                      </a:ext>
                    </a:extLst>
                  </p:cNvPr>
                  <p:cNvSpPr>
                    <a:spLocks noChangeShapeType="1"/>
                  </p:cNvSpPr>
                  <p:nvPr/>
                </p:nvSpPr>
                <p:spPr bwMode="auto">
                  <a:xfrm flipH="1" flipV="1">
                    <a:off x="1833" y="2091"/>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6" name="Line 1613">
                    <a:extLst>
                      <a:ext uri="{FF2B5EF4-FFF2-40B4-BE49-F238E27FC236}">
                        <a16:creationId xmlns:a16="http://schemas.microsoft.com/office/drawing/2014/main" id="{387828CC-D15C-449F-B2BD-0AC9678D14A9}"/>
                      </a:ext>
                    </a:extLst>
                  </p:cNvPr>
                  <p:cNvSpPr>
                    <a:spLocks noChangeShapeType="1"/>
                  </p:cNvSpPr>
                  <p:nvPr/>
                </p:nvSpPr>
                <p:spPr bwMode="auto">
                  <a:xfrm>
                    <a:off x="2032" y="1972"/>
                    <a:ext cx="0"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7" name="Line 1614">
                    <a:extLst>
                      <a:ext uri="{FF2B5EF4-FFF2-40B4-BE49-F238E27FC236}">
                        <a16:creationId xmlns:a16="http://schemas.microsoft.com/office/drawing/2014/main" id="{ABD4B564-FBEA-4E05-B4E7-CD7D4D670665}"/>
                      </a:ext>
                    </a:extLst>
                  </p:cNvPr>
                  <p:cNvSpPr>
                    <a:spLocks noChangeShapeType="1"/>
                  </p:cNvSpPr>
                  <p:nvPr/>
                </p:nvSpPr>
                <p:spPr bwMode="auto">
                  <a:xfrm flipV="1">
                    <a:off x="1856" y="1969"/>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8" name="Line 1615">
                    <a:extLst>
                      <a:ext uri="{FF2B5EF4-FFF2-40B4-BE49-F238E27FC236}">
                        <a16:creationId xmlns:a16="http://schemas.microsoft.com/office/drawing/2014/main" id="{123296FF-7619-4313-9E6C-2DC422E4D0E3}"/>
                      </a:ext>
                    </a:extLst>
                  </p:cNvPr>
                  <p:cNvSpPr>
                    <a:spLocks noChangeShapeType="1"/>
                  </p:cNvSpPr>
                  <p:nvPr/>
                </p:nvSpPr>
                <p:spPr bwMode="auto">
                  <a:xfrm flipH="1" flipV="1">
                    <a:off x="3391" y="2472"/>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9" name="Line 1616">
                    <a:extLst>
                      <a:ext uri="{FF2B5EF4-FFF2-40B4-BE49-F238E27FC236}">
                        <a16:creationId xmlns:a16="http://schemas.microsoft.com/office/drawing/2014/main" id="{7336C082-7E4A-4574-A45B-3E49C546C83E}"/>
                      </a:ext>
                    </a:extLst>
                  </p:cNvPr>
                  <p:cNvSpPr>
                    <a:spLocks noChangeShapeType="1"/>
                  </p:cNvSpPr>
                  <p:nvPr/>
                </p:nvSpPr>
                <p:spPr bwMode="auto">
                  <a:xfrm flipH="1">
                    <a:off x="1936" y="2090"/>
                    <a:ext cx="29"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0" name="Line 1617">
                    <a:extLst>
                      <a:ext uri="{FF2B5EF4-FFF2-40B4-BE49-F238E27FC236}">
                        <a16:creationId xmlns:a16="http://schemas.microsoft.com/office/drawing/2014/main" id="{EBDF5ACA-F14E-4143-AAD9-292D6BC5515D}"/>
                      </a:ext>
                    </a:extLst>
                  </p:cNvPr>
                  <p:cNvSpPr>
                    <a:spLocks noChangeShapeType="1"/>
                  </p:cNvSpPr>
                  <p:nvPr/>
                </p:nvSpPr>
                <p:spPr bwMode="auto">
                  <a:xfrm>
                    <a:off x="2023" y="1950"/>
                    <a:ext cx="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1" name="Line 1618">
                    <a:extLst>
                      <a:ext uri="{FF2B5EF4-FFF2-40B4-BE49-F238E27FC236}">
                        <a16:creationId xmlns:a16="http://schemas.microsoft.com/office/drawing/2014/main" id="{8480DDB4-0FAE-4779-B4C4-B127FBC1FD97}"/>
                      </a:ext>
                    </a:extLst>
                  </p:cNvPr>
                  <p:cNvSpPr>
                    <a:spLocks noChangeShapeType="1"/>
                  </p:cNvSpPr>
                  <p:nvPr/>
                </p:nvSpPr>
                <p:spPr bwMode="auto">
                  <a:xfrm>
                    <a:off x="3461" y="2294"/>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2" name="Line 1619">
                    <a:extLst>
                      <a:ext uri="{FF2B5EF4-FFF2-40B4-BE49-F238E27FC236}">
                        <a16:creationId xmlns:a16="http://schemas.microsoft.com/office/drawing/2014/main" id="{5075958A-DE26-4B47-B26B-AF876D41A40E}"/>
                      </a:ext>
                    </a:extLst>
                  </p:cNvPr>
                  <p:cNvSpPr>
                    <a:spLocks noChangeShapeType="1"/>
                  </p:cNvSpPr>
                  <p:nvPr/>
                </p:nvSpPr>
                <p:spPr bwMode="auto">
                  <a:xfrm flipH="1" flipV="1">
                    <a:off x="1850" y="2113"/>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3" name="Line 1620">
                    <a:extLst>
                      <a:ext uri="{FF2B5EF4-FFF2-40B4-BE49-F238E27FC236}">
                        <a16:creationId xmlns:a16="http://schemas.microsoft.com/office/drawing/2014/main" id="{D37BC145-F0F1-4508-A8DD-5685CFCF6803}"/>
                      </a:ext>
                    </a:extLst>
                  </p:cNvPr>
                  <p:cNvSpPr>
                    <a:spLocks noChangeShapeType="1"/>
                  </p:cNvSpPr>
                  <p:nvPr/>
                </p:nvSpPr>
                <p:spPr bwMode="auto">
                  <a:xfrm flipV="1">
                    <a:off x="3369" y="2340"/>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4" name="Line 1621">
                    <a:extLst>
                      <a:ext uri="{FF2B5EF4-FFF2-40B4-BE49-F238E27FC236}">
                        <a16:creationId xmlns:a16="http://schemas.microsoft.com/office/drawing/2014/main" id="{BC791CFE-A8A7-4F49-A7F3-E84B4B117911}"/>
                      </a:ext>
                    </a:extLst>
                  </p:cNvPr>
                  <p:cNvSpPr>
                    <a:spLocks noChangeShapeType="1"/>
                  </p:cNvSpPr>
                  <p:nvPr/>
                </p:nvSpPr>
                <p:spPr bwMode="auto">
                  <a:xfrm flipV="1">
                    <a:off x="1881" y="1958"/>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5" name="Line 1622">
                    <a:extLst>
                      <a:ext uri="{FF2B5EF4-FFF2-40B4-BE49-F238E27FC236}">
                        <a16:creationId xmlns:a16="http://schemas.microsoft.com/office/drawing/2014/main" id="{95800C33-1D54-43F9-8E78-0834653152F6}"/>
                      </a:ext>
                    </a:extLst>
                  </p:cNvPr>
                  <p:cNvSpPr>
                    <a:spLocks noChangeShapeType="1"/>
                  </p:cNvSpPr>
                  <p:nvPr/>
                </p:nvSpPr>
                <p:spPr bwMode="auto">
                  <a:xfrm flipH="1">
                    <a:off x="3420" y="2473"/>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6" name="Line 1623">
                    <a:extLst>
                      <a:ext uri="{FF2B5EF4-FFF2-40B4-BE49-F238E27FC236}">
                        <a16:creationId xmlns:a16="http://schemas.microsoft.com/office/drawing/2014/main" id="{3D967EFB-8F47-42F9-AB56-548AD7A6BFB7}"/>
                      </a:ext>
                    </a:extLst>
                  </p:cNvPr>
                  <p:cNvSpPr>
                    <a:spLocks noChangeShapeType="1"/>
                  </p:cNvSpPr>
                  <p:nvPr/>
                </p:nvSpPr>
                <p:spPr bwMode="auto">
                  <a:xfrm flipH="1">
                    <a:off x="1965" y="2076"/>
                    <a:ext cx="25"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7" name="Line 1624">
                    <a:extLst>
                      <a:ext uri="{FF2B5EF4-FFF2-40B4-BE49-F238E27FC236}">
                        <a16:creationId xmlns:a16="http://schemas.microsoft.com/office/drawing/2014/main" id="{F8AA0F9F-8EB2-4D18-A05F-6392368FA2AA}"/>
                      </a:ext>
                    </a:extLst>
                  </p:cNvPr>
                  <p:cNvSpPr>
                    <a:spLocks noChangeShapeType="1"/>
                  </p:cNvSpPr>
                  <p:nvPr/>
                </p:nvSpPr>
                <p:spPr bwMode="auto">
                  <a:xfrm>
                    <a:off x="3490" y="2303"/>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8" name="Line 1625">
                    <a:extLst>
                      <a:ext uri="{FF2B5EF4-FFF2-40B4-BE49-F238E27FC236}">
                        <a16:creationId xmlns:a16="http://schemas.microsoft.com/office/drawing/2014/main" id="{D74309B2-330B-49A8-AED2-F676E150567D}"/>
                      </a:ext>
                    </a:extLst>
                  </p:cNvPr>
                  <p:cNvSpPr>
                    <a:spLocks noChangeShapeType="1"/>
                  </p:cNvSpPr>
                  <p:nvPr/>
                </p:nvSpPr>
                <p:spPr bwMode="auto">
                  <a:xfrm flipV="1">
                    <a:off x="1910" y="1955"/>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9" name="Line 1626">
                    <a:extLst>
                      <a:ext uri="{FF2B5EF4-FFF2-40B4-BE49-F238E27FC236}">
                        <a16:creationId xmlns:a16="http://schemas.microsoft.com/office/drawing/2014/main" id="{90F8D774-E772-4E81-A5A4-A4B5DC9A9F2D}"/>
                      </a:ext>
                    </a:extLst>
                  </p:cNvPr>
                  <p:cNvSpPr>
                    <a:spLocks noChangeShapeType="1"/>
                  </p:cNvSpPr>
                  <p:nvPr/>
                </p:nvSpPr>
                <p:spPr bwMode="auto">
                  <a:xfrm flipH="1">
                    <a:off x="3451" y="2462"/>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0" name="Line 1627">
                    <a:extLst>
                      <a:ext uri="{FF2B5EF4-FFF2-40B4-BE49-F238E27FC236}">
                        <a16:creationId xmlns:a16="http://schemas.microsoft.com/office/drawing/2014/main" id="{09771925-84B8-448C-A201-FC1B4DB75027}"/>
                      </a:ext>
                    </a:extLst>
                  </p:cNvPr>
                  <p:cNvSpPr>
                    <a:spLocks noChangeShapeType="1"/>
                  </p:cNvSpPr>
                  <p:nvPr/>
                </p:nvSpPr>
                <p:spPr bwMode="auto">
                  <a:xfrm flipH="1" flipV="1">
                    <a:off x="1873" y="2129"/>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1" name="Line 1628">
                    <a:extLst>
                      <a:ext uri="{FF2B5EF4-FFF2-40B4-BE49-F238E27FC236}">
                        <a16:creationId xmlns:a16="http://schemas.microsoft.com/office/drawing/2014/main" id="{E8989042-B758-4FD8-9CD7-A63341789BB9}"/>
                      </a:ext>
                    </a:extLst>
                  </p:cNvPr>
                  <p:cNvSpPr>
                    <a:spLocks noChangeShapeType="1"/>
                  </p:cNvSpPr>
                  <p:nvPr/>
                </p:nvSpPr>
                <p:spPr bwMode="auto">
                  <a:xfrm flipV="1">
                    <a:off x="3393" y="2333"/>
                    <a:ext cx="29"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2" name="Line 1629">
                    <a:extLst>
                      <a:ext uri="{FF2B5EF4-FFF2-40B4-BE49-F238E27FC236}">
                        <a16:creationId xmlns:a16="http://schemas.microsoft.com/office/drawing/2014/main" id="{30520E50-607F-4460-9CA6-0BE37B8D0E53}"/>
                      </a:ext>
                    </a:extLst>
                  </p:cNvPr>
                  <p:cNvSpPr>
                    <a:spLocks noChangeShapeType="1"/>
                  </p:cNvSpPr>
                  <p:nvPr/>
                </p:nvSpPr>
                <p:spPr bwMode="auto">
                  <a:xfrm>
                    <a:off x="1941" y="1955"/>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3" name="Line 1630">
                    <a:extLst>
                      <a:ext uri="{FF2B5EF4-FFF2-40B4-BE49-F238E27FC236}">
                        <a16:creationId xmlns:a16="http://schemas.microsoft.com/office/drawing/2014/main" id="{AF21E889-3613-414B-9E07-84079DC65119}"/>
                      </a:ext>
                    </a:extLst>
                  </p:cNvPr>
                  <p:cNvSpPr>
                    <a:spLocks noChangeShapeType="1"/>
                  </p:cNvSpPr>
                  <p:nvPr/>
                </p:nvSpPr>
                <p:spPr bwMode="auto">
                  <a:xfrm flipH="1">
                    <a:off x="1990" y="2057"/>
                    <a:ext cx="18"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4" name="Line 1631">
                    <a:extLst>
                      <a:ext uri="{FF2B5EF4-FFF2-40B4-BE49-F238E27FC236}">
                        <a16:creationId xmlns:a16="http://schemas.microsoft.com/office/drawing/2014/main" id="{639DCFDB-6AD9-4BD4-B273-28DBB477A9D4}"/>
                      </a:ext>
                    </a:extLst>
                  </p:cNvPr>
                  <p:cNvSpPr>
                    <a:spLocks noChangeShapeType="1"/>
                  </p:cNvSpPr>
                  <p:nvPr/>
                </p:nvSpPr>
                <p:spPr bwMode="auto">
                  <a:xfrm flipH="1">
                    <a:off x="3480" y="2444"/>
                    <a:ext cx="2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5" name="Line 1632">
                    <a:extLst>
                      <a:ext uri="{FF2B5EF4-FFF2-40B4-BE49-F238E27FC236}">
                        <a16:creationId xmlns:a16="http://schemas.microsoft.com/office/drawing/2014/main" id="{6B983F06-F639-4243-9218-AA71D9A7F4AF}"/>
                      </a:ext>
                    </a:extLst>
                  </p:cNvPr>
                  <p:cNvSpPr>
                    <a:spLocks noChangeShapeType="1"/>
                  </p:cNvSpPr>
                  <p:nvPr/>
                </p:nvSpPr>
                <p:spPr bwMode="auto">
                  <a:xfrm>
                    <a:off x="3513" y="2319"/>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6" name="Line 1633">
                    <a:extLst>
                      <a:ext uri="{FF2B5EF4-FFF2-40B4-BE49-F238E27FC236}">
                        <a16:creationId xmlns:a16="http://schemas.microsoft.com/office/drawing/2014/main" id="{E3F7FE83-CD4C-41A1-B81F-ADF36286A05C}"/>
                      </a:ext>
                    </a:extLst>
                  </p:cNvPr>
                  <p:cNvSpPr>
                    <a:spLocks noChangeShapeType="1"/>
                  </p:cNvSpPr>
                  <p:nvPr/>
                </p:nvSpPr>
                <p:spPr bwMode="auto">
                  <a:xfrm flipH="1">
                    <a:off x="1902" y="2138"/>
                    <a:ext cx="31"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7" name="Line 1634">
                    <a:extLst>
                      <a:ext uri="{FF2B5EF4-FFF2-40B4-BE49-F238E27FC236}">
                        <a16:creationId xmlns:a16="http://schemas.microsoft.com/office/drawing/2014/main" id="{7549D271-83AC-42D8-BBD7-69D79A5DD0D6}"/>
                      </a:ext>
                    </a:extLst>
                  </p:cNvPr>
                  <p:cNvSpPr>
                    <a:spLocks noChangeShapeType="1"/>
                  </p:cNvSpPr>
                  <p:nvPr/>
                </p:nvSpPr>
                <p:spPr bwMode="auto">
                  <a:xfrm flipV="1">
                    <a:off x="3321" y="2433"/>
                    <a:ext cx="0"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8" name="Line 1635">
                    <a:extLst>
                      <a:ext uri="{FF2B5EF4-FFF2-40B4-BE49-F238E27FC236}">
                        <a16:creationId xmlns:a16="http://schemas.microsoft.com/office/drawing/2014/main" id="{401A5213-F2BC-4881-AF39-7F137E9DD322}"/>
                      </a:ext>
                    </a:extLst>
                  </p:cNvPr>
                  <p:cNvSpPr>
                    <a:spLocks noChangeShapeType="1"/>
                  </p:cNvSpPr>
                  <p:nvPr/>
                </p:nvSpPr>
                <p:spPr bwMode="auto">
                  <a:xfrm flipH="1" flipV="1">
                    <a:off x="3321" y="2457"/>
                    <a:ext cx="1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9" name="Line 1636">
                    <a:extLst>
                      <a:ext uri="{FF2B5EF4-FFF2-40B4-BE49-F238E27FC236}">
                        <a16:creationId xmlns:a16="http://schemas.microsoft.com/office/drawing/2014/main" id="{09BE08DB-D932-4E5C-BE8B-FBE94CCD5AC0}"/>
                      </a:ext>
                    </a:extLst>
                  </p:cNvPr>
                  <p:cNvSpPr>
                    <a:spLocks noChangeShapeType="1"/>
                  </p:cNvSpPr>
                  <p:nvPr/>
                </p:nvSpPr>
                <p:spPr bwMode="auto">
                  <a:xfrm flipH="1" flipV="1">
                    <a:off x="3331" y="2479"/>
                    <a:ext cx="18"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0" name="Line 1637">
                    <a:extLst>
                      <a:ext uri="{FF2B5EF4-FFF2-40B4-BE49-F238E27FC236}">
                        <a16:creationId xmlns:a16="http://schemas.microsoft.com/office/drawing/2014/main" id="{0AE756A9-6A87-4119-9A32-C31BE5BB8786}"/>
                      </a:ext>
                    </a:extLst>
                  </p:cNvPr>
                  <p:cNvSpPr>
                    <a:spLocks noChangeShapeType="1"/>
                  </p:cNvSpPr>
                  <p:nvPr/>
                </p:nvSpPr>
                <p:spPr bwMode="auto">
                  <a:xfrm>
                    <a:off x="3422" y="2333"/>
                    <a:ext cx="29"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1" name="Line 1638">
                    <a:extLst>
                      <a:ext uri="{FF2B5EF4-FFF2-40B4-BE49-F238E27FC236}">
                        <a16:creationId xmlns:a16="http://schemas.microsoft.com/office/drawing/2014/main" id="{54A38988-CE84-4420-B1C4-224D36A1F8EA}"/>
                      </a:ext>
                    </a:extLst>
                  </p:cNvPr>
                  <p:cNvSpPr>
                    <a:spLocks noChangeShapeType="1"/>
                  </p:cNvSpPr>
                  <p:nvPr/>
                </p:nvSpPr>
                <p:spPr bwMode="auto">
                  <a:xfrm>
                    <a:off x="1970" y="1959"/>
                    <a:ext cx="24"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2" name="Line 1639">
                    <a:extLst>
                      <a:ext uri="{FF2B5EF4-FFF2-40B4-BE49-F238E27FC236}">
                        <a16:creationId xmlns:a16="http://schemas.microsoft.com/office/drawing/2014/main" id="{15473CF4-94BE-4EC2-A119-9AD068E0FDC4}"/>
                      </a:ext>
                    </a:extLst>
                  </p:cNvPr>
                  <p:cNvSpPr>
                    <a:spLocks noChangeShapeType="1"/>
                  </p:cNvSpPr>
                  <p:nvPr/>
                </p:nvSpPr>
                <p:spPr bwMode="auto">
                  <a:xfrm flipV="1">
                    <a:off x="3321" y="2410"/>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3" name="Line 1640">
                    <a:extLst>
                      <a:ext uri="{FF2B5EF4-FFF2-40B4-BE49-F238E27FC236}">
                        <a16:creationId xmlns:a16="http://schemas.microsoft.com/office/drawing/2014/main" id="{85DE3E64-5CBE-4504-9CB8-1E922C59EBD7}"/>
                      </a:ext>
                    </a:extLst>
                  </p:cNvPr>
                  <p:cNvSpPr>
                    <a:spLocks noChangeShapeType="1"/>
                  </p:cNvSpPr>
                  <p:nvPr/>
                </p:nvSpPr>
                <p:spPr bwMode="auto">
                  <a:xfrm flipH="1">
                    <a:off x="3506" y="2421"/>
                    <a:ext cx="19"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4" name="Line 1641">
                    <a:extLst>
                      <a:ext uri="{FF2B5EF4-FFF2-40B4-BE49-F238E27FC236}">
                        <a16:creationId xmlns:a16="http://schemas.microsoft.com/office/drawing/2014/main" id="{68CF7AB7-2580-484F-A75F-BAB1ECD0D4DD}"/>
                      </a:ext>
                    </a:extLst>
                  </p:cNvPr>
                  <p:cNvSpPr>
                    <a:spLocks noChangeShapeType="1"/>
                  </p:cNvSpPr>
                  <p:nvPr/>
                </p:nvSpPr>
                <p:spPr bwMode="auto">
                  <a:xfrm>
                    <a:off x="3530" y="2341"/>
                    <a:ext cx="8"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5" name="Line 1642">
                    <a:extLst>
                      <a:ext uri="{FF2B5EF4-FFF2-40B4-BE49-F238E27FC236}">
                        <a16:creationId xmlns:a16="http://schemas.microsoft.com/office/drawing/2014/main" id="{134760D4-2C9B-4E5D-8F13-F333F9DB6AFC}"/>
                      </a:ext>
                    </a:extLst>
                  </p:cNvPr>
                  <p:cNvSpPr>
                    <a:spLocks noChangeShapeType="1"/>
                  </p:cNvSpPr>
                  <p:nvPr/>
                </p:nvSpPr>
                <p:spPr bwMode="auto">
                  <a:xfrm flipV="1">
                    <a:off x="1830" y="2080"/>
                    <a:ext cx="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6" name="Line 1643">
                    <a:extLst>
                      <a:ext uri="{FF2B5EF4-FFF2-40B4-BE49-F238E27FC236}">
                        <a16:creationId xmlns:a16="http://schemas.microsoft.com/office/drawing/2014/main" id="{EAFAE108-C472-4971-BE4C-B9C2FE11E0C4}"/>
                      </a:ext>
                    </a:extLst>
                  </p:cNvPr>
                  <p:cNvSpPr>
                    <a:spLocks noChangeShapeType="1"/>
                  </p:cNvSpPr>
                  <p:nvPr/>
                </p:nvSpPr>
                <p:spPr bwMode="auto">
                  <a:xfrm flipV="1">
                    <a:off x="1831" y="2053"/>
                    <a:ext cx="10"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7" name="Line 1644">
                    <a:extLst>
                      <a:ext uri="{FF2B5EF4-FFF2-40B4-BE49-F238E27FC236}">
                        <a16:creationId xmlns:a16="http://schemas.microsoft.com/office/drawing/2014/main" id="{82615DFC-96B2-4CE4-A120-AA9CBBFA5574}"/>
                      </a:ext>
                    </a:extLst>
                  </p:cNvPr>
                  <p:cNvSpPr>
                    <a:spLocks noChangeShapeType="1"/>
                  </p:cNvSpPr>
                  <p:nvPr/>
                </p:nvSpPr>
                <p:spPr bwMode="auto">
                  <a:xfrm flipH="1" flipV="1">
                    <a:off x="3349" y="2497"/>
                    <a:ext cx="25"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8" name="Line 1645">
                    <a:extLst>
                      <a:ext uri="{FF2B5EF4-FFF2-40B4-BE49-F238E27FC236}">
                        <a16:creationId xmlns:a16="http://schemas.microsoft.com/office/drawing/2014/main" id="{73BEDF85-335F-4576-8BE3-DC134D364DCF}"/>
                      </a:ext>
                    </a:extLst>
                  </p:cNvPr>
                  <p:cNvSpPr>
                    <a:spLocks noChangeShapeType="1"/>
                  </p:cNvSpPr>
                  <p:nvPr/>
                </p:nvSpPr>
                <p:spPr bwMode="auto">
                  <a:xfrm flipH="1">
                    <a:off x="2008" y="203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9" name="Line 1646">
                    <a:extLst>
                      <a:ext uri="{FF2B5EF4-FFF2-40B4-BE49-F238E27FC236}">
                        <a16:creationId xmlns:a16="http://schemas.microsoft.com/office/drawing/2014/main" id="{E348B29B-0F9D-4323-801A-85288A88EA55}"/>
                      </a:ext>
                    </a:extLst>
                  </p:cNvPr>
                  <p:cNvSpPr>
                    <a:spLocks noChangeShapeType="1"/>
                  </p:cNvSpPr>
                  <p:nvPr/>
                </p:nvSpPr>
                <p:spPr bwMode="auto">
                  <a:xfrm flipH="1" flipV="1">
                    <a:off x="1830" y="2107"/>
                    <a:ext cx="9"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0" name="Line 1647">
                    <a:extLst>
                      <a:ext uri="{FF2B5EF4-FFF2-40B4-BE49-F238E27FC236}">
                        <a16:creationId xmlns:a16="http://schemas.microsoft.com/office/drawing/2014/main" id="{4087F1D1-304B-4EEA-97CF-33520AC7EB43}"/>
                      </a:ext>
                    </a:extLst>
                  </p:cNvPr>
                  <p:cNvSpPr>
                    <a:spLocks noChangeShapeType="1"/>
                  </p:cNvSpPr>
                  <p:nvPr/>
                </p:nvSpPr>
                <p:spPr bwMode="auto">
                  <a:xfrm flipV="1">
                    <a:off x="1841" y="2029"/>
                    <a:ext cx="1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1" name="Line 1648">
                    <a:extLst>
                      <a:ext uri="{FF2B5EF4-FFF2-40B4-BE49-F238E27FC236}">
                        <a16:creationId xmlns:a16="http://schemas.microsoft.com/office/drawing/2014/main" id="{FCB13E55-C013-4B81-BA8B-7A5D91FC55BE}"/>
                      </a:ext>
                    </a:extLst>
                  </p:cNvPr>
                  <p:cNvSpPr>
                    <a:spLocks noChangeShapeType="1"/>
                  </p:cNvSpPr>
                  <p:nvPr/>
                </p:nvSpPr>
                <p:spPr bwMode="auto">
                  <a:xfrm flipH="1">
                    <a:off x="3525" y="2394"/>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2" name="Line 1649">
                    <a:extLst>
                      <a:ext uri="{FF2B5EF4-FFF2-40B4-BE49-F238E27FC236}">
                        <a16:creationId xmlns:a16="http://schemas.microsoft.com/office/drawing/2014/main" id="{5FFF5F0D-5883-4B8D-9C08-D6DBCF9E0E1F}"/>
                      </a:ext>
                    </a:extLst>
                  </p:cNvPr>
                  <p:cNvSpPr>
                    <a:spLocks noChangeShapeType="1"/>
                  </p:cNvSpPr>
                  <p:nvPr/>
                </p:nvSpPr>
                <p:spPr bwMode="auto">
                  <a:xfrm flipH="1">
                    <a:off x="3537" y="2367"/>
                    <a:ext cx="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3" name="Line 1650">
                    <a:extLst>
                      <a:ext uri="{FF2B5EF4-FFF2-40B4-BE49-F238E27FC236}">
                        <a16:creationId xmlns:a16="http://schemas.microsoft.com/office/drawing/2014/main" id="{E814A0CF-EEEE-43DB-BBE1-6FA444ADAF9E}"/>
                      </a:ext>
                    </a:extLst>
                  </p:cNvPr>
                  <p:cNvSpPr>
                    <a:spLocks noChangeShapeType="1"/>
                  </p:cNvSpPr>
                  <p:nvPr/>
                </p:nvSpPr>
                <p:spPr bwMode="auto">
                  <a:xfrm flipV="1">
                    <a:off x="3331" y="2391"/>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4" name="Line 1651">
                    <a:extLst>
                      <a:ext uri="{FF2B5EF4-FFF2-40B4-BE49-F238E27FC236}">
                        <a16:creationId xmlns:a16="http://schemas.microsoft.com/office/drawing/2014/main" id="{2A7946EB-24E1-4838-931C-149E8F755326}"/>
                      </a:ext>
                    </a:extLst>
                  </p:cNvPr>
                  <p:cNvSpPr>
                    <a:spLocks noChangeShapeType="1"/>
                  </p:cNvSpPr>
                  <p:nvPr/>
                </p:nvSpPr>
                <p:spPr bwMode="auto">
                  <a:xfrm>
                    <a:off x="1994" y="1971"/>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5" name="Line 1652">
                    <a:extLst>
                      <a:ext uri="{FF2B5EF4-FFF2-40B4-BE49-F238E27FC236}">
                        <a16:creationId xmlns:a16="http://schemas.microsoft.com/office/drawing/2014/main" id="{CABE4AD6-C0E0-49C0-A2F4-D995659E7B22}"/>
                      </a:ext>
                    </a:extLst>
                  </p:cNvPr>
                  <p:cNvSpPr>
                    <a:spLocks noChangeShapeType="1"/>
                  </p:cNvSpPr>
                  <p:nvPr/>
                </p:nvSpPr>
                <p:spPr bwMode="auto">
                  <a:xfrm flipH="1" flipV="1">
                    <a:off x="1839" y="2134"/>
                    <a:ext cx="1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6" name="Line 1653">
                    <a:extLst>
                      <a:ext uri="{FF2B5EF4-FFF2-40B4-BE49-F238E27FC236}">
                        <a16:creationId xmlns:a16="http://schemas.microsoft.com/office/drawing/2014/main" id="{BC7B8009-BFE6-4A8F-A4F3-99CF7E0A2AE0}"/>
                      </a:ext>
                    </a:extLst>
                  </p:cNvPr>
                  <p:cNvSpPr>
                    <a:spLocks noChangeShapeType="1"/>
                  </p:cNvSpPr>
                  <p:nvPr/>
                </p:nvSpPr>
                <p:spPr bwMode="auto">
                  <a:xfrm flipV="1">
                    <a:off x="1859" y="2011"/>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7" name="Line 1654">
                    <a:extLst>
                      <a:ext uri="{FF2B5EF4-FFF2-40B4-BE49-F238E27FC236}">
                        <a16:creationId xmlns:a16="http://schemas.microsoft.com/office/drawing/2014/main" id="{E27998B2-997B-4B1F-AC74-4E2405F8ED6A}"/>
                      </a:ext>
                    </a:extLst>
                  </p:cNvPr>
                  <p:cNvSpPr>
                    <a:spLocks noChangeShapeType="1"/>
                  </p:cNvSpPr>
                  <p:nvPr/>
                </p:nvSpPr>
                <p:spPr bwMode="auto">
                  <a:xfrm>
                    <a:off x="2019" y="2011"/>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8" name="Line 1655">
                    <a:extLst>
                      <a:ext uri="{FF2B5EF4-FFF2-40B4-BE49-F238E27FC236}">
                        <a16:creationId xmlns:a16="http://schemas.microsoft.com/office/drawing/2014/main" id="{F23B8514-622F-4145-B09C-0E071E82FFC1}"/>
                      </a:ext>
                    </a:extLst>
                  </p:cNvPr>
                  <p:cNvSpPr>
                    <a:spLocks noChangeShapeType="1"/>
                  </p:cNvSpPr>
                  <p:nvPr/>
                </p:nvSpPr>
                <p:spPr bwMode="auto">
                  <a:xfrm flipH="1" flipV="1">
                    <a:off x="3374" y="2510"/>
                    <a:ext cx="30"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9" name="Line 1656">
                    <a:extLst>
                      <a:ext uri="{FF2B5EF4-FFF2-40B4-BE49-F238E27FC236}">
                        <a16:creationId xmlns:a16="http://schemas.microsoft.com/office/drawing/2014/main" id="{1F5528AA-0618-4A6F-BB6B-9AA776341D15}"/>
                      </a:ext>
                    </a:extLst>
                  </p:cNvPr>
                  <p:cNvSpPr>
                    <a:spLocks noChangeShapeType="1"/>
                  </p:cNvSpPr>
                  <p:nvPr/>
                </p:nvSpPr>
                <p:spPr bwMode="auto">
                  <a:xfrm flipH="1">
                    <a:off x="1933" y="2132"/>
                    <a:ext cx="29"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02" name="Group 1858">
                  <a:extLst>
                    <a:ext uri="{FF2B5EF4-FFF2-40B4-BE49-F238E27FC236}">
                      <a16:creationId xmlns:a16="http://schemas.microsoft.com/office/drawing/2014/main" id="{A79A837C-B7BF-48E8-9DBF-66B5B9ADCD7E}"/>
                    </a:ext>
                  </a:extLst>
                </p:cNvPr>
                <p:cNvGrpSpPr>
                  <a:grpSpLocks/>
                </p:cNvGrpSpPr>
                <p:nvPr/>
              </p:nvGrpSpPr>
              <p:grpSpPr bwMode="auto">
                <a:xfrm>
                  <a:off x="2932113" y="3157538"/>
                  <a:ext cx="2663825" cy="1033463"/>
                  <a:chOff x="1847" y="1989"/>
                  <a:chExt cx="1678" cy="651"/>
                </a:xfrm>
              </p:grpSpPr>
              <p:sp>
                <p:nvSpPr>
                  <p:cNvPr id="1660" name="Line 1658">
                    <a:extLst>
                      <a:ext uri="{FF2B5EF4-FFF2-40B4-BE49-F238E27FC236}">
                        <a16:creationId xmlns:a16="http://schemas.microsoft.com/office/drawing/2014/main" id="{EE13FF28-6E16-494A-9A7A-2DACC9592CF1}"/>
                      </a:ext>
                    </a:extLst>
                  </p:cNvPr>
                  <p:cNvSpPr>
                    <a:spLocks noChangeShapeType="1"/>
                  </p:cNvSpPr>
                  <p:nvPr/>
                </p:nvSpPr>
                <p:spPr bwMode="auto">
                  <a:xfrm>
                    <a:off x="2011" y="1989"/>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1" name="Line 1659">
                    <a:extLst>
                      <a:ext uri="{FF2B5EF4-FFF2-40B4-BE49-F238E27FC236}">
                        <a16:creationId xmlns:a16="http://schemas.microsoft.com/office/drawing/2014/main" id="{4FDB20E3-6498-419A-BB0B-3834620FFB7B}"/>
                      </a:ext>
                    </a:extLst>
                  </p:cNvPr>
                  <p:cNvSpPr>
                    <a:spLocks noChangeShapeType="1"/>
                  </p:cNvSpPr>
                  <p:nvPr/>
                </p:nvSpPr>
                <p:spPr bwMode="auto">
                  <a:xfrm>
                    <a:off x="3451" y="2334"/>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2" name="Line 1660">
                    <a:extLst>
                      <a:ext uri="{FF2B5EF4-FFF2-40B4-BE49-F238E27FC236}">
                        <a16:creationId xmlns:a16="http://schemas.microsoft.com/office/drawing/2014/main" id="{AA27DAF3-9C03-4A2D-853F-E0D7F94B6EB4}"/>
                      </a:ext>
                    </a:extLst>
                  </p:cNvPr>
                  <p:cNvSpPr>
                    <a:spLocks noChangeShapeType="1"/>
                  </p:cNvSpPr>
                  <p:nvPr/>
                </p:nvSpPr>
                <p:spPr bwMode="auto">
                  <a:xfrm flipH="1" flipV="1">
                    <a:off x="1856" y="2156"/>
                    <a:ext cx="25"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3" name="Line 1661">
                    <a:extLst>
                      <a:ext uri="{FF2B5EF4-FFF2-40B4-BE49-F238E27FC236}">
                        <a16:creationId xmlns:a16="http://schemas.microsoft.com/office/drawing/2014/main" id="{5B76ADAF-07FE-49A7-AF4C-772895CA6A3B}"/>
                      </a:ext>
                    </a:extLst>
                  </p:cNvPr>
                  <p:cNvSpPr>
                    <a:spLocks noChangeShapeType="1"/>
                  </p:cNvSpPr>
                  <p:nvPr/>
                </p:nvSpPr>
                <p:spPr bwMode="auto">
                  <a:xfrm flipV="1">
                    <a:off x="3348" y="2377"/>
                    <a:ext cx="24"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4" name="Line 1662">
                    <a:extLst>
                      <a:ext uri="{FF2B5EF4-FFF2-40B4-BE49-F238E27FC236}">
                        <a16:creationId xmlns:a16="http://schemas.microsoft.com/office/drawing/2014/main" id="{F1841340-2866-4876-8EA7-662ED5BA340A}"/>
                      </a:ext>
                    </a:extLst>
                  </p:cNvPr>
                  <p:cNvSpPr>
                    <a:spLocks noChangeShapeType="1"/>
                  </p:cNvSpPr>
                  <p:nvPr/>
                </p:nvSpPr>
                <p:spPr bwMode="auto">
                  <a:xfrm flipV="1">
                    <a:off x="1884" y="2000"/>
                    <a:ext cx="29"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5" name="Line 1663">
                    <a:extLst>
                      <a:ext uri="{FF2B5EF4-FFF2-40B4-BE49-F238E27FC236}">
                        <a16:creationId xmlns:a16="http://schemas.microsoft.com/office/drawing/2014/main" id="{516DEE98-1434-4D1F-844A-7843A8EC5A17}"/>
                      </a:ext>
                    </a:extLst>
                  </p:cNvPr>
                  <p:cNvSpPr>
                    <a:spLocks noChangeShapeType="1"/>
                  </p:cNvSpPr>
                  <p:nvPr/>
                </p:nvSpPr>
                <p:spPr bwMode="auto">
                  <a:xfrm flipH="1">
                    <a:off x="3404" y="2511"/>
                    <a:ext cx="31"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6" name="Line 1664">
                    <a:extLst>
                      <a:ext uri="{FF2B5EF4-FFF2-40B4-BE49-F238E27FC236}">
                        <a16:creationId xmlns:a16="http://schemas.microsoft.com/office/drawing/2014/main" id="{B694B6F2-8E75-4B73-831A-463D6CE29B14}"/>
                      </a:ext>
                    </a:extLst>
                  </p:cNvPr>
                  <p:cNvSpPr>
                    <a:spLocks noChangeShapeType="1"/>
                  </p:cNvSpPr>
                  <p:nvPr/>
                </p:nvSpPr>
                <p:spPr bwMode="auto">
                  <a:xfrm flipH="1">
                    <a:off x="1962" y="2118"/>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7" name="Line 1665">
                    <a:extLst>
                      <a:ext uri="{FF2B5EF4-FFF2-40B4-BE49-F238E27FC236}">
                        <a16:creationId xmlns:a16="http://schemas.microsoft.com/office/drawing/2014/main" id="{66FAC86B-CEBB-41B8-BD2F-ACA227302AAD}"/>
                      </a:ext>
                    </a:extLst>
                  </p:cNvPr>
                  <p:cNvSpPr>
                    <a:spLocks noChangeShapeType="1"/>
                  </p:cNvSpPr>
                  <p:nvPr/>
                </p:nvSpPr>
                <p:spPr bwMode="auto">
                  <a:xfrm>
                    <a:off x="3479" y="2342"/>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8" name="Line 1666">
                    <a:extLst>
                      <a:ext uri="{FF2B5EF4-FFF2-40B4-BE49-F238E27FC236}">
                        <a16:creationId xmlns:a16="http://schemas.microsoft.com/office/drawing/2014/main" id="{C237B08F-1E52-45CD-92C2-BAF55B5BD04F}"/>
                      </a:ext>
                    </a:extLst>
                  </p:cNvPr>
                  <p:cNvSpPr>
                    <a:spLocks noChangeShapeType="1"/>
                  </p:cNvSpPr>
                  <p:nvPr/>
                </p:nvSpPr>
                <p:spPr bwMode="auto">
                  <a:xfrm flipV="1">
                    <a:off x="1913" y="1997"/>
                    <a:ext cx="30"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9" name="Line 1667">
                    <a:extLst>
                      <a:ext uri="{FF2B5EF4-FFF2-40B4-BE49-F238E27FC236}">
                        <a16:creationId xmlns:a16="http://schemas.microsoft.com/office/drawing/2014/main" id="{C5EDD975-CDAE-4C7D-84DB-A0AA0641192A}"/>
                      </a:ext>
                    </a:extLst>
                  </p:cNvPr>
                  <p:cNvSpPr>
                    <a:spLocks noChangeShapeType="1"/>
                  </p:cNvSpPr>
                  <p:nvPr/>
                </p:nvSpPr>
                <p:spPr bwMode="auto">
                  <a:xfrm flipH="1">
                    <a:off x="3435" y="2501"/>
                    <a:ext cx="30"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0" name="Line 1668">
                    <a:extLst>
                      <a:ext uri="{FF2B5EF4-FFF2-40B4-BE49-F238E27FC236}">
                        <a16:creationId xmlns:a16="http://schemas.microsoft.com/office/drawing/2014/main" id="{A55A4336-5CAA-46F2-B01A-D90D6A55041F}"/>
                      </a:ext>
                    </a:extLst>
                  </p:cNvPr>
                  <p:cNvSpPr>
                    <a:spLocks noChangeShapeType="1"/>
                  </p:cNvSpPr>
                  <p:nvPr/>
                </p:nvSpPr>
                <p:spPr bwMode="auto">
                  <a:xfrm flipH="1" flipV="1">
                    <a:off x="1881" y="2172"/>
                    <a:ext cx="29"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1" name="Line 1669">
                    <a:extLst>
                      <a:ext uri="{FF2B5EF4-FFF2-40B4-BE49-F238E27FC236}">
                        <a16:creationId xmlns:a16="http://schemas.microsoft.com/office/drawing/2014/main" id="{3374B03F-6B24-4946-BB0A-7921FBFF87C2}"/>
                      </a:ext>
                    </a:extLst>
                  </p:cNvPr>
                  <p:cNvSpPr>
                    <a:spLocks noChangeShapeType="1"/>
                  </p:cNvSpPr>
                  <p:nvPr/>
                </p:nvSpPr>
                <p:spPr bwMode="auto">
                  <a:xfrm flipV="1">
                    <a:off x="3372" y="2369"/>
                    <a:ext cx="28"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2" name="Line 1670">
                    <a:extLst>
                      <a:ext uri="{FF2B5EF4-FFF2-40B4-BE49-F238E27FC236}">
                        <a16:creationId xmlns:a16="http://schemas.microsoft.com/office/drawing/2014/main" id="{2DC18EA5-9C1D-4FF7-BDA2-4E78DD809DFB}"/>
                      </a:ext>
                    </a:extLst>
                  </p:cNvPr>
                  <p:cNvSpPr>
                    <a:spLocks noChangeShapeType="1"/>
                  </p:cNvSpPr>
                  <p:nvPr/>
                </p:nvSpPr>
                <p:spPr bwMode="auto">
                  <a:xfrm>
                    <a:off x="1943" y="1997"/>
                    <a:ext cx="28"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3" name="Line 1671">
                    <a:extLst>
                      <a:ext uri="{FF2B5EF4-FFF2-40B4-BE49-F238E27FC236}">
                        <a16:creationId xmlns:a16="http://schemas.microsoft.com/office/drawing/2014/main" id="{7FE40D27-69FC-4853-A353-7C6C9CE147D2}"/>
                      </a:ext>
                    </a:extLst>
                  </p:cNvPr>
                  <p:cNvSpPr>
                    <a:spLocks noChangeShapeType="1"/>
                  </p:cNvSpPr>
                  <p:nvPr/>
                </p:nvSpPr>
                <p:spPr bwMode="auto">
                  <a:xfrm flipH="1">
                    <a:off x="3465" y="2483"/>
                    <a:ext cx="2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4" name="Line 1672">
                    <a:extLst>
                      <a:ext uri="{FF2B5EF4-FFF2-40B4-BE49-F238E27FC236}">
                        <a16:creationId xmlns:a16="http://schemas.microsoft.com/office/drawing/2014/main" id="{619D4476-99E9-4174-B36B-0DEC0A9B63D2}"/>
                      </a:ext>
                    </a:extLst>
                  </p:cNvPr>
                  <p:cNvSpPr>
                    <a:spLocks noChangeShapeType="1"/>
                  </p:cNvSpPr>
                  <p:nvPr/>
                </p:nvSpPr>
                <p:spPr bwMode="auto">
                  <a:xfrm flipH="1">
                    <a:off x="1988" y="2099"/>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5" name="Line 1673">
                    <a:extLst>
                      <a:ext uri="{FF2B5EF4-FFF2-40B4-BE49-F238E27FC236}">
                        <a16:creationId xmlns:a16="http://schemas.microsoft.com/office/drawing/2014/main" id="{EC93D3C4-6712-42B2-8EF3-1C6768749852}"/>
                      </a:ext>
                    </a:extLst>
                  </p:cNvPr>
                  <p:cNvSpPr>
                    <a:spLocks noChangeShapeType="1"/>
                  </p:cNvSpPr>
                  <p:nvPr/>
                </p:nvSpPr>
                <p:spPr bwMode="auto">
                  <a:xfrm>
                    <a:off x="3502" y="2358"/>
                    <a:ext cx="1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6" name="Line 1674">
                    <a:extLst>
                      <a:ext uri="{FF2B5EF4-FFF2-40B4-BE49-F238E27FC236}">
                        <a16:creationId xmlns:a16="http://schemas.microsoft.com/office/drawing/2014/main" id="{992712A5-C7FD-413D-9264-CCED23FDC113}"/>
                      </a:ext>
                    </a:extLst>
                  </p:cNvPr>
                  <p:cNvSpPr>
                    <a:spLocks noChangeShapeType="1"/>
                  </p:cNvSpPr>
                  <p:nvPr/>
                </p:nvSpPr>
                <p:spPr bwMode="auto">
                  <a:xfrm flipV="1">
                    <a:off x="3291" y="2467"/>
                    <a:ext cx="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7" name="Line 1675">
                    <a:extLst>
                      <a:ext uri="{FF2B5EF4-FFF2-40B4-BE49-F238E27FC236}">
                        <a16:creationId xmlns:a16="http://schemas.microsoft.com/office/drawing/2014/main" id="{D4FA8683-85A1-4F9A-8525-773AE9EE9F47}"/>
                      </a:ext>
                    </a:extLst>
                  </p:cNvPr>
                  <p:cNvSpPr>
                    <a:spLocks noChangeShapeType="1"/>
                  </p:cNvSpPr>
                  <p:nvPr/>
                </p:nvSpPr>
                <p:spPr bwMode="auto">
                  <a:xfrm flipH="1" flipV="1">
                    <a:off x="3291" y="2490"/>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8" name="Line 1676">
                    <a:extLst>
                      <a:ext uri="{FF2B5EF4-FFF2-40B4-BE49-F238E27FC236}">
                        <a16:creationId xmlns:a16="http://schemas.microsoft.com/office/drawing/2014/main" id="{25F4F847-5080-430A-A24B-8F5BFDF8E768}"/>
                      </a:ext>
                    </a:extLst>
                  </p:cNvPr>
                  <p:cNvSpPr>
                    <a:spLocks noChangeShapeType="1"/>
                  </p:cNvSpPr>
                  <p:nvPr/>
                </p:nvSpPr>
                <p:spPr bwMode="auto">
                  <a:xfrm flipH="1" flipV="1">
                    <a:off x="1910" y="2181"/>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9" name="Line 1677">
                    <a:extLst>
                      <a:ext uri="{FF2B5EF4-FFF2-40B4-BE49-F238E27FC236}">
                        <a16:creationId xmlns:a16="http://schemas.microsoft.com/office/drawing/2014/main" id="{865FFB4B-DB06-45D0-9EBF-40328A9E3735}"/>
                      </a:ext>
                    </a:extLst>
                  </p:cNvPr>
                  <p:cNvSpPr>
                    <a:spLocks noChangeShapeType="1"/>
                  </p:cNvSpPr>
                  <p:nvPr/>
                </p:nvSpPr>
                <p:spPr bwMode="auto">
                  <a:xfrm flipH="1" flipV="1">
                    <a:off x="3301" y="2513"/>
                    <a:ext cx="19"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0" name="Line 1678">
                    <a:extLst>
                      <a:ext uri="{FF2B5EF4-FFF2-40B4-BE49-F238E27FC236}">
                        <a16:creationId xmlns:a16="http://schemas.microsoft.com/office/drawing/2014/main" id="{2063C28F-263F-48EA-A968-0FEAA298ED0F}"/>
                      </a:ext>
                    </a:extLst>
                  </p:cNvPr>
                  <p:cNvSpPr>
                    <a:spLocks noChangeShapeType="1"/>
                  </p:cNvSpPr>
                  <p:nvPr/>
                </p:nvSpPr>
                <p:spPr bwMode="auto">
                  <a:xfrm>
                    <a:off x="3400" y="2369"/>
                    <a:ext cx="29"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1" name="Line 1679">
                    <a:extLst>
                      <a:ext uri="{FF2B5EF4-FFF2-40B4-BE49-F238E27FC236}">
                        <a16:creationId xmlns:a16="http://schemas.microsoft.com/office/drawing/2014/main" id="{38E7211F-4651-4191-8D1A-B44920B9C834}"/>
                      </a:ext>
                    </a:extLst>
                  </p:cNvPr>
                  <p:cNvSpPr>
                    <a:spLocks noChangeShapeType="1"/>
                  </p:cNvSpPr>
                  <p:nvPr/>
                </p:nvSpPr>
                <p:spPr bwMode="auto">
                  <a:xfrm flipV="1">
                    <a:off x="3291" y="2443"/>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2" name="Line 1680">
                    <a:extLst>
                      <a:ext uri="{FF2B5EF4-FFF2-40B4-BE49-F238E27FC236}">
                        <a16:creationId xmlns:a16="http://schemas.microsoft.com/office/drawing/2014/main" id="{F308C240-2C39-4AC7-90B0-0D4B5B3E2C58}"/>
                      </a:ext>
                    </a:extLst>
                  </p:cNvPr>
                  <p:cNvSpPr>
                    <a:spLocks noChangeShapeType="1"/>
                  </p:cNvSpPr>
                  <p:nvPr/>
                </p:nvSpPr>
                <p:spPr bwMode="auto">
                  <a:xfrm flipV="1">
                    <a:off x="1847" y="2124"/>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3" name="Line 1681">
                    <a:extLst>
                      <a:ext uri="{FF2B5EF4-FFF2-40B4-BE49-F238E27FC236}">
                        <a16:creationId xmlns:a16="http://schemas.microsoft.com/office/drawing/2014/main" id="{8E3B7E3C-6F49-428B-AFBD-11801575CC1E}"/>
                      </a:ext>
                    </a:extLst>
                  </p:cNvPr>
                  <p:cNvSpPr>
                    <a:spLocks noChangeShapeType="1"/>
                  </p:cNvSpPr>
                  <p:nvPr/>
                </p:nvSpPr>
                <p:spPr bwMode="auto">
                  <a:xfrm flipV="1">
                    <a:off x="1847" y="2098"/>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4" name="Line 1682">
                    <a:extLst>
                      <a:ext uri="{FF2B5EF4-FFF2-40B4-BE49-F238E27FC236}">
                        <a16:creationId xmlns:a16="http://schemas.microsoft.com/office/drawing/2014/main" id="{839B04DC-91C5-41EA-8082-E4D471CB8C8C}"/>
                      </a:ext>
                    </a:extLst>
                  </p:cNvPr>
                  <p:cNvSpPr>
                    <a:spLocks noChangeShapeType="1"/>
                  </p:cNvSpPr>
                  <p:nvPr/>
                </p:nvSpPr>
                <p:spPr bwMode="auto">
                  <a:xfrm>
                    <a:off x="1971" y="2001"/>
                    <a:ext cx="23"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5" name="Line 1683">
                    <a:extLst>
                      <a:ext uri="{FF2B5EF4-FFF2-40B4-BE49-F238E27FC236}">
                        <a16:creationId xmlns:a16="http://schemas.microsoft.com/office/drawing/2014/main" id="{1531B737-3058-4B67-91E1-A15119CD8338}"/>
                      </a:ext>
                    </a:extLst>
                  </p:cNvPr>
                  <p:cNvSpPr>
                    <a:spLocks noChangeShapeType="1"/>
                  </p:cNvSpPr>
                  <p:nvPr/>
                </p:nvSpPr>
                <p:spPr bwMode="auto">
                  <a:xfrm flipH="1">
                    <a:off x="3492" y="2460"/>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6" name="Line 1684">
                    <a:extLst>
                      <a:ext uri="{FF2B5EF4-FFF2-40B4-BE49-F238E27FC236}">
                        <a16:creationId xmlns:a16="http://schemas.microsoft.com/office/drawing/2014/main" id="{3D34C39A-2F1F-4FAB-A02A-1B742FA14C50}"/>
                      </a:ext>
                    </a:extLst>
                  </p:cNvPr>
                  <p:cNvSpPr>
                    <a:spLocks noChangeShapeType="1"/>
                  </p:cNvSpPr>
                  <p:nvPr/>
                </p:nvSpPr>
                <p:spPr bwMode="auto">
                  <a:xfrm flipH="1" flipV="1">
                    <a:off x="3320" y="2531"/>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7" name="Line 1685">
                    <a:extLst>
                      <a:ext uri="{FF2B5EF4-FFF2-40B4-BE49-F238E27FC236}">
                        <a16:creationId xmlns:a16="http://schemas.microsoft.com/office/drawing/2014/main" id="{A57B92F9-A0BE-4300-B728-F770BF79A857}"/>
                      </a:ext>
                    </a:extLst>
                  </p:cNvPr>
                  <p:cNvSpPr>
                    <a:spLocks noChangeShapeType="1"/>
                  </p:cNvSpPr>
                  <p:nvPr/>
                </p:nvSpPr>
                <p:spPr bwMode="auto">
                  <a:xfrm>
                    <a:off x="3518" y="2380"/>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8" name="Line 1686">
                    <a:extLst>
                      <a:ext uri="{FF2B5EF4-FFF2-40B4-BE49-F238E27FC236}">
                        <a16:creationId xmlns:a16="http://schemas.microsoft.com/office/drawing/2014/main" id="{28373D56-BB11-4585-8025-ED6D6CD51F44}"/>
                      </a:ext>
                    </a:extLst>
                  </p:cNvPr>
                  <p:cNvSpPr>
                    <a:spLocks noChangeShapeType="1"/>
                  </p:cNvSpPr>
                  <p:nvPr/>
                </p:nvSpPr>
                <p:spPr bwMode="auto">
                  <a:xfrm flipH="1" flipV="1">
                    <a:off x="1847" y="2152"/>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9" name="Line 1687">
                    <a:extLst>
                      <a:ext uri="{FF2B5EF4-FFF2-40B4-BE49-F238E27FC236}">
                        <a16:creationId xmlns:a16="http://schemas.microsoft.com/office/drawing/2014/main" id="{2FC6AFC7-BEA1-47FA-9833-A94078C8337A}"/>
                      </a:ext>
                    </a:extLst>
                  </p:cNvPr>
                  <p:cNvSpPr>
                    <a:spLocks noChangeShapeType="1"/>
                  </p:cNvSpPr>
                  <p:nvPr/>
                </p:nvSpPr>
                <p:spPr bwMode="auto">
                  <a:xfrm flipV="1">
                    <a:off x="1857" y="2074"/>
                    <a:ext cx="17"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0" name="Line 1688">
                    <a:extLst>
                      <a:ext uri="{FF2B5EF4-FFF2-40B4-BE49-F238E27FC236}">
                        <a16:creationId xmlns:a16="http://schemas.microsoft.com/office/drawing/2014/main" id="{20A7F5A5-54D0-4A1F-901F-F5D8D2502868}"/>
                      </a:ext>
                    </a:extLst>
                  </p:cNvPr>
                  <p:cNvSpPr>
                    <a:spLocks noChangeShapeType="1"/>
                  </p:cNvSpPr>
                  <p:nvPr/>
                </p:nvSpPr>
                <p:spPr bwMode="auto">
                  <a:xfrm flipH="1">
                    <a:off x="2007" y="2076"/>
                    <a:ext cx="1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1" name="Line 1689">
                    <a:extLst>
                      <a:ext uri="{FF2B5EF4-FFF2-40B4-BE49-F238E27FC236}">
                        <a16:creationId xmlns:a16="http://schemas.microsoft.com/office/drawing/2014/main" id="{72BFCDF0-93A3-47DD-8556-68E61B18FEAC}"/>
                      </a:ext>
                    </a:extLst>
                  </p:cNvPr>
                  <p:cNvSpPr>
                    <a:spLocks noChangeShapeType="1"/>
                  </p:cNvSpPr>
                  <p:nvPr/>
                </p:nvSpPr>
                <p:spPr bwMode="auto">
                  <a:xfrm flipV="1">
                    <a:off x="3299" y="2424"/>
                    <a:ext cx="17"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2" name="Line 1690">
                    <a:extLst>
                      <a:ext uri="{FF2B5EF4-FFF2-40B4-BE49-F238E27FC236}">
                        <a16:creationId xmlns:a16="http://schemas.microsoft.com/office/drawing/2014/main" id="{77FF0A67-D265-4445-A20D-701E2834F627}"/>
                      </a:ext>
                    </a:extLst>
                  </p:cNvPr>
                  <p:cNvSpPr>
                    <a:spLocks noChangeShapeType="1"/>
                  </p:cNvSpPr>
                  <p:nvPr/>
                </p:nvSpPr>
                <p:spPr bwMode="auto">
                  <a:xfrm flipH="1">
                    <a:off x="3512" y="2433"/>
                    <a:ext cx="11"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3" name="Line 1691">
                    <a:extLst>
                      <a:ext uri="{FF2B5EF4-FFF2-40B4-BE49-F238E27FC236}">
                        <a16:creationId xmlns:a16="http://schemas.microsoft.com/office/drawing/2014/main" id="{1F783E08-C27D-4A6E-A1E6-F79FEF69D60D}"/>
                      </a:ext>
                    </a:extLst>
                  </p:cNvPr>
                  <p:cNvSpPr>
                    <a:spLocks noChangeShapeType="1"/>
                  </p:cNvSpPr>
                  <p:nvPr/>
                </p:nvSpPr>
                <p:spPr bwMode="auto">
                  <a:xfrm flipH="1">
                    <a:off x="3523" y="2406"/>
                    <a:ext cx="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4" name="Line 1692">
                    <a:extLst>
                      <a:ext uri="{FF2B5EF4-FFF2-40B4-BE49-F238E27FC236}">
                        <a16:creationId xmlns:a16="http://schemas.microsoft.com/office/drawing/2014/main" id="{2BEDCCC3-65C2-484E-8665-0A30FA32C306}"/>
                      </a:ext>
                    </a:extLst>
                  </p:cNvPr>
                  <p:cNvSpPr>
                    <a:spLocks noChangeShapeType="1"/>
                  </p:cNvSpPr>
                  <p:nvPr/>
                </p:nvSpPr>
                <p:spPr bwMode="auto">
                  <a:xfrm flipH="1" flipV="1">
                    <a:off x="1857" y="2178"/>
                    <a:ext cx="1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5" name="Line 1693">
                    <a:extLst>
                      <a:ext uri="{FF2B5EF4-FFF2-40B4-BE49-F238E27FC236}">
                        <a16:creationId xmlns:a16="http://schemas.microsoft.com/office/drawing/2014/main" id="{CC53532E-C93F-44B4-8E4C-4FB7EDA94FBA}"/>
                      </a:ext>
                    </a:extLst>
                  </p:cNvPr>
                  <p:cNvSpPr>
                    <a:spLocks noChangeShapeType="1"/>
                  </p:cNvSpPr>
                  <p:nvPr/>
                </p:nvSpPr>
                <p:spPr bwMode="auto">
                  <a:xfrm>
                    <a:off x="1994" y="2013"/>
                    <a:ext cx="17"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6" name="Line 1694">
                    <a:extLst>
                      <a:ext uri="{FF2B5EF4-FFF2-40B4-BE49-F238E27FC236}">
                        <a16:creationId xmlns:a16="http://schemas.microsoft.com/office/drawing/2014/main" id="{2649DEBF-14E8-4CDF-80DD-A1A0775B47FD}"/>
                      </a:ext>
                    </a:extLst>
                  </p:cNvPr>
                  <p:cNvSpPr>
                    <a:spLocks noChangeShapeType="1"/>
                  </p:cNvSpPr>
                  <p:nvPr/>
                </p:nvSpPr>
                <p:spPr bwMode="auto">
                  <a:xfrm flipV="1">
                    <a:off x="1874" y="2056"/>
                    <a:ext cx="25"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7" name="Line 1695">
                    <a:extLst>
                      <a:ext uri="{FF2B5EF4-FFF2-40B4-BE49-F238E27FC236}">
                        <a16:creationId xmlns:a16="http://schemas.microsoft.com/office/drawing/2014/main" id="{2546431E-7E97-4D05-9FB0-5016DB902620}"/>
                      </a:ext>
                    </a:extLst>
                  </p:cNvPr>
                  <p:cNvSpPr>
                    <a:spLocks noChangeShapeType="1"/>
                  </p:cNvSpPr>
                  <p:nvPr/>
                </p:nvSpPr>
                <p:spPr bwMode="auto">
                  <a:xfrm flipH="1" flipV="1">
                    <a:off x="3346" y="2544"/>
                    <a:ext cx="30"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8" name="Line 1696">
                    <a:extLst>
                      <a:ext uri="{FF2B5EF4-FFF2-40B4-BE49-F238E27FC236}">
                        <a16:creationId xmlns:a16="http://schemas.microsoft.com/office/drawing/2014/main" id="{9D41068A-96D1-48FA-BEB8-54D4633E7480}"/>
                      </a:ext>
                    </a:extLst>
                  </p:cNvPr>
                  <p:cNvSpPr>
                    <a:spLocks noChangeShapeType="1"/>
                  </p:cNvSpPr>
                  <p:nvPr/>
                </p:nvSpPr>
                <p:spPr bwMode="auto">
                  <a:xfrm flipH="1">
                    <a:off x="2017" y="2053"/>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9" name="Line 1697">
                    <a:extLst>
                      <a:ext uri="{FF2B5EF4-FFF2-40B4-BE49-F238E27FC236}">
                        <a16:creationId xmlns:a16="http://schemas.microsoft.com/office/drawing/2014/main" id="{19916753-F122-4602-8B36-AD873E6A3734}"/>
                      </a:ext>
                    </a:extLst>
                  </p:cNvPr>
                  <p:cNvSpPr>
                    <a:spLocks noChangeShapeType="1"/>
                  </p:cNvSpPr>
                  <p:nvPr/>
                </p:nvSpPr>
                <p:spPr bwMode="auto">
                  <a:xfrm flipH="1">
                    <a:off x="1941" y="2175"/>
                    <a:ext cx="30"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0" name="Line 1698">
                    <a:extLst>
                      <a:ext uri="{FF2B5EF4-FFF2-40B4-BE49-F238E27FC236}">
                        <a16:creationId xmlns:a16="http://schemas.microsoft.com/office/drawing/2014/main" id="{5746CFDE-94DC-46B7-BD08-E7E38674FED6}"/>
                      </a:ext>
                    </a:extLst>
                  </p:cNvPr>
                  <p:cNvSpPr>
                    <a:spLocks noChangeShapeType="1"/>
                  </p:cNvSpPr>
                  <p:nvPr/>
                </p:nvSpPr>
                <p:spPr bwMode="auto">
                  <a:xfrm>
                    <a:off x="2011" y="2031"/>
                    <a:ext cx="8"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1" name="Line 1699">
                    <a:extLst>
                      <a:ext uri="{FF2B5EF4-FFF2-40B4-BE49-F238E27FC236}">
                        <a16:creationId xmlns:a16="http://schemas.microsoft.com/office/drawing/2014/main" id="{C0112B0B-BAD0-44A7-B710-7D500AC98B7A}"/>
                      </a:ext>
                    </a:extLst>
                  </p:cNvPr>
                  <p:cNvSpPr>
                    <a:spLocks noChangeShapeType="1"/>
                  </p:cNvSpPr>
                  <p:nvPr/>
                </p:nvSpPr>
                <p:spPr bwMode="auto">
                  <a:xfrm>
                    <a:off x="3429" y="2370"/>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2" name="Line 1700">
                    <a:extLst>
                      <a:ext uri="{FF2B5EF4-FFF2-40B4-BE49-F238E27FC236}">
                        <a16:creationId xmlns:a16="http://schemas.microsoft.com/office/drawing/2014/main" id="{308F0321-BE0F-4439-ABBD-79E859FB50A8}"/>
                      </a:ext>
                    </a:extLst>
                  </p:cNvPr>
                  <p:cNvSpPr>
                    <a:spLocks noChangeShapeType="1"/>
                  </p:cNvSpPr>
                  <p:nvPr/>
                </p:nvSpPr>
                <p:spPr bwMode="auto">
                  <a:xfrm flipH="1" flipV="1">
                    <a:off x="1875" y="2200"/>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3" name="Line 1701">
                    <a:extLst>
                      <a:ext uri="{FF2B5EF4-FFF2-40B4-BE49-F238E27FC236}">
                        <a16:creationId xmlns:a16="http://schemas.microsoft.com/office/drawing/2014/main" id="{BAB776FC-6ED4-4334-A7D4-84421076D7EB}"/>
                      </a:ext>
                    </a:extLst>
                  </p:cNvPr>
                  <p:cNvSpPr>
                    <a:spLocks noChangeShapeType="1"/>
                  </p:cNvSpPr>
                  <p:nvPr/>
                </p:nvSpPr>
                <p:spPr bwMode="auto">
                  <a:xfrm flipV="1">
                    <a:off x="3316" y="2409"/>
                    <a:ext cx="24"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4" name="Line 1702">
                    <a:extLst>
                      <a:ext uri="{FF2B5EF4-FFF2-40B4-BE49-F238E27FC236}">
                        <a16:creationId xmlns:a16="http://schemas.microsoft.com/office/drawing/2014/main" id="{CB3773E9-F995-4DC2-A654-3816EA14303B}"/>
                      </a:ext>
                    </a:extLst>
                  </p:cNvPr>
                  <p:cNvSpPr>
                    <a:spLocks noChangeShapeType="1"/>
                  </p:cNvSpPr>
                  <p:nvPr/>
                </p:nvSpPr>
                <p:spPr bwMode="auto">
                  <a:xfrm flipV="1">
                    <a:off x="1899" y="2044"/>
                    <a:ext cx="28"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5" name="Line 1703">
                    <a:extLst>
                      <a:ext uri="{FF2B5EF4-FFF2-40B4-BE49-F238E27FC236}">
                        <a16:creationId xmlns:a16="http://schemas.microsoft.com/office/drawing/2014/main" id="{7A29D98A-B254-4C13-A98B-84B107BEACA4}"/>
                      </a:ext>
                    </a:extLst>
                  </p:cNvPr>
                  <p:cNvSpPr>
                    <a:spLocks noChangeShapeType="1"/>
                  </p:cNvSpPr>
                  <p:nvPr/>
                </p:nvSpPr>
                <p:spPr bwMode="auto">
                  <a:xfrm flipH="1">
                    <a:off x="3376" y="2546"/>
                    <a:ext cx="32"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6" name="Line 1704">
                    <a:extLst>
                      <a:ext uri="{FF2B5EF4-FFF2-40B4-BE49-F238E27FC236}">
                        <a16:creationId xmlns:a16="http://schemas.microsoft.com/office/drawing/2014/main" id="{14D8D3BE-9462-4893-9241-03FC7FE48EDC}"/>
                      </a:ext>
                    </a:extLst>
                  </p:cNvPr>
                  <p:cNvSpPr>
                    <a:spLocks noChangeShapeType="1"/>
                  </p:cNvSpPr>
                  <p:nvPr/>
                </p:nvSpPr>
                <p:spPr bwMode="auto">
                  <a:xfrm flipH="1">
                    <a:off x="1971" y="2161"/>
                    <a:ext cx="26"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7" name="Line 1705">
                    <a:extLst>
                      <a:ext uri="{FF2B5EF4-FFF2-40B4-BE49-F238E27FC236}">
                        <a16:creationId xmlns:a16="http://schemas.microsoft.com/office/drawing/2014/main" id="{46E6657E-47CE-4DD3-ADC2-793EFB001C32}"/>
                      </a:ext>
                    </a:extLst>
                  </p:cNvPr>
                  <p:cNvSpPr>
                    <a:spLocks noChangeShapeType="1"/>
                  </p:cNvSpPr>
                  <p:nvPr/>
                </p:nvSpPr>
                <p:spPr bwMode="auto">
                  <a:xfrm flipV="1">
                    <a:off x="1927" y="2041"/>
                    <a:ext cx="29"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8" name="Line 1706">
                    <a:extLst>
                      <a:ext uri="{FF2B5EF4-FFF2-40B4-BE49-F238E27FC236}">
                        <a16:creationId xmlns:a16="http://schemas.microsoft.com/office/drawing/2014/main" id="{B21915DD-95FD-4D45-BD03-58BA5CFD19CA}"/>
                      </a:ext>
                    </a:extLst>
                  </p:cNvPr>
                  <p:cNvSpPr>
                    <a:spLocks noChangeShapeType="1"/>
                  </p:cNvSpPr>
                  <p:nvPr/>
                </p:nvSpPr>
                <p:spPr bwMode="auto">
                  <a:xfrm>
                    <a:off x="3456" y="2378"/>
                    <a:ext cx="23"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9" name="Line 1707">
                    <a:extLst>
                      <a:ext uri="{FF2B5EF4-FFF2-40B4-BE49-F238E27FC236}">
                        <a16:creationId xmlns:a16="http://schemas.microsoft.com/office/drawing/2014/main" id="{3ADC34A8-FF9E-476A-B90A-1EF844F63318}"/>
                      </a:ext>
                    </a:extLst>
                  </p:cNvPr>
                  <p:cNvSpPr>
                    <a:spLocks noChangeShapeType="1"/>
                  </p:cNvSpPr>
                  <p:nvPr/>
                </p:nvSpPr>
                <p:spPr bwMode="auto">
                  <a:xfrm flipH="1" flipV="1">
                    <a:off x="1900" y="2217"/>
                    <a:ext cx="30"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0" name="Line 1708">
                    <a:extLst>
                      <a:ext uri="{FF2B5EF4-FFF2-40B4-BE49-F238E27FC236}">
                        <a16:creationId xmlns:a16="http://schemas.microsoft.com/office/drawing/2014/main" id="{71A8A42E-1DC2-44A9-AEE7-E60E50C16350}"/>
                      </a:ext>
                    </a:extLst>
                  </p:cNvPr>
                  <p:cNvSpPr>
                    <a:spLocks noChangeShapeType="1"/>
                  </p:cNvSpPr>
                  <p:nvPr/>
                </p:nvSpPr>
                <p:spPr bwMode="auto">
                  <a:xfrm flipH="1">
                    <a:off x="3408" y="2535"/>
                    <a:ext cx="31"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1" name="Line 1709">
                    <a:extLst>
                      <a:ext uri="{FF2B5EF4-FFF2-40B4-BE49-F238E27FC236}">
                        <a16:creationId xmlns:a16="http://schemas.microsoft.com/office/drawing/2014/main" id="{5E7F752B-AE6B-4B91-8F8B-17C2FBF440D1}"/>
                      </a:ext>
                    </a:extLst>
                  </p:cNvPr>
                  <p:cNvSpPr>
                    <a:spLocks noChangeShapeType="1"/>
                  </p:cNvSpPr>
                  <p:nvPr/>
                </p:nvSpPr>
                <p:spPr bwMode="auto">
                  <a:xfrm flipV="1">
                    <a:off x="3340" y="2402"/>
                    <a:ext cx="27"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2" name="Line 1710">
                    <a:extLst>
                      <a:ext uri="{FF2B5EF4-FFF2-40B4-BE49-F238E27FC236}">
                        <a16:creationId xmlns:a16="http://schemas.microsoft.com/office/drawing/2014/main" id="{D61114A9-1062-4814-8B81-D721CF7FE3DA}"/>
                      </a:ext>
                    </a:extLst>
                  </p:cNvPr>
                  <p:cNvSpPr>
                    <a:spLocks noChangeShapeType="1"/>
                  </p:cNvSpPr>
                  <p:nvPr/>
                </p:nvSpPr>
                <p:spPr bwMode="auto">
                  <a:xfrm>
                    <a:off x="1956" y="2041"/>
                    <a:ext cx="28"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3" name="Line 1711">
                    <a:extLst>
                      <a:ext uri="{FF2B5EF4-FFF2-40B4-BE49-F238E27FC236}">
                        <a16:creationId xmlns:a16="http://schemas.microsoft.com/office/drawing/2014/main" id="{A1763105-AD55-41DD-911C-60F6CBE19070}"/>
                      </a:ext>
                    </a:extLst>
                  </p:cNvPr>
                  <p:cNvSpPr>
                    <a:spLocks noChangeShapeType="1"/>
                  </p:cNvSpPr>
                  <p:nvPr/>
                </p:nvSpPr>
                <p:spPr bwMode="auto">
                  <a:xfrm flipH="1">
                    <a:off x="3439" y="2518"/>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4" name="Line 1712">
                    <a:extLst>
                      <a:ext uri="{FF2B5EF4-FFF2-40B4-BE49-F238E27FC236}">
                        <a16:creationId xmlns:a16="http://schemas.microsoft.com/office/drawing/2014/main" id="{4534FD01-50D9-4966-B96B-BFD7F003C217}"/>
                      </a:ext>
                    </a:extLst>
                  </p:cNvPr>
                  <p:cNvSpPr>
                    <a:spLocks noChangeShapeType="1"/>
                  </p:cNvSpPr>
                  <p:nvPr/>
                </p:nvSpPr>
                <p:spPr bwMode="auto">
                  <a:xfrm flipH="1">
                    <a:off x="1997" y="2142"/>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5" name="Line 1713">
                    <a:extLst>
                      <a:ext uri="{FF2B5EF4-FFF2-40B4-BE49-F238E27FC236}">
                        <a16:creationId xmlns:a16="http://schemas.microsoft.com/office/drawing/2014/main" id="{1D52BA0A-DAFA-4679-BFFB-17DAEA142475}"/>
                      </a:ext>
                    </a:extLst>
                  </p:cNvPr>
                  <p:cNvSpPr>
                    <a:spLocks noChangeShapeType="1"/>
                  </p:cNvSpPr>
                  <p:nvPr/>
                </p:nvSpPr>
                <p:spPr bwMode="auto">
                  <a:xfrm>
                    <a:off x="3479" y="2394"/>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6" name="Line 1714">
                    <a:extLst>
                      <a:ext uri="{FF2B5EF4-FFF2-40B4-BE49-F238E27FC236}">
                        <a16:creationId xmlns:a16="http://schemas.microsoft.com/office/drawing/2014/main" id="{E1E14545-4766-4A01-8738-11D5C48A7BF4}"/>
                      </a:ext>
                    </a:extLst>
                  </p:cNvPr>
                  <p:cNvSpPr>
                    <a:spLocks noChangeShapeType="1"/>
                  </p:cNvSpPr>
                  <p:nvPr/>
                </p:nvSpPr>
                <p:spPr bwMode="auto">
                  <a:xfrm flipH="1" flipV="1">
                    <a:off x="3249" y="2496"/>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7" name="Line 1715">
                    <a:extLst>
                      <a:ext uri="{FF2B5EF4-FFF2-40B4-BE49-F238E27FC236}">
                        <a16:creationId xmlns:a16="http://schemas.microsoft.com/office/drawing/2014/main" id="{BC8B5574-BC8A-4DDC-80D9-A4CB66644629}"/>
                      </a:ext>
                    </a:extLst>
                  </p:cNvPr>
                  <p:cNvSpPr>
                    <a:spLocks noChangeShapeType="1"/>
                  </p:cNvSpPr>
                  <p:nvPr/>
                </p:nvSpPr>
                <p:spPr bwMode="auto">
                  <a:xfrm flipH="1" flipV="1">
                    <a:off x="3250" y="2520"/>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8" name="Line 1716">
                    <a:extLst>
                      <a:ext uri="{FF2B5EF4-FFF2-40B4-BE49-F238E27FC236}">
                        <a16:creationId xmlns:a16="http://schemas.microsoft.com/office/drawing/2014/main" id="{B59BC3AF-C110-4A5D-8535-E4D9EFB1559C}"/>
                      </a:ext>
                    </a:extLst>
                  </p:cNvPr>
                  <p:cNvSpPr>
                    <a:spLocks noChangeShapeType="1"/>
                  </p:cNvSpPr>
                  <p:nvPr/>
                </p:nvSpPr>
                <p:spPr bwMode="auto">
                  <a:xfrm flipH="1" flipV="1">
                    <a:off x="3261" y="2542"/>
                    <a:ext cx="19"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9" name="Line 1717">
                    <a:extLst>
                      <a:ext uri="{FF2B5EF4-FFF2-40B4-BE49-F238E27FC236}">
                        <a16:creationId xmlns:a16="http://schemas.microsoft.com/office/drawing/2014/main" id="{298EF836-019E-4C94-B9AA-4D68742BB5D4}"/>
                      </a:ext>
                    </a:extLst>
                  </p:cNvPr>
                  <p:cNvSpPr>
                    <a:spLocks noChangeShapeType="1"/>
                  </p:cNvSpPr>
                  <p:nvPr/>
                </p:nvSpPr>
                <p:spPr bwMode="auto">
                  <a:xfrm flipH="1" flipV="1">
                    <a:off x="1930" y="2226"/>
                    <a:ext cx="31"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0" name="Line 1718">
                    <a:extLst>
                      <a:ext uri="{FF2B5EF4-FFF2-40B4-BE49-F238E27FC236}">
                        <a16:creationId xmlns:a16="http://schemas.microsoft.com/office/drawing/2014/main" id="{CB1C7FE4-9592-4266-B258-D2AE13E75991}"/>
                      </a:ext>
                    </a:extLst>
                  </p:cNvPr>
                  <p:cNvSpPr>
                    <a:spLocks noChangeShapeType="1"/>
                  </p:cNvSpPr>
                  <p:nvPr/>
                </p:nvSpPr>
                <p:spPr bwMode="auto">
                  <a:xfrm flipV="1">
                    <a:off x="3249" y="2472"/>
                    <a:ext cx="8"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1" name="Line 1719">
                    <a:extLst>
                      <a:ext uri="{FF2B5EF4-FFF2-40B4-BE49-F238E27FC236}">
                        <a16:creationId xmlns:a16="http://schemas.microsoft.com/office/drawing/2014/main" id="{740366EC-5D63-4D52-91ED-55952AA91AB6}"/>
                      </a:ext>
                    </a:extLst>
                  </p:cNvPr>
                  <p:cNvSpPr>
                    <a:spLocks noChangeShapeType="1"/>
                  </p:cNvSpPr>
                  <p:nvPr/>
                </p:nvSpPr>
                <p:spPr bwMode="auto">
                  <a:xfrm>
                    <a:off x="3367" y="2402"/>
                    <a:ext cx="29"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2" name="Line 1720">
                    <a:extLst>
                      <a:ext uri="{FF2B5EF4-FFF2-40B4-BE49-F238E27FC236}">
                        <a16:creationId xmlns:a16="http://schemas.microsoft.com/office/drawing/2014/main" id="{1C034255-176F-448B-8058-5A31DBEA33D8}"/>
                      </a:ext>
                    </a:extLst>
                  </p:cNvPr>
                  <p:cNvSpPr>
                    <a:spLocks noChangeShapeType="1"/>
                  </p:cNvSpPr>
                  <p:nvPr/>
                </p:nvSpPr>
                <p:spPr bwMode="auto">
                  <a:xfrm flipV="1">
                    <a:off x="1876" y="2170"/>
                    <a:ext cx="0"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3" name="Line 1721">
                    <a:extLst>
                      <a:ext uri="{FF2B5EF4-FFF2-40B4-BE49-F238E27FC236}">
                        <a16:creationId xmlns:a16="http://schemas.microsoft.com/office/drawing/2014/main" id="{15CF05A3-0330-432B-83AD-F5153BB0BA6B}"/>
                      </a:ext>
                    </a:extLst>
                  </p:cNvPr>
                  <p:cNvSpPr>
                    <a:spLocks noChangeShapeType="1"/>
                  </p:cNvSpPr>
                  <p:nvPr/>
                </p:nvSpPr>
                <p:spPr bwMode="auto">
                  <a:xfrm flipV="1">
                    <a:off x="1876" y="2143"/>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4" name="Line 1722">
                    <a:extLst>
                      <a:ext uri="{FF2B5EF4-FFF2-40B4-BE49-F238E27FC236}">
                        <a16:creationId xmlns:a16="http://schemas.microsoft.com/office/drawing/2014/main" id="{68E6E2DB-3D7E-438D-A4C9-2AC785F763EE}"/>
                      </a:ext>
                    </a:extLst>
                  </p:cNvPr>
                  <p:cNvSpPr>
                    <a:spLocks noChangeShapeType="1"/>
                  </p:cNvSpPr>
                  <p:nvPr/>
                </p:nvSpPr>
                <p:spPr bwMode="auto">
                  <a:xfrm flipH="1" flipV="1">
                    <a:off x="1876" y="2198"/>
                    <a:ext cx="10"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5" name="Line 1723">
                    <a:extLst>
                      <a:ext uri="{FF2B5EF4-FFF2-40B4-BE49-F238E27FC236}">
                        <a16:creationId xmlns:a16="http://schemas.microsoft.com/office/drawing/2014/main" id="{A192FABD-0DF0-4B01-8A73-5B2EE01E36C6}"/>
                      </a:ext>
                    </a:extLst>
                  </p:cNvPr>
                  <p:cNvSpPr>
                    <a:spLocks noChangeShapeType="1"/>
                  </p:cNvSpPr>
                  <p:nvPr/>
                </p:nvSpPr>
                <p:spPr bwMode="auto">
                  <a:xfrm flipH="1" flipV="1">
                    <a:off x="3280" y="2561"/>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6" name="Line 1724">
                    <a:extLst>
                      <a:ext uri="{FF2B5EF4-FFF2-40B4-BE49-F238E27FC236}">
                        <a16:creationId xmlns:a16="http://schemas.microsoft.com/office/drawing/2014/main" id="{30742F57-B67D-4F29-977B-E6FF0BDA4899}"/>
                      </a:ext>
                    </a:extLst>
                  </p:cNvPr>
                  <p:cNvSpPr>
                    <a:spLocks noChangeShapeType="1"/>
                  </p:cNvSpPr>
                  <p:nvPr/>
                </p:nvSpPr>
                <p:spPr bwMode="auto">
                  <a:xfrm>
                    <a:off x="1984" y="2046"/>
                    <a:ext cx="23"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7" name="Line 1725">
                    <a:extLst>
                      <a:ext uri="{FF2B5EF4-FFF2-40B4-BE49-F238E27FC236}">
                        <a16:creationId xmlns:a16="http://schemas.microsoft.com/office/drawing/2014/main" id="{D72A5746-B79A-4C9A-A2DB-D09228B1BCC9}"/>
                      </a:ext>
                    </a:extLst>
                  </p:cNvPr>
                  <p:cNvSpPr>
                    <a:spLocks noChangeShapeType="1"/>
                  </p:cNvSpPr>
                  <p:nvPr/>
                </p:nvSpPr>
                <p:spPr bwMode="auto">
                  <a:xfrm flipV="1">
                    <a:off x="1884" y="2120"/>
                    <a:ext cx="18"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8" name="Line 1726">
                    <a:extLst>
                      <a:ext uri="{FF2B5EF4-FFF2-40B4-BE49-F238E27FC236}">
                        <a16:creationId xmlns:a16="http://schemas.microsoft.com/office/drawing/2014/main" id="{2A7732AD-CA54-42A1-BA56-7782E83F2497}"/>
                      </a:ext>
                    </a:extLst>
                  </p:cNvPr>
                  <p:cNvSpPr>
                    <a:spLocks noChangeShapeType="1"/>
                  </p:cNvSpPr>
                  <p:nvPr/>
                </p:nvSpPr>
                <p:spPr bwMode="auto">
                  <a:xfrm flipH="1">
                    <a:off x="3466" y="2495"/>
                    <a:ext cx="20"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9" name="Line 1727">
                    <a:extLst>
                      <a:ext uri="{FF2B5EF4-FFF2-40B4-BE49-F238E27FC236}">
                        <a16:creationId xmlns:a16="http://schemas.microsoft.com/office/drawing/2014/main" id="{5BC74401-F942-47A6-B86C-403FDF8A1665}"/>
                      </a:ext>
                    </a:extLst>
                  </p:cNvPr>
                  <p:cNvSpPr>
                    <a:spLocks noChangeShapeType="1"/>
                  </p:cNvSpPr>
                  <p:nvPr/>
                </p:nvSpPr>
                <p:spPr bwMode="auto">
                  <a:xfrm>
                    <a:off x="3494" y="2416"/>
                    <a:ext cx="7"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0" name="Line 1728">
                    <a:extLst>
                      <a:ext uri="{FF2B5EF4-FFF2-40B4-BE49-F238E27FC236}">
                        <a16:creationId xmlns:a16="http://schemas.microsoft.com/office/drawing/2014/main" id="{556B916F-4DCF-4FC7-88FD-BDEAEC0C3D1A}"/>
                      </a:ext>
                    </a:extLst>
                  </p:cNvPr>
                  <p:cNvSpPr>
                    <a:spLocks noChangeShapeType="1"/>
                  </p:cNvSpPr>
                  <p:nvPr/>
                </p:nvSpPr>
                <p:spPr bwMode="auto">
                  <a:xfrm flipH="1">
                    <a:off x="2017" y="2120"/>
                    <a:ext cx="1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1" name="Line 1729">
                    <a:extLst>
                      <a:ext uri="{FF2B5EF4-FFF2-40B4-BE49-F238E27FC236}">
                        <a16:creationId xmlns:a16="http://schemas.microsoft.com/office/drawing/2014/main" id="{9746AA20-D12D-40DE-AF10-4363E4A0A5CD}"/>
                      </a:ext>
                    </a:extLst>
                  </p:cNvPr>
                  <p:cNvSpPr>
                    <a:spLocks noChangeShapeType="1"/>
                  </p:cNvSpPr>
                  <p:nvPr/>
                </p:nvSpPr>
                <p:spPr bwMode="auto">
                  <a:xfrm flipV="1">
                    <a:off x="3257" y="2452"/>
                    <a:ext cx="16"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2" name="Line 1730">
                    <a:extLst>
                      <a:ext uri="{FF2B5EF4-FFF2-40B4-BE49-F238E27FC236}">
                        <a16:creationId xmlns:a16="http://schemas.microsoft.com/office/drawing/2014/main" id="{A540C6AE-515F-4B18-80A0-7C0B32AFC89E}"/>
                      </a:ext>
                    </a:extLst>
                  </p:cNvPr>
                  <p:cNvSpPr>
                    <a:spLocks noChangeShapeType="1"/>
                  </p:cNvSpPr>
                  <p:nvPr/>
                </p:nvSpPr>
                <p:spPr bwMode="auto">
                  <a:xfrm flipH="1" flipV="1">
                    <a:off x="1886" y="2224"/>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3" name="Line 1731">
                    <a:extLst>
                      <a:ext uri="{FF2B5EF4-FFF2-40B4-BE49-F238E27FC236}">
                        <a16:creationId xmlns:a16="http://schemas.microsoft.com/office/drawing/2014/main" id="{96BD5141-8328-46AC-B922-7240F423CD58}"/>
                      </a:ext>
                    </a:extLst>
                  </p:cNvPr>
                  <p:cNvSpPr>
                    <a:spLocks noChangeShapeType="1"/>
                  </p:cNvSpPr>
                  <p:nvPr/>
                </p:nvSpPr>
                <p:spPr bwMode="auto">
                  <a:xfrm flipV="1">
                    <a:off x="1902" y="2101"/>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4" name="Line 1732">
                    <a:extLst>
                      <a:ext uri="{FF2B5EF4-FFF2-40B4-BE49-F238E27FC236}">
                        <a16:creationId xmlns:a16="http://schemas.microsoft.com/office/drawing/2014/main" id="{28391EC9-AC2B-415F-B3C0-692917FACBF2}"/>
                      </a:ext>
                    </a:extLst>
                  </p:cNvPr>
                  <p:cNvSpPr>
                    <a:spLocks noChangeShapeType="1"/>
                  </p:cNvSpPr>
                  <p:nvPr/>
                </p:nvSpPr>
                <p:spPr bwMode="auto">
                  <a:xfrm flipH="1">
                    <a:off x="3486" y="2468"/>
                    <a:ext cx="12"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5" name="Line 1733">
                    <a:extLst>
                      <a:ext uri="{FF2B5EF4-FFF2-40B4-BE49-F238E27FC236}">
                        <a16:creationId xmlns:a16="http://schemas.microsoft.com/office/drawing/2014/main" id="{C386E0AB-CA1A-470E-AC0D-557370562986}"/>
                      </a:ext>
                    </a:extLst>
                  </p:cNvPr>
                  <p:cNvSpPr>
                    <a:spLocks noChangeShapeType="1"/>
                  </p:cNvSpPr>
                  <p:nvPr/>
                </p:nvSpPr>
                <p:spPr bwMode="auto">
                  <a:xfrm flipH="1" flipV="1">
                    <a:off x="3306" y="2574"/>
                    <a:ext cx="31"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6" name="Line 1734">
                    <a:extLst>
                      <a:ext uri="{FF2B5EF4-FFF2-40B4-BE49-F238E27FC236}">
                        <a16:creationId xmlns:a16="http://schemas.microsoft.com/office/drawing/2014/main" id="{8B339939-8FC8-40CD-8E36-A481D0C73B52}"/>
                      </a:ext>
                    </a:extLst>
                  </p:cNvPr>
                  <p:cNvSpPr>
                    <a:spLocks noChangeShapeType="1"/>
                  </p:cNvSpPr>
                  <p:nvPr/>
                </p:nvSpPr>
                <p:spPr bwMode="auto">
                  <a:xfrm flipH="1">
                    <a:off x="3498" y="2441"/>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7" name="Line 1735">
                    <a:extLst>
                      <a:ext uri="{FF2B5EF4-FFF2-40B4-BE49-F238E27FC236}">
                        <a16:creationId xmlns:a16="http://schemas.microsoft.com/office/drawing/2014/main" id="{4086A015-9E62-4AFF-8260-23002F0B6BF3}"/>
                      </a:ext>
                    </a:extLst>
                  </p:cNvPr>
                  <p:cNvSpPr>
                    <a:spLocks noChangeShapeType="1"/>
                  </p:cNvSpPr>
                  <p:nvPr/>
                </p:nvSpPr>
                <p:spPr bwMode="auto">
                  <a:xfrm>
                    <a:off x="2007" y="2057"/>
                    <a:ext cx="16"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8" name="Line 1736">
                    <a:extLst>
                      <a:ext uri="{FF2B5EF4-FFF2-40B4-BE49-F238E27FC236}">
                        <a16:creationId xmlns:a16="http://schemas.microsoft.com/office/drawing/2014/main" id="{8941DD5D-C9CF-461B-948F-9D1BFFCFF256}"/>
                      </a:ext>
                    </a:extLst>
                  </p:cNvPr>
                  <p:cNvSpPr>
                    <a:spLocks noChangeShapeType="1"/>
                  </p:cNvSpPr>
                  <p:nvPr/>
                </p:nvSpPr>
                <p:spPr bwMode="auto">
                  <a:xfrm flipH="1">
                    <a:off x="2028" y="2097"/>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9" name="Line 1737">
                    <a:extLst>
                      <a:ext uri="{FF2B5EF4-FFF2-40B4-BE49-F238E27FC236}">
                        <a16:creationId xmlns:a16="http://schemas.microsoft.com/office/drawing/2014/main" id="{3BDEE3D9-CBD7-433B-87AA-73AD23FC1DA1}"/>
                      </a:ext>
                    </a:extLst>
                  </p:cNvPr>
                  <p:cNvSpPr>
                    <a:spLocks noChangeShapeType="1"/>
                  </p:cNvSpPr>
                  <p:nvPr/>
                </p:nvSpPr>
                <p:spPr bwMode="auto">
                  <a:xfrm flipH="1">
                    <a:off x="1961" y="2220"/>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0" name="Line 1738">
                    <a:extLst>
                      <a:ext uri="{FF2B5EF4-FFF2-40B4-BE49-F238E27FC236}">
                        <a16:creationId xmlns:a16="http://schemas.microsoft.com/office/drawing/2014/main" id="{C29F44D4-E519-4B59-A490-1B5349182BA2}"/>
                      </a:ext>
                    </a:extLst>
                  </p:cNvPr>
                  <p:cNvSpPr>
                    <a:spLocks noChangeShapeType="1"/>
                  </p:cNvSpPr>
                  <p:nvPr/>
                </p:nvSpPr>
                <p:spPr bwMode="auto">
                  <a:xfrm>
                    <a:off x="2023" y="2075"/>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1" name="Line 1739">
                    <a:extLst>
                      <a:ext uri="{FF2B5EF4-FFF2-40B4-BE49-F238E27FC236}">
                        <a16:creationId xmlns:a16="http://schemas.microsoft.com/office/drawing/2014/main" id="{98044E43-5079-486C-B5DC-1368FDC13F11}"/>
                      </a:ext>
                    </a:extLst>
                  </p:cNvPr>
                  <p:cNvSpPr>
                    <a:spLocks noChangeShapeType="1"/>
                  </p:cNvSpPr>
                  <p:nvPr/>
                </p:nvSpPr>
                <p:spPr bwMode="auto">
                  <a:xfrm>
                    <a:off x="3396" y="2402"/>
                    <a:ext cx="26"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2" name="Line 1740">
                    <a:extLst>
                      <a:ext uri="{FF2B5EF4-FFF2-40B4-BE49-F238E27FC236}">
                        <a16:creationId xmlns:a16="http://schemas.microsoft.com/office/drawing/2014/main" id="{2F8C3201-8F62-4521-A98A-58C6012C6B77}"/>
                      </a:ext>
                    </a:extLst>
                  </p:cNvPr>
                  <p:cNvSpPr>
                    <a:spLocks noChangeShapeType="1"/>
                  </p:cNvSpPr>
                  <p:nvPr/>
                </p:nvSpPr>
                <p:spPr bwMode="auto">
                  <a:xfrm flipH="1" flipV="1">
                    <a:off x="1905" y="2246"/>
                    <a:ext cx="2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3" name="Line 1741">
                    <a:extLst>
                      <a:ext uri="{FF2B5EF4-FFF2-40B4-BE49-F238E27FC236}">
                        <a16:creationId xmlns:a16="http://schemas.microsoft.com/office/drawing/2014/main" id="{E5A8786B-BAEE-4B0C-A148-68C7441537CD}"/>
                      </a:ext>
                    </a:extLst>
                  </p:cNvPr>
                  <p:cNvSpPr>
                    <a:spLocks noChangeShapeType="1"/>
                  </p:cNvSpPr>
                  <p:nvPr/>
                </p:nvSpPr>
                <p:spPr bwMode="auto">
                  <a:xfrm flipV="1">
                    <a:off x="3273" y="2438"/>
                    <a:ext cx="23"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4" name="Line 1742">
                    <a:extLst>
                      <a:ext uri="{FF2B5EF4-FFF2-40B4-BE49-F238E27FC236}">
                        <a16:creationId xmlns:a16="http://schemas.microsoft.com/office/drawing/2014/main" id="{6D76ECE1-4F3B-402E-9EDB-AF332063E8A5}"/>
                      </a:ext>
                    </a:extLst>
                  </p:cNvPr>
                  <p:cNvSpPr>
                    <a:spLocks noChangeShapeType="1"/>
                  </p:cNvSpPr>
                  <p:nvPr/>
                </p:nvSpPr>
                <p:spPr bwMode="auto">
                  <a:xfrm flipV="1">
                    <a:off x="1925" y="2090"/>
                    <a:ext cx="28"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5" name="Line 1743">
                    <a:extLst>
                      <a:ext uri="{FF2B5EF4-FFF2-40B4-BE49-F238E27FC236}">
                        <a16:creationId xmlns:a16="http://schemas.microsoft.com/office/drawing/2014/main" id="{13FC7B71-5221-4C2C-B133-064EF5479125}"/>
                      </a:ext>
                    </a:extLst>
                  </p:cNvPr>
                  <p:cNvSpPr>
                    <a:spLocks noChangeShapeType="1"/>
                  </p:cNvSpPr>
                  <p:nvPr/>
                </p:nvSpPr>
                <p:spPr bwMode="auto">
                  <a:xfrm flipH="1">
                    <a:off x="3337" y="2576"/>
                    <a:ext cx="32"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6" name="Line 1744">
                    <a:extLst>
                      <a:ext uri="{FF2B5EF4-FFF2-40B4-BE49-F238E27FC236}">
                        <a16:creationId xmlns:a16="http://schemas.microsoft.com/office/drawing/2014/main" id="{B142495A-A28D-481E-84B7-55EBF6842227}"/>
                      </a:ext>
                    </a:extLst>
                  </p:cNvPr>
                  <p:cNvSpPr>
                    <a:spLocks noChangeShapeType="1"/>
                  </p:cNvSpPr>
                  <p:nvPr/>
                </p:nvSpPr>
                <p:spPr bwMode="auto">
                  <a:xfrm flipH="1">
                    <a:off x="1992" y="2207"/>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7" name="Line 1745">
                    <a:extLst>
                      <a:ext uri="{FF2B5EF4-FFF2-40B4-BE49-F238E27FC236}">
                        <a16:creationId xmlns:a16="http://schemas.microsoft.com/office/drawing/2014/main" id="{E9C18BEF-072C-461B-B725-B4EE00E6533C}"/>
                      </a:ext>
                    </a:extLst>
                  </p:cNvPr>
                  <p:cNvSpPr>
                    <a:spLocks noChangeShapeType="1"/>
                  </p:cNvSpPr>
                  <p:nvPr/>
                </p:nvSpPr>
                <p:spPr bwMode="auto">
                  <a:xfrm flipV="1">
                    <a:off x="1953" y="2086"/>
                    <a:ext cx="29"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8" name="Line 1746">
                    <a:extLst>
                      <a:ext uri="{FF2B5EF4-FFF2-40B4-BE49-F238E27FC236}">
                        <a16:creationId xmlns:a16="http://schemas.microsoft.com/office/drawing/2014/main" id="{DAF7CEB3-7B8A-41EA-A94C-FB8B77DC102E}"/>
                      </a:ext>
                    </a:extLst>
                  </p:cNvPr>
                  <p:cNvSpPr>
                    <a:spLocks noChangeShapeType="1"/>
                  </p:cNvSpPr>
                  <p:nvPr/>
                </p:nvSpPr>
                <p:spPr bwMode="auto">
                  <a:xfrm flipH="1" flipV="1">
                    <a:off x="1930" y="2263"/>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9" name="Line 1747">
                    <a:extLst>
                      <a:ext uri="{FF2B5EF4-FFF2-40B4-BE49-F238E27FC236}">
                        <a16:creationId xmlns:a16="http://schemas.microsoft.com/office/drawing/2014/main" id="{84B627E4-14FB-44BE-B68C-7F92788A8D32}"/>
                      </a:ext>
                    </a:extLst>
                  </p:cNvPr>
                  <p:cNvSpPr>
                    <a:spLocks noChangeShapeType="1"/>
                  </p:cNvSpPr>
                  <p:nvPr/>
                </p:nvSpPr>
                <p:spPr bwMode="auto">
                  <a:xfrm>
                    <a:off x="3422" y="2411"/>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0" name="Line 1748">
                    <a:extLst>
                      <a:ext uri="{FF2B5EF4-FFF2-40B4-BE49-F238E27FC236}">
                        <a16:creationId xmlns:a16="http://schemas.microsoft.com/office/drawing/2014/main" id="{B7963521-652A-4911-9BBA-D380D6D26F11}"/>
                      </a:ext>
                    </a:extLst>
                  </p:cNvPr>
                  <p:cNvSpPr>
                    <a:spLocks noChangeShapeType="1"/>
                  </p:cNvSpPr>
                  <p:nvPr/>
                </p:nvSpPr>
                <p:spPr bwMode="auto">
                  <a:xfrm flipV="1">
                    <a:off x="3296" y="2430"/>
                    <a:ext cx="27"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1" name="Line 1749">
                    <a:extLst>
                      <a:ext uri="{FF2B5EF4-FFF2-40B4-BE49-F238E27FC236}">
                        <a16:creationId xmlns:a16="http://schemas.microsoft.com/office/drawing/2014/main" id="{5E10A870-18B0-4C3F-84DD-8A373E613BF5}"/>
                      </a:ext>
                    </a:extLst>
                  </p:cNvPr>
                  <p:cNvSpPr>
                    <a:spLocks noChangeShapeType="1"/>
                  </p:cNvSpPr>
                  <p:nvPr/>
                </p:nvSpPr>
                <p:spPr bwMode="auto">
                  <a:xfrm flipH="1">
                    <a:off x="3369" y="2566"/>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2" name="Line 1750">
                    <a:extLst>
                      <a:ext uri="{FF2B5EF4-FFF2-40B4-BE49-F238E27FC236}">
                        <a16:creationId xmlns:a16="http://schemas.microsoft.com/office/drawing/2014/main" id="{9E845EE7-D78D-4A5B-AAE3-A4532F755661}"/>
                      </a:ext>
                    </a:extLst>
                  </p:cNvPr>
                  <p:cNvSpPr>
                    <a:spLocks noChangeShapeType="1"/>
                  </p:cNvSpPr>
                  <p:nvPr/>
                </p:nvSpPr>
                <p:spPr bwMode="auto">
                  <a:xfrm>
                    <a:off x="1982" y="2086"/>
                    <a:ext cx="27"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3" name="Line 1751">
                    <a:extLst>
                      <a:ext uri="{FF2B5EF4-FFF2-40B4-BE49-F238E27FC236}">
                        <a16:creationId xmlns:a16="http://schemas.microsoft.com/office/drawing/2014/main" id="{B56C8BA0-B03C-4C7E-9AB5-1B7AFA3E64B1}"/>
                      </a:ext>
                    </a:extLst>
                  </p:cNvPr>
                  <p:cNvSpPr>
                    <a:spLocks noChangeShapeType="1"/>
                  </p:cNvSpPr>
                  <p:nvPr/>
                </p:nvSpPr>
                <p:spPr bwMode="auto">
                  <a:xfrm flipH="1" flipV="1">
                    <a:off x="3197" y="2520"/>
                    <a:ext cx="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4" name="Line 1752">
                    <a:extLst>
                      <a:ext uri="{FF2B5EF4-FFF2-40B4-BE49-F238E27FC236}">
                        <a16:creationId xmlns:a16="http://schemas.microsoft.com/office/drawing/2014/main" id="{7FA5CD32-3DB2-4F96-AE35-198EAB2B216B}"/>
                      </a:ext>
                    </a:extLst>
                  </p:cNvPr>
                  <p:cNvSpPr>
                    <a:spLocks noChangeShapeType="1"/>
                  </p:cNvSpPr>
                  <p:nvPr/>
                </p:nvSpPr>
                <p:spPr bwMode="auto">
                  <a:xfrm flipH="1" flipV="1">
                    <a:off x="3198" y="254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5" name="Line 1753">
                    <a:extLst>
                      <a:ext uri="{FF2B5EF4-FFF2-40B4-BE49-F238E27FC236}">
                        <a16:creationId xmlns:a16="http://schemas.microsoft.com/office/drawing/2014/main" id="{ABA1A584-FEAB-4294-A290-8AECC2DC6A26}"/>
                      </a:ext>
                    </a:extLst>
                  </p:cNvPr>
                  <p:cNvSpPr>
                    <a:spLocks noChangeShapeType="1"/>
                  </p:cNvSpPr>
                  <p:nvPr/>
                </p:nvSpPr>
                <p:spPr bwMode="auto">
                  <a:xfrm flipH="1" flipV="1">
                    <a:off x="3209" y="256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6" name="Line 1754">
                    <a:extLst>
                      <a:ext uri="{FF2B5EF4-FFF2-40B4-BE49-F238E27FC236}">
                        <a16:creationId xmlns:a16="http://schemas.microsoft.com/office/drawing/2014/main" id="{86E7DA88-2662-4E83-B2EE-6957A72F0428}"/>
                      </a:ext>
                    </a:extLst>
                  </p:cNvPr>
                  <p:cNvSpPr>
                    <a:spLocks noChangeShapeType="1"/>
                  </p:cNvSpPr>
                  <p:nvPr/>
                </p:nvSpPr>
                <p:spPr bwMode="auto">
                  <a:xfrm flipH="1">
                    <a:off x="3401" y="2549"/>
                    <a:ext cx="27"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7" name="Line 1755">
                    <a:extLst>
                      <a:ext uri="{FF2B5EF4-FFF2-40B4-BE49-F238E27FC236}">
                        <a16:creationId xmlns:a16="http://schemas.microsoft.com/office/drawing/2014/main" id="{C7EDAC41-D52D-4865-87C4-13DFE9C563D5}"/>
                      </a:ext>
                    </a:extLst>
                  </p:cNvPr>
                  <p:cNvSpPr>
                    <a:spLocks noChangeShapeType="1"/>
                  </p:cNvSpPr>
                  <p:nvPr/>
                </p:nvSpPr>
                <p:spPr bwMode="auto">
                  <a:xfrm flipH="1">
                    <a:off x="2018" y="2188"/>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8" name="Line 1756">
                    <a:extLst>
                      <a:ext uri="{FF2B5EF4-FFF2-40B4-BE49-F238E27FC236}">
                        <a16:creationId xmlns:a16="http://schemas.microsoft.com/office/drawing/2014/main" id="{7866D710-A461-4B40-A94C-A1706F0CEFEB}"/>
                      </a:ext>
                    </a:extLst>
                  </p:cNvPr>
                  <p:cNvSpPr>
                    <a:spLocks noChangeShapeType="1"/>
                  </p:cNvSpPr>
                  <p:nvPr/>
                </p:nvSpPr>
                <p:spPr bwMode="auto">
                  <a:xfrm>
                    <a:off x="3444" y="2426"/>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9" name="Line 1757">
                    <a:extLst>
                      <a:ext uri="{FF2B5EF4-FFF2-40B4-BE49-F238E27FC236}">
                        <a16:creationId xmlns:a16="http://schemas.microsoft.com/office/drawing/2014/main" id="{2596154B-D8C0-4602-9B73-AA4BC3304A76}"/>
                      </a:ext>
                    </a:extLst>
                  </p:cNvPr>
                  <p:cNvSpPr>
                    <a:spLocks noChangeShapeType="1"/>
                  </p:cNvSpPr>
                  <p:nvPr/>
                </p:nvSpPr>
                <p:spPr bwMode="auto">
                  <a:xfrm flipV="1">
                    <a:off x="3197" y="2497"/>
                    <a:ext cx="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0" name="Line 1758">
                    <a:extLst>
                      <a:ext uri="{FF2B5EF4-FFF2-40B4-BE49-F238E27FC236}">
                        <a16:creationId xmlns:a16="http://schemas.microsoft.com/office/drawing/2014/main" id="{3F959A58-FF44-494C-9485-865062F5958A}"/>
                      </a:ext>
                    </a:extLst>
                  </p:cNvPr>
                  <p:cNvSpPr>
                    <a:spLocks noChangeShapeType="1"/>
                  </p:cNvSpPr>
                  <p:nvPr/>
                </p:nvSpPr>
                <p:spPr bwMode="auto">
                  <a:xfrm flipH="1" flipV="1">
                    <a:off x="1961" y="2272"/>
                    <a:ext cx="32"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1" name="Line 1759">
                    <a:extLst>
                      <a:ext uri="{FF2B5EF4-FFF2-40B4-BE49-F238E27FC236}">
                        <a16:creationId xmlns:a16="http://schemas.microsoft.com/office/drawing/2014/main" id="{4F7B62F1-2465-4A89-92BA-5771A9EFE609}"/>
                      </a:ext>
                    </a:extLst>
                  </p:cNvPr>
                  <p:cNvSpPr>
                    <a:spLocks noChangeShapeType="1"/>
                  </p:cNvSpPr>
                  <p:nvPr/>
                </p:nvSpPr>
                <p:spPr bwMode="auto">
                  <a:xfrm flipH="1" flipV="1">
                    <a:off x="1915" y="2216"/>
                    <a:ext cx="1"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2" name="Line 1760">
                    <a:extLst>
                      <a:ext uri="{FF2B5EF4-FFF2-40B4-BE49-F238E27FC236}">
                        <a16:creationId xmlns:a16="http://schemas.microsoft.com/office/drawing/2014/main" id="{4706FCF9-FFB2-4168-B04A-90FC0EC9F28E}"/>
                      </a:ext>
                    </a:extLst>
                  </p:cNvPr>
                  <p:cNvSpPr>
                    <a:spLocks noChangeShapeType="1"/>
                  </p:cNvSpPr>
                  <p:nvPr/>
                </p:nvSpPr>
                <p:spPr bwMode="auto">
                  <a:xfrm flipV="1">
                    <a:off x="1915" y="2189"/>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3" name="Line 1761">
                    <a:extLst>
                      <a:ext uri="{FF2B5EF4-FFF2-40B4-BE49-F238E27FC236}">
                        <a16:creationId xmlns:a16="http://schemas.microsoft.com/office/drawing/2014/main" id="{56A7B198-36F3-4F5A-88FA-5B5C45D2DC7B}"/>
                      </a:ext>
                    </a:extLst>
                  </p:cNvPr>
                  <p:cNvSpPr>
                    <a:spLocks noChangeShapeType="1"/>
                  </p:cNvSpPr>
                  <p:nvPr/>
                </p:nvSpPr>
                <p:spPr bwMode="auto">
                  <a:xfrm flipH="1" flipV="1">
                    <a:off x="1916" y="2244"/>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4" name="Line 1762">
                    <a:extLst>
                      <a:ext uri="{FF2B5EF4-FFF2-40B4-BE49-F238E27FC236}">
                        <a16:creationId xmlns:a16="http://schemas.microsoft.com/office/drawing/2014/main" id="{71703EEF-C18B-439D-AF95-8D1900C99E7B}"/>
                      </a:ext>
                    </a:extLst>
                  </p:cNvPr>
                  <p:cNvSpPr>
                    <a:spLocks noChangeShapeType="1"/>
                  </p:cNvSpPr>
                  <p:nvPr/>
                </p:nvSpPr>
                <p:spPr bwMode="auto">
                  <a:xfrm>
                    <a:off x="3323" y="2430"/>
                    <a:ext cx="28"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5" name="Line 1763">
                    <a:extLst>
                      <a:ext uri="{FF2B5EF4-FFF2-40B4-BE49-F238E27FC236}">
                        <a16:creationId xmlns:a16="http://schemas.microsoft.com/office/drawing/2014/main" id="{F9887839-FC68-4FA8-BD3C-8CD6A5FED9BB}"/>
                      </a:ext>
                    </a:extLst>
                  </p:cNvPr>
                  <p:cNvSpPr>
                    <a:spLocks noChangeShapeType="1"/>
                  </p:cNvSpPr>
                  <p:nvPr/>
                </p:nvSpPr>
                <p:spPr bwMode="auto">
                  <a:xfrm flipH="1" flipV="1">
                    <a:off x="3229" y="2586"/>
                    <a:ext cx="26"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6" name="Line 1764">
                    <a:extLst>
                      <a:ext uri="{FF2B5EF4-FFF2-40B4-BE49-F238E27FC236}">
                        <a16:creationId xmlns:a16="http://schemas.microsoft.com/office/drawing/2014/main" id="{B7C9435C-BC15-410E-81F7-D6FB8386ADC2}"/>
                      </a:ext>
                    </a:extLst>
                  </p:cNvPr>
                  <p:cNvSpPr>
                    <a:spLocks noChangeShapeType="1"/>
                  </p:cNvSpPr>
                  <p:nvPr/>
                </p:nvSpPr>
                <p:spPr bwMode="auto">
                  <a:xfrm flipV="1">
                    <a:off x="1923" y="2166"/>
                    <a:ext cx="1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7" name="Line 1765">
                    <a:extLst>
                      <a:ext uri="{FF2B5EF4-FFF2-40B4-BE49-F238E27FC236}">
                        <a16:creationId xmlns:a16="http://schemas.microsoft.com/office/drawing/2014/main" id="{E6C1B234-A44F-4901-9C4F-96F0338AB124}"/>
                      </a:ext>
                    </a:extLst>
                  </p:cNvPr>
                  <p:cNvSpPr>
                    <a:spLocks noChangeShapeType="1"/>
                  </p:cNvSpPr>
                  <p:nvPr/>
                </p:nvSpPr>
                <p:spPr bwMode="auto">
                  <a:xfrm>
                    <a:off x="2009" y="2091"/>
                    <a:ext cx="22"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8" name="Line 1766">
                    <a:extLst>
                      <a:ext uri="{FF2B5EF4-FFF2-40B4-BE49-F238E27FC236}">
                        <a16:creationId xmlns:a16="http://schemas.microsoft.com/office/drawing/2014/main" id="{CEA85B22-40AC-434C-9D69-24F9775F0F82}"/>
                      </a:ext>
                    </a:extLst>
                  </p:cNvPr>
                  <p:cNvSpPr>
                    <a:spLocks noChangeShapeType="1"/>
                  </p:cNvSpPr>
                  <p:nvPr/>
                </p:nvSpPr>
                <p:spPr bwMode="auto">
                  <a:xfrm flipV="1">
                    <a:off x="3204" y="2476"/>
                    <a:ext cx="16"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9" name="Line 1767">
                    <a:extLst>
                      <a:ext uri="{FF2B5EF4-FFF2-40B4-BE49-F238E27FC236}">
                        <a16:creationId xmlns:a16="http://schemas.microsoft.com/office/drawing/2014/main" id="{78BEC84B-1FF5-4892-A66A-9FCEFC12819B}"/>
                      </a:ext>
                    </a:extLst>
                  </p:cNvPr>
                  <p:cNvSpPr>
                    <a:spLocks noChangeShapeType="1"/>
                  </p:cNvSpPr>
                  <p:nvPr/>
                </p:nvSpPr>
                <p:spPr bwMode="auto">
                  <a:xfrm flipH="1">
                    <a:off x="3428" y="2526"/>
                    <a:ext cx="2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0" name="Line 1768">
                    <a:extLst>
                      <a:ext uri="{FF2B5EF4-FFF2-40B4-BE49-F238E27FC236}">
                        <a16:creationId xmlns:a16="http://schemas.microsoft.com/office/drawing/2014/main" id="{CE60A39A-337D-47BA-9F2F-CA1B32197C50}"/>
                      </a:ext>
                    </a:extLst>
                  </p:cNvPr>
                  <p:cNvSpPr>
                    <a:spLocks noChangeShapeType="1"/>
                  </p:cNvSpPr>
                  <p:nvPr/>
                </p:nvSpPr>
                <p:spPr bwMode="auto">
                  <a:xfrm flipH="1" flipV="1">
                    <a:off x="1927" y="2270"/>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1" name="Line 1769">
                    <a:extLst>
                      <a:ext uri="{FF2B5EF4-FFF2-40B4-BE49-F238E27FC236}">
                        <a16:creationId xmlns:a16="http://schemas.microsoft.com/office/drawing/2014/main" id="{1A54124B-FE32-4DBB-B01D-C902DE1D1EAB}"/>
                      </a:ext>
                    </a:extLst>
                  </p:cNvPr>
                  <p:cNvSpPr>
                    <a:spLocks noChangeShapeType="1"/>
                  </p:cNvSpPr>
                  <p:nvPr/>
                </p:nvSpPr>
                <p:spPr bwMode="auto">
                  <a:xfrm>
                    <a:off x="3459" y="2448"/>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2" name="Line 1770">
                    <a:extLst>
                      <a:ext uri="{FF2B5EF4-FFF2-40B4-BE49-F238E27FC236}">
                        <a16:creationId xmlns:a16="http://schemas.microsoft.com/office/drawing/2014/main" id="{3E2362DA-0DAE-4EED-A0DE-88589B2B2C6D}"/>
                      </a:ext>
                    </a:extLst>
                  </p:cNvPr>
                  <p:cNvSpPr>
                    <a:spLocks noChangeShapeType="1"/>
                  </p:cNvSpPr>
                  <p:nvPr/>
                </p:nvSpPr>
                <p:spPr bwMode="auto">
                  <a:xfrm flipH="1">
                    <a:off x="2039" y="2165"/>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3" name="Line 1771">
                    <a:extLst>
                      <a:ext uri="{FF2B5EF4-FFF2-40B4-BE49-F238E27FC236}">
                        <a16:creationId xmlns:a16="http://schemas.microsoft.com/office/drawing/2014/main" id="{545E307F-801B-436A-9358-75F5446EA9DB}"/>
                      </a:ext>
                    </a:extLst>
                  </p:cNvPr>
                  <p:cNvSpPr>
                    <a:spLocks noChangeShapeType="1"/>
                  </p:cNvSpPr>
                  <p:nvPr/>
                </p:nvSpPr>
                <p:spPr bwMode="auto">
                  <a:xfrm flipV="1">
                    <a:off x="1940" y="2147"/>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4" name="Line 1772">
                    <a:extLst>
                      <a:ext uri="{FF2B5EF4-FFF2-40B4-BE49-F238E27FC236}">
                        <a16:creationId xmlns:a16="http://schemas.microsoft.com/office/drawing/2014/main" id="{CA1CBCAF-135A-4A13-ABEE-B59BEE400152}"/>
                      </a:ext>
                    </a:extLst>
                  </p:cNvPr>
                  <p:cNvSpPr>
                    <a:spLocks noChangeShapeType="1"/>
                  </p:cNvSpPr>
                  <p:nvPr/>
                </p:nvSpPr>
                <p:spPr bwMode="auto">
                  <a:xfrm flipH="1" flipV="1">
                    <a:off x="3255" y="2599"/>
                    <a:ext cx="32"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5" name="Line 1773">
                    <a:extLst>
                      <a:ext uri="{FF2B5EF4-FFF2-40B4-BE49-F238E27FC236}">
                        <a16:creationId xmlns:a16="http://schemas.microsoft.com/office/drawing/2014/main" id="{2F900B8E-36FD-4664-8D25-84F667F2242A}"/>
                      </a:ext>
                    </a:extLst>
                  </p:cNvPr>
                  <p:cNvSpPr>
                    <a:spLocks noChangeShapeType="1"/>
                  </p:cNvSpPr>
                  <p:nvPr/>
                </p:nvSpPr>
                <p:spPr bwMode="auto">
                  <a:xfrm flipH="1">
                    <a:off x="3449" y="2500"/>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6" name="Line 1774">
                    <a:extLst>
                      <a:ext uri="{FF2B5EF4-FFF2-40B4-BE49-F238E27FC236}">
                        <a16:creationId xmlns:a16="http://schemas.microsoft.com/office/drawing/2014/main" id="{CD899A5C-2375-463D-9A2C-6906E01619F2}"/>
                      </a:ext>
                    </a:extLst>
                  </p:cNvPr>
                  <p:cNvSpPr>
                    <a:spLocks noChangeShapeType="1"/>
                  </p:cNvSpPr>
                  <p:nvPr/>
                </p:nvSpPr>
                <p:spPr bwMode="auto">
                  <a:xfrm flipH="1">
                    <a:off x="3462" y="2473"/>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7" name="Line 1775">
                    <a:extLst>
                      <a:ext uri="{FF2B5EF4-FFF2-40B4-BE49-F238E27FC236}">
                        <a16:creationId xmlns:a16="http://schemas.microsoft.com/office/drawing/2014/main" id="{8F771EFE-2632-41C5-B86E-2D5E24D3D898}"/>
                      </a:ext>
                    </a:extLst>
                  </p:cNvPr>
                  <p:cNvSpPr>
                    <a:spLocks noChangeShapeType="1"/>
                  </p:cNvSpPr>
                  <p:nvPr/>
                </p:nvSpPr>
                <p:spPr bwMode="auto">
                  <a:xfrm>
                    <a:off x="2031" y="2103"/>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8" name="Line 1776">
                    <a:extLst>
                      <a:ext uri="{FF2B5EF4-FFF2-40B4-BE49-F238E27FC236}">
                        <a16:creationId xmlns:a16="http://schemas.microsoft.com/office/drawing/2014/main" id="{E6A005A9-A11C-4F0B-B9D3-41C4ADB2F597}"/>
                      </a:ext>
                    </a:extLst>
                  </p:cNvPr>
                  <p:cNvSpPr>
                    <a:spLocks noChangeShapeType="1"/>
                  </p:cNvSpPr>
                  <p:nvPr/>
                </p:nvSpPr>
                <p:spPr bwMode="auto">
                  <a:xfrm flipH="1">
                    <a:off x="1993" y="2266"/>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Line 1777">
                    <a:extLst>
                      <a:ext uri="{FF2B5EF4-FFF2-40B4-BE49-F238E27FC236}">
                        <a16:creationId xmlns:a16="http://schemas.microsoft.com/office/drawing/2014/main" id="{537FE326-FD0C-4659-BB47-E6E92DCD213A}"/>
                      </a:ext>
                    </a:extLst>
                  </p:cNvPr>
                  <p:cNvSpPr>
                    <a:spLocks noChangeShapeType="1"/>
                  </p:cNvSpPr>
                  <p:nvPr/>
                </p:nvSpPr>
                <p:spPr bwMode="auto">
                  <a:xfrm flipH="1" flipV="1">
                    <a:off x="1946" y="2292"/>
                    <a:ext cx="26"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Line 1778">
                    <a:extLst>
                      <a:ext uri="{FF2B5EF4-FFF2-40B4-BE49-F238E27FC236}">
                        <a16:creationId xmlns:a16="http://schemas.microsoft.com/office/drawing/2014/main" id="{58D5F62B-B395-481A-BE4E-587922874320}"/>
                      </a:ext>
                    </a:extLst>
                  </p:cNvPr>
                  <p:cNvSpPr>
                    <a:spLocks noChangeShapeType="1"/>
                  </p:cNvSpPr>
                  <p:nvPr/>
                </p:nvSpPr>
                <p:spPr bwMode="auto">
                  <a:xfrm flipH="1">
                    <a:off x="2051" y="2142"/>
                    <a:ext cx="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Line 1779">
                    <a:extLst>
                      <a:ext uri="{FF2B5EF4-FFF2-40B4-BE49-F238E27FC236}">
                        <a16:creationId xmlns:a16="http://schemas.microsoft.com/office/drawing/2014/main" id="{D0EA356C-6B40-46DA-A0AB-6D1408CB8800}"/>
                      </a:ext>
                    </a:extLst>
                  </p:cNvPr>
                  <p:cNvSpPr>
                    <a:spLocks noChangeShapeType="1"/>
                  </p:cNvSpPr>
                  <p:nvPr/>
                </p:nvSpPr>
                <p:spPr bwMode="auto">
                  <a:xfrm flipV="1">
                    <a:off x="3220" y="2461"/>
                    <a:ext cx="23"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Line 1780">
                    <a:extLst>
                      <a:ext uri="{FF2B5EF4-FFF2-40B4-BE49-F238E27FC236}">
                        <a16:creationId xmlns:a16="http://schemas.microsoft.com/office/drawing/2014/main" id="{33F71D8D-292F-4239-BE3B-376BEDFF7701}"/>
                      </a:ext>
                    </a:extLst>
                  </p:cNvPr>
                  <p:cNvSpPr>
                    <a:spLocks noChangeShapeType="1"/>
                  </p:cNvSpPr>
                  <p:nvPr/>
                </p:nvSpPr>
                <p:spPr bwMode="auto">
                  <a:xfrm>
                    <a:off x="3351" y="2430"/>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Line 1781">
                    <a:extLst>
                      <a:ext uri="{FF2B5EF4-FFF2-40B4-BE49-F238E27FC236}">
                        <a16:creationId xmlns:a16="http://schemas.microsoft.com/office/drawing/2014/main" id="{C27A02B4-B903-4517-BE95-4F9765EE49BE}"/>
                      </a:ext>
                    </a:extLst>
                  </p:cNvPr>
                  <p:cNvSpPr>
                    <a:spLocks noChangeShapeType="1"/>
                  </p:cNvSpPr>
                  <p:nvPr/>
                </p:nvSpPr>
                <p:spPr bwMode="auto">
                  <a:xfrm flipV="1">
                    <a:off x="1963" y="2136"/>
                    <a:ext cx="27"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Line 1782">
                    <a:extLst>
                      <a:ext uri="{FF2B5EF4-FFF2-40B4-BE49-F238E27FC236}">
                        <a16:creationId xmlns:a16="http://schemas.microsoft.com/office/drawing/2014/main" id="{7CA4EA37-C90E-4F03-BA49-F372020C00EA}"/>
                      </a:ext>
                    </a:extLst>
                  </p:cNvPr>
                  <p:cNvSpPr>
                    <a:spLocks noChangeShapeType="1"/>
                  </p:cNvSpPr>
                  <p:nvPr/>
                </p:nvSpPr>
                <p:spPr bwMode="auto">
                  <a:xfrm>
                    <a:off x="2046" y="2120"/>
                    <a:ext cx="7"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Line 1783">
                    <a:extLst>
                      <a:ext uri="{FF2B5EF4-FFF2-40B4-BE49-F238E27FC236}">
                        <a16:creationId xmlns:a16="http://schemas.microsoft.com/office/drawing/2014/main" id="{31DF6265-C8F8-46D9-8202-0F2227138D16}"/>
                      </a:ext>
                    </a:extLst>
                  </p:cNvPr>
                  <p:cNvSpPr>
                    <a:spLocks noChangeShapeType="1"/>
                  </p:cNvSpPr>
                  <p:nvPr/>
                </p:nvSpPr>
                <p:spPr bwMode="auto">
                  <a:xfrm flipH="1">
                    <a:off x="3287" y="2602"/>
                    <a:ext cx="33"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Line 1784">
                    <a:extLst>
                      <a:ext uri="{FF2B5EF4-FFF2-40B4-BE49-F238E27FC236}">
                        <a16:creationId xmlns:a16="http://schemas.microsoft.com/office/drawing/2014/main" id="{ECBA8335-D1F7-48B2-92D2-C52C336A8189}"/>
                      </a:ext>
                    </a:extLst>
                  </p:cNvPr>
                  <p:cNvSpPr>
                    <a:spLocks noChangeShapeType="1"/>
                  </p:cNvSpPr>
                  <p:nvPr/>
                </p:nvSpPr>
                <p:spPr bwMode="auto">
                  <a:xfrm flipH="1" flipV="1">
                    <a:off x="1972" y="2309"/>
                    <a:ext cx="31"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Line 1785">
                    <a:extLst>
                      <a:ext uri="{FF2B5EF4-FFF2-40B4-BE49-F238E27FC236}">
                        <a16:creationId xmlns:a16="http://schemas.microsoft.com/office/drawing/2014/main" id="{A19ADF4A-6CCA-4CC6-BF3C-8C55E04F6D53}"/>
                      </a:ext>
                    </a:extLst>
                  </p:cNvPr>
                  <p:cNvSpPr>
                    <a:spLocks noChangeShapeType="1"/>
                  </p:cNvSpPr>
                  <p:nvPr/>
                </p:nvSpPr>
                <p:spPr bwMode="auto">
                  <a:xfrm flipV="1">
                    <a:off x="1990" y="2133"/>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Line 1786">
                    <a:extLst>
                      <a:ext uri="{FF2B5EF4-FFF2-40B4-BE49-F238E27FC236}">
                        <a16:creationId xmlns:a16="http://schemas.microsoft.com/office/drawing/2014/main" id="{3BEC3CF1-9584-4471-B689-83901F90A761}"/>
                      </a:ext>
                    </a:extLst>
                  </p:cNvPr>
                  <p:cNvSpPr>
                    <a:spLocks noChangeShapeType="1"/>
                  </p:cNvSpPr>
                  <p:nvPr/>
                </p:nvSpPr>
                <p:spPr bwMode="auto">
                  <a:xfrm flipV="1">
                    <a:off x="3243" y="2453"/>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Line 1787">
                    <a:extLst>
                      <a:ext uri="{FF2B5EF4-FFF2-40B4-BE49-F238E27FC236}">
                        <a16:creationId xmlns:a16="http://schemas.microsoft.com/office/drawing/2014/main" id="{5A99CE48-AFAC-4DDE-8990-99D630E5DA28}"/>
                      </a:ext>
                    </a:extLst>
                  </p:cNvPr>
                  <p:cNvSpPr>
                    <a:spLocks noChangeShapeType="1"/>
                  </p:cNvSpPr>
                  <p:nvPr/>
                </p:nvSpPr>
                <p:spPr bwMode="auto">
                  <a:xfrm flipH="1">
                    <a:off x="2024" y="2253"/>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Line 1788">
                    <a:extLst>
                      <a:ext uri="{FF2B5EF4-FFF2-40B4-BE49-F238E27FC236}">
                        <a16:creationId xmlns:a16="http://schemas.microsoft.com/office/drawing/2014/main" id="{8850CBBE-3BA5-4258-AB90-1B17E7AF3D7F}"/>
                      </a:ext>
                    </a:extLst>
                  </p:cNvPr>
                  <p:cNvSpPr>
                    <a:spLocks noChangeShapeType="1"/>
                  </p:cNvSpPr>
                  <p:nvPr/>
                </p:nvSpPr>
                <p:spPr bwMode="auto">
                  <a:xfrm flipH="1">
                    <a:off x="3320" y="2592"/>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Line 1789">
                    <a:extLst>
                      <a:ext uri="{FF2B5EF4-FFF2-40B4-BE49-F238E27FC236}">
                        <a16:creationId xmlns:a16="http://schemas.microsoft.com/office/drawing/2014/main" id="{907FB06E-2039-473F-82AA-6F1ACB7C7D53}"/>
                      </a:ext>
                    </a:extLst>
                  </p:cNvPr>
                  <p:cNvSpPr>
                    <a:spLocks noChangeShapeType="1"/>
                  </p:cNvSpPr>
                  <p:nvPr/>
                </p:nvSpPr>
                <p:spPr bwMode="auto">
                  <a:xfrm>
                    <a:off x="3377" y="2438"/>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Line 1790">
                    <a:extLst>
                      <a:ext uri="{FF2B5EF4-FFF2-40B4-BE49-F238E27FC236}">
                        <a16:creationId xmlns:a16="http://schemas.microsoft.com/office/drawing/2014/main" id="{AB9331A9-944C-4C7C-941D-BCFCCC70A6A0}"/>
                      </a:ext>
                    </a:extLst>
                  </p:cNvPr>
                  <p:cNvSpPr>
                    <a:spLocks noChangeShapeType="1"/>
                  </p:cNvSpPr>
                  <p:nvPr/>
                </p:nvSpPr>
                <p:spPr bwMode="auto">
                  <a:xfrm flipH="1" flipV="1">
                    <a:off x="3137" y="2564"/>
                    <a:ext cx="1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Line 1791">
                    <a:extLst>
                      <a:ext uri="{FF2B5EF4-FFF2-40B4-BE49-F238E27FC236}">
                        <a16:creationId xmlns:a16="http://schemas.microsoft.com/office/drawing/2014/main" id="{1D1D194F-1C5E-4685-B4C7-5FD0C40C3F06}"/>
                      </a:ext>
                    </a:extLst>
                  </p:cNvPr>
                  <p:cNvSpPr>
                    <a:spLocks noChangeShapeType="1"/>
                  </p:cNvSpPr>
                  <p:nvPr/>
                </p:nvSpPr>
                <p:spPr bwMode="auto">
                  <a:xfrm flipH="1" flipV="1">
                    <a:off x="3135" y="2539"/>
                    <a:ext cx="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Line 1792">
                    <a:extLst>
                      <a:ext uri="{FF2B5EF4-FFF2-40B4-BE49-F238E27FC236}">
                        <a16:creationId xmlns:a16="http://schemas.microsoft.com/office/drawing/2014/main" id="{9227E8F2-2361-4F3E-9549-3F78FC74B336}"/>
                      </a:ext>
                    </a:extLst>
                  </p:cNvPr>
                  <p:cNvSpPr>
                    <a:spLocks noChangeShapeType="1"/>
                  </p:cNvSpPr>
                  <p:nvPr/>
                </p:nvSpPr>
                <p:spPr bwMode="auto">
                  <a:xfrm flipH="1" flipV="1">
                    <a:off x="3148" y="2587"/>
                    <a:ext cx="20"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Line 1793">
                    <a:extLst>
                      <a:ext uri="{FF2B5EF4-FFF2-40B4-BE49-F238E27FC236}">
                        <a16:creationId xmlns:a16="http://schemas.microsoft.com/office/drawing/2014/main" id="{77EA590E-B2C7-42A8-8AFF-5BE7F4977310}"/>
                      </a:ext>
                    </a:extLst>
                  </p:cNvPr>
                  <p:cNvSpPr>
                    <a:spLocks noChangeShapeType="1"/>
                  </p:cNvSpPr>
                  <p:nvPr/>
                </p:nvSpPr>
                <p:spPr bwMode="auto">
                  <a:xfrm flipV="1">
                    <a:off x="3135" y="2516"/>
                    <a:ext cx="7"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Line 1794">
                    <a:extLst>
                      <a:ext uri="{FF2B5EF4-FFF2-40B4-BE49-F238E27FC236}">
                        <a16:creationId xmlns:a16="http://schemas.microsoft.com/office/drawing/2014/main" id="{DFA0A6C1-F59C-4CA5-8AA1-1A74E6A595D6}"/>
                      </a:ext>
                    </a:extLst>
                  </p:cNvPr>
                  <p:cNvSpPr>
                    <a:spLocks noChangeShapeType="1"/>
                  </p:cNvSpPr>
                  <p:nvPr/>
                </p:nvSpPr>
                <p:spPr bwMode="auto">
                  <a:xfrm>
                    <a:off x="2018" y="2133"/>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Line 1795">
                    <a:extLst>
                      <a:ext uri="{FF2B5EF4-FFF2-40B4-BE49-F238E27FC236}">
                        <a16:creationId xmlns:a16="http://schemas.microsoft.com/office/drawing/2014/main" id="{0E8A37B9-2D29-4A8D-AA4C-773CC74DCB2E}"/>
                      </a:ext>
                    </a:extLst>
                  </p:cNvPr>
                  <p:cNvSpPr>
                    <a:spLocks noChangeShapeType="1"/>
                  </p:cNvSpPr>
                  <p:nvPr/>
                </p:nvSpPr>
                <p:spPr bwMode="auto">
                  <a:xfrm flipH="1" flipV="1">
                    <a:off x="1965" y="2262"/>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Line 1796">
                    <a:extLst>
                      <a:ext uri="{FF2B5EF4-FFF2-40B4-BE49-F238E27FC236}">
                        <a16:creationId xmlns:a16="http://schemas.microsoft.com/office/drawing/2014/main" id="{C89426E5-92FC-404A-991C-ED3EC331C991}"/>
                      </a:ext>
                    </a:extLst>
                  </p:cNvPr>
                  <p:cNvSpPr>
                    <a:spLocks noChangeShapeType="1"/>
                  </p:cNvSpPr>
                  <p:nvPr/>
                </p:nvSpPr>
                <p:spPr bwMode="auto">
                  <a:xfrm flipV="1">
                    <a:off x="1965" y="2235"/>
                    <a:ext cx="8"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Line 1797">
                    <a:extLst>
                      <a:ext uri="{FF2B5EF4-FFF2-40B4-BE49-F238E27FC236}">
                        <a16:creationId xmlns:a16="http://schemas.microsoft.com/office/drawing/2014/main" id="{9F69C2C8-643E-469A-A1E6-9DED1E3FF207}"/>
                      </a:ext>
                    </a:extLst>
                  </p:cNvPr>
                  <p:cNvSpPr>
                    <a:spLocks noChangeShapeType="1"/>
                  </p:cNvSpPr>
                  <p:nvPr/>
                </p:nvSpPr>
                <p:spPr bwMode="auto">
                  <a:xfrm flipH="1" flipV="1">
                    <a:off x="1967" y="2290"/>
                    <a:ext cx="11"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Line 1798">
                    <a:extLst>
                      <a:ext uri="{FF2B5EF4-FFF2-40B4-BE49-F238E27FC236}">
                        <a16:creationId xmlns:a16="http://schemas.microsoft.com/office/drawing/2014/main" id="{B47537A6-D688-4147-B4A3-207B26E3DB4C}"/>
                      </a:ext>
                    </a:extLst>
                  </p:cNvPr>
                  <p:cNvSpPr>
                    <a:spLocks noChangeShapeType="1"/>
                  </p:cNvSpPr>
                  <p:nvPr/>
                </p:nvSpPr>
                <p:spPr bwMode="auto">
                  <a:xfrm flipH="1">
                    <a:off x="3352" y="2575"/>
                    <a:ext cx="28"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Line 1799">
                    <a:extLst>
                      <a:ext uri="{FF2B5EF4-FFF2-40B4-BE49-F238E27FC236}">
                        <a16:creationId xmlns:a16="http://schemas.microsoft.com/office/drawing/2014/main" id="{FAA9733B-5188-4E86-BF3A-8AA08F685EB9}"/>
                      </a:ext>
                    </a:extLst>
                  </p:cNvPr>
                  <p:cNvSpPr>
                    <a:spLocks noChangeShapeType="1"/>
                  </p:cNvSpPr>
                  <p:nvPr/>
                </p:nvSpPr>
                <p:spPr bwMode="auto">
                  <a:xfrm flipH="1" flipV="1">
                    <a:off x="2003" y="2318"/>
                    <a:ext cx="33"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Line 1800">
                    <a:extLst>
                      <a:ext uri="{FF2B5EF4-FFF2-40B4-BE49-F238E27FC236}">
                        <a16:creationId xmlns:a16="http://schemas.microsoft.com/office/drawing/2014/main" id="{5301F773-4069-4CFD-84E3-1FC165566A94}"/>
                      </a:ext>
                    </a:extLst>
                  </p:cNvPr>
                  <p:cNvSpPr>
                    <a:spLocks noChangeShapeType="1"/>
                  </p:cNvSpPr>
                  <p:nvPr/>
                </p:nvSpPr>
                <p:spPr bwMode="auto">
                  <a:xfrm flipH="1" flipV="1">
                    <a:off x="3168" y="2606"/>
                    <a:ext cx="28"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Line 1801">
                    <a:extLst>
                      <a:ext uri="{FF2B5EF4-FFF2-40B4-BE49-F238E27FC236}">
                        <a16:creationId xmlns:a16="http://schemas.microsoft.com/office/drawing/2014/main" id="{0504DD86-D989-4F74-A98D-DAEBE813731E}"/>
                      </a:ext>
                    </a:extLst>
                  </p:cNvPr>
                  <p:cNvSpPr>
                    <a:spLocks noChangeShapeType="1"/>
                  </p:cNvSpPr>
                  <p:nvPr/>
                </p:nvSpPr>
                <p:spPr bwMode="auto">
                  <a:xfrm flipV="1">
                    <a:off x="1973" y="2212"/>
                    <a:ext cx="16"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Line 1802">
                    <a:extLst>
                      <a:ext uri="{FF2B5EF4-FFF2-40B4-BE49-F238E27FC236}">
                        <a16:creationId xmlns:a16="http://schemas.microsoft.com/office/drawing/2014/main" id="{3BB66558-99AF-48CF-8C56-355A4D23269A}"/>
                      </a:ext>
                    </a:extLst>
                  </p:cNvPr>
                  <p:cNvSpPr>
                    <a:spLocks noChangeShapeType="1"/>
                  </p:cNvSpPr>
                  <p:nvPr/>
                </p:nvSpPr>
                <p:spPr bwMode="auto">
                  <a:xfrm flipH="1">
                    <a:off x="2051" y="2234"/>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Line 1803">
                    <a:extLst>
                      <a:ext uri="{FF2B5EF4-FFF2-40B4-BE49-F238E27FC236}">
                        <a16:creationId xmlns:a16="http://schemas.microsoft.com/office/drawing/2014/main" id="{BDDB7CED-6BBF-4AFA-B196-CF6FAF559D5B}"/>
                      </a:ext>
                    </a:extLst>
                  </p:cNvPr>
                  <p:cNvSpPr>
                    <a:spLocks noChangeShapeType="1"/>
                  </p:cNvSpPr>
                  <p:nvPr/>
                </p:nvSpPr>
                <p:spPr bwMode="auto">
                  <a:xfrm>
                    <a:off x="3398" y="2453"/>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Line 1804">
                    <a:extLst>
                      <a:ext uri="{FF2B5EF4-FFF2-40B4-BE49-F238E27FC236}">
                        <a16:creationId xmlns:a16="http://schemas.microsoft.com/office/drawing/2014/main" id="{9370F47D-D82B-4280-B60A-496C313411F1}"/>
                      </a:ext>
                    </a:extLst>
                  </p:cNvPr>
                  <p:cNvSpPr>
                    <a:spLocks noChangeShapeType="1"/>
                  </p:cNvSpPr>
                  <p:nvPr/>
                </p:nvSpPr>
                <p:spPr bwMode="auto">
                  <a:xfrm>
                    <a:off x="3269" y="2453"/>
                    <a:ext cx="27"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Line 1805">
                    <a:extLst>
                      <a:ext uri="{FF2B5EF4-FFF2-40B4-BE49-F238E27FC236}">
                        <a16:creationId xmlns:a16="http://schemas.microsoft.com/office/drawing/2014/main" id="{525BAA2A-F80B-4D85-9BC8-B87B04814733}"/>
                      </a:ext>
                    </a:extLst>
                  </p:cNvPr>
                  <p:cNvSpPr>
                    <a:spLocks noChangeShapeType="1"/>
                  </p:cNvSpPr>
                  <p:nvPr/>
                </p:nvSpPr>
                <p:spPr bwMode="auto">
                  <a:xfrm flipV="1">
                    <a:off x="3142" y="2495"/>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Line 1806">
                    <a:extLst>
                      <a:ext uri="{FF2B5EF4-FFF2-40B4-BE49-F238E27FC236}">
                        <a16:creationId xmlns:a16="http://schemas.microsoft.com/office/drawing/2014/main" id="{FCB8B836-9E0B-4F06-BC27-B42A1D0A0CAD}"/>
                      </a:ext>
                    </a:extLst>
                  </p:cNvPr>
                  <p:cNvSpPr>
                    <a:spLocks noChangeShapeType="1"/>
                  </p:cNvSpPr>
                  <p:nvPr/>
                </p:nvSpPr>
                <p:spPr bwMode="auto">
                  <a:xfrm flipH="1" flipV="1">
                    <a:off x="1978" y="2316"/>
                    <a:ext cx="19"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Line 1807">
                    <a:extLst>
                      <a:ext uri="{FF2B5EF4-FFF2-40B4-BE49-F238E27FC236}">
                        <a16:creationId xmlns:a16="http://schemas.microsoft.com/office/drawing/2014/main" id="{67479B40-F5DE-4EB6-8B56-8BCF302E005C}"/>
                      </a:ext>
                    </a:extLst>
                  </p:cNvPr>
                  <p:cNvSpPr>
                    <a:spLocks noChangeShapeType="1"/>
                  </p:cNvSpPr>
                  <p:nvPr/>
                </p:nvSpPr>
                <p:spPr bwMode="auto">
                  <a:xfrm flipV="1">
                    <a:off x="1989" y="2193"/>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Line 1808">
                    <a:extLst>
                      <a:ext uri="{FF2B5EF4-FFF2-40B4-BE49-F238E27FC236}">
                        <a16:creationId xmlns:a16="http://schemas.microsoft.com/office/drawing/2014/main" id="{C2BEFCAA-4C5F-4E18-AD90-4591F88A1B9A}"/>
                      </a:ext>
                    </a:extLst>
                  </p:cNvPr>
                  <p:cNvSpPr>
                    <a:spLocks noChangeShapeType="1"/>
                  </p:cNvSpPr>
                  <p:nvPr/>
                </p:nvSpPr>
                <p:spPr bwMode="auto">
                  <a:xfrm>
                    <a:off x="2045" y="2137"/>
                    <a:ext cx="22"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Line 1809">
                    <a:extLst>
                      <a:ext uri="{FF2B5EF4-FFF2-40B4-BE49-F238E27FC236}">
                        <a16:creationId xmlns:a16="http://schemas.microsoft.com/office/drawing/2014/main" id="{E0C4A6A1-166E-46A9-BC0A-FA2318AE61A9}"/>
                      </a:ext>
                    </a:extLst>
                  </p:cNvPr>
                  <p:cNvSpPr>
                    <a:spLocks noChangeShapeType="1"/>
                  </p:cNvSpPr>
                  <p:nvPr/>
                </p:nvSpPr>
                <p:spPr bwMode="auto">
                  <a:xfrm flipH="1" flipV="1">
                    <a:off x="3196" y="2619"/>
                    <a:ext cx="31"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Line 1810">
                    <a:extLst>
                      <a:ext uri="{FF2B5EF4-FFF2-40B4-BE49-F238E27FC236}">
                        <a16:creationId xmlns:a16="http://schemas.microsoft.com/office/drawing/2014/main" id="{6C329A19-E113-4CCC-9770-5F9C2B7A6764}"/>
                      </a:ext>
                    </a:extLst>
                  </p:cNvPr>
                  <p:cNvSpPr>
                    <a:spLocks noChangeShapeType="1"/>
                  </p:cNvSpPr>
                  <p:nvPr/>
                </p:nvSpPr>
                <p:spPr bwMode="auto">
                  <a:xfrm flipH="1">
                    <a:off x="3380" y="2552"/>
                    <a:ext cx="21"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Line 1811">
                    <a:extLst>
                      <a:ext uri="{FF2B5EF4-FFF2-40B4-BE49-F238E27FC236}">
                        <a16:creationId xmlns:a16="http://schemas.microsoft.com/office/drawing/2014/main" id="{88D7E60A-6900-4CD9-BF8E-AF1B9C0343F0}"/>
                      </a:ext>
                    </a:extLst>
                  </p:cNvPr>
                  <p:cNvSpPr>
                    <a:spLocks noChangeShapeType="1"/>
                  </p:cNvSpPr>
                  <p:nvPr/>
                </p:nvSpPr>
                <p:spPr bwMode="auto">
                  <a:xfrm>
                    <a:off x="3413" y="2475"/>
                    <a:ext cx="5"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Line 1812">
                    <a:extLst>
                      <a:ext uri="{FF2B5EF4-FFF2-40B4-BE49-F238E27FC236}">
                        <a16:creationId xmlns:a16="http://schemas.microsoft.com/office/drawing/2014/main" id="{093B69E2-618A-4626-9235-583230854F25}"/>
                      </a:ext>
                    </a:extLst>
                  </p:cNvPr>
                  <p:cNvSpPr>
                    <a:spLocks noChangeShapeType="1"/>
                  </p:cNvSpPr>
                  <p:nvPr/>
                </p:nvSpPr>
                <p:spPr bwMode="auto">
                  <a:xfrm flipH="1">
                    <a:off x="2072" y="2211"/>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Line 1813">
                    <a:extLst>
                      <a:ext uri="{FF2B5EF4-FFF2-40B4-BE49-F238E27FC236}">
                        <a16:creationId xmlns:a16="http://schemas.microsoft.com/office/drawing/2014/main" id="{ABB7F9C7-F97F-4F9D-98DE-F6F001D006BC}"/>
                      </a:ext>
                    </a:extLst>
                  </p:cNvPr>
                  <p:cNvSpPr>
                    <a:spLocks noChangeShapeType="1"/>
                  </p:cNvSpPr>
                  <p:nvPr/>
                </p:nvSpPr>
                <p:spPr bwMode="auto">
                  <a:xfrm flipH="1" flipV="1">
                    <a:off x="1997" y="2338"/>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Line 1814">
                    <a:extLst>
                      <a:ext uri="{FF2B5EF4-FFF2-40B4-BE49-F238E27FC236}">
                        <a16:creationId xmlns:a16="http://schemas.microsoft.com/office/drawing/2014/main" id="{14E117FE-1E36-4BE4-BC9F-CD0FBFC28BDF}"/>
                      </a:ext>
                    </a:extLst>
                  </p:cNvPr>
                  <p:cNvSpPr>
                    <a:spLocks noChangeShapeType="1"/>
                  </p:cNvSpPr>
                  <p:nvPr/>
                </p:nvSpPr>
                <p:spPr bwMode="auto">
                  <a:xfrm flipV="1">
                    <a:off x="3157" y="2480"/>
                    <a:ext cx="22"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Line 1815">
                    <a:extLst>
                      <a:ext uri="{FF2B5EF4-FFF2-40B4-BE49-F238E27FC236}">
                        <a16:creationId xmlns:a16="http://schemas.microsoft.com/office/drawing/2014/main" id="{BE926608-290D-40C7-8720-1EFA1BB23DE0}"/>
                      </a:ext>
                    </a:extLst>
                  </p:cNvPr>
                  <p:cNvSpPr>
                    <a:spLocks noChangeShapeType="1"/>
                  </p:cNvSpPr>
                  <p:nvPr/>
                </p:nvSpPr>
                <p:spPr bwMode="auto">
                  <a:xfrm flipH="1">
                    <a:off x="3401" y="2526"/>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Line 1816">
                    <a:extLst>
                      <a:ext uri="{FF2B5EF4-FFF2-40B4-BE49-F238E27FC236}">
                        <a16:creationId xmlns:a16="http://schemas.microsoft.com/office/drawing/2014/main" id="{1B8D4FE6-0E2D-4A6B-9EDE-240A94EF391A}"/>
                      </a:ext>
                    </a:extLst>
                  </p:cNvPr>
                  <p:cNvSpPr>
                    <a:spLocks noChangeShapeType="1"/>
                  </p:cNvSpPr>
                  <p:nvPr/>
                </p:nvSpPr>
                <p:spPr bwMode="auto">
                  <a:xfrm flipH="1">
                    <a:off x="2036" y="2312"/>
                    <a:ext cx="31"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Line 1817">
                    <a:extLst>
                      <a:ext uri="{FF2B5EF4-FFF2-40B4-BE49-F238E27FC236}">
                        <a16:creationId xmlns:a16="http://schemas.microsoft.com/office/drawing/2014/main" id="{DE249740-2922-4BA1-96A0-84AF2DD47D01}"/>
                      </a:ext>
                    </a:extLst>
                  </p:cNvPr>
                  <p:cNvSpPr>
                    <a:spLocks noChangeShapeType="1"/>
                  </p:cNvSpPr>
                  <p:nvPr/>
                </p:nvSpPr>
                <p:spPr bwMode="auto">
                  <a:xfrm>
                    <a:off x="2067" y="2149"/>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Line 1818">
                    <a:extLst>
                      <a:ext uri="{FF2B5EF4-FFF2-40B4-BE49-F238E27FC236}">
                        <a16:creationId xmlns:a16="http://schemas.microsoft.com/office/drawing/2014/main" id="{A385FFBA-1CA7-415A-B26C-C791C1924E89}"/>
                      </a:ext>
                    </a:extLst>
                  </p:cNvPr>
                  <p:cNvSpPr>
                    <a:spLocks noChangeShapeType="1"/>
                  </p:cNvSpPr>
                  <p:nvPr/>
                </p:nvSpPr>
                <p:spPr bwMode="auto">
                  <a:xfrm flipH="1">
                    <a:off x="3414" y="2500"/>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Line 1819">
                    <a:extLst>
                      <a:ext uri="{FF2B5EF4-FFF2-40B4-BE49-F238E27FC236}">
                        <a16:creationId xmlns:a16="http://schemas.microsoft.com/office/drawing/2014/main" id="{0E00B19B-EA7B-47AC-A318-A8B6AEA0E2DE}"/>
                      </a:ext>
                    </a:extLst>
                  </p:cNvPr>
                  <p:cNvSpPr>
                    <a:spLocks noChangeShapeType="1"/>
                  </p:cNvSpPr>
                  <p:nvPr/>
                </p:nvSpPr>
                <p:spPr bwMode="auto">
                  <a:xfrm flipV="1">
                    <a:off x="2012" y="2182"/>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Line 1820">
                    <a:extLst>
                      <a:ext uri="{FF2B5EF4-FFF2-40B4-BE49-F238E27FC236}">
                        <a16:creationId xmlns:a16="http://schemas.microsoft.com/office/drawing/2014/main" id="{03F52ACA-6628-4C34-853B-7033521F4451}"/>
                      </a:ext>
                    </a:extLst>
                  </p:cNvPr>
                  <p:cNvSpPr>
                    <a:spLocks noChangeShapeType="1"/>
                  </p:cNvSpPr>
                  <p:nvPr/>
                </p:nvSpPr>
                <p:spPr bwMode="auto">
                  <a:xfrm>
                    <a:off x="3296" y="2453"/>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Line 1821">
                    <a:extLst>
                      <a:ext uri="{FF2B5EF4-FFF2-40B4-BE49-F238E27FC236}">
                        <a16:creationId xmlns:a16="http://schemas.microsoft.com/office/drawing/2014/main" id="{82A0FDAB-434F-4195-961F-17696A9AC395}"/>
                      </a:ext>
                    </a:extLst>
                  </p:cNvPr>
                  <p:cNvSpPr>
                    <a:spLocks noChangeShapeType="1"/>
                  </p:cNvSpPr>
                  <p:nvPr/>
                </p:nvSpPr>
                <p:spPr bwMode="auto">
                  <a:xfrm flipH="1">
                    <a:off x="2084" y="2188"/>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Line 1822">
                    <a:extLst>
                      <a:ext uri="{FF2B5EF4-FFF2-40B4-BE49-F238E27FC236}">
                        <a16:creationId xmlns:a16="http://schemas.microsoft.com/office/drawing/2014/main" id="{06BFB271-D906-4D5F-AE79-7DE274124ADA}"/>
                      </a:ext>
                    </a:extLst>
                  </p:cNvPr>
                  <p:cNvSpPr>
                    <a:spLocks noChangeShapeType="1"/>
                  </p:cNvSpPr>
                  <p:nvPr/>
                </p:nvSpPr>
                <p:spPr bwMode="auto">
                  <a:xfrm flipH="1">
                    <a:off x="3227" y="2623"/>
                    <a:ext cx="34"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Line 1823">
                    <a:extLst>
                      <a:ext uri="{FF2B5EF4-FFF2-40B4-BE49-F238E27FC236}">
                        <a16:creationId xmlns:a16="http://schemas.microsoft.com/office/drawing/2014/main" id="{8A98C9A8-B9E2-4B0C-B4FD-62AFE0B20BFB}"/>
                      </a:ext>
                    </a:extLst>
                  </p:cNvPr>
                  <p:cNvSpPr>
                    <a:spLocks noChangeShapeType="1"/>
                  </p:cNvSpPr>
                  <p:nvPr/>
                </p:nvSpPr>
                <p:spPr bwMode="auto">
                  <a:xfrm>
                    <a:off x="2082" y="2166"/>
                    <a:ext cx="6"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Line 1824">
                    <a:extLst>
                      <a:ext uri="{FF2B5EF4-FFF2-40B4-BE49-F238E27FC236}">
                        <a16:creationId xmlns:a16="http://schemas.microsoft.com/office/drawing/2014/main" id="{81F5DDBB-0C12-4E8B-B8DC-AE4DC8C93BF6}"/>
                      </a:ext>
                    </a:extLst>
                  </p:cNvPr>
                  <p:cNvSpPr>
                    <a:spLocks noChangeShapeType="1"/>
                  </p:cNvSpPr>
                  <p:nvPr/>
                </p:nvSpPr>
                <p:spPr bwMode="auto">
                  <a:xfrm flipH="1" flipV="1">
                    <a:off x="2024" y="2354"/>
                    <a:ext cx="31"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Line 1825">
                    <a:extLst>
                      <a:ext uri="{FF2B5EF4-FFF2-40B4-BE49-F238E27FC236}">
                        <a16:creationId xmlns:a16="http://schemas.microsoft.com/office/drawing/2014/main" id="{6214EF42-0EA4-4FE7-BF7A-873D901BD6AC}"/>
                      </a:ext>
                    </a:extLst>
                  </p:cNvPr>
                  <p:cNvSpPr>
                    <a:spLocks noChangeShapeType="1"/>
                  </p:cNvSpPr>
                  <p:nvPr/>
                </p:nvSpPr>
                <p:spPr bwMode="auto">
                  <a:xfrm flipV="1">
                    <a:off x="3179" y="2472"/>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Line 1826">
                    <a:extLst>
                      <a:ext uri="{FF2B5EF4-FFF2-40B4-BE49-F238E27FC236}">
                        <a16:creationId xmlns:a16="http://schemas.microsoft.com/office/drawing/2014/main" id="{6C65E7FC-8F41-43F7-BC31-9086E48FF26B}"/>
                      </a:ext>
                    </a:extLst>
                  </p:cNvPr>
                  <p:cNvSpPr>
                    <a:spLocks noChangeShapeType="1"/>
                  </p:cNvSpPr>
                  <p:nvPr/>
                </p:nvSpPr>
                <p:spPr bwMode="auto">
                  <a:xfrm flipV="1">
                    <a:off x="2038" y="2179"/>
                    <a:ext cx="28"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Line 1827">
                    <a:extLst>
                      <a:ext uri="{FF2B5EF4-FFF2-40B4-BE49-F238E27FC236}">
                        <a16:creationId xmlns:a16="http://schemas.microsoft.com/office/drawing/2014/main" id="{AD9246E5-BA94-4AC2-80D1-382494E1CE1C}"/>
                      </a:ext>
                    </a:extLst>
                  </p:cNvPr>
                  <p:cNvSpPr>
                    <a:spLocks noChangeShapeType="1"/>
                  </p:cNvSpPr>
                  <p:nvPr/>
                </p:nvSpPr>
                <p:spPr bwMode="auto">
                  <a:xfrm flipH="1">
                    <a:off x="2067" y="2299"/>
                    <a:ext cx="28"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Line 1828">
                    <a:extLst>
                      <a:ext uri="{FF2B5EF4-FFF2-40B4-BE49-F238E27FC236}">
                        <a16:creationId xmlns:a16="http://schemas.microsoft.com/office/drawing/2014/main" id="{7053A09A-8428-40B4-9A2B-0E1109F9A796}"/>
                      </a:ext>
                    </a:extLst>
                  </p:cNvPr>
                  <p:cNvSpPr>
                    <a:spLocks noChangeShapeType="1"/>
                  </p:cNvSpPr>
                  <p:nvPr/>
                </p:nvSpPr>
                <p:spPr bwMode="auto">
                  <a:xfrm flipH="1">
                    <a:off x="3261" y="2613"/>
                    <a:ext cx="32"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Line 1829">
                    <a:extLst>
                      <a:ext uri="{FF2B5EF4-FFF2-40B4-BE49-F238E27FC236}">
                        <a16:creationId xmlns:a16="http://schemas.microsoft.com/office/drawing/2014/main" id="{97020021-6D74-4F5A-8BDB-762E99A543C5}"/>
                      </a:ext>
                    </a:extLst>
                  </p:cNvPr>
                  <p:cNvSpPr>
                    <a:spLocks noChangeShapeType="1"/>
                  </p:cNvSpPr>
                  <p:nvPr/>
                </p:nvSpPr>
                <p:spPr bwMode="auto">
                  <a:xfrm flipH="1" flipV="1">
                    <a:off x="3067" y="2578"/>
                    <a:ext cx="11"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Line 1830">
                    <a:extLst>
                      <a:ext uri="{FF2B5EF4-FFF2-40B4-BE49-F238E27FC236}">
                        <a16:creationId xmlns:a16="http://schemas.microsoft.com/office/drawing/2014/main" id="{8D7AA200-AAAC-4734-B2C3-ADFD31271E35}"/>
                      </a:ext>
                    </a:extLst>
                  </p:cNvPr>
                  <p:cNvSpPr>
                    <a:spLocks noChangeShapeType="1"/>
                  </p:cNvSpPr>
                  <p:nvPr/>
                </p:nvSpPr>
                <p:spPr bwMode="auto">
                  <a:xfrm flipH="1" flipV="1">
                    <a:off x="3064" y="2553"/>
                    <a:ext cx="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Line 1831">
                    <a:extLst>
                      <a:ext uri="{FF2B5EF4-FFF2-40B4-BE49-F238E27FC236}">
                        <a16:creationId xmlns:a16="http://schemas.microsoft.com/office/drawing/2014/main" id="{ADF53C5F-DFC2-488A-B7D9-89D255C663BB}"/>
                      </a:ext>
                    </a:extLst>
                  </p:cNvPr>
                  <p:cNvSpPr>
                    <a:spLocks noChangeShapeType="1"/>
                  </p:cNvSpPr>
                  <p:nvPr/>
                </p:nvSpPr>
                <p:spPr bwMode="auto">
                  <a:xfrm>
                    <a:off x="3322" y="2461"/>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Line 1832">
                    <a:extLst>
                      <a:ext uri="{FF2B5EF4-FFF2-40B4-BE49-F238E27FC236}">
                        <a16:creationId xmlns:a16="http://schemas.microsoft.com/office/drawing/2014/main" id="{CB6905D9-D7B5-4206-928F-8894F0731B71}"/>
                      </a:ext>
                    </a:extLst>
                  </p:cNvPr>
                  <p:cNvSpPr>
                    <a:spLocks noChangeShapeType="1"/>
                  </p:cNvSpPr>
                  <p:nvPr/>
                </p:nvSpPr>
                <p:spPr bwMode="auto">
                  <a:xfrm flipH="1" flipV="1">
                    <a:off x="3078" y="2602"/>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Line 1833">
                    <a:extLst>
                      <a:ext uri="{FF2B5EF4-FFF2-40B4-BE49-F238E27FC236}">
                        <a16:creationId xmlns:a16="http://schemas.microsoft.com/office/drawing/2014/main" id="{09A2BF05-0509-4692-B08A-2DDD5447BB1F}"/>
                      </a:ext>
                    </a:extLst>
                  </p:cNvPr>
                  <p:cNvSpPr>
                    <a:spLocks noChangeShapeType="1"/>
                  </p:cNvSpPr>
                  <p:nvPr/>
                </p:nvSpPr>
                <p:spPr bwMode="auto">
                  <a:xfrm flipV="1">
                    <a:off x="3064" y="2529"/>
                    <a:ext cx="7"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Line 1834">
                    <a:extLst>
                      <a:ext uri="{FF2B5EF4-FFF2-40B4-BE49-F238E27FC236}">
                        <a16:creationId xmlns:a16="http://schemas.microsoft.com/office/drawing/2014/main" id="{3504E08E-0B70-45D4-A813-2D5C2AAB1DCB}"/>
                      </a:ext>
                    </a:extLst>
                  </p:cNvPr>
                  <p:cNvSpPr>
                    <a:spLocks noChangeShapeType="1"/>
                  </p:cNvSpPr>
                  <p:nvPr/>
                </p:nvSpPr>
                <p:spPr bwMode="auto">
                  <a:xfrm flipH="1" flipV="1">
                    <a:off x="2025" y="2307"/>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Line 1835">
                    <a:extLst>
                      <a:ext uri="{FF2B5EF4-FFF2-40B4-BE49-F238E27FC236}">
                        <a16:creationId xmlns:a16="http://schemas.microsoft.com/office/drawing/2014/main" id="{CA1A5109-44BF-4E10-8320-0334F8EBE87C}"/>
                      </a:ext>
                    </a:extLst>
                  </p:cNvPr>
                  <p:cNvSpPr>
                    <a:spLocks noChangeShapeType="1"/>
                  </p:cNvSpPr>
                  <p:nvPr/>
                </p:nvSpPr>
                <p:spPr bwMode="auto">
                  <a:xfrm flipV="1">
                    <a:off x="2025" y="2280"/>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Line 1836">
                    <a:extLst>
                      <a:ext uri="{FF2B5EF4-FFF2-40B4-BE49-F238E27FC236}">
                        <a16:creationId xmlns:a16="http://schemas.microsoft.com/office/drawing/2014/main" id="{57DACDEA-A5ED-4E9C-9865-384198538D95}"/>
                      </a:ext>
                    </a:extLst>
                  </p:cNvPr>
                  <p:cNvSpPr>
                    <a:spLocks noChangeShapeType="1"/>
                  </p:cNvSpPr>
                  <p:nvPr/>
                </p:nvSpPr>
                <p:spPr bwMode="auto">
                  <a:xfrm flipH="1" flipV="1">
                    <a:off x="2027" y="2335"/>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Line 1837">
                    <a:extLst>
                      <a:ext uri="{FF2B5EF4-FFF2-40B4-BE49-F238E27FC236}">
                        <a16:creationId xmlns:a16="http://schemas.microsoft.com/office/drawing/2014/main" id="{2C6C5112-4BC2-4DD9-8130-B3F5B34E240A}"/>
                      </a:ext>
                    </a:extLst>
                  </p:cNvPr>
                  <p:cNvSpPr>
                    <a:spLocks noChangeShapeType="1"/>
                  </p:cNvSpPr>
                  <p:nvPr/>
                </p:nvSpPr>
                <p:spPr bwMode="auto">
                  <a:xfrm flipV="1">
                    <a:off x="2032" y="2256"/>
                    <a:ext cx="16"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Line 1838">
                    <a:extLst>
                      <a:ext uri="{FF2B5EF4-FFF2-40B4-BE49-F238E27FC236}">
                        <a16:creationId xmlns:a16="http://schemas.microsoft.com/office/drawing/2014/main" id="{60B72978-57A3-469B-999E-476BF4C4A20E}"/>
                      </a:ext>
                    </a:extLst>
                  </p:cNvPr>
                  <p:cNvSpPr>
                    <a:spLocks noChangeShapeType="1"/>
                  </p:cNvSpPr>
                  <p:nvPr/>
                </p:nvSpPr>
                <p:spPr bwMode="auto">
                  <a:xfrm flipH="1" flipV="1">
                    <a:off x="3099" y="2621"/>
                    <a:ext cx="27"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Line 1839">
                    <a:extLst>
                      <a:ext uri="{FF2B5EF4-FFF2-40B4-BE49-F238E27FC236}">
                        <a16:creationId xmlns:a16="http://schemas.microsoft.com/office/drawing/2014/main" id="{ACB8BA14-530C-41F8-B5B9-41C9A9271EB5}"/>
                      </a:ext>
                    </a:extLst>
                  </p:cNvPr>
                  <p:cNvSpPr>
                    <a:spLocks noChangeShapeType="1"/>
                  </p:cNvSpPr>
                  <p:nvPr/>
                </p:nvSpPr>
                <p:spPr bwMode="auto">
                  <a:xfrm>
                    <a:off x="2066" y="2179"/>
                    <a:ext cx="26"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Line 1840">
                    <a:extLst>
                      <a:ext uri="{FF2B5EF4-FFF2-40B4-BE49-F238E27FC236}">
                        <a16:creationId xmlns:a16="http://schemas.microsoft.com/office/drawing/2014/main" id="{1215FB9D-3045-4124-8108-3D0BC12D1D91}"/>
                      </a:ext>
                    </a:extLst>
                  </p:cNvPr>
                  <p:cNvSpPr>
                    <a:spLocks noChangeShapeType="1"/>
                  </p:cNvSpPr>
                  <p:nvPr/>
                </p:nvSpPr>
                <p:spPr bwMode="auto">
                  <a:xfrm flipH="1" flipV="1">
                    <a:off x="2055" y="2364"/>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Line 1841">
                    <a:extLst>
                      <a:ext uri="{FF2B5EF4-FFF2-40B4-BE49-F238E27FC236}">
                        <a16:creationId xmlns:a16="http://schemas.microsoft.com/office/drawing/2014/main" id="{2B783B5F-E0A6-41D9-9A87-74703ACCB93C}"/>
                      </a:ext>
                    </a:extLst>
                  </p:cNvPr>
                  <p:cNvSpPr>
                    <a:spLocks noChangeShapeType="1"/>
                  </p:cNvSpPr>
                  <p:nvPr/>
                </p:nvSpPr>
                <p:spPr bwMode="auto">
                  <a:xfrm flipV="1">
                    <a:off x="3071" y="2508"/>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4" name="Line 1842">
                    <a:extLst>
                      <a:ext uri="{FF2B5EF4-FFF2-40B4-BE49-F238E27FC236}">
                        <a16:creationId xmlns:a16="http://schemas.microsoft.com/office/drawing/2014/main" id="{2BC21AA4-E121-4B49-A536-83A2E47DC7B2}"/>
                      </a:ext>
                    </a:extLst>
                  </p:cNvPr>
                  <p:cNvSpPr>
                    <a:spLocks noChangeShapeType="1"/>
                  </p:cNvSpPr>
                  <p:nvPr/>
                </p:nvSpPr>
                <p:spPr bwMode="auto">
                  <a:xfrm flipH="1" flipV="1">
                    <a:off x="2039" y="2361"/>
                    <a:ext cx="20"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5" name="Line 1843">
                    <a:extLst>
                      <a:ext uri="{FF2B5EF4-FFF2-40B4-BE49-F238E27FC236}">
                        <a16:creationId xmlns:a16="http://schemas.microsoft.com/office/drawing/2014/main" id="{B634F958-6D22-4E95-AD2F-FAF64813ED66}"/>
                      </a:ext>
                    </a:extLst>
                  </p:cNvPr>
                  <p:cNvSpPr>
                    <a:spLocks noChangeShapeType="1"/>
                  </p:cNvSpPr>
                  <p:nvPr/>
                </p:nvSpPr>
                <p:spPr bwMode="auto">
                  <a:xfrm flipH="1">
                    <a:off x="3293" y="2596"/>
                    <a:ext cx="29"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6" name="Line 1844">
                    <a:extLst>
                      <a:ext uri="{FF2B5EF4-FFF2-40B4-BE49-F238E27FC236}">
                        <a16:creationId xmlns:a16="http://schemas.microsoft.com/office/drawing/2014/main" id="{D4FF82A5-7E47-446D-BAAC-25A08EB09626}"/>
                      </a:ext>
                    </a:extLst>
                  </p:cNvPr>
                  <p:cNvSpPr>
                    <a:spLocks noChangeShapeType="1"/>
                  </p:cNvSpPr>
                  <p:nvPr/>
                </p:nvSpPr>
                <p:spPr bwMode="auto">
                  <a:xfrm flipV="1">
                    <a:off x="3205" y="2471"/>
                    <a:ext cx="27"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7" name="Line 1845">
                    <a:extLst>
                      <a:ext uri="{FF2B5EF4-FFF2-40B4-BE49-F238E27FC236}">
                        <a16:creationId xmlns:a16="http://schemas.microsoft.com/office/drawing/2014/main" id="{8AE6ADD7-079B-4D7B-A09E-B6AE1F1208BE}"/>
                      </a:ext>
                    </a:extLst>
                  </p:cNvPr>
                  <p:cNvSpPr>
                    <a:spLocks noChangeShapeType="1"/>
                  </p:cNvSpPr>
                  <p:nvPr/>
                </p:nvSpPr>
                <p:spPr bwMode="auto">
                  <a:xfrm flipH="1">
                    <a:off x="2095" y="2280"/>
                    <a:ext cx="21"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8" name="Line 1846">
                    <a:extLst>
                      <a:ext uri="{FF2B5EF4-FFF2-40B4-BE49-F238E27FC236}">
                        <a16:creationId xmlns:a16="http://schemas.microsoft.com/office/drawing/2014/main" id="{8DE86116-C992-4920-9632-E6CD526A2256}"/>
                      </a:ext>
                    </a:extLst>
                  </p:cNvPr>
                  <p:cNvSpPr>
                    <a:spLocks noChangeShapeType="1"/>
                  </p:cNvSpPr>
                  <p:nvPr/>
                </p:nvSpPr>
                <p:spPr bwMode="auto">
                  <a:xfrm flipV="1">
                    <a:off x="2048" y="2238"/>
                    <a:ext cx="22"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9" name="Line 1847">
                    <a:extLst>
                      <a:ext uri="{FF2B5EF4-FFF2-40B4-BE49-F238E27FC236}">
                        <a16:creationId xmlns:a16="http://schemas.microsoft.com/office/drawing/2014/main" id="{431C5978-9533-48A0-8692-86D3FF207211}"/>
                      </a:ext>
                    </a:extLst>
                  </p:cNvPr>
                  <p:cNvSpPr>
                    <a:spLocks noChangeShapeType="1"/>
                  </p:cNvSpPr>
                  <p:nvPr/>
                </p:nvSpPr>
                <p:spPr bwMode="auto">
                  <a:xfrm>
                    <a:off x="3343" y="2476"/>
                    <a:ext cx="1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0" name="Line 1848">
                    <a:extLst>
                      <a:ext uri="{FF2B5EF4-FFF2-40B4-BE49-F238E27FC236}">
                        <a16:creationId xmlns:a16="http://schemas.microsoft.com/office/drawing/2014/main" id="{1C2C3F07-8BC2-47DF-BF29-6B1E2A48E5EC}"/>
                      </a:ext>
                    </a:extLst>
                  </p:cNvPr>
                  <p:cNvSpPr>
                    <a:spLocks noChangeShapeType="1"/>
                  </p:cNvSpPr>
                  <p:nvPr/>
                </p:nvSpPr>
                <p:spPr bwMode="auto">
                  <a:xfrm flipH="1" flipV="1">
                    <a:off x="3126" y="2634"/>
                    <a:ext cx="33"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1" name="Line 1849">
                    <a:extLst>
                      <a:ext uri="{FF2B5EF4-FFF2-40B4-BE49-F238E27FC236}">
                        <a16:creationId xmlns:a16="http://schemas.microsoft.com/office/drawing/2014/main" id="{DB18480A-4094-4A9A-9FC1-CF90516FE6B7}"/>
                      </a:ext>
                    </a:extLst>
                  </p:cNvPr>
                  <p:cNvSpPr>
                    <a:spLocks noChangeShapeType="1"/>
                  </p:cNvSpPr>
                  <p:nvPr/>
                </p:nvSpPr>
                <p:spPr bwMode="auto">
                  <a:xfrm flipH="1" flipV="1">
                    <a:off x="2059" y="2383"/>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2" name="Line 1850">
                    <a:extLst>
                      <a:ext uri="{FF2B5EF4-FFF2-40B4-BE49-F238E27FC236}">
                        <a16:creationId xmlns:a16="http://schemas.microsoft.com/office/drawing/2014/main" id="{3776E789-C3D2-4770-AF40-3D18AE4B7B7E}"/>
                      </a:ext>
                    </a:extLst>
                  </p:cNvPr>
                  <p:cNvSpPr>
                    <a:spLocks noChangeShapeType="1"/>
                  </p:cNvSpPr>
                  <p:nvPr/>
                </p:nvSpPr>
                <p:spPr bwMode="auto">
                  <a:xfrm>
                    <a:off x="2092" y="2183"/>
                    <a:ext cx="21"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3" name="Line 1851">
                    <a:extLst>
                      <a:ext uri="{FF2B5EF4-FFF2-40B4-BE49-F238E27FC236}">
                        <a16:creationId xmlns:a16="http://schemas.microsoft.com/office/drawing/2014/main" id="{313E28AA-AA2A-4D7C-82F4-2B7C0E9A7EE5}"/>
                      </a:ext>
                    </a:extLst>
                  </p:cNvPr>
                  <p:cNvSpPr>
                    <a:spLocks noChangeShapeType="1"/>
                  </p:cNvSpPr>
                  <p:nvPr/>
                </p:nvSpPr>
                <p:spPr bwMode="auto">
                  <a:xfrm flipV="1">
                    <a:off x="3086" y="2493"/>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4" name="Line 1852">
                    <a:extLst>
                      <a:ext uri="{FF2B5EF4-FFF2-40B4-BE49-F238E27FC236}">
                        <a16:creationId xmlns:a16="http://schemas.microsoft.com/office/drawing/2014/main" id="{CB12DE30-F34E-4EA5-B3CA-65715965474C}"/>
                      </a:ext>
                    </a:extLst>
                  </p:cNvPr>
                  <p:cNvSpPr>
                    <a:spLocks noChangeShapeType="1"/>
                  </p:cNvSpPr>
                  <p:nvPr/>
                </p:nvSpPr>
                <p:spPr bwMode="auto">
                  <a:xfrm flipH="1">
                    <a:off x="3322" y="2574"/>
                    <a:ext cx="22"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5" name="Line 1853">
                    <a:extLst>
                      <a:ext uri="{FF2B5EF4-FFF2-40B4-BE49-F238E27FC236}">
                        <a16:creationId xmlns:a16="http://schemas.microsoft.com/office/drawing/2014/main" id="{CB90D460-6C90-46EA-B8D2-1E40C8D58F7E}"/>
                      </a:ext>
                    </a:extLst>
                  </p:cNvPr>
                  <p:cNvSpPr>
                    <a:spLocks noChangeShapeType="1"/>
                  </p:cNvSpPr>
                  <p:nvPr/>
                </p:nvSpPr>
                <p:spPr bwMode="auto">
                  <a:xfrm>
                    <a:off x="3356" y="2497"/>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6" name="Line 1854">
                    <a:extLst>
                      <a:ext uri="{FF2B5EF4-FFF2-40B4-BE49-F238E27FC236}">
                        <a16:creationId xmlns:a16="http://schemas.microsoft.com/office/drawing/2014/main" id="{496472AC-27FA-46EC-9621-7F90608C67E0}"/>
                      </a:ext>
                    </a:extLst>
                  </p:cNvPr>
                  <p:cNvSpPr>
                    <a:spLocks noChangeShapeType="1"/>
                  </p:cNvSpPr>
                  <p:nvPr/>
                </p:nvSpPr>
                <p:spPr bwMode="auto">
                  <a:xfrm flipV="1">
                    <a:off x="2070" y="2227"/>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7" name="Line 1855">
                    <a:extLst>
                      <a:ext uri="{FF2B5EF4-FFF2-40B4-BE49-F238E27FC236}">
                        <a16:creationId xmlns:a16="http://schemas.microsoft.com/office/drawing/2014/main" id="{75139397-6F27-45E9-9D57-FBD6464776F4}"/>
                      </a:ext>
                    </a:extLst>
                  </p:cNvPr>
                  <p:cNvSpPr>
                    <a:spLocks noChangeShapeType="1"/>
                  </p:cNvSpPr>
                  <p:nvPr/>
                </p:nvSpPr>
                <p:spPr bwMode="auto">
                  <a:xfrm flipH="1">
                    <a:off x="2116" y="2257"/>
                    <a:ext cx="13"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8" name="Line 1856">
                    <a:extLst>
                      <a:ext uri="{FF2B5EF4-FFF2-40B4-BE49-F238E27FC236}">
                        <a16:creationId xmlns:a16="http://schemas.microsoft.com/office/drawing/2014/main" id="{8A59F6E9-35FC-416F-93DA-47E0AE6BAE7F}"/>
                      </a:ext>
                    </a:extLst>
                  </p:cNvPr>
                  <p:cNvSpPr>
                    <a:spLocks noChangeShapeType="1"/>
                  </p:cNvSpPr>
                  <p:nvPr/>
                </p:nvSpPr>
                <p:spPr bwMode="auto">
                  <a:xfrm flipH="1">
                    <a:off x="2089" y="2358"/>
                    <a:ext cx="32"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9" name="Line 1857">
                    <a:extLst>
                      <a:ext uri="{FF2B5EF4-FFF2-40B4-BE49-F238E27FC236}">
                        <a16:creationId xmlns:a16="http://schemas.microsoft.com/office/drawing/2014/main" id="{288FD543-CA7C-40A1-AFA4-01C2E44926F7}"/>
                      </a:ext>
                    </a:extLst>
                  </p:cNvPr>
                  <p:cNvSpPr>
                    <a:spLocks noChangeShapeType="1"/>
                  </p:cNvSpPr>
                  <p:nvPr/>
                </p:nvSpPr>
                <p:spPr bwMode="auto">
                  <a:xfrm flipH="1">
                    <a:off x="3159" y="2639"/>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03" name="Group 2059">
                  <a:extLst>
                    <a:ext uri="{FF2B5EF4-FFF2-40B4-BE49-F238E27FC236}">
                      <a16:creationId xmlns:a16="http://schemas.microsoft.com/office/drawing/2014/main" id="{EEE10532-4579-49C9-B9FD-5DF479711A91}"/>
                    </a:ext>
                  </a:extLst>
                </p:cNvPr>
                <p:cNvGrpSpPr>
                  <a:grpSpLocks/>
                </p:cNvGrpSpPr>
                <p:nvPr/>
              </p:nvGrpSpPr>
              <p:grpSpPr bwMode="auto">
                <a:xfrm>
                  <a:off x="3311525" y="3484563"/>
                  <a:ext cx="2025650" cy="728663"/>
                  <a:chOff x="2086" y="2195"/>
                  <a:chExt cx="1276" cy="459"/>
                </a:xfrm>
              </p:grpSpPr>
              <p:sp>
                <p:nvSpPr>
                  <p:cNvPr id="1460" name="Line 1859">
                    <a:extLst>
                      <a:ext uri="{FF2B5EF4-FFF2-40B4-BE49-F238E27FC236}">
                        <a16:creationId xmlns:a16="http://schemas.microsoft.com/office/drawing/2014/main" id="{36167C0C-4B6A-4B99-82EA-A11553F394DD}"/>
                      </a:ext>
                    </a:extLst>
                  </p:cNvPr>
                  <p:cNvSpPr>
                    <a:spLocks noChangeShapeType="1"/>
                  </p:cNvSpPr>
                  <p:nvPr/>
                </p:nvSpPr>
                <p:spPr bwMode="auto">
                  <a:xfrm>
                    <a:off x="3232" y="2471"/>
                    <a:ext cx="25"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1" name="Line 1860">
                    <a:extLst>
                      <a:ext uri="{FF2B5EF4-FFF2-40B4-BE49-F238E27FC236}">
                        <a16:creationId xmlns:a16="http://schemas.microsoft.com/office/drawing/2014/main" id="{3708FB9D-A439-4B6F-BAA3-C2BD02E2ECE5}"/>
                      </a:ext>
                    </a:extLst>
                  </p:cNvPr>
                  <p:cNvSpPr>
                    <a:spLocks noChangeShapeType="1"/>
                  </p:cNvSpPr>
                  <p:nvPr/>
                </p:nvSpPr>
                <p:spPr bwMode="auto">
                  <a:xfrm flipH="1">
                    <a:off x="3344" y="2548"/>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2" name="Line 1861">
                    <a:extLst>
                      <a:ext uri="{FF2B5EF4-FFF2-40B4-BE49-F238E27FC236}">
                        <a16:creationId xmlns:a16="http://schemas.microsoft.com/office/drawing/2014/main" id="{973FE0C1-3035-4E98-903E-FFE3D5D02B1C}"/>
                      </a:ext>
                    </a:extLst>
                  </p:cNvPr>
                  <p:cNvSpPr>
                    <a:spLocks noChangeShapeType="1"/>
                  </p:cNvSpPr>
                  <p:nvPr/>
                </p:nvSpPr>
                <p:spPr bwMode="auto">
                  <a:xfrm>
                    <a:off x="2113" y="2195"/>
                    <a:ext cx="15"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3" name="Line 1862">
                    <a:extLst>
                      <a:ext uri="{FF2B5EF4-FFF2-40B4-BE49-F238E27FC236}">
                        <a16:creationId xmlns:a16="http://schemas.microsoft.com/office/drawing/2014/main" id="{E651CB8F-0D44-4B65-AB09-8C3B2F43084F}"/>
                      </a:ext>
                    </a:extLst>
                  </p:cNvPr>
                  <p:cNvSpPr>
                    <a:spLocks noChangeShapeType="1"/>
                  </p:cNvSpPr>
                  <p:nvPr/>
                </p:nvSpPr>
                <p:spPr bwMode="auto">
                  <a:xfrm flipH="1">
                    <a:off x="3357" y="2522"/>
                    <a:ext cx="5"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4" name="Line 1863">
                    <a:extLst>
                      <a:ext uri="{FF2B5EF4-FFF2-40B4-BE49-F238E27FC236}">
                        <a16:creationId xmlns:a16="http://schemas.microsoft.com/office/drawing/2014/main" id="{6A6E35D0-033D-4908-9404-5E58A0ADEB5C}"/>
                      </a:ext>
                    </a:extLst>
                  </p:cNvPr>
                  <p:cNvSpPr>
                    <a:spLocks noChangeShapeType="1"/>
                  </p:cNvSpPr>
                  <p:nvPr/>
                </p:nvSpPr>
                <p:spPr bwMode="auto">
                  <a:xfrm flipH="1" flipV="1">
                    <a:off x="2086" y="2399"/>
                    <a:ext cx="32"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5" name="Line 1864">
                    <a:extLst>
                      <a:ext uri="{FF2B5EF4-FFF2-40B4-BE49-F238E27FC236}">
                        <a16:creationId xmlns:a16="http://schemas.microsoft.com/office/drawing/2014/main" id="{F8D95E70-0B5B-4A60-96E6-73AE29FFB3F4}"/>
                      </a:ext>
                    </a:extLst>
                  </p:cNvPr>
                  <p:cNvSpPr>
                    <a:spLocks noChangeShapeType="1"/>
                  </p:cNvSpPr>
                  <p:nvPr/>
                </p:nvSpPr>
                <p:spPr bwMode="auto">
                  <a:xfrm flipH="1">
                    <a:off x="2129" y="2234"/>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6" name="Line 1865">
                    <a:extLst>
                      <a:ext uri="{FF2B5EF4-FFF2-40B4-BE49-F238E27FC236}">
                        <a16:creationId xmlns:a16="http://schemas.microsoft.com/office/drawing/2014/main" id="{5C1AF4FD-965B-420B-A425-DEE663BB865D}"/>
                      </a:ext>
                    </a:extLst>
                  </p:cNvPr>
                  <p:cNvSpPr>
                    <a:spLocks noChangeShapeType="1"/>
                  </p:cNvSpPr>
                  <p:nvPr/>
                </p:nvSpPr>
                <p:spPr bwMode="auto">
                  <a:xfrm>
                    <a:off x="2128" y="2212"/>
                    <a:ext cx="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7" name="Line 1866">
                    <a:extLst>
                      <a:ext uri="{FF2B5EF4-FFF2-40B4-BE49-F238E27FC236}">
                        <a16:creationId xmlns:a16="http://schemas.microsoft.com/office/drawing/2014/main" id="{6DF8A4A1-8996-4A9C-A207-A3D020766085}"/>
                      </a:ext>
                    </a:extLst>
                  </p:cNvPr>
                  <p:cNvSpPr>
                    <a:spLocks noChangeShapeType="1"/>
                  </p:cNvSpPr>
                  <p:nvPr/>
                </p:nvSpPr>
                <p:spPr bwMode="auto">
                  <a:xfrm flipH="1" flipV="1">
                    <a:off x="2989" y="2587"/>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8" name="Line 1867">
                    <a:extLst>
                      <a:ext uri="{FF2B5EF4-FFF2-40B4-BE49-F238E27FC236}">
                        <a16:creationId xmlns:a16="http://schemas.microsoft.com/office/drawing/2014/main" id="{9C268885-B9D7-4867-BFEA-CCE5BCAB2042}"/>
                      </a:ext>
                    </a:extLst>
                  </p:cNvPr>
                  <p:cNvSpPr>
                    <a:spLocks noChangeShapeType="1"/>
                  </p:cNvSpPr>
                  <p:nvPr/>
                </p:nvSpPr>
                <p:spPr bwMode="auto">
                  <a:xfrm flipH="1" flipV="1">
                    <a:off x="2986" y="2561"/>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9" name="Line 1868">
                    <a:extLst>
                      <a:ext uri="{FF2B5EF4-FFF2-40B4-BE49-F238E27FC236}">
                        <a16:creationId xmlns:a16="http://schemas.microsoft.com/office/drawing/2014/main" id="{1EE1944F-460C-4CF2-9117-EB7B6DD93EB4}"/>
                      </a:ext>
                    </a:extLst>
                  </p:cNvPr>
                  <p:cNvSpPr>
                    <a:spLocks noChangeShapeType="1"/>
                  </p:cNvSpPr>
                  <p:nvPr/>
                </p:nvSpPr>
                <p:spPr bwMode="auto">
                  <a:xfrm flipV="1">
                    <a:off x="3107" y="2484"/>
                    <a:ext cx="26"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0" name="Line 1869">
                    <a:extLst>
                      <a:ext uri="{FF2B5EF4-FFF2-40B4-BE49-F238E27FC236}">
                        <a16:creationId xmlns:a16="http://schemas.microsoft.com/office/drawing/2014/main" id="{2423368E-E2F9-48DD-AFC0-F0013936523C}"/>
                      </a:ext>
                    </a:extLst>
                  </p:cNvPr>
                  <p:cNvSpPr>
                    <a:spLocks noChangeShapeType="1"/>
                  </p:cNvSpPr>
                  <p:nvPr/>
                </p:nvSpPr>
                <p:spPr bwMode="auto">
                  <a:xfrm flipH="1" flipV="1">
                    <a:off x="3001" y="2610"/>
                    <a:ext cx="21"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1" name="Line 1870">
                    <a:extLst>
                      <a:ext uri="{FF2B5EF4-FFF2-40B4-BE49-F238E27FC236}">
                        <a16:creationId xmlns:a16="http://schemas.microsoft.com/office/drawing/2014/main" id="{38D56DD1-CAD5-4CEE-AB56-1376E0447571}"/>
                      </a:ext>
                    </a:extLst>
                  </p:cNvPr>
                  <p:cNvSpPr>
                    <a:spLocks noChangeShapeType="1"/>
                  </p:cNvSpPr>
                  <p:nvPr/>
                </p:nvSpPr>
                <p:spPr bwMode="auto">
                  <a:xfrm flipV="1">
                    <a:off x="2096" y="2224"/>
                    <a:ext cx="27"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2" name="Line 1871">
                    <a:extLst>
                      <a:ext uri="{FF2B5EF4-FFF2-40B4-BE49-F238E27FC236}">
                        <a16:creationId xmlns:a16="http://schemas.microsoft.com/office/drawing/2014/main" id="{568E1611-8F72-4343-BBC7-97766C77D4A4}"/>
                      </a:ext>
                    </a:extLst>
                  </p:cNvPr>
                  <p:cNvSpPr>
                    <a:spLocks noChangeShapeType="1"/>
                  </p:cNvSpPr>
                  <p:nvPr/>
                </p:nvSpPr>
                <p:spPr bwMode="auto">
                  <a:xfrm flipV="1">
                    <a:off x="2986" y="2537"/>
                    <a:ext cx="6"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3" name="Line 1872">
                    <a:extLst>
                      <a:ext uri="{FF2B5EF4-FFF2-40B4-BE49-F238E27FC236}">
                        <a16:creationId xmlns:a16="http://schemas.microsoft.com/office/drawing/2014/main" id="{1B14C017-9207-4C4D-A245-E1C207EB9361}"/>
                      </a:ext>
                    </a:extLst>
                  </p:cNvPr>
                  <p:cNvSpPr>
                    <a:spLocks noChangeShapeType="1"/>
                  </p:cNvSpPr>
                  <p:nvPr/>
                </p:nvSpPr>
                <p:spPr bwMode="auto">
                  <a:xfrm flipH="1" flipV="1">
                    <a:off x="2094" y="2350"/>
                    <a:ext cx="2"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4" name="Line 1873">
                    <a:extLst>
                      <a:ext uri="{FF2B5EF4-FFF2-40B4-BE49-F238E27FC236}">
                        <a16:creationId xmlns:a16="http://schemas.microsoft.com/office/drawing/2014/main" id="{D1A4A23A-2840-4A38-B206-010EEC97622A}"/>
                      </a:ext>
                    </a:extLst>
                  </p:cNvPr>
                  <p:cNvSpPr>
                    <a:spLocks noChangeShapeType="1"/>
                  </p:cNvSpPr>
                  <p:nvPr/>
                </p:nvSpPr>
                <p:spPr bwMode="auto">
                  <a:xfrm flipV="1">
                    <a:off x="2094" y="2323"/>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5" name="Line 1874">
                    <a:extLst>
                      <a:ext uri="{FF2B5EF4-FFF2-40B4-BE49-F238E27FC236}">
                        <a16:creationId xmlns:a16="http://schemas.microsoft.com/office/drawing/2014/main" id="{2740C884-C1C4-45F3-8FD5-2D0C73A252A0}"/>
                      </a:ext>
                    </a:extLst>
                  </p:cNvPr>
                  <p:cNvSpPr>
                    <a:spLocks noChangeShapeType="1"/>
                  </p:cNvSpPr>
                  <p:nvPr/>
                </p:nvSpPr>
                <p:spPr bwMode="auto">
                  <a:xfrm flipH="1" flipV="1">
                    <a:off x="2096" y="2378"/>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6" name="Line 1875">
                    <a:extLst>
                      <a:ext uri="{FF2B5EF4-FFF2-40B4-BE49-F238E27FC236}">
                        <a16:creationId xmlns:a16="http://schemas.microsoft.com/office/drawing/2014/main" id="{160E2F79-5FFC-47CB-A0CD-4471257CDDC8}"/>
                      </a:ext>
                    </a:extLst>
                  </p:cNvPr>
                  <p:cNvSpPr>
                    <a:spLocks noChangeShapeType="1"/>
                  </p:cNvSpPr>
                  <p:nvPr/>
                </p:nvSpPr>
                <p:spPr bwMode="auto">
                  <a:xfrm flipH="1">
                    <a:off x="3193" y="2629"/>
                    <a:ext cx="33"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7" name="Line 1876">
                    <a:extLst>
                      <a:ext uri="{FF2B5EF4-FFF2-40B4-BE49-F238E27FC236}">
                        <a16:creationId xmlns:a16="http://schemas.microsoft.com/office/drawing/2014/main" id="{C7D21798-D517-4C83-AA44-09FE3FE9A334}"/>
                      </a:ext>
                    </a:extLst>
                  </p:cNvPr>
                  <p:cNvSpPr>
                    <a:spLocks noChangeShapeType="1"/>
                  </p:cNvSpPr>
                  <p:nvPr/>
                </p:nvSpPr>
                <p:spPr bwMode="auto">
                  <a:xfrm flipV="1">
                    <a:off x="2101" y="2300"/>
                    <a:ext cx="15"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8" name="Line 1877">
                    <a:extLst>
                      <a:ext uri="{FF2B5EF4-FFF2-40B4-BE49-F238E27FC236}">
                        <a16:creationId xmlns:a16="http://schemas.microsoft.com/office/drawing/2014/main" id="{E8A2C875-2A81-44CD-9C32-4EA0F7975DC2}"/>
                      </a:ext>
                    </a:extLst>
                  </p:cNvPr>
                  <p:cNvSpPr>
                    <a:spLocks noChangeShapeType="1"/>
                  </p:cNvSpPr>
                  <p:nvPr/>
                </p:nvSpPr>
                <p:spPr bwMode="auto">
                  <a:xfrm flipH="1">
                    <a:off x="2121" y="2344"/>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9" name="Line 1878">
                    <a:extLst>
                      <a:ext uri="{FF2B5EF4-FFF2-40B4-BE49-F238E27FC236}">
                        <a16:creationId xmlns:a16="http://schemas.microsoft.com/office/drawing/2014/main" id="{66C7B4FB-FB39-4734-85AA-61B06D6F0B73}"/>
                      </a:ext>
                    </a:extLst>
                  </p:cNvPr>
                  <p:cNvSpPr>
                    <a:spLocks noChangeShapeType="1"/>
                  </p:cNvSpPr>
                  <p:nvPr/>
                </p:nvSpPr>
                <p:spPr bwMode="auto">
                  <a:xfrm flipH="1" flipV="1">
                    <a:off x="3022" y="2630"/>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0" name="Line 1879">
                    <a:extLst>
                      <a:ext uri="{FF2B5EF4-FFF2-40B4-BE49-F238E27FC236}">
                        <a16:creationId xmlns:a16="http://schemas.microsoft.com/office/drawing/2014/main" id="{57B0A737-BFE2-4909-B207-C935CBD89055}"/>
                      </a:ext>
                    </a:extLst>
                  </p:cNvPr>
                  <p:cNvSpPr>
                    <a:spLocks noChangeShapeType="1"/>
                  </p:cNvSpPr>
                  <p:nvPr/>
                </p:nvSpPr>
                <p:spPr bwMode="auto">
                  <a:xfrm flipH="1" flipV="1">
                    <a:off x="2108" y="2404"/>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1" name="Line 1880">
                    <a:extLst>
                      <a:ext uri="{FF2B5EF4-FFF2-40B4-BE49-F238E27FC236}">
                        <a16:creationId xmlns:a16="http://schemas.microsoft.com/office/drawing/2014/main" id="{65686614-9E64-4F1E-ADC1-2DF9A63BE59B}"/>
                      </a:ext>
                    </a:extLst>
                  </p:cNvPr>
                  <p:cNvSpPr>
                    <a:spLocks noChangeShapeType="1"/>
                  </p:cNvSpPr>
                  <p:nvPr/>
                </p:nvSpPr>
                <p:spPr bwMode="auto">
                  <a:xfrm>
                    <a:off x="3257" y="2479"/>
                    <a:ext cx="21"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2" name="Line 1881">
                    <a:extLst>
                      <a:ext uri="{FF2B5EF4-FFF2-40B4-BE49-F238E27FC236}">
                        <a16:creationId xmlns:a16="http://schemas.microsoft.com/office/drawing/2014/main" id="{C11B6FCF-3865-48EE-BA1D-A27FCF39DC14}"/>
                      </a:ext>
                    </a:extLst>
                  </p:cNvPr>
                  <p:cNvSpPr>
                    <a:spLocks noChangeShapeType="1"/>
                  </p:cNvSpPr>
                  <p:nvPr/>
                </p:nvSpPr>
                <p:spPr bwMode="auto">
                  <a:xfrm flipV="1">
                    <a:off x="2992" y="2516"/>
                    <a:ext cx="1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3" name="Line 1882">
                    <a:extLst>
                      <a:ext uri="{FF2B5EF4-FFF2-40B4-BE49-F238E27FC236}">
                        <a16:creationId xmlns:a16="http://schemas.microsoft.com/office/drawing/2014/main" id="{1812EED8-5D04-4CE2-8B5D-FD3FA7870B33}"/>
                      </a:ext>
                    </a:extLst>
                  </p:cNvPr>
                  <p:cNvSpPr>
                    <a:spLocks noChangeShapeType="1"/>
                  </p:cNvSpPr>
                  <p:nvPr/>
                </p:nvSpPr>
                <p:spPr bwMode="auto">
                  <a:xfrm flipH="1" flipV="1">
                    <a:off x="2118" y="2408"/>
                    <a:ext cx="33"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4" name="Line 1883">
                    <a:extLst>
                      <a:ext uri="{FF2B5EF4-FFF2-40B4-BE49-F238E27FC236}">
                        <a16:creationId xmlns:a16="http://schemas.microsoft.com/office/drawing/2014/main" id="{1D6534D4-E827-40F4-820E-C9C2074116A7}"/>
                      </a:ext>
                    </a:extLst>
                  </p:cNvPr>
                  <p:cNvSpPr>
                    <a:spLocks noChangeShapeType="1"/>
                  </p:cNvSpPr>
                  <p:nvPr/>
                </p:nvSpPr>
                <p:spPr bwMode="auto">
                  <a:xfrm>
                    <a:off x="2123" y="2224"/>
                    <a:ext cx="26"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5" name="Line 1884">
                    <a:extLst>
                      <a:ext uri="{FF2B5EF4-FFF2-40B4-BE49-F238E27FC236}">
                        <a16:creationId xmlns:a16="http://schemas.microsoft.com/office/drawing/2014/main" id="{6343C035-60F8-4366-B2F9-B9DF60ED4163}"/>
                      </a:ext>
                    </a:extLst>
                  </p:cNvPr>
                  <p:cNvSpPr>
                    <a:spLocks noChangeShapeType="1"/>
                  </p:cNvSpPr>
                  <p:nvPr/>
                </p:nvSpPr>
                <p:spPr bwMode="auto">
                  <a:xfrm flipV="1">
                    <a:off x="2116" y="2282"/>
                    <a:ext cx="22"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6" name="Line 1885">
                    <a:extLst>
                      <a:ext uri="{FF2B5EF4-FFF2-40B4-BE49-F238E27FC236}">
                        <a16:creationId xmlns:a16="http://schemas.microsoft.com/office/drawing/2014/main" id="{2EE86999-E95A-41C8-82B6-87A8317CAF66}"/>
                      </a:ext>
                    </a:extLst>
                  </p:cNvPr>
                  <p:cNvSpPr>
                    <a:spLocks noChangeShapeType="1"/>
                  </p:cNvSpPr>
                  <p:nvPr/>
                </p:nvSpPr>
                <p:spPr bwMode="auto">
                  <a:xfrm>
                    <a:off x="3133" y="2484"/>
                    <a:ext cx="27"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7" name="Line 1886">
                    <a:extLst>
                      <a:ext uri="{FF2B5EF4-FFF2-40B4-BE49-F238E27FC236}">
                        <a16:creationId xmlns:a16="http://schemas.microsoft.com/office/drawing/2014/main" id="{A1C009CD-193E-432D-A248-E7EC11A42A2E}"/>
                      </a:ext>
                    </a:extLst>
                  </p:cNvPr>
                  <p:cNvSpPr>
                    <a:spLocks noChangeShapeType="1"/>
                  </p:cNvSpPr>
                  <p:nvPr/>
                </p:nvSpPr>
                <p:spPr bwMode="auto">
                  <a:xfrm flipH="1" flipV="1">
                    <a:off x="3050" y="2644"/>
                    <a:ext cx="32"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8" name="Line 1887">
                    <a:extLst>
                      <a:ext uri="{FF2B5EF4-FFF2-40B4-BE49-F238E27FC236}">
                        <a16:creationId xmlns:a16="http://schemas.microsoft.com/office/drawing/2014/main" id="{7605FFF1-CA46-44D3-838A-CD9BFF7DF0AC}"/>
                      </a:ext>
                    </a:extLst>
                  </p:cNvPr>
                  <p:cNvSpPr>
                    <a:spLocks noChangeShapeType="1"/>
                  </p:cNvSpPr>
                  <p:nvPr/>
                </p:nvSpPr>
                <p:spPr bwMode="auto">
                  <a:xfrm flipH="1">
                    <a:off x="3226" y="2612"/>
                    <a:ext cx="28"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9" name="Line 1888">
                    <a:extLst>
                      <a:ext uri="{FF2B5EF4-FFF2-40B4-BE49-F238E27FC236}">
                        <a16:creationId xmlns:a16="http://schemas.microsoft.com/office/drawing/2014/main" id="{D9221B04-820B-46E7-AB25-45B9D58B23C1}"/>
                      </a:ext>
                    </a:extLst>
                  </p:cNvPr>
                  <p:cNvSpPr>
                    <a:spLocks noChangeShapeType="1"/>
                  </p:cNvSpPr>
                  <p:nvPr/>
                </p:nvSpPr>
                <p:spPr bwMode="auto">
                  <a:xfrm flipH="1" flipV="1">
                    <a:off x="2129" y="2426"/>
                    <a:ext cx="27"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0" name="Line 1889">
                    <a:extLst>
                      <a:ext uri="{FF2B5EF4-FFF2-40B4-BE49-F238E27FC236}">
                        <a16:creationId xmlns:a16="http://schemas.microsoft.com/office/drawing/2014/main" id="{514F5A9F-C5BD-44D0-93CA-8A59309E2D14}"/>
                      </a:ext>
                    </a:extLst>
                  </p:cNvPr>
                  <p:cNvSpPr>
                    <a:spLocks noChangeShapeType="1"/>
                  </p:cNvSpPr>
                  <p:nvPr/>
                </p:nvSpPr>
                <p:spPr bwMode="auto">
                  <a:xfrm flipV="1">
                    <a:off x="3007" y="2500"/>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1" name="Line 1890">
                    <a:extLst>
                      <a:ext uri="{FF2B5EF4-FFF2-40B4-BE49-F238E27FC236}">
                        <a16:creationId xmlns:a16="http://schemas.microsoft.com/office/drawing/2014/main" id="{2A3F6CE8-715E-413E-8DEF-9BCCAE9E019D}"/>
                      </a:ext>
                    </a:extLst>
                  </p:cNvPr>
                  <p:cNvSpPr>
                    <a:spLocks noChangeShapeType="1"/>
                  </p:cNvSpPr>
                  <p:nvPr/>
                </p:nvSpPr>
                <p:spPr bwMode="auto">
                  <a:xfrm flipH="1">
                    <a:off x="2149" y="2325"/>
                    <a:ext cx="22"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2" name="Line 1891">
                    <a:extLst>
                      <a:ext uri="{FF2B5EF4-FFF2-40B4-BE49-F238E27FC236}">
                        <a16:creationId xmlns:a16="http://schemas.microsoft.com/office/drawing/2014/main" id="{926498CF-7191-4EA6-A689-D68496F75F3D}"/>
                      </a:ext>
                    </a:extLst>
                  </p:cNvPr>
                  <p:cNvSpPr>
                    <a:spLocks noChangeShapeType="1"/>
                  </p:cNvSpPr>
                  <p:nvPr/>
                </p:nvSpPr>
                <p:spPr bwMode="auto">
                  <a:xfrm>
                    <a:off x="3278" y="2494"/>
                    <a:ext cx="13"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3" name="Line 1892">
                    <a:extLst>
                      <a:ext uri="{FF2B5EF4-FFF2-40B4-BE49-F238E27FC236}">
                        <a16:creationId xmlns:a16="http://schemas.microsoft.com/office/drawing/2014/main" id="{90726E18-9420-4D13-90ED-342AC1051CD6}"/>
                      </a:ext>
                    </a:extLst>
                  </p:cNvPr>
                  <p:cNvSpPr>
                    <a:spLocks noChangeShapeType="1"/>
                  </p:cNvSpPr>
                  <p:nvPr/>
                </p:nvSpPr>
                <p:spPr bwMode="auto">
                  <a:xfrm flipV="1">
                    <a:off x="2138" y="2271"/>
                    <a:ext cx="25"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4" name="Line 1893">
                    <a:extLst>
                      <a:ext uri="{FF2B5EF4-FFF2-40B4-BE49-F238E27FC236}">
                        <a16:creationId xmlns:a16="http://schemas.microsoft.com/office/drawing/2014/main" id="{93E3ABED-3026-4435-995B-0C5536FE2FBE}"/>
                      </a:ext>
                    </a:extLst>
                  </p:cNvPr>
                  <p:cNvSpPr>
                    <a:spLocks noChangeShapeType="1"/>
                  </p:cNvSpPr>
                  <p:nvPr/>
                </p:nvSpPr>
                <p:spPr bwMode="auto">
                  <a:xfrm>
                    <a:off x="2149" y="2228"/>
                    <a:ext cx="21"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5" name="Line 1894">
                    <a:extLst>
                      <a:ext uri="{FF2B5EF4-FFF2-40B4-BE49-F238E27FC236}">
                        <a16:creationId xmlns:a16="http://schemas.microsoft.com/office/drawing/2014/main" id="{C3A86934-BF64-454D-95F0-3222CCAB2E5E}"/>
                      </a:ext>
                    </a:extLst>
                  </p:cNvPr>
                  <p:cNvSpPr>
                    <a:spLocks noChangeShapeType="1"/>
                  </p:cNvSpPr>
                  <p:nvPr/>
                </p:nvSpPr>
                <p:spPr bwMode="auto">
                  <a:xfrm flipH="1">
                    <a:off x="3254" y="2590"/>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6" name="Line 1895">
                    <a:extLst>
                      <a:ext uri="{FF2B5EF4-FFF2-40B4-BE49-F238E27FC236}">
                        <a16:creationId xmlns:a16="http://schemas.microsoft.com/office/drawing/2014/main" id="{585BA11D-430F-48C0-9E9B-2D19D0E27CDE}"/>
                      </a:ext>
                    </a:extLst>
                  </p:cNvPr>
                  <p:cNvSpPr>
                    <a:spLocks noChangeShapeType="1"/>
                  </p:cNvSpPr>
                  <p:nvPr/>
                </p:nvSpPr>
                <p:spPr bwMode="auto">
                  <a:xfrm flipH="1" flipV="1">
                    <a:off x="2170" y="2391"/>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7" name="Line 1896">
                    <a:extLst>
                      <a:ext uri="{FF2B5EF4-FFF2-40B4-BE49-F238E27FC236}">
                        <a16:creationId xmlns:a16="http://schemas.microsoft.com/office/drawing/2014/main" id="{28579C08-0575-4EC9-BAB8-A2E32243F89B}"/>
                      </a:ext>
                    </a:extLst>
                  </p:cNvPr>
                  <p:cNvSpPr>
                    <a:spLocks noChangeShapeType="1"/>
                  </p:cNvSpPr>
                  <p:nvPr/>
                </p:nvSpPr>
                <p:spPr bwMode="auto">
                  <a:xfrm flipH="1">
                    <a:off x="2151" y="2402"/>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8" name="Line 1897">
                    <a:extLst>
                      <a:ext uri="{FF2B5EF4-FFF2-40B4-BE49-F238E27FC236}">
                        <a16:creationId xmlns:a16="http://schemas.microsoft.com/office/drawing/2014/main" id="{17E05305-83F9-4C82-B6B3-AB1FA1B636EA}"/>
                      </a:ext>
                    </a:extLst>
                  </p:cNvPr>
                  <p:cNvSpPr>
                    <a:spLocks noChangeShapeType="1"/>
                  </p:cNvSpPr>
                  <p:nvPr/>
                </p:nvSpPr>
                <p:spPr bwMode="auto">
                  <a:xfrm flipH="1">
                    <a:off x="3082" y="2649"/>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9" name="Line 1898">
                    <a:extLst>
                      <a:ext uri="{FF2B5EF4-FFF2-40B4-BE49-F238E27FC236}">
                        <a16:creationId xmlns:a16="http://schemas.microsoft.com/office/drawing/2014/main" id="{982C9190-BEC1-41A6-9C80-213DB982712A}"/>
                      </a:ext>
                    </a:extLst>
                  </p:cNvPr>
                  <p:cNvSpPr>
                    <a:spLocks noChangeShapeType="1"/>
                  </p:cNvSpPr>
                  <p:nvPr/>
                </p:nvSpPr>
                <p:spPr bwMode="auto">
                  <a:xfrm flipH="1" flipV="1">
                    <a:off x="2905" y="2590"/>
                    <a:ext cx="12"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0" name="Line 1899">
                    <a:extLst>
                      <a:ext uri="{FF2B5EF4-FFF2-40B4-BE49-F238E27FC236}">
                        <a16:creationId xmlns:a16="http://schemas.microsoft.com/office/drawing/2014/main" id="{94D4736E-6654-4DB7-BB33-AFEF8DD3DD09}"/>
                      </a:ext>
                    </a:extLst>
                  </p:cNvPr>
                  <p:cNvSpPr>
                    <a:spLocks noChangeShapeType="1"/>
                  </p:cNvSpPr>
                  <p:nvPr/>
                </p:nvSpPr>
                <p:spPr bwMode="auto">
                  <a:xfrm flipH="1" flipV="1">
                    <a:off x="2902" y="2564"/>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1" name="Line 1900">
                    <a:extLst>
                      <a:ext uri="{FF2B5EF4-FFF2-40B4-BE49-F238E27FC236}">
                        <a16:creationId xmlns:a16="http://schemas.microsoft.com/office/drawing/2014/main" id="{F0AB37EE-55D3-4B78-819D-040A6A92E29B}"/>
                      </a:ext>
                    </a:extLst>
                  </p:cNvPr>
                  <p:cNvSpPr>
                    <a:spLocks noChangeShapeType="1"/>
                  </p:cNvSpPr>
                  <p:nvPr/>
                </p:nvSpPr>
                <p:spPr bwMode="auto">
                  <a:xfrm flipH="1" flipV="1">
                    <a:off x="2156" y="2442"/>
                    <a:ext cx="32"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2" name="Line 1901">
                    <a:extLst>
                      <a:ext uri="{FF2B5EF4-FFF2-40B4-BE49-F238E27FC236}">
                        <a16:creationId xmlns:a16="http://schemas.microsoft.com/office/drawing/2014/main" id="{77860344-B487-441E-BE4D-70F7210EE3F3}"/>
                      </a:ext>
                    </a:extLst>
                  </p:cNvPr>
                  <p:cNvSpPr>
                    <a:spLocks noChangeShapeType="1"/>
                  </p:cNvSpPr>
                  <p:nvPr/>
                </p:nvSpPr>
                <p:spPr bwMode="auto">
                  <a:xfrm flipH="1" flipV="1">
                    <a:off x="2917" y="2613"/>
                    <a:ext cx="21"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3" name="Line 1902">
                    <a:extLst>
                      <a:ext uri="{FF2B5EF4-FFF2-40B4-BE49-F238E27FC236}">
                        <a16:creationId xmlns:a16="http://schemas.microsoft.com/office/drawing/2014/main" id="{9B9D879E-1EDD-4F9B-977D-FFFD1BB32A96}"/>
                      </a:ext>
                    </a:extLst>
                  </p:cNvPr>
                  <p:cNvSpPr>
                    <a:spLocks noChangeShapeType="1"/>
                  </p:cNvSpPr>
                  <p:nvPr/>
                </p:nvSpPr>
                <p:spPr bwMode="auto">
                  <a:xfrm flipV="1">
                    <a:off x="2902" y="2539"/>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4" name="Line 1903">
                    <a:extLst>
                      <a:ext uri="{FF2B5EF4-FFF2-40B4-BE49-F238E27FC236}">
                        <a16:creationId xmlns:a16="http://schemas.microsoft.com/office/drawing/2014/main" id="{B1EC1E1E-ACF9-4A30-9473-75584789BD52}"/>
                      </a:ext>
                    </a:extLst>
                  </p:cNvPr>
                  <p:cNvSpPr>
                    <a:spLocks noChangeShapeType="1"/>
                  </p:cNvSpPr>
                  <p:nvPr/>
                </p:nvSpPr>
                <p:spPr bwMode="auto">
                  <a:xfrm>
                    <a:off x="3291" y="2514"/>
                    <a:ext cx="5"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5" name="Line 1904">
                    <a:extLst>
                      <a:ext uri="{FF2B5EF4-FFF2-40B4-BE49-F238E27FC236}">
                        <a16:creationId xmlns:a16="http://schemas.microsoft.com/office/drawing/2014/main" id="{E804364A-D500-4EEE-97C7-9E98734E6C3F}"/>
                      </a:ext>
                    </a:extLst>
                  </p:cNvPr>
                  <p:cNvSpPr>
                    <a:spLocks noChangeShapeType="1"/>
                  </p:cNvSpPr>
                  <p:nvPr/>
                </p:nvSpPr>
                <p:spPr bwMode="auto">
                  <a:xfrm>
                    <a:off x="3160" y="2484"/>
                    <a:ext cx="2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6" name="Line 1905">
                    <a:extLst>
                      <a:ext uri="{FF2B5EF4-FFF2-40B4-BE49-F238E27FC236}">
                        <a16:creationId xmlns:a16="http://schemas.microsoft.com/office/drawing/2014/main" id="{9941FEF6-86AA-4415-AD75-48FEC3DEF1E4}"/>
                      </a:ext>
                    </a:extLst>
                  </p:cNvPr>
                  <p:cNvSpPr>
                    <a:spLocks noChangeShapeType="1"/>
                  </p:cNvSpPr>
                  <p:nvPr/>
                </p:nvSpPr>
                <p:spPr bwMode="auto">
                  <a:xfrm flipV="1">
                    <a:off x="2170" y="2364"/>
                    <a:ext cx="7"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7" name="Line 1906">
                    <a:extLst>
                      <a:ext uri="{FF2B5EF4-FFF2-40B4-BE49-F238E27FC236}">
                        <a16:creationId xmlns:a16="http://schemas.microsoft.com/office/drawing/2014/main" id="{5F1086AE-563D-45A7-B157-5348F19A9EFC}"/>
                      </a:ext>
                    </a:extLst>
                  </p:cNvPr>
                  <p:cNvSpPr>
                    <a:spLocks noChangeShapeType="1"/>
                  </p:cNvSpPr>
                  <p:nvPr/>
                </p:nvSpPr>
                <p:spPr bwMode="auto">
                  <a:xfrm flipH="1">
                    <a:off x="2171" y="2303"/>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8" name="Line 1907">
                    <a:extLst>
                      <a:ext uri="{FF2B5EF4-FFF2-40B4-BE49-F238E27FC236}">
                        <a16:creationId xmlns:a16="http://schemas.microsoft.com/office/drawing/2014/main" id="{9528FA05-F5A0-4A36-8D21-9310D2033B12}"/>
                      </a:ext>
                    </a:extLst>
                  </p:cNvPr>
                  <p:cNvSpPr>
                    <a:spLocks noChangeShapeType="1"/>
                  </p:cNvSpPr>
                  <p:nvPr/>
                </p:nvSpPr>
                <p:spPr bwMode="auto">
                  <a:xfrm flipH="1" flipV="1">
                    <a:off x="2173" y="2418"/>
                    <a:ext cx="12"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9" name="Line 1908">
                    <a:extLst>
                      <a:ext uri="{FF2B5EF4-FFF2-40B4-BE49-F238E27FC236}">
                        <a16:creationId xmlns:a16="http://schemas.microsoft.com/office/drawing/2014/main" id="{318F6F03-CB2C-469E-BD7D-14759B0FE757}"/>
                      </a:ext>
                    </a:extLst>
                  </p:cNvPr>
                  <p:cNvSpPr>
                    <a:spLocks noChangeShapeType="1"/>
                  </p:cNvSpPr>
                  <p:nvPr/>
                </p:nvSpPr>
                <p:spPr bwMode="auto">
                  <a:xfrm flipV="1">
                    <a:off x="3028" y="2492"/>
                    <a:ext cx="26"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0" name="Line 1909">
                    <a:extLst>
                      <a:ext uri="{FF2B5EF4-FFF2-40B4-BE49-F238E27FC236}">
                        <a16:creationId xmlns:a16="http://schemas.microsoft.com/office/drawing/2014/main" id="{B4570377-5861-456A-BE18-6EA68E4375FF}"/>
                      </a:ext>
                    </a:extLst>
                  </p:cNvPr>
                  <p:cNvSpPr>
                    <a:spLocks noChangeShapeType="1"/>
                  </p:cNvSpPr>
                  <p:nvPr/>
                </p:nvSpPr>
                <p:spPr bwMode="auto">
                  <a:xfrm>
                    <a:off x="2170" y="2240"/>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1" name="Line 1910">
                    <a:extLst>
                      <a:ext uri="{FF2B5EF4-FFF2-40B4-BE49-F238E27FC236}">
                        <a16:creationId xmlns:a16="http://schemas.microsoft.com/office/drawing/2014/main" id="{3B1FCEC5-4252-43F8-BE4F-C35D64444D88}"/>
                      </a:ext>
                    </a:extLst>
                  </p:cNvPr>
                  <p:cNvSpPr>
                    <a:spLocks noChangeShapeType="1"/>
                  </p:cNvSpPr>
                  <p:nvPr/>
                </p:nvSpPr>
                <p:spPr bwMode="auto">
                  <a:xfrm flipH="1">
                    <a:off x="3277" y="2565"/>
                    <a:ext cx="1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2" name="Line 1911">
                    <a:extLst>
                      <a:ext uri="{FF2B5EF4-FFF2-40B4-BE49-F238E27FC236}">
                        <a16:creationId xmlns:a16="http://schemas.microsoft.com/office/drawing/2014/main" id="{55AE9DF2-1106-4696-AAE0-215F220732F6}"/>
                      </a:ext>
                    </a:extLst>
                  </p:cNvPr>
                  <p:cNvSpPr>
                    <a:spLocks noChangeShapeType="1"/>
                  </p:cNvSpPr>
                  <p:nvPr/>
                </p:nvSpPr>
                <p:spPr bwMode="auto">
                  <a:xfrm flipV="1">
                    <a:off x="2177" y="2341"/>
                    <a:ext cx="15"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3" name="Line 1912">
                    <a:extLst>
                      <a:ext uri="{FF2B5EF4-FFF2-40B4-BE49-F238E27FC236}">
                        <a16:creationId xmlns:a16="http://schemas.microsoft.com/office/drawing/2014/main" id="{9E87113A-022F-4EFF-B3DF-0047F523B24B}"/>
                      </a:ext>
                    </a:extLst>
                  </p:cNvPr>
                  <p:cNvSpPr>
                    <a:spLocks noChangeShapeType="1"/>
                  </p:cNvSpPr>
                  <p:nvPr/>
                </p:nvSpPr>
                <p:spPr bwMode="auto">
                  <a:xfrm flipH="1" flipV="1">
                    <a:off x="2185" y="2444"/>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4" name="Line 1913">
                    <a:extLst>
                      <a:ext uri="{FF2B5EF4-FFF2-40B4-BE49-F238E27FC236}">
                        <a16:creationId xmlns:a16="http://schemas.microsoft.com/office/drawing/2014/main" id="{4DE6404F-5A52-469D-A27F-5980562B3D76}"/>
                      </a:ext>
                    </a:extLst>
                  </p:cNvPr>
                  <p:cNvSpPr>
                    <a:spLocks noChangeShapeType="1"/>
                  </p:cNvSpPr>
                  <p:nvPr/>
                </p:nvSpPr>
                <p:spPr bwMode="auto">
                  <a:xfrm>
                    <a:off x="2184" y="2258"/>
                    <a:ext cx="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5" name="Line 1914">
                    <a:extLst>
                      <a:ext uri="{FF2B5EF4-FFF2-40B4-BE49-F238E27FC236}">
                        <a16:creationId xmlns:a16="http://schemas.microsoft.com/office/drawing/2014/main" id="{A726568A-D4A3-4B7F-B6E2-E62CC4C4A6C3}"/>
                      </a:ext>
                    </a:extLst>
                  </p:cNvPr>
                  <p:cNvSpPr>
                    <a:spLocks noChangeShapeType="1"/>
                  </p:cNvSpPr>
                  <p:nvPr/>
                </p:nvSpPr>
                <p:spPr bwMode="auto">
                  <a:xfrm flipV="1">
                    <a:off x="2163" y="2267"/>
                    <a:ext cx="27"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6" name="Line 1915">
                    <a:extLst>
                      <a:ext uri="{FF2B5EF4-FFF2-40B4-BE49-F238E27FC236}">
                        <a16:creationId xmlns:a16="http://schemas.microsoft.com/office/drawing/2014/main" id="{381BF796-BB80-411E-9A28-33AB0BD329AE}"/>
                      </a:ext>
                    </a:extLst>
                  </p:cNvPr>
                  <p:cNvSpPr>
                    <a:spLocks noChangeShapeType="1"/>
                  </p:cNvSpPr>
                  <p:nvPr/>
                </p:nvSpPr>
                <p:spPr bwMode="auto">
                  <a:xfrm flipH="1">
                    <a:off x="3291" y="2539"/>
                    <a:ext cx="5"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7" name="Line 1916">
                    <a:extLst>
                      <a:ext uri="{FF2B5EF4-FFF2-40B4-BE49-F238E27FC236}">
                        <a16:creationId xmlns:a16="http://schemas.microsoft.com/office/drawing/2014/main" id="{806FEA18-A996-4B60-91A4-CC4D75E988A2}"/>
                      </a:ext>
                    </a:extLst>
                  </p:cNvPr>
                  <p:cNvSpPr>
                    <a:spLocks noChangeShapeType="1"/>
                  </p:cNvSpPr>
                  <p:nvPr/>
                </p:nvSpPr>
                <p:spPr bwMode="auto">
                  <a:xfrm flipH="1" flipV="1">
                    <a:off x="2938" y="2633"/>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8" name="Line 1917">
                    <a:extLst>
                      <a:ext uri="{FF2B5EF4-FFF2-40B4-BE49-F238E27FC236}">
                        <a16:creationId xmlns:a16="http://schemas.microsoft.com/office/drawing/2014/main" id="{4CD10763-5BA9-4385-B486-600AAB7CB495}"/>
                      </a:ext>
                    </a:extLst>
                  </p:cNvPr>
                  <p:cNvSpPr>
                    <a:spLocks noChangeShapeType="1"/>
                  </p:cNvSpPr>
                  <p:nvPr/>
                </p:nvSpPr>
                <p:spPr bwMode="auto">
                  <a:xfrm flipV="1">
                    <a:off x="2908" y="2518"/>
                    <a:ext cx="14"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9" name="Line 1918">
                    <a:extLst>
                      <a:ext uri="{FF2B5EF4-FFF2-40B4-BE49-F238E27FC236}">
                        <a16:creationId xmlns:a16="http://schemas.microsoft.com/office/drawing/2014/main" id="{C233D857-455A-419A-8735-3C3D59CA1895}"/>
                      </a:ext>
                    </a:extLst>
                  </p:cNvPr>
                  <p:cNvSpPr>
                    <a:spLocks noChangeShapeType="1"/>
                  </p:cNvSpPr>
                  <p:nvPr/>
                </p:nvSpPr>
                <p:spPr bwMode="auto">
                  <a:xfrm flipH="1">
                    <a:off x="2185" y="2280"/>
                    <a:ext cx="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0" name="Line 1919">
                    <a:extLst>
                      <a:ext uri="{FF2B5EF4-FFF2-40B4-BE49-F238E27FC236}">
                        <a16:creationId xmlns:a16="http://schemas.microsoft.com/office/drawing/2014/main" id="{1C35A212-4385-4DEC-9ED8-80B3E1706F67}"/>
                      </a:ext>
                    </a:extLst>
                  </p:cNvPr>
                  <p:cNvSpPr>
                    <a:spLocks noChangeShapeType="1"/>
                  </p:cNvSpPr>
                  <p:nvPr/>
                </p:nvSpPr>
                <p:spPr bwMode="auto">
                  <a:xfrm flipH="1">
                    <a:off x="3117" y="2639"/>
                    <a:ext cx="33"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1" name="Line 1920">
                    <a:extLst>
                      <a:ext uri="{FF2B5EF4-FFF2-40B4-BE49-F238E27FC236}">
                        <a16:creationId xmlns:a16="http://schemas.microsoft.com/office/drawing/2014/main" id="{71156164-C8D2-4253-8B32-A3D8D5659CDF}"/>
                      </a:ext>
                    </a:extLst>
                  </p:cNvPr>
                  <p:cNvSpPr>
                    <a:spLocks noChangeShapeType="1"/>
                  </p:cNvSpPr>
                  <p:nvPr/>
                </p:nvSpPr>
                <p:spPr bwMode="auto">
                  <a:xfrm flipV="1">
                    <a:off x="2192" y="2323"/>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2" name="Line 1921">
                    <a:extLst>
                      <a:ext uri="{FF2B5EF4-FFF2-40B4-BE49-F238E27FC236}">
                        <a16:creationId xmlns:a16="http://schemas.microsoft.com/office/drawing/2014/main" id="{0FFCDB74-721B-4E64-9B8F-13E110E7F40D}"/>
                      </a:ext>
                    </a:extLst>
                  </p:cNvPr>
                  <p:cNvSpPr>
                    <a:spLocks noChangeShapeType="1"/>
                  </p:cNvSpPr>
                  <p:nvPr/>
                </p:nvSpPr>
                <p:spPr bwMode="auto">
                  <a:xfrm flipH="1">
                    <a:off x="2184" y="2388"/>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3" name="Line 1922">
                    <a:extLst>
                      <a:ext uri="{FF2B5EF4-FFF2-40B4-BE49-F238E27FC236}">
                        <a16:creationId xmlns:a16="http://schemas.microsoft.com/office/drawing/2014/main" id="{6F7E761A-D5B9-4938-82F3-7E728AE07E95}"/>
                      </a:ext>
                    </a:extLst>
                  </p:cNvPr>
                  <p:cNvSpPr>
                    <a:spLocks noChangeShapeType="1"/>
                  </p:cNvSpPr>
                  <p:nvPr/>
                </p:nvSpPr>
                <p:spPr bwMode="auto">
                  <a:xfrm flipH="1">
                    <a:off x="2188" y="2451"/>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4" name="Line 1923">
                    <a:extLst>
                      <a:ext uri="{FF2B5EF4-FFF2-40B4-BE49-F238E27FC236}">
                        <a16:creationId xmlns:a16="http://schemas.microsoft.com/office/drawing/2014/main" id="{878A7739-0D8B-4BB7-9EF9-5D5F6FB2026F}"/>
                      </a:ext>
                    </a:extLst>
                  </p:cNvPr>
                  <p:cNvSpPr>
                    <a:spLocks noChangeShapeType="1"/>
                  </p:cNvSpPr>
                  <p:nvPr/>
                </p:nvSpPr>
                <p:spPr bwMode="auto">
                  <a:xfrm flipH="1" flipV="1">
                    <a:off x="2206" y="2466"/>
                    <a:ext cx="28"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5" name="Line 1924">
                    <a:extLst>
                      <a:ext uri="{FF2B5EF4-FFF2-40B4-BE49-F238E27FC236}">
                        <a16:creationId xmlns:a16="http://schemas.microsoft.com/office/drawing/2014/main" id="{1ED06C6C-199E-451A-910B-9A0C5F95A51C}"/>
                      </a:ext>
                    </a:extLst>
                  </p:cNvPr>
                  <p:cNvSpPr>
                    <a:spLocks noChangeShapeType="1"/>
                  </p:cNvSpPr>
                  <p:nvPr/>
                </p:nvSpPr>
                <p:spPr bwMode="auto">
                  <a:xfrm>
                    <a:off x="3184" y="2491"/>
                    <a:ext cx="20"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6" name="Line 1925">
                    <a:extLst>
                      <a:ext uri="{FF2B5EF4-FFF2-40B4-BE49-F238E27FC236}">
                        <a16:creationId xmlns:a16="http://schemas.microsoft.com/office/drawing/2014/main" id="{61F213A1-31BB-4B2C-B356-334772989FAA}"/>
                      </a:ext>
                    </a:extLst>
                  </p:cNvPr>
                  <p:cNvSpPr>
                    <a:spLocks noChangeShapeType="1"/>
                  </p:cNvSpPr>
                  <p:nvPr/>
                </p:nvSpPr>
                <p:spPr bwMode="auto">
                  <a:xfrm flipH="1" flipV="1">
                    <a:off x="2967" y="2647"/>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7" name="Line 1926">
                    <a:extLst>
                      <a:ext uri="{FF2B5EF4-FFF2-40B4-BE49-F238E27FC236}">
                        <a16:creationId xmlns:a16="http://schemas.microsoft.com/office/drawing/2014/main" id="{AFD2717E-D431-4808-A2AC-07CC661DD643}"/>
                      </a:ext>
                    </a:extLst>
                  </p:cNvPr>
                  <p:cNvSpPr>
                    <a:spLocks noChangeShapeType="1"/>
                  </p:cNvSpPr>
                  <p:nvPr/>
                </p:nvSpPr>
                <p:spPr bwMode="auto">
                  <a:xfrm flipV="1">
                    <a:off x="2922" y="2502"/>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8" name="Line 1927">
                    <a:extLst>
                      <a:ext uri="{FF2B5EF4-FFF2-40B4-BE49-F238E27FC236}">
                        <a16:creationId xmlns:a16="http://schemas.microsoft.com/office/drawing/2014/main" id="{20FA7145-38AB-439C-B819-EE8EDC6F3167}"/>
                      </a:ext>
                    </a:extLst>
                  </p:cNvPr>
                  <p:cNvSpPr>
                    <a:spLocks noChangeShapeType="1"/>
                  </p:cNvSpPr>
                  <p:nvPr/>
                </p:nvSpPr>
                <p:spPr bwMode="auto">
                  <a:xfrm flipV="1">
                    <a:off x="3054" y="2490"/>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9" name="Line 1928">
                    <a:extLst>
                      <a:ext uri="{FF2B5EF4-FFF2-40B4-BE49-F238E27FC236}">
                        <a16:creationId xmlns:a16="http://schemas.microsoft.com/office/drawing/2014/main" id="{8EA58C79-278D-45F1-AF0B-671700BE8E0C}"/>
                      </a:ext>
                    </a:extLst>
                  </p:cNvPr>
                  <p:cNvSpPr>
                    <a:spLocks noChangeShapeType="1"/>
                  </p:cNvSpPr>
                  <p:nvPr/>
                </p:nvSpPr>
                <p:spPr bwMode="auto">
                  <a:xfrm>
                    <a:off x="2190" y="2267"/>
                    <a:ext cx="25"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0" name="Line 1929">
                    <a:extLst>
                      <a:ext uri="{FF2B5EF4-FFF2-40B4-BE49-F238E27FC236}">
                        <a16:creationId xmlns:a16="http://schemas.microsoft.com/office/drawing/2014/main" id="{1D23254E-5098-4748-9523-4E2D1F854D69}"/>
                      </a:ext>
                    </a:extLst>
                  </p:cNvPr>
                  <p:cNvSpPr>
                    <a:spLocks noChangeShapeType="1"/>
                  </p:cNvSpPr>
                  <p:nvPr/>
                </p:nvSpPr>
                <p:spPr bwMode="auto">
                  <a:xfrm flipH="1" flipV="1">
                    <a:off x="2812" y="2561"/>
                    <a:ext cx="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1" name="Line 1930">
                    <a:extLst>
                      <a:ext uri="{FF2B5EF4-FFF2-40B4-BE49-F238E27FC236}">
                        <a16:creationId xmlns:a16="http://schemas.microsoft.com/office/drawing/2014/main" id="{96C23492-32CF-4BA1-A2A1-5092739B27CA}"/>
                      </a:ext>
                    </a:extLst>
                  </p:cNvPr>
                  <p:cNvSpPr>
                    <a:spLocks noChangeShapeType="1"/>
                  </p:cNvSpPr>
                  <p:nvPr/>
                </p:nvSpPr>
                <p:spPr bwMode="auto">
                  <a:xfrm flipH="1" flipV="1">
                    <a:off x="2816" y="2586"/>
                    <a:ext cx="1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2" name="Line 1931">
                    <a:extLst>
                      <a:ext uri="{FF2B5EF4-FFF2-40B4-BE49-F238E27FC236}">
                        <a16:creationId xmlns:a16="http://schemas.microsoft.com/office/drawing/2014/main" id="{34D25F98-19BB-4068-AAC6-5E900856E408}"/>
                      </a:ext>
                    </a:extLst>
                  </p:cNvPr>
                  <p:cNvSpPr>
                    <a:spLocks noChangeShapeType="1"/>
                  </p:cNvSpPr>
                  <p:nvPr/>
                </p:nvSpPr>
                <p:spPr bwMode="auto">
                  <a:xfrm flipH="1">
                    <a:off x="3150" y="2623"/>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3" name="Line 1932">
                    <a:extLst>
                      <a:ext uri="{FF2B5EF4-FFF2-40B4-BE49-F238E27FC236}">
                        <a16:creationId xmlns:a16="http://schemas.microsoft.com/office/drawing/2014/main" id="{F737E543-D139-4450-89C7-65C388B39376}"/>
                      </a:ext>
                    </a:extLst>
                  </p:cNvPr>
                  <p:cNvSpPr>
                    <a:spLocks noChangeShapeType="1"/>
                  </p:cNvSpPr>
                  <p:nvPr/>
                </p:nvSpPr>
                <p:spPr bwMode="auto">
                  <a:xfrm flipV="1">
                    <a:off x="2812" y="2536"/>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4" name="Line 1933">
                    <a:extLst>
                      <a:ext uri="{FF2B5EF4-FFF2-40B4-BE49-F238E27FC236}">
                        <a16:creationId xmlns:a16="http://schemas.microsoft.com/office/drawing/2014/main" id="{6023B9C0-6815-488A-B4E6-3A97718D2BDB}"/>
                      </a:ext>
                    </a:extLst>
                  </p:cNvPr>
                  <p:cNvSpPr>
                    <a:spLocks noChangeShapeType="1"/>
                  </p:cNvSpPr>
                  <p:nvPr/>
                </p:nvSpPr>
                <p:spPr bwMode="auto">
                  <a:xfrm flipV="1">
                    <a:off x="2213" y="2312"/>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5" name="Line 1934">
                    <a:extLst>
                      <a:ext uri="{FF2B5EF4-FFF2-40B4-BE49-F238E27FC236}">
                        <a16:creationId xmlns:a16="http://schemas.microsoft.com/office/drawing/2014/main" id="{7AC995FC-9E93-49BF-99A9-AC5AF49A0245}"/>
                      </a:ext>
                    </a:extLst>
                  </p:cNvPr>
                  <p:cNvSpPr>
                    <a:spLocks noChangeShapeType="1"/>
                  </p:cNvSpPr>
                  <p:nvPr/>
                </p:nvSpPr>
                <p:spPr bwMode="auto">
                  <a:xfrm flipH="1" flipV="1">
                    <a:off x="2253" y="2428"/>
                    <a:ext cx="4" cy="2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6" name="Line 1935">
                    <a:extLst>
                      <a:ext uri="{FF2B5EF4-FFF2-40B4-BE49-F238E27FC236}">
                        <a16:creationId xmlns:a16="http://schemas.microsoft.com/office/drawing/2014/main" id="{E20A4E37-22D8-4E25-A8EE-F3957E215F6B}"/>
                      </a:ext>
                    </a:extLst>
                  </p:cNvPr>
                  <p:cNvSpPr>
                    <a:spLocks noChangeShapeType="1"/>
                  </p:cNvSpPr>
                  <p:nvPr/>
                </p:nvSpPr>
                <p:spPr bwMode="auto">
                  <a:xfrm flipV="1">
                    <a:off x="2253" y="2402"/>
                    <a:ext cx="7"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7" name="Line 1936">
                    <a:extLst>
                      <a:ext uri="{FF2B5EF4-FFF2-40B4-BE49-F238E27FC236}">
                        <a16:creationId xmlns:a16="http://schemas.microsoft.com/office/drawing/2014/main" id="{951431EF-C9DE-405E-A930-31225C30ADE3}"/>
                      </a:ext>
                    </a:extLst>
                  </p:cNvPr>
                  <p:cNvSpPr>
                    <a:spLocks noChangeShapeType="1"/>
                  </p:cNvSpPr>
                  <p:nvPr/>
                </p:nvSpPr>
                <p:spPr bwMode="auto">
                  <a:xfrm flipH="1" flipV="1">
                    <a:off x="2257" y="2456"/>
                    <a:ext cx="12"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8" name="Line 1937">
                    <a:extLst>
                      <a:ext uri="{FF2B5EF4-FFF2-40B4-BE49-F238E27FC236}">
                        <a16:creationId xmlns:a16="http://schemas.microsoft.com/office/drawing/2014/main" id="{BF42396C-D761-4692-AD8B-91A26182AC9B}"/>
                      </a:ext>
                    </a:extLst>
                  </p:cNvPr>
                  <p:cNvSpPr>
                    <a:spLocks noChangeShapeType="1"/>
                  </p:cNvSpPr>
                  <p:nvPr/>
                </p:nvSpPr>
                <p:spPr bwMode="auto">
                  <a:xfrm flipH="1" flipV="1">
                    <a:off x="2828" y="2611"/>
                    <a:ext cx="2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9" name="Line 1938">
                    <a:extLst>
                      <a:ext uri="{FF2B5EF4-FFF2-40B4-BE49-F238E27FC236}">
                        <a16:creationId xmlns:a16="http://schemas.microsoft.com/office/drawing/2014/main" id="{E337A36F-4C9D-47C5-8AD0-7721144E2FF1}"/>
                      </a:ext>
                    </a:extLst>
                  </p:cNvPr>
                  <p:cNvSpPr>
                    <a:spLocks noChangeShapeType="1"/>
                  </p:cNvSpPr>
                  <p:nvPr/>
                </p:nvSpPr>
                <p:spPr bwMode="auto">
                  <a:xfrm flipH="1">
                    <a:off x="2213" y="2369"/>
                    <a:ext cx="22"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0" name="Line 1939">
                    <a:extLst>
                      <a:ext uri="{FF2B5EF4-FFF2-40B4-BE49-F238E27FC236}">
                        <a16:creationId xmlns:a16="http://schemas.microsoft.com/office/drawing/2014/main" id="{0D957DBD-7C9E-4D8E-9DDA-29DA2446FA61}"/>
                      </a:ext>
                    </a:extLst>
                  </p:cNvPr>
                  <p:cNvSpPr>
                    <a:spLocks noChangeShapeType="1"/>
                  </p:cNvSpPr>
                  <p:nvPr/>
                </p:nvSpPr>
                <p:spPr bwMode="auto">
                  <a:xfrm flipH="1" flipV="1">
                    <a:off x="2234" y="2482"/>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1" name="Line 1940">
                    <a:extLst>
                      <a:ext uri="{FF2B5EF4-FFF2-40B4-BE49-F238E27FC236}">
                        <a16:creationId xmlns:a16="http://schemas.microsoft.com/office/drawing/2014/main" id="{D4949530-271A-4C95-B777-54015CAA3881}"/>
                      </a:ext>
                    </a:extLst>
                  </p:cNvPr>
                  <p:cNvSpPr>
                    <a:spLocks noChangeShapeType="1"/>
                  </p:cNvSpPr>
                  <p:nvPr/>
                </p:nvSpPr>
                <p:spPr bwMode="auto">
                  <a:xfrm flipV="1">
                    <a:off x="2260" y="2379"/>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2" name="Line 1941">
                    <a:extLst>
                      <a:ext uri="{FF2B5EF4-FFF2-40B4-BE49-F238E27FC236}">
                        <a16:creationId xmlns:a16="http://schemas.microsoft.com/office/drawing/2014/main" id="{31A93FEC-7627-44AC-A9E8-6F4CE3F2CB08}"/>
                      </a:ext>
                    </a:extLst>
                  </p:cNvPr>
                  <p:cNvSpPr>
                    <a:spLocks noChangeShapeType="1"/>
                  </p:cNvSpPr>
                  <p:nvPr/>
                </p:nvSpPr>
                <p:spPr bwMode="auto">
                  <a:xfrm flipH="1">
                    <a:off x="3000" y="2653"/>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3" name="Line 1942">
                    <a:extLst>
                      <a:ext uri="{FF2B5EF4-FFF2-40B4-BE49-F238E27FC236}">
                        <a16:creationId xmlns:a16="http://schemas.microsoft.com/office/drawing/2014/main" id="{87A5827A-8D8E-439A-A4D1-180940CDED83}"/>
                      </a:ext>
                    </a:extLst>
                  </p:cNvPr>
                  <p:cNvSpPr>
                    <a:spLocks noChangeShapeType="1"/>
                  </p:cNvSpPr>
                  <p:nvPr/>
                </p:nvSpPr>
                <p:spPr bwMode="auto">
                  <a:xfrm flipH="1" flipV="1">
                    <a:off x="2269" y="2481"/>
                    <a:ext cx="21"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4" name="Line 1943">
                    <a:extLst>
                      <a:ext uri="{FF2B5EF4-FFF2-40B4-BE49-F238E27FC236}">
                        <a16:creationId xmlns:a16="http://schemas.microsoft.com/office/drawing/2014/main" id="{D0D20B7F-FC4C-4F6E-BAE8-FACD2472529D}"/>
                      </a:ext>
                    </a:extLst>
                  </p:cNvPr>
                  <p:cNvSpPr>
                    <a:spLocks noChangeShapeType="1"/>
                  </p:cNvSpPr>
                  <p:nvPr/>
                </p:nvSpPr>
                <p:spPr bwMode="auto">
                  <a:xfrm>
                    <a:off x="3204" y="2505"/>
                    <a:ext cx="1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5" name="Line 1944">
                    <a:extLst>
                      <a:ext uri="{FF2B5EF4-FFF2-40B4-BE49-F238E27FC236}">
                        <a16:creationId xmlns:a16="http://schemas.microsoft.com/office/drawing/2014/main" id="{F51D11C0-8C77-443E-BBBA-686E8B121018}"/>
                      </a:ext>
                    </a:extLst>
                  </p:cNvPr>
                  <p:cNvSpPr>
                    <a:spLocks noChangeShapeType="1"/>
                  </p:cNvSpPr>
                  <p:nvPr/>
                </p:nvSpPr>
                <p:spPr bwMode="auto">
                  <a:xfrm flipV="1">
                    <a:off x="2818" y="2514"/>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6" name="Line 1945">
                    <a:extLst>
                      <a:ext uri="{FF2B5EF4-FFF2-40B4-BE49-F238E27FC236}">
                        <a16:creationId xmlns:a16="http://schemas.microsoft.com/office/drawing/2014/main" id="{BD9FBA78-DC48-48FC-A025-841BA0DB4BA9}"/>
                      </a:ext>
                    </a:extLst>
                  </p:cNvPr>
                  <p:cNvSpPr>
                    <a:spLocks noChangeShapeType="1"/>
                  </p:cNvSpPr>
                  <p:nvPr/>
                </p:nvSpPr>
                <p:spPr bwMode="auto">
                  <a:xfrm flipH="1">
                    <a:off x="2223" y="2444"/>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7" name="Line 1946">
                    <a:extLst>
                      <a:ext uri="{FF2B5EF4-FFF2-40B4-BE49-F238E27FC236}">
                        <a16:creationId xmlns:a16="http://schemas.microsoft.com/office/drawing/2014/main" id="{6953D935-C1BF-48DA-9A15-BBF2A897F416}"/>
                      </a:ext>
                    </a:extLst>
                  </p:cNvPr>
                  <p:cNvSpPr>
                    <a:spLocks noChangeShapeType="1"/>
                  </p:cNvSpPr>
                  <p:nvPr/>
                </p:nvSpPr>
                <p:spPr bwMode="auto">
                  <a:xfrm flipH="1" flipV="1">
                    <a:off x="2850" y="2631"/>
                    <a:ext cx="28"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8" name="Line 1947">
                    <a:extLst>
                      <a:ext uri="{FF2B5EF4-FFF2-40B4-BE49-F238E27FC236}">
                        <a16:creationId xmlns:a16="http://schemas.microsoft.com/office/drawing/2014/main" id="{D9F89BC2-A6A4-4449-A021-7DB6E67576FE}"/>
                      </a:ext>
                    </a:extLst>
                  </p:cNvPr>
                  <p:cNvSpPr>
                    <a:spLocks noChangeShapeType="1"/>
                  </p:cNvSpPr>
                  <p:nvPr/>
                </p:nvSpPr>
                <p:spPr bwMode="auto">
                  <a:xfrm>
                    <a:off x="2215" y="2272"/>
                    <a:ext cx="20"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9" name="Line 1948">
                    <a:extLst>
                      <a:ext uri="{FF2B5EF4-FFF2-40B4-BE49-F238E27FC236}">
                        <a16:creationId xmlns:a16="http://schemas.microsoft.com/office/drawing/2014/main" id="{BE6F5EA0-65C2-45FC-A75C-74022DA2454C}"/>
                      </a:ext>
                    </a:extLst>
                  </p:cNvPr>
                  <p:cNvSpPr>
                    <a:spLocks noChangeShapeType="1"/>
                  </p:cNvSpPr>
                  <p:nvPr/>
                </p:nvSpPr>
                <p:spPr bwMode="auto">
                  <a:xfrm flipV="1">
                    <a:off x="2943" y="2493"/>
                    <a:ext cx="25"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0" name="Line 1949">
                    <a:extLst>
                      <a:ext uri="{FF2B5EF4-FFF2-40B4-BE49-F238E27FC236}">
                        <a16:creationId xmlns:a16="http://schemas.microsoft.com/office/drawing/2014/main" id="{FBBB536E-875C-4401-9D2C-1EE968FD00C8}"/>
                      </a:ext>
                    </a:extLst>
                  </p:cNvPr>
                  <p:cNvSpPr>
                    <a:spLocks noChangeShapeType="1"/>
                  </p:cNvSpPr>
                  <p:nvPr/>
                </p:nvSpPr>
                <p:spPr bwMode="auto">
                  <a:xfrm flipH="1">
                    <a:off x="3179" y="2601"/>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1" name="Line 1950">
                    <a:extLst>
                      <a:ext uri="{FF2B5EF4-FFF2-40B4-BE49-F238E27FC236}">
                        <a16:creationId xmlns:a16="http://schemas.microsoft.com/office/drawing/2014/main" id="{EEA71E5D-8DE0-4013-BCC8-89484A2459B3}"/>
                      </a:ext>
                    </a:extLst>
                  </p:cNvPr>
                  <p:cNvSpPr>
                    <a:spLocks noChangeShapeType="1"/>
                  </p:cNvSpPr>
                  <p:nvPr/>
                </p:nvSpPr>
                <p:spPr bwMode="auto">
                  <a:xfrm>
                    <a:off x="3080" y="2490"/>
                    <a:ext cx="2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2" name="Line 1951">
                    <a:extLst>
                      <a:ext uri="{FF2B5EF4-FFF2-40B4-BE49-F238E27FC236}">
                        <a16:creationId xmlns:a16="http://schemas.microsoft.com/office/drawing/2014/main" id="{C7128E64-6983-467D-A328-FF3F99B0DA8B}"/>
                      </a:ext>
                    </a:extLst>
                  </p:cNvPr>
                  <p:cNvSpPr>
                    <a:spLocks noChangeShapeType="1"/>
                  </p:cNvSpPr>
                  <p:nvPr/>
                </p:nvSpPr>
                <p:spPr bwMode="auto">
                  <a:xfrm flipV="1">
                    <a:off x="2239" y="2309"/>
                    <a:ext cx="26"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3" name="Line 1952">
                    <a:extLst>
                      <a:ext uri="{FF2B5EF4-FFF2-40B4-BE49-F238E27FC236}">
                        <a16:creationId xmlns:a16="http://schemas.microsoft.com/office/drawing/2014/main" id="{598B7D15-0A2E-4E55-B7BD-91B99B564139}"/>
                      </a:ext>
                    </a:extLst>
                  </p:cNvPr>
                  <p:cNvSpPr>
                    <a:spLocks noChangeShapeType="1"/>
                  </p:cNvSpPr>
                  <p:nvPr/>
                </p:nvSpPr>
                <p:spPr bwMode="auto">
                  <a:xfrm flipV="1">
                    <a:off x="2274" y="2361"/>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4" name="Line 1953">
                    <a:extLst>
                      <a:ext uri="{FF2B5EF4-FFF2-40B4-BE49-F238E27FC236}">
                        <a16:creationId xmlns:a16="http://schemas.microsoft.com/office/drawing/2014/main" id="{3150DB17-E9F9-4B76-A047-5F9704B3106E}"/>
                      </a:ext>
                    </a:extLst>
                  </p:cNvPr>
                  <p:cNvSpPr>
                    <a:spLocks noChangeShapeType="1"/>
                  </p:cNvSpPr>
                  <p:nvPr/>
                </p:nvSpPr>
                <p:spPr bwMode="auto">
                  <a:xfrm flipH="1" flipV="1">
                    <a:off x="2290" y="2503"/>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5" name="Line 1954">
                    <a:extLst>
                      <a:ext uri="{FF2B5EF4-FFF2-40B4-BE49-F238E27FC236}">
                        <a16:creationId xmlns:a16="http://schemas.microsoft.com/office/drawing/2014/main" id="{A4BC4D32-1E76-4622-A345-B13D654CA4EC}"/>
                      </a:ext>
                    </a:extLst>
                  </p:cNvPr>
                  <p:cNvSpPr>
                    <a:spLocks noChangeShapeType="1"/>
                  </p:cNvSpPr>
                  <p:nvPr/>
                </p:nvSpPr>
                <p:spPr bwMode="auto">
                  <a:xfrm flipH="1">
                    <a:off x="2235" y="2347"/>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6" name="Line 1955">
                    <a:extLst>
                      <a:ext uri="{FF2B5EF4-FFF2-40B4-BE49-F238E27FC236}">
                        <a16:creationId xmlns:a16="http://schemas.microsoft.com/office/drawing/2014/main" id="{7EF95DE0-D86C-460A-94A2-7205EAF8B54C}"/>
                      </a:ext>
                    </a:extLst>
                  </p:cNvPr>
                  <p:cNvSpPr>
                    <a:spLocks noChangeShapeType="1"/>
                  </p:cNvSpPr>
                  <p:nvPr/>
                </p:nvSpPr>
                <p:spPr bwMode="auto">
                  <a:xfrm>
                    <a:off x="3217" y="2526"/>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7" name="Line 1956">
                    <a:extLst>
                      <a:ext uri="{FF2B5EF4-FFF2-40B4-BE49-F238E27FC236}">
                        <a16:creationId xmlns:a16="http://schemas.microsoft.com/office/drawing/2014/main" id="{5462E05C-3AF1-4688-B87B-0D4803E6C4F1}"/>
                      </a:ext>
                    </a:extLst>
                  </p:cNvPr>
                  <p:cNvSpPr>
                    <a:spLocks noChangeShapeType="1"/>
                  </p:cNvSpPr>
                  <p:nvPr/>
                </p:nvSpPr>
                <p:spPr bwMode="auto">
                  <a:xfrm flipH="1" flipV="1">
                    <a:off x="2723" y="2578"/>
                    <a:ext cx="13"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8" name="Line 1957">
                    <a:extLst>
                      <a:ext uri="{FF2B5EF4-FFF2-40B4-BE49-F238E27FC236}">
                        <a16:creationId xmlns:a16="http://schemas.microsoft.com/office/drawing/2014/main" id="{3B672460-2F58-435D-9737-9FFC1ED47207}"/>
                      </a:ext>
                    </a:extLst>
                  </p:cNvPr>
                  <p:cNvSpPr>
                    <a:spLocks noChangeShapeType="1"/>
                  </p:cNvSpPr>
                  <p:nvPr/>
                </p:nvSpPr>
                <p:spPr bwMode="auto">
                  <a:xfrm flipH="1" flipV="1">
                    <a:off x="2719" y="2552"/>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9" name="Line 1958">
                    <a:extLst>
                      <a:ext uri="{FF2B5EF4-FFF2-40B4-BE49-F238E27FC236}">
                        <a16:creationId xmlns:a16="http://schemas.microsoft.com/office/drawing/2014/main" id="{EA349E03-4F3B-4F26-A577-25E06B3B5545}"/>
                      </a:ext>
                    </a:extLst>
                  </p:cNvPr>
                  <p:cNvSpPr>
                    <a:spLocks noChangeShapeType="1"/>
                  </p:cNvSpPr>
                  <p:nvPr/>
                </p:nvSpPr>
                <p:spPr bwMode="auto">
                  <a:xfrm flipV="1">
                    <a:off x="2833" y="2498"/>
                    <a:ext cx="20"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0" name="Line 1959">
                    <a:extLst>
                      <a:ext uri="{FF2B5EF4-FFF2-40B4-BE49-F238E27FC236}">
                        <a16:creationId xmlns:a16="http://schemas.microsoft.com/office/drawing/2014/main" id="{354FC38B-6A10-4C43-B356-7E67A59E39C7}"/>
                      </a:ext>
                    </a:extLst>
                  </p:cNvPr>
                  <p:cNvSpPr>
                    <a:spLocks noChangeShapeType="1"/>
                  </p:cNvSpPr>
                  <p:nvPr/>
                </p:nvSpPr>
                <p:spPr bwMode="auto">
                  <a:xfrm>
                    <a:off x="2235" y="2284"/>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1" name="Line 1960">
                    <a:extLst>
                      <a:ext uri="{FF2B5EF4-FFF2-40B4-BE49-F238E27FC236}">
                        <a16:creationId xmlns:a16="http://schemas.microsoft.com/office/drawing/2014/main" id="{28EF8A8A-C3DC-4573-A50E-E3576E12492A}"/>
                      </a:ext>
                    </a:extLst>
                  </p:cNvPr>
                  <p:cNvSpPr>
                    <a:spLocks noChangeShapeType="1"/>
                  </p:cNvSpPr>
                  <p:nvPr/>
                </p:nvSpPr>
                <p:spPr bwMode="auto">
                  <a:xfrm flipV="1">
                    <a:off x="2719" y="252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2" name="Line 1961">
                    <a:extLst>
                      <a:ext uri="{FF2B5EF4-FFF2-40B4-BE49-F238E27FC236}">
                        <a16:creationId xmlns:a16="http://schemas.microsoft.com/office/drawing/2014/main" id="{968AE81B-A3F0-47B7-9F13-3D3B9B224CEA}"/>
                      </a:ext>
                    </a:extLst>
                  </p:cNvPr>
                  <p:cNvSpPr>
                    <a:spLocks noChangeShapeType="1"/>
                  </p:cNvSpPr>
                  <p:nvPr/>
                </p:nvSpPr>
                <p:spPr bwMode="auto">
                  <a:xfrm flipH="1" flipV="1">
                    <a:off x="2342" y="2462"/>
                    <a:ext cx="3"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3" name="Line 1962">
                    <a:extLst>
                      <a:ext uri="{FF2B5EF4-FFF2-40B4-BE49-F238E27FC236}">
                        <a16:creationId xmlns:a16="http://schemas.microsoft.com/office/drawing/2014/main" id="{C07AC1BA-3814-4930-884B-2CCDB16538A2}"/>
                      </a:ext>
                    </a:extLst>
                  </p:cNvPr>
                  <p:cNvSpPr>
                    <a:spLocks noChangeShapeType="1"/>
                  </p:cNvSpPr>
                  <p:nvPr/>
                </p:nvSpPr>
                <p:spPr bwMode="auto">
                  <a:xfrm flipH="1" flipV="1">
                    <a:off x="2345" y="2489"/>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4" name="Line 1963">
                    <a:extLst>
                      <a:ext uri="{FF2B5EF4-FFF2-40B4-BE49-F238E27FC236}">
                        <a16:creationId xmlns:a16="http://schemas.microsoft.com/office/drawing/2014/main" id="{6ED1D7B2-30AB-4632-9532-054B4E82394A}"/>
                      </a:ext>
                    </a:extLst>
                  </p:cNvPr>
                  <p:cNvSpPr>
                    <a:spLocks noChangeShapeType="1"/>
                  </p:cNvSpPr>
                  <p:nvPr/>
                </p:nvSpPr>
                <p:spPr bwMode="auto">
                  <a:xfrm flipV="1">
                    <a:off x="2342" y="243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5" name="Line 1964">
                    <a:extLst>
                      <a:ext uri="{FF2B5EF4-FFF2-40B4-BE49-F238E27FC236}">
                        <a16:creationId xmlns:a16="http://schemas.microsoft.com/office/drawing/2014/main" id="{1A550C46-BC8A-425E-83B3-CE7E6CD3ACE6}"/>
                      </a:ext>
                    </a:extLst>
                  </p:cNvPr>
                  <p:cNvSpPr>
                    <a:spLocks noChangeShapeType="1"/>
                  </p:cNvSpPr>
                  <p:nvPr/>
                </p:nvSpPr>
                <p:spPr bwMode="auto">
                  <a:xfrm flipH="1" flipV="1">
                    <a:off x="2878" y="2645"/>
                    <a:ext cx="33"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6" name="Line 1965">
                    <a:extLst>
                      <a:ext uri="{FF2B5EF4-FFF2-40B4-BE49-F238E27FC236}">
                        <a16:creationId xmlns:a16="http://schemas.microsoft.com/office/drawing/2014/main" id="{AC563893-737C-4328-9224-60948C25FF56}"/>
                      </a:ext>
                    </a:extLst>
                  </p:cNvPr>
                  <p:cNvSpPr>
                    <a:spLocks noChangeShapeType="1"/>
                  </p:cNvSpPr>
                  <p:nvPr/>
                </p:nvSpPr>
                <p:spPr bwMode="auto">
                  <a:xfrm flipH="1">
                    <a:off x="3202" y="2576"/>
                    <a:ext cx="14"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7" name="Line 1966">
                    <a:extLst>
                      <a:ext uri="{FF2B5EF4-FFF2-40B4-BE49-F238E27FC236}">
                        <a16:creationId xmlns:a16="http://schemas.microsoft.com/office/drawing/2014/main" id="{F866FE82-CD29-4991-8695-25AA5EAE85D9}"/>
                      </a:ext>
                    </a:extLst>
                  </p:cNvPr>
                  <p:cNvSpPr>
                    <a:spLocks noChangeShapeType="1"/>
                  </p:cNvSpPr>
                  <p:nvPr/>
                </p:nvSpPr>
                <p:spPr bwMode="auto">
                  <a:xfrm flipH="1">
                    <a:off x="3034" y="2644"/>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8" name="Line 1967">
                    <a:extLst>
                      <a:ext uri="{FF2B5EF4-FFF2-40B4-BE49-F238E27FC236}">
                        <a16:creationId xmlns:a16="http://schemas.microsoft.com/office/drawing/2014/main" id="{84F9B911-4498-4F1D-84D1-37A008374055}"/>
                      </a:ext>
                    </a:extLst>
                  </p:cNvPr>
                  <p:cNvSpPr>
                    <a:spLocks noChangeShapeType="1"/>
                  </p:cNvSpPr>
                  <p:nvPr/>
                </p:nvSpPr>
                <p:spPr bwMode="auto">
                  <a:xfrm flipH="1" flipV="1">
                    <a:off x="2736" y="2602"/>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9" name="Line 1968">
                    <a:extLst>
                      <a:ext uri="{FF2B5EF4-FFF2-40B4-BE49-F238E27FC236}">
                        <a16:creationId xmlns:a16="http://schemas.microsoft.com/office/drawing/2014/main" id="{713BA7F2-31A8-45FD-8234-E26AE4631680}"/>
                      </a:ext>
                    </a:extLst>
                  </p:cNvPr>
                  <p:cNvSpPr>
                    <a:spLocks noChangeShapeType="1"/>
                  </p:cNvSpPr>
                  <p:nvPr/>
                </p:nvSpPr>
                <p:spPr bwMode="auto">
                  <a:xfrm flipH="1" flipV="1">
                    <a:off x="2267" y="2490"/>
                    <a:ext cx="34"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0" name="Line 1969">
                    <a:extLst>
                      <a:ext uri="{FF2B5EF4-FFF2-40B4-BE49-F238E27FC236}">
                        <a16:creationId xmlns:a16="http://schemas.microsoft.com/office/drawing/2014/main" id="{8EA20FE6-A1A4-436E-8990-4CC26E8C8E82}"/>
                      </a:ext>
                    </a:extLst>
                  </p:cNvPr>
                  <p:cNvSpPr>
                    <a:spLocks noChangeShapeType="1"/>
                  </p:cNvSpPr>
                  <p:nvPr/>
                </p:nvSpPr>
                <p:spPr bwMode="auto">
                  <a:xfrm flipH="1">
                    <a:off x="3216" y="2550"/>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1" name="Line 1970">
                    <a:extLst>
                      <a:ext uri="{FF2B5EF4-FFF2-40B4-BE49-F238E27FC236}">
                        <a16:creationId xmlns:a16="http://schemas.microsoft.com/office/drawing/2014/main" id="{F5C585FA-8630-4633-9F68-5DAF945F5F63}"/>
                      </a:ext>
                    </a:extLst>
                  </p:cNvPr>
                  <p:cNvSpPr>
                    <a:spLocks noChangeShapeType="1"/>
                  </p:cNvSpPr>
                  <p:nvPr/>
                </p:nvSpPr>
                <p:spPr bwMode="auto">
                  <a:xfrm flipH="1" flipV="1">
                    <a:off x="2358" y="2515"/>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2" name="Line 1971">
                    <a:extLst>
                      <a:ext uri="{FF2B5EF4-FFF2-40B4-BE49-F238E27FC236}">
                        <a16:creationId xmlns:a16="http://schemas.microsoft.com/office/drawing/2014/main" id="{8BA621D5-FEA8-4FA7-9E30-D8A1A3468ED1}"/>
                      </a:ext>
                    </a:extLst>
                  </p:cNvPr>
                  <p:cNvSpPr>
                    <a:spLocks noChangeShapeType="1"/>
                  </p:cNvSpPr>
                  <p:nvPr/>
                </p:nvSpPr>
                <p:spPr bwMode="auto">
                  <a:xfrm flipV="1">
                    <a:off x="2348" y="2413"/>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3" name="Line 1972">
                    <a:extLst>
                      <a:ext uri="{FF2B5EF4-FFF2-40B4-BE49-F238E27FC236}">
                        <a16:creationId xmlns:a16="http://schemas.microsoft.com/office/drawing/2014/main" id="{1E564B3E-1215-48CE-803D-1A33E356A38F}"/>
                      </a:ext>
                    </a:extLst>
                  </p:cNvPr>
                  <p:cNvSpPr>
                    <a:spLocks noChangeShapeType="1"/>
                  </p:cNvSpPr>
                  <p:nvPr/>
                </p:nvSpPr>
                <p:spPr bwMode="auto">
                  <a:xfrm flipH="1">
                    <a:off x="2249" y="2323"/>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4" name="Line 1973">
                    <a:extLst>
                      <a:ext uri="{FF2B5EF4-FFF2-40B4-BE49-F238E27FC236}">
                        <a16:creationId xmlns:a16="http://schemas.microsoft.com/office/drawing/2014/main" id="{1E20B7E8-75CB-4D7A-B214-1674E68A7C35}"/>
                      </a:ext>
                    </a:extLst>
                  </p:cNvPr>
                  <p:cNvSpPr>
                    <a:spLocks noChangeShapeType="1"/>
                  </p:cNvSpPr>
                  <p:nvPr/>
                </p:nvSpPr>
                <p:spPr bwMode="auto">
                  <a:xfrm flipH="1">
                    <a:off x="2256" y="2431"/>
                    <a:ext cx="29" cy="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5" name="Line 1974">
                    <a:extLst>
                      <a:ext uri="{FF2B5EF4-FFF2-40B4-BE49-F238E27FC236}">
                        <a16:creationId xmlns:a16="http://schemas.microsoft.com/office/drawing/2014/main" id="{DC005ECF-A333-4113-BE13-C3659D7DFCC4}"/>
                      </a:ext>
                    </a:extLst>
                  </p:cNvPr>
                  <p:cNvSpPr>
                    <a:spLocks noChangeShapeType="1"/>
                  </p:cNvSpPr>
                  <p:nvPr/>
                </p:nvSpPr>
                <p:spPr bwMode="auto">
                  <a:xfrm flipV="1">
                    <a:off x="2968" y="2492"/>
                    <a:ext cx="26"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6" name="Line 1975">
                    <a:extLst>
                      <a:ext uri="{FF2B5EF4-FFF2-40B4-BE49-F238E27FC236}">
                        <a16:creationId xmlns:a16="http://schemas.microsoft.com/office/drawing/2014/main" id="{C4226908-4ACC-4E43-B001-5F770A418757}"/>
                      </a:ext>
                    </a:extLst>
                  </p:cNvPr>
                  <p:cNvSpPr>
                    <a:spLocks noChangeShapeType="1"/>
                  </p:cNvSpPr>
                  <p:nvPr/>
                </p:nvSpPr>
                <p:spPr bwMode="auto">
                  <a:xfrm flipV="1">
                    <a:off x="2725" y="2504"/>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7" name="Line 1976">
                    <a:extLst>
                      <a:ext uri="{FF2B5EF4-FFF2-40B4-BE49-F238E27FC236}">
                        <a16:creationId xmlns:a16="http://schemas.microsoft.com/office/drawing/2014/main" id="{363357F4-F970-4BDD-A4BB-7E3053F47487}"/>
                      </a:ext>
                    </a:extLst>
                  </p:cNvPr>
                  <p:cNvSpPr>
                    <a:spLocks noChangeShapeType="1"/>
                  </p:cNvSpPr>
                  <p:nvPr/>
                </p:nvSpPr>
                <p:spPr bwMode="auto">
                  <a:xfrm>
                    <a:off x="2249" y="2302"/>
                    <a:ext cx="5"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8" name="Line 1977">
                    <a:extLst>
                      <a:ext uri="{FF2B5EF4-FFF2-40B4-BE49-F238E27FC236}">
                        <a16:creationId xmlns:a16="http://schemas.microsoft.com/office/drawing/2014/main" id="{2E2EEE87-AC0D-4C26-AC2C-B3B193B52837}"/>
                      </a:ext>
                    </a:extLst>
                  </p:cNvPr>
                  <p:cNvSpPr>
                    <a:spLocks noChangeShapeType="1"/>
                  </p:cNvSpPr>
                  <p:nvPr/>
                </p:nvSpPr>
                <p:spPr bwMode="auto">
                  <a:xfrm flipV="1">
                    <a:off x="2295" y="2350"/>
                    <a:ext cx="26"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9" name="Line 1978">
                    <a:extLst>
                      <a:ext uri="{FF2B5EF4-FFF2-40B4-BE49-F238E27FC236}">
                        <a16:creationId xmlns:a16="http://schemas.microsoft.com/office/drawing/2014/main" id="{A50933D6-E2D5-4E36-AA93-FF61CF7BF34E}"/>
                      </a:ext>
                    </a:extLst>
                  </p:cNvPr>
                  <p:cNvSpPr>
                    <a:spLocks noChangeShapeType="1"/>
                  </p:cNvSpPr>
                  <p:nvPr/>
                </p:nvSpPr>
                <p:spPr bwMode="auto">
                  <a:xfrm flipH="1" flipV="1">
                    <a:off x="2757" y="2623"/>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0" name="Line 1979">
                    <a:extLst>
                      <a:ext uri="{FF2B5EF4-FFF2-40B4-BE49-F238E27FC236}">
                        <a16:creationId xmlns:a16="http://schemas.microsoft.com/office/drawing/2014/main" id="{E08D9717-9FC2-4C53-87AC-34FE55E64E8E}"/>
                      </a:ext>
                    </a:extLst>
                  </p:cNvPr>
                  <p:cNvSpPr>
                    <a:spLocks noChangeShapeType="1"/>
                  </p:cNvSpPr>
                  <p:nvPr/>
                </p:nvSpPr>
                <p:spPr bwMode="auto">
                  <a:xfrm>
                    <a:off x="3104" y="2497"/>
                    <a:ext cx="2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1" name="Line 1980">
                    <a:extLst>
                      <a:ext uri="{FF2B5EF4-FFF2-40B4-BE49-F238E27FC236}">
                        <a16:creationId xmlns:a16="http://schemas.microsoft.com/office/drawing/2014/main" id="{25D717D9-F5FC-4000-B34F-49B69F7BA630}"/>
                      </a:ext>
                    </a:extLst>
                  </p:cNvPr>
                  <p:cNvSpPr>
                    <a:spLocks noChangeShapeType="1"/>
                  </p:cNvSpPr>
                  <p:nvPr/>
                </p:nvSpPr>
                <p:spPr bwMode="auto">
                  <a:xfrm flipH="1" flipV="1">
                    <a:off x="2624" y="2537"/>
                    <a:ext cx="4"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2" name="Line 1981">
                    <a:extLst>
                      <a:ext uri="{FF2B5EF4-FFF2-40B4-BE49-F238E27FC236}">
                        <a16:creationId xmlns:a16="http://schemas.microsoft.com/office/drawing/2014/main" id="{BCC5FBFB-8F12-4332-AFEF-B3E87245C885}"/>
                      </a:ext>
                    </a:extLst>
                  </p:cNvPr>
                  <p:cNvSpPr>
                    <a:spLocks noChangeShapeType="1"/>
                  </p:cNvSpPr>
                  <p:nvPr/>
                </p:nvSpPr>
                <p:spPr bwMode="auto">
                  <a:xfrm flipH="1" flipV="1">
                    <a:off x="2628" y="2563"/>
                    <a:ext cx="1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3" name="Line 1982">
                    <a:extLst>
                      <a:ext uri="{FF2B5EF4-FFF2-40B4-BE49-F238E27FC236}">
                        <a16:creationId xmlns:a16="http://schemas.microsoft.com/office/drawing/2014/main" id="{2FFCDA48-1E11-42B6-8B08-B0675D70C1C4}"/>
                      </a:ext>
                    </a:extLst>
                  </p:cNvPr>
                  <p:cNvSpPr>
                    <a:spLocks noChangeShapeType="1"/>
                  </p:cNvSpPr>
                  <p:nvPr/>
                </p:nvSpPr>
                <p:spPr bwMode="auto">
                  <a:xfrm flipH="1" flipV="1">
                    <a:off x="2319" y="2519"/>
                    <a:ext cx="32"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4" name="Line 1983">
                    <a:extLst>
                      <a:ext uri="{FF2B5EF4-FFF2-40B4-BE49-F238E27FC236}">
                        <a16:creationId xmlns:a16="http://schemas.microsoft.com/office/drawing/2014/main" id="{EBE014EC-0F3D-40A3-A94E-0A9C7EF1012F}"/>
                      </a:ext>
                    </a:extLst>
                  </p:cNvPr>
                  <p:cNvSpPr>
                    <a:spLocks noChangeShapeType="1"/>
                  </p:cNvSpPr>
                  <p:nvPr/>
                </p:nvSpPr>
                <p:spPr bwMode="auto">
                  <a:xfrm>
                    <a:off x="2265" y="2309"/>
                    <a:ext cx="25" cy="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5" name="Line 1984">
                    <a:extLst>
                      <a:ext uri="{FF2B5EF4-FFF2-40B4-BE49-F238E27FC236}">
                        <a16:creationId xmlns:a16="http://schemas.microsoft.com/office/drawing/2014/main" id="{FD79321B-BBB8-4E02-95A8-758985E8AD1C}"/>
                      </a:ext>
                    </a:extLst>
                  </p:cNvPr>
                  <p:cNvSpPr>
                    <a:spLocks noChangeShapeType="1"/>
                  </p:cNvSpPr>
                  <p:nvPr/>
                </p:nvSpPr>
                <p:spPr bwMode="auto">
                  <a:xfrm flipH="1" flipV="1">
                    <a:off x="2434" y="2492"/>
                    <a:ext cx="4" cy="2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6" name="Line 1985">
                    <a:extLst>
                      <a:ext uri="{FF2B5EF4-FFF2-40B4-BE49-F238E27FC236}">
                        <a16:creationId xmlns:a16="http://schemas.microsoft.com/office/drawing/2014/main" id="{8B4362DA-5186-4FD5-AB41-3577C3B6F701}"/>
                      </a:ext>
                    </a:extLst>
                  </p:cNvPr>
                  <p:cNvSpPr>
                    <a:spLocks noChangeShapeType="1"/>
                  </p:cNvSpPr>
                  <p:nvPr/>
                </p:nvSpPr>
                <p:spPr bwMode="auto">
                  <a:xfrm flipH="1" flipV="1">
                    <a:off x="2438" y="2519"/>
                    <a:ext cx="13"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 name="Line 1986">
                    <a:extLst>
                      <a:ext uri="{FF2B5EF4-FFF2-40B4-BE49-F238E27FC236}">
                        <a16:creationId xmlns:a16="http://schemas.microsoft.com/office/drawing/2014/main" id="{C07062CB-E441-4ABA-ADEA-BAF50338A7C7}"/>
                      </a:ext>
                    </a:extLst>
                  </p:cNvPr>
                  <p:cNvSpPr>
                    <a:spLocks noChangeShapeType="1"/>
                  </p:cNvSpPr>
                  <p:nvPr/>
                </p:nvSpPr>
                <p:spPr bwMode="auto">
                  <a:xfrm flipV="1">
                    <a:off x="2624" y="2512"/>
                    <a:ext cx="6" cy="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8" name="Line 1987">
                    <a:extLst>
                      <a:ext uri="{FF2B5EF4-FFF2-40B4-BE49-F238E27FC236}">
                        <a16:creationId xmlns:a16="http://schemas.microsoft.com/office/drawing/2014/main" id="{54F37C0C-C5FF-4338-AFA5-F6C6BFA7A881}"/>
                      </a:ext>
                    </a:extLst>
                  </p:cNvPr>
                  <p:cNvSpPr>
                    <a:spLocks noChangeShapeType="1"/>
                  </p:cNvSpPr>
                  <p:nvPr/>
                </p:nvSpPr>
                <p:spPr bwMode="auto">
                  <a:xfrm flipV="1">
                    <a:off x="2434" y="246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9" name="Line 1988">
                    <a:extLst>
                      <a:ext uri="{FF2B5EF4-FFF2-40B4-BE49-F238E27FC236}">
                        <a16:creationId xmlns:a16="http://schemas.microsoft.com/office/drawing/2014/main" id="{946D6258-6095-43FB-A77E-AE2E12C0201A}"/>
                      </a:ext>
                    </a:extLst>
                  </p:cNvPr>
                  <p:cNvSpPr>
                    <a:spLocks noChangeShapeType="1"/>
                  </p:cNvSpPr>
                  <p:nvPr/>
                </p:nvSpPr>
                <p:spPr bwMode="auto">
                  <a:xfrm flipH="1" flipV="1">
                    <a:off x="2641" y="2588"/>
                    <a:ext cx="22"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0" name="Line 1989">
                    <a:extLst>
                      <a:ext uri="{FF2B5EF4-FFF2-40B4-BE49-F238E27FC236}">
                        <a16:creationId xmlns:a16="http://schemas.microsoft.com/office/drawing/2014/main" id="{E59DAAE9-6CFB-4569-9C28-02DDD3D729A1}"/>
                      </a:ext>
                    </a:extLst>
                  </p:cNvPr>
                  <p:cNvSpPr>
                    <a:spLocks noChangeShapeType="1"/>
                  </p:cNvSpPr>
                  <p:nvPr/>
                </p:nvSpPr>
                <p:spPr bwMode="auto">
                  <a:xfrm flipH="1" flipV="1">
                    <a:off x="2379" y="2536"/>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1" name="Line 1990">
                    <a:extLst>
                      <a:ext uri="{FF2B5EF4-FFF2-40B4-BE49-F238E27FC236}">
                        <a16:creationId xmlns:a16="http://schemas.microsoft.com/office/drawing/2014/main" id="{CBC28F24-590D-453A-9AC3-8DD520A53C70}"/>
                      </a:ext>
                    </a:extLst>
                  </p:cNvPr>
                  <p:cNvSpPr>
                    <a:spLocks noChangeShapeType="1"/>
                  </p:cNvSpPr>
                  <p:nvPr/>
                </p:nvSpPr>
                <p:spPr bwMode="auto">
                  <a:xfrm flipH="1" flipV="1">
                    <a:off x="2532" y="2543"/>
                    <a:ext cx="1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2" name="Line 1991">
                    <a:extLst>
                      <a:ext uri="{FF2B5EF4-FFF2-40B4-BE49-F238E27FC236}">
                        <a16:creationId xmlns:a16="http://schemas.microsoft.com/office/drawing/2014/main" id="{528DF4D4-A2BD-4F4D-AC0B-28C9271EEC28}"/>
                      </a:ext>
                    </a:extLst>
                  </p:cNvPr>
                  <p:cNvSpPr>
                    <a:spLocks noChangeShapeType="1"/>
                  </p:cNvSpPr>
                  <p:nvPr/>
                </p:nvSpPr>
                <p:spPr bwMode="auto">
                  <a:xfrm flipH="1" flipV="1">
                    <a:off x="2529" y="2517"/>
                    <a:ext cx="3"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3" name="Line 1992">
                    <a:extLst>
                      <a:ext uri="{FF2B5EF4-FFF2-40B4-BE49-F238E27FC236}">
                        <a16:creationId xmlns:a16="http://schemas.microsoft.com/office/drawing/2014/main" id="{B472A863-1336-43D8-ADB8-EB13289A7599}"/>
                      </a:ext>
                    </a:extLst>
                  </p:cNvPr>
                  <p:cNvSpPr>
                    <a:spLocks noChangeShapeType="1"/>
                  </p:cNvSpPr>
                  <p:nvPr/>
                </p:nvSpPr>
                <p:spPr bwMode="auto">
                  <a:xfrm flipV="1">
                    <a:off x="2853" y="2488"/>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4" name="Line 1993">
                    <a:extLst>
                      <a:ext uri="{FF2B5EF4-FFF2-40B4-BE49-F238E27FC236}">
                        <a16:creationId xmlns:a16="http://schemas.microsoft.com/office/drawing/2014/main" id="{32D18A31-EC42-44A5-8A41-592D3895EBC7}"/>
                      </a:ext>
                    </a:extLst>
                  </p:cNvPr>
                  <p:cNvSpPr>
                    <a:spLocks noChangeShapeType="1"/>
                  </p:cNvSpPr>
                  <p:nvPr/>
                </p:nvSpPr>
                <p:spPr bwMode="auto">
                  <a:xfrm flipH="1">
                    <a:off x="2911" y="2651"/>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5" name="Line 1994">
                    <a:extLst>
                      <a:ext uri="{FF2B5EF4-FFF2-40B4-BE49-F238E27FC236}">
                        <a16:creationId xmlns:a16="http://schemas.microsoft.com/office/drawing/2014/main" id="{0C59425E-30FF-4A79-8FFF-E441B76AB9A9}"/>
                      </a:ext>
                    </a:extLst>
                  </p:cNvPr>
                  <p:cNvSpPr>
                    <a:spLocks noChangeShapeType="1"/>
                  </p:cNvSpPr>
                  <p:nvPr/>
                </p:nvSpPr>
                <p:spPr bwMode="auto">
                  <a:xfrm flipV="1">
                    <a:off x="2362" y="2395"/>
                    <a:ext cx="21"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6" name="Line 1995">
                    <a:extLst>
                      <a:ext uri="{FF2B5EF4-FFF2-40B4-BE49-F238E27FC236}">
                        <a16:creationId xmlns:a16="http://schemas.microsoft.com/office/drawing/2014/main" id="{343F5756-A7C0-4B23-855C-2FE3DE73F621}"/>
                      </a:ext>
                    </a:extLst>
                  </p:cNvPr>
                  <p:cNvSpPr>
                    <a:spLocks noChangeShapeType="1"/>
                  </p:cNvSpPr>
                  <p:nvPr/>
                </p:nvSpPr>
                <p:spPr bwMode="auto">
                  <a:xfrm flipH="1" flipV="1">
                    <a:off x="2451" y="2544"/>
                    <a:ext cx="21"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7" name="Line 1996">
                    <a:extLst>
                      <a:ext uri="{FF2B5EF4-FFF2-40B4-BE49-F238E27FC236}">
                        <a16:creationId xmlns:a16="http://schemas.microsoft.com/office/drawing/2014/main" id="{6D4AE91D-048F-4AFE-A528-4877935FF0B4}"/>
                      </a:ext>
                    </a:extLst>
                  </p:cNvPr>
                  <p:cNvSpPr>
                    <a:spLocks noChangeShapeType="1"/>
                  </p:cNvSpPr>
                  <p:nvPr/>
                </p:nvSpPr>
                <p:spPr bwMode="auto">
                  <a:xfrm flipV="1">
                    <a:off x="2529" y="2491"/>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8" name="Line 1997">
                    <a:extLst>
                      <a:ext uri="{FF2B5EF4-FFF2-40B4-BE49-F238E27FC236}">
                        <a16:creationId xmlns:a16="http://schemas.microsoft.com/office/drawing/2014/main" id="{4A12582F-95DB-4603-8975-33EDB37C6213}"/>
                      </a:ext>
                    </a:extLst>
                  </p:cNvPr>
                  <p:cNvSpPr>
                    <a:spLocks noChangeShapeType="1"/>
                  </p:cNvSpPr>
                  <p:nvPr/>
                </p:nvSpPr>
                <p:spPr bwMode="auto">
                  <a:xfrm flipH="1">
                    <a:off x="3068" y="2628"/>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9" name="Line 1998">
                    <a:extLst>
                      <a:ext uri="{FF2B5EF4-FFF2-40B4-BE49-F238E27FC236}">
                        <a16:creationId xmlns:a16="http://schemas.microsoft.com/office/drawing/2014/main" id="{974446C9-0C90-4F45-83B5-05B7AD269E67}"/>
                      </a:ext>
                    </a:extLst>
                  </p:cNvPr>
                  <p:cNvSpPr>
                    <a:spLocks noChangeShapeType="1"/>
                  </p:cNvSpPr>
                  <p:nvPr/>
                </p:nvSpPr>
                <p:spPr bwMode="auto">
                  <a:xfrm flipV="1">
                    <a:off x="2440" y="2443"/>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0" name="Line 1999">
                    <a:extLst>
                      <a:ext uri="{FF2B5EF4-FFF2-40B4-BE49-F238E27FC236}">
                        <a16:creationId xmlns:a16="http://schemas.microsoft.com/office/drawing/2014/main" id="{5CB44936-C38A-45FC-B900-6CF40726368A}"/>
                      </a:ext>
                    </a:extLst>
                  </p:cNvPr>
                  <p:cNvSpPr>
                    <a:spLocks noChangeShapeType="1"/>
                  </p:cNvSpPr>
                  <p:nvPr/>
                </p:nvSpPr>
                <p:spPr bwMode="auto">
                  <a:xfrm flipV="1">
                    <a:off x="2739" y="2488"/>
                    <a:ext cx="21"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1" name="Line 2000">
                    <a:extLst>
                      <a:ext uri="{FF2B5EF4-FFF2-40B4-BE49-F238E27FC236}">
                        <a16:creationId xmlns:a16="http://schemas.microsoft.com/office/drawing/2014/main" id="{D5ACEA25-2CBE-4046-AFD6-3E134CE1E1EF}"/>
                      </a:ext>
                    </a:extLst>
                  </p:cNvPr>
                  <p:cNvSpPr>
                    <a:spLocks noChangeShapeType="1"/>
                  </p:cNvSpPr>
                  <p:nvPr/>
                </p:nvSpPr>
                <p:spPr bwMode="auto">
                  <a:xfrm flipV="1">
                    <a:off x="2630" y="2489"/>
                    <a:ext cx="14" cy="2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2" name="Line 2001">
                    <a:extLst>
                      <a:ext uri="{FF2B5EF4-FFF2-40B4-BE49-F238E27FC236}">
                        <a16:creationId xmlns:a16="http://schemas.microsoft.com/office/drawing/2014/main" id="{BDB0AB3C-45DD-4732-8630-6B8F8620D297}"/>
                      </a:ext>
                    </a:extLst>
                  </p:cNvPr>
                  <p:cNvSpPr>
                    <a:spLocks noChangeShapeType="1"/>
                  </p:cNvSpPr>
                  <p:nvPr/>
                </p:nvSpPr>
                <p:spPr bwMode="auto">
                  <a:xfrm flipH="1" flipV="1">
                    <a:off x="2545" y="2569"/>
                    <a:ext cx="22"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3" name="Line 2002">
                    <a:extLst>
                      <a:ext uri="{FF2B5EF4-FFF2-40B4-BE49-F238E27FC236}">
                        <a16:creationId xmlns:a16="http://schemas.microsoft.com/office/drawing/2014/main" id="{EE12FA7C-297A-49E5-A316-A34890988495}"/>
                      </a:ext>
                    </a:extLst>
                  </p:cNvPr>
                  <p:cNvSpPr>
                    <a:spLocks noChangeShapeType="1"/>
                  </p:cNvSpPr>
                  <p:nvPr/>
                </p:nvSpPr>
                <p:spPr bwMode="auto">
                  <a:xfrm flipH="1">
                    <a:off x="2301" y="2484"/>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4" name="Line 2003">
                    <a:extLst>
                      <a:ext uri="{FF2B5EF4-FFF2-40B4-BE49-F238E27FC236}">
                        <a16:creationId xmlns:a16="http://schemas.microsoft.com/office/drawing/2014/main" id="{2B504CBD-8B5B-4BAB-9418-59AD7909D496}"/>
                      </a:ext>
                    </a:extLst>
                  </p:cNvPr>
                  <p:cNvSpPr>
                    <a:spLocks noChangeShapeType="1"/>
                  </p:cNvSpPr>
                  <p:nvPr/>
                </p:nvSpPr>
                <p:spPr bwMode="auto">
                  <a:xfrm flipH="1" flipV="1">
                    <a:off x="2786" y="2637"/>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5" name="Line 2004">
                    <a:extLst>
                      <a:ext uri="{FF2B5EF4-FFF2-40B4-BE49-F238E27FC236}">
                        <a16:creationId xmlns:a16="http://schemas.microsoft.com/office/drawing/2014/main" id="{2EACD25D-3CFA-413E-A982-32E56A71B0AB}"/>
                      </a:ext>
                    </a:extLst>
                  </p:cNvPr>
                  <p:cNvSpPr>
                    <a:spLocks noChangeShapeType="1"/>
                  </p:cNvSpPr>
                  <p:nvPr/>
                </p:nvSpPr>
                <p:spPr bwMode="auto">
                  <a:xfrm flipV="1">
                    <a:off x="2535" y="2469"/>
                    <a:ext cx="1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6" name="Line 2005">
                    <a:extLst>
                      <a:ext uri="{FF2B5EF4-FFF2-40B4-BE49-F238E27FC236}">
                        <a16:creationId xmlns:a16="http://schemas.microsoft.com/office/drawing/2014/main" id="{A79176D9-E59F-4043-AC67-B53EF0DBD784}"/>
                      </a:ext>
                    </a:extLst>
                  </p:cNvPr>
                  <p:cNvSpPr>
                    <a:spLocks noChangeShapeType="1"/>
                  </p:cNvSpPr>
                  <p:nvPr/>
                </p:nvSpPr>
                <p:spPr bwMode="auto">
                  <a:xfrm flipH="1" flipV="1">
                    <a:off x="2663" y="2609"/>
                    <a:ext cx="28"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7" name="Line 2006">
                    <a:extLst>
                      <a:ext uri="{FF2B5EF4-FFF2-40B4-BE49-F238E27FC236}">
                        <a16:creationId xmlns:a16="http://schemas.microsoft.com/office/drawing/2014/main" id="{5F1E7C62-66A6-4651-978E-F8CC1B6A1CB8}"/>
                      </a:ext>
                    </a:extLst>
                  </p:cNvPr>
                  <p:cNvSpPr>
                    <a:spLocks noChangeShapeType="1"/>
                  </p:cNvSpPr>
                  <p:nvPr/>
                </p:nvSpPr>
                <p:spPr bwMode="auto">
                  <a:xfrm flipH="1">
                    <a:off x="2285" y="2411"/>
                    <a:ext cx="2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8" name="Line 2007">
                    <a:extLst>
                      <a:ext uri="{FF2B5EF4-FFF2-40B4-BE49-F238E27FC236}">
                        <a16:creationId xmlns:a16="http://schemas.microsoft.com/office/drawing/2014/main" id="{13235080-FB60-4834-B9C8-AFB5F704D988}"/>
                      </a:ext>
                    </a:extLst>
                  </p:cNvPr>
                  <p:cNvSpPr>
                    <a:spLocks noChangeShapeType="1"/>
                  </p:cNvSpPr>
                  <p:nvPr/>
                </p:nvSpPr>
                <p:spPr bwMode="auto">
                  <a:xfrm flipV="1">
                    <a:off x="2321" y="2347"/>
                    <a:ext cx="25"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9" name="Line 2008">
                    <a:extLst>
                      <a:ext uri="{FF2B5EF4-FFF2-40B4-BE49-F238E27FC236}">
                        <a16:creationId xmlns:a16="http://schemas.microsoft.com/office/drawing/2014/main" id="{C7257A71-928A-4670-994E-511C931277D0}"/>
                      </a:ext>
                    </a:extLst>
                  </p:cNvPr>
                  <p:cNvSpPr>
                    <a:spLocks noChangeShapeType="1"/>
                  </p:cNvSpPr>
                  <p:nvPr/>
                </p:nvSpPr>
                <p:spPr bwMode="auto">
                  <a:xfrm>
                    <a:off x="2290" y="2313"/>
                    <a:ext cx="19"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0" name="Line 2009">
                    <a:extLst>
                      <a:ext uri="{FF2B5EF4-FFF2-40B4-BE49-F238E27FC236}">
                        <a16:creationId xmlns:a16="http://schemas.microsoft.com/office/drawing/2014/main" id="{C0D729AA-87C5-4C83-AC46-B9990F3FEEA3}"/>
                      </a:ext>
                    </a:extLst>
                  </p:cNvPr>
                  <p:cNvSpPr>
                    <a:spLocks noChangeShapeType="1"/>
                  </p:cNvSpPr>
                  <p:nvPr/>
                </p:nvSpPr>
                <p:spPr bwMode="auto">
                  <a:xfrm>
                    <a:off x="3124" y="2512"/>
                    <a:ext cx="1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1" name="Line 2010">
                    <a:extLst>
                      <a:ext uri="{FF2B5EF4-FFF2-40B4-BE49-F238E27FC236}">
                        <a16:creationId xmlns:a16="http://schemas.microsoft.com/office/drawing/2014/main" id="{2488C733-B66E-42B7-987E-EFD45031984F}"/>
                      </a:ext>
                    </a:extLst>
                  </p:cNvPr>
                  <p:cNvSpPr>
                    <a:spLocks noChangeShapeType="1"/>
                  </p:cNvSpPr>
                  <p:nvPr/>
                </p:nvSpPr>
                <p:spPr bwMode="auto">
                  <a:xfrm>
                    <a:off x="2994" y="2492"/>
                    <a:ext cx="24"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2" name="Line 2011">
                    <a:extLst>
                      <a:ext uri="{FF2B5EF4-FFF2-40B4-BE49-F238E27FC236}">
                        <a16:creationId xmlns:a16="http://schemas.microsoft.com/office/drawing/2014/main" id="{3B764BE1-1A1A-46EA-A486-856A6DE789E3}"/>
                      </a:ext>
                    </a:extLst>
                  </p:cNvPr>
                  <p:cNvSpPr>
                    <a:spLocks noChangeShapeType="1"/>
                  </p:cNvSpPr>
                  <p:nvPr/>
                </p:nvSpPr>
                <p:spPr bwMode="auto">
                  <a:xfrm flipH="1" flipV="1">
                    <a:off x="2472" y="2565"/>
                    <a:ext cx="29" cy="1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3" name="Line 2012">
                    <a:extLst>
                      <a:ext uri="{FF2B5EF4-FFF2-40B4-BE49-F238E27FC236}">
                        <a16:creationId xmlns:a16="http://schemas.microsoft.com/office/drawing/2014/main" id="{F58F4A17-3DD2-4D2C-930B-D78A41ED222A}"/>
                      </a:ext>
                    </a:extLst>
                  </p:cNvPr>
                  <p:cNvSpPr>
                    <a:spLocks noChangeShapeType="1"/>
                  </p:cNvSpPr>
                  <p:nvPr/>
                </p:nvSpPr>
                <p:spPr bwMode="auto">
                  <a:xfrm flipH="1" flipV="1">
                    <a:off x="2351" y="2527"/>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4" name="Line 2013">
                    <a:extLst>
                      <a:ext uri="{FF2B5EF4-FFF2-40B4-BE49-F238E27FC236}">
                        <a16:creationId xmlns:a16="http://schemas.microsoft.com/office/drawing/2014/main" id="{9E6F646C-2373-4258-856A-DAC85FA4DB82}"/>
                      </a:ext>
                    </a:extLst>
                  </p:cNvPr>
                  <p:cNvSpPr>
                    <a:spLocks noChangeShapeType="1"/>
                  </p:cNvSpPr>
                  <p:nvPr/>
                </p:nvSpPr>
                <p:spPr bwMode="auto">
                  <a:xfrm flipH="1" flipV="1">
                    <a:off x="2567" y="2590"/>
                    <a:ext cx="29"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5" name="Line 2014">
                    <a:extLst>
                      <a:ext uri="{FF2B5EF4-FFF2-40B4-BE49-F238E27FC236}">
                        <a16:creationId xmlns:a16="http://schemas.microsoft.com/office/drawing/2014/main" id="{6CB79519-614A-474C-8B0C-A5C0932F280C}"/>
                      </a:ext>
                    </a:extLst>
                  </p:cNvPr>
                  <p:cNvSpPr>
                    <a:spLocks noChangeShapeType="1"/>
                  </p:cNvSpPr>
                  <p:nvPr/>
                </p:nvSpPr>
                <p:spPr bwMode="auto">
                  <a:xfrm flipV="1">
                    <a:off x="2454" y="2426"/>
                    <a:ext cx="21"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6" name="Line 2015">
                    <a:extLst>
                      <a:ext uri="{FF2B5EF4-FFF2-40B4-BE49-F238E27FC236}">
                        <a16:creationId xmlns:a16="http://schemas.microsoft.com/office/drawing/2014/main" id="{1977F765-BA1E-4522-8348-696241B4402F}"/>
                      </a:ext>
                    </a:extLst>
                  </p:cNvPr>
                  <p:cNvSpPr>
                    <a:spLocks noChangeShapeType="1"/>
                  </p:cNvSpPr>
                  <p:nvPr/>
                </p:nvSpPr>
                <p:spPr bwMode="auto">
                  <a:xfrm flipH="1" flipV="1">
                    <a:off x="2408" y="2552"/>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7" name="Line 2016">
                    <a:extLst>
                      <a:ext uri="{FF2B5EF4-FFF2-40B4-BE49-F238E27FC236}">
                        <a16:creationId xmlns:a16="http://schemas.microsoft.com/office/drawing/2014/main" id="{2D954E04-7FCC-40D8-A34F-451F28A8BF79}"/>
                      </a:ext>
                    </a:extLst>
                  </p:cNvPr>
                  <p:cNvSpPr>
                    <a:spLocks noChangeShapeType="1"/>
                  </p:cNvSpPr>
                  <p:nvPr/>
                </p:nvSpPr>
                <p:spPr bwMode="auto">
                  <a:xfrm flipH="1">
                    <a:off x="3097" y="2606"/>
                    <a:ext cx="23"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8" name="Line 2017">
                    <a:extLst>
                      <a:ext uri="{FF2B5EF4-FFF2-40B4-BE49-F238E27FC236}">
                        <a16:creationId xmlns:a16="http://schemas.microsoft.com/office/drawing/2014/main" id="{36273B38-D19A-416E-B203-330A3C63C0D6}"/>
                      </a:ext>
                    </a:extLst>
                  </p:cNvPr>
                  <p:cNvSpPr>
                    <a:spLocks noChangeShapeType="1"/>
                  </p:cNvSpPr>
                  <p:nvPr/>
                </p:nvSpPr>
                <p:spPr bwMode="auto">
                  <a:xfrm flipV="1">
                    <a:off x="2383" y="2385"/>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9" name="Line 2018">
                    <a:extLst>
                      <a:ext uri="{FF2B5EF4-FFF2-40B4-BE49-F238E27FC236}">
                        <a16:creationId xmlns:a16="http://schemas.microsoft.com/office/drawing/2014/main" id="{1E50D08F-6AFC-4E46-9D01-CAADB6723F0C}"/>
                      </a:ext>
                    </a:extLst>
                  </p:cNvPr>
                  <p:cNvSpPr>
                    <a:spLocks noChangeShapeType="1"/>
                  </p:cNvSpPr>
                  <p:nvPr/>
                </p:nvSpPr>
                <p:spPr bwMode="auto">
                  <a:xfrm flipV="1">
                    <a:off x="2644" y="2472"/>
                    <a:ext cx="21"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0" name="Line 2019">
                    <a:extLst>
                      <a:ext uri="{FF2B5EF4-FFF2-40B4-BE49-F238E27FC236}">
                        <a16:creationId xmlns:a16="http://schemas.microsoft.com/office/drawing/2014/main" id="{F58E6E92-D055-4882-9C0F-3DA541DC3AF0}"/>
                      </a:ext>
                    </a:extLst>
                  </p:cNvPr>
                  <p:cNvSpPr>
                    <a:spLocks noChangeShapeType="1"/>
                  </p:cNvSpPr>
                  <p:nvPr/>
                </p:nvSpPr>
                <p:spPr bwMode="auto">
                  <a:xfrm flipH="1">
                    <a:off x="2946" y="2642"/>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1" name="Line 2020">
                    <a:extLst>
                      <a:ext uri="{FF2B5EF4-FFF2-40B4-BE49-F238E27FC236}">
                        <a16:creationId xmlns:a16="http://schemas.microsoft.com/office/drawing/2014/main" id="{6416F1D3-7D03-49AF-9F50-976B70CB70DE}"/>
                      </a:ext>
                    </a:extLst>
                  </p:cNvPr>
                  <p:cNvSpPr>
                    <a:spLocks noChangeShapeType="1"/>
                  </p:cNvSpPr>
                  <p:nvPr/>
                </p:nvSpPr>
                <p:spPr bwMode="auto">
                  <a:xfrm flipV="1">
                    <a:off x="2878" y="2487"/>
                    <a:ext cx="26"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2" name="Line 2021">
                    <a:extLst>
                      <a:ext uri="{FF2B5EF4-FFF2-40B4-BE49-F238E27FC236}">
                        <a16:creationId xmlns:a16="http://schemas.microsoft.com/office/drawing/2014/main" id="{3949A9F4-CC71-463E-8DD0-C73204A6D8FB}"/>
                      </a:ext>
                    </a:extLst>
                  </p:cNvPr>
                  <p:cNvSpPr>
                    <a:spLocks noChangeShapeType="1"/>
                  </p:cNvSpPr>
                  <p:nvPr/>
                </p:nvSpPr>
                <p:spPr bwMode="auto">
                  <a:xfrm flipV="1">
                    <a:off x="2549" y="2452"/>
                    <a:ext cx="20" cy="1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3" name="Line 2022">
                    <a:extLst>
                      <a:ext uri="{FF2B5EF4-FFF2-40B4-BE49-F238E27FC236}">
                        <a16:creationId xmlns:a16="http://schemas.microsoft.com/office/drawing/2014/main" id="{B07D3121-CAB2-449D-96F2-D92A522C5E2E}"/>
                      </a:ext>
                    </a:extLst>
                  </p:cNvPr>
                  <p:cNvSpPr>
                    <a:spLocks noChangeShapeType="1"/>
                  </p:cNvSpPr>
                  <p:nvPr/>
                </p:nvSpPr>
                <p:spPr bwMode="auto">
                  <a:xfrm flipV="1">
                    <a:off x="2760" y="2478"/>
                    <a:ext cx="25"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4" name="Line 2023">
                    <a:extLst>
                      <a:ext uri="{FF2B5EF4-FFF2-40B4-BE49-F238E27FC236}">
                        <a16:creationId xmlns:a16="http://schemas.microsoft.com/office/drawing/2014/main" id="{F7773688-1891-4061-B4FB-AE81369AD1B2}"/>
                      </a:ext>
                    </a:extLst>
                  </p:cNvPr>
                  <p:cNvSpPr>
                    <a:spLocks noChangeShapeType="1"/>
                  </p:cNvSpPr>
                  <p:nvPr/>
                </p:nvSpPr>
                <p:spPr bwMode="auto">
                  <a:xfrm flipH="1" flipV="1">
                    <a:off x="2691" y="2624"/>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5" name="Line 2024">
                    <a:extLst>
                      <a:ext uri="{FF2B5EF4-FFF2-40B4-BE49-F238E27FC236}">
                        <a16:creationId xmlns:a16="http://schemas.microsoft.com/office/drawing/2014/main" id="{3B7F28D4-9F2E-440D-BB90-6F93224E6C28}"/>
                      </a:ext>
                    </a:extLst>
                  </p:cNvPr>
                  <p:cNvSpPr>
                    <a:spLocks noChangeShapeType="1"/>
                  </p:cNvSpPr>
                  <p:nvPr/>
                </p:nvSpPr>
                <p:spPr bwMode="auto">
                  <a:xfrm flipH="1">
                    <a:off x="2307" y="2389"/>
                    <a:ext cx="15"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6" name="Line 2025">
                    <a:extLst>
                      <a:ext uri="{FF2B5EF4-FFF2-40B4-BE49-F238E27FC236}">
                        <a16:creationId xmlns:a16="http://schemas.microsoft.com/office/drawing/2014/main" id="{4E7CFEAD-B5C4-40A6-8993-25D9098C69A0}"/>
                      </a:ext>
                    </a:extLst>
                  </p:cNvPr>
                  <p:cNvSpPr>
                    <a:spLocks noChangeShapeType="1"/>
                  </p:cNvSpPr>
                  <p:nvPr/>
                </p:nvSpPr>
                <p:spPr bwMode="auto">
                  <a:xfrm>
                    <a:off x="3136" y="2532"/>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7" name="Line 2026">
                    <a:extLst>
                      <a:ext uri="{FF2B5EF4-FFF2-40B4-BE49-F238E27FC236}">
                        <a16:creationId xmlns:a16="http://schemas.microsoft.com/office/drawing/2014/main" id="{80CA47E8-ECAE-4B7C-A3D9-39EDC8B3F4B7}"/>
                      </a:ext>
                    </a:extLst>
                  </p:cNvPr>
                  <p:cNvSpPr>
                    <a:spLocks noChangeShapeType="1"/>
                  </p:cNvSpPr>
                  <p:nvPr/>
                </p:nvSpPr>
                <p:spPr bwMode="auto">
                  <a:xfrm>
                    <a:off x="2309" y="2325"/>
                    <a:ext cx="14" cy="1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8" name="Line 2027">
                    <a:extLst>
                      <a:ext uri="{FF2B5EF4-FFF2-40B4-BE49-F238E27FC236}">
                        <a16:creationId xmlns:a16="http://schemas.microsoft.com/office/drawing/2014/main" id="{B0B70764-96A2-4183-960A-133DFD94B15A}"/>
                      </a:ext>
                    </a:extLst>
                  </p:cNvPr>
                  <p:cNvSpPr>
                    <a:spLocks noChangeShapeType="1"/>
                  </p:cNvSpPr>
                  <p:nvPr/>
                </p:nvSpPr>
                <p:spPr bwMode="auto">
                  <a:xfrm flipH="1">
                    <a:off x="2819" y="2644"/>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9" name="Line 2028">
                    <a:extLst>
                      <a:ext uri="{FF2B5EF4-FFF2-40B4-BE49-F238E27FC236}">
                        <a16:creationId xmlns:a16="http://schemas.microsoft.com/office/drawing/2014/main" id="{9E4A1491-20BF-4FBE-9E8D-227E7C2840C0}"/>
                      </a:ext>
                    </a:extLst>
                  </p:cNvPr>
                  <p:cNvSpPr>
                    <a:spLocks noChangeShapeType="1"/>
                  </p:cNvSpPr>
                  <p:nvPr/>
                </p:nvSpPr>
                <p:spPr bwMode="auto">
                  <a:xfrm flipH="1">
                    <a:off x="3120" y="2582"/>
                    <a:ext cx="1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0" name="Line 2029">
                    <a:extLst>
                      <a:ext uri="{FF2B5EF4-FFF2-40B4-BE49-F238E27FC236}">
                        <a16:creationId xmlns:a16="http://schemas.microsoft.com/office/drawing/2014/main" id="{C09BFAB4-37C2-4FDC-B253-07A7EDA041D8}"/>
                      </a:ext>
                    </a:extLst>
                  </p:cNvPr>
                  <p:cNvSpPr>
                    <a:spLocks noChangeShapeType="1"/>
                  </p:cNvSpPr>
                  <p:nvPr/>
                </p:nvSpPr>
                <p:spPr bwMode="auto">
                  <a:xfrm flipH="1">
                    <a:off x="2335" y="2470"/>
                    <a:ext cx="29"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1" name="Line 2030">
                    <a:extLst>
                      <a:ext uri="{FF2B5EF4-FFF2-40B4-BE49-F238E27FC236}">
                        <a16:creationId xmlns:a16="http://schemas.microsoft.com/office/drawing/2014/main" id="{84AF6A2C-9E30-4DFE-A7BF-F64571D1617B}"/>
                      </a:ext>
                    </a:extLst>
                  </p:cNvPr>
                  <p:cNvSpPr>
                    <a:spLocks noChangeShapeType="1"/>
                  </p:cNvSpPr>
                  <p:nvPr/>
                </p:nvSpPr>
                <p:spPr bwMode="auto">
                  <a:xfrm flipH="1" flipV="1">
                    <a:off x="2501" y="2581"/>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2" name="Line 2031">
                    <a:extLst>
                      <a:ext uri="{FF2B5EF4-FFF2-40B4-BE49-F238E27FC236}">
                        <a16:creationId xmlns:a16="http://schemas.microsoft.com/office/drawing/2014/main" id="{DD1A3FD5-85BC-4BF3-A12A-3202BD57D96C}"/>
                      </a:ext>
                    </a:extLst>
                  </p:cNvPr>
                  <p:cNvSpPr>
                    <a:spLocks noChangeShapeType="1"/>
                  </p:cNvSpPr>
                  <p:nvPr/>
                </p:nvSpPr>
                <p:spPr bwMode="auto">
                  <a:xfrm>
                    <a:off x="2346" y="2347"/>
                    <a:ext cx="25"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3" name="Line 2032">
                    <a:extLst>
                      <a:ext uri="{FF2B5EF4-FFF2-40B4-BE49-F238E27FC236}">
                        <a16:creationId xmlns:a16="http://schemas.microsoft.com/office/drawing/2014/main" id="{EF9D662B-75E0-4CFD-8C8F-A3F7873619C7}"/>
                      </a:ext>
                    </a:extLst>
                  </p:cNvPr>
                  <p:cNvSpPr>
                    <a:spLocks noChangeShapeType="1"/>
                  </p:cNvSpPr>
                  <p:nvPr/>
                </p:nvSpPr>
                <p:spPr bwMode="auto">
                  <a:xfrm flipH="1" flipV="1">
                    <a:off x="2596" y="2605"/>
                    <a:ext cx="33" cy="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4" name="Line 2033">
                    <a:extLst>
                      <a:ext uri="{FF2B5EF4-FFF2-40B4-BE49-F238E27FC236}">
                        <a16:creationId xmlns:a16="http://schemas.microsoft.com/office/drawing/2014/main" id="{6740CD74-1B56-4636-9DDA-CDA796DC795B}"/>
                      </a:ext>
                    </a:extLst>
                  </p:cNvPr>
                  <p:cNvSpPr>
                    <a:spLocks noChangeShapeType="1"/>
                  </p:cNvSpPr>
                  <p:nvPr/>
                </p:nvSpPr>
                <p:spPr bwMode="auto">
                  <a:xfrm flipH="1">
                    <a:off x="3135" y="2556"/>
                    <a:ext cx="6" cy="2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5" name="Line 2034">
                    <a:extLst>
                      <a:ext uri="{FF2B5EF4-FFF2-40B4-BE49-F238E27FC236}">
                        <a16:creationId xmlns:a16="http://schemas.microsoft.com/office/drawing/2014/main" id="{D854CBE8-C2B1-4D75-A99F-8609BD9363CC}"/>
                      </a:ext>
                    </a:extLst>
                  </p:cNvPr>
                  <p:cNvSpPr>
                    <a:spLocks noChangeShapeType="1"/>
                  </p:cNvSpPr>
                  <p:nvPr/>
                </p:nvSpPr>
                <p:spPr bwMode="auto">
                  <a:xfrm flipV="1">
                    <a:off x="2475" y="2415"/>
                    <a:ext cx="24"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6" name="Line 2035">
                    <a:extLst>
                      <a:ext uri="{FF2B5EF4-FFF2-40B4-BE49-F238E27FC236}">
                        <a16:creationId xmlns:a16="http://schemas.microsoft.com/office/drawing/2014/main" id="{809F409F-D603-4A3D-A280-E8FD9ED0E4CA}"/>
                      </a:ext>
                    </a:extLst>
                  </p:cNvPr>
                  <p:cNvSpPr>
                    <a:spLocks noChangeShapeType="1"/>
                  </p:cNvSpPr>
                  <p:nvPr/>
                </p:nvSpPr>
                <p:spPr bwMode="auto">
                  <a:xfrm>
                    <a:off x="3018" y="2498"/>
                    <a:ext cx="20" cy="1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7" name="Line 2036">
                    <a:extLst>
                      <a:ext uri="{FF2B5EF4-FFF2-40B4-BE49-F238E27FC236}">
                        <a16:creationId xmlns:a16="http://schemas.microsoft.com/office/drawing/2014/main" id="{9D4F64B3-AE8B-4F6F-BCD3-773B62B9F60F}"/>
                      </a:ext>
                    </a:extLst>
                  </p:cNvPr>
                  <p:cNvSpPr>
                    <a:spLocks noChangeShapeType="1"/>
                  </p:cNvSpPr>
                  <p:nvPr/>
                </p:nvSpPr>
                <p:spPr bwMode="auto">
                  <a:xfrm flipH="1">
                    <a:off x="2322" y="2365"/>
                    <a:ext cx="5" cy="24"/>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8" name="Line 2037">
                    <a:extLst>
                      <a:ext uri="{FF2B5EF4-FFF2-40B4-BE49-F238E27FC236}">
                        <a16:creationId xmlns:a16="http://schemas.microsoft.com/office/drawing/2014/main" id="{BC2CBA88-0D56-4352-87BC-33F340F2CE5C}"/>
                      </a:ext>
                    </a:extLst>
                  </p:cNvPr>
                  <p:cNvSpPr>
                    <a:spLocks noChangeShapeType="1"/>
                  </p:cNvSpPr>
                  <p:nvPr/>
                </p:nvSpPr>
                <p:spPr bwMode="auto">
                  <a:xfrm>
                    <a:off x="2323" y="2343"/>
                    <a:ext cx="4" cy="2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9" name="Line 2038">
                    <a:extLst>
                      <a:ext uri="{FF2B5EF4-FFF2-40B4-BE49-F238E27FC236}">
                        <a16:creationId xmlns:a16="http://schemas.microsoft.com/office/drawing/2014/main" id="{3150D5AE-41E6-4DBB-8E67-535D1A8A8849}"/>
                      </a:ext>
                    </a:extLst>
                  </p:cNvPr>
                  <p:cNvSpPr>
                    <a:spLocks noChangeShapeType="1"/>
                  </p:cNvSpPr>
                  <p:nvPr/>
                </p:nvSpPr>
                <p:spPr bwMode="auto">
                  <a:xfrm flipV="1">
                    <a:off x="2665" y="2462"/>
                    <a:ext cx="24" cy="1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0" name="Line 2039">
                    <a:extLst>
                      <a:ext uri="{FF2B5EF4-FFF2-40B4-BE49-F238E27FC236}">
                        <a16:creationId xmlns:a16="http://schemas.microsoft.com/office/drawing/2014/main" id="{BBA1334B-820D-4204-892E-351739E22D8A}"/>
                      </a:ext>
                    </a:extLst>
                  </p:cNvPr>
                  <p:cNvSpPr>
                    <a:spLocks noChangeShapeType="1"/>
                  </p:cNvSpPr>
                  <p:nvPr/>
                </p:nvSpPr>
                <p:spPr bwMode="auto">
                  <a:xfrm flipV="1">
                    <a:off x="2408" y="2382"/>
                    <a:ext cx="26" cy="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1" name="Line 2040">
                    <a:extLst>
                      <a:ext uri="{FF2B5EF4-FFF2-40B4-BE49-F238E27FC236}">
                        <a16:creationId xmlns:a16="http://schemas.microsoft.com/office/drawing/2014/main" id="{C1FA00A7-C1D3-4347-9070-3F6FAC72F881}"/>
                      </a:ext>
                    </a:extLst>
                  </p:cNvPr>
                  <p:cNvSpPr>
                    <a:spLocks noChangeShapeType="1"/>
                  </p:cNvSpPr>
                  <p:nvPr/>
                </p:nvSpPr>
                <p:spPr bwMode="auto">
                  <a:xfrm flipH="1">
                    <a:off x="2441" y="2560"/>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2" name="Line 2041">
                    <a:extLst>
                      <a:ext uri="{FF2B5EF4-FFF2-40B4-BE49-F238E27FC236}">
                        <a16:creationId xmlns:a16="http://schemas.microsoft.com/office/drawing/2014/main" id="{FC64E859-5D86-4DA0-95D5-10E662FCB493}"/>
                      </a:ext>
                    </a:extLst>
                  </p:cNvPr>
                  <p:cNvSpPr>
                    <a:spLocks noChangeShapeType="1"/>
                  </p:cNvSpPr>
                  <p:nvPr/>
                </p:nvSpPr>
                <p:spPr bwMode="auto">
                  <a:xfrm flipH="1">
                    <a:off x="2386" y="2521"/>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3" name="Line 2042">
                    <a:extLst>
                      <a:ext uri="{FF2B5EF4-FFF2-40B4-BE49-F238E27FC236}">
                        <a16:creationId xmlns:a16="http://schemas.microsoft.com/office/drawing/2014/main" id="{9BA4899F-52E4-4B20-88FE-3A48011EBB9C}"/>
                      </a:ext>
                    </a:extLst>
                  </p:cNvPr>
                  <p:cNvSpPr>
                    <a:spLocks noChangeShapeType="1"/>
                  </p:cNvSpPr>
                  <p:nvPr/>
                </p:nvSpPr>
                <p:spPr bwMode="auto">
                  <a:xfrm flipH="1">
                    <a:off x="2980" y="2627"/>
                    <a:ext cx="3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4" name="Line 2043">
                    <a:extLst>
                      <a:ext uri="{FF2B5EF4-FFF2-40B4-BE49-F238E27FC236}">
                        <a16:creationId xmlns:a16="http://schemas.microsoft.com/office/drawing/2014/main" id="{9C4605CE-C9F6-4B08-B1D3-24761A5D34BE}"/>
                      </a:ext>
                    </a:extLst>
                  </p:cNvPr>
                  <p:cNvSpPr>
                    <a:spLocks noChangeShapeType="1"/>
                  </p:cNvSpPr>
                  <p:nvPr/>
                </p:nvSpPr>
                <p:spPr bwMode="auto">
                  <a:xfrm flipV="1">
                    <a:off x="2569" y="2441"/>
                    <a:ext cx="25" cy="1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5" name="Line 2044">
                    <a:extLst>
                      <a:ext uri="{FF2B5EF4-FFF2-40B4-BE49-F238E27FC236}">
                        <a16:creationId xmlns:a16="http://schemas.microsoft.com/office/drawing/2014/main" id="{BC1513E1-B60F-4F8D-BC1F-D65218CB3AFA}"/>
                      </a:ext>
                    </a:extLst>
                  </p:cNvPr>
                  <p:cNvSpPr>
                    <a:spLocks noChangeShapeType="1"/>
                  </p:cNvSpPr>
                  <p:nvPr/>
                </p:nvSpPr>
                <p:spPr bwMode="auto">
                  <a:xfrm>
                    <a:off x="2904" y="2487"/>
                    <a:ext cx="24" cy="6"/>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6" name="Line 2045">
                    <a:extLst>
                      <a:ext uri="{FF2B5EF4-FFF2-40B4-BE49-F238E27FC236}">
                        <a16:creationId xmlns:a16="http://schemas.microsoft.com/office/drawing/2014/main" id="{36764E3A-CCBB-4ACD-8C9B-AE0CCF06C301}"/>
                      </a:ext>
                    </a:extLst>
                  </p:cNvPr>
                  <p:cNvSpPr>
                    <a:spLocks noChangeShapeType="1"/>
                  </p:cNvSpPr>
                  <p:nvPr/>
                </p:nvSpPr>
                <p:spPr bwMode="auto">
                  <a:xfrm flipH="1">
                    <a:off x="2725" y="2631"/>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7" name="Line 2046">
                    <a:extLst>
                      <a:ext uri="{FF2B5EF4-FFF2-40B4-BE49-F238E27FC236}">
                        <a16:creationId xmlns:a16="http://schemas.microsoft.com/office/drawing/2014/main" id="{1323EE4B-DD80-44A7-8DDC-85E65A6461DF}"/>
                      </a:ext>
                    </a:extLst>
                  </p:cNvPr>
                  <p:cNvSpPr>
                    <a:spLocks noChangeShapeType="1"/>
                  </p:cNvSpPr>
                  <p:nvPr/>
                </p:nvSpPr>
                <p:spPr bwMode="auto">
                  <a:xfrm flipV="1">
                    <a:off x="2785" y="2476"/>
                    <a:ext cx="25"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8" name="Line 2047">
                    <a:extLst>
                      <a:ext uri="{FF2B5EF4-FFF2-40B4-BE49-F238E27FC236}">
                        <a16:creationId xmlns:a16="http://schemas.microsoft.com/office/drawing/2014/main" id="{F0D05FDF-A38B-4F3E-A78F-E90DC8F1A949}"/>
                      </a:ext>
                    </a:extLst>
                  </p:cNvPr>
                  <p:cNvSpPr>
                    <a:spLocks noChangeShapeType="1"/>
                  </p:cNvSpPr>
                  <p:nvPr/>
                </p:nvSpPr>
                <p:spPr bwMode="auto">
                  <a:xfrm flipH="1">
                    <a:off x="2854" y="2635"/>
                    <a:ext cx="34" cy="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9" name="Line 2048">
                    <a:extLst>
                      <a:ext uri="{FF2B5EF4-FFF2-40B4-BE49-F238E27FC236}">
                        <a16:creationId xmlns:a16="http://schemas.microsoft.com/office/drawing/2014/main" id="{414944D2-0152-4EF3-90AE-34FF622520B1}"/>
                      </a:ext>
                    </a:extLst>
                  </p:cNvPr>
                  <p:cNvSpPr>
                    <a:spLocks noChangeShapeType="1"/>
                  </p:cNvSpPr>
                  <p:nvPr/>
                </p:nvSpPr>
                <p:spPr bwMode="auto">
                  <a:xfrm>
                    <a:off x="2371" y="2352"/>
                    <a:ext cx="19" cy="1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0" name="Line 2049">
                    <a:extLst>
                      <a:ext uri="{FF2B5EF4-FFF2-40B4-BE49-F238E27FC236}">
                        <a16:creationId xmlns:a16="http://schemas.microsoft.com/office/drawing/2014/main" id="{26922488-07A5-4223-8047-802ABCCBBA02}"/>
                      </a:ext>
                    </a:extLst>
                  </p:cNvPr>
                  <p:cNvSpPr>
                    <a:spLocks noChangeShapeType="1"/>
                  </p:cNvSpPr>
                  <p:nvPr/>
                </p:nvSpPr>
                <p:spPr bwMode="auto">
                  <a:xfrm flipH="1">
                    <a:off x="2364" y="2451"/>
                    <a:ext cx="23" cy="19"/>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1" name="Line 2050">
                    <a:extLst>
                      <a:ext uri="{FF2B5EF4-FFF2-40B4-BE49-F238E27FC236}">
                        <a16:creationId xmlns:a16="http://schemas.microsoft.com/office/drawing/2014/main" id="{F05E263E-C6D3-4240-9173-B38C7FE359B3}"/>
                      </a:ext>
                    </a:extLst>
                  </p:cNvPr>
                  <p:cNvSpPr>
                    <a:spLocks noChangeShapeType="1"/>
                  </p:cNvSpPr>
                  <p:nvPr/>
                </p:nvSpPr>
                <p:spPr bwMode="auto">
                  <a:xfrm flipH="1">
                    <a:off x="2534" y="2589"/>
                    <a:ext cx="35" cy="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2" name="Line 2051">
                    <a:extLst>
                      <a:ext uri="{FF2B5EF4-FFF2-40B4-BE49-F238E27FC236}">
                        <a16:creationId xmlns:a16="http://schemas.microsoft.com/office/drawing/2014/main" id="{5ECF88A4-7CAB-4DC5-89D6-4A02B780FFD2}"/>
                      </a:ext>
                    </a:extLst>
                  </p:cNvPr>
                  <p:cNvSpPr>
                    <a:spLocks noChangeShapeType="1"/>
                  </p:cNvSpPr>
                  <p:nvPr/>
                </p:nvSpPr>
                <p:spPr bwMode="auto">
                  <a:xfrm flipH="1">
                    <a:off x="2629" y="2612"/>
                    <a:ext cx="35" cy="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3" name="Line 2052">
                    <a:extLst>
                      <a:ext uri="{FF2B5EF4-FFF2-40B4-BE49-F238E27FC236}">
                        <a16:creationId xmlns:a16="http://schemas.microsoft.com/office/drawing/2014/main" id="{47D4AA43-0C8F-4AD0-BF40-D2C9EE46E4CC}"/>
                      </a:ext>
                    </a:extLst>
                  </p:cNvPr>
                  <p:cNvSpPr>
                    <a:spLocks noChangeShapeType="1"/>
                  </p:cNvSpPr>
                  <p:nvPr/>
                </p:nvSpPr>
                <p:spPr bwMode="auto">
                  <a:xfrm>
                    <a:off x="3038" y="2512"/>
                    <a:ext cx="12" cy="2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4" name="Line 2053">
                    <a:extLst>
                      <a:ext uri="{FF2B5EF4-FFF2-40B4-BE49-F238E27FC236}">
                        <a16:creationId xmlns:a16="http://schemas.microsoft.com/office/drawing/2014/main" id="{87FD2A57-4B8E-41C4-94C8-54FB2E67A980}"/>
                      </a:ext>
                    </a:extLst>
                  </p:cNvPr>
                  <p:cNvSpPr>
                    <a:spLocks noChangeShapeType="1"/>
                  </p:cNvSpPr>
                  <p:nvPr/>
                </p:nvSpPr>
                <p:spPr bwMode="auto">
                  <a:xfrm flipV="1">
                    <a:off x="2499" y="2413"/>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5" name="Line 2054">
                    <a:extLst>
                      <a:ext uri="{FF2B5EF4-FFF2-40B4-BE49-F238E27FC236}">
                        <a16:creationId xmlns:a16="http://schemas.microsoft.com/office/drawing/2014/main" id="{6F7C8D80-968E-432D-9BA4-2775F0BC62A3}"/>
                      </a:ext>
                    </a:extLst>
                  </p:cNvPr>
                  <p:cNvSpPr>
                    <a:spLocks noChangeShapeType="1"/>
                  </p:cNvSpPr>
                  <p:nvPr/>
                </p:nvSpPr>
                <p:spPr bwMode="auto">
                  <a:xfrm flipH="1">
                    <a:off x="3010" y="2606"/>
                    <a:ext cx="23" cy="21"/>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6" name="Line 2055">
                    <a:extLst>
                      <a:ext uri="{FF2B5EF4-FFF2-40B4-BE49-F238E27FC236}">
                        <a16:creationId xmlns:a16="http://schemas.microsoft.com/office/drawing/2014/main" id="{6CC7EB49-84A7-48CD-9F5A-56CDF7E200AD}"/>
                      </a:ext>
                    </a:extLst>
                  </p:cNvPr>
                  <p:cNvSpPr>
                    <a:spLocks noChangeShapeType="1"/>
                  </p:cNvSpPr>
                  <p:nvPr/>
                </p:nvSpPr>
                <p:spPr bwMode="auto">
                  <a:xfrm>
                    <a:off x="2434" y="2382"/>
                    <a:ext cx="24" cy="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7" name="Line 2056">
                    <a:extLst>
                      <a:ext uri="{FF2B5EF4-FFF2-40B4-BE49-F238E27FC236}">
                        <a16:creationId xmlns:a16="http://schemas.microsoft.com/office/drawing/2014/main" id="{F82FA99E-BB49-4E49-A175-BBBD17BB84D2}"/>
                      </a:ext>
                    </a:extLst>
                  </p:cNvPr>
                  <p:cNvSpPr>
                    <a:spLocks noChangeShapeType="1"/>
                  </p:cNvSpPr>
                  <p:nvPr/>
                </p:nvSpPr>
                <p:spPr bwMode="auto">
                  <a:xfrm flipV="1">
                    <a:off x="2689" y="2460"/>
                    <a:ext cx="26" cy="2"/>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8" name="Line 2057">
                    <a:extLst>
                      <a:ext uri="{FF2B5EF4-FFF2-40B4-BE49-F238E27FC236}">
                        <a16:creationId xmlns:a16="http://schemas.microsoft.com/office/drawing/2014/main" id="{61B358D9-CC63-415E-8CE0-FE41C38A3E66}"/>
                      </a:ext>
                    </a:extLst>
                  </p:cNvPr>
                  <p:cNvSpPr>
                    <a:spLocks noChangeShapeType="1"/>
                  </p:cNvSpPr>
                  <p:nvPr/>
                </p:nvSpPr>
                <p:spPr bwMode="auto">
                  <a:xfrm flipH="1">
                    <a:off x="2476" y="2553"/>
                    <a:ext cx="34" cy="7"/>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9" name="Line 2058">
                    <a:extLst>
                      <a:ext uri="{FF2B5EF4-FFF2-40B4-BE49-F238E27FC236}">
                        <a16:creationId xmlns:a16="http://schemas.microsoft.com/office/drawing/2014/main" id="{B3F08F9A-1CDF-4B67-AAE9-5D2A60EA712F}"/>
                      </a:ext>
                    </a:extLst>
                  </p:cNvPr>
                  <p:cNvSpPr>
                    <a:spLocks noChangeShapeType="1"/>
                  </p:cNvSpPr>
                  <p:nvPr/>
                </p:nvSpPr>
                <p:spPr bwMode="auto">
                  <a:xfrm flipH="1">
                    <a:off x="2420" y="2506"/>
                    <a:ext cx="30" cy="1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04" name="Line 2060">
                  <a:extLst>
                    <a:ext uri="{FF2B5EF4-FFF2-40B4-BE49-F238E27FC236}">
                      <a16:creationId xmlns:a16="http://schemas.microsoft.com/office/drawing/2014/main" id="{640108E7-4F88-46CB-84FD-68492DDC35FD}"/>
                    </a:ext>
                  </a:extLst>
                </p:cNvPr>
                <p:cNvSpPr>
                  <a:spLocks noChangeShapeType="1"/>
                </p:cNvSpPr>
                <p:nvPr/>
              </p:nvSpPr>
              <p:spPr bwMode="auto">
                <a:xfrm flipV="1">
                  <a:off x="4117975" y="3871913"/>
                  <a:ext cx="39688" cy="31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Line 2061">
                  <a:extLst>
                    <a:ext uri="{FF2B5EF4-FFF2-40B4-BE49-F238E27FC236}">
                      <a16:creationId xmlns:a16="http://schemas.microsoft.com/office/drawing/2014/main" id="{3ABCC89C-771B-4CC8-B518-D2458FDAA017}"/>
                    </a:ext>
                  </a:extLst>
                </p:cNvPr>
                <p:cNvSpPr>
                  <a:spLocks noChangeShapeType="1"/>
                </p:cNvSpPr>
                <p:nvPr/>
              </p:nvSpPr>
              <p:spPr bwMode="auto">
                <a:xfrm>
                  <a:off x="3794125" y="3752850"/>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Line 2062">
                  <a:extLst>
                    <a:ext uri="{FF2B5EF4-FFF2-40B4-BE49-F238E27FC236}">
                      <a16:creationId xmlns:a16="http://schemas.microsoft.com/office/drawing/2014/main" id="{34F96D9D-A2E8-4762-BCBF-69E59C2F4CA3}"/>
                    </a:ext>
                  </a:extLst>
                </p:cNvPr>
                <p:cNvSpPr>
                  <a:spLocks noChangeShapeType="1"/>
                </p:cNvSpPr>
                <p:nvPr/>
              </p:nvSpPr>
              <p:spPr bwMode="auto">
                <a:xfrm flipH="1">
                  <a:off x="3789363" y="385445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Line 2063">
                  <a:extLst>
                    <a:ext uri="{FF2B5EF4-FFF2-40B4-BE49-F238E27FC236}">
                      <a16:creationId xmlns:a16="http://schemas.microsoft.com/office/drawing/2014/main" id="{4E258FD5-BE86-4CDC-8666-93C36644E32C}"/>
                    </a:ext>
                  </a:extLst>
                </p:cNvPr>
                <p:cNvSpPr>
                  <a:spLocks noChangeShapeType="1"/>
                </p:cNvSpPr>
                <p:nvPr/>
              </p:nvSpPr>
              <p:spPr bwMode="auto">
                <a:xfrm flipH="1">
                  <a:off x="4381500" y="4164013"/>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8" name="Line 2064">
                  <a:extLst>
                    <a:ext uri="{FF2B5EF4-FFF2-40B4-BE49-F238E27FC236}">
                      <a16:creationId xmlns:a16="http://schemas.microsoft.com/office/drawing/2014/main" id="{A9C69BDA-839F-4E5E-99D3-34E5145F5832}"/>
                    </a:ext>
                  </a:extLst>
                </p:cNvPr>
                <p:cNvSpPr>
                  <a:spLocks noChangeShapeType="1"/>
                </p:cNvSpPr>
                <p:nvPr/>
              </p:nvSpPr>
              <p:spPr bwMode="auto">
                <a:xfrm>
                  <a:off x="4841875" y="4019550"/>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Line 2065">
                  <a:extLst>
                    <a:ext uri="{FF2B5EF4-FFF2-40B4-BE49-F238E27FC236}">
                      <a16:creationId xmlns:a16="http://schemas.microsoft.com/office/drawing/2014/main" id="{0362D858-991C-48A4-AE63-85C0546A6AB7}"/>
                    </a:ext>
                  </a:extLst>
                </p:cNvPr>
                <p:cNvSpPr>
                  <a:spLocks noChangeShapeType="1"/>
                </p:cNvSpPr>
                <p:nvPr/>
              </p:nvSpPr>
              <p:spPr bwMode="auto">
                <a:xfrm>
                  <a:off x="4648200" y="3957638"/>
                  <a:ext cx="30163"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0" name="Line 2066">
                  <a:extLst>
                    <a:ext uri="{FF2B5EF4-FFF2-40B4-BE49-F238E27FC236}">
                      <a16:creationId xmlns:a16="http://schemas.microsoft.com/office/drawing/2014/main" id="{1D0249B4-2A6C-4B88-8097-4BF78200A639}"/>
                    </a:ext>
                  </a:extLst>
                </p:cNvPr>
                <p:cNvSpPr>
                  <a:spLocks noChangeShapeType="1"/>
                </p:cNvSpPr>
                <p:nvPr/>
              </p:nvSpPr>
              <p:spPr bwMode="auto">
                <a:xfrm flipH="1">
                  <a:off x="4584700" y="4159250"/>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Line 2067">
                  <a:extLst>
                    <a:ext uri="{FF2B5EF4-FFF2-40B4-BE49-F238E27FC236}">
                      <a16:creationId xmlns:a16="http://schemas.microsoft.com/office/drawing/2014/main" id="{D0CAAA7A-84A0-4D41-A1F9-132FAF2021F3}"/>
                    </a:ext>
                  </a:extLst>
                </p:cNvPr>
                <p:cNvSpPr>
                  <a:spLocks noChangeShapeType="1"/>
                </p:cNvSpPr>
                <p:nvPr/>
              </p:nvSpPr>
              <p:spPr bwMode="auto">
                <a:xfrm flipH="1">
                  <a:off x="4814888" y="4097338"/>
                  <a:ext cx="23813"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2" name="Line 2068">
                  <a:extLst>
                    <a:ext uri="{FF2B5EF4-FFF2-40B4-BE49-F238E27FC236}">
                      <a16:creationId xmlns:a16="http://schemas.microsoft.com/office/drawing/2014/main" id="{A2471029-C632-4EE1-81D1-8C8D88B4F279}"/>
                    </a:ext>
                  </a:extLst>
                </p:cNvPr>
                <p:cNvSpPr>
                  <a:spLocks noChangeShapeType="1"/>
                </p:cNvSpPr>
                <p:nvPr/>
              </p:nvSpPr>
              <p:spPr bwMode="auto">
                <a:xfrm>
                  <a:off x="4460875" y="3930650"/>
                  <a:ext cx="38100" cy="111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Line 2069">
                  <a:extLst>
                    <a:ext uri="{FF2B5EF4-FFF2-40B4-BE49-F238E27FC236}">
                      <a16:creationId xmlns:a16="http://schemas.microsoft.com/office/drawing/2014/main" id="{5E705DFE-BCCF-4713-8268-0E73DD8A91B4}"/>
                    </a:ext>
                  </a:extLst>
                </p:cNvPr>
                <p:cNvSpPr>
                  <a:spLocks noChangeShapeType="1"/>
                </p:cNvSpPr>
                <p:nvPr/>
              </p:nvSpPr>
              <p:spPr bwMode="auto">
                <a:xfrm flipH="1">
                  <a:off x="4078288" y="4097338"/>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4" name="Line 2070">
                  <a:extLst>
                    <a:ext uri="{FF2B5EF4-FFF2-40B4-BE49-F238E27FC236}">
                      <a16:creationId xmlns:a16="http://schemas.microsoft.com/office/drawing/2014/main" id="{F7CEEF02-0626-4455-9E2B-BE2BA28D4288}"/>
                    </a:ext>
                  </a:extLst>
                </p:cNvPr>
                <p:cNvSpPr>
                  <a:spLocks noChangeShapeType="1"/>
                </p:cNvSpPr>
                <p:nvPr/>
              </p:nvSpPr>
              <p:spPr bwMode="auto">
                <a:xfrm flipH="1">
                  <a:off x="4838700" y="4057650"/>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Line 2071">
                  <a:extLst>
                    <a:ext uri="{FF2B5EF4-FFF2-40B4-BE49-F238E27FC236}">
                      <a16:creationId xmlns:a16="http://schemas.microsoft.com/office/drawing/2014/main" id="{BF864932-2C17-41D7-816B-ADF2232428EE}"/>
                    </a:ext>
                  </a:extLst>
                </p:cNvPr>
                <p:cNvSpPr>
                  <a:spLocks noChangeShapeType="1"/>
                </p:cNvSpPr>
                <p:nvPr/>
              </p:nvSpPr>
              <p:spPr bwMode="auto">
                <a:xfrm>
                  <a:off x="3814763" y="3781425"/>
                  <a:ext cx="6350"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6" name="Line 2072">
                  <a:extLst>
                    <a:ext uri="{FF2B5EF4-FFF2-40B4-BE49-F238E27FC236}">
                      <a16:creationId xmlns:a16="http://schemas.microsoft.com/office/drawing/2014/main" id="{EE7F1C10-DBCF-4ACA-9A25-6F699CCEAB5E}"/>
                    </a:ext>
                  </a:extLst>
                </p:cNvPr>
                <p:cNvSpPr>
                  <a:spLocks noChangeShapeType="1"/>
                </p:cNvSpPr>
                <p:nvPr/>
              </p:nvSpPr>
              <p:spPr bwMode="auto">
                <a:xfrm flipH="1">
                  <a:off x="4229100" y="4133850"/>
                  <a:ext cx="53975" cy="127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Line 2073">
                  <a:extLst>
                    <a:ext uri="{FF2B5EF4-FFF2-40B4-BE49-F238E27FC236}">
                      <a16:creationId xmlns:a16="http://schemas.microsoft.com/office/drawing/2014/main" id="{15F10A63-5D19-4988-8B0E-860E2AB3F566}"/>
                    </a:ext>
                  </a:extLst>
                </p:cNvPr>
                <p:cNvSpPr>
                  <a:spLocks noChangeShapeType="1"/>
                </p:cNvSpPr>
                <p:nvPr/>
              </p:nvSpPr>
              <p:spPr bwMode="auto">
                <a:xfrm flipH="1">
                  <a:off x="3813175" y="3816350"/>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8" name="Line 2074">
                  <a:extLst>
                    <a:ext uri="{FF2B5EF4-FFF2-40B4-BE49-F238E27FC236}">
                      <a16:creationId xmlns:a16="http://schemas.microsoft.com/office/drawing/2014/main" id="{C4A6AFF1-652B-4CD1-810E-369E4DD8FDCD}"/>
                    </a:ext>
                  </a:extLst>
                </p:cNvPr>
                <p:cNvSpPr>
                  <a:spLocks noChangeShapeType="1"/>
                </p:cNvSpPr>
                <p:nvPr/>
              </p:nvSpPr>
              <p:spPr bwMode="auto">
                <a:xfrm>
                  <a:off x="4008438" y="3830638"/>
                  <a:ext cx="38100" cy="79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Line 2075">
                  <a:extLst>
                    <a:ext uri="{FF2B5EF4-FFF2-40B4-BE49-F238E27FC236}">
                      <a16:creationId xmlns:a16="http://schemas.microsoft.com/office/drawing/2014/main" id="{4158DC31-1D32-47F0-9A20-345F7153FD1F}"/>
                    </a:ext>
                  </a:extLst>
                </p:cNvPr>
                <p:cNvSpPr>
                  <a:spLocks noChangeShapeType="1"/>
                </p:cNvSpPr>
                <p:nvPr/>
              </p:nvSpPr>
              <p:spPr bwMode="auto">
                <a:xfrm>
                  <a:off x="3902075" y="3789363"/>
                  <a:ext cx="30163" cy="190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0" name="Line 2076">
                  <a:extLst>
                    <a:ext uri="{FF2B5EF4-FFF2-40B4-BE49-F238E27FC236}">
                      <a16:creationId xmlns:a16="http://schemas.microsoft.com/office/drawing/2014/main" id="{4F34ED52-2A83-47F1-925E-25D81B624113}"/>
                    </a:ext>
                  </a:extLst>
                </p:cNvPr>
                <p:cNvSpPr>
                  <a:spLocks noChangeShapeType="1"/>
                </p:cNvSpPr>
                <p:nvPr/>
              </p:nvSpPr>
              <p:spPr bwMode="auto">
                <a:xfrm flipH="1">
                  <a:off x="3889375" y="3948113"/>
                  <a:ext cx="36513"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Line 2077">
                  <a:extLst>
                    <a:ext uri="{FF2B5EF4-FFF2-40B4-BE49-F238E27FC236}">
                      <a16:creationId xmlns:a16="http://schemas.microsoft.com/office/drawing/2014/main" id="{EA9B6FD2-0B4D-47F2-BE2A-E73D39C5206B}"/>
                    </a:ext>
                  </a:extLst>
                </p:cNvPr>
                <p:cNvSpPr>
                  <a:spLocks noChangeShapeType="1"/>
                </p:cNvSpPr>
                <p:nvPr/>
              </p:nvSpPr>
              <p:spPr bwMode="auto">
                <a:xfrm>
                  <a:off x="4310063" y="3905250"/>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2" name="Line 2078">
                  <a:extLst>
                    <a:ext uri="{FF2B5EF4-FFF2-40B4-BE49-F238E27FC236}">
                      <a16:creationId xmlns:a16="http://schemas.microsoft.com/office/drawing/2014/main" id="{94A3DEC1-E4E9-43BE-A66E-17FB839E925D}"/>
                    </a:ext>
                  </a:extLst>
                </p:cNvPr>
                <p:cNvSpPr>
                  <a:spLocks noChangeShapeType="1"/>
                </p:cNvSpPr>
                <p:nvPr/>
              </p:nvSpPr>
              <p:spPr bwMode="auto">
                <a:xfrm flipH="1">
                  <a:off x="3984625" y="4030663"/>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Line 2079">
                  <a:extLst>
                    <a:ext uri="{FF2B5EF4-FFF2-40B4-BE49-F238E27FC236}">
                      <a16:creationId xmlns:a16="http://schemas.microsoft.com/office/drawing/2014/main" id="{BB5094E3-9DD1-4797-B6DE-3D358DBBF9FA}"/>
                    </a:ext>
                  </a:extLst>
                </p:cNvPr>
                <p:cNvSpPr>
                  <a:spLocks noChangeShapeType="1"/>
                </p:cNvSpPr>
                <p:nvPr/>
              </p:nvSpPr>
              <p:spPr bwMode="auto">
                <a:xfrm>
                  <a:off x="4157663" y="3871913"/>
                  <a:ext cx="38100" cy="95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4" name="Line 2080">
                  <a:extLst>
                    <a:ext uri="{FF2B5EF4-FFF2-40B4-BE49-F238E27FC236}">
                      <a16:creationId xmlns:a16="http://schemas.microsoft.com/office/drawing/2014/main" id="{F7611EFE-8802-4C1E-A055-0AEAC1631BF7}"/>
                    </a:ext>
                  </a:extLst>
                </p:cNvPr>
                <p:cNvSpPr>
                  <a:spLocks noChangeShapeType="1"/>
                </p:cNvSpPr>
                <p:nvPr/>
              </p:nvSpPr>
              <p:spPr bwMode="auto">
                <a:xfrm>
                  <a:off x="4678363" y="3979863"/>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Line 2081">
                  <a:extLst>
                    <a:ext uri="{FF2B5EF4-FFF2-40B4-BE49-F238E27FC236}">
                      <a16:creationId xmlns:a16="http://schemas.microsoft.com/office/drawing/2014/main" id="{6DB45B79-7340-4192-BA6B-878EF49DF13A}"/>
                    </a:ext>
                  </a:extLst>
                </p:cNvPr>
                <p:cNvSpPr>
                  <a:spLocks noChangeShapeType="1"/>
                </p:cNvSpPr>
                <p:nvPr/>
              </p:nvSpPr>
              <p:spPr bwMode="auto">
                <a:xfrm flipH="1">
                  <a:off x="4632325" y="4125913"/>
                  <a:ext cx="38100"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6" name="Line 2082">
                  <a:extLst>
                    <a:ext uri="{FF2B5EF4-FFF2-40B4-BE49-F238E27FC236}">
                      <a16:creationId xmlns:a16="http://schemas.microsoft.com/office/drawing/2014/main" id="{8CACB1DF-D664-43A1-AD2E-8B4A9B6B04AE}"/>
                    </a:ext>
                  </a:extLst>
                </p:cNvPr>
                <p:cNvSpPr>
                  <a:spLocks noChangeShapeType="1"/>
                </p:cNvSpPr>
                <p:nvPr/>
              </p:nvSpPr>
              <p:spPr bwMode="auto">
                <a:xfrm flipH="1">
                  <a:off x="4435475" y="4140200"/>
                  <a:ext cx="47625" cy="238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Line 2083">
                  <a:extLst>
                    <a:ext uri="{FF2B5EF4-FFF2-40B4-BE49-F238E27FC236}">
                      <a16:creationId xmlns:a16="http://schemas.microsoft.com/office/drawing/2014/main" id="{38D9A2E4-6D05-4664-8312-F126283DD0EA}"/>
                    </a:ext>
                  </a:extLst>
                </p:cNvPr>
                <p:cNvSpPr>
                  <a:spLocks noChangeShapeType="1"/>
                </p:cNvSpPr>
                <p:nvPr/>
              </p:nvSpPr>
              <p:spPr bwMode="auto">
                <a:xfrm>
                  <a:off x="4498975" y="3941763"/>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8" name="Line 2084">
                  <a:extLst>
                    <a:ext uri="{FF2B5EF4-FFF2-40B4-BE49-F238E27FC236}">
                      <a16:creationId xmlns:a16="http://schemas.microsoft.com/office/drawing/2014/main" id="{6B71C43A-6A71-4859-8E2D-98CE162A9B2E}"/>
                    </a:ext>
                  </a:extLst>
                </p:cNvPr>
                <p:cNvSpPr>
                  <a:spLocks noChangeShapeType="1"/>
                </p:cNvSpPr>
                <p:nvPr/>
              </p:nvSpPr>
              <p:spPr bwMode="auto">
                <a:xfrm>
                  <a:off x="3932238" y="3808413"/>
                  <a:ext cx="20638"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Line 2085">
                  <a:extLst>
                    <a:ext uri="{FF2B5EF4-FFF2-40B4-BE49-F238E27FC236}">
                      <a16:creationId xmlns:a16="http://schemas.microsoft.com/office/drawing/2014/main" id="{72E7E8BD-7FFB-4366-B515-E304B25B6D81}"/>
                    </a:ext>
                  </a:extLst>
                </p:cNvPr>
                <p:cNvSpPr>
                  <a:spLocks noChangeShapeType="1"/>
                </p:cNvSpPr>
                <p:nvPr/>
              </p:nvSpPr>
              <p:spPr bwMode="auto">
                <a:xfrm flipH="1">
                  <a:off x="4132263" y="4075113"/>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0" name="Line 2086">
                  <a:extLst>
                    <a:ext uri="{FF2B5EF4-FFF2-40B4-BE49-F238E27FC236}">
                      <a16:creationId xmlns:a16="http://schemas.microsoft.com/office/drawing/2014/main" id="{9DA8B207-29FC-4F54-9D7D-A0447C6EDFA5}"/>
                    </a:ext>
                  </a:extLst>
                </p:cNvPr>
                <p:cNvSpPr>
                  <a:spLocks noChangeShapeType="1"/>
                </p:cNvSpPr>
                <p:nvPr/>
              </p:nvSpPr>
              <p:spPr bwMode="auto">
                <a:xfrm flipH="1">
                  <a:off x="4283075" y="4111625"/>
                  <a:ext cx="47625" cy="222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Line 2087">
                  <a:extLst>
                    <a:ext uri="{FF2B5EF4-FFF2-40B4-BE49-F238E27FC236}">
                      <a16:creationId xmlns:a16="http://schemas.microsoft.com/office/drawing/2014/main" id="{46416CD6-94B4-4DA5-B058-0F0F86F16CD0}"/>
                    </a:ext>
                  </a:extLst>
                </p:cNvPr>
                <p:cNvSpPr>
                  <a:spLocks noChangeShapeType="1"/>
                </p:cNvSpPr>
                <p:nvPr/>
              </p:nvSpPr>
              <p:spPr bwMode="auto">
                <a:xfrm>
                  <a:off x="4046538" y="383857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2" name="Line 2088">
                  <a:extLst>
                    <a:ext uri="{FF2B5EF4-FFF2-40B4-BE49-F238E27FC236}">
                      <a16:creationId xmlns:a16="http://schemas.microsoft.com/office/drawing/2014/main" id="{E4403CC8-7B3B-437B-AA9C-10D4799AD015}"/>
                    </a:ext>
                  </a:extLst>
                </p:cNvPr>
                <p:cNvSpPr>
                  <a:spLocks noChangeShapeType="1"/>
                </p:cNvSpPr>
                <p:nvPr/>
              </p:nvSpPr>
              <p:spPr bwMode="auto">
                <a:xfrm flipH="1">
                  <a:off x="3925888" y="391160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Line 2089">
                  <a:extLst>
                    <a:ext uri="{FF2B5EF4-FFF2-40B4-BE49-F238E27FC236}">
                      <a16:creationId xmlns:a16="http://schemas.microsoft.com/office/drawing/2014/main" id="{D1535A53-7093-4EE1-8AD6-49D37079C993}"/>
                    </a:ext>
                  </a:extLst>
                </p:cNvPr>
                <p:cNvSpPr>
                  <a:spLocks noChangeShapeType="1"/>
                </p:cNvSpPr>
                <p:nvPr/>
              </p:nvSpPr>
              <p:spPr bwMode="auto">
                <a:xfrm flipH="1">
                  <a:off x="4670425" y="4087813"/>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 name="Line 2090">
                  <a:extLst>
                    <a:ext uri="{FF2B5EF4-FFF2-40B4-BE49-F238E27FC236}">
                      <a16:creationId xmlns:a16="http://schemas.microsoft.com/office/drawing/2014/main" id="{8980BD8C-5E6A-4159-AB54-8280BF1CB8CB}"/>
                    </a:ext>
                  </a:extLst>
                </p:cNvPr>
                <p:cNvSpPr>
                  <a:spLocks noChangeShapeType="1"/>
                </p:cNvSpPr>
                <p:nvPr/>
              </p:nvSpPr>
              <p:spPr bwMode="auto">
                <a:xfrm>
                  <a:off x="4697413" y="4010025"/>
                  <a:ext cx="635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Line 2091">
                  <a:extLst>
                    <a:ext uri="{FF2B5EF4-FFF2-40B4-BE49-F238E27FC236}">
                      <a16:creationId xmlns:a16="http://schemas.microsoft.com/office/drawing/2014/main" id="{148C7820-9C0C-4722-99D5-B12FB6A36970}"/>
                    </a:ext>
                  </a:extLst>
                </p:cNvPr>
                <p:cNvSpPr>
                  <a:spLocks noChangeShapeType="1"/>
                </p:cNvSpPr>
                <p:nvPr/>
              </p:nvSpPr>
              <p:spPr bwMode="auto">
                <a:xfrm>
                  <a:off x="4348163" y="3914775"/>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6" name="Line 2092">
                  <a:extLst>
                    <a:ext uri="{FF2B5EF4-FFF2-40B4-BE49-F238E27FC236}">
                      <a16:creationId xmlns:a16="http://schemas.microsoft.com/office/drawing/2014/main" id="{FE65303C-8653-4D7B-8162-E26EBB310647}"/>
                    </a:ext>
                  </a:extLst>
                </p:cNvPr>
                <p:cNvSpPr>
                  <a:spLocks noChangeShapeType="1"/>
                </p:cNvSpPr>
                <p:nvPr/>
              </p:nvSpPr>
              <p:spPr bwMode="auto">
                <a:xfrm flipH="1">
                  <a:off x="4032250" y="3998913"/>
                  <a:ext cx="36513"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Line 2093">
                  <a:extLst>
                    <a:ext uri="{FF2B5EF4-FFF2-40B4-BE49-F238E27FC236}">
                      <a16:creationId xmlns:a16="http://schemas.microsoft.com/office/drawing/2014/main" id="{B3D04348-CD18-4EBB-A219-0590E1AC2544}"/>
                    </a:ext>
                  </a:extLst>
                </p:cNvPr>
                <p:cNvSpPr>
                  <a:spLocks noChangeShapeType="1"/>
                </p:cNvSpPr>
                <p:nvPr/>
              </p:nvSpPr>
              <p:spPr bwMode="auto">
                <a:xfrm>
                  <a:off x="3952875" y="3838575"/>
                  <a:ext cx="4763" cy="3492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8" name="Line 2094">
                  <a:extLst>
                    <a:ext uri="{FF2B5EF4-FFF2-40B4-BE49-F238E27FC236}">
                      <a16:creationId xmlns:a16="http://schemas.microsoft.com/office/drawing/2014/main" id="{826FC633-3607-42B9-BBD4-08C52BA2013A}"/>
                    </a:ext>
                  </a:extLst>
                </p:cNvPr>
                <p:cNvSpPr>
                  <a:spLocks noChangeShapeType="1"/>
                </p:cNvSpPr>
                <p:nvPr/>
              </p:nvSpPr>
              <p:spPr bwMode="auto">
                <a:xfrm>
                  <a:off x="4195763" y="3881438"/>
                  <a:ext cx="30163" cy="206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Line 2095">
                  <a:extLst>
                    <a:ext uri="{FF2B5EF4-FFF2-40B4-BE49-F238E27FC236}">
                      <a16:creationId xmlns:a16="http://schemas.microsoft.com/office/drawing/2014/main" id="{9C54386E-7C79-44E3-BAFC-C119B636A177}"/>
                    </a:ext>
                  </a:extLst>
                </p:cNvPr>
                <p:cNvSpPr>
                  <a:spLocks noChangeShapeType="1"/>
                </p:cNvSpPr>
                <p:nvPr/>
              </p:nvSpPr>
              <p:spPr bwMode="auto">
                <a:xfrm flipH="1">
                  <a:off x="4483100" y="4106863"/>
                  <a:ext cx="36513"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0" name="Line 2096">
                  <a:extLst>
                    <a:ext uri="{FF2B5EF4-FFF2-40B4-BE49-F238E27FC236}">
                      <a16:creationId xmlns:a16="http://schemas.microsoft.com/office/drawing/2014/main" id="{57E907A9-FD90-40C2-B79B-F39A17FEA437}"/>
                    </a:ext>
                  </a:extLst>
                </p:cNvPr>
                <p:cNvSpPr>
                  <a:spLocks noChangeShapeType="1"/>
                </p:cNvSpPr>
                <p:nvPr/>
              </p:nvSpPr>
              <p:spPr bwMode="auto">
                <a:xfrm flipH="1">
                  <a:off x="4694238" y="4048125"/>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Line 2097">
                  <a:extLst>
                    <a:ext uri="{FF2B5EF4-FFF2-40B4-BE49-F238E27FC236}">
                      <a16:creationId xmlns:a16="http://schemas.microsoft.com/office/drawing/2014/main" id="{0248461B-CD32-4AAD-9B09-3D6C32AD7EB1}"/>
                    </a:ext>
                  </a:extLst>
                </p:cNvPr>
                <p:cNvSpPr>
                  <a:spLocks noChangeShapeType="1"/>
                </p:cNvSpPr>
                <p:nvPr/>
              </p:nvSpPr>
              <p:spPr bwMode="auto">
                <a:xfrm flipH="1">
                  <a:off x="3949700" y="3873500"/>
                  <a:ext cx="7938"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2" name="Line 2098">
                  <a:extLst>
                    <a:ext uri="{FF2B5EF4-FFF2-40B4-BE49-F238E27FC236}">
                      <a16:creationId xmlns:a16="http://schemas.microsoft.com/office/drawing/2014/main" id="{869AA404-7F3B-4D47-AF75-95D806993569}"/>
                    </a:ext>
                  </a:extLst>
                </p:cNvPr>
                <p:cNvSpPr>
                  <a:spLocks noChangeShapeType="1"/>
                </p:cNvSpPr>
                <p:nvPr/>
              </p:nvSpPr>
              <p:spPr bwMode="auto">
                <a:xfrm>
                  <a:off x="4529138" y="3962400"/>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Line 2099">
                  <a:extLst>
                    <a:ext uri="{FF2B5EF4-FFF2-40B4-BE49-F238E27FC236}">
                      <a16:creationId xmlns:a16="http://schemas.microsoft.com/office/drawing/2014/main" id="{E2B42083-8250-47F0-ADFB-3B20D7F07E0A}"/>
                    </a:ext>
                  </a:extLst>
                </p:cNvPr>
                <p:cNvSpPr>
                  <a:spLocks noChangeShapeType="1"/>
                </p:cNvSpPr>
                <p:nvPr/>
              </p:nvSpPr>
              <p:spPr bwMode="auto">
                <a:xfrm>
                  <a:off x="4076700" y="3859213"/>
                  <a:ext cx="20638"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Line 2100">
                  <a:extLst>
                    <a:ext uri="{FF2B5EF4-FFF2-40B4-BE49-F238E27FC236}">
                      <a16:creationId xmlns:a16="http://schemas.microsoft.com/office/drawing/2014/main" id="{4CC077FE-3CA0-4E6F-BF0C-971FAF0881C9}"/>
                    </a:ext>
                  </a:extLst>
                </p:cNvPr>
                <p:cNvSpPr>
                  <a:spLocks noChangeShapeType="1"/>
                </p:cNvSpPr>
                <p:nvPr/>
              </p:nvSpPr>
              <p:spPr bwMode="auto">
                <a:xfrm flipH="1">
                  <a:off x="4179888" y="4043363"/>
                  <a:ext cx="38100" cy="3175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5" name="Line 2101">
                  <a:extLst>
                    <a:ext uri="{FF2B5EF4-FFF2-40B4-BE49-F238E27FC236}">
                      <a16:creationId xmlns:a16="http://schemas.microsoft.com/office/drawing/2014/main" id="{7CFD426E-C2E6-4B96-9F8F-162574BA8C3F}"/>
                    </a:ext>
                  </a:extLst>
                </p:cNvPr>
                <p:cNvSpPr>
                  <a:spLocks noChangeShapeType="1"/>
                </p:cNvSpPr>
                <p:nvPr/>
              </p:nvSpPr>
              <p:spPr bwMode="auto">
                <a:xfrm flipH="1">
                  <a:off x="4330700" y="4078288"/>
                  <a:ext cx="38100" cy="3333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6" name="Line 2102">
                  <a:extLst>
                    <a:ext uri="{FF2B5EF4-FFF2-40B4-BE49-F238E27FC236}">
                      <a16:creationId xmlns:a16="http://schemas.microsoft.com/office/drawing/2014/main" id="{1C70036C-D217-458E-B48F-1C7F5A1771F8}"/>
                    </a:ext>
                  </a:extLst>
                </p:cNvPr>
                <p:cNvSpPr>
                  <a:spLocks noChangeShapeType="1"/>
                </p:cNvSpPr>
                <p:nvPr/>
              </p:nvSpPr>
              <p:spPr bwMode="auto">
                <a:xfrm flipH="1">
                  <a:off x="4068763" y="3962400"/>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Line 2103">
                  <a:extLst>
                    <a:ext uri="{FF2B5EF4-FFF2-40B4-BE49-F238E27FC236}">
                      <a16:creationId xmlns:a16="http://schemas.microsoft.com/office/drawing/2014/main" id="{F95E80E4-AFE3-4865-A300-EF1FFA6E5335}"/>
                    </a:ext>
                  </a:extLst>
                </p:cNvPr>
                <p:cNvSpPr>
                  <a:spLocks noChangeShapeType="1"/>
                </p:cNvSpPr>
                <p:nvPr/>
              </p:nvSpPr>
              <p:spPr bwMode="auto">
                <a:xfrm flipH="1">
                  <a:off x="4519613" y="4068763"/>
                  <a:ext cx="25400"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8" name="Line 2104">
                  <a:extLst>
                    <a:ext uri="{FF2B5EF4-FFF2-40B4-BE49-F238E27FC236}">
                      <a16:creationId xmlns:a16="http://schemas.microsoft.com/office/drawing/2014/main" id="{238407FF-795B-43BA-8DCE-4134307C1850}"/>
                    </a:ext>
                  </a:extLst>
                </p:cNvPr>
                <p:cNvSpPr>
                  <a:spLocks noChangeShapeType="1"/>
                </p:cNvSpPr>
                <p:nvPr/>
              </p:nvSpPr>
              <p:spPr bwMode="auto">
                <a:xfrm>
                  <a:off x="4378325" y="3935413"/>
                  <a:ext cx="19050" cy="3016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Line 2105">
                  <a:extLst>
                    <a:ext uri="{FF2B5EF4-FFF2-40B4-BE49-F238E27FC236}">
                      <a16:creationId xmlns:a16="http://schemas.microsoft.com/office/drawing/2014/main" id="{D8B766C1-3C48-4207-9A10-46845005D5D7}"/>
                    </a:ext>
                  </a:extLst>
                </p:cNvPr>
                <p:cNvSpPr>
                  <a:spLocks noChangeShapeType="1"/>
                </p:cNvSpPr>
                <p:nvPr/>
              </p:nvSpPr>
              <p:spPr bwMode="auto">
                <a:xfrm>
                  <a:off x="4548188" y="3992563"/>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0" name="Line 2106">
                  <a:extLst>
                    <a:ext uri="{FF2B5EF4-FFF2-40B4-BE49-F238E27FC236}">
                      <a16:creationId xmlns:a16="http://schemas.microsoft.com/office/drawing/2014/main" id="{A1D3C931-AAFC-4D85-AA0B-C88079FBC8F7}"/>
                    </a:ext>
                  </a:extLst>
                </p:cNvPr>
                <p:cNvSpPr>
                  <a:spLocks noChangeShapeType="1"/>
                </p:cNvSpPr>
                <p:nvPr/>
              </p:nvSpPr>
              <p:spPr bwMode="auto">
                <a:xfrm>
                  <a:off x="4225925" y="3902075"/>
                  <a:ext cx="19050" cy="28575"/>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Line 2107">
                  <a:extLst>
                    <a:ext uri="{FF2B5EF4-FFF2-40B4-BE49-F238E27FC236}">
                      <a16:creationId xmlns:a16="http://schemas.microsoft.com/office/drawing/2014/main" id="{68BF6728-454D-4848-91DA-666C4345C143}"/>
                    </a:ext>
                  </a:extLst>
                </p:cNvPr>
                <p:cNvSpPr>
                  <a:spLocks noChangeShapeType="1"/>
                </p:cNvSpPr>
                <p:nvPr/>
              </p:nvSpPr>
              <p:spPr bwMode="auto">
                <a:xfrm>
                  <a:off x="4097338" y="3887788"/>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2" name="Line 2108">
                  <a:extLst>
                    <a:ext uri="{FF2B5EF4-FFF2-40B4-BE49-F238E27FC236}">
                      <a16:creationId xmlns:a16="http://schemas.microsoft.com/office/drawing/2014/main" id="{C97AB6D3-AFD9-48EB-B43A-0B08171883AE}"/>
                    </a:ext>
                  </a:extLst>
                </p:cNvPr>
                <p:cNvSpPr>
                  <a:spLocks noChangeShapeType="1"/>
                </p:cNvSpPr>
                <p:nvPr/>
              </p:nvSpPr>
              <p:spPr bwMode="auto">
                <a:xfrm flipH="1">
                  <a:off x="4545013" y="4029075"/>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Line 2109">
                  <a:extLst>
                    <a:ext uri="{FF2B5EF4-FFF2-40B4-BE49-F238E27FC236}">
                      <a16:creationId xmlns:a16="http://schemas.microsoft.com/office/drawing/2014/main" id="{5B2D04AB-4665-4EB4-8F6D-59ED274272E1}"/>
                    </a:ext>
                  </a:extLst>
                </p:cNvPr>
                <p:cNvSpPr>
                  <a:spLocks noChangeShapeType="1"/>
                </p:cNvSpPr>
                <p:nvPr/>
              </p:nvSpPr>
              <p:spPr bwMode="auto">
                <a:xfrm flipH="1">
                  <a:off x="4092575" y="3924300"/>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4" name="Line 2110">
                  <a:extLst>
                    <a:ext uri="{FF2B5EF4-FFF2-40B4-BE49-F238E27FC236}">
                      <a16:creationId xmlns:a16="http://schemas.microsoft.com/office/drawing/2014/main" id="{669D495A-1290-4779-8CF9-43F60516EADF}"/>
                    </a:ext>
                  </a:extLst>
                </p:cNvPr>
                <p:cNvSpPr>
                  <a:spLocks noChangeShapeType="1"/>
                </p:cNvSpPr>
                <p:nvPr/>
              </p:nvSpPr>
              <p:spPr bwMode="auto">
                <a:xfrm flipH="1">
                  <a:off x="4217988" y="4005263"/>
                  <a:ext cx="23813"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Line 2111">
                  <a:extLst>
                    <a:ext uri="{FF2B5EF4-FFF2-40B4-BE49-F238E27FC236}">
                      <a16:creationId xmlns:a16="http://schemas.microsoft.com/office/drawing/2014/main" id="{6B5CA01A-A4DB-4C50-9FCE-E47105FCFA3A}"/>
                    </a:ext>
                  </a:extLst>
                </p:cNvPr>
                <p:cNvSpPr>
                  <a:spLocks noChangeShapeType="1"/>
                </p:cNvSpPr>
                <p:nvPr/>
              </p:nvSpPr>
              <p:spPr bwMode="auto">
                <a:xfrm flipH="1">
                  <a:off x="4368800" y="4041775"/>
                  <a:ext cx="2381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6" name="Line 2112">
                  <a:extLst>
                    <a:ext uri="{FF2B5EF4-FFF2-40B4-BE49-F238E27FC236}">
                      <a16:creationId xmlns:a16="http://schemas.microsoft.com/office/drawing/2014/main" id="{30589B87-A4F1-4F12-AFE0-A062FE4E84DA}"/>
                    </a:ext>
                  </a:extLst>
                </p:cNvPr>
                <p:cNvSpPr>
                  <a:spLocks noChangeShapeType="1"/>
                </p:cNvSpPr>
                <p:nvPr/>
              </p:nvSpPr>
              <p:spPr bwMode="auto">
                <a:xfrm>
                  <a:off x="4397375" y="3965575"/>
                  <a:ext cx="4763"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Line 2113">
                  <a:extLst>
                    <a:ext uri="{FF2B5EF4-FFF2-40B4-BE49-F238E27FC236}">
                      <a16:creationId xmlns:a16="http://schemas.microsoft.com/office/drawing/2014/main" id="{AEB3182E-633A-44B5-8E9A-B56651CE7FC0}"/>
                    </a:ext>
                  </a:extLst>
                </p:cNvPr>
                <p:cNvSpPr>
                  <a:spLocks noChangeShapeType="1"/>
                </p:cNvSpPr>
                <p:nvPr/>
              </p:nvSpPr>
              <p:spPr bwMode="auto">
                <a:xfrm>
                  <a:off x="4244975" y="3930650"/>
                  <a:ext cx="6350" cy="36513"/>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8" name="Line 2114">
                  <a:extLst>
                    <a:ext uri="{FF2B5EF4-FFF2-40B4-BE49-F238E27FC236}">
                      <a16:creationId xmlns:a16="http://schemas.microsoft.com/office/drawing/2014/main" id="{E562086A-0F05-4A98-B03D-FA5F9D6A725F}"/>
                    </a:ext>
                  </a:extLst>
                </p:cNvPr>
                <p:cNvSpPr>
                  <a:spLocks noChangeShapeType="1"/>
                </p:cNvSpPr>
                <p:nvPr/>
              </p:nvSpPr>
              <p:spPr bwMode="auto">
                <a:xfrm flipH="1">
                  <a:off x="4392613" y="4002088"/>
                  <a:ext cx="9525" cy="39688"/>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2115">
                  <a:extLst>
                    <a:ext uri="{FF2B5EF4-FFF2-40B4-BE49-F238E27FC236}">
                      <a16:creationId xmlns:a16="http://schemas.microsoft.com/office/drawing/2014/main" id="{F0BAFA0D-5DA4-464D-8C7A-A19250FCE7A7}"/>
                    </a:ext>
                  </a:extLst>
                </p:cNvPr>
                <p:cNvSpPr>
                  <a:spLocks noChangeShapeType="1"/>
                </p:cNvSpPr>
                <p:nvPr/>
              </p:nvSpPr>
              <p:spPr bwMode="auto">
                <a:xfrm flipH="1">
                  <a:off x="4241800" y="3967163"/>
                  <a:ext cx="9525" cy="38100"/>
                </a:xfrm>
                <a:prstGeom prst="line">
                  <a:avLst/>
                </a:prstGeom>
                <a:noFill/>
                <a:ln w="22225" cap="flat">
                  <a:solidFill>
                    <a:srgbClr val="FFFF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 name="TextBox 2">
            <a:extLst>
              <a:ext uri="{FF2B5EF4-FFF2-40B4-BE49-F238E27FC236}">
                <a16:creationId xmlns:a16="http://schemas.microsoft.com/office/drawing/2014/main" id="{C90E7DAC-5B84-46DB-AD89-AB95BDA2E8C2}"/>
              </a:ext>
            </a:extLst>
          </p:cNvPr>
          <p:cNvSpPr txBox="1"/>
          <p:nvPr/>
        </p:nvSpPr>
        <p:spPr>
          <a:xfrm>
            <a:off x="1465761" y="3362980"/>
            <a:ext cx="6212479" cy="523220"/>
          </a:xfrm>
          <a:prstGeom prst="rect">
            <a:avLst/>
          </a:prstGeom>
          <a:noFill/>
        </p:spPr>
        <p:txBody>
          <a:bodyPr wrap="square" rtlCol="0">
            <a:spAutoFit/>
          </a:bodyPr>
          <a:lstStyle/>
          <a:p>
            <a:pPr algn="ctr" fontAlgn="auto">
              <a:spcBef>
                <a:spcPts val="0"/>
              </a:spcBef>
              <a:spcAft>
                <a:spcPts val="0"/>
              </a:spcAft>
            </a:pPr>
            <a:r>
              <a:rPr kumimoji="1" lang="en-US" sz="2800" dirty="0">
                <a:solidFill>
                  <a:schemeClr val="bg1"/>
                </a:solidFill>
                <a:latin typeface="Calibri" panose="020F0502020204030204" pitchFamily="34" charset="0"/>
                <a:cs typeface="Calibri" panose="020F0502020204030204" pitchFamily="34" charset="0"/>
              </a:rPr>
              <a:t>Higher Performance Curves?</a:t>
            </a:r>
          </a:p>
        </p:txBody>
      </p:sp>
    </p:spTree>
    <p:extLst>
      <p:ext uri="{BB962C8B-B14F-4D97-AF65-F5344CB8AC3E}">
        <p14:creationId xmlns:p14="http://schemas.microsoft.com/office/powerpoint/2010/main" val="16244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C77CD0-A603-4069-8E3B-7DCA872C5EE7}"/>
              </a:ext>
            </a:extLst>
          </p:cNvPr>
          <p:cNvGrpSpPr/>
          <p:nvPr/>
        </p:nvGrpSpPr>
        <p:grpSpPr>
          <a:xfrm>
            <a:off x="2895600" y="1001060"/>
            <a:ext cx="3352800" cy="5399740"/>
            <a:chOff x="2362200" y="1100076"/>
            <a:chExt cx="2468880" cy="397617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37554"/>
              <a:ext cx="2468880" cy="2468880"/>
            </a:xfrm>
            <a:prstGeom prst="rect">
              <a:avLst/>
            </a:prstGeom>
            <a:ln>
              <a:solidFill>
                <a:schemeClr val="bg1">
                  <a:lumMod val="65000"/>
                </a:schemeClr>
              </a:solidFill>
            </a:ln>
          </p:spPr>
        </p:pic>
        <p:sp>
          <p:nvSpPr>
            <p:cNvPr id="10" name="TextBox 9"/>
            <p:cNvSpPr txBox="1"/>
            <p:nvPr/>
          </p:nvSpPr>
          <p:spPr>
            <a:xfrm>
              <a:off x="2362200" y="1100076"/>
              <a:ext cx="24688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Depth Staircase</a:t>
              </a:r>
            </a:p>
          </p:txBody>
        </p:sp>
        <p:cxnSp>
          <p:nvCxnSpPr>
            <p:cNvPr id="32" name="Straight Arrow Connector 31"/>
            <p:cNvCxnSpPr/>
            <p:nvPr/>
          </p:nvCxnSpPr>
          <p:spPr>
            <a:xfrm flipV="1">
              <a:off x="2705525" y="1930199"/>
              <a:ext cx="1773220" cy="2893"/>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2"/>
            <p:cNvSpPr txBox="1">
              <a:spLocks noChangeArrowheads="1"/>
            </p:cNvSpPr>
            <p:nvPr/>
          </p:nvSpPr>
          <p:spPr bwMode="auto">
            <a:xfrm>
              <a:off x="3270428" y="1856286"/>
              <a:ext cx="781051"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7.0 m</a:t>
              </a:r>
            </a:p>
          </p:txBody>
        </p:sp>
        <p:cxnSp>
          <p:nvCxnSpPr>
            <p:cNvPr id="36" name="Straight Arrow Connector 35"/>
            <p:cNvCxnSpPr/>
            <p:nvPr/>
          </p:nvCxnSpPr>
          <p:spPr>
            <a:xfrm flipV="1">
              <a:off x="2716210" y="2880981"/>
              <a:ext cx="130090" cy="30996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2"/>
            <p:cNvSpPr txBox="1">
              <a:spLocks noChangeArrowheads="1"/>
            </p:cNvSpPr>
            <p:nvPr/>
          </p:nvSpPr>
          <p:spPr bwMode="auto">
            <a:xfrm>
              <a:off x="2740672" y="2878191"/>
              <a:ext cx="777408"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1.0 m</a:t>
              </a:r>
            </a:p>
          </p:txBody>
        </p:sp>
        <p:cxnSp>
          <p:nvCxnSpPr>
            <p:cNvPr id="40" name="Straight Arrow Connector 39"/>
            <p:cNvCxnSpPr/>
            <p:nvPr/>
          </p:nvCxnSpPr>
          <p:spPr>
            <a:xfrm>
              <a:off x="2816577" y="2428747"/>
              <a:ext cx="29723" cy="45223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Rectangle 2"/>
            <p:cNvSpPr txBox="1">
              <a:spLocks noChangeArrowheads="1"/>
            </p:cNvSpPr>
            <p:nvPr/>
          </p:nvSpPr>
          <p:spPr bwMode="auto">
            <a:xfrm>
              <a:off x="2791250" y="2486986"/>
              <a:ext cx="726830" cy="356647"/>
            </a:xfrm>
            <a:prstGeom prst="rect">
              <a:avLst/>
            </a:prstGeom>
            <a:noFill/>
            <a:ln>
              <a:noFill/>
            </a:ln>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1.0 m</a:t>
              </a:r>
            </a:p>
          </p:txBody>
        </p:sp>
        <p:sp>
          <p:nvSpPr>
            <p:cNvPr id="44" name="Rectangle 2"/>
            <p:cNvSpPr txBox="1">
              <a:spLocks noChangeArrowheads="1"/>
            </p:cNvSpPr>
            <p:nvPr/>
          </p:nvSpPr>
          <p:spPr bwMode="auto">
            <a:xfrm>
              <a:off x="2844693" y="4697902"/>
              <a:ext cx="1051859" cy="378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sensor</a:t>
              </a:r>
            </a:p>
          </p:txBody>
        </p:sp>
        <p:grpSp>
          <p:nvGrpSpPr>
            <p:cNvPr id="45" name="Group 44"/>
            <p:cNvGrpSpPr/>
            <p:nvPr/>
          </p:nvGrpSpPr>
          <p:grpSpPr>
            <a:xfrm rot="20418051">
              <a:off x="2721612" y="4601121"/>
              <a:ext cx="320595" cy="377540"/>
              <a:chOff x="493881" y="2976592"/>
              <a:chExt cx="427460" cy="503386"/>
            </a:xfrm>
          </p:grpSpPr>
          <p:sp>
            <p:nvSpPr>
              <p:cNvPr id="46" name="Rectangle 16"/>
              <p:cNvSpPr>
                <a:spLocks noChangeArrowheads="1"/>
              </p:cNvSpPr>
              <p:nvPr/>
            </p:nvSpPr>
            <p:spPr bwMode="auto">
              <a:xfrm rot="8003866">
                <a:off x="399580" y="3106642"/>
                <a:ext cx="467637" cy="279035"/>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Verdana" pitchFamily="34" charset="0"/>
                  <a:ea typeface="Verdana" pitchFamily="34" charset="0"/>
                  <a:cs typeface="Verdana" pitchFamily="34" charset="0"/>
                </a:endParaRPr>
              </a:p>
            </p:txBody>
          </p:sp>
          <p:sp>
            <p:nvSpPr>
              <p:cNvPr id="47" name="Rectangle 17"/>
              <p:cNvSpPr>
                <a:spLocks noChangeArrowheads="1"/>
              </p:cNvSpPr>
              <p:nvPr/>
            </p:nvSpPr>
            <p:spPr bwMode="auto">
              <a:xfrm rot="8003866">
                <a:off x="793128" y="2965288"/>
                <a:ext cx="116909" cy="139517"/>
              </a:xfrm>
              <a:prstGeom prst="rect">
                <a:avLst/>
              </a:prstGeom>
              <a:solidFill>
                <a:srgbClr val="3333CC">
                  <a:lumMod val="60000"/>
                  <a:lumOff val="40000"/>
                </a:srgbClr>
              </a:solidFill>
              <a:ln w="9525">
                <a:solidFill>
                  <a:srgbClr val="000000"/>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Verdana" pitchFamily="34" charset="0"/>
                  <a:ea typeface="Verdana" pitchFamily="34" charset="0"/>
                  <a:cs typeface="Verdana" pitchFamily="34" charset="0"/>
                </a:endParaRPr>
              </a:p>
            </p:txBody>
          </p:sp>
        </p:grpSp>
        <p:sp>
          <p:nvSpPr>
            <p:cNvPr id="48" name="Rectangle 2"/>
            <p:cNvSpPr txBox="1">
              <a:spLocks noChangeArrowheads="1"/>
            </p:cNvSpPr>
            <p:nvPr/>
          </p:nvSpPr>
          <p:spPr bwMode="auto">
            <a:xfrm rot="17604697">
              <a:off x="3189187" y="3341141"/>
              <a:ext cx="778228" cy="3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6" tIns="34529" rIns="69056" bIns="34529"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Verdana" pitchFamily="34" charset="0"/>
                  <a:cs typeface="Verdana" pitchFamily="34" charset="0"/>
                </a:rPr>
                <a:t>7.0 m</a:t>
              </a:r>
            </a:p>
          </p:txBody>
        </p:sp>
        <p:cxnSp>
          <p:nvCxnSpPr>
            <p:cNvPr id="49" name="Straight Arrow Connector 48"/>
            <p:cNvCxnSpPr/>
            <p:nvPr/>
          </p:nvCxnSpPr>
          <p:spPr>
            <a:xfrm flipH="1">
              <a:off x="2965967" y="2810488"/>
              <a:ext cx="767141" cy="1755812"/>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Scene</a:t>
            </a:r>
          </a:p>
        </p:txBody>
      </p:sp>
      <p:cxnSp>
        <p:nvCxnSpPr>
          <p:cNvPr id="41" name="Straight Connector 40"/>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8797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extBox 37"/>
          <p:cNvSpPr txBox="1"/>
          <p:nvPr/>
        </p:nvSpPr>
        <p:spPr>
          <a:xfrm>
            <a:off x="3810" y="86380"/>
            <a:ext cx="914019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C000"/>
                </a:solidFill>
                <a:effectLst/>
                <a:uLnTx/>
                <a:uFillTx/>
                <a:latin typeface="Calibri"/>
                <a:ea typeface="+mn-ea"/>
                <a:cs typeface="+mn-cs"/>
              </a:rPr>
              <a:t>Comparisons: </a:t>
            </a:r>
            <a:r>
              <a:rPr kumimoji="0" lang="en-US" sz="3600" b="0" i="0" u="none" strike="noStrike" kern="1200" cap="none" spc="0" normalizeH="0" baseline="0" noProof="0" dirty="0">
                <a:ln>
                  <a:noFill/>
                </a:ln>
                <a:solidFill>
                  <a:schemeClr val="bg1"/>
                </a:solidFill>
                <a:effectLst/>
                <a:uLnTx/>
                <a:uFillTx/>
                <a:latin typeface="Calibri"/>
                <a:ea typeface="+mn-ea"/>
                <a:cs typeface="+mn-cs"/>
              </a:rPr>
              <a:t>Strong Noise (K=5)</a:t>
            </a:r>
          </a:p>
        </p:txBody>
      </p:sp>
      <p:cxnSp>
        <p:nvCxnSpPr>
          <p:cNvPr id="41" name="Straight Connector 40"/>
          <p:cNvCxnSpPr/>
          <p:nvPr/>
        </p:nvCxnSpPr>
        <p:spPr>
          <a:xfrm>
            <a:off x="192405" y="722531"/>
            <a:ext cx="8763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17EEC5A-EF60-434E-92E9-05E39FF76C5C}"/>
              </a:ext>
            </a:extLst>
          </p:cNvPr>
          <p:cNvCxnSpPr/>
          <p:nvPr/>
        </p:nvCxnSpPr>
        <p:spPr>
          <a:xfrm>
            <a:off x="530474" y="1303845"/>
            <a:ext cx="334081" cy="0"/>
          </a:xfrm>
          <a:prstGeom prst="line">
            <a:avLst/>
          </a:prstGeom>
          <a:ln w="50800">
            <a:solidFill>
              <a:srgbClr val="EF419C"/>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AF0893-6C79-43BF-BD62-323C7EF4C4F6}"/>
              </a:ext>
            </a:extLst>
          </p:cNvPr>
          <p:cNvSpPr txBox="1"/>
          <p:nvPr/>
        </p:nvSpPr>
        <p:spPr>
          <a:xfrm>
            <a:off x="914724" y="949902"/>
            <a:ext cx="222446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sinusoid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[error = 340.4 mm]</a:t>
            </a:r>
          </a:p>
        </p:txBody>
      </p:sp>
      <p:sp>
        <p:nvSpPr>
          <p:cNvPr id="52" name="TextBox 51">
            <a:extLst>
              <a:ext uri="{FF2B5EF4-FFF2-40B4-BE49-F238E27FC236}">
                <a16:creationId xmlns:a16="http://schemas.microsoft.com/office/drawing/2014/main" id="{AC2320E3-CAC5-4CD2-B5B5-5AE809092E25}"/>
              </a:ext>
            </a:extLst>
          </p:cNvPr>
          <p:cNvSpPr txBox="1"/>
          <p:nvPr/>
        </p:nvSpPr>
        <p:spPr>
          <a:xfrm>
            <a:off x="3688238" y="949902"/>
            <a:ext cx="225273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square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Calibri" panose="020F0502020204030204"/>
                <a:ea typeface="+mn-ea"/>
                <a:cs typeface="+mn-cs"/>
              </a:rPr>
              <a:t>[error = 219.6 mm]</a:t>
            </a:r>
          </a:p>
        </p:txBody>
      </p:sp>
      <p:sp>
        <p:nvSpPr>
          <p:cNvPr id="53" name="TextBox 52">
            <a:extLst>
              <a:ext uri="{FF2B5EF4-FFF2-40B4-BE49-F238E27FC236}">
                <a16:creationId xmlns:a16="http://schemas.microsoft.com/office/drawing/2014/main" id="{91A1F582-9C9C-41C8-BB67-082E0E2EA1EA}"/>
              </a:ext>
            </a:extLst>
          </p:cNvPr>
          <p:cNvSpPr txBox="1"/>
          <p:nvPr/>
        </p:nvSpPr>
        <p:spPr>
          <a:xfrm>
            <a:off x="6467886" y="949902"/>
            <a:ext cx="234043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Hamiltonian coding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[error = 41.0 mm]</a:t>
            </a:r>
          </a:p>
        </p:txBody>
      </p:sp>
      <p:cxnSp>
        <p:nvCxnSpPr>
          <p:cNvPr id="54" name="Straight Connector 53">
            <a:extLst>
              <a:ext uri="{FF2B5EF4-FFF2-40B4-BE49-F238E27FC236}">
                <a16:creationId xmlns:a16="http://schemas.microsoft.com/office/drawing/2014/main" id="{C34521A2-9512-494C-93CA-2CCCB15FEAF8}"/>
              </a:ext>
            </a:extLst>
          </p:cNvPr>
          <p:cNvCxnSpPr/>
          <p:nvPr/>
        </p:nvCxnSpPr>
        <p:spPr>
          <a:xfrm>
            <a:off x="3299656" y="1303845"/>
            <a:ext cx="336496" cy="0"/>
          </a:xfrm>
          <a:prstGeom prst="line">
            <a:avLst/>
          </a:prstGeom>
          <a:ln w="50800">
            <a:solidFill>
              <a:srgbClr val="6BC65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FEB874-8AAD-4872-9759-BD5B33E2670D}"/>
              </a:ext>
            </a:extLst>
          </p:cNvPr>
          <p:cNvCxnSpPr/>
          <p:nvPr/>
        </p:nvCxnSpPr>
        <p:spPr>
          <a:xfrm>
            <a:off x="6072829" y="1303845"/>
            <a:ext cx="336496" cy="0"/>
          </a:xfrm>
          <a:prstGeom prst="line">
            <a:avLst/>
          </a:prstGeom>
          <a:ln w="50800">
            <a:solidFill>
              <a:srgbClr val="FF850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ABFAC73-749D-43E9-9043-001F38E678AC}"/>
              </a:ext>
            </a:extLst>
          </p:cNvPr>
          <p:cNvSpPr txBox="1"/>
          <p:nvPr/>
        </p:nvSpPr>
        <p:spPr>
          <a:xfrm>
            <a:off x="4563144" y="3862333"/>
            <a:ext cx="2340438" cy="408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Ground truth</a:t>
            </a:r>
          </a:p>
        </p:txBody>
      </p:sp>
      <p:grpSp>
        <p:nvGrpSpPr>
          <p:cNvPr id="5" name="Group 4">
            <a:extLst>
              <a:ext uri="{FF2B5EF4-FFF2-40B4-BE49-F238E27FC236}">
                <a16:creationId xmlns:a16="http://schemas.microsoft.com/office/drawing/2014/main" id="{E4480157-941F-46F1-BE42-4A91B3FDF387}"/>
              </a:ext>
            </a:extLst>
          </p:cNvPr>
          <p:cNvGrpSpPr/>
          <p:nvPr/>
        </p:nvGrpSpPr>
        <p:grpSpPr>
          <a:xfrm>
            <a:off x="2596805" y="2056540"/>
            <a:ext cx="5102249" cy="4554268"/>
            <a:chOff x="2603121" y="2155172"/>
            <a:chExt cx="5102249" cy="4554268"/>
          </a:xfrm>
        </p:grpSpPr>
        <p:sp>
          <p:nvSpPr>
            <p:cNvPr id="59" name="Freeform 102">
              <a:extLst>
                <a:ext uri="{FF2B5EF4-FFF2-40B4-BE49-F238E27FC236}">
                  <a16:creationId xmlns:a16="http://schemas.microsoft.com/office/drawing/2014/main" id="{C3C402B2-5BB7-47B5-B5C6-5F4C5E3F232A}"/>
                </a:ext>
              </a:extLst>
            </p:cNvPr>
            <p:cNvSpPr>
              <a:spLocks/>
            </p:cNvSpPr>
            <p:nvPr/>
          </p:nvSpPr>
          <p:spPr bwMode="auto">
            <a:xfrm rot="773030">
              <a:off x="3126787" y="2155172"/>
              <a:ext cx="110494" cy="1386834"/>
            </a:xfrm>
            <a:custGeom>
              <a:avLst/>
              <a:gdLst>
                <a:gd name="T0" fmla="*/ 0 w 110"/>
                <a:gd name="T1" fmla="*/ 1434 h 1434"/>
                <a:gd name="T2" fmla="*/ 63 w 110"/>
                <a:gd name="T3" fmla="*/ 640 h 1434"/>
                <a:gd name="T4" fmla="*/ 110 w 110"/>
                <a:gd name="T5" fmla="*/ 0 h 1434"/>
              </a:gdLst>
              <a:ahLst/>
              <a:cxnLst>
                <a:cxn ang="0">
                  <a:pos x="T0" y="T1"/>
                </a:cxn>
                <a:cxn ang="0">
                  <a:pos x="T2" y="T3"/>
                </a:cxn>
                <a:cxn ang="0">
                  <a:pos x="T4" y="T5"/>
                </a:cxn>
              </a:cxnLst>
              <a:rect l="0" t="0" r="r" b="b"/>
              <a:pathLst>
                <a:path w="110" h="1434">
                  <a:moveTo>
                    <a:pt x="0" y="1434"/>
                  </a:moveTo>
                  <a:lnTo>
                    <a:pt x="63" y="640"/>
                  </a:lnTo>
                  <a:lnTo>
                    <a:pt x="110"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103">
              <a:extLst>
                <a:ext uri="{FF2B5EF4-FFF2-40B4-BE49-F238E27FC236}">
                  <a16:creationId xmlns:a16="http://schemas.microsoft.com/office/drawing/2014/main" id="{07CBA809-3CF2-45B4-9186-EB7CE51E4038}"/>
                </a:ext>
              </a:extLst>
            </p:cNvPr>
            <p:cNvSpPr>
              <a:spLocks/>
            </p:cNvSpPr>
            <p:nvPr/>
          </p:nvSpPr>
          <p:spPr bwMode="auto">
            <a:xfrm rot="773030">
              <a:off x="3360555" y="2190413"/>
              <a:ext cx="46206" cy="544482"/>
            </a:xfrm>
            <a:custGeom>
              <a:avLst/>
              <a:gdLst>
                <a:gd name="T0" fmla="*/ 20 w 46"/>
                <a:gd name="T1" fmla="*/ 0 h 563"/>
                <a:gd name="T2" fmla="*/ 16 w 46"/>
                <a:gd name="T3" fmla="*/ 105 h 563"/>
                <a:gd name="T4" fmla="*/ 0 w 46"/>
                <a:gd name="T5" fmla="*/ 563 h 563"/>
                <a:gd name="T6" fmla="*/ 46 w 46"/>
                <a:gd name="T7" fmla="*/ 0 h 563"/>
              </a:gdLst>
              <a:ahLst/>
              <a:cxnLst>
                <a:cxn ang="0">
                  <a:pos x="T0" y="T1"/>
                </a:cxn>
                <a:cxn ang="0">
                  <a:pos x="T2" y="T3"/>
                </a:cxn>
                <a:cxn ang="0">
                  <a:pos x="T4" y="T5"/>
                </a:cxn>
                <a:cxn ang="0">
                  <a:pos x="T6" y="T7"/>
                </a:cxn>
              </a:cxnLst>
              <a:rect l="0" t="0" r="r" b="b"/>
              <a:pathLst>
                <a:path w="46" h="563">
                  <a:moveTo>
                    <a:pt x="20" y="0"/>
                  </a:moveTo>
                  <a:lnTo>
                    <a:pt x="16" y="105"/>
                  </a:lnTo>
                  <a:lnTo>
                    <a:pt x="0" y="563"/>
                  </a:lnTo>
                  <a:lnTo>
                    <a:pt x="46"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104">
              <a:extLst>
                <a:ext uri="{FF2B5EF4-FFF2-40B4-BE49-F238E27FC236}">
                  <a16:creationId xmlns:a16="http://schemas.microsoft.com/office/drawing/2014/main" id="{FC6E6E1B-CA31-4D3B-9F3B-677C7C25C435}"/>
                </a:ext>
              </a:extLst>
            </p:cNvPr>
            <p:cNvSpPr>
              <a:spLocks/>
            </p:cNvSpPr>
            <p:nvPr/>
          </p:nvSpPr>
          <p:spPr bwMode="auto">
            <a:xfrm rot="773030">
              <a:off x="3106518" y="2198817"/>
              <a:ext cx="418871" cy="2394561"/>
            </a:xfrm>
            <a:custGeom>
              <a:avLst/>
              <a:gdLst>
                <a:gd name="T0" fmla="*/ 104 w 417"/>
                <a:gd name="T1" fmla="*/ 0 h 2476"/>
                <a:gd name="T2" fmla="*/ 66 w 417"/>
                <a:gd name="T3" fmla="*/ 670 h 2476"/>
                <a:gd name="T4" fmla="*/ 31 w 417"/>
                <a:gd name="T5" fmla="*/ 1352 h 2476"/>
                <a:gd name="T6" fmla="*/ 131 w 417"/>
                <a:gd name="T7" fmla="*/ 183 h 2476"/>
                <a:gd name="T8" fmla="*/ 154 w 417"/>
                <a:gd name="T9" fmla="*/ 71 h 2476"/>
                <a:gd name="T10" fmla="*/ 121 w 417"/>
                <a:gd name="T11" fmla="*/ 717 h 2476"/>
                <a:gd name="T12" fmla="*/ 0 w 417"/>
                <a:gd name="T13" fmla="*/ 2476 h 2476"/>
                <a:gd name="T14" fmla="*/ 162 w 417"/>
                <a:gd name="T15" fmla="*/ 565 h 2476"/>
                <a:gd name="T16" fmla="*/ 185 w 417"/>
                <a:gd name="T17" fmla="*/ 463 h 2476"/>
                <a:gd name="T18" fmla="*/ 154 w 417"/>
                <a:gd name="T19" fmla="*/ 1029 h 2476"/>
                <a:gd name="T20" fmla="*/ 186 w 417"/>
                <a:gd name="T21" fmla="*/ 809 h 2476"/>
                <a:gd name="T22" fmla="*/ 184 w 417"/>
                <a:gd name="T23" fmla="*/ 1006 h 2476"/>
                <a:gd name="T24" fmla="*/ 218 w 417"/>
                <a:gd name="T25" fmla="*/ 776 h 2476"/>
                <a:gd name="T26" fmla="*/ 203 w 417"/>
                <a:gd name="T27" fmla="*/ 1121 h 2476"/>
                <a:gd name="T28" fmla="*/ 232 w 417"/>
                <a:gd name="T29" fmla="*/ 943 h 2476"/>
                <a:gd name="T30" fmla="*/ 228 w 417"/>
                <a:gd name="T31" fmla="*/ 1156 h 2476"/>
                <a:gd name="T32" fmla="*/ 306 w 417"/>
                <a:gd name="T33" fmla="*/ 438 h 2476"/>
                <a:gd name="T34" fmla="*/ 295 w 417"/>
                <a:gd name="T35" fmla="*/ 724 h 2476"/>
                <a:gd name="T36" fmla="*/ 276 w 417"/>
                <a:gd name="T37" fmla="*/ 1090 h 2476"/>
                <a:gd name="T38" fmla="*/ 341 w 417"/>
                <a:gd name="T39" fmla="*/ 545 h 2476"/>
                <a:gd name="T40" fmla="*/ 292 w 417"/>
                <a:gd name="T41" fmla="*/ 1227 h 2476"/>
                <a:gd name="T42" fmla="*/ 417 w 417"/>
                <a:gd name="T43" fmla="*/ 0 h 2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7" h="2476">
                  <a:moveTo>
                    <a:pt x="104" y="0"/>
                  </a:moveTo>
                  <a:lnTo>
                    <a:pt x="66" y="670"/>
                  </a:lnTo>
                  <a:lnTo>
                    <a:pt x="31" y="1352"/>
                  </a:lnTo>
                  <a:lnTo>
                    <a:pt x="131" y="183"/>
                  </a:lnTo>
                  <a:lnTo>
                    <a:pt x="154" y="71"/>
                  </a:lnTo>
                  <a:lnTo>
                    <a:pt x="121" y="717"/>
                  </a:lnTo>
                  <a:lnTo>
                    <a:pt x="0" y="2476"/>
                  </a:lnTo>
                  <a:lnTo>
                    <a:pt x="162" y="565"/>
                  </a:lnTo>
                  <a:lnTo>
                    <a:pt x="185" y="463"/>
                  </a:lnTo>
                  <a:lnTo>
                    <a:pt x="154" y="1029"/>
                  </a:lnTo>
                  <a:lnTo>
                    <a:pt x="186" y="809"/>
                  </a:lnTo>
                  <a:lnTo>
                    <a:pt x="184" y="1006"/>
                  </a:lnTo>
                  <a:lnTo>
                    <a:pt x="218" y="776"/>
                  </a:lnTo>
                  <a:lnTo>
                    <a:pt x="203" y="1121"/>
                  </a:lnTo>
                  <a:lnTo>
                    <a:pt x="232" y="943"/>
                  </a:lnTo>
                  <a:lnTo>
                    <a:pt x="228" y="1156"/>
                  </a:lnTo>
                  <a:lnTo>
                    <a:pt x="306" y="438"/>
                  </a:lnTo>
                  <a:lnTo>
                    <a:pt x="295" y="724"/>
                  </a:lnTo>
                  <a:lnTo>
                    <a:pt x="276" y="1090"/>
                  </a:lnTo>
                  <a:lnTo>
                    <a:pt x="341" y="545"/>
                  </a:lnTo>
                  <a:lnTo>
                    <a:pt x="292" y="1227"/>
                  </a:lnTo>
                  <a:lnTo>
                    <a:pt x="417"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105">
              <a:extLst>
                <a:ext uri="{FF2B5EF4-FFF2-40B4-BE49-F238E27FC236}">
                  <a16:creationId xmlns:a16="http://schemas.microsoft.com/office/drawing/2014/main" id="{9AE54FFC-B9A7-4A8D-BC98-9F0B967991DA}"/>
                </a:ext>
              </a:extLst>
            </p:cNvPr>
            <p:cNvSpPr>
              <a:spLocks/>
            </p:cNvSpPr>
            <p:nvPr/>
          </p:nvSpPr>
          <p:spPr bwMode="auto">
            <a:xfrm rot="773030">
              <a:off x="3520922" y="2264773"/>
              <a:ext cx="259158" cy="1576386"/>
            </a:xfrm>
            <a:custGeom>
              <a:avLst/>
              <a:gdLst>
                <a:gd name="T0" fmla="*/ 100 w 258"/>
                <a:gd name="T1" fmla="*/ 0 h 1630"/>
                <a:gd name="T2" fmla="*/ 0 w 258"/>
                <a:gd name="T3" fmla="*/ 1140 h 1630"/>
                <a:gd name="T4" fmla="*/ 69 w 258"/>
                <a:gd name="T5" fmla="*/ 571 h 1630"/>
                <a:gd name="T6" fmla="*/ 37 w 258"/>
                <a:gd name="T7" fmla="*/ 1048 h 1630"/>
                <a:gd name="T8" fmla="*/ 68 w 258"/>
                <a:gd name="T9" fmla="*/ 880 h 1630"/>
                <a:gd name="T10" fmla="*/ 7 w 258"/>
                <a:gd name="T11" fmla="*/ 1630 h 1630"/>
                <a:gd name="T12" fmla="*/ 50 w 258"/>
                <a:gd name="T13" fmla="*/ 1341 h 1630"/>
                <a:gd name="T14" fmla="*/ 200 w 258"/>
                <a:gd name="T15" fmla="*/ 26 h 1630"/>
                <a:gd name="T16" fmla="*/ 109 w 258"/>
                <a:gd name="T17" fmla="*/ 1042 h 1630"/>
                <a:gd name="T18" fmla="*/ 143 w 258"/>
                <a:gd name="T19" fmla="*/ 857 h 1630"/>
                <a:gd name="T20" fmla="*/ 233 w 258"/>
                <a:gd name="T21" fmla="*/ 146 h 1630"/>
                <a:gd name="T22" fmla="*/ 258 w 258"/>
                <a:gd name="T23" fmla="*/ 0 h 1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8" h="1630">
                  <a:moveTo>
                    <a:pt x="100" y="0"/>
                  </a:moveTo>
                  <a:lnTo>
                    <a:pt x="0" y="1140"/>
                  </a:lnTo>
                  <a:lnTo>
                    <a:pt x="69" y="571"/>
                  </a:lnTo>
                  <a:lnTo>
                    <a:pt x="37" y="1048"/>
                  </a:lnTo>
                  <a:lnTo>
                    <a:pt x="68" y="880"/>
                  </a:lnTo>
                  <a:lnTo>
                    <a:pt x="7" y="1630"/>
                  </a:lnTo>
                  <a:lnTo>
                    <a:pt x="50" y="1341"/>
                  </a:lnTo>
                  <a:lnTo>
                    <a:pt x="200" y="26"/>
                  </a:lnTo>
                  <a:lnTo>
                    <a:pt x="109" y="1042"/>
                  </a:lnTo>
                  <a:lnTo>
                    <a:pt x="143" y="857"/>
                  </a:lnTo>
                  <a:lnTo>
                    <a:pt x="233" y="146"/>
                  </a:lnTo>
                  <a:lnTo>
                    <a:pt x="25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106">
              <a:extLst>
                <a:ext uri="{FF2B5EF4-FFF2-40B4-BE49-F238E27FC236}">
                  <a16:creationId xmlns:a16="http://schemas.microsoft.com/office/drawing/2014/main" id="{FB7FEEF8-D574-4BA3-A557-2B980352AC13}"/>
                </a:ext>
              </a:extLst>
            </p:cNvPr>
            <p:cNvSpPr>
              <a:spLocks/>
            </p:cNvSpPr>
            <p:nvPr/>
          </p:nvSpPr>
          <p:spPr bwMode="auto">
            <a:xfrm rot="773030">
              <a:off x="3611323" y="2300159"/>
              <a:ext cx="353579" cy="1879091"/>
            </a:xfrm>
            <a:custGeom>
              <a:avLst/>
              <a:gdLst>
                <a:gd name="T0" fmla="*/ 137 w 352"/>
                <a:gd name="T1" fmla="*/ 0 h 1943"/>
                <a:gd name="T2" fmla="*/ 0 w 352"/>
                <a:gd name="T3" fmla="*/ 1387 h 1943"/>
                <a:gd name="T4" fmla="*/ 112 w 352"/>
                <a:gd name="T5" fmla="*/ 497 h 1943"/>
                <a:gd name="T6" fmla="*/ 86 w 352"/>
                <a:gd name="T7" fmla="*/ 860 h 1943"/>
                <a:gd name="T8" fmla="*/ 128 w 352"/>
                <a:gd name="T9" fmla="*/ 619 h 1943"/>
                <a:gd name="T10" fmla="*/ 141 w 352"/>
                <a:gd name="T11" fmla="*/ 632 h 1943"/>
                <a:gd name="T12" fmla="*/ 4 w 352"/>
                <a:gd name="T13" fmla="*/ 1943 h 1943"/>
                <a:gd name="T14" fmla="*/ 211 w 352"/>
                <a:gd name="T15" fmla="*/ 289 h 1943"/>
                <a:gd name="T16" fmla="*/ 157 w 352"/>
                <a:gd name="T17" fmla="*/ 874 h 1943"/>
                <a:gd name="T18" fmla="*/ 109 w 352"/>
                <a:gd name="T19" fmla="*/ 1398 h 1943"/>
                <a:gd name="T20" fmla="*/ 256 w 352"/>
                <a:gd name="T21" fmla="*/ 287 h 1943"/>
                <a:gd name="T22" fmla="*/ 290 w 352"/>
                <a:gd name="T23" fmla="*/ 133 h 1943"/>
                <a:gd name="T24" fmla="*/ 251 w 352"/>
                <a:gd name="T25" fmla="*/ 573 h 1943"/>
                <a:gd name="T26" fmla="*/ 195 w 352"/>
                <a:gd name="T27" fmla="*/ 1141 h 1943"/>
                <a:gd name="T28" fmla="*/ 352 w 352"/>
                <a:gd name="T29" fmla="*/ 0 h 1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2" h="1943">
                  <a:moveTo>
                    <a:pt x="137" y="0"/>
                  </a:moveTo>
                  <a:lnTo>
                    <a:pt x="0" y="1387"/>
                  </a:lnTo>
                  <a:lnTo>
                    <a:pt x="112" y="497"/>
                  </a:lnTo>
                  <a:lnTo>
                    <a:pt x="86" y="860"/>
                  </a:lnTo>
                  <a:lnTo>
                    <a:pt x="128" y="619"/>
                  </a:lnTo>
                  <a:lnTo>
                    <a:pt x="141" y="632"/>
                  </a:lnTo>
                  <a:lnTo>
                    <a:pt x="4" y="1943"/>
                  </a:lnTo>
                  <a:lnTo>
                    <a:pt x="211" y="289"/>
                  </a:lnTo>
                  <a:lnTo>
                    <a:pt x="157" y="874"/>
                  </a:lnTo>
                  <a:lnTo>
                    <a:pt x="109" y="1398"/>
                  </a:lnTo>
                  <a:lnTo>
                    <a:pt x="256" y="287"/>
                  </a:lnTo>
                  <a:lnTo>
                    <a:pt x="290" y="133"/>
                  </a:lnTo>
                  <a:lnTo>
                    <a:pt x="251" y="573"/>
                  </a:lnTo>
                  <a:lnTo>
                    <a:pt x="195" y="1141"/>
                  </a:lnTo>
                  <a:lnTo>
                    <a:pt x="352"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Freeform 107">
              <a:extLst>
                <a:ext uri="{FF2B5EF4-FFF2-40B4-BE49-F238E27FC236}">
                  <a16:creationId xmlns:a16="http://schemas.microsoft.com/office/drawing/2014/main" id="{ED5C2E3B-CB70-4B01-A1ED-19B9DA1A9324}"/>
                </a:ext>
              </a:extLst>
            </p:cNvPr>
            <p:cNvSpPr>
              <a:spLocks/>
            </p:cNvSpPr>
            <p:nvPr/>
          </p:nvSpPr>
          <p:spPr bwMode="auto">
            <a:xfrm rot="773030">
              <a:off x="3890627" y="2337819"/>
              <a:ext cx="191857" cy="1280452"/>
            </a:xfrm>
            <a:custGeom>
              <a:avLst/>
              <a:gdLst>
                <a:gd name="T0" fmla="*/ 139 w 191"/>
                <a:gd name="T1" fmla="*/ 0 h 1324"/>
                <a:gd name="T2" fmla="*/ 113 w 191"/>
                <a:gd name="T3" fmla="*/ 318 h 1324"/>
                <a:gd name="T4" fmla="*/ 0 w 191"/>
                <a:gd name="T5" fmla="*/ 1324 h 1324"/>
                <a:gd name="T6" fmla="*/ 147 w 191"/>
                <a:gd name="T7" fmla="*/ 288 h 1324"/>
                <a:gd name="T8" fmla="*/ 191 w 191"/>
                <a:gd name="T9" fmla="*/ 0 h 1324"/>
              </a:gdLst>
              <a:ahLst/>
              <a:cxnLst>
                <a:cxn ang="0">
                  <a:pos x="T0" y="T1"/>
                </a:cxn>
                <a:cxn ang="0">
                  <a:pos x="T2" y="T3"/>
                </a:cxn>
                <a:cxn ang="0">
                  <a:pos x="T4" y="T5"/>
                </a:cxn>
                <a:cxn ang="0">
                  <a:pos x="T6" y="T7"/>
                </a:cxn>
                <a:cxn ang="0">
                  <a:pos x="T8" y="T9"/>
                </a:cxn>
              </a:cxnLst>
              <a:rect l="0" t="0" r="r" b="b"/>
              <a:pathLst>
                <a:path w="191" h="1324">
                  <a:moveTo>
                    <a:pt x="139" y="0"/>
                  </a:moveTo>
                  <a:lnTo>
                    <a:pt x="113" y="318"/>
                  </a:lnTo>
                  <a:lnTo>
                    <a:pt x="0" y="1324"/>
                  </a:lnTo>
                  <a:lnTo>
                    <a:pt x="147" y="288"/>
                  </a:lnTo>
                  <a:lnTo>
                    <a:pt x="19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Freeform 108">
              <a:extLst>
                <a:ext uri="{FF2B5EF4-FFF2-40B4-BE49-F238E27FC236}">
                  <a16:creationId xmlns:a16="http://schemas.microsoft.com/office/drawing/2014/main" id="{D0E30C97-3423-4F5E-AA38-F8DCB3973ADE}"/>
                </a:ext>
              </a:extLst>
            </p:cNvPr>
            <p:cNvSpPr>
              <a:spLocks/>
            </p:cNvSpPr>
            <p:nvPr/>
          </p:nvSpPr>
          <p:spPr bwMode="auto">
            <a:xfrm rot="773030">
              <a:off x="4038173" y="2362077"/>
              <a:ext cx="151677" cy="901346"/>
            </a:xfrm>
            <a:custGeom>
              <a:avLst/>
              <a:gdLst>
                <a:gd name="T0" fmla="*/ 100 w 151"/>
                <a:gd name="T1" fmla="*/ 0 h 932"/>
                <a:gd name="T2" fmla="*/ 60 w 151"/>
                <a:gd name="T3" fmla="*/ 365 h 932"/>
                <a:gd name="T4" fmla="*/ 0 w 151"/>
                <a:gd name="T5" fmla="*/ 932 h 932"/>
                <a:gd name="T6" fmla="*/ 79 w 151"/>
                <a:gd name="T7" fmla="*/ 445 h 932"/>
                <a:gd name="T8" fmla="*/ 151 w 151"/>
                <a:gd name="T9" fmla="*/ 0 h 932"/>
              </a:gdLst>
              <a:ahLst/>
              <a:cxnLst>
                <a:cxn ang="0">
                  <a:pos x="T0" y="T1"/>
                </a:cxn>
                <a:cxn ang="0">
                  <a:pos x="T2" y="T3"/>
                </a:cxn>
                <a:cxn ang="0">
                  <a:pos x="T4" y="T5"/>
                </a:cxn>
                <a:cxn ang="0">
                  <a:pos x="T6" y="T7"/>
                </a:cxn>
                <a:cxn ang="0">
                  <a:pos x="T8" y="T9"/>
                </a:cxn>
              </a:cxnLst>
              <a:rect l="0" t="0" r="r" b="b"/>
              <a:pathLst>
                <a:path w="151" h="932">
                  <a:moveTo>
                    <a:pt x="100" y="0"/>
                  </a:moveTo>
                  <a:lnTo>
                    <a:pt x="60" y="365"/>
                  </a:lnTo>
                  <a:lnTo>
                    <a:pt x="0" y="932"/>
                  </a:lnTo>
                  <a:lnTo>
                    <a:pt x="79" y="445"/>
                  </a:lnTo>
                  <a:lnTo>
                    <a:pt x="151"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Freeform 109">
              <a:extLst>
                <a:ext uri="{FF2B5EF4-FFF2-40B4-BE49-F238E27FC236}">
                  <a16:creationId xmlns:a16="http://schemas.microsoft.com/office/drawing/2014/main" id="{CC4190E2-C0F7-4E27-933B-3674E9D09704}"/>
                </a:ext>
              </a:extLst>
            </p:cNvPr>
            <p:cNvSpPr>
              <a:spLocks/>
            </p:cNvSpPr>
            <p:nvPr/>
          </p:nvSpPr>
          <p:spPr bwMode="auto">
            <a:xfrm rot="773030">
              <a:off x="3872751" y="2371527"/>
              <a:ext cx="467087" cy="1769809"/>
            </a:xfrm>
            <a:custGeom>
              <a:avLst/>
              <a:gdLst>
                <a:gd name="T0" fmla="*/ 238 w 465"/>
                <a:gd name="T1" fmla="*/ 0 h 1830"/>
                <a:gd name="T2" fmla="*/ 0 w 465"/>
                <a:gd name="T3" fmla="*/ 1830 h 1830"/>
                <a:gd name="T4" fmla="*/ 56 w 465"/>
                <a:gd name="T5" fmla="*/ 1519 h 1830"/>
                <a:gd name="T6" fmla="*/ 161 w 465"/>
                <a:gd name="T7" fmla="*/ 867 h 1830"/>
                <a:gd name="T8" fmla="*/ 169 w 465"/>
                <a:gd name="T9" fmla="*/ 909 h 1830"/>
                <a:gd name="T10" fmla="*/ 139 w 465"/>
                <a:gd name="T11" fmla="*/ 1225 h 1830"/>
                <a:gd name="T12" fmla="*/ 255 w 465"/>
                <a:gd name="T13" fmla="*/ 510 h 1830"/>
                <a:gd name="T14" fmla="*/ 176 w 465"/>
                <a:gd name="T15" fmla="*/ 1163 h 1830"/>
                <a:gd name="T16" fmla="*/ 303 w 465"/>
                <a:gd name="T17" fmla="*/ 384 h 1830"/>
                <a:gd name="T18" fmla="*/ 190 w 465"/>
                <a:gd name="T19" fmla="*/ 1255 h 1830"/>
                <a:gd name="T20" fmla="*/ 316 w 465"/>
                <a:gd name="T21" fmla="*/ 502 h 1830"/>
                <a:gd name="T22" fmla="*/ 254 w 465"/>
                <a:gd name="T23" fmla="*/ 1018 h 1830"/>
                <a:gd name="T24" fmla="*/ 318 w 465"/>
                <a:gd name="T25" fmla="*/ 687 h 1830"/>
                <a:gd name="T26" fmla="*/ 372 w 465"/>
                <a:gd name="T27" fmla="*/ 423 h 1830"/>
                <a:gd name="T28" fmla="*/ 290 w 465"/>
                <a:gd name="T29" fmla="*/ 1061 h 1830"/>
                <a:gd name="T30" fmla="*/ 465 w 465"/>
                <a:gd name="T31" fmla="*/ 0 h 1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5" h="1830">
                  <a:moveTo>
                    <a:pt x="238" y="0"/>
                  </a:moveTo>
                  <a:lnTo>
                    <a:pt x="0" y="1830"/>
                  </a:lnTo>
                  <a:lnTo>
                    <a:pt x="56" y="1519"/>
                  </a:lnTo>
                  <a:lnTo>
                    <a:pt x="161" y="867"/>
                  </a:lnTo>
                  <a:lnTo>
                    <a:pt x="169" y="909"/>
                  </a:lnTo>
                  <a:lnTo>
                    <a:pt x="139" y="1225"/>
                  </a:lnTo>
                  <a:lnTo>
                    <a:pt x="255" y="510"/>
                  </a:lnTo>
                  <a:lnTo>
                    <a:pt x="176" y="1163"/>
                  </a:lnTo>
                  <a:lnTo>
                    <a:pt x="303" y="384"/>
                  </a:lnTo>
                  <a:lnTo>
                    <a:pt x="190" y="1255"/>
                  </a:lnTo>
                  <a:lnTo>
                    <a:pt x="316" y="502"/>
                  </a:lnTo>
                  <a:lnTo>
                    <a:pt x="254" y="1018"/>
                  </a:lnTo>
                  <a:lnTo>
                    <a:pt x="318" y="687"/>
                  </a:lnTo>
                  <a:lnTo>
                    <a:pt x="372" y="423"/>
                  </a:lnTo>
                  <a:lnTo>
                    <a:pt x="290" y="1061"/>
                  </a:lnTo>
                  <a:lnTo>
                    <a:pt x="465"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110">
              <a:extLst>
                <a:ext uri="{FF2B5EF4-FFF2-40B4-BE49-F238E27FC236}">
                  <a16:creationId xmlns:a16="http://schemas.microsoft.com/office/drawing/2014/main" id="{2905866D-B46A-4C85-81F4-50469EFEE38A}"/>
                </a:ext>
              </a:extLst>
            </p:cNvPr>
            <p:cNvSpPr>
              <a:spLocks/>
            </p:cNvSpPr>
            <p:nvPr/>
          </p:nvSpPr>
          <p:spPr bwMode="auto">
            <a:xfrm rot="773030">
              <a:off x="4102131" y="2430656"/>
              <a:ext cx="540412" cy="1636348"/>
            </a:xfrm>
            <a:custGeom>
              <a:avLst/>
              <a:gdLst>
                <a:gd name="T0" fmla="*/ 250 w 538"/>
                <a:gd name="T1" fmla="*/ 0 h 1692"/>
                <a:gd name="T2" fmla="*/ 0 w 538"/>
                <a:gd name="T3" fmla="*/ 1692 h 1692"/>
                <a:gd name="T4" fmla="*/ 238 w 538"/>
                <a:gd name="T5" fmla="*/ 256 h 1692"/>
                <a:gd name="T6" fmla="*/ 154 w 538"/>
                <a:gd name="T7" fmla="*/ 886 h 1692"/>
                <a:gd name="T8" fmla="*/ 161 w 538"/>
                <a:gd name="T9" fmla="*/ 935 h 1692"/>
                <a:gd name="T10" fmla="*/ 283 w 538"/>
                <a:gd name="T11" fmla="*/ 261 h 1692"/>
                <a:gd name="T12" fmla="*/ 253 w 538"/>
                <a:gd name="T13" fmla="*/ 543 h 1692"/>
                <a:gd name="T14" fmla="*/ 285 w 538"/>
                <a:gd name="T15" fmla="*/ 438 h 1692"/>
                <a:gd name="T16" fmla="*/ 249 w 538"/>
                <a:gd name="T17" fmla="*/ 746 h 1692"/>
                <a:gd name="T18" fmla="*/ 208 w 538"/>
                <a:gd name="T19" fmla="*/ 1078 h 1692"/>
                <a:gd name="T20" fmla="*/ 289 w 538"/>
                <a:gd name="T21" fmla="*/ 676 h 1692"/>
                <a:gd name="T22" fmla="*/ 297 w 538"/>
                <a:gd name="T23" fmla="*/ 720 h 1692"/>
                <a:gd name="T24" fmla="*/ 375 w 538"/>
                <a:gd name="T25" fmla="*/ 348 h 1692"/>
                <a:gd name="T26" fmla="*/ 292 w 538"/>
                <a:gd name="T27" fmla="*/ 919 h 1692"/>
                <a:gd name="T28" fmla="*/ 290 w 538"/>
                <a:gd name="T29" fmla="*/ 1013 h 1692"/>
                <a:gd name="T30" fmla="*/ 439 w 538"/>
                <a:gd name="T31" fmla="*/ 239 h 1692"/>
                <a:gd name="T32" fmla="*/ 268 w 538"/>
                <a:gd name="T33" fmla="*/ 1305 h 1692"/>
                <a:gd name="T34" fmla="*/ 391 w 538"/>
                <a:gd name="T35" fmla="*/ 684 h 1692"/>
                <a:gd name="T36" fmla="*/ 452 w 538"/>
                <a:gd name="T37" fmla="*/ 420 h 1692"/>
                <a:gd name="T38" fmla="*/ 538 w 538"/>
                <a:gd name="T39"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8" h="1692">
                  <a:moveTo>
                    <a:pt x="250" y="0"/>
                  </a:moveTo>
                  <a:lnTo>
                    <a:pt x="0" y="1692"/>
                  </a:lnTo>
                  <a:lnTo>
                    <a:pt x="238" y="256"/>
                  </a:lnTo>
                  <a:lnTo>
                    <a:pt x="154" y="886"/>
                  </a:lnTo>
                  <a:lnTo>
                    <a:pt x="161" y="935"/>
                  </a:lnTo>
                  <a:lnTo>
                    <a:pt x="283" y="261"/>
                  </a:lnTo>
                  <a:lnTo>
                    <a:pt x="253" y="543"/>
                  </a:lnTo>
                  <a:lnTo>
                    <a:pt x="285" y="438"/>
                  </a:lnTo>
                  <a:lnTo>
                    <a:pt x="249" y="746"/>
                  </a:lnTo>
                  <a:lnTo>
                    <a:pt x="208" y="1078"/>
                  </a:lnTo>
                  <a:lnTo>
                    <a:pt x="289" y="676"/>
                  </a:lnTo>
                  <a:lnTo>
                    <a:pt x="297" y="720"/>
                  </a:lnTo>
                  <a:lnTo>
                    <a:pt x="375" y="348"/>
                  </a:lnTo>
                  <a:lnTo>
                    <a:pt x="292" y="919"/>
                  </a:lnTo>
                  <a:lnTo>
                    <a:pt x="290" y="1013"/>
                  </a:lnTo>
                  <a:lnTo>
                    <a:pt x="439" y="239"/>
                  </a:lnTo>
                  <a:lnTo>
                    <a:pt x="268" y="1305"/>
                  </a:lnTo>
                  <a:lnTo>
                    <a:pt x="391" y="684"/>
                  </a:lnTo>
                  <a:lnTo>
                    <a:pt x="452" y="420"/>
                  </a:lnTo>
                  <a:lnTo>
                    <a:pt x="53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111">
              <a:extLst>
                <a:ext uri="{FF2B5EF4-FFF2-40B4-BE49-F238E27FC236}">
                  <a16:creationId xmlns:a16="http://schemas.microsoft.com/office/drawing/2014/main" id="{65F307EA-D168-4CF2-B20F-D49F922B7C29}"/>
                </a:ext>
              </a:extLst>
            </p:cNvPr>
            <p:cNvSpPr>
              <a:spLocks/>
            </p:cNvSpPr>
            <p:nvPr/>
          </p:nvSpPr>
          <p:spPr bwMode="auto">
            <a:xfrm rot="773030">
              <a:off x="4432494" y="2484856"/>
              <a:ext cx="369650" cy="1494183"/>
            </a:xfrm>
            <a:custGeom>
              <a:avLst/>
              <a:gdLst>
                <a:gd name="T0" fmla="*/ 225 w 368"/>
                <a:gd name="T1" fmla="*/ 0 h 1545"/>
                <a:gd name="T2" fmla="*/ 152 w 368"/>
                <a:gd name="T3" fmla="*/ 478 h 1545"/>
                <a:gd name="T4" fmla="*/ 0 w 368"/>
                <a:gd name="T5" fmla="*/ 1406 h 1545"/>
                <a:gd name="T6" fmla="*/ 265 w 368"/>
                <a:gd name="T7" fmla="*/ 21 h 1545"/>
                <a:gd name="T8" fmla="*/ 75 w 368"/>
                <a:gd name="T9" fmla="*/ 1144 h 1545"/>
                <a:gd name="T10" fmla="*/ 210 w 368"/>
                <a:gd name="T11" fmla="*/ 490 h 1545"/>
                <a:gd name="T12" fmla="*/ 101 w 368"/>
                <a:gd name="T13" fmla="*/ 1161 h 1545"/>
                <a:gd name="T14" fmla="*/ 176 w 368"/>
                <a:gd name="T15" fmla="*/ 833 h 1545"/>
                <a:gd name="T16" fmla="*/ 56 w 368"/>
                <a:gd name="T17" fmla="*/ 1545 h 1545"/>
                <a:gd name="T18" fmla="*/ 323 w 368"/>
                <a:gd name="T19" fmla="*/ 207 h 1545"/>
                <a:gd name="T20" fmla="*/ 368 w 368"/>
                <a:gd name="T21" fmla="*/ 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8" h="1545">
                  <a:moveTo>
                    <a:pt x="225" y="0"/>
                  </a:moveTo>
                  <a:lnTo>
                    <a:pt x="152" y="478"/>
                  </a:lnTo>
                  <a:lnTo>
                    <a:pt x="0" y="1406"/>
                  </a:lnTo>
                  <a:lnTo>
                    <a:pt x="265" y="21"/>
                  </a:lnTo>
                  <a:lnTo>
                    <a:pt x="75" y="1144"/>
                  </a:lnTo>
                  <a:lnTo>
                    <a:pt x="210" y="490"/>
                  </a:lnTo>
                  <a:lnTo>
                    <a:pt x="101" y="1161"/>
                  </a:lnTo>
                  <a:lnTo>
                    <a:pt x="176" y="833"/>
                  </a:lnTo>
                  <a:lnTo>
                    <a:pt x="56" y="1545"/>
                  </a:lnTo>
                  <a:lnTo>
                    <a:pt x="323" y="207"/>
                  </a:lnTo>
                  <a:lnTo>
                    <a:pt x="368"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112">
              <a:extLst>
                <a:ext uri="{FF2B5EF4-FFF2-40B4-BE49-F238E27FC236}">
                  <a16:creationId xmlns:a16="http://schemas.microsoft.com/office/drawing/2014/main" id="{9D9D2481-56EB-452F-9ABF-1E97F7ADC029}"/>
                </a:ext>
              </a:extLst>
            </p:cNvPr>
            <p:cNvSpPr>
              <a:spLocks/>
            </p:cNvSpPr>
            <p:nvPr/>
          </p:nvSpPr>
          <p:spPr bwMode="auto">
            <a:xfrm rot="773030">
              <a:off x="4373493" y="2491350"/>
              <a:ext cx="474117" cy="2117001"/>
            </a:xfrm>
            <a:custGeom>
              <a:avLst/>
              <a:gdLst>
                <a:gd name="T0" fmla="*/ 368 w 472"/>
                <a:gd name="T1" fmla="*/ 0 h 2189"/>
                <a:gd name="T2" fmla="*/ 98 w 472"/>
                <a:gd name="T3" fmla="*/ 1480 h 2189"/>
                <a:gd name="T4" fmla="*/ 150 w 472"/>
                <a:gd name="T5" fmla="*/ 1278 h 2189"/>
                <a:gd name="T6" fmla="*/ 95 w 472"/>
                <a:gd name="T7" fmla="*/ 1636 h 2189"/>
                <a:gd name="T8" fmla="*/ 0 w 472"/>
                <a:gd name="T9" fmla="*/ 2189 h 2189"/>
                <a:gd name="T10" fmla="*/ 294 w 472"/>
                <a:gd name="T11" fmla="*/ 760 h 2189"/>
                <a:gd name="T12" fmla="*/ 227 w 472"/>
                <a:gd name="T13" fmla="*/ 1171 h 2189"/>
                <a:gd name="T14" fmla="*/ 472 w 472"/>
                <a:gd name="T15" fmla="*/ 0 h 2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2189">
                  <a:moveTo>
                    <a:pt x="368" y="0"/>
                  </a:moveTo>
                  <a:lnTo>
                    <a:pt x="98" y="1480"/>
                  </a:lnTo>
                  <a:lnTo>
                    <a:pt x="150" y="1278"/>
                  </a:lnTo>
                  <a:lnTo>
                    <a:pt x="95" y="1636"/>
                  </a:lnTo>
                  <a:lnTo>
                    <a:pt x="0" y="2189"/>
                  </a:lnTo>
                  <a:lnTo>
                    <a:pt x="294" y="760"/>
                  </a:lnTo>
                  <a:lnTo>
                    <a:pt x="227" y="1171"/>
                  </a:lnTo>
                  <a:lnTo>
                    <a:pt x="472"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113">
              <a:extLst>
                <a:ext uri="{FF2B5EF4-FFF2-40B4-BE49-F238E27FC236}">
                  <a16:creationId xmlns:a16="http://schemas.microsoft.com/office/drawing/2014/main" id="{AA7E475D-0CB7-4D1B-A477-8375413D6607}"/>
                </a:ext>
              </a:extLst>
            </p:cNvPr>
            <p:cNvSpPr>
              <a:spLocks/>
            </p:cNvSpPr>
            <p:nvPr/>
          </p:nvSpPr>
          <p:spPr bwMode="auto">
            <a:xfrm rot="773030">
              <a:off x="4411031" y="2537893"/>
              <a:ext cx="748342" cy="2627635"/>
            </a:xfrm>
            <a:custGeom>
              <a:avLst/>
              <a:gdLst>
                <a:gd name="T0" fmla="*/ 374 w 745"/>
                <a:gd name="T1" fmla="*/ 0 h 2717"/>
                <a:gd name="T2" fmla="*/ 154 w 745"/>
                <a:gd name="T3" fmla="*/ 1176 h 2717"/>
                <a:gd name="T4" fmla="*/ 23 w 745"/>
                <a:gd name="T5" fmla="*/ 1899 h 2717"/>
                <a:gd name="T6" fmla="*/ 321 w 745"/>
                <a:gd name="T7" fmla="*/ 488 h 2717"/>
                <a:gd name="T8" fmla="*/ 82 w 745"/>
                <a:gd name="T9" fmla="*/ 1738 h 2717"/>
                <a:gd name="T10" fmla="*/ 331 w 745"/>
                <a:gd name="T11" fmla="*/ 583 h 2717"/>
                <a:gd name="T12" fmla="*/ 279 w 745"/>
                <a:gd name="T13" fmla="*/ 912 h 2717"/>
                <a:gd name="T14" fmla="*/ 68 w 745"/>
                <a:gd name="T15" fmla="*/ 1999 h 2717"/>
                <a:gd name="T16" fmla="*/ 441 w 745"/>
                <a:gd name="T17" fmla="*/ 271 h 2717"/>
                <a:gd name="T18" fmla="*/ 176 w 745"/>
                <a:gd name="T19" fmla="*/ 1607 h 2717"/>
                <a:gd name="T20" fmla="*/ 121 w 745"/>
                <a:gd name="T21" fmla="*/ 1934 h 2717"/>
                <a:gd name="T22" fmla="*/ 202 w 745"/>
                <a:gd name="T23" fmla="*/ 1614 h 2717"/>
                <a:gd name="T24" fmla="*/ 0 w 745"/>
                <a:gd name="T25" fmla="*/ 2623 h 2717"/>
                <a:gd name="T26" fmla="*/ 61 w 745"/>
                <a:gd name="T27" fmla="*/ 2398 h 2717"/>
                <a:gd name="T28" fmla="*/ 304 w 745"/>
                <a:gd name="T29" fmla="*/ 1326 h 2717"/>
                <a:gd name="T30" fmla="*/ 199 w 745"/>
                <a:gd name="T31" fmla="*/ 1876 h 2717"/>
                <a:gd name="T32" fmla="*/ 308 w 745"/>
                <a:gd name="T33" fmla="*/ 1433 h 2717"/>
                <a:gd name="T34" fmla="*/ 278 w 745"/>
                <a:gd name="T35" fmla="*/ 1637 h 2717"/>
                <a:gd name="T36" fmla="*/ 284 w 745"/>
                <a:gd name="T37" fmla="*/ 1668 h 2717"/>
                <a:gd name="T38" fmla="*/ 363 w 745"/>
                <a:gd name="T39" fmla="*/ 1372 h 2717"/>
                <a:gd name="T40" fmla="*/ 383 w 745"/>
                <a:gd name="T41" fmla="*/ 1346 h 2717"/>
                <a:gd name="T42" fmla="*/ 374 w 745"/>
                <a:gd name="T43" fmla="*/ 1446 h 2717"/>
                <a:gd name="T44" fmla="*/ 132 w 745"/>
                <a:gd name="T45" fmla="*/ 2584 h 2717"/>
                <a:gd name="T46" fmla="*/ 114 w 745"/>
                <a:gd name="T47" fmla="*/ 2717 h 2717"/>
                <a:gd name="T48" fmla="*/ 295 w 745"/>
                <a:gd name="T49" fmla="*/ 1972 h 2717"/>
                <a:gd name="T50" fmla="*/ 294 w 745"/>
                <a:gd name="T51" fmla="*/ 2034 h 2717"/>
                <a:gd name="T52" fmla="*/ 315 w 745"/>
                <a:gd name="T53" fmla="*/ 2001 h 2717"/>
                <a:gd name="T54" fmla="*/ 396 w 745"/>
                <a:gd name="T55" fmla="*/ 1707 h 2717"/>
                <a:gd name="T56" fmla="*/ 333 w 745"/>
                <a:gd name="T57" fmla="*/ 2036 h 2717"/>
                <a:gd name="T58" fmla="*/ 360 w 745"/>
                <a:gd name="T59" fmla="*/ 1977 h 2717"/>
                <a:gd name="T60" fmla="*/ 321 w 745"/>
                <a:gd name="T61" fmla="*/ 2198 h 2717"/>
                <a:gd name="T62" fmla="*/ 421 w 745"/>
                <a:gd name="T63" fmla="*/ 1829 h 2717"/>
                <a:gd name="T64" fmla="*/ 444 w 745"/>
                <a:gd name="T65" fmla="*/ 1788 h 2717"/>
                <a:gd name="T66" fmla="*/ 430 w 745"/>
                <a:gd name="T67" fmla="*/ 1902 h 2717"/>
                <a:gd name="T68" fmla="*/ 546 w 745"/>
                <a:gd name="T69" fmla="*/ 1474 h 2717"/>
                <a:gd name="T70" fmla="*/ 616 w 745"/>
                <a:gd name="T71" fmla="*/ 1236 h 2717"/>
                <a:gd name="T72" fmla="*/ 377 w 745"/>
                <a:gd name="T73" fmla="*/ 2285 h 2717"/>
                <a:gd name="T74" fmla="*/ 665 w 745"/>
                <a:gd name="T75" fmla="*/ 1153 h 2717"/>
                <a:gd name="T76" fmla="*/ 419 w 745"/>
                <a:gd name="T77" fmla="*/ 2217 h 2717"/>
                <a:gd name="T78" fmla="*/ 623 w 745"/>
                <a:gd name="T79" fmla="*/ 1438 h 2717"/>
                <a:gd name="T80" fmla="*/ 527 w 745"/>
                <a:gd name="T81" fmla="*/ 1880 h 2717"/>
                <a:gd name="T82" fmla="*/ 582 w 745"/>
                <a:gd name="T83" fmla="*/ 1711 h 2717"/>
                <a:gd name="T84" fmla="*/ 625 w 745"/>
                <a:gd name="T85" fmla="*/ 1594 h 2717"/>
                <a:gd name="T86" fmla="*/ 477 w 745"/>
                <a:gd name="T87" fmla="*/ 2239 h 2717"/>
                <a:gd name="T88" fmla="*/ 534 w 745"/>
                <a:gd name="T89" fmla="*/ 2061 h 2717"/>
                <a:gd name="T90" fmla="*/ 605 w 745"/>
                <a:gd name="T91" fmla="*/ 1832 h 2717"/>
                <a:gd name="T92" fmla="*/ 586 w 745"/>
                <a:gd name="T93" fmla="*/ 1961 h 2717"/>
                <a:gd name="T94" fmla="*/ 684 w 745"/>
                <a:gd name="T95" fmla="*/ 1628 h 2717"/>
                <a:gd name="T96" fmla="*/ 512 w 745"/>
                <a:gd name="T97" fmla="*/ 2348 h 2717"/>
                <a:gd name="T98" fmla="*/ 745 w 745"/>
                <a:gd name="T99" fmla="*/ 1497 h 2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5" h="2717">
                  <a:moveTo>
                    <a:pt x="374" y="0"/>
                  </a:moveTo>
                  <a:lnTo>
                    <a:pt x="154" y="1176"/>
                  </a:lnTo>
                  <a:lnTo>
                    <a:pt x="23" y="1899"/>
                  </a:lnTo>
                  <a:lnTo>
                    <a:pt x="321" y="488"/>
                  </a:lnTo>
                  <a:lnTo>
                    <a:pt x="82" y="1738"/>
                  </a:lnTo>
                  <a:lnTo>
                    <a:pt x="331" y="583"/>
                  </a:lnTo>
                  <a:lnTo>
                    <a:pt x="279" y="912"/>
                  </a:lnTo>
                  <a:lnTo>
                    <a:pt x="68" y="1999"/>
                  </a:lnTo>
                  <a:lnTo>
                    <a:pt x="441" y="271"/>
                  </a:lnTo>
                  <a:lnTo>
                    <a:pt x="176" y="1607"/>
                  </a:lnTo>
                  <a:lnTo>
                    <a:pt x="121" y="1934"/>
                  </a:lnTo>
                  <a:lnTo>
                    <a:pt x="202" y="1614"/>
                  </a:lnTo>
                  <a:lnTo>
                    <a:pt x="0" y="2623"/>
                  </a:lnTo>
                  <a:lnTo>
                    <a:pt x="61" y="2398"/>
                  </a:lnTo>
                  <a:lnTo>
                    <a:pt x="304" y="1326"/>
                  </a:lnTo>
                  <a:lnTo>
                    <a:pt x="199" y="1876"/>
                  </a:lnTo>
                  <a:lnTo>
                    <a:pt x="308" y="1433"/>
                  </a:lnTo>
                  <a:lnTo>
                    <a:pt x="278" y="1637"/>
                  </a:lnTo>
                  <a:lnTo>
                    <a:pt x="284" y="1668"/>
                  </a:lnTo>
                  <a:lnTo>
                    <a:pt x="363" y="1372"/>
                  </a:lnTo>
                  <a:lnTo>
                    <a:pt x="383" y="1346"/>
                  </a:lnTo>
                  <a:lnTo>
                    <a:pt x="374" y="1446"/>
                  </a:lnTo>
                  <a:lnTo>
                    <a:pt x="132" y="2584"/>
                  </a:lnTo>
                  <a:lnTo>
                    <a:pt x="114" y="2717"/>
                  </a:lnTo>
                  <a:lnTo>
                    <a:pt x="295" y="1972"/>
                  </a:lnTo>
                  <a:lnTo>
                    <a:pt x="294" y="2034"/>
                  </a:lnTo>
                  <a:lnTo>
                    <a:pt x="315" y="2001"/>
                  </a:lnTo>
                  <a:lnTo>
                    <a:pt x="396" y="1707"/>
                  </a:lnTo>
                  <a:lnTo>
                    <a:pt x="333" y="2036"/>
                  </a:lnTo>
                  <a:lnTo>
                    <a:pt x="360" y="1977"/>
                  </a:lnTo>
                  <a:lnTo>
                    <a:pt x="321" y="2198"/>
                  </a:lnTo>
                  <a:lnTo>
                    <a:pt x="421" y="1829"/>
                  </a:lnTo>
                  <a:lnTo>
                    <a:pt x="444" y="1788"/>
                  </a:lnTo>
                  <a:lnTo>
                    <a:pt x="430" y="1902"/>
                  </a:lnTo>
                  <a:lnTo>
                    <a:pt x="546" y="1474"/>
                  </a:lnTo>
                  <a:lnTo>
                    <a:pt x="616" y="1236"/>
                  </a:lnTo>
                  <a:lnTo>
                    <a:pt x="377" y="2285"/>
                  </a:lnTo>
                  <a:lnTo>
                    <a:pt x="665" y="1153"/>
                  </a:lnTo>
                  <a:lnTo>
                    <a:pt x="419" y="2217"/>
                  </a:lnTo>
                  <a:lnTo>
                    <a:pt x="623" y="1438"/>
                  </a:lnTo>
                  <a:lnTo>
                    <a:pt x="527" y="1880"/>
                  </a:lnTo>
                  <a:lnTo>
                    <a:pt x="582" y="1711"/>
                  </a:lnTo>
                  <a:lnTo>
                    <a:pt x="625" y="1594"/>
                  </a:lnTo>
                  <a:lnTo>
                    <a:pt x="477" y="2239"/>
                  </a:lnTo>
                  <a:lnTo>
                    <a:pt x="534" y="2061"/>
                  </a:lnTo>
                  <a:lnTo>
                    <a:pt x="605" y="1832"/>
                  </a:lnTo>
                  <a:lnTo>
                    <a:pt x="586" y="1961"/>
                  </a:lnTo>
                  <a:lnTo>
                    <a:pt x="684" y="1628"/>
                  </a:lnTo>
                  <a:lnTo>
                    <a:pt x="512" y="2348"/>
                  </a:lnTo>
                  <a:lnTo>
                    <a:pt x="745" y="149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114">
              <a:extLst>
                <a:ext uri="{FF2B5EF4-FFF2-40B4-BE49-F238E27FC236}">
                  <a16:creationId xmlns:a16="http://schemas.microsoft.com/office/drawing/2014/main" id="{F018EA44-3CCE-42A1-A255-8356CECB0F81}"/>
                </a:ext>
              </a:extLst>
            </p:cNvPr>
            <p:cNvSpPr>
              <a:spLocks/>
            </p:cNvSpPr>
            <p:nvPr/>
          </p:nvSpPr>
          <p:spPr bwMode="auto">
            <a:xfrm rot="773030">
              <a:off x="4816920" y="3568623"/>
              <a:ext cx="1059731" cy="1665361"/>
            </a:xfrm>
            <a:custGeom>
              <a:avLst/>
              <a:gdLst>
                <a:gd name="T0" fmla="*/ 0 w 1055"/>
                <a:gd name="T1" fmla="*/ 1426 h 1722"/>
                <a:gd name="T2" fmla="*/ 233 w 1055"/>
                <a:gd name="T3" fmla="*/ 575 h 1722"/>
                <a:gd name="T4" fmla="*/ 188 w 1055"/>
                <a:gd name="T5" fmla="*/ 798 h 1722"/>
                <a:gd name="T6" fmla="*/ 176 w 1055"/>
                <a:gd name="T7" fmla="*/ 897 h 1722"/>
                <a:gd name="T8" fmla="*/ 165 w 1055"/>
                <a:gd name="T9" fmla="*/ 990 h 1722"/>
                <a:gd name="T10" fmla="*/ 97 w 1055"/>
                <a:gd name="T11" fmla="*/ 1298 h 1722"/>
                <a:gd name="T12" fmla="*/ 146 w 1055"/>
                <a:gd name="T13" fmla="*/ 1160 h 1722"/>
                <a:gd name="T14" fmla="*/ 231 w 1055"/>
                <a:gd name="T15" fmla="*/ 891 h 1722"/>
                <a:gd name="T16" fmla="*/ 352 w 1055"/>
                <a:gd name="T17" fmla="*/ 487 h 1722"/>
                <a:gd name="T18" fmla="*/ 389 w 1055"/>
                <a:gd name="T19" fmla="*/ 399 h 1722"/>
                <a:gd name="T20" fmla="*/ 168 w 1055"/>
                <a:gd name="T21" fmla="*/ 1270 h 1722"/>
                <a:gd name="T22" fmla="*/ 264 w 1055"/>
                <a:gd name="T23" fmla="*/ 963 h 1722"/>
                <a:gd name="T24" fmla="*/ 71 w 1055"/>
                <a:gd name="T25" fmla="*/ 1722 h 1722"/>
                <a:gd name="T26" fmla="*/ 405 w 1055"/>
                <a:gd name="T27" fmla="*/ 544 h 1722"/>
                <a:gd name="T28" fmla="*/ 389 w 1055"/>
                <a:gd name="T29" fmla="*/ 650 h 1722"/>
                <a:gd name="T30" fmla="*/ 228 w 1055"/>
                <a:gd name="T31" fmla="*/ 1287 h 1722"/>
                <a:gd name="T32" fmla="*/ 427 w 1055"/>
                <a:gd name="T33" fmla="*/ 612 h 1722"/>
                <a:gd name="T34" fmla="*/ 449 w 1055"/>
                <a:gd name="T35" fmla="*/ 583 h 1722"/>
                <a:gd name="T36" fmla="*/ 416 w 1055"/>
                <a:gd name="T37" fmla="*/ 748 h 1722"/>
                <a:gd name="T38" fmla="*/ 448 w 1055"/>
                <a:gd name="T39" fmla="*/ 684 h 1722"/>
                <a:gd name="T40" fmla="*/ 448 w 1055"/>
                <a:gd name="T41" fmla="*/ 729 h 1722"/>
                <a:gd name="T42" fmla="*/ 371 w 1055"/>
                <a:gd name="T43" fmla="*/ 1050 h 1722"/>
                <a:gd name="T44" fmla="*/ 540 w 1055"/>
                <a:gd name="T45" fmla="*/ 501 h 1722"/>
                <a:gd name="T46" fmla="*/ 551 w 1055"/>
                <a:gd name="T47" fmla="*/ 509 h 1722"/>
                <a:gd name="T48" fmla="*/ 452 w 1055"/>
                <a:gd name="T49" fmla="*/ 905 h 1722"/>
                <a:gd name="T50" fmla="*/ 628 w 1055"/>
                <a:gd name="T51" fmla="*/ 338 h 1722"/>
                <a:gd name="T52" fmla="*/ 687 w 1055"/>
                <a:gd name="T53" fmla="*/ 182 h 1722"/>
                <a:gd name="T54" fmla="*/ 529 w 1055"/>
                <a:gd name="T55" fmla="*/ 775 h 1722"/>
                <a:gd name="T56" fmla="*/ 431 w 1055"/>
                <a:gd name="T57" fmla="*/ 1160 h 1722"/>
                <a:gd name="T58" fmla="*/ 448 w 1055"/>
                <a:gd name="T59" fmla="*/ 1145 h 1722"/>
                <a:gd name="T60" fmla="*/ 442 w 1055"/>
                <a:gd name="T61" fmla="*/ 1209 h 1722"/>
                <a:gd name="T62" fmla="*/ 653 w 1055"/>
                <a:gd name="T63" fmla="*/ 537 h 1722"/>
                <a:gd name="T64" fmla="*/ 529 w 1055"/>
                <a:gd name="T65" fmla="*/ 1002 h 1722"/>
                <a:gd name="T66" fmla="*/ 698 w 1055"/>
                <a:gd name="T67" fmla="*/ 478 h 1722"/>
                <a:gd name="T68" fmla="*/ 514 w 1055"/>
                <a:gd name="T69" fmla="*/ 1142 h 1722"/>
                <a:gd name="T70" fmla="*/ 521 w 1055"/>
                <a:gd name="T71" fmla="*/ 1160 h 1722"/>
                <a:gd name="T72" fmla="*/ 474 w 1055"/>
                <a:gd name="T73" fmla="*/ 1360 h 1722"/>
                <a:gd name="T74" fmla="*/ 682 w 1055"/>
                <a:gd name="T75" fmla="*/ 712 h 1722"/>
                <a:gd name="T76" fmla="*/ 750 w 1055"/>
                <a:gd name="T77" fmla="*/ 532 h 1722"/>
                <a:gd name="T78" fmla="*/ 753 w 1055"/>
                <a:gd name="T79" fmla="*/ 567 h 1722"/>
                <a:gd name="T80" fmla="*/ 744 w 1055"/>
                <a:gd name="T81" fmla="*/ 644 h 1722"/>
                <a:gd name="T82" fmla="*/ 593 w 1055"/>
                <a:gd name="T83" fmla="*/ 1177 h 1722"/>
                <a:gd name="T84" fmla="*/ 859 w 1055"/>
                <a:gd name="T85" fmla="*/ 356 h 1722"/>
                <a:gd name="T86" fmla="*/ 664 w 1055"/>
                <a:gd name="T87" fmla="*/ 1033 h 1722"/>
                <a:gd name="T88" fmla="*/ 744 w 1055"/>
                <a:gd name="T89" fmla="*/ 815 h 1722"/>
                <a:gd name="T90" fmla="*/ 787 w 1055"/>
                <a:gd name="T91" fmla="*/ 720 h 1722"/>
                <a:gd name="T92" fmla="*/ 765 w 1055"/>
                <a:gd name="T93" fmla="*/ 834 h 1722"/>
                <a:gd name="T94" fmla="*/ 946 w 1055"/>
                <a:gd name="T95" fmla="*/ 302 h 1722"/>
                <a:gd name="T96" fmla="*/ 1055 w 1055"/>
                <a:gd name="T97" fmla="*/ 0 h 1722"/>
                <a:gd name="T98" fmla="*/ 688 w 1055"/>
                <a:gd name="T99" fmla="*/ 1203 h 1722"/>
                <a:gd name="T100" fmla="*/ 899 w 1055"/>
                <a:gd name="T101" fmla="*/ 582 h 1722"/>
                <a:gd name="T102" fmla="*/ 840 w 1055"/>
                <a:gd name="T103" fmla="*/ 808 h 1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5" h="1722">
                  <a:moveTo>
                    <a:pt x="0" y="1426"/>
                  </a:moveTo>
                  <a:lnTo>
                    <a:pt x="233" y="575"/>
                  </a:lnTo>
                  <a:lnTo>
                    <a:pt x="188" y="798"/>
                  </a:lnTo>
                  <a:lnTo>
                    <a:pt x="176" y="897"/>
                  </a:lnTo>
                  <a:lnTo>
                    <a:pt x="165" y="990"/>
                  </a:lnTo>
                  <a:lnTo>
                    <a:pt x="97" y="1298"/>
                  </a:lnTo>
                  <a:lnTo>
                    <a:pt x="146" y="1160"/>
                  </a:lnTo>
                  <a:lnTo>
                    <a:pt x="231" y="891"/>
                  </a:lnTo>
                  <a:lnTo>
                    <a:pt x="352" y="487"/>
                  </a:lnTo>
                  <a:lnTo>
                    <a:pt x="389" y="399"/>
                  </a:lnTo>
                  <a:lnTo>
                    <a:pt x="168" y="1270"/>
                  </a:lnTo>
                  <a:lnTo>
                    <a:pt x="264" y="963"/>
                  </a:lnTo>
                  <a:lnTo>
                    <a:pt x="71" y="1722"/>
                  </a:lnTo>
                  <a:lnTo>
                    <a:pt x="405" y="544"/>
                  </a:lnTo>
                  <a:lnTo>
                    <a:pt x="389" y="650"/>
                  </a:lnTo>
                  <a:lnTo>
                    <a:pt x="228" y="1287"/>
                  </a:lnTo>
                  <a:lnTo>
                    <a:pt x="427" y="612"/>
                  </a:lnTo>
                  <a:lnTo>
                    <a:pt x="449" y="583"/>
                  </a:lnTo>
                  <a:lnTo>
                    <a:pt x="416" y="748"/>
                  </a:lnTo>
                  <a:lnTo>
                    <a:pt x="448" y="684"/>
                  </a:lnTo>
                  <a:lnTo>
                    <a:pt x="448" y="729"/>
                  </a:lnTo>
                  <a:lnTo>
                    <a:pt x="371" y="1050"/>
                  </a:lnTo>
                  <a:lnTo>
                    <a:pt x="540" y="501"/>
                  </a:lnTo>
                  <a:lnTo>
                    <a:pt x="551" y="509"/>
                  </a:lnTo>
                  <a:lnTo>
                    <a:pt x="452" y="905"/>
                  </a:lnTo>
                  <a:lnTo>
                    <a:pt x="628" y="338"/>
                  </a:lnTo>
                  <a:lnTo>
                    <a:pt x="687" y="182"/>
                  </a:lnTo>
                  <a:lnTo>
                    <a:pt x="529" y="775"/>
                  </a:lnTo>
                  <a:lnTo>
                    <a:pt x="431" y="1160"/>
                  </a:lnTo>
                  <a:lnTo>
                    <a:pt x="448" y="1145"/>
                  </a:lnTo>
                  <a:lnTo>
                    <a:pt x="442" y="1209"/>
                  </a:lnTo>
                  <a:lnTo>
                    <a:pt x="653" y="537"/>
                  </a:lnTo>
                  <a:lnTo>
                    <a:pt x="529" y="1002"/>
                  </a:lnTo>
                  <a:lnTo>
                    <a:pt x="698" y="478"/>
                  </a:lnTo>
                  <a:lnTo>
                    <a:pt x="514" y="1142"/>
                  </a:lnTo>
                  <a:lnTo>
                    <a:pt x="521" y="1160"/>
                  </a:lnTo>
                  <a:lnTo>
                    <a:pt x="474" y="1360"/>
                  </a:lnTo>
                  <a:lnTo>
                    <a:pt x="682" y="712"/>
                  </a:lnTo>
                  <a:lnTo>
                    <a:pt x="750" y="532"/>
                  </a:lnTo>
                  <a:lnTo>
                    <a:pt x="753" y="567"/>
                  </a:lnTo>
                  <a:lnTo>
                    <a:pt x="744" y="644"/>
                  </a:lnTo>
                  <a:lnTo>
                    <a:pt x="593" y="1177"/>
                  </a:lnTo>
                  <a:lnTo>
                    <a:pt x="859" y="356"/>
                  </a:lnTo>
                  <a:lnTo>
                    <a:pt x="664" y="1033"/>
                  </a:lnTo>
                  <a:lnTo>
                    <a:pt x="744" y="815"/>
                  </a:lnTo>
                  <a:lnTo>
                    <a:pt x="787" y="720"/>
                  </a:lnTo>
                  <a:lnTo>
                    <a:pt x="765" y="834"/>
                  </a:lnTo>
                  <a:lnTo>
                    <a:pt x="946" y="302"/>
                  </a:lnTo>
                  <a:lnTo>
                    <a:pt x="1055" y="0"/>
                  </a:lnTo>
                  <a:lnTo>
                    <a:pt x="688" y="1203"/>
                  </a:lnTo>
                  <a:lnTo>
                    <a:pt x="899" y="582"/>
                  </a:lnTo>
                  <a:lnTo>
                    <a:pt x="840" y="80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115">
              <a:extLst>
                <a:ext uri="{FF2B5EF4-FFF2-40B4-BE49-F238E27FC236}">
                  <a16:creationId xmlns:a16="http://schemas.microsoft.com/office/drawing/2014/main" id="{C3110797-977F-4106-9DCF-54F9C2FC14D0}"/>
                </a:ext>
              </a:extLst>
            </p:cNvPr>
            <p:cNvSpPr>
              <a:spLocks/>
            </p:cNvSpPr>
            <p:nvPr/>
          </p:nvSpPr>
          <p:spPr bwMode="auto">
            <a:xfrm rot="773030">
              <a:off x="5383882" y="3749611"/>
              <a:ext cx="836737" cy="2312356"/>
            </a:xfrm>
            <a:custGeom>
              <a:avLst/>
              <a:gdLst>
                <a:gd name="T0" fmla="*/ 234 w 833"/>
                <a:gd name="T1" fmla="*/ 513 h 2391"/>
                <a:gd name="T2" fmla="*/ 175 w 833"/>
                <a:gd name="T3" fmla="*/ 739 h 2391"/>
                <a:gd name="T4" fmla="*/ 204 w 833"/>
                <a:gd name="T5" fmla="*/ 692 h 2391"/>
                <a:gd name="T6" fmla="*/ 96 w 833"/>
                <a:gd name="T7" fmla="*/ 1068 h 2391"/>
                <a:gd name="T8" fmla="*/ 338 w 833"/>
                <a:gd name="T9" fmla="*/ 359 h 2391"/>
                <a:gd name="T10" fmla="*/ 60 w 833"/>
                <a:gd name="T11" fmla="*/ 1258 h 2391"/>
                <a:gd name="T12" fmla="*/ 365 w 833"/>
                <a:gd name="T13" fmla="*/ 361 h 2391"/>
                <a:gd name="T14" fmla="*/ 163 w 833"/>
                <a:gd name="T15" fmla="*/ 1021 h 2391"/>
                <a:gd name="T16" fmla="*/ 334 w 833"/>
                <a:gd name="T17" fmla="*/ 540 h 2391"/>
                <a:gd name="T18" fmla="*/ 417 w 833"/>
                <a:gd name="T19" fmla="*/ 328 h 2391"/>
                <a:gd name="T20" fmla="*/ 539 w 833"/>
                <a:gd name="T21" fmla="*/ 0 h 2391"/>
                <a:gd name="T22" fmla="*/ 174 w 833"/>
                <a:gd name="T23" fmla="*/ 1146 h 2391"/>
                <a:gd name="T24" fmla="*/ 433 w 833"/>
                <a:gd name="T25" fmla="*/ 407 h 2391"/>
                <a:gd name="T26" fmla="*/ 277 w 833"/>
                <a:gd name="T27" fmla="*/ 916 h 2391"/>
                <a:gd name="T28" fmla="*/ 449 w 833"/>
                <a:gd name="T29" fmla="*/ 439 h 2391"/>
                <a:gd name="T30" fmla="*/ 173 w 833"/>
                <a:gd name="T31" fmla="*/ 1303 h 2391"/>
                <a:gd name="T32" fmla="*/ 232 w 833"/>
                <a:gd name="T33" fmla="*/ 1165 h 2391"/>
                <a:gd name="T34" fmla="*/ 419 w 833"/>
                <a:gd name="T35" fmla="*/ 649 h 2391"/>
                <a:gd name="T36" fmla="*/ 422 w 833"/>
                <a:gd name="T37" fmla="*/ 680 h 2391"/>
                <a:gd name="T38" fmla="*/ 414 w 833"/>
                <a:gd name="T39" fmla="*/ 742 h 2391"/>
                <a:gd name="T40" fmla="*/ 442 w 833"/>
                <a:gd name="T41" fmla="*/ 700 h 2391"/>
                <a:gd name="T42" fmla="*/ 394 w 833"/>
                <a:gd name="T43" fmla="*/ 879 h 2391"/>
                <a:gd name="T44" fmla="*/ 606 w 833"/>
                <a:gd name="T45" fmla="*/ 304 h 2391"/>
                <a:gd name="T46" fmla="*/ 358 w 833"/>
                <a:gd name="T47" fmla="*/ 1061 h 2391"/>
                <a:gd name="T48" fmla="*/ 292 w 833"/>
                <a:gd name="T49" fmla="*/ 1287 h 2391"/>
                <a:gd name="T50" fmla="*/ 213 w 833"/>
                <a:gd name="T51" fmla="*/ 1551 h 2391"/>
                <a:gd name="T52" fmla="*/ 323 w 833"/>
                <a:gd name="T53" fmla="*/ 1272 h 2391"/>
                <a:gd name="T54" fmla="*/ 607 w 833"/>
                <a:gd name="T55" fmla="*/ 499 h 2391"/>
                <a:gd name="T56" fmla="*/ 452 w 833"/>
                <a:gd name="T57" fmla="*/ 976 h 2391"/>
                <a:gd name="T58" fmla="*/ 271 w 833"/>
                <a:gd name="T59" fmla="*/ 1526 h 2391"/>
                <a:gd name="T60" fmla="*/ 691 w 833"/>
                <a:gd name="T61" fmla="*/ 376 h 2391"/>
                <a:gd name="T62" fmla="*/ 833 w 833"/>
                <a:gd name="T63" fmla="*/ 16 h 2391"/>
                <a:gd name="T64" fmla="*/ 0 w 833"/>
                <a:gd name="T65" fmla="*/ 2391 h 2391"/>
                <a:gd name="T66" fmla="*/ 327 w 833"/>
                <a:gd name="T67" fmla="*/ 1509 h 2391"/>
                <a:gd name="T68" fmla="*/ 563 w 833"/>
                <a:gd name="T69" fmla="*/ 885 h 2391"/>
                <a:gd name="T70" fmla="*/ 399 w 833"/>
                <a:gd name="T71" fmla="*/ 1378 h 2391"/>
                <a:gd name="T72" fmla="*/ 447 w 833"/>
                <a:gd name="T73" fmla="*/ 1280 h 2391"/>
                <a:gd name="T74" fmla="*/ 458 w 833"/>
                <a:gd name="T75" fmla="*/ 1284 h 2391"/>
                <a:gd name="T76" fmla="*/ 435 w 833"/>
                <a:gd name="T77" fmla="*/ 1382 h 2391"/>
                <a:gd name="T78" fmla="*/ 462 w 833"/>
                <a:gd name="T79" fmla="*/ 1343 h 2391"/>
                <a:gd name="T80" fmla="*/ 443 w 833"/>
                <a:gd name="T81" fmla="*/ 1429 h 2391"/>
                <a:gd name="T82" fmla="*/ 630 w 833"/>
                <a:gd name="T83" fmla="*/ 954 h 2391"/>
                <a:gd name="T84" fmla="*/ 392 w 833"/>
                <a:gd name="T85" fmla="*/ 1635 h 2391"/>
                <a:gd name="T86" fmla="*/ 713 w 833"/>
                <a:gd name="T87" fmla="*/ 802 h 2391"/>
                <a:gd name="T88" fmla="*/ 574 w 833"/>
                <a:gd name="T89" fmla="*/ 1211 h 2391"/>
                <a:gd name="T90" fmla="*/ 601 w 833"/>
                <a:gd name="T91" fmla="*/ 1174 h 2391"/>
                <a:gd name="T92" fmla="*/ 702 w 833"/>
                <a:gd name="T93" fmla="*/ 938 h 2391"/>
                <a:gd name="T94" fmla="*/ 298 w 833"/>
                <a:gd name="T95" fmla="*/ 2049 h 2391"/>
                <a:gd name="T96" fmla="*/ 301 w 833"/>
                <a:gd name="T97" fmla="*/ 2073 h 2391"/>
                <a:gd name="T98" fmla="*/ 515 w 833"/>
                <a:gd name="T99" fmla="*/ 1536 h 2391"/>
                <a:gd name="T100" fmla="*/ 686 w 833"/>
                <a:gd name="T101" fmla="*/ 1118 h 2391"/>
                <a:gd name="T102" fmla="*/ 578 w 833"/>
                <a:gd name="T103" fmla="*/ 1436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3" h="2391">
                  <a:moveTo>
                    <a:pt x="234" y="513"/>
                  </a:moveTo>
                  <a:lnTo>
                    <a:pt x="175" y="739"/>
                  </a:lnTo>
                  <a:lnTo>
                    <a:pt x="204" y="692"/>
                  </a:lnTo>
                  <a:lnTo>
                    <a:pt x="96" y="1068"/>
                  </a:lnTo>
                  <a:lnTo>
                    <a:pt x="338" y="359"/>
                  </a:lnTo>
                  <a:lnTo>
                    <a:pt x="60" y="1258"/>
                  </a:lnTo>
                  <a:lnTo>
                    <a:pt x="365" y="361"/>
                  </a:lnTo>
                  <a:lnTo>
                    <a:pt x="163" y="1021"/>
                  </a:lnTo>
                  <a:lnTo>
                    <a:pt x="334" y="540"/>
                  </a:lnTo>
                  <a:lnTo>
                    <a:pt x="417" y="328"/>
                  </a:lnTo>
                  <a:lnTo>
                    <a:pt x="539" y="0"/>
                  </a:lnTo>
                  <a:lnTo>
                    <a:pt x="174" y="1146"/>
                  </a:lnTo>
                  <a:lnTo>
                    <a:pt x="433" y="407"/>
                  </a:lnTo>
                  <a:lnTo>
                    <a:pt x="277" y="916"/>
                  </a:lnTo>
                  <a:lnTo>
                    <a:pt x="449" y="439"/>
                  </a:lnTo>
                  <a:lnTo>
                    <a:pt x="173" y="1303"/>
                  </a:lnTo>
                  <a:lnTo>
                    <a:pt x="232" y="1165"/>
                  </a:lnTo>
                  <a:lnTo>
                    <a:pt x="419" y="649"/>
                  </a:lnTo>
                  <a:lnTo>
                    <a:pt x="422" y="680"/>
                  </a:lnTo>
                  <a:lnTo>
                    <a:pt x="414" y="742"/>
                  </a:lnTo>
                  <a:lnTo>
                    <a:pt x="442" y="700"/>
                  </a:lnTo>
                  <a:lnTo>
                    <a:pt x="394" y="879"/>
                  </a:lnTo>
                  <a:lnTo>
                    <a:pt x="606" y="304"/>
                  </a:lnTo>
                  <a:lnTo>
                    <a:pt x="358" y="1061"/>
                  </a:lnTo>
                  <a:lnTo>
                    <a:pt x="292" y="1287"/>
                  </a:lnTo>
                  <a:lnTo>
                    <a:pt x="213" y="1551"/>
                  </a:lnTo>
                  <a:lnTo>
                    <a:pt x="323" y="1272"/>
                  </a:lnTo>
                  <a:lnTo>
                    <a:pt x="607" y="499"/>
                  </a:lnTo>
                  <a:lnTo>
                    <a:pt x="452" y="976"/>
                  </a:lnTo>
                  <a:lnTo>
                    <a:pt x="271" y="1526"/>
                  </a:lnTo>
                  <a:lnTo>
                    <a:pt x="691" y="376"/>
                  </a:lnTo>
                  <a:lnTo>
                    <a:pt x="833" y="16"/>
                  </a:lnTo>
                  <a:lnTo>
                    <a:pt x="0" y="2391"/>
                  </a:lnTo>
                  <a:lnTo>
                    <a:pt x="327" y="1509"/>
                  </a:lnTo>
                  <a:lnTo>
                    <a:pt x="563" y="885"/>
                  </a:lnTo>
                  <a:lnTo>
                    <a:pt x="399" y="1378"/>
                  </a:lnTo>
                  <a:lnTo>
                    <a:pt x="447" y="1280"/>
                  </a:lnTo>
                  <a:lnTo>
                    <a:pt x="458" y="1284"/>
                  </a:lnTo>
                  <a:lnTo>
                    <a:pt x="435" y="1382"/>
                  </a:lnTo>
                  <a:lnTo>
                    <a:pt x="462" y="1343"/>
                  </a:lnTo>
                  <a:lnTo>
                    <a:pt x="443" y="1429"/>
                  </a:lnTo>
                  <a:lnTo>
                    <a:pt x="630" y="954"/>
                  </a:lnTo>
                  <a:lnTo>
                    <a:pt x="392" y="1635"/>
                  </a:lnTo>
                  <a:lnTo>
                    <a:pt x="713" y="802"/>
                  </a:lnTo>
                  <a:lnTo>
                    <a:pt x="574" y="1211"/>
                  </a:lnTo>
                  <a:lnTo>
                    <a:pt x="601" y="1174"/>
                  </a:lnTo>
                  <a:lnTo>
                    <a:pt x="702" y="938"/>
                  </a:lnTo>
                  <a:lnTo>
                    <a:pt x="298" y="2049"/>
                  </a:lnTo>
                  <a:lnTo>
                    <a:pt x="301" y="2073"/>
                  </a:lnTo>
                  <a:lnTo>
                    <a:pt x="515" y="1536"/>
                  </a:lnTo>
                  <a:lnTo>
                    <a:pt x="686" y="1118"/>
                  </a:lnTo>
                  <a:lnTo>
                    <a:pt x="578" y="143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116">
              <a:extLst>
                <a:ext uri="{FF2B5EF4-FFF2-40B4-BE49-F238E27FC236}">
                  <a16:creationId xmlns:a16="http://schemas.microsoft.com/office/drawing/2014/main" id="{645F9328-D8A9-4AFB-9C98-BE8A3338BE65}"/>
                </a:ext>
              </a:extLst>
            </p:cNvPr>
            <p:cNvSpPr>
              <a:spLocks/>
            </p:cNvSpPr>
            <p:nvPr/>
          </p:nvSpPr>
          <p:spPr bwMode="auto">
            <a:xfrm rot="773030">
              <a:off x="5670127" y="4435115"/>
              <a:ext cx="648898" cy="1823000"/>
            </a:xfrm>
            <a:custGeom>
              <a:avLst/>
              <a:gdLst>
                <a:gd name="T0" fmla="*/ 308 w 646"/>
                <a:gd name="T1" fmla="*/ 465 h 1885"/>
                <a:gd name="T2" fmla="*/ 200 w 646"/>
                <a:gd name="T3" fmla="*/ 783 h 1885"/>
                <a:gd name="T4" fmla="*/ 15 w 646"/>
                <a:gd name="T5" fmla="*/ 1302 h 1885"/>
                <a:gd name="T6" fmla="*/ 402 w 646"/>
                <a:gd name="T7" fmla="*/ 321 h 1885"/>
                <a:gd name="T8" fmla="*/ 97 w 646"/>
                <a:gd name="T9" fmla="*/ 1149 h 1885"/>
                <a:gd name="T10" fmla="*/ 115 w 646"/>
                <a:gd name="T11" fmla="*/ 1134 h 1885"/>
                <a:gd name="T12" fmla="*/ 295 w 646"/>
                <a:gd name="T13" fmla="*/ 699 h 1885"/>
                <a:gd name="T14" fmla="*/ 236 w 646"/>
                <a:gd name="T15" fmla="*/ 883 h 1885"/>
                <a:gd name="T16" fmla="*/ 19 w 646"/>
                <a:gd name="T17" fmla="*/ 1476 h 1885"/>
                <a:gd name="T18" fmla="*/ 156 w 646"/>
                <a:gd name="T19" fmla="*/ 1152 h 1885"/>
                <a:gd name="T20" fmla="*/ 225 w 646"/>
                <a:gd name="T21" fmla="*/ 1007 h 1885"/>
                <a:gd name="T22" fmla="*/ 272 w 646"/>
                <a:gd name="T23" fmla="*/ 918 h 1885"/>
                <a:gd name="T24" fmla="*/ 646 w 646"/>
                <a:gd name="T25" fmla="*/ 0 h 1885"/>
                <a:gd name="T26" fmla="*/ 78 w 646"/>
                <a:gd name="T27" fmla="*/ 1474 h 1885"/>
                <a:gd name="T28" fmla="*/ 209 w 646"/>
                <a:gd name="T29" fmla="*/ 1172 h 1885"/>
                <a:gd name="T30" fmla="*/ 270 w 646"/>
                <a:gd name="T31" fmla="*/ 1048 h 1885"/>
                <a:gd name="T32" fmla="*/ 283 w 646"/>
                <a:gd name="T33" fmla="*/ 1047 h 1885"/>
                <a:gd name="T34" fmla="*/ 49 w 646"/>
                <a:gd name="T35" fmla="*/ 1662 h 1885"/>
                <a:gd name="T36" fmla="*/ 8 w 646"/>
                <a:gd name="T37" fmla="*/ 1793 h 1885"/>
                <a:gd name="T38" fmla="*/ 173 w 646"/>
                <a:gd name="T39" fmla="*/ 1411 h 1885"/>
                <a:gd name="T40" fmla="*/ 242 w 646"/>
                <a:gd name="T41" fmla="*/ 1269 h 1885"/>
                <a:gd name="T42" fmla="*/ 0 w 646"/>
                <a:gd name="T43" fmla="*/ 1885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6" h="1885">
                  <a:moveTo>
                    <a:pt x="308" y="465"/>
                  </a:moveTo>
                  <a:lnTo>
                    <a:pt x="200" y="783"/>
                  </a:lnTo>
                  <a:lnTo>
                    <a:pt x="15" y="1302"/>
                  </a:lnTo>
                  <a:lnTo>
                    <a:pt x="402" y="321"/>
                  </a:lnTo>
                  <a:lnTo>
                    <a:pt x="97" y="1149"/>
                  </a:lnTo>
                  <a:lnTo>
                    <a:pt x="115" y="1134"/>
                  </a:lnTo>
                  <a:lnTo>
                    <a:pt x="295" y="699"/>
                  </a:lnTo>
                  <a:lnTo>
                    <a:pt x="236" y="883"/>
                  </a:lnTo>
                  <a:lnTo>
                    <a:pt x="19" y="1476"/>
                  </a:lnTo>
                  <a:lnTo>
                    <a:pt x="156" y="1152"/>
                  </a:lnTo>
                  <a:lnTo>
                    <a:pt x="225" y="1007"/>
                  </a:lnTo>
                  <a:lnTo>
                    <a:pt x="272" y="918"/>
                  </a:lnTo>
                  <a:lnTo>
                    <a:pt x="646" y="0"/>
                  </a:lnTo>
                  <a:lnTo>
                    <a:pt x="78" y="1474"/>
                  </a:lnTo>
                  <a:lnTo>
                    <a:pt x="209" y="1172"/>
                  </a:lnTo>
                  <a:lnTo>
                    <a:pt x="270" y="1048"/>
                  </a:lnTo>
                  <a:lnTo>
                    <a:pt x="283" y="1047"/>
                  </a:lnTo>
                  <a:lnTo>
                    <a:pt x="49" y="1662"/>
                  </a:lnTo>
                  <a:lnTo>
                    <a:pt x="8" y="1793"/>
                  </a:lnTo>
                  <a:lnTo>
                    <a:pt x="173" y="1411"/>
                  </a:lnTo>
                  <a:lnTo>
                    <a:pt x="242" y="1269"/>
                  </a:lnTo>
                  <a:lnTo>
                    <a:pt x="0" y="188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Freeform 117">
              <a:extLst>
                <a:ext uri="{FF2B5EF4-FFF2-40B4-BE49-F238E27FC236}">
                  <a16:creationId xmlns:a16="http://schemas.microsoft.com/office/drawing/2014/main" id="{E172BABA-48F2-4089-84A9-6511A3F31F79}"/>
                </a:ext>
              </a:extLst>
            </p:cNvPr>
            <p:cNvSpPr>
              <a:spLocks/>
            </p:cNvSpPr>
            <p:nvPr/>
          </p:nvSpPr>
          <p:spPr bwMode="auto">
            <a:xfrm rot="773030">
              <a:off x="5551145" y="5568973"/>
              <a:ext cx="274225" cy="634423"/>
            </a:xfrm>
            <a:custGeom>
              <a:avLst/>
              <a:gdLst>
                <a:gd name="T0" fmla="*/ 0 w 273"/>
                <a:gd name="T1" fmla="*/ 656 h 656"/>
                <a:gd name="T2" fmla="*/ 273 w 273"/>
                <a:gd name="T3" fmla="*/ 0 h 656"/>
                <a:gd name="T4" fmla="*/ 15 w 273"/>
                <a:gd name="T5" fmla="*/ 656 h 656"/>
              </a:gdLst>
              <a:ahLst/>
              <a:cxnLst>
                <a:cxn ang="0">
                  <a:pos x="T0" y="T1"/>
                </a:cxn>
                <a:cxn ang="0">
                  <a:pos x="T2" y="T3"/>
                </a:cxn>
                <a:cxn ang="0">
                  <a:pos x="T4" y="T5"/>
                </a:cxn>
              </a:cxnLst>
              <a:rect l="0" t="0" r="r" b="b"/>
              <a:pathLst>
                <a:path w="273" h="656">
                  <a:moveTo>
                    <a:pt x="0" y="656"/>
                  </a:moveTo>
                  <a:lnTo>
                    <a:pt x="273" y="0"/>
                  </a:lnTo>
                  <a:lnTo>
                    <a:pt x="15" y="656"/>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118">
              <a:extLst>
                <a:ext uri="{FF2B5EF4-FFF2-40B4-BE49-F238E27FC236}">
                  <a16:creationId xmlns:a16="http://schemas.microsoft.com/office/drawing/2014/main" id="{CF9C9CEC-7295-4C33-A907-6515337DAABE}"/>
                </a:ext>
              </a:extLst>
            </p:cNvPr>
            <p:cNvSpPr>
              <a:spLocks/>
            </p:cNvSpPr>
            <p:nvPr/>
          </p:nvSpPr>
          <p:spPr bwMode="auto">
            <a:xfrm rot="773030">
              <a:off x="5544093" y="5836043"/>
              <a:ext cx="156700" cy="355896"/>
            </a:xfrm>
            <a:custGeom>
              <a:avLst/>
              <a:gdLst>
                <a:gd name="T0" fmla="*/ 0 w 156"/>
                <a:gd name="T1" fmla="*/ 368 h 368"/>
                <a:gd name="T2" fmla="*/ 156 w 156"/>
                <a:gd name="T3" fmla="*/ 0 h 368"/>
                <a:gd name="T4" fmla="*/ 13 w 156"/>
                <a:gd name="T5" fmla="*/ 368 h 368"/>
              </a:gdLst>
              <a:ahLst/>
              <a:cxnLst>
                <a:cxn ang="0">
                  <a:pos x="T0" y="T1"/>
                </a:cxn>
                <a:cxn ang="0">
                  <a:pos x="T2" y="T3"/>
                </a:cxn>
                <a:cxn ang="0">
                  <a:pos x="T4" y="T5"/>
                </a:cxn>
              </a:cxnLst>
              <a:rect l="0" t="0" r="r" b="b"/>
              <a:pathLst>
                <a:path w="156" h="368">
                  <a:moveTo>
                    <a:pt x="0" y="368"/>
                  </a:moveTo>
                  <a:lnTo>
                    <a:pt x="156" y="0"/>
                  </a:lnTo>
                  <a:lnTo>
                    <a:pt x="13" y="368"/>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119">
              <a:extLst>
                <a:ext uri="{FF2B5EF4-FFF2-40B4-BE49-F238E27FC236}">
                  <a16:creationId xmlns:a16="http://schemas.microsoft.com/office/drawing/2014/main" id="{6CF646ED-E68C-4F74-A9AF-B649500256BE}"/>
                </a:ext>
              </a:extLst>
            </p:cNvPr>
            <p:cNvSpPr>
              <a:spLocks/>
            </p:cNvSpPr>
            <p:nvPr/>
          </p:nvSpPr>
          <p:spPr bwMode="auto">
            <a:xfrm rot="773030">
              <a:off x="5642414" y="5214335"/>
              <a:ext cx="545436" cy="1035774"/>
            </a:xfrm>
            <a:custGeom>
              <a:avLst/>
              <a:gdLst>
                <a:gd name="T0" fmla="*/ 0 w 543"/>
                <a:gd name="T1" fmla="*/ 1071 h 1071"/>
                <a:gd name="T2" fmla="*/ 11 w 543"/>
                <a:gd name="T3" fmla="*/ 1045 h 1071"/>
                <a:gd name="T4" fmla="*/ 174 w 543"/>
                <a:gd name="T5" fmla="*/ 677 h 1071"/>
                <a:gd name="T6" fmla="*/ 181 w 543"/>
                <a:gd name="T7" fmla="*/ 688 h 1071"/>
                <a:gd name="T8" fmla="*/ 453 w 543"/>
                <a:gd name="T9" fmla="*/ 58 h 1071"/>
                <a:gd name="T10" fmla="*/ 444 w 543"/>
                <a:gd name="T11" fmla="*/ 111 h 1071"/>
                <a:gd name="T12" fmla="*/ 410 w 543"/>
                <a:gd name="T13" fmla="*/ 222 h 1071"/>
                <a:gd name="T14" fmla="*/ 254 w 543"/>
                <a:gd name="T15" fmla="*/ 624 h 1071"/>
                <a:gd name="T16" fmla="*/ 342 w 543"/>
                <a:gd name="T17" fmla="*/ 442 h 1071"/>
                <a:gd name="T18" fmla="*/ 540 w 543"/>
                <a:gd name="T19" fmla="*/ 0 h 1071"/>
                <a:gd name="T20" fmla="*/ 232 w 543"/>
                <a:gd name="T21" fmla="*/ 760 h 1071"/>
                <a:gd name="T22" fmla="*/ 395 w 543"/>
                <a:gd name="T23" fmla="*/ 401 h 1071"/>
                <a:gd name="T24" fmla="*/ 543 w 543"/>
                <a:gd name="T25" fmla="*/ 82 h 1071"/>
                <a:gd name="T26" fmla="*/ 280 w 543"/>
                <a:gd name="T27" fmla="*/ 729 h 1071"/>
                <a:gd name="T28" fmla="*/ 141 w 543"/>
                <a:gd name="T29" fmla="*/ 1071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3" h="1071">
                  <a:moveTo>
                    <a:pt x="0" y="1071"/>
                  </a:moveTo>
                  <a:lnTo>
                    <a:pt x="11" y="1045"/>
                  </a:lnTo>
                  <a:lnTo>
                    <a:pt x="174" y="677"/>
                  </a:lnTo>
                  <a:lnTo>
                    <a:pt x="181" y="688"/>
                  </a:lnTo>
                  <a:lnTo>
                    <a:pt x="453" y="58"/>
                  </a:lnTo>
                  <a:lnTo>
                    <a:pt x="444" y="111"/>
                  </a:lnTo>
                  <a:lnTo>
                    <a:pt x="410" y="222"/>
                  </a:lnTo>
                  <a:lnTo>
                    <a:pt x="254" y="624"/>
                  </a:lnTo>
                  <a:lnTo>
                    <a:pt x="342" y="442"/>
                  </a:lnTo>
                  <a:lnTo>
                    <a:pt x="540" y="0"/>
                  </a:lnTo>
                  <a:lnTo>
                    <a:pt x="232" y="760"/>
                  </a:lnTo>
                  <a:lnTo>
                    <a:pt x="395" y="401"/>
                  </a:lnTo>
                  <a:lnTo>
                    <a:pt x="543" y="82"/>
                  </a:lnTo>
                  <a:lnTo>
                    <a:pt x="280" y="729"/>
                  </a:lnTo>
                  <a:lnTo>
                    <a:pt x="141" y="107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120">
              <a:extLst>
                <a:ext uri="{FF2B5EF4-FFF2-40B4-BE49-F238E27FC236}">
                  <a16:creationId xmlns:a16="http://schemas.microsoft.com/office/drawing/2014/main" id="{1A3C0DD9-53C8-4877-8474-34002C299381}"/>
                </a:ext>
              </a:extLst>
            </p:cNvPr>
            <p:cNvSpPr>
              <a:spLocks/>
            </p:cNvSpPr>
            <p:nvPr/>
          </p:nvSpPr>
          <p:spPr bwMode="auto">
            <a:xfrm rot="773030">
              <a:off x="5746555" y="5626459"/>
              <a:ext cx="283265" cy="622817"/>
            </a:xfrm>
            <a:custGeom>
              <a:avLst/>
              <a:gdLst>
                <a:gd name="T0" fmla="*/ 0 w 282"/>
                <a:gd name="T1" fmla="*/ 644 h 644"/>
                <a:gd name="T2" fmla="*/ 282 w 282"/>
                <a:gd name="T3" fmla="*/ 0 h 644"/>
                <a:gd name="T4" fmla="*/ 16 w 282"/>
                <a:gd name="T5" fmla="*/ 644 h 644"/>
              </a:gdLst>
              <a:ahLst/>
              <a:cxnLst>
                <a:cxn ang="0">
                  <a:pos x="T0" y="T1"/>
                </a:cxn>
                <a:cxn ang="0">
                  <a:pos x="T2" y="T3"/>
                </a:cxn>
                <a:cxn ang="0">
                  <a:pos x="T4" y="T5"/>
                </a:cxn>
              </a:cxnLst>
              <a:rect l="0" t="0" r="r" b="b"/>
              <a:pathLst>
                <a:path w="282" h="644">
                  <a:moveTo>
                    <a:pt x="0" y="644"/>
                  </a:moveTo>
                  <a:lnTo>
                    <a:pt x="282" y="0"/>
                  </a:lnTo>
                  <a:lnTo>
                    <a:pt x="16" y="644"/>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121">
              <a:extLst>
                <a:ext uri="{FF2B5EF4-FFF2-40B4-BE49-F238E27FC236}">
                  <a16:creationId xmlns:a16="http://schemas.microsoft.com/office/drawing/2014/main" id="{6FE74244-22D2-48EA-8E67-331E254F791D}"/>
                </a:ext>
              </a:extLst>
            </p:cNvPr>
            <p:cNvSpPr>
              <a:spLocks/>
            </p:cNvSpPr>
            <p:nvPr/>
          </p:nvSpPr>
          <p:spPr bwMode="auto">
            <a:xfrm rot="773030">
              <a:off x="5828113" y="5090959"/>
              <a:ext cx="731265" cy="1220490"/>
            </a:xfrm>
            <a:custGeom>
              <a:avLst/>
              <a:gdLst>
                <a:gd name="T0" fmla="*/ 0 w 728"/>
                <a:gd name="T1" fmla="*/ 1262 h 1262"/>
                <a:gd name="T2" fmla="*/ 270 w 728"/>
                <a:gd name="T3" fmla="*/ 652 h 1262"/>
                <a:gd name="T4" fmla="*/ 113 w 728"/>
                <a:gd name="T5" fmla="*/ 1045 h 1262"/>
                <a:gd name="T6" fmla="*/ 361 w 728"/>
                <a:gd name="T7" fmla="*/ 499 h 1262"/>
                <a:gd name="T8" fmla="*/ 295 w 728"/>
                <a:gd name="T9" fmla="*/ 677 h 1262"/>
                <a:gd name="T10" fmla="*/ 421 w 728"/>
                <a:gd name="T11" fmla="*/ 415 h 1262"/>
                <a:gd name="T12" fmla="*/ 243 w 728"/>
                <a:gd name="T13" fmla="*/ 853 h 1262"/>
                <a:gd name="T14" fmla="*/ 253 w 728"/>
                <a:gd name="T15" fmla="*/ 856 h 1262"/>
                <a:gd name="T16" fmla="*/ 251 w 728"/>
                <a:gd name="T17" fmla="*/ 886 h 1262"/>
                <a:gd name="T18" fmla="*/ 384 w 728"/>
                <a:gd name="T19" fmla="*/ 611 h 1262"/>
                <a:gd name="T20" fmla="*/ 470 w 728"/>
                <a:gd name="T21" fmla="*/ 443 h 1262"/>
                <a:gd name="T22" fmla="*/ 505 w 728"/>
                <a:gd name="T23" fmla="*/ 391 h 1262"/>
                <a:gd name="T24" fmla="*/ 381 w 728"/>
                <a:gd name="T25" fmla="*/ 697 h 1262"/>
                <a:gd name="T26" fmla="*/ 363 w 728"/>
                <a:gd name="T27" fmla="*/ 765 h 1262"/>
                <a:gd name="T28" fmla="*/ 716 w 728"/>
                <a:gd name="T29" fmla="*/ 0 h 1262"/>
                <a:gd name="T30" fmla="*/ 171 w 728"/>
                <a:gd name="T31" fmla="*/ 1249 h 1262"/>
                <a:gd name="T32" fmla="*/ 474 w 728"/>
                <a:gd name="T33" fmla="*/ 596 h 1262"/>
                <a:gd name="T34" fmla="*/ 509 w 728"/>
                <a:gd name="T35" fmla="*/ 546 h 1262"/>
                <a:gd name="T36" fmla="*/ 402 w 728"/>
                <a:gd name="T37" fmla="*/ 809 h 1262"/>
                <a:gd name="T38" fmla="*/ 457 w 728"/>
                <a:gd name="T39" fmla="*/ 713 h 1262"/>
                <a:gd name="T40" fmla="*/ 317 w 728"/>
                <a:gd name="T41" fmla="*/ 1049 h 1262"/>
                <a:gd name="T42" fmla="*/ 480 w 728"/>
                <a:gd name="T43" fmla="*/ 714 h 1262"/>
                <a:gd name="T44" fmla="*/ 728 w 728"/>
                <a:gd name="T45" fmla="*/ 198 h 1262"/>
                <a:gd name="T46" fmla="*/ 689 w 728"/>
                <a:gd name="T47" fmla="*/ 309 h 1262"/>
                <a:gd name="T48" fmla="*/ 265 w 728"/>
                <a:gd name="T49" fmla="*/ 1262 h 1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8" h="1262">
                  <a:moveTo>
                    <a:pt x="0" y="1262"/>
                  </a:moveTo>
                  <a:lnTo>
                    <a:pt x="270" y="652"/>
                  </a:lnTo>
                  <a:lnTo>
                    <a:pt x="113" y="1045"/>
                  </a:lnTo>
                  <a:lnTo>
                    <a:pt x="361" y="499"/>
                  </a:lnTo>
                  <a:lnTo>
                    <a:pt x="295" y="677"/>
                  </a:lnTo>
                  <a:lnTo>
                    <a:pt x="421" y="415"/>
                  </a:lnTo>
                  <a:lnTo>
                    <a:pt x="243" y="853"/>
                  </a:lnTo>
                  <a:lnTo>
                    <a:pt x="253" y="856"/>
                  </a:lnTo>
                  <a:lnTo>
                    <a:pt x="251" y="886"/>
                  </a:lnTo>
                  <a:lnTo>
                    <a:pt x="384" y="611"/>
                  </a:lnTo>
                  <a:lnTo>
                    <a:pt x="470" y="443"/>
                  </a:lnTo>
                  <a:lnTo>
                    <a:pt x="505" y="391"/>
                  </a:lnTo>
                  <a:lnTo>
                    <a:pt x="381" y="697"/>
                  </a:lnTo>
                  <a:lnTo>
                    <a:pt x="363" y="765"/>
                  </a:lnTo>
                  <a:lnTo>
                    <a:pt x="716" y="0"/>
                  </a:lnTo>
                  <a:lnTo>
                    <a:pt x="171" y="1249"/>
                  </a:lnTo>
                  <a:lnTo>
                    <a:pt x="474" y="596"/>
                  </a:lnTo>
                  <a:lnTo>
                    <a:pt x="509" y="546"/>
                  </a:lnTo>
                  <a:lnTo>
                    <a:pt x="402" y="809"/>
                  </a:lnTo>
                  <a:lnTo>
                    <a:pt x="457" y="713"/>
                  </a:lnTo>
                  <a:lnTo>
                    <a:pt x="317" y="1049"/>
                  </a:lnTo>
                  <a:lnTo>
                    <a:pt x="480" y="714"/>
                  </a:lnTo>
                  <a:lnTo>
                    <a:pt x="728" y="198"/>
                  </a:lnTo>
                  <a:lnTo>
                    <a:pt x="689" y="309"/>
                  </a:lnTo>
                  <a:lnTo>
                    <a:pt x="265" y="126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Freeform 122">
              <a:extLst>
                <a:ext uri="{FF2B5EF4-FFF2-40B4-BE49-F238E27FC236}">
                  <a16:creationId xmlns:a16="http://schemas.microsoft.com/office/drawing/2014/main" id="{38240575-87AA-4D9D-8FFC-D0683CC8DF4F}"/>
                </a:ext>
              </a:extLst>
            </p:cNvPr>
            <p:cNvSpPr>
              <a:spLocks/>
            </p:cNvSpPr>
            <p:nvPr/>
          </p:nvSpPr>
          <p:spPr bwMode="auto">
            <a:xfrm rot="773030">
              <a:off x="6035141" y="5623818"/>
              <a:ext cx="342530" cy="697285"/>
            </a:xfrm>
            <a:custGeom>
              <a:avLst/>
              <a:gdLst>
                <a:gd name="T0" fmla="*/ 0 w 341"/>
                <a:gd name="T1" fmla="*/ 721 h 721"/>
                <a:gd name="T2" fmla="*/ 341 w 341"/>
                <a:gd name="T3" fmla="*/ 0 h 721"/>
                <a:gd name="T4" fmla="*/ 21 w 341"/>
                <a:gd name="T5" fmla="*/ 721 h 721"/>
              </a:gdLst>
              <a:ahLst/>
              <a:cxnLst>
                <a:cxn ang="0">
                  <a:pos x="T0" y="T1"/>
                </a:cxn>
                <a:cxn ang="0">
                  <a:pos x="T2" y="T3"/>
                </a:cxn>
                <a:cxn ang="0">
                  <a:pos x="T4" y="T5"/>
                </a:cxn>
              </a:cxnLst>
              <a:rect l="0" t="0" r="r" b="b"/>
              <a:pathLst>
                <a:path w="341" h="721">
                  <a:moveTo>
                    <a:pt x="0" y="721"/>
                  </a:moveTo>
                  <a:lnTo>
                    <a:pt x="341" y="0"/>
                  </a:lnTo>
                  <a:lnTo>
                    <a:pt x="21" y="72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123">
              <a:extLst>
                <a:ext uri="{FF2B5EF4-FFF2-40B4-BE49-F238E27FC236}">
                  <a16:creationId xmlns:a16="http://schemas.microsoft.com/office/drawing/2014/main" id="{934CE19F-2346-4AA1-AB0E-8F0FFBCD0639}"/>
                </a:ext>
              </a:extLst>
            </p:cNvPr>
            <p:cNvSpPr>
              <a:spLocks/>
            </p:cNvSpPr>
            <p:nvPr/>
          </p:nvSpPr>
          <p:spPr bwMode="auto">
            <a:xfrm rot="773030">
              <a:off x="6113981" y="5121277"/>
              <a:ext cx="673005" cy="1248537"/>
            </a:xfrm>
            <a:custGeom>
              <a:avLst/>
              <a:gdLst>
                <a:gd name="T0" fmla="*/ 0 w 670"/>
                <a:gd name="T1" fmla="*/ 1291 h 1291"/>
                <a:gd name="T2" fmla="*/ 410 w 670"/>
                <a:gd name="T3" fmla="*/ 426 h 1291"/>
                <a:gd name="T4" fmla="*/ 474 w 670"/>
                <a:gd name="T5" fmla="*/ 313 h 1291"/>
                <a:gd name="T6" fmla="*/ 247 w 670"/>
                <a:gd name="T7" fmla="*/ 829 h 1291"/>
                <a:gd name="T8" fmla="*/ 83 w 670"/>
                <a:gd name="T9" fmla="*/ 1208 h 1291"/>
                <a:gd name="T10" fmla="*/ 388 w 670"/>
                <a:gd name="T11" fmla="*/ 577 h 1291"/>
                <a:gd name="T12" fmla="*/ 670 w 670"/>
                <a:gd name="T13" fmla="*/ 0 h 1291"/>
                <a:gd name="T14" fmla="*/ 394 w 670"/>
                <a:gd name="T15" fmla="*/ 617 h 1291"/>
                <a:gd name="T16" fmla="*/ 424 w 670"/>
                <a:gd name="T17" fmla="*/ 579 h 1291"/>
                <a:gd name="T18" fmla="*/ 655 w 670"/>
                <a:gd name="T19" fmla="*/ 112 h 1291"/>
                <a:gd name="T20" fmla="*/ 109 w 670"/>
                <a:gd name="T21" fmla="*/ 1291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0" h="1291">
                  <a:moveTo>
                    <a:pt x="0" y="1291"/>
                  </a:moveTo>
                  <a:lnTo>
                    <a:pt x="410" y="426"/>
                  </a:lnTo>
                  <a:lnTo>
                    <a:pt x="474" y="313"/>
                  </a:lnTo>
                  <a:lnTo>
                    <a:pt x="247" y="829"/>
                  </a:lnTo>
                  <a:lnTo>
                    <a:pt x="83" y="1208"/>
                  </a:lnTo>
                  <a:lnTo>
                    <a:pt x="388" y="577"/>
                  </a:lnTo>
                  <a:lnTo>
                    <a:pt x="670" y="0"/>
                  </a:lnTo>
                  <a:lnTo>
                    <a:pt x="394" y="617"/>
                  </a:lnTo>
                  <a:lnTo>
                    <a:pt x="424" y="579"/>
                  </a:lnTo>
                  <a:lnTo>
                    <a:pt x="655" y="112"/>
                  </a:lnTo>
                  <a:lnTo>
                    <a:pt x="109" y="1291"/>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Freeform 124">
              <a:extLst>
                <a:ext uri="{FF2B5EF4-FFF2-40B4-BE49-F238E27FC236}">
                  <a16:creationId xmlns:a16="http://schemas.microsoft.com/office/drawing/2014/main" id="{2F4C662B-9E24-4056-8D3F-117A2A7FC372}"/>
                </a:ext>
              </a:extLst>
            </p:cNvPr>
            <p:cNvSpPr>
              <a:spLocks/>
            </p:cNvSpPr>
            <p:nvPr/>
          </p:nvSpPr>
          <p:spPr bwMode="auto">
            <a:xfrm rot="773030">
              <a:off x="6286633" y="4606331"/>
              <a:ext cx="947230" cy="1826868"/>
            </a:xfrm>
            <a:custGeom>
              <a:avLst/>
              <a:gdLst>
                <a:gd name="T0" fmla="*/ 0 w 943"/>
                <a:gd name="T1" fmla="*/ 1889 h 1889"/>
                <a:gd name="T2" fmla="*/ 434 w 943"/>
                <a:gd name="T3" fmla="*/ 990 h 1889"/>
                <a:gd name="T4" fmla="*/ 629 w 943"/>
                <a:gd name="T5" fmla="*/ 605 h 1889"/>
                <a:gd name="T6" fmla="*/ 601 w 943"/>
                <a:gd name="T7" fmla="*/ 691 h 1889"/>
                <a:gd name="T8" fmla="*/ 943 w 943"/>
                <a:gd name="T9" fmla="*/ 0 h 1889"/>
                <a:gd name="T10" fmla="*/ 411 w 943"/>
                <a:gd name="T11" fmla="*/ 1141 h 1889"/>
                <a:gd name="T12" fmla="*/ 511 w 943"/>
                <a:gd name="T13" fmla="*/ 956 h 1889"/>
                <a:gd name="T14" fmla="*/ 551 w 943"/>
                <a:gd name="T15" fmla="*/ 900 h 1889"/>
                <a:gd name="T16" fmla="*/ 260 w 943"/>
                <a:gd name="T17" fmla="*/ 1529 h 1889"/>
                <a:gd name="T18" fmla="*/ 142 w 943"/>
                <a:gd name="T19" fmla="*/ 1797 h 1889"/>
                <a:gd name="T20" fmla="*/ 370 w 943"/>
                <a:gd name="T21" fmla="*/ 1349 h 1889"/>
                <a:gd name="T22" fmla="*/ 333 w 943"/>
                <a:gd name="T23" fmla="*/ 1451 h 1889"/>
                <a:gd name="T24" fmla="*/ 549 w 943"/>
                <a:gd name="T25" fmla="*/ 1030 h 1889"/>
                <a:gd name="T26" fmla="*/ 523 w 943"/>
                <a:gd name="T27" fmla="*/ 1109 h 1889"/>
                <a:gd name="T28" fmla="*/ 149 w 943"/>
                <a:gd name="T29" fmla="*/ 1889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3" h="1889">
                  <a:moveTo>
                    <a:pt x="0" y="1889"/>
                  </a:moveTo>
                  <a:lnTo>
                    <a:pt x="434" y="990"/>
                  </a:lnTo>
                  <a:lnTo>
                    <a:pt x="629" y="605"/>
                  </a:lnTo>
                  <a:lnTo>
                    <a:pt x="601" y="691"/>
                  </a:lnTo>
                  <a:lnTo>
                    <a:pt x="943" y="0"/>
                  </a:lnTo>
                  <a:lnTo>
                    <a:pt x="411" y="1141"/>
                  </a:lnTo>
                  <a:lnTo>
                    <a:pt x="511" y="956"/>
                  </a:lnTo>
                  <a:lnTo>
                    <a:pt x="551" y="900"/>
                  </a:lnTo>
                  <a:lnTo>
                    <a:pt x="260" y="1529"/>
                  </a:lnTo>
                  <a:lnTo>
                    <a:pt x="142" y="1797"/>
                  </a:lnTo>
                  <a:lnTo>
                    <a:pt x="370" y="1349"/>
                  </a:lnTo>
                  <a:lnTo>
                    <a:pt x="333" y="1451"/>
                  </a:lnTo>
                  <a:lnTo>
                    <a:pt x="549" y="1030"/>
                  </a:lnTo>
                  <a:lnTo>
                    <a:pt x="523" y="1109"/>
                  </a:lnTo>
                  <a:lnTo>
                    <a:pt x="149" y="188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125">
              <a:extLst>
                <a:ext uri="{FF2B5EF4-FFF2-40B4-BE49-F238E27FC236}">
                  <a16:creationId xmlns:a16="http://schemas.microsoft.com/office/drawing/2014/main" id="{B6D77F7D-AA23-45F3-BD95-E3AE80CD966A}"/>
                </a:ext>
              </a:extLst>
            </p:cNvPr>
            <p:cNvSpPr>
              <a:spLocks/>
            </p:cNvSpPr>
            <p:nvPr/>
          </p:nvSpPr>
          <p:spPr bwMode="auto">
            <a:xfrm rot="773030">
              <a:off x="6438954" y="4662916"/>
              <a:ext cx="1051696" cy="1817197"/>
            </a:xfrm>
            <a:custGeom>
              <a:avLst/>
              <a:gdLst>
                <a:gd name="T0" fmla="*/ 0 w 1047"/>
                <a:gd name="T1" fmla="*/ 1879 h 1879"/>
                <a:gd name="T2" fmla="*/ 409 w 1047"/>
                <a:gd name="T3" fmla="*/ 1060 h 1879"/>
                <a:gd name="T4" fmla="*/ 120 w 1047"/>
                <a:gd name="T5" fmla="*/ 1671 h 1879"/>
                <a:gd name="T6" fmla="*/ 206 w 1047"/>
                <a:gd name="T7" fmla="*/ 1520 h 1879"/>
                <a:gd name="T8" fmla="*/ 334 w 1047"/>
                <a:gd name="T9" fmla="*/ 1285 h 1879"/>
                <a:gd name="T10" fmla="*/ 257 w 1047"/>
                <a:gd name="T11" fmla="*/ 1465 h 1879"/>
                <a:gd name="T12" fmla="*/ 663 w 1047"/>
                <a:gd name="T13" fmla="*/ 670 h 1879"/>
                <a:gd name="T14" fmla="*/ 582 w 1047"/>
                <a:gd name="T15" fmla="*/ 857 h 1879"/>
                <a:gd name="T16" fmla="*/ 305 w 1047"/>
                <a:gd name="T17" fmla="*/ 1439 h 1879"/>
                <a:gd name="T18" fmla="*/ 386 w 1047"/>
                <a:gd name="T19" fmla="*/ 1300 h 1879"/>
                <a:gd name="T20" fmla="*/ 1047 w 1047"/>
                <a:gd name="T21" fmla="*/ 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7" h="1879">
                  <a:moveTo>
                    <a:pt x="0" y="1879"/>
                  </a:moveTo>
                  <a:lnTo>
                    <a:pt x="409" y="1060"/>
                  </a:lnTo>
                  <a:lnTo>
                    <a:pt x="120" y="1671"/>
                  </a:lnTo>
                  <a:lnTo>
                    <a:pt x="206" y="1520"/>
                  </a:lnTo>
                  <a:lnTo>
                    <a:pt x="334" y="1285"/>
                  </a:lnTo>
                  <a:lnTo>
                    <a:pt x="257" y="1465"/>
                  </a:lnTo>
                  <a:lnTo>
                    <a:pt x="663" y="670"/>
                  </a:lnTo>
                  <a:lnTo>
                    <a:pt x="582" y="857"/>
                  </a:lnTo>
                  <a:lnTo>
                    <a:pt x="305" y="1439"/>
                  </a:lnTo>
                  <a:lnTo>
                    <a:pt x="386" y="1300"/>
                  </a:lnTo>
                  <a:lnTo>
                    <a:pt x="1047"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Freeform 126">
              <a:extLst>
                <a:ext uri="{FF2B5EF4-FFF2-40B4-BE49-F238E27FC236}">
                  <a16:creationId xmlns:a16="http://schemas.microsoft.com/office/drawing/2014/main" id="{4C1D55BE-E1AF-4D86-94AA-7444FD2BECC7}"/>
                </a:ext>
              </a:extLst>
            </p:cNvPr>
            <p:cNvSpPr>
              <a:spLocks/>
            </p:cNvSpPr>
            <p:nvPr/>
          </p:nvSpPr>
          <p:spPr bwMode="auto">
            <a:xfrm rot="773030">
              <a:off x="6627510" y="4691942"/>
              <a:ext cx="860844" cy="1800756"/>
            </a:xfrm>
            <a:custGeom>
              <a:avLst/>
              <a:gdLst>
                <a:gd name="T0" fmla="*/ 857 w 857"/>
                <a:gd name="T1" fmla="*/ 0 h 1862"/>
                <a:gd name="T2" fmla="*/ 194 w 857"/>
                <a:gd name="T3" fmla="*/ 1342 h 1862"/>
                <a:gd name="T4" fmla="*/ 302 w 857"/>
                <a:gd name="T5" fmla="*/ 1152 h 1862"/>
                <a:gd name="T6" fmla="*/ 333 w 857"/>
                <a:gd name="T7" fmla="*/ 1114 h 1862"/>
                <a:gd name="T8" fmla="*/ 192 w 857"/>
                <a:gd name="T9" fmla="*/ 1417 h 1862"/>
                <a:gd name="T10" fmla="*/ 292 w 857"/>
                <a:gd name="T11" fmla="*/ 1243 h 1862"/>
                <a:gd name="T12" fmla="*/ 157 w 857"/>
                <a:gd name="T13" fmla="*/ 1531 h 1862"/>
                <a:gd name="T14" fmla="*/ 0 w 857"/>
                <a:gd name="T15" fmla="*/ 1862 h 1862"/>
                <a:gd name="T16" fmla="*/ 729 w 857"/>
                <a:gd name="T17" fmla="*/ 458 h 1862"/>
                <a:gd name="T18" fmla="*/ 763 w 857"/>
                <a:gd name="T19" fmla="*/ 416 h 1862"/>
                <a:gd name="T20" fmla="*/ 359 w 857"/>
                <a:gd name="T21" fmla="*/ 1228 h 1862"/>
                <a:gd name="T22" fmla="*/ 682 w 857"/>
                <a:gd name="T23" fmla="*/ 624 h 1862"/>
                <a:gd name="T24" fmla="*/ 794 w 857"/>
                <a:gd name="T25" fmla="*/ 431 h 1862"/>
                <a:gd name="T26" fmla="*/ 739 w 857"/>
                <a:gd name="T27" fmla="*/ 563 h 1862"/>
                <a:gd name="T28" fmla="*/ 153 w 857"/>
                <a:gd name="T29" fmla="*/ 1717 h 1862"/>
                <a:gd name="T30" fmla="*/ 213 w 857"/>
                <a:gd name="T31" fmla="*/ 1624 h 1862"/>
                <a:gd name="T32" fmla="*/ 325 w 857"/>
                <a:gd name="T33" fmla="*/ 1431 h 1862"/>
                <a:gd name="T34" fmla="*/ 374 w 857"/>
                <a:gd name="T35" fmla="*/ 1360 h 1862"/>
                <a:gd name="T36" fmla="*/ 737 w 857"/>
                <a:gd name="T37" fmla="*/ 689 h 1862"/>
                <a:gd name="T38" fmla="*/ 489 w 857"/>
                <a:gd name="T39" fmla="*/ 1185 h 1862"/>
                <a:gd name="T40" fmla="*/ 365 w 857"/>
                <a:gd name="T41" fmla="*/ 1444 h 1862"/>
                <a:gd name="T42" fmla="*/ 480 w 857"/>
                <a:gd name="T43" fmla="*/ 1248 h 1862"/>
                <a:gd name="T44" fmla="*/ 471 w 857"/>
                <a:gd name="T45" fmla="*/ 1288 h 1862"/>
                <a:gd name="T46" fmla="*/ 624 w 857"/>
                <a:gd name="T47" fmla="*/ 1021 h 1862"/>
                <a:gd name="T48" fmla="*/ 360 w 857"/>
                <a:gd name="T49" fmla="*/ 1541 h 1862"/>
                <a:gd name="T50" fmla="*/ 648 w 857"/>
                <a:gd name="T51" fmla="*/ 1021 h 1862"/>
                <a:gd name="T52" fmla="*/ 507 w 857"/>
                <a:gd name="T53" fmla="*/ 1309 h 1862"/>
                <a:gd name="T54" fmla="*/ 453 w 857"/>
                <a:gd name="T55" fmla="*/ 1432 h 1862"/>
                <a:gd name="T56" fmla="*/ 857 w 857"/>
                <a:gd name="T57" fmla="*/ 697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7" h="1862">
                  <a:moveTo>
                    <a:pt x="857" y="0"/>
                  </a:moveTo>
                  <a:lnTo>
                    <a:pt x="194" y="1342"/>
                  </a:lnTo>
                  <a:lnTo>
                    <a:pt x="302" y="1152"/>
                  </a:lnTo>
                  <a:lnTo>
                    <a:pt x="333" y="1114"/>
                  </a:lnTo>
                  <a:lnTo>
                    <a:pt x="192" y="1417"/>
                  </a:lnTo>
                  <a:lnTo>
                    <a:pt x="292" y="1243"/>
                  </a:lnTo>
                  <a:lnTo>
                    <a:pt x="157" y="1531"/>
                  </a:lnTo>
                  <a:lnTo>
                    <a:pt x="0" y="1862"/>
                  </a:lnTo>
                  <a:lnTo>
                    <a:pt x="729" y="458"/>
                  </a:lnTo>
                  <a:lnTo>
                    <a:pt x="763" y="416"/>
                  </a:lnTo>
                  <a:lnTo>
                    <a:pt x="359" y="1228"/>
                  </a:lnTo>
                  <a:lnTo>
                    <a:pt x="682" y="624"/>
                  </a:lnTo>
                  <a:lnTo>
                    <a:pt x="794" y="431"/>
                  </a:lnTo>
                  <a:lnTo>
                    <a:pt x="739" y="563"/>
                  </a:lnTo>
                  <a:lnTo>
                    <a:pt x="153" y="1717"/>
                  </a:lnTo>
                  <a:lnTo>
                    <a:pt x="213" y="1624"/>
                  </a:lnTo>
                  <a:lnTo>
                    <a:pt x="325" y="1431"/>
                  </a:lnTo>
                  <a:lnTo>
                    <a:pt x="374" y="1360"/>
                  </a:lnTo>
                  <a:lnTo>
                    <a:pt x="737" y="689"/>
                  </a:lnTo>
                  <a:lnTo>
                    <a:pt x="489" y="1185"/>
                  </a:lnTo>
                  <a:lnTo>
                    <a:pt x="365" y="1444"/>
                  </a:lnTo>
                  <a:lnTo>
                    <a:pt x="480" y="1248"/>
                  </a:lnTo>
                  <a:lnTo>
                    <a:pt x="471" y="1288"/>
                  </a:lnTo>
                  <a:lnTo>
                    <a:pt x="624" y="1021"/>
                  </a:lnTo>
                  <a:lnTo>
                    <a:pt x="360" y="1541"/>
                  </a:lnTo>
                  <a:lnTo>
                    <a:pt x="648" y="1021"/>
                  </a:lnTo>
                  <a:lnTo>
                    <a:pt x="507" y="1309"/>
                  </a:lnTo>
                  <a:lnTo>
                    <a:pt x="453" y="1432"/>
                  </a:lnTo>
                  <a:lnTo>
                    <a:pt x="857" y="697"/>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127">
              <a:extLst>
                <a:ext uri="{FF2B5EF4-FFF2-40B4-BE49-F238E27FC236}">
                  <a16:creationId xmlns:a16="http://schemas.microsoft.com/office/drawing/2014/main" id="{6FC8EAE6-3E24-4A4B-AD64-0E5067B88DB7}"/>
                </a:ext>
              </a:extLst>
            </p:cNvPr>
            <p:cNvSpPr>
              <a:spLocks/>
            </p:cNvSpPr>
            <p:nvPr/>
          </p:nvSpPr>
          <p:spPr bwMode="auto">
            <a:xfrm rot="773030">
              <a:off x="7122503" y="5429642"/>
              <a:ext cx="336503" cy="641193"/>
            </a:xfrm>
            <a:custGeom>
              <a:avLst/>
              <a:gdLst>
                <a:gd name="T0" fmla="*/ 335 w 335"/>
                <a:gd name="T1" fmla="*/ 0 h 663"/>
                <a:gd name="T2" fmla="*/ 218 w 335"/>
                <a:gd name="T3" fmla="*/ 237 h 663"/>
                <a:gd name="T4" fmla="*/ 0 w 335"/>
                <a:gd name="T5" fmla="*/ 663 h 663"/>
                <a:gd name="T6" fmla="*/ 328 w 335"/>
                <a:gd name="T7" fmla="*/ 79 h 663"/>
                <a:gd name="T8" fmla="*/ 335 w 335"/>
                <a:gd name="T9" fmla="*/ 65 h 663"/>
              </a:gdLst>
              <a:ahLst/>
              <a:cxnLst>
                <a:cxn ang="0">
                  <a:pos x="T0" y="T1"/>
                </a:cxn>
                <a:cxn ang="0">
                  <a:pos x="T2" y="T3"/>
                </a:cxn>
                <a:cxn ang="0">
                  <a:pos x="T4" y="T5"/>
                </a:cxn>
                <a:cxn ang="0">
                  <a:pos x="T6" y="T7"/>
                </a:cxn>
                <a:cxn ang="0">
                  <a:pos x="T8" y="T9"/>
                </a:cxn>
              </a:cxnLst>
              <a:rect l="0" t="0" r="r" b="b"/>
              <a:pathLst>
                <a:path w="335" h="663">
                  <a:moveTo>
                    <a:pt x="335" y="0"/>
                  </a:moveTo>
                  <a:lnTo>
                    <a:pt x="218" y="237"/>
                  </a:lnTo>
                  <a:lnTo>
                    <a:pt x="0" y="663"/>
                  </a:lnTo>
                  <a:lnTo>
                    <a:pt x="328" y="79"/>
                  </a:lnTo>
                  <a:lnTo>
                    <a:pt x="335" y="65"/>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128">
              <a:extLst>
                <a:ext uri="{FF2B5EF4-FFF2-40B4-BE49-F238E27FC236}">
                  <a16:creationId xmlns:a16="http://schemas.microsoft.com/office/drawing/2014/main" id="{991CD4AD-74B7-47D2-80C3-5D6BBCE95776}"/>
                </a:ext>
              </a:extLst>
            </p:cNvPr>
            <p:cNvSpPr>
              <a:spLocks/>
            </p:cNvSpPr>
            <p:nvPr/>
          </p:nvSpPr>
          <p:spPr bwMode="auto">
            <a:xfrm rot="773030">
              <a:off x="7150165" y="5526576"/>
              <a:ext cx="298333" cy="543515"/>
            </a:xfrm>
            <a:custGeom>
              <a:avLst/>
              <a:gdLst>
                <a:gd name="T0" fmla="*/ 297 w 297"/>
                <a:gd name="T1" fmla="*/ 0 h 562"/>
                <a:gd name="T2" fmla="*/ 0 w 297"/>
                <a:gd name="T3" fmla="*/ 562 h 562"/>
                <a:gd name="T4" fmla="*/ 297 w 297"/>
                <a:gd name="T5" fmla="*/ 29 h 562"/>
              </a:gdLst>
              <a:ahLst/>
              <a:cxnLst>
                <a:cxn ang="0">
                  <a:pos x="T0" y="T1"/>
                </a:cxn>
                <a:cxn ang="0">
                  <a:pos x="T2" y="T3"/>
                </a:cxn>
                <a:cxn ang="0">
                  <a:pos x="T4" y="T5"/>
                </a:cxn>
              </a:cxnLst>
              <a:rect l="0" t="0" r="r" b="b"/>
              <a:pathLst>
                <a:path w="297" h="562">
                  <a:moveTo>
                    <a:pt x="297" y="0"/>
                  </a:moveTo>
                  <a:lnTo>
                    <a:pt x="0" y="562"/>
                  </a:lnTo>
                  <a:lnTo>
                    <a:pt x="297" y="29"/>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129">
              <a:extLst>
                <a:ext uri="{FF2B5EF4-FFF2-40B4-BE49-F238E27FC236}">
                  <a16:creationId xmlns:a16="http://schemas.microsoft.com/office/drawing/2014/main" id="{B6683EDA-1F9D-4FFA-BEFA-94E481B6814A}"/>
                </a:ext>
              </a:extLst>
            </p:cNvPr>
            <p:cNvSpPr>
              <a:spLocks/>
            </p:cNvSpPr>
            <p:nvPr/>
          </p:nvSpPr>
          <p:spPr bwMode="auto">
            <a:xfrm rot="773030">
              <a:off x="6848423" y="5537960"/>
              <a:ext cx="543427" cy="988385"/>
            </a:xfrm>
            <a:custGeom>
              <a:avLst/>
              <a:gdLst>
                <a:gd name="T0" fmla="*/ 541 w 541"/>
                <a:gd name="T1" fmla="*/ 0 h 1022"/>
                <a:gd name="T2" fmla="*/ 411 w 541"/>
                <a:gd name="T3" fmla="*/ 252 h 1022"/>
                <a:gd name="T4" fmla="*/ 0 w 541"/>
                <a:gd name="T5" fmla="*/ 1022 h 1022"/>
              </a:gdLst>
              <a:ahLst/>
              <a:cxnLst>
                <a:cxn ang="0">
                  <a:pos x="T0" y="T1"/>
                </a:cxn>
                <a:cxn ang="0">
                  <a:pos x="T2" y="T3"/>
                </a:cxn>
                <a:cxn ang="0">
                  <a:pos x="T4" y="T5"/>
                </a:cxn>
              </a:cxnLst>
              <a:rect l="0" t="0" r="r" b="b"/>
              <a:pathLst>
                <a:path w="541" h="1022">
                  <a:moveTo>
                    <a:pt x="541" y="0"/>
                  </a:moveTo>
                  <a:lnTo>
                    <a:pt x="411" y="252"/>
                  </a:lnTo>
                  <a:lnTo>
                    <a:pt x="0" y="1022"/>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Freeform 130">
              <a:extLst>
                <a:ext uri="{FF2B5EF4-FFF2-40B4-BE49-F238E27FC236}">
                  <a16:creationId xmlns:a16="http://schemas.microsoft.com/office/drawing/2014/main" id="{E104C828-0848-498A-A16C-916CF4471AEA}"/>
                </a:ext>
              </a:extLst>
            </p:cNvPr>
            <p:cNvSpPr>
              <a:spLocks/>
            </p:cNvSpPr>
            <p:nvPr/>
          </p:nvSpPr>
          <p:spPr bwMode="auto">
            <a:xfrm rot="773030">
              <a:off x="6786652" y="6174009"/>
              <a:ext cx="189848" cy="306574"/>
            </a:xfrm>
            <a:custGeom>
              <a:avLst/>
              <a:gdLst>
                <a:gd name="T0" fmla="*/ 0 w 189"/>
                <a:gd name="T1" fmla="*/ 317 h 317"/>
                <a:gd name="T2" fmla="*/ 75 w 189"/>
                <a:gd name="T3" fmla="*/ 188 h 317"/>
                <a:gd name="T4" fmla="*/ 189 w 189"/>
                <a:gd name="T5" fmla="*/ 0 h 317"/>
              </a:gdLst>
              <a:ahLst/>
              <a:cxnLst>
                <a:cxn ang="0">
                  <a:pos x="T0" y="T1"/>
                </a:cxn>
                <a:cxn ang="0">
                  <a:pos x="T2" y="T3"/>
                </a:cxn>
                <a:cxn ang="0">
                  <a:pos x="T4" y="T5"/>
                </a:cxn>
              </a:cxnLst>
              <a:rect l="0" t="0" r="r" b="b"/>
              <a:pathLst>
                <a:path w="189" h="317">
                  <a:moveTo>
                    <a:pt x="0" y="317"/>
                  </a:moveTo>
                  <a:lnTo>
                    <a:pt x="75" y="188"/>
                  </a:lnTo>
                  <a:lnTo>
                    <a:pt x="189" y="0"/>
                  </a:lnTo>
                </a:path>
              </a:pathLst>
            </a:custGeom>
            <a:noFill/>
            <a:ln w="38100" cap="flat">
              <a:solidFill>
                <a:srgbClr val="EF419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Freeform 131">
              <a:extLst>
                <a:ext uri="{FF2B5EF4-FFF2-40B4-BE49-F238E27FC236}">
                  <a16:creationId xmlns:a16="http://schemas.microsoft.com/office/drawing/2014/main" id="{B99E7ABD-8A17-46BA-BD9D-276E037340DA}"/>
                </a:ext>
              </a:extLst>
            </p:cNvPr>
            <p:cNvSpPr>
              <a:spLocks/>
            </p:cNvSpPr>
            <p:nvPr/>
          </p:nvSpPr>
          <p:spPr bwMode="auto">
            <a:xfrm rot="773030">
              <a:off x="3080850" y="2164729"/>
              <a:ext cx="214960" cy="2015454"/>
            </a:xfrm>
            <a:custGeom>
              <a:avLst/>
              <a:gdLst>
                <a:gd name="T0" fmla="*/ 60 w 214"/>
                <a:gd name="T1" fmla="*/ 29 h 2084"/>
                <a:gd name="T2" fmla="*/ 0 w 214"/>
                <a:gd name="T3" fmla="*/ 1234 h 2084"/>
                <a:gd name="T4" fmla="*/ 90 w 214"/>
                <a:gd name="T5" fmla="*/ 31 h 2084"/>
                <a:gd name="T6" fmla="*/ 66 w 214"/>
                <a:gd name="T7" fmla="*/ 647 h 2084"/>
                <a:gd name="T8" fmla="*/ 85 w 214"/>
                <a:gd name="T9" fmla="*/ 578 h 2084"/>
                <a:gd name="T10" fmla="*/ 126 w 214"/>
                <a:gd name="T11" fmla="*/ 187 h 2084"/>
                <a:gd name="T12" fmla="*/ 55 w 214"/>
                <a:gd name="T13" fmla="*/ 1446 h 2084"/>
                <a:gd name="T14" fmla="*/ 25 w 214"/>
                <a:gd name="T15" fmla="*/ 2084 h 2084"/>
                <a:gd name="T16" fmla="*/ 77 w 214"/>
                <a:gd name="T17" fmla="*/ 1524 h 2084"/>
                <a:gd name="T18" fmla="*/ 147 w 214"/>
                <a:gd name="T19" fmla="*/ 743 h 2084"/>
                <a:gd name="T20" fmla="*/ 214 w 214"/>
                <a:gd name="T21" fmla="*/ 0 h 2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2084">
                  <a:moveTo>
                    <a:pt x="60" y="29"/>
                  </a:moveTo>
                  <a:lnTo>
                    <a:pt x="0" y="1234"/>
                  </a:lnTo>
                  <a:lnTo>
                    <a:pt x="90" y="31"/>
                  </a:lnTo>
                  <a:lnTo>
                    <a:pt x="66" y="647"/>
                  </a:lnTo>
                  <a:lnTo>
                    <a:pt x="85" y="578"/>
                  </a:lnTo>
                  <a:lnTo>
                    <a:pt x="126" y="187"/>
                  </a:lnTo>
                  <a:lnTo>
                    <a:pt x="55" y="1446"/>
                  </a:lnTo>
                  <a:lnTo>
                    <a:pt x="25" y="2084"/>
                  </a:lnTo>
                  <a:lnTo>
                    <a:pt x="77" y="1524"/>
                  </a:lnTo>
                  <a:lnTo>
                    <a:pt x="147" y="743"/>
                  </a:lnTo>
                  <a:lnTo>
                    <a:pt x="214"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Freeform 132">
              <a:extLst>
                <a:ext uri="{FF2B5EF4-FFF2-40B4-BE49-F238E27FC236}">
                  <a16:creationId xmlns:a16="http://schemas.microsoft.com/office/drawing/2014/main" id="{3BF04DE4-0C24-42CF-A120-37914BBB4F06}"/>
                </a:ext>
              </a:extLst>
            </p:cNvPr>
            <p:cNvSpPr>
              <a:spLocks/>
            </p:cNvSpPr>
            <p:nvPr/>
          </p:nvSpPr>
          <p:spPr bwMode="auto">
            <a:xfrm rot="773030">
              <a:off x="3311867" y="2268956"/>
              <a:ext cx="728252" cy="1448729"/>
            </a:xfrm>
            <a:custGeom>
              <a:avLst/>
              <a:gdLst>
                <a:gd name="T0" fmla="*/ 40 w 725"/>
                <a:gd name="T1" fmla="*/ 0 h 1498"/>
                <a:gd name="T2" fmla="*/ 0 w 725"/>
                <a:gd name="T3" fmla="*/ 719 h 1498"/>
                <a:gd name="T4" fmla="*/ 1 w 725"/>
                <a:gd name="T5" fmla="*/ 904 h 1498"/>
                <a:gd name="T6" fmla="*/ 80 w 725"/>
                <a:gd name="T7" fmla="*/ 54 h 1498"/>
                <a:gd name="T8" fmla="*/ 5 w 725"/>
                <a:gd name="T9" fmla="*/ 1215 h 1498"/>
                <a:gd name="T10" fmla="*/ 62 w 725"/>
                <a:gd name="T11" fmla="*/ 668 h 1498"/>
                <a:gd name="T12" fmla="*/ 32 w 725"/>
                <a:gd name="T13" fmla="*/ 1235 h 1498"/>
                <a:gd name="T14" fmla="*/ 108 w 725"/>
                <a:gd name="T15" fmla="*/ 468 h 1498"/>
                <a:gd name="T16" fmla="*/ 132 w 725"/>
                <a:gd name="T17" fmla="*/ 363 h 1498"/>
                <a:gd name="T18" fmla="*/ 104 w 725"/>
                <a:gd name="T19" fmla="*/ 866 h 1498"/>
                <a:gd name="T20" fmla="*/ 117 w 725"/>
                <a:gd name="T21" fmla="*/ 890 h 1498"/>
                <a:gd name="T22" fmla="*/ 189 w 725"/>
                <a:gd name="T23" fmla="*/ 215 h 1498"/>
                <a:gd name="T24" fmla="*/ 95 w 725"/>
                <a:gd name="T25" fmla="*/ 1464 h 1498"/>
                <a:gd name="T26" fmla="*/ 147 w 725"/>
                <a:gd name="T27" fmla="*/ 1028 h 1498"/>
                <a:gd name="T28" fmla="*/ 232 w 725"/>
                <a:gd name="T29" fmla="*/ 246 h 1498"/>
                <a:gd name="T30" fmla="*/ 183 w 725"/>
                <a:gd name="T31" fmla="*/ 952 h 1498"/>
                <a:gd name="T32" fmla="*/ 235 w 725"/>
                <a:gd name="T33" fmla="*/ 548 h 1498"/>
                <a:gd name="T34" fmla="*/ 207 w 725"/>
                <a:gd name="T35" fmla="*/ 1005 h 1498"/>
                <a:gd name="T36" fmla="*/ 272 w 725"/>
                <a:gd name="T37" fmla="*/ 471 h 1498"/>
                <a:gd name="T38" fmla="*/ 277 w 725"/>
                <a:gd name="T39" fmla="*/ 566 h 1498"/>
                <a:gd name="T40" fmla="*/ 283 w 725"/>
                <a:gd name="T41" fmla="*/ 659 h 1498"/>
                <a:gd name="T42" fmla="*/ 288 w 725"/>
                <a:gd name="T43" fmla="*/ 758 h 1498"/>
                <a:gd name="T44" fmla="*/ 278 w 725"/>
                <a:gd name="T45" fmla="*/ 1008 h 1498"/>
                <a:gd name="T46" fmla="*/ 335 w 725"/>
                <a:gd name="T47" fmla="*/ 574 h 1498"/>
                <a:gd name="T48" fmla="*/ 329 w 725"/>
                <a:gd name="T49" fmla="*/ 784 h 1498"/>
                <a:gd name="T50" fmla="*/ 379 w 725"/>
                <a:gd name="T51" fmla="*/ 440 h 1498"/>
                <a:gd name="T52" fmla="*/ 349 w 725"/>
                <a:gd name="T53" fmla="*/ 869 h 1498"/>
                <a:gd name="T54" fmla="*/ 370 w 725"/>
                <a:gd name="T55" fmla="*/ 804 h 1498"/>
                <a:gd name="T56" fmla="*/ 424 w 725"/>
                <a:gd name="T57" fmla="*/ 440 h 1498"/>
                <a:gd name="T58" fmla="*/ 384 w 725"/>
                <a:gd name="T59" fmla="*/ 947 h 1498"/>
                <a:gd name="T60" fmla="*/ 385 w 725"/>
                <a:gd name="T61" fmla="*/ 1062 h 1498"/>
                <a:gd name="T62" fmla="*/ 414 w 725"/>
                <a:gd name="T63" fmla="*/ 933 h 1498"/>
                <a:gd name="T64" fmla="*/ 475 w 725"/>
                <a:gd name="T65" fmla="*/ 517 h 1498"/>
                <a:gd name="T66" fmla="*/ 379 w 725"/>
                <a:gd name="T67" fmla="*/ 1498 h 1498"/>
                <a:gd name="T68" fmla="*/ 446 w 725"/>
                <a:gd name="T69" fmla="*/ 1031 h 1498"/>
                <a:gd name="T70" fmla="*/ 495 w 725"/>
                <a:gd name="T71" fmla="*/ 727 h 1498"/>
                <a:gd name="T72" fmla="*/ 482 w 725"/>
                <a:gd name="T73" fmla="*/ 963 h 1498"/>
                <a:gd name="T74" fmla="*/ 524 w 725"/>
                <a:gd name="T75" fmla="*/ 724 h 1498"/>
                <a:gd name="T76" fmla="*/ 547 w 725"/>
                <a:gd name="T77" fmla="*/ 657 h 1498"/>
                <a:gd name="T78" fmla="*/ 521 w 725"/>
                <a:gd name="T79" fmla="*/ 993 h 1498"/>
                <a:gd name="T80" fmla="*/ 563 w 725"/>
                <a:gd name="T81" fmla="*/ 766 h 1498"/>
                <a:gd name="T82" fmla="*/ 601 w 725"/>
                <a:gd name="T83" fmla="*/ 579 h 1498"/>
                <a:gd name="T84" fmla="*/ 560 w 725"/>
                <a:gd name="T85" fmla="*/ 1025 h 1498"/>
                <a:gd name="T86" fmla="*/ 628 w 725"/>
                <a:gd name="T87" fmla="*/ 593 h 1498"/>
                <a:gd name="T88" fmla="*/ 660 w 725"/>
                <a:gd name="T89" fmla="*/ 459 h 1498"/>
                <a:gd name="T90" fmla="*/ 664 w 725"/>
                <a:gd name="T91" fmla="*/ 544 h 1498"/>
                <a:gd name="T92" fmla="*/ 653 w 725"/>
                <a:gd name="T93" fmla="*/ 745 h 1498"/>
                <a:gd name="T94" fmla="*/ 725 w 725"/>
                <a:gd name="T95" fmla="*/ 307 h 1498"/>
                <a:gd name="T96" fmla="*/ 660 w 725"/>
                <a:gd name="T97" fmla="*/ 915 h 1498"/>
                <a:gd name="T98" fmla="*/ 698 w 725"/>
                <a:gd name="T99" fmla="*/ 733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5" h="1498">
                  <a:moveTo>
                    <a:pt x="40" y="0"/>
                  </a:moveTo>
                  <a:lnTo>
                    <a:pt x="0" y="719"/>
                  </a:lnTo>
                  <a:lnTo>
                    <a:pt x="1" y="904"/>
                  </a:lnTo>
                  <a:lnTo>
                    <a:pt x="80" y="54"/>
                  </a:lnTo>
                  <a:lnTo>
                    <a:pt x="5" y="1215"/>
                  </a:lnTo>
                  <a:lnTo>
                    <a:pt x="62" y="668"/>
                  </a:lnTo>
                  <a:lnTo>
                    <a:pt x="32" y="1235"/>
                  </a:lnTo>
                  <a:lnTo>
                    <a:pt x="108" y="468"/>
                  </a:lnTo>
                  <a:lnTo>
                    <a:pt x="132" y="363"/>
                  </a:lnTo>
                  <a:lnTo>
                    <a:pt x="104" y="866"/>
                  </a:lnTo>
                  <a:lnTo>
                    <a:pt x="117" y="890"/>
                  </a:lnTo>
                  <a:lnTo>
                    <a:pt x="189" y="215"/>
                  </a:lnTo>
                  <a:lnTo>
                    <a:pt x="95" y="1464"/>
                  </a:lnTo>
                  <a:lnTo>
                    <a:pt x="147" y="1028"/>
                  </a:lnTo>
                  <a:lnTo>
                    <a:pt x="232" y="246"/>
                  </a:lnTo>
                  <a:lnTo>
                    <a:pt x="183" y="952"/>
                  </a:lnTo>
                  <a:lnTo>
                    <a:pt x="235" y="548"/>
                  </a:lnTo>
                  <a:lnTo>
                    <a:pt x="207" y="1005"/>
                  </a:lnTo>
                  <a:lnTo>
                    <a:pt x="272" y="471"/>
                  </a:lnTo>
                  <a:lnTo>
                    <a:pt x="277" y="566"/>
                  </a:lnTo>
                  <a:lnTo>
                    <a:pt x="283" y="659"/>
                  </a:lnTo>
                  <a:lnTo>
                    <a:pt x="288" y="758"/>
                  </a:lnTo>
                  <a:lnTo>
                    <a:pt x="278" y="1008"/>
                  </a:lnTo>
                  <a:lnTo>
                    <a:pt x="335" y="574"/>
                  </a:lnTo>
                  <a:lnTo>
                    <a:pt x="329" y="784"/>
                  </a:lnTo>
                  <a:lnTo>
                    <a:pt x="379" y="440"/>
                  </a:lnTo>
                  <a:lnTo>
                    <a:pt x="349" y="869"/>
                  </a:lnTo>
                  <a:lnTo>
                    <a:pt x="370" y="804"/>
                  </a:lnTo>
                  <a:lnTo>
                    <a:pt x="424" y="440"/>
                  </a:lnTo>
                  <a:lnTo>
                    <a:pt x="384" y="947"/>
                  </a:lnTo>
                  <a:lnTo>
                    <a:pt x="385" y="1062"/>
                  </a:lnTo>
                  <a:lnTo>
                    <a:pt x="414" y="933"/>
                  </a:lnTo>
                  <a:lnTo>
                    <a:pt x="475" y="517"/>
                  </a:lnTo>
                  <a:lnTo>
                    <a:pt x="379" y="1498"/>
                  </a:lnTo>
                  <a:lnTo>
                    <a:pt x="446" y="1031"/>
                  </a:lnTo>
                  <a:lnTo>
                    <a:pt x="495" y="727"/>
                  </a:lnTo>
                  <a:lnTo>
                    <a:pt x="482" y="963"/>
                  </a:lnTo>
                  <a:lnTo>
                    <a:pt x="524" y="724"/>
                  </a:lnTo>
                  <a:lnTo>
                    <a:pt x="547" y="657"/>
                  </a:lnTo>
                  <a:lnTo>
                    <a:pt x="521" y="993"/>
                  </a:lnTo>
                  <a:lnTo>
                    <a:pt x="563" y="766"/>
                  </a:lnTo>
                  <a:lnTo>
                    <a:pt x="601" y="579"/>
                  </a:lnTo>
                  <a:lnTo>
                    <a:pt x="560" y="1025"/>
                  </a:lnTo>
                  <a:lnTo>
                    <a:pt x="628" y="593"/>
                  </a:lnTo>
                  <a:lnTo>
                    <a:pt x="660" y="459"/>
                  </a:lnTo>
                  <a:lnTo>
                    <a:pt x="664" y="544"/>
                  </a:lnTo>
                  <a:lnTo>
                    <a:pt x="653" y="745"/>
                  </a:lnTo>
                  <a:lnTo>
                    <a:pt x="725" y="307"/>
                  </a:lnTo>
                  <a:lnTo>
                    <a:pt x="660" y="915"/>
                  </a:lnTo>
                  <a:lnTo>
                    <a:pt x="698" y="733"/>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Freeform 133">
              <a:extLst>
                <a:ext uri="{FF2B5EF4-FFF2-40B4-BE49-F238E27FC236}">
                  <a16:creationId xmlns:a16="http://schemas.microsoft.com/office/drawing/2014/main" id="{8CCBFB35-C0D7-4297-A62B-FB6EE131D55F}"/>
                </a:ext>
              </a:extLst>
            </p:cNvPr>
            <p:cNvSpPr>
              <a:spLocks/>
            </p:cNvSpPr>
            <p:nvPr/>
          </p:nvSpPr>
          <p:spPr bwMode="auto">
            <a:xfrm rot="773030">
              <a:off x="3926193" y="2413854"/>
              <a:ext cx="762405" cy="1485479"/>
            </a:xfrm>
            <a:custGeom>
              <a:avLst/>
              <a:gdLst>
                <a:gd name="T0" fmla="*/ 28 w 759"/>
                <a:gd name="T1" fmla="*/ 915 h 1536"/>
                <a:gd name="T2" fmla="*/ 66 w 759"/>
                <a:gd name="T3" fmla="*/ 733 h 1536"/>
                <a:gd name="T4" fmla="*/ 22 w 759"/>
                <a:gd name="T5" fmla="*/ 1176 h 1536"/>
                <a:gd name="T6" fmla="*/ 105 w 759"/>
                <a:gd name="T7" fmla="*/ 659 h 1536"/>
                <a:gd name="T8" fmla="*/ 0 w 759"/>
                <a:gd name="T9" fmla="*/ 1536 h 1536"/>
                <a:gd name="T10" fmla="*/ 162 w 759"/>
                <a:gd name="T11" fmla="*/ 457 h 1536"/>
                <a:gd name="T12" fmla="*/ 132 w 759"/>
                <a:gd name="T13" fmla="*/ 785 h 1536"/>
                <a:gd name="T14" fmla="*/ 147 w 759"/>
                <a:gd name="T15" fmla="*/ 783 h 1536"/>
                <a:gd name="T16" fmla="*/ 180 w 759"/>
                <a:gd name="T17" fmla="*/ 651 h 1536"/>
                <a:gd name="T18" fmla="*/ 206 w 759"/>
                <a:gd name="T19" fmla="*/ 573 h 1536"/>
                <a:gd name="T20" fmla="*/ 175 w 759"/>
                <a:gd name="T21" fmla="*/ 891 h 1536"/>
                <a:gd name="T22" fmla="*/ 288 w 759"/>
                <a:gd name="T23" fmla="*/ 211 h 1536"/>
                <a:gd name="T24" fmla="*/ 220 w 759"/>
                <a:gd name="T25" fmla="*/ 778 h 1536"/>
                <a:gd name="T26" fmla="*/ 218 w 759"/>
                <a:gd name="T27" fmla="*/ 892 h 1536"/>
                <a:gd name="T28" fmla="*/ 289 w 759"/>
                <a:gd name="T29" fmla="*/ 510 h 1536"/>
                <a:gd name="T30" fmla="*/ 287 w 759"/>
                <a:gd name="T31" fmla="*/ 620 h 1536"/>
                <a:gd name="T32" fmla="*/ 257 w 759"/>
                <a:gd name="T33" fmla="*/ 920 h 1536"/>
                <a:gd name="T34" fmla="*/ 325 w 759"/>
                <a:gd name="T35" fmla="*/ 561 h 1536"/>
                <a:gd name="T36" fmla="*/ 323 w 759"/>
                <a:gd name="T37" fmla="*/ 676 h 1536"/>
                <a:gd name="T38" fmla="*/ 340 w 759"/>
                <a:gd name="T39" fmla="*/ 659 h 1536"/>
                <a:gd name="T40" fmla="*/ 379 w 759"/>
                <a:gd name="T41" fmla="*/ 499 h 1536"/>
                <a:gd name="T42" fmla="*/ 361 w 759"/>
                <a:gd name="T43" fmla="*/ 709 h 1536"/>
                <a:gd name="T44" fmla="*/ 361 w 759"/>
                <a:gd name="T45" fmla="*/ 803 h 1536"/>
                <a:gd name="T46" fmla="*/ 448 w 759"/>
                <a:gd name="T47" fmla="*/ 346 h 1536"/>
                <a:gd name="T48" fmla="*/ 420 w 759"/>
                <a:gd name="T49" fmla="*/ 618 h 1536"/>
                <a:gd name="T50" fmla="*/ 487 w 759"/>
                <a:gd name="T51" fmla="*/ 296 h 1536"/>
                <a:gd name="T52" fmla="*/ 467 w 759"/>
                <a:gd name="T53" fmla="*/ 509 h 1536"/>
                <a:gd name="T54" fmla="*/ 369 w 759"/>
                <a:gd name="T55" fmla="*/ 1192 h 1536"/>
                <a:gd name="T56" fmla="*/ 483 w 759"/>
                <a:gd name="T57" fmla="*/ 593 h 1536"/>
                <a:gd name="T58" fmla="*/ 472 w 759"/>
                <a:gd name="T59" fmla="*/ 745 h 1536"/>
                <a:gd name="T60" fmla="*/ 493 w 759"/>
                <a:gd name="T61" fmla="*/ 711 h 1536"/>
                <a:gd name="T62" fmla="*/ 513 w 759"/>
                <a:gd name="T63" fmla="*/ 677 h 1536"/>
                <a:gd name="T64" fmla="*/ 575 w 759"/>
                <a:gd name="T65" fmla="*/ 399 h 1536"/>
                <a:gd name="T66" fmla="*/ 588 w 759"/>
                <a:gd name="T67" fmla="*/ 406 h 1536"/>
                <a:gd name="T68" fmla="*/ 585 w 759"/>
                <a:gd name="T69" fmla="*/ 515 h 1536"/>
                <a:gd name="T70" fmla="*/ 626 w 759"/>
                <a:gd name="T71" fmla="*/ 365 h 1536"/>
                <a:gd name="T72" fmla="*/ 646 w 759"/>
                <a:gd name="T73" fmla="*/ 338 h 1536"/>
                <a:gd name="T74" fmla="*/ 624 w 759"/>
                <a:gd name="T75" fmla="*/ 545 h 1536"/>
                <a:gd name="T76" fmla="*/ 605 w 759"/>
                <a:gd name="T77" fmla="*/ 732 h 1536"/>
                <a:gd name="T78" fmla="*/ 674 w 759"/>
                <a:gd name="T79" fmla="*/ 433 h 1536"/>
                <a:gd name="T80" fmla="*/ 759 w 759"/>
                <a:gd name="T81" fmla="*/ 0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59" h="1536">
                  <a:moveTo>
                    <a:pt x="28" y="915"/>
                  </a:moveTo>
                  <a:lnTo>
                    <a:pt x="66" y="733"/>
                  </a:lnTo>
                  <a:lnTo>
                    <a:pt x="22" y="1176"/>
                  </a:lnTo>
                  <a:lnTo>
                    <a:pt x="105" y="659"/>
                  </a:lnTo>
                  <a:lnTo>
                    <a:pt x="0" y="1536"/>
                  </a:lnTo>
                  <a:lnTo>
                    <a:pt x="162" y="457"/>
                  </a:lnTo>
                  <a:lnTo>
                    <a:pt x="132" y="785"/>
                  </a:lnTo>
                  <a:lnTo>
                    <a:pt x="147" y="783"/>
                  </a:lnTo>
                  <a:lnTo>
                    <a:pt x="180" y="651"/>
                  </a:lnTo>
                  <a:lnTo>
                    <a:pt x="206" y="573"/>
                  </a:lnTo>
                  <a:lnTo>
                    <a:pt x="175" y="891"/>
                  </a:lnTo>
                  <a:lnTo>
                    <a:pt x="288" y="211"/>
                  </a:lnTo>
                  <a:lnTo>
                    <a:pt x="220" y="778"/>
                  </a:lnTo>
                  <a:lnTo>
                    <a:pt x="218" y="892"/>
                  </a:lnTo>
                  <a:lnTo>
                    <a:pt x="289" y="510"/>
                  </a:lnTo>
                  <a:lnTo>
                    <a:pt x="287" y="620"/>
                  </a:lnTo>
                  <a:lnTo>
                    <a:pt x="257" y="920"/>
                  </a:lnTo>
                  <a:lnTo>
                    <a:pt x="325" y="561"/>
                  </a:lnTo>
                  <a:lnTo>
                    <a:pt x="323" y="676"/>
                  </a:lnTo>
                  <a:lnTo>
                    <a:pt x="340" y="659"/>
                  </a:lnTo>
                  <a:lnTo>
                    <a:pt x="379" y="499"/>
                  </a:lnTo>
                  <a:lnTo>
                    <a:pt x="361" y="709"/>
                  </a:lnTo>
                  <a:lnTo>
                    <a:pt x="361" y="803"/>
                  </a:lnTo>
                  <a:lnTo>
                    <a:pt x="448" y="346"/>
                  </a:lnTo>
                  <a:lnTo>
                    <a:pt x="420" y="618"/>
                  </a:lnTo>
                  <a:lnTo>
                    <a:pt x="487" y="296"/>
                  </a:lnTo>
                  <a:lnTo>
                    <a:pt x="467" y="509"/>
                  </a:lnTo>
                  <a:lnTo>
                    <a:pt x="369" y="1192"/>
                  </a:lnTo>
                  <a:lnTo>
                    <a:pt x="483" y="593"/>
                  </a:lnTo>
                  <a:lnTo>
                    <a:pt x="472" y="745"/>
                  </a:lnTo>
                  <a:lnTo>
                    <a:pt x="493" y="711"/>
                  </a:lnTo>
                  <a:lnTo>
                    <a:pt x="513" y="677"/>
                  </a:lnTo>
                  <a:lnTo>
                    <a:pt x="575" y="399"/>
                  </a:lnTo>
                  <a:lnTo>
                    <a:pt x="588" y="406"/>
                  </a:lnTo>
                  <a:lnTo>
                    <a:pt x="585" y="515"/>
                  </a:lnTo>
                  <a:lnTo>
                    <a:pt x="626" y="365"/>
                  </a:lnTo>
                  <a:lnTo>
                    <a:pt x="646" y="338"/>
                  </a:lnTo>
                  <a:lnTo>
                    <a:pt x="624" y="545"/>
                  </a:lnTo>
                  <a:lnTo>
                    <a:pt x="605" y="732"/>
                  </a:lnTo>
                  <a:lnTo>
                    <a:pt x="674" y="433"/>
                  </a:lnTo>
                  <a:lnTo>
                    <a:pt x="759"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Freeform 248">
              <a:extLst>
                <a:ext uri="{FF2B5EF4-FFF2-40B4-BE49-F238E27FC236}">
                  <a16:creationId xmlns:a16="http://schemas.microsoft.com/office/drawing/2014/main" id="{1EF8ABD9-1539-4964-84FE-1AD4A3AD5F96}"/>
                </a:ext>
              </a:extLst>
            </p:cNvPr>
            <p:cNvSpPr>
              <a:spLocks/>
            </p:cNvSpPr>
            <p:nvPr/>
          </p:nvSpPr>
          <p:spPr bwMode="auto">
            <a:xfrm rot="773030">
              <a:off x="4421887" y="2480935"/>
              <a:ext cx="346548" cy="1583156"/>
            </a:xfrm>
            <a:custGeom>
              <a:avLst/>
              <a:gdLst>
                <a:gd name="T0" fmla="*/ 260 w 345"/>
                <a:gd name="T1" fmla="*/ 0 h 1637"/>
                <a:gd name="T2" fmla="*/ 124 w 345"/>
                <a:gd name="T3" fmla="*/ 807 h 1637"/>
                <a:gd name="T4" fmla="*/ 126 w 345"/>
                <a:gd name="T5" fmla="*/ 873 h 1637"/>
                <a:gd name="T6" fmla="*/ 0 w 345"/>
                <a:gd name="T7" fmla="*/ 1634 h 1637"/>
                <a:gd name="T8" fmla="*/ 13 w 345"/>
                <a:gd name="T9" fmla="*/ 1637 h 1637"/>
                <a:gd name="T10" fmla="*/ 284 w 345"/>
                <a:gd name="T11" fmla="*/ 257 h 1637"/>
                <a:gd name="T12" fmla="*/ 345 w 345"/>
                <a:gd name="T13" fmla="*/ 0 h 1637"/>
              </a:gdLst>
              <a:ahLst/>
              <a:cxnLst>
                <a:cxn ang="0">
                  <a:pos x="T0" y="T1"/>
                </a:cxn>
                <a:cxn ang="0">
                  <a:pos x="T2" y="T3"/>
                </a:cxn>
                <a:cxn ang="0">
                  <a:pos x="T4" y="T5"/>
                </a:cxn>
                <a:cxn ang="0">
                  <a:pos x="T6" y="T7"/>
                </a:cxn>
                <a:cxn ang="0">
                  <a:pos x="T8" y="T9"/>
                </a:cxn>
                <a:cxn ang="0">
                  <a:pos x="T10" y="T11"/>
                </a:cxn>
                <a:cxn ang="0">
                  <a:pos x="T12" y="T13"/>
                </a:cxn>
              </a:cxnLst>
              <a:rect l="0" t="0" r="r" b="b"/>
              <a:pathLst>
                <a:path w="345" h="1637">
                  <a:moveTo>
                    <a:pt x="260" y="0"/>
                  </a:moveTo>
                  <a:lnTo>
                    <a:pt x="124" y="807"/>
                  </a:lnTo>
                  <a:lnTo>
                    <a:pt x="126" y="873"/>
                  </a:lnTo>
                  <a:lnTo>
                    <a:pt x="0" y="1634"/>
                  </a:lnTo>
                  <a:lnTo>
                    <a:pt x="13" y="1637"/>
                  </a:lnTo>
                  <a:lnTo>
                    <a:pt x="284" y="257"/>
                  </a:lnTo>
                  <a:lnTo>
                    <a:pt x="345" y="0"/>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249">
              <a:extLst>
                <a:ext uri="{FF2B5EF4-FFF2-40B4-BE49-F238E27FC236}">
                  <a16:creationId xmlns:a16="http://schemas.microsoft.com/office/drawing/2014/main" id="{AD894813-D159-4347-8AD2-A4FF69755FA3}"/>
                </a:ext>
              </a:extLst>
            </p:cNvPr>
            <p:cNvSpPr>
              <a:spLocks/>
            </p:cNvSpPr>
            <p:nvPr/>
          </p:nvSpPr>
          <p:spPr bwMode="auto">
            <a:xfrm rot="773030">
              <a:off x="4430911" y="2518702"/>
              <a:ext cx="567535" cy="2390692"/>
            </a:xfrm>
            <a:custGeom>
              <a:avLst/>
              <a:gdLst>
                <a:gd name="T0" fmla="*/ 244 w 565"/>
                <a:gd name="T1" fmla="*/ 0 h 2472"/>
                <a:gd name="T2" fmla="*/ 126 w 565"/>
                <a:gd name="T3" fmla="*/ 701 h 2472"/>
                <a:gd name="T4" fmla="*/ 49 w 565"/>
                <a:gd name="T5" fmla="*/ 1188 h 2472"/>
                <a:gd name="T6" fmla="*/ 135 w 565"/>
                <a:gd name="T7" fmla="*/ 811 h 2472"/>
                <a:gd name="T8" fmla="*/ 41 w 565"/>
                <a:gd name="T9" fmla="*/ 1371 h 2472"/>
                <a:gd name="T10" fmla="*/ 0 w 565"/>
                <a:gd name="T11" fmla="*/ 1657 h 2472"/>
                <a:gd name="T12" fmla="*/ 148 w 565"/>
                <a:gd name="T13" fmla="*/ 963 h 2472"/>
                <a:gd name="T14" fmla="*/ 93 w 565"/>
                <a:gd name="T15" fmla="*/ 1321 h 2472"/>
                <a:gd name="T16" fmla="*/ 38 w 565"/>
                <a:gd name="T17" fmla="*/ 1666 h 2472"/>
                <a:gd name="T18" fmla="*/ 267 w 565"/>
                <a:gd name="T19" fmla="*/ 579 h 2472"/>
                <a:gd name="T20" fmla="*/ 110 w 565"/>
                <a:gd name="T21" fmla="*/ 1443 h 2472"/>
                <a:gd name="T22" fmla="*/ 140 w 565"/>
                <a:gd name="T23" fmla="*/ 1360 h 2472"/>
                <a:gd name="T24" fmla="*/ 202 w 565"/>
                <a:gd name="T25" fmla="*/ 1122 h 2472"/>
                <a:gd name="T26" fmla="*/ 200 w 565"/>
                <a:gd name="T27" fmla="*/ 1199 h 2472"/>
                <a:gd name="T28" fmla="*/ 6 w 565"/>
                <a:gd name="T29" fmla="*/ 2217 h 2472"/>
                <a:gd name="T30" fmla="*/ 128 w 565"/>
                <a:gd name="T31" fmla="*/ 1688 h 2472"/>
                <a:gd name="T32" fmla="*/ 189 w 565"/>
                <a:gd name="T33" fmla="*/ 1456 h 2472"/>
                <a:gd name="T34" fmla="*/ 275 w 565"/>
                <a:gd name="T35" fmla="*/ 1109 h 2472"/>
                <a:gd name="T36" fmla="*/ 143 w 565"/>
                <a:gd name="T37" fmla="*/ 1808 h 2472"/>
                <a:gd name="T38" fmla="*/ 179 w 565"/>
                <a:gd name="T39" fmla="*/ 1701 h 2472"/>
                <a:gd name="T40" fmla="*/ 252 w 565"/>
                <a:gd name="T41" fmla="*/ 1418 h 2472"/>
                <a:gd name="T42" fmla="*/ 204 w 565"/>
                <a:gd name="T43" fmla="*/ 1707 h 2472"/>
                <a:gd name="T44" fmla="*/ 348 w 565"/>
                <a:gd name="T45" fmla="*/ 1101 h 2472"/>
                <a:gd name="T46" fmla="*/ 164 w 565"/>
                <a:gd name="T47" fmla="*/ 2019 h 2472"/>
                <a:gd name="T48" fmla="*/ 278 w 565"/>
                <a:gd name="T49" fmla="*/ 1551 h 2472"/>
                <a:gd name="T50" fmla="*/ 306 w 565"/>
                <a:gd name="T51" fmla="*/ 1485 h 2472"/>
                <a:gd name="T52" fmla="*/ 317 w 565"/>
                <a:gd name="T53" fmla="*/ 1495 h 2472"/>
                <a:gd name="T54" fmla="*/ 280 w 565"/>
                <a:gd name="T55" fmla="*/ 1727 h 2472"/>
                <a:gd name="T56" fmla="*/ 374 w 565"/>
                <a:gd name="T57" fmla="*/ 1364 h 2472"/>
                <a:gd name="T58" fmla="*/ 250 w 565"/>
                <a:gd name="T59" fmla="*/ 1984 h 2472"/>
                <a:gd name="T60" fmla="*/ 293 w 565"/>
                <a:gd name="T61" fmla="*/ 1850 h 2472"/>
                <a:gd name="T62" fmla="*/ 331 w 565"/>
                <a:gd name="T63" fmla="*/ 1740 h 2472"/>
                <a:gd name="T64" fmla="*/ 287 w 565"/>
                <a:gd name="T65" fmla="*/ 1990 h 2472"/>
                <a:gd name="T66" fmla="*/ 214 w 565"/>
                <a:gd name="T67" fmla="*/ 2368 h 2472"/>
                <a:gd name="T68" fmla="*/ 260 w 565"/>
                <a:gd name="T69" fmla="*/ 2225 h 2472"/>
                <a:gd name="T70" fmla="*/ 310 w 565"/>
                <a:gd name="T71" fmla="*/ 2061 h 2472"/>
                <a:gd name="T72" fmla="*/ 344 w 565"/>
                <a:gd name="T73" fmla="*/ 1972 h 2472"/>
                <a:gd name="T74" fmla="*/ 338 w 565"/>
                <a:gd name="T75" fmla="*/ 2054 h 2472"/>
                <a:gd name="T76" fmla="*/ 350 w 565"/>
                <a:gd name="T77" fmla="*/ 2057 h 2472"/>
                <a:gd name="T78" fmla="*/ 411 w 565"/>
                <a:gd name="T79" fmla="*/ 1851 h 2472"/>
                <a:gd name="T80" fmla="*/ 432 w 565"/>
                <a:gd name="T81" fmla="*/ 1821 h 2472"/>
                <a:gd name="T82" fmla="*/ 564 w 565"/>
                <a:gd name="T83" fmla="*/ 1321 h 2472"/>
                <a:gd name="T84" fmla="*/ 303 w 565"/>
                <a:gd name="T85" fmla="*/ 2472 h 2472"/>
                <a:gd name="T86" fmla="*/ 481 w 565"/>
                <a:gd name="T87" fmla="*/ 1782 h 2472"/>
                <a:gd name="T88" fmla="*/ 565 w 565"/>
                <a:gd name="T89" fmla="*/ 1488 h 2472"/>
                <a:gd name="T90" fmla="*/ 466 w 565"/>
                <a:gd name="T91" fmla="*/ 1951 h 2472"/>
                <a:gd name="T92" fmla="*/ 394 w 565"/>
                <a:gd name="T93" fmla="*/ 2301 h 2472"/>
                <a:gd name="T94" fmla="*/ 390 w 565"/>
                <a:gd name="T95" fmla="*/ 2370 h 2472"/>
                <a:gd name="T96" fmla="*/ 440 w 565"/>
                <a:gd name="T97" fmla="*/ 2217 h 2472"/>
                <a:gd name="T98" fmla="*/ 440 w 565"/>
                <a:gd name="T99" fmla="*/ 2269 h 2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5" h="2472">
                  <a:moveTo>
                    <a:pt x="244" y="0"/>
                  </a:moveTo>
                  <a:lnTo>
                    <a:pt x="126" y="701"/>
                  </a:lnTo>
                  <a:lnTo>
                    <a:pt x="49" y="1188"/>
                  </a:lnTo>
                  <a:lnTo>
                    <a:pt x="135" y="811"/>
                  </a:lnTo>
                  <a:lnTo>
                    <a:pt x="41" y="1371"/>
                  </a:lnTo>
                  <a:lnTo>
                    <a:pt x="0" y="1657"/>
                  </a:lnTo>
                  <a:lnTo>
                    <a:pt x="148" y="963"/>
                  </a:lnTo>
                  <a:lnTo>
                    <a:pt x="93" y="1321"/>
                  </a:lnTo>
                  <a:lnTo>
                    <a:pt x="38" y="1666"/>
                  </a:lnTo>
                  <a:lnTo>
                    <a:pt x="267" y="579"/>
                  </a:lnTo>
                  <a:lnTo>
                    <a:pt x="110" y="1443"/>
                  </a:lnTo>
                  <a:lnTo>
                    <a:pt x="140" y="1360"/>
                  </a:lnTo>
                  <a:lnTo>
                    <a:pt x="202" y="1122"/>
                  </a:lnTo>
                  <a:lnTo>
                    <a:pt x="200" y="1199"/>
                  </a:lnTo>
                  <a:lnTo>
                    <a:pt x="6" y="2217"/>
                  </a:lnTo>
                  <a:lnTo>
                    <a:pt x="128" y="1688"/>
                  </a:lnTo>
                  <a:lnTo>
                    <a:pt x="189" y="1456"/>
                  </a:lnTo>
                  <a:lnTo>
                    <a:pt x="275" y="1109"/>
                  </a:lnTo>
                  <a:lnTo>
                    <a:pt x="143" y="1808"/>
                  </a:lnTo>
                  <a:lnTo>
                    <a:pt x="179" y="1701"/>
                  </a:lnTo>
                  <a:lnTo>
                    <a:pt x="252" y="1418"/>
                  </a:lnTo>
                  <a:lnTo>
                    <a:pt x="204" y="1707"/>
                  </a:lnTo>
                  <a:lnTo>
                    <a:pt x="348" y="1101"/>
                  </a:lnTo>
                  <a:lnTo>
                    <a:pt x="164" y="2019"/>
                  </a:lnTo>
                  <a:lnTo>
                    <a:pt x="278" y="1551"/>
                  </a:lnTo>
                  <a:lnTo>
                    <a:pt x="306" y="1485"/>
                  </a:lnTo>
                  <a:lnTo>
                    <a:pt x="317" y="1495"/>
                  </a:lnTo>
                  <a:lnTo>
                    <a:pt x="280" y="1727"/>
                  </a:lnTo>
                  <a:lnTo>
                    <a:pt x="374" y="1364"/>
                  </a:lnTo>
                  <a:lnTo>
                    <a:pt x="250" y="1984"/>
                  </a:lnTo>
                  <a:lnTo>
                    <a:pt x="293" y="1850"/>
                  </a:lnTo>
                  <a:lnTo>
                    <a:pt x="331" y="1740"/>
                  </a:lnTo>
                  <a:lnTo>
                    <a:pt x="287" y="1990"/>
                  </a:lnTo>
                  <a:lnTo>
                    <a:pt x="214" y="2368"/>
                  </a:lnTo>
                  <a:lnTo>
                    <a:pt x="260" y="2225"/>
                  </a:lnTo>
                  <a:lnTo>
                    <a:pt x="310" y="2061"/>
                  </a:lnTo>
                  <a:lnTo>
                    <a:pt x="344" y="1972"/>
                  </a:lnTo>
                  <a:lnTo>
                    <a:pt x="338" y="2054"/>
                  </a:lnTo>
                  <a:lnTo>
                    <a:pt x="350" y="2057"/>
                  </a:lnTo>
                  <a:lnTo>
                    <a:pt x="411" y="1851"/>
                  </a:lnTo>
                  <a:lnTo>
                    <a:pt x="432" y="1821"/>
                  </a:lnTo>
                  <a:lnTo>
                    <a:pt x="564" y="1321"/>
                  </a:lnTo>
                  <a:lnTo>
                    <a:pt x="303" y="2472"/>
                  </a:lnTo>
                  <a:lnTo>
                    <a:pt x="481" y="1782"/>
                  </a:lnTo>
                  <a:lnTo>
                    <a:pt x="565" y="1488"/>
                  </a:lnTo>
                  <a:lnTo>
                    <a:pt x="466" y="1951"/>
                  </a:lnTo>
                  <a:lnTo>
                    <a:pt x="394" y="2301"/>
                  </a:lnTo>
                  <a:lnTo>
                    <a:pt x="390" y="2370"/>
                  </a:lnTo>
                  <a:lnTo>
                    <a:pt x="440" y="2217"/>
                  </a:lnTo>
                  <a:lnTo>
                    <a:pt x="440" y="2269"/>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250">
              <a:extLst>
                <a:ext uri="{FF2B5EF4-FFF2-40B4-BE49-F238E27FC236}">
                  <a16:creationId xmlns:a16="http://schemas.microsoft.com/office/drawing/2014/main" id="{01FAB2AF-8862-4638-B683-20742FE1B40F}"/>
                </a:ext>
              </a:extLst>
            </p:cNvPr>
            <p:cNvSpPr>
              <a:spLocks/>
            </p:cNvSpPr>
            <p:nvPr/>
          </p:nvSpPr>
          <p:spPr bwMode="auto">
            <a:xfrm rot="773030">
              <a:off x="4714734" y="3964843"/>
              <a:ext cx="880934" cy="1016431"/>
            </a:xfrm>
            <a:custGeom>
              <a:avLst/>
              <a:gdLst>
                <a:gd name="T0" fmla="*/ 0 w 877"/>
                <a:gd name="T1" fmla="*/ 843 h 1051"/>
                <a:gd name="T2" fmla="*/ 0 w 877"/>
                <a:gd name="T3" fmla="*/ 895 h 1051"/>
                <a:gd name="T4" fmla="*/ 58 w 877"/>
                <a:gd name="T5" fmla="*/ 711 h 1051"/>
                <a:gd name="T6" fmla="*/ 111 w 877"/>
                <a:gd name="T7" fmla="*/ 551 h 1051"/>
                <a:gd name="T8" fmla="*/ 152 w 877"/>
                <a:gd name="T9" fmla="*/ 441 h 1051"/>
                <a:gd name="T10" fmla="*/ 39 w 877"/>
                <a:gd name="T11" fmla="*/ 944 h 1051"/>
                <a:gd name="T12" fmla="*/ 44 w 877"/>
                <a:gd name="T13" fmla="*/ 973 h 1051"/>
                <a:gd name="T14" fmla="*/ 293 w 877"/>
                <a:gd name="T15" fmla="*/ 43 h 1051"/>
                <a:gd name="T16" fmla="*/ 201 w 877"/>
                <a:gd name="T17" fmla="*/ 456 h 1051"/>
                <a:gd name="T18" fmla="*/ 61 w 877"/>
                <a:gd name="T19" fmla="*/ 1051 h 1051"/>
                <a:gd name="T20" fmla="*/ 128 w 877"/>
                <a:gd name="T21" fmla="*/ 842 h 1051"/>
                <a:gd name="T22" fmla="*/ 225 w 877"/>
                <a:gd name="T23" fmla="*/ 518 h 1051"/>
                <a:gd name="T24" fmla="*/ 190 w 877"/>
                <a:gd name="T25" fmla="*/ 704 h 1051"/>
                <a:gd name="T26" fmla="*/ 232 w 877"/>
                <a:gd name="T27" fmla="*/ 593 h 1051"/>
                <a:gd name="T28" fmla="*/ 199 w 877"/>
                <a:gd name="T29" fmla="*/ 767 h 1051"/>
                <a:gd name="T30" fmla="*/ 344 w 877"/>
                <a:gd name="T31" fmla="*/ 265 h 1051"/>
                <a:gd name="T32" fmla="*/ 299 w 877"/>
                <a:gd name="T33" fmla="*/ 487 h 1051"/>
                <a:gd name="T34" fmla="*/ 364 w 877"/>
                <a:gd name="T35" fmla="*/ 292 h 1051"/>
                <a:gd name="T36" fmla="*/ 367 w 877"/>
                <a:gd name="T37" fmla="*/ 333 h 1051"/>
                <a:gd name="T38" fmla="*/ 455 w 877"/>
                <a:gd name="T39" fmla="*/ 55 h 1051"/>
                <a:gd name="T40" fmla="*/ 346 w 877"/>
                <a:gd name="T41" fmla="*/ 506 h 1051"/>
                <a:gd name="T42" fmla="*/ 440 w 877"/>
                <a:gd name="T43" fmla="*/ 208 h 1051"/>
                <a:gd name="T44" fmla="*/ 372 w 877"/>
                <a:gd name="T45" fmla="*/ 510 h 1051"/>
                <a:gd name="T46" fmla="*/ 384 w 877"/>
                <a:gd name="T47" fmla="*/ 514 h 1051"/>
                <a:gd name="T48" fmla="*/ 364 w 877"/>
                <a:gd name="T49" fmla="*/ 634 h 1051"/>
                <a:gd name="T50" fmla="*/ 408 w 877"/>
                <a:gd name="T51" fmla="*/ 522 h 1051"/>
                <a:gd name="T52" fmla="*/ 420 w 877"/>
                <a:gd name="T53" fmla="*/ 526 h 1051"/>
                <a:gd name="T54" fmla="*/ 432 w 877"/>
                <a:gd name="T55" fmla="*/ 530 h 1051"/>
                <a:gd name="T56" fmla="*/ 444 w 877"/>
                <a:gd name="T57" fmla="*/ 534 h 1051"/>
                <a:gd name="T58" fmla="*/ 427 w 877"/>
                <a:gd name="T59" fmla="*/ 643 h 1051"/>
                <a:gd name="T60" fmla="*/ 468 w 877"/>
                <a:gd name="T61" fmla="*/ 542 h 1051"/>
                <a:gd name="T62" fmla="*/ 635 w 877"/>
                <a:gd name="T63" fmla="*/ 0 h 1051"/>
                <a:gd name="T64" fmla="*/ 436 w 877"/>
                <a:gd name="T65" fmla="*/ 747 h 1051"/>
                <a:gd name="T66" fmla="*/ 504 w 877"/>
                <a:gd name="T67" fmla="*/ 554 h 1051"/>
                <a:gd name="T68" fmla="*/ 516 w 877"/>
                <a:gd name="T69" fmla="*/ 558 h 1051"/>
                <a:gd name="T70" fmla="*/ 441 w 877"/>
                <a:gd name="T71" fmla="*/ 863 h 1051"/>
                <a:gd name="T72" fmla="*/ 486 w 877"/>
                <a:gd name="T73" fmla="*/ 752 h 1051"/>
                <a:gd name="T74" fmla="*/ 676 w 877"/>
                <a:gd name="T75" fmla="*/ 143 h 1051"/>
                <a:gd name="T76" fmla="*/ 689 w 877"/>
                <a:gd name="T77" fmla="*/ 144 h 1051"/>
                <a:gd name="T78" fmla="*/ 518 w 877"/>
                <a:gd name="T79" fmla="*/ 776 h 1051"/>
                <a:gd name="T80" fmla="*/ 582 w 877"/>
                <a:gd name="T81" fmla="*/ 603 h 1051"/>
                <a:gd name="T82" fmla="*/ 599 w 877"/>
                <a:gd name="T83" fmla="*/ 587 h 1051"/>
                <a:gd name="T84" fmla="*/ 611 w 877"/>
                <a:gd name="T85" fmla="*/ 592 h 1051"/>
                <a:gd name="T86" fmla="*/ 623 w 877"/>
                <a:gd name="T87" fmla="*/ 596 h 1051"/>
                <a:gd name="T88" fmla="*/ 704 w 877"/>
                <a:gd name="T89" fmla="*/ 366 h 1051"/>
                <a:gd name="T90" fmla="*/ 727 w 877"/>
                <a:gd name="T91" fmla="*/ 336 h 1051"/>
                <a:gd name="T92" fmla="*/ 658 w 877"/>
                <a:gd name="T93" fmla="*/ 609 h 1051"/>
                <a:gd name="T94" fmla="*/ 665 w 877"/>
                <a:gd name="T95" fmla="*/ 630 h 1051"/>
                <a:gd name="T96" fmla="*/ 682 w 877"/>
                <a:gd name="T97" fmla="*/ 617 h 1051"/>
                <a:gd name="T98" fmla="*/ 877 w 877"/>
                <a:gd name="T99" fmla="*/ 19 h 1051"/>
                <a:gd name="T100" fmla="*/ 669 w 877"/>
                <a:gd name="T101" fmla="*/ 744 h 1051"/>
                <a:gd name="T102" fmla="*/ 826 w 877"/>
                <a:gd name="T103" fmla="*/ 274 h 1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77" h="1051">
                  <a:moveTo>
                    <a:pt x="0" y="843"/>
                  </a:moveTo>
                  <a:lnTo>
                    <a:pt x="0" y="895"/>
                  </a:lnTo>
                  <a:lnTo>
                    <a:pt x="58" y="711"/>
                  </a:lnTo>
                  <a:lnTo>
                    <a:pt x="111" y="551"/>
                  </a:lnTo>
                  <a:lnTo>
                    <a:pt x="152" y="441"/>
                  </a:lnTo>
                  <a:lnTo>
                    <a:pt x="39" y="944"/>
                  </a:lnTo>
                  <a:lnTo>
                    <a:pt x="44" y="973"/>
                  </a:lnTo>
                  <a:lnTo>
                    <a:pt x="293" y="43"/>
                  </a:lnTo>
                  <a:lnTo>
                    <a:pt x="201" y="456"/>
                  </a:lnTo>
                  <a:lnTo>
                    <a:pt x="61" y="1051"/>
                  </a:lnTo>
                  <a:lnTo>
                    <a:pt x="128" y="842"/>
                  </a:lnTo>
                  <a:lnTo>
                    <a:pt x="225" y="518"/>
                  </a:lnTo>
                  <a:lnTo>
                    <a:pt x="190" y="704"/>
                  </a:lnTo>
                  <a:lnTo>
                    <a:pt x="232" y="593"/>
                  </a:lnTo>
                  <a:lnTo>
                    <a:pt x="199" y="767"/>
                  </a:lnTo>
                  <a:lnTo>
                    <a:pt x="344" y="265"/>
                  </a:lnTo>
                  <a:lnTo>
                    <a:pt x="299" y="487"/>
                  </a:lnTo>
                  <a:lnTo>
                    <a:pt x="364" y="292"/>
                  </a:lnTo>
                  <a:lnTo>
                    <a:pt x="367" y="333"/>
                  </a:lnTo>
                  <a:lnTo>
                    <a:pt x="455" y="55"/>
                  </a:lnTo>
                  <a:lnTo>
                    <a:pt x="346" y="506"/>
                  </a:lnTo>
                  <a:lnTo>
                    <a:pt x="440" y="208"/>
                  </a:lnTo>
                  <a:lnTo>
                    <a:pt x="372" y="510"/>
                  </a:lnTo>
                  <a:lnTo>
                    <a:pt x="384" y="514"/>
                  </a:lnTo>
                  <a:lnTo>
                    <a:pt x="364" y="634"/>
                  </a:lnTo>
                  <a:lnTo>
                    <a:pt x="408" y="522"/>
                  </a:lnTo>
                  <a:lnTo>
                    <a:pt x="420" y="526"/>
                  </a:lnTo>
                  <a:lnTo>
                    <a:pt x="432" y="530"/>
                  </a:lnTo>
                  <a:lnTo>
                    <a:pt x="444" y="534"/>
                  </a:lnTo>
                  <a:lnTo>
                    <a:pt x="427" y="643"/>
                  </a:lnTo>
                  <a:lnTo>
                    <a:pt x="468" y="542"/>
                  </a:lnTo>
                  <a:lnTo>
                    <a:pt x="635" y="0"/>
                  </a:lnTo>
                  <a:lnTo>
                    <a:pt x="436" y="747"/>
                  </a:lnTo>
                  <a:lnTo>
                    <a:pt x="504" y="554"/>
                  </a:lnTo>
                  <a:lnTo>
                    <a:pt x="516" y="558"/>
                  </a:lnTo>
                  <a:lnTo>
                    <a:pt x="441" y="863"/>
                  </a:lnTo>
                  <a:lnTo>
                    <a:pt x="486" y="752"/>
                  </a:lnTo>
                  <a:lnTo>
                    <a:pt x="676" y="143"/>
                  </a:lnTo>
                  <a:lnTo>
                    <a:pt x="689" y="144"/>
                  </a:lnTo>
                  <a:lnTo>
                    <a:pt x="518" y="776"/>
                  </a:lnTo>
                  <a:lnTo>
                    <a:pt x="582" y="603"/>
                  </a:lnTo>
                  <a:lnTo>
                    <a:pt x="599" y="587"/>
                  </a:lnTo>
                  <a:lnTo>
                    <a:pt x="611" y="592"/>
                  </a:lnTo>
                  <a:lnTo>
                    <a:pt x="623" y="596"/>
                  </a:lnTo>
                  <a:lnTo>
                    <a:pt x="704" y="366"/>
                  </a:lnTo>
                  <a:lnTo>
                    <a:pt x="727" y="336"/>
                  </a:lnTo>
                  <a:lnTo>
                    <a:pt x="658" y="609"/>
                  </a:lnTo>
                  <a:lnTo>
                    <a:pt x="665" y="630"/>
                  </a:lnTo>
                  <a:lnTo>
                    <a:pt x="682" y="617"/>
                  </a:lnTo>
                  <a:lnTo>
                    <a:pt x="877" y="19"/>
                  </a:lnTo>
                  <a:lnTo>
                    <a:pt x="669" y="744"/>
                  </a:lnTo>
                  <a:lnTo>
                    <a:pt x="826" y="27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251">
              <a:extLst>
                <a:ext uri="{FF2B5EF4-FFF2-40B4-BE49-F238E27FC236}">
                  <a16:creationId xmlns:a16="http://schemas.microsoft.com/office/drawing/2014/main" id="{5EB5EB9D-54F9-4C72-A91B-1FA93B5B1BD9}"/>
                </a:ext>
              </a:extLst>
            </p:cNvPr>
            <p:cNvSpPr>
              <a:spLocks/>
            </p:cNvSpPr>
            <p:nvPr/>
          </p:nvSpPr>
          <p:spPr bwMode="auto">
            <a:xfrm rot="773030">
              <a:off x="5370400" y="3939314"/>
              <a:ext cx="851803" cy="1358787"/>
            </a:xfrm>
            <a:custGeom>
              <a:avLst/>
              <a:gdLst>
                <a:gd name="T0" fmla="*/ 0 w 848"/>
                <a:gd name="T1" fmla="*/ 922 h 1405"/>
                <a:gd name="T2" fmla="*/ 157 w 848"/>
                <a:gd name="T3" fmla="*/ 452 h 1405"/>
                <a:gd name="T4" fmla="*/ 158 w 848"/>
                <a:gd name="T5" fmla="*/ 494 h 1405"/>
                <a:gd name="T6" fmla="*/ 132 w 848"/>
                <a:gd name="T7" fmla="*/ 619 h 1405"/>
                <a:gd name="T8" fmla="*/ 83 w 848"/>
                <a:gd name="T9" fmla="*/ 821 h 1405"/>
                <a:gd name="T10" fmla="*/ 293 w 848"/>
                <a:gd name="T11" fmla="*/ 189 h 1405"/>
                <a:gd name="T12" fmla="*/ 79 w 848"/>
                <a:gd name="T13" fmla="*/ 916 h 1405"/>
                <a:gd name="T14" fmla="*/ 246 w 848"/>
                <a:gd name="T15" fmla="*/ 427 h 1405"/>
                <a:gd name="T16" fmla="*/ 326 w 848"/>
                <a:gd name="T17" fmla="*/ 217 h 1405"/>
                <a:gd name="T18" fmla="*/ 141 w 848"/>
                <a:gd name="T19" fmla="*/ 843 h 1405"/>
                <a:gd name="T20" fmla="*/ 152 w 848"/>
                <a:gd name="T21" fmla="*/ 847 h 1405"/>
                <a:gd name="T22" fmla="*/ 343 w 848"/>
                <a:gd name="T23" fmla="*/ 293 h 1405"/>
                <a:gd name="T24" fmla="*/ 81 w 848"/>
                <a:gd name="T25" fmla="*/ 1150 h 1405"/>
                <a:gd name="T26" fmla="*/ 169 w 848"/>
                <a:gd name="T27" fmla="*/ 915 h 1405"/>
                <a:gd name="T28" fmla="*/ 354 w 848"/>
                <a:gd name="T29" fmla="*/ 386 h 1405"/>
                <a:gd name="T30" fmla="*/ 315 w 848"/>
                <a:gd name="T31" fmla="*/ 544 h 1405"/>
                <a:gd name="T32" fmla="*/ 320 w 848"/>
                <a:gd name="T33" fmla="*/ 573 h 1405"/>
                <a:gd name="T34" fmla="*/ 503 w 848"/>
                <a:gd name="T35" fmla="*/ 54 h 1405"/>
                <a:gd name="T36" fmla="*/ 535 w 848"/>
                <a:gd name="T37" fmla="*/ 0 h 1405"/>
                <a:gd name="T38" fmla="*/ 449 w 848"/>
                <a:gd name="T39" fmla="*/ 302 h 1405"/>
                <a:gd name="T40" fmla="*/ 341 w 848"/>
                <a:gd name="T41" fmla="*/ 668 h 1405"/>
                <a:gd name="T42" fmla="*/ 455 w 848"/>
                <a:gd name="T43" fmla="*/ 365 h 1405"/>
                <a:gd name="T44" fmla="*/ 505 w 848"/>
                <a:gd name="T45" fmla="*/ 256 h 1405"/>
                <a:gd name="T46" fmla="*/ 301 w 848"/>
                <a:gd name="T47" fmla="*/ 906 h 1405"/>
                <a:gd name="T48" fmla="*/ 509 w 848"/>
                <a:gd name="T49" fmla="*/ 326 h 1405"/>
                <a:gd name="T50" fmla="*/ 426 w 848"/>
                <a:gd name="T51" fmla="*/ 614 h 1405"/>
                <a:gd name="T52" fmla="*/ 290 w 848"/>
                <a:gd name="T53" fmla="*/ 1052 h 1405"/>
                <a:gd name="T54" fmla="*/ 437 w 848"/>
                <a:gd name="T55" fmla="*/ 657 h 1405"/>
                <a:gd name="T56" fmla="*/ 527 w 848"/>
                <a:gd name="T57" fmla="*/ 434 h 1405"/>
                <a:gd name="T58" fmla="*/ 369 w 848"/>
                <a:gd name="T59" fmla="*/ 933 h 1405"/>
                <a:gd name="T60" fmla="*/ 379 w 848"/>
                <a:gd name="T61" fmla="*/ 944 h 1405"/>
                <a:gd name="T62" fmla="*/ 369 w 848"/>
                <a:gd name="T63" fmla="*/ 1009 h 1405"/>
                <a:gd name="T64" fmla="*/ 403 w 848"/>
                <a:gd name="T65" fmla="*/ 948 h 1405"/>
                <a:gd name="T66" fmla="*/ 533 w 848"/>
                <a:gd name="T67" fmla="*/ 609 h 1405"/>
                <a:gd name="T68" fmla="*/ 269 w 848"/>
                <a:gd name="T69" fmla="*/ 1405 h 1405"/>
                <a:gd name="T70" fmla="*/ 435 w 848"/>
                <a:gd name="T71" fmla="*/ 966 h 1405"/>
                <a:gd name="T72" fmla="*/ 347 w 848"/>
                <a:gd name="T73" fmla="*/ 1253 h 1405"/>
                <a:gd name="T74" fmla="*/ 383 w 848"/>
                <a:gd name="T75" fmla="*/ 1186 h 1405"/>
                <a:gd name="T76" fmla="*/ 565 w 848"/>
                <a:gd name="T77" fmla="*/ 707 h 1405"/>
                <a:gd name="T78" fmla="*/ 562 w 848"/>
                <a:gd name="T79" fmla="*/ 752 h 1405"/>
                <a:gd name="T80" fmla="*/ 493 w 848"/>
                <a:gd name="T81" fmla="*/ 985 h 1405"/>
                <a:gd name="T82" fmla="*/ 743 w 848"/>
                <a:gd name="T83" fmla="*/ 319 h 1405"/>
                <a:gd name="T84" fmla="*/ 432 w 848"/>
                <a:gd name="T85" fmla="*/ 1226 h 1405"/>
                <a:gd name="T86" fmla="*/ 497 w 848"/>
                <a:gd name="T87" fmla="*/ 1080 h 1405"/>
                <a:gd name="T88" fmla="*/ 716 w 848"/>
                <a:gd name="T89" fmla="*/ 508 h 1405"/>
                <a:gd name="T90" fmla="*/ 795 w 848"/>
                <a:gd name="T91" fmla="*/ 325 h 1405"/>
                <a:gd name="T92" fmla="*/ 559 w 848"/>
                <a:gd name="T93" fmla="*/ 1014 h 1405"/>
                <a:gd name="T94" fmla="*/ 691 w 848"/>
                <a:gd name="T95" fmla="*/ 686 h 1405"/>
                <a:gd name="T96" fmla="*/ 565 w 848"/>
                <a:gd name="T97" fmla="*/ 1066 h 1405"/>
                <a:gd name="T98" fmla="*/ 848 w 848"/>
                <a:gd name="T99" fmla="*/ 329 h 1405"/>
                <a:gd name="T100" fmla="*/ 596 w 848"/>
                <a:gd name="T101" fmla="*/ 1051 h 1405"/>
                <a:gd name="T102" fmla="*/ 715 w 848"/>
                <a:gd name="T103" fmla="*/ 764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 h="1405">
                  <a:moveTo>
                    <a:pt x="0" y="922"/>
                  </a:moveTo>
                  <a:lnTo>
                    <a:pt x="157" y="452"/>
                  </a:lnTo>
                  <a:lnTo>
                    <a:pt x="158" y="494"/>
                  </a:lnTo>
                  <a:lnTo>
                    <a:pt x="132" y="619"/>
                  </a:lnTo>
                  <a:lnTo>
                    <a:pt x="83" y="821"/>
                  </a:lnTo>
                  <a:lnTo>
                    <a:pt x="293" y="189"/>
                  </a:lnTo>
                  <a:lnTo>
                    <a:pt x="79" y="916"/>
                  </a:lnTo>
                  <a:lnTo>
                    <a:pt x="246" y="427"/>
                  </a:lnTo>
                  <a:lnTo>
                    <a:pt x="326" y="217"/>
                  </a:lnTo>
                  <a:lnTo>
                    <a:pt x="141" y="843"/>
                  </a:lnTo>
                  <a:lnTo>
                    <a:pt x="152" y="847"/>
                  </a:lnTo>
                  <a:lnTo>
                    <a:pt x="343" y="293"/>
                  </a:lnTo>
                  <a:lnTo>
                    <a:pt x="81" y="1150"/>
                  </a:lnTo>
                  <a:lnTo>
                    <a:pt x="169" y="915"/>
                  </a:lnTo>
                  <a:lnTo>
                    <a:pt x="354" y="386"/>
                  </a:lnTo>
                  <a:lnTo>
                    <a:pt x="315" y="544"/>
                  </a:lnTo>
                  <a:lnTo>
                    <a:pt x="320" y="573"/>
                  </a:lnTo>
                  <a:lnTo>
                    <a:pt x="503" y="54"/>
                  </a:lnTo>
                  <a:lnTo>
                    <a:pt x="535" y="0"/>
                  </a:lnTo>
                  <a:lnTo>
                    <a:pt x="449" y="302"/>
                  </a:lnTo>
                  <a:lnTo>
                    <a:pt x="341" y="668"/>
                  </a:lnTo>
                  <a:lnTo>
                    <a:pt x="455" y="365"/>
                  </a:lnTo>
                  <a:lnTo>
                    <a:pt x="505" y="256"/>
                  </a:lnTo>
                  <a:lnTo>
                    <a:pt x="301" y="906"/>
                  </a:lnTo>
                  <a:lnTo>
                    <a:pt x="509" y="326"/>
                  </a:lnTo>
                  <a:lnTo>
                    <a:pt x="426" y="614"/>
                  </a:lnTo>
                  <a:lnTo>
                    <a:pt x="290" y="1052"/>
                  </a:lnTo>
                  <a:lnTo>
                    <a:pt x="437" y="657"/>
                  </a:lnTo>
                  <a:lnTo>
                    <a:pt x="527" y="434"/>
                  </a:lnTo>
                  <a:lnTo>
                    <a:pt x="369" y="933"/>
                  </a:lnTo>
                  <a:lnTo>
                    <a:pt x="379" y="944"/>
                  </a:lnTo>
                  <a:lnTo>
                    <a:pt x="369" y="1009"/>
                  </a:lnTo>
                  <a:lnTo>
                    <a:pt x="403" y="948"/>
                  </a:lnTo>
                  <a:lnTo>
                    <a:pt x="533" y="609"/>
                  </a:lnTo>
                  <a:lnTo>
                    <a:pt x="269" y="1405"/>
                  </a:lnTo>
                  <a:lnTo>
                    <a:pt x="435" y="966"/>
                  </a:lnTo>
                  <a:lnTo>
                    <a:pt x="347" y="1253"/>
                  </a:lnTo>
                  <a:lnTo>
                    <a:pt x="383" y="1186"/>
                  </a:lnTo>
                  <a:lnTo>
                    <a:pt x="565" y="707"/>
                  </a:lnTo>
                  <a:lnTo>
                    <a:pt x="562" y="752"/>
                  </a:lnTo>
                  <a:lnTo>
                    <a:pt x="493" y="985"/>
                  </a:lnTo>
                  <a:lnTo>
                    <a:pt x="743" y="319"/>
                  </a:lnTo>
                  <a:lnTo>
                    <a:pt x="432" y="1226"/>
                  </a:lnTo>
                  <a:lnTo>
                    <a:pt x="497" y="1080"/>
                  </a:lnTo>
                  <a:lnTo>
                    <a:pt x="716" y="508"/>
                  </a:lnTo>
                  <a:lnTo>
                    <a:pt x="795" y="325"/>
                  </a:lnTo>
                  <a:lnTo>
                    <a:pt x="559" y="1014"/>
                  </a:lnTo>
                  <a:lnTo>
                    <a:pt x="691" y="686"/>
                  </a:lnTo>
                  <a:lnTo>
                    <a:pt x="565" y="1066"/>
                  </a:lnTo>
                  <a:lnTo>
                    <a:pt x="848" y="329"/>
                  </a:lnTo>
                  <a:lnTo>
                    <a:pt x="596" y="1051"/>
                  </a:lnTo>
                  <a:lnTo>
                    <a:pt x="715" y="764"/>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Freeform 252">
              <a:extLst>
                <a:ext uri="{FF2B5EF4-FFF2-40B4-BE49-F238E27FC236}">
                  <a16:creationId xmlns:a16="http://schemas.microsoft.com/office/drawing/2014/main" id="{C133A400-7C2F-4771-A2C0-DF1C4FA147BC}"/>
                </a:ext>
              </a:extLst>
            </p:cNvPr>
            <p:cNvSpPr>
              <a:spLocks/>
            </p:cNvSpPr>
            <p:nvPr/>
          </p:nvSpPr>
          <p:spPr bwMode="auto">
            <a:xfrm rot="773030">
              <a:off x="5756126" y="4705055"/>
              <a:ext cx="485167" cy="1449695"/>
            </a:xfrm>
            <a:custGeom>
              <a:avLst/>
              <a:gdLst>
                <a:gd name="T0" fmla="*/ 37 w 483"/>
                <a:gd name="T1" fmla="*/ 327 h 1499"/>
                <a:gd name="T2" fmla="*/ 156 w 483"/>
                <a:gd name="T3" fmla="*/ 40 h 1499"/>
                <a:gd name="T4" fmla="*/ 66 w 483"/>
                <a:gd name="T5" fmla="*/ 319 h 1499"/>
                <a:gd name="T6" fmla="*/ 37 w 483"/>
                <a:gd name="T7" fmla="*/ 431 h 1499"/>
                <a:gd name="T8" fmla="*/ 88 w 483"/>
                <a:gd name="T9" fmla="*/ 328 h 1499"/>
                <a:gd name="T10" fmla="*/ 223 w 483"/>
                <a:gd name="T11" fmla="*/ 0 h 1499"/>
                <a:gd name="T12" fmla="*/ 0 w 483"/>
                <a:gd name="T13" fmla="*/ 631 h 1499"/>
                <a:gd name="T14" fmla="*/ 97 w 483"/>
                <a:gd name="T15" fmla="*/ 406 h 1499"/>
                <a:gd name="T16" fmla="*/ 110 w 483"/>
                <a:gd name="T17" fmla="*/ 403 h 1499"/>
                <a:gd name="T18" fmla="*/ 45 w 483"/>
                <a:gd name="T19" fmla="*/ 610 h 1499"/>
                <a:gd name="T20" fmla="*/ 5 w 483"/>
                <a:gd name="T21" fmla="*/ 747 h 1499"/>
                <a:gd name="T22" fmla="*/ 58 w 483"/>
                <a:gd name="T23" fmla="*/ 639 h 1499"/>
                <a:gd name="T24" fmla="*/ 177 w 483"/>
                <a:gd name="T25" fmla="*/ 361 h 1499"/>
                <a:gd name="T26" fmla="*/ 20 w 483"/>
                <a:gd name="T27" fmla="*/ 804 h 1499"/>
                <a:gd name="T28" fmla="*/ 44 w 483"/>
                <a:gd name="T29" fmla="*/ 772 h 1499"/>
                <a:gd name="T30" fmla="*/ 85 w 483"/>
                <a:gd name="T31" fmla="*/ 697 h 1499"/>
                <a:gd name="T32" fmla="*/ 20 w 483"/>
                <a:gd name="T33" fmla="*/ 899 h 1499"/>
                <a:gd name="T34" fmla="*/ 3 w 483"/>
                <a:gd name="T35" fmla="*/ 972 h 1499"/>
                <a:gd name="T36" fmla="*/ 387 w 483"/>
                <a:gd name="T37" fmla="*/ 17 h 1499"/>
                <a:gd name="T38" fmla="*/ 80 w 483"/>
                <a:gd name="T39" fmla="*/ 836 h 1499"/>
                <a:gd name="T40" fmla="*/ 190 w 483"/>
                <a:gd name="T41" fmla="*/ 587 h 1499"/>
                <a:gd name="T42" fmla="*/ 187 w 483"/>
                <a:gd name="T43" fmla="*/ 627 h 1499"/>
                <a:gd name="T44" fmla="*/ 191 w 483"/>
                <a:gd name="T45" fmla="*/ 648 h 1499"/>
                <a:gd name="T46" fmla="*/ 97 w 483"/>
                <a:gd name="T47" fmla="*/ 915 h 1499"/>
                <a:gd name="T48" fmla="*/ 43 w 483"/>
                <a:gd name="T49" fmla="*/ 1081 h 1499"/>
                <a:gd name="T50" fmla="*/ 46 w 483"/>
                <a:gd name="T51" fmla="*/ 1105 h 1499"/>
                <a:gd name="T52" fmla="*/ 259 w 483"/>
                <a:gd name="T53" fmla="*/ 601 h 1499"/>
                <a:gd name="T54" fmla="*/ 109 w 483"/>
                <a:gd name="T55" fmla="*/ 1005 h 1499"/>
                <a:gd name="T56" fmla="*/ 138 w 483"/>
                <a:gd name="T57" fmla="*/ 964 h 1499"/>
                <a:gd name="T58" fmla="*/ 226 w 483"/>
                <a:gd name="T59" fmla="*/ 774 h 1499"/>
                <a:gd name="T60" fmla="*/ 159 w 483"/>
                <a:gd name="T61" fmla="*/ 970 h 1499"/>
                <a:gd name="T62" fmla="*/ 144 w 483"/>
                <a:gd name="T63" fmla="*/ 1038 h 1499"/>
                <a:gd name="T64" fmla="*/ 78 w 483"/>
                <a:gd name="T65" fmla="*/ 1230 h 1499"/>
                <a:gd name="T66" fmla="*/ 180 w 483"/>
                <a:gd name="T67" fmla="*/ 1006 h 1499"/>
                <a:gd name="T68" fmla="*/ 190 w 483"/>
                <a:gd name="T69" fmla="*/ 1012 h 1499"/>
                <a:gd name="T70" fmla="*/ 2 w 483"/>
                <a:gd name="T71" fmla="*/ 1499 h 1499"/>
                <a:gd name="T72" fmla="*/ 222 w 483"/>
                <a:gd name="T73" fmla="*/ 992 h 1499"/>
                <a:gd name="T74" fmla="*/ 234 w 483"/>
                <a:gd name="T75" fmla="*/ 992 h 1499"/>
                <a:gd name="T76" fmla="*/ 73 w 483"/>
                <a:gd name="T77" fmla="*/ 1409 h 1499"/>
                <a:gd name="T78" fmla="*/ 140 w 483"/>
                <a:gd name="T79" fmla="*/ 1276 h 1499"/>
                <a:gd name="T80" fmla="*/ 215 w 483"/>
                <a:gd name="T81" fmla="*/ 1122 h 1499"/>
                <a:gd name="T82" fmla="*/ 218 w 483"/>
                <a:gd name="T83" fmla="*/ 1145 h 1499"/>
                <a:gd name="T84" fmla="*/ 208 w 483"/>
                <a:gd name="T85" fmla="*/ 1195 h 1499"/>
                <a:gd name="T86" fmla="*/ 263 w 483"/>
                <a:gd name="T87" fmla="*/ 1094 h 1499"/>
                <a:gd name="T88" fmla="*/ 334 w 483"/>
                <a:gd name="T89" fmla="*/ 951 h 1499"/>
                <a:gd name="T90" fmla="*/ 169 w 483"/>
                <a:gd name="T91" fmla="*/ 1370 h 1499"/>
                <a:gd name="T92" fmla="*/ 257 w 483"/>
                <a:gd name="T93" fmla="*/ 1190 h 1499"/>
                <a:gd name="T94" fmla="*/ 211 w 483"/>
                <a:gd name="T95" fmla="*/ 1325 h 1499"/>
                <a:gd name="T96" fmla="*/ 183 w 483"/>
                <a:gd name="T97" fmla="*/ 1418 h 1499"/>
                <a:gd name="T98" fmla="*/ 301 w 483"/>
                <a:gd name="T99" fmla="*/ 1169 h 1499"/>
                <a:gd name="T100" fmla="*/ 483 w 483"/>
                <a:gd name="T101" fmla="*/ 772 h 1499"/>
                <a:gd name="T102" fmla="*/ 476 w 483"/>
                <a:gd name="T103" fmla="*/ 816 h 1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3" h="1499">
                  <a:moveTo>
                    <a:pt x="37" y="327"/>
                  </a:moveTo>
                  <a:lnTo>
                    <a:pt x="156" y="40"/>
                  </a:lnTo>
                  <a:lnTo>
                    <a:pt x="66" y="319"/>
                  </a:lnTo>
                  <a:lnTo>
                    <a:pt x="37" y="431"/>
                  </a:lnTo>
                  <a:lnTo>
                    <a:pt x="88" y="328"/>
                  </a:lnTo>
                  <a:lnTo>
                    <a:pt x="223" y="0"/>
                  </a:lnTo>
                  <a:lnTo>
                    <a:pt x="0" y="631"/>
                  </a:lnTo>
                  <a:lnTo>
                    <a:pt x="97" y="406"/>
                  </a:lnTo>
                  <a:lnTo>
                    <a:pt x="110" y="403"/>
                  </a:lnTo>
                  <a:lnTo>
                    <a:pt x="45" y="610"/>
                  </a:lnTo>
                  <a:lnTo>
                    <a:pt x="5" y="747"/>
                  </a:lnTo>
                  <a:lnTo>
                    <a:pt x="58" y="639"/>
                  </a:lnTo>
                  <a:lnTo>
                    <a:pt x="177" y="361"/>
                  </a:lnTo>
                  <a:lnTo>
                    <a:pt x="20" y="804"/>
                  </a:lnTo>
                  <a:lnTo>
                    <a:pt x="44" y="772"/>
                  </a:lnTo>
                  <a:lnTo>
                    <a:pt x="85" y="697"/>
                  </a:lnTo>
                  <a:lnTo>
                    <a:pt x="20" y="899"/>
                  </a:lnTo>
                  <a:lnTo>
                    <a:pt x="3" y="972"/>
                  </a:lnTo>
                  <a:lnTo>
                    <a:pt x="387" y="17"/>
                  </a:lnTo>
                  <a:lnTo>
                    <a:pt x="80" y="836"/>
                  </a:lnTo>
                  <a:lnTo>
                    <a:pt x="190" y="587"/>
                  </a:lnTo>
                  <a:lnTo>
                    <a:pt x="187" y="627"/>
                  </a:lnTo>
                  <a:lnTo>
                    <a:pt x="191" y="648"/>
                  </a:lnTo>
                  <a:lnTo>
                    <a:pt x="97" y="915"/>
                  </a:lnTo>
                  <a:lnTo>
                    <a:pt x="43" y="1081"/>
                  </a:lnTo>
                  <a:lnTo>
                    <a:pt x="46" y="1105"/>
                  </a:lnTo>
                  <a:lnTo>
                    <a:pt x="259" y="601"/>
                  </a:lnTo>
                  <a:lnTo>
                    <a:pt x="109" y="1005"/>
                  </a:lnTo>
                  <a:lnTo>
                    <a:pt x="138" y="964"/>
                  </a:lnTo>
                  <a:lnTo>
                    <a:pt x="226" y="774"/>
                  </a:lnTo>
                  <a:lnTo>
                    <a:pt x="159" y="970"/>
                  </a:lnTo>
                  <a:lnTo>
                    <a:pt x="144" y="1038"/>
                  </a:lnTo>
                  <a:lnTo>
                    <a:pt x="78" y="1230"/>
                  </a:lnTo>
                  <a:lnTo>
                    <a:pt x="180" y="1006"/>
                  </a:lnTo>
                  <a:lnTo>
                    <a:pt x="190" y="1012"/>
                  </a:lnTo>
                  <a:lnTo>
                    <a:pt x="2" y="1499"/>
                  </a:lnTo>
                  <a:lnTo>
                    <a:pt x="222" y="992"/>
                  </a:lnTo>
                  <a:lnTo>
                    <a:pt x="234" y="992"/>
                  </a:lnTo>
                  <a:lnTo>
                    <a:pt x="73" y="1409"/>
                  </a:lnTo>
                  <a:lnTo>
                    <a:pt x="140" y="1276"/>
                  </a:lnTo>
                  <a:lnTo>
                    <a:pt x="215" y="1122"/>
                  </a:lnTo>
                  <a:lnTo>
                    <a:pt x="218" y="1145"/>
                  </a:lnTo>
                  <a:lnTo>
                    <a:pt x="208" y="1195"/>
                  </a:lnTo>
                  <a:lnTo>
                    <a:pt x="263" y="1094"/>
                  </a:lnTo>
                  <a:lnTo>
                    <a:pt x="334" y="951"/>
                  </a:lnTo>
                  <a:lnTo>
                    <a:pt x="169" y="1370"/>
                  </a:lnTo>
                  <a:lnTo>
                    <a:pt x="257" y="1190"/>
                  </a:lnTo>
                  <a:lnTo>
                    <a:pt x="211" y="1325"/>
                  </a:lnTo>
                  <a:lnTo>
                    <a:pt x="183" y="1418"/>
                  </a:lnTo>
                  <a:lnTo>
                    <a:pt x="301" y="1169"/>
                  </a:lnTo>
                  <a:lnTo>
                    <a:pt x="483" y="772"/>
                  </a:lnTo>
                  <a:lnTo>
                    <a:pt x="476" y="816"/>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Freeform 253">
              <a:extLst>
                <a:ext uri="{FF2B5EF4-FFF2-40B4-BE49-F238E27FC236}">
                  <a16:creationId xmlns:a16="http://schemas.microsoft.com/office/drawing/2014/main" id="{95E6BB5A-089F-42FC-824A-C890C2E792F1}"/>
                </a:ext>
              </a:extLst>
            </p:cNvPr>
            <p:cNvSpPr>
              <a:spLocks/>
            </p:cNvSpPr>
            <p:nvPr/>
          </p:nvSpPr>
          <p:spPr bwMode="auto">
            <a:xfrm rot="773030">
              <a:off x="5903728" y="5319787"/>
              <a:ext cx="430925" cy="977747"/>
            </a:xfrm>
            <a:custGeom>
              <a:avLst/>
              <a:gdLst>
                <a:gd name="T0" fmla="*/ 255 w 429"/>
                <a:gd name="T1" fmla="*/ 174 h 1011"/>
                <a:gd name="T2" fmla="*/ 248 w 429"/>
                <a:gd name="T3" fmla="*/ 218 h 1011"/>
                <a:gd name="T4" fmla="*/ 0 w 429"/>
                <a:gd name="T5" fmla="*/ 822 h 1011"/>
                <a:gd name="T6" fmla="*/ 178 w 429"/>
                <a:gd name="T7" fmla="*/ 437 h 1011"/>
                <a:gd name="T8" fmla="*/ 130 w 429"/>
                <a:gd name="T9" fmla="*/ 573 h 1011"/>
                <a:gd name="T10" fmla="*/ 181 w 429"/>
                <a:gd name="T11" fmla="*/ 484 h 1011"/>
                <a:gd name="T12" fmla="*/ 201 w 429"/>
                <a:gd name="T13" fmla="*/ 466 h 1011"/>
                <a:gd name="T14" fmla="*/ 416 w 429"/>
                <a:gd name="T15" fmla="*/ 0 h 1011"/>
                <a:gd name="T16" fmla="*/ 161 w 429"/>
                <a:gd name="T17" fmla="*/ 610 h 1011"/>
                <a:gd name="T18" fmla="*/ 302 w 429"/>
                <a:gd name="T19" fmla="*/ 316 h 1011"/>
                <a:gd name="T20" fmla="*/ 204 w 429"/>
                <a:gd name="T21" fmla="*/ 566 h 1011"/>
                <a:gd name="T22" fmla="*/ 401 w 429"/>
                <a:gd name="T23" fmla="*/ 147 h 1011"/>
                <a:gd name="T24" fmla="*/ 429 w 429"/>
                <a:gd name="T25" fmla="*/ 110 h 1011"/>
                <a:gd name="T26" fmla="*/ 352 w 429"/>
                <a:gd name="T27" fmla="*/ 312 h 1011"/>
                <a:gd name="T28" fmla="*/ 208 w 429"/>
                <a:gd name="T29" fmla="*/ 662 h 1011"/>
                <a:gd name="T30" fmla="*/ 58 w 429"/>
                <a:gd name="T31" fmla="*/ 1011 h 1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9" h="1011">
                  <a:moveTo>
                    <a:pt x="255" y="174"/>
                  </a:moveTo>
                  <a:lnTo>
                    <a:pt x="248" y="218"/>
                  </a:lnTo>
                  <a:lnTo>
                    <a:pt x="0" y="822"/>
                  </a:lnTo>
                  <a:lnTo>
                    <a:pt x="178" y="437"/>
                  </a:lnTo>
                  <a:lnTo>
                    <a:pt x="130" y="573"/>
                  </a:lnTo>
                  <a:lnTo>
                    <a:pt x="181" y="484"/>
                  </a:lnTo>
                  <a:lnTo>
                    <a:pt x="201" y="466"/>
                  </a:lnTo>
                  <a:lnTo>
                    <a:pt x="416" y="0"/>
                  </a:lnTo>
                  <a:lnTo>
                    <a:pt x="161" y="610"/>
                  </a:lnTo>
                  <a:lnTo>
                    <a:pt x="302" y="316"/>
                  </a:lnTo>
                  <a:lnTo>
                    <a:pt x="204" y="566"/>
                  </a:lnTo>
                  <a:lnTo>
                    <a:pt x="401" y="147"/>
                  </a:lnTo>
                  <a:lnTo>
                    <a:pt x="429" y="110"/>
                  </a:lnTo>
                  <a:lnTo>
                    <a:pt x="352" y="312"/>
                  </a:lnTo>
                  <a:lnTo>
                    <a:pt x="208" y="662"/>
                  </a:lnTo>
                  <a:lnTo>
                    <a:pt x="58" y="101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Freeform 254">
              <a:extLst>
                <a:ext uri="{FF2B5EF4-FFF2-40B4-BE49-F238E27FC236}">
                  <a16:creationId xmlns:a16="http://schemas.microsoft.com/office/drawing/2014/main" id="{D47A086F-53E2-4A92-A98A-BB65F55EC15E}"/>
                </a:ext>
              </a:extLst>
            </p:cNvPr>
            <p:cNvSpPr>
              <a:spLocks/>
            </p:cNvSpPr>
            <p:nvPr/>
          </p:nvSpPr>
          <p:spPr bwMode="auto">
            <a:xfrm rot="773030">
              <a:off x="5983611" y="5226147"/>
              <a:ext cx="1079822" cy="1161498"/>
            </a:xfrm>
            <a:custGeom>
              <a:avLst/>
              <a:gdLst>
                <a:gd name="T0" fmla="*/ 0 w 1075"/>
                <a:gd name="T1" fmla="*/ 1201 h 1201"/>
                <a:gd name="T2" fmla="*/ 159 w 1075"/>
                <a:gd name="T3" fmla="*/ 860 h 1201"/>
                <a:gd name="T4" fmla="*/ 89 w 1075"/>
                <a:gd name="T5" fmla="*/ 1041 h 1201"/>
                <a:gd name="T6" fmla="*/ 155 w 1075"/>
                <a:gd name="T7" fmla="*/ 919 h 1201"/>
                <a:gd name="T8" fmla="*/ 310 w 1075"/>
                <a:gd name="T9" fmla="*/ 601 h 1201"/>
                <a:gd name="T10" fmla="*/ 211 w 1075"/>
                <a:gd name="T11" fmla="*/ 846 h 1201"/>
                <a:gd name="T12" fmla="*/ 293 w 1075"/>
                <a:gd name="T13" fmla="*/ 692 h 1201"/>
                <a:gd name="T14" fmla="*/ 255 w 1075"/>
                <a:gd name="T15" fmla="*/ 800 h 1201"/>
                <a:gd name="T16" fmla="*/ 317 w 1075"/>
                <a:gd name="T17" fmla="*/ 690 h 1201"/>
                <a:gd name="T18" fmla="*/ 516 w 1075"/>
                <a:gd name="T19" fmla="*/ 281 h 1201"/>
                <a:gd name="T20" fmla="*/ 460 w 1075"/>
                <a:gd name="T21" fmla="*/ 430 h 1201"/>
                <a:gd name="T22" fmla="*/ 467 w 1075"/>
                <a:gd name="T23" fmla="*/ 442 h 1201"/>
                <a:gd name="T24" fmla="*/ 192 w 1075"/>
                <a:gd name="T25" fmla="*/ 1064 h 1201"/>
                <a:gd name="T26" fmla="*/ 233 w 1075"/>
                <a:gd name="T27" fmla="*/ 1001 h 1201"/>
                <a:gd name="T28" fmla="*/ 456 w 1075"/>
                <a:gd name="T29" fmla="*/ 545 h 1201"/>
                <a:gd name="T30" fmla="*/ 427 w 1075"/>
                <a:gd name="T31" fmla="*/ 632 h 1201"/>
                <a:gd name="T32" fmla="*/ 585 w 1075"/>
                <a:gd name="T33" fmla="*/ 319 h 1201"/>
                <a:gd name="T34" fmla="*/ 489 w 1075"/>
                <a:gd name="T35" fmla="*/ 549 h 1201"/>
                <a:gd name="T36" fmla="*/ 505 w 1075"/>
                <a:gd name="T37" fmla="*/ 542 h 1201"/>
                <a:gd name="T38" fmla="*/ 389 w 1075"/>
                <a:gd name="T39" fmla="*/ 813 h 1201"/>
                <a:gd name="T40" fmla="*/ 588 w 1075"/>
                <a:gd name="T41" fmla="*/ 415 h 1201"/>
                <a:gd name="T42" fmla="*/ 390 w 1075"/>
                <a:gd name="T43" fmla="*/ 859 h 1201"/>
                <a:gd name="T44" fmla="*/ 615 w 1075"/>
                <a:gd name="T45" fmla="*/ 409 h 1201"/>
                <a:gd name="T46" fmla="*/ 491 w 1075"/>
                <a:gd name="T47" fmla="*/ 697 h 1201"/>
                <a:gd name="T48" fmla="*/ 662 w 1075"/>
                <a:gd name="T49" fmla="*/ 363 h 1201"/>
                <a:gd name="T50" fmla="*/ 544 w 1075"/>
                <a:gd name="T51" fmla="*/ 635 h 1201"/>
                <a:gd name="T52" fmla="*/ 402 w 1075"/>
                <a:gd name="T53" fmla="*/ 956 h 1201"/>
                <a:gd name="T54" fmla="*/ 522 w 1075"/>
                <a:gd name="T55" fmla="*/ 731 h 1201"/>
                <a:gd name="T56" fmla="*/ 510 w 1075"/>
                <a:gd name="T57" fmla="*/ 778 h 1201"/>
                <a:gd name="T58" fmla="*/ 699 w 1075"/>
                <a:gd name="T59" fmla="*/ 412 h 1201"/>
                <a:gd name="T60" fmla="*/ 719 w 1075"/>
                <a:gd name="T61" fmla="*/ 395 h 1201"/>
                <a:gd name="T62" fmla="*/ 678 w 1075"/>
                <a:gd name="T63" fmla="*/ 506 h 1201"/>
                <a:gd name="T64" fmla="*/ 579 w 1075"/>
                <a:gd name="T65" fmla="*/ 735 h 1201"/>
                <a:gd name="T66" fmla="*/ 747 w 1075"/>
                <a:gd name="T67" fmla="*/ 412 h 1201"/>
                <a:gd name="T68" fmla="*/ 541 w 1075"/>
                <a:gd name="T69" fmla="*/ 859 h 1201"/>
                <a:gd name="T70" fmla="*/ 750 w 1075"/>
                <a:gd name="T71" fmla="*/ 455 h 1201"/>
                <a:gd name="T72" fmla="*/ 516 w 1075"/>
                <a:gd name="T73" fmla="*/ 957 h 1201"/>
                <a:gd name="T74" fmla="*/ 998 w 1075"/>
                <a:gd name="T75" fmla="*/ 0 h 1201"/>
                <a:gd name="T76" fmla="*/ 677 w 1075"/>
                <a:gd name="T77" fmla="*/ 678 h 1201"/>
                <a:gd name="T78" fmla="*/ 759 w 1075"/>
                <a:gd name="T79" fmla="*/ 536 h 1201"/>
                <a:gd name="T80" fmla="*/ 733 w 1075"/>
                <a:gd name="T81" fmla="*/ 613 h 1201"/>
                <a:gd name="T82" fmla="*/ 822 w 1075"/>
                <a:gd name="T83" fmla="*/ 456 h 1201"/>
                <a:gd name="T84" fmla="*/ 715 w 1075"/>
                <a:gd name="T85" fmla="*/ 696 h 1201"/>
                <a:gd name="T86" fmla="*/ 666 w 1075"/>
                <a:gd name="T87" fmla="*/ 817 h 1201"/>
                <a:gd name="T88" fmla="*/ 816 w 1075"/>
                <a:gd name="T89" fmla="*/ 540 h 1201"/>
                <a:gd name="T90" fmla="*/ 978 w 1075"/>
                <a:gd name="T91" fmla="*/ 243 h 1201"/>
                <a:gd name="T92" fmla="*/ 869 w 1075"/>
                <a:gd name="T93" fmla="*/ 484 h 1201"/>
                <a:gd name="T94" fmla="*/ 1075 w 1075"/>
                <a:gd name="T95" fmla="*/ 98 h 1201"/>
                <a:gd name="T96" fmla="*/ 773 w 1075"/>
                <a:gd name="T97" fmla="*/ 721 h 1201"/>
                <a:gd name="T98" fmla="*/ 896 w 1075"/>
                <a:gd name="T99" fmla="*/ 501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75" h="1201">
                  <a:moveTo>
                    <a:pt x="0" y="1201"/>
                  </a:moveTo>
                  <a:lnTo>
                    <a:pt x="159" y="860"/>
                  </a:lnTo>
                  <a:lnTo>
                    <a:pt x="89" y="1041"/>
                  </a:lnTo>
                  <a:lnTo>
                    <a:pt x="155" y="919"/>
                  </a:lnTo>
                  <a:lnTo>
                    <a:pt x="310" y="601"/>
                  </a:lnTo>
                  <a:lnTo>
                    <a:pt x="211" y="846"/>
                  </a:lnTo>
                  <a:lnTo>
                    <a:pt x="293" y="692"/>
                  </a:lnTo>
                  <a:lnTo>
                    <a:pt x="255" y="800"/>
                  </a:lnTo>
                  <a:lnTo>
                    <a:pt x="317" y="690"/>
                  </a:lnTo>
                  <a:lnTo>
                    <a:pt x="516" y="281"/>
                  </a:lnTo>
                  <a:lnTo>
                    <a:pt x="460" y="430"/>
                  </a:lnTo>
                  <a:lnTo>
                    <a:pt x="467" y="442"/>
                  </a:lnTo>
                  <a:lnTo>
                    <a:pt x="192" y="1064"/>
                  </a:lnTo>
                  <a:lnTo>
                    <a:pt x="233" y="1001"/>
                  </a:lnTo>
                  <a:lnTo>
                    <a:pt x="456" y="545"/>
                  </a:lnTo>
                  <a:lnTo>
                    <a:pt x="427" y="632"/>
                  </a:lnTo>
                  <a:lnTo>
                    <a:pt x="585" y="319"/>
                  </a:lnTo>
                  <a:lnTo>
                    <a:pt x="489" y="549"/>
                  </a:lnTo>
                  <a:lnTo>
                    <a:pt x="505" y="542"/>
                  </a:lnTo>
                  <a:lnTo>
                    <a:pt x="389" y="813"/>
                  </a:lnTo>
                  <a:lnTo>
                    <a:pt x="588" y="415"/>
                  </a:lnTo>
                  <a:lnTo>
                    <a:pt x="390" y="859"/>
                  </a:lnTo>
                  <a:lnTo>
                    <a:pt x="615" y="409"/>
                  </a:lnTo>
                  <a:lnTo>
                    <a:pt x="491" y="697"/>
                  </a:lnTo>
                  <a:lnTo>
                    <a:pt x="662" y="363"/>
                  </a:lnTo>
                  <a:lnTo>
                    <a:pt x="544" y="635"/>
                  </a:lnTo>
                  <a:lnTo>
                    <a:pt x="402" y="956"/>
                  </a:lnTo>
                  <a:lnTo>
                    <a:pt x="522" y="731"/>
                  </a:lnTo>
                  <a:lnTo>
                    <a:pt x="510" y="778"/>
                  </a:lnTo>
                  <a:lnTo>
                    <a:pt x="699" y="412"/>
                  </a:lnTo>
                  <a:lnTo>
                    <a:pt x="719" y="395"/>
                  </a:lnTo>
                  <a:lnTo>
                    <a:pt x="678" y="506"/>
                  </a:lnTo>
                  <a:lnTo>
                    <a:pt x="579" y="735"/>
                  </a:lnTo>
                  <a:lnTo>
                    <a:pt x="747" y="412"/>
                  </a:lnTo>
                  <a:lnTo>
                    <a:pt x="541" y="859"/>
                  </a:lnTo>
                  <a:lnTo>
                    <a:pt x="750" y="455"/>
                  </a:lnTo>
                  <a:lnTo>
                    <a:pt x="516" y="957"/>
                  </a:lnTo>
                  <a:lnTo>
                    <a:pt x="998" y="0"/>
                  </a:lnTo>
                  <a:lnTo>
                    <a:pt x="677" y="678"/>
                  </a:lnTo>
                  <a:lnTo>
                    <a:pt x="759" y="536"/>
                  </a:lnTo>
                  <a:lnTo>
                    <a:pt x="733" y="613"/>
                  </a:lnTo>
                  <a:lnTo>
                    <a:pt x="822" y="456"/>
                  </a:lnTo>
                  <a:lnTo>
                    <a:pt x="715" y="696"/>
                  </a:lnTo>
                  <a:lnTo>
                    <a:pt x="666" y="817"/>
                  </a:lnTo>
                  <a:lnTo>
                    <a:pt x="816" y="540"/>
                  </a:lnTo>
                  <a:lnTo>
                    <a:pt x="978" y="243"/>
                  </a:lnTo>
                  <a:lnTo>
                    <a:pt x="869" y="484"/>
                  </a:lnTo>
                  <a:lnTo>
                    <a:pt x="1075" y="98"/>
                  </a:lnTo>
                  <a:lnTo>
                    <a:pt x="773" y="721"/>
                  </a:lnTo>
                  <a:lnTo>
                    <a:pt x="896" y="50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255">
              <a:extLst>
                <a:ext uri="{FF2B5EF4-FFF2-40B4-BE49-F238E27FC236}">
                  <a16:creationId xmlns:a16="http://schemas.microsoft.com/office/drawing/2014/main" id="{9D47535E-F1E4-42D0-B919-97173C6D16B9}"/>
                </a:ext>
              </a:extLst>
            </p:cNvPr>
            <p:cNvSpPr>
              <a:spLocks/>
            </p:cNvSpPr>
            <p:nvPr/>
          </p:nvSpPr>
          <p:spPr bwMode="auto">
            <a:xfrm rot="773030">
              <a:off x="6714062" y="5345373"/>
              <a:ext cx="673005" cy="905213"/>
            </a:xfrm>
            <a:custGeom>
              <a:avLst/>
              <a:gdLst>
                <a:gd name="T0" fmla="*/ 61 w 670"/>
                <a:gd name="T1" fmla="*/ 719 h 936"/>
                <a:gd name="T2" fmla="*/ 184 w 670"/>
                <a:gd name="T3" fmla="*/ 499 h 936"/>
                <a:gd name="T4" fmla="*/ 0 w 670"/>
                <a:gd name="T5" fmla="*/ 885 h 936"/>
                <a:gd name="T6" fmla="*/ 200 w 670"/>
                <a:gd name="T7" fmla="*/ 515 h 936"/>
                <a:gd name="T8" fmla="*/ 212 w 670"/>
                <a:gd name="T9" fmla="*/ 515 h 936"/>
                <a:gd name="T10" fmla="*/ 307 w 670"/>
                <a:gd name="T11" fmla="*/ 352 h 936"/>
                <a:gd name="T12" fmla="*/ 199 w 670"/>
                <a:gd name="T13" fmla="*/ 588 h 936"/>
                <a:gd name="T14" fmla="*/ 239 w 670"/>
                <a:gd name="T15" fmla="*/ 532 h 936"/>
                <a:gd name="T16" fmla="*/ 490 w 670"/>
                <a:gd name="T17" fmla="*/ 68 h 936"/>
                <a:gd name="T18" fmla="*/ 436 w 670"/>
                <a:gd name="T19" fmla="*/ 197 h 936"/>
                <a:gd name="T20" fmla="*/ 393 w 670"/>
                <a:gd name="T21" fmla="*/ 304 h 936"/>
                <a:gd name="T22" fmla="*/ 276 w 670"/>
                <a:gd name="T23" fmla="*/ 555 h 936"/>
                <a:gd name="T24" fmla="*/ 274 w 670"/>
                <a:gd name="T25" fmla="*/ 580 h 936"/>
                <a:gd name="T26" fmla="*/ 588 w 670"/>
                <a:gd name="T27" fmla="*/ 0 h 936"/>
                <a:gd name="T28" fmla="*/ 392 w 670"/>
                <a:gd name="T29" fmla="*/ 401 h 936"/>
                <a:gd name="T30" fmla="*/ 465 w 670"/>
                <a:gd name="T31" fmla="*/ 284 h 936"/>
                <a:gd name="T32" fmla="*/ 528 w 670"/>
                <a:gd name="T33" fmla="*/ 188 h 936"/>
                <a:gd name="T34" fmla="*/ 558 w 670"/>
                <a:gd name="T35" fmla="*/ 154 h 936"/>
                <a:gd name="T36" fmla="*/ 522 w 670"/>
                <a:gd name="T37" fmla="*/ 245 h 936"/>
                <a:gd name="T38" fmla="*/ 170 w 670"/>
                <a:gd name="T39" fmla="*/ 936 h 936"/>
                <a:gd name="T40" fmla="*/ 241 w 670"/>
                <a:gd name="T41" fmla="*/ 823 h 936"/>
                <a:gd name="T42" fmla="*/ 365 w 670"/>
                <a:gd name="T43" fmla="*/ 611 h 936"/>
                <a:gd name="T44" fmla="*/ 374 w 670"/>
                <a:gd name="T45" fmla="*/ 617 h 936"/>
                <a:gd name="T46" fmla="*/ 383 w 670"/>
                <a:gd name="T47" fmla="*/ 622 h 936"/>
                <a:gd name="T48" fmla="*/ 624 w 670"/>
                <a:gd name="T49" fmla="*/ 194 h 936"/>
                <a:gd name="T50" fmla="*/ 400 w 670"/>
                <a:gd name="T51" fmla="*/ 634 h 936"/>
                <a:gd name="T52" fmla="*/ 513 w 670"/>
                <a:gd name="T53" fmla="*/ 446 h 936"/>
                <a:gd name="T54" fmla="*/ 418 w 670"/>
                <a:gd name="T55" fmla="*/ 645 h 936"/>
                <a:gd name="T56" fmla="*/ 547 w 670"/>
                <a:gd name="T57" fmla="*/ 427 h 936"/>
                <a:gd name="T58" fmla="*/ 389 w 670"/>
                <a:gd name="T59" fmla="*/ 743 h 936"/>
                <a:gd name="T60" fmla="*/ 577 w 670"/>
                <a:gd name="T61" fmla="*/ 418 h 936"/>
                <a:gd name="T62" fmla="*/ 409 w 670"/>
                <a:gd name="T63" fmla="*/ 750 h 936"/>
                <a:gd name="T64" fmla="*/ 670 w 670"/>
                <a:gd name="T65" fmla="*/ 290 h 936"/>
                <a:gd name="T66" fmla="*/ 453 w 670"/>
                <a:gd name="T67" fmla="*/ 711 h 936"/>
                <a:gd name="T68" fmla="*/ 479 w 670"/>
                <a:gd name="T69" fmla="*/ 685 h 936"/>
                <a:gd name="T70" fmla="*/ 488 w 670"/>
                <a:gd name="T71" fmla="*/ 691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0" h="936">
                  <a:moveTo>
                    <a:pt x="61" y="719"/>
                  </a:moveTo>
                  <a:lnTo>
                    <a:pt x="184" y="499"/>
                  </a:lnTo>
                  <a:lnTo>
                    <a:pt x="0" y="885"/>
                  </a:lnTo>
                  <a:lnTo>
                    <a:pt x="200" y="515"/>
                  </a:lnTo>
                  <a:lnTo>
                    <a:pt x="212" y="515"/>
                  </a:lnTo>
                  <a:lnTo>
                    <a:pt x="307" y="352"/>
                  </a:lnTo>
                  <a:lnTo>
                    <a:pt x="199" y="588"/>
                  </a:lnTo>
                  <a:lnTo>
                    <a:pt x="239" y="532"/>
                  </a:lnTo>
                  <a:lnTo>
                    <a:pt x="490" y="68"/>
                  </a:lnTo>
                  <a:lnTo>
                    <a:pt x="436" y="197"/>
                  </a:lnTo>
                  <a:lnTo>
                    <a:pt x="393" y="304"/>
                  </a:lnTo>
                  <a:lnTo>
                    <a:pt x="276" y="555"/>
                  </a:lnTo>
                  <a:lnTo>
                    <a:pt x="274" y="580"/>
                  </a:lnTo>
                  <a:lnTo>
                    <a:pt x="588" y="0"/>
                  </a:lnTo>
                  <a:lnTo>
                    <a:pt x="392" y="401"/>
                  </a:lnTo>
                  <a:lnTo>
                    <a:pt x="465" y="284"/>
                  </a:lnTo>
                  <a:lnTo>
                    <a:pt x="528" y="188"/>
                  </a:lnTo>
                  <a:lnTo>
                    <a:pt x="558" y="154"/>
                  </a:lnTo>
                  <a:lnTo>
                    <a:pt x="522" y="245"/>
                  </a:lnTo>
                  <a:lnTo>
                    <a:pt x="170" y="936"/>
                  </a:lnTo>
                  <a:lnTo>
                    <a:pt x="241" y="823"/>
                  </a:lnTo>
                  <a:lnTo>
                    <a:pt x="365" y="611"/>
                  </a:lnTo>
                  <a:lnTo>
                    <a:pt x="374" y="617"/>
                  </a:lnTo>
                  <a:lnTo>
                    <a:pt x="383" y="622"/>
                  </a:lnTo>
                  <a:lnTo>
                    <a:pt x="624" y="194"/>
                  </a:lnTo>
                  <a:lnTo>
                    <a:pt x="400" y="634"/>
                  </a:lnTo>
                  <a:lnTo>
                    <a:pt x="513" y="446"/>
                  </a:lnTo>
                  <a:lnTo>
                    <a:pt x="418" y="645"/>
                  </a:lnTo>
                  <a:lnTo>
                    <a:pt x="547" y="427"/>
                  </a:lnTo>
                  <a:lnTo>
                    <a:pt x="389" y="743"/>
                  </a:lnTo>
                  <a:lnTo>
                    <a:pt x="577" y="418"/>
                  </a:lnTo>
                  <a:lnTo>
                    <a:pt x="409" y="750"/>
                  </a:lnTo>
                  <a:lnTo>
                    <a:pt x="670" y="290"/>
                  </a:lnTo>
                  <a:lnTo>
                    <a:pt x="453" y="711"/>
                  </a:lnTo>
                  <a:lnTo>
                    <a:pt x="479" y="685"/>
                  </a:lnTo>
                  <a:lnTo>
                    <a:pt x="488" y="691"/>
                  </a:lnTo>
                </a:path>
              </a:pathLst>
            </a:custGeom>
            <a:noFill/>
            <a:ln w="38100" cap="flat">
              <a:solidFill>
                <a:srgbClr val="6BC65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150">
              <a:extLst>
                <a:ext uri="{FF2B5EF4-FFF2-40B4-BE49-F238E27FC236}">
                  <a16:creationId xmlns:a16="http://schemas.microsoft.com/office/drawing/2014/main" id="{A4FA98F5-9E7C-450E-AAB1-F063E4A3F986}"/>
                </a:ext>
              </a:extLst>
            </p:cNvPr>
            <p:cNvSpPr>
              <a:spLocks/>
            </p:cNvSpPr>
            <p:nvPr/>
          </p:nvSpPr>
          <p:spPr bwMode="auto">
            <a:xfrm rot="773030">
              <a:off x="7119818" y="5956434"/>
              <a:ext cx="61274" cy="129592"/>
            </a:xfrm>
            <a:custGeom>
              <a:avLst/>
              <a:gdLst>
                <a:gd name="T0" fmla="*/ 61 w 61"/>
                <a:gd name="T1" fmla="*/ 0 h 134"/>
                <a:gd name="T2" fmla="*/ 0 w 61"/>
                <a:gd name="T3" fmla="*/ 134 h 134"/>
                <a:gd name="T4" fmla="*/ 47 w 61"/>
                <a:gd name="T5" fmla="*/ 69 h 134"/>
              </a:gdLst>
              <a:ahLst/>
              <a:cxnLst>
                <a:cxn ang="0">
                  <a:pos x="T0" y="T1"/>
                </a:cxn>
                <a:cxn ang="0">
                  <a:pos x="T2" y="T3"/>
                </a:cxn>
                <a:cxn ang="0">
                  <a:pos x="T4" y="T5"/>
                </a:cxn>
              </a:cxnLst>
              <a:rect l="0" t="0" r="r" b="b"/>
              <a:pathLst>
                <a:path w="61" h="134">
                  <a:moveTo>
                    <a:pt x="61" y="0"/>
                  </a:moveTo>
                  <a:lnTo>
                    <a:pt x="0" y="134"/>
                  </a:lnTo>
                  <a:lnTo>
                    <a:pt x="47" y="69"/>
                  </a:lnTo>
                </a:path>
              </a:pathLst>
            </a:custGeom>
            <a:noFill/>
            <a:ln w="38100"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ctangle 100">
              <a:extLst>
                <a:ext uri="{FF2B5EF4-FFF2-40B4-BE49-F238E27FC236}">
                  <a16:creationId xmlns:a16="http://schemas.microsoft.com/office/drawing/2014/main" id="{A953AF1D-61F5-4390-8E64-1E65C17BFB56}"/>
                </a:ext>
              </a:extLst>
            </p:cNvPr>
            <p:cNvSpPr/>
            <p:nvPr/>
          </p:nvSpPr>
          <p:spPr>
            <a:xfrm>
              <a:off x="4527409" y="5929748"/>
              <a:ext cx="2977928" cy="779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2" name="Rectangle 101">
              <a:extLst>
                <a:ext uri="{FF2B5EF4-FFF2-40B4-BE49-F238E27FC236}">
                  <a16:creationId xmlns:a16="http://schemas.microsoft.com/office/drawing/2014/main" id="{BE73BFDA-CF1C-45F0-AAC2-7356C6F720AA}"/>
                </a:ext>
              </a:extLst>
            </p:cNvPr>
            <p:cNvSpPr/>
            <p:nvPr/>
          </p:nvSpPr>
          <p:spPr>
            <a:xfrm>
              <a:off x="2603121" y="3958424"/>
              <a:ext cx="280578" cy="7796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5C059E5D-3065-45FD-AFAD-E2AE51560AC0}"/>
                </a:ext>
              </a:extLst>
            </p:cNvPr>
            <p:cNvSpPr/>
            <p:nvPr/>
          </p:nvSpPr>
          <p:spPr>
            <a:xfrm>
              <a:off x="7424792" y="4366974"/>
              <a:ext cx="280578" cy="154823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123" name="Freeform 151">
            <a:extLst>
              <a:ext uri="{FF2B5EF4-FFF2-40B4-BE49-F238E27FC236}">
                <a16:creationId xmlns:a16="http://schemas.microsoft.com/office/drawing/2014/main" id="{EE6F419F-1499-47FD-A3D5-17B9CFE75E7C}"/>
              </a:ext>
            </a:extLst>
          </p:cNvPr>
          <p:cNvSpPr>
            <a:spLocks noEditPoints="1"/>
          </p:cNvSpPr>
          <p:nvPr/>
        </p:nvSpPr>
        <p:spPr bwMode="auto">
          <a:xfrm rot="773030">
            <a:off x="2934670" y="2730702"/>
            <a:ext cx="4571412" cy="2779470"/>
          </a:xfrm>
          <a:custGeom>
            <a:avLst/>
            <a:gdLst>
              <a:gd name="T0" fmla="*/ 73 w 4551"/>
              <a:gd name="T1" fmla="*/ 284 h 2874"/>
              <a:gd name="T2" fmla="*/ 92 w 4551"/>
              <a:gd name="T3" fmla="*/ 458 h 2874"/>
              <a:gd name="T4" fmla="*/ 130 w 4551"/>
              <a:gd name="T5" fmla="*/ 642 h 2874"/>
              <a:gd name="T6" fmla="*/ 138 w 4551"/>
              <a:gd name="T7" fmla="*/ 685 h 2874"/>
              <a:gd name="T8" fmla="*/ 231 w 4551"/>
              <a:gd name="T9" fmla="*/ 699 h 2874"/>
              <a:gd name="T10" fmla="*/ 353 w 4551"/>
              <a:gd name="T11" fmla="*/ 669 h 2874"/>
              <a:gd name="T12" fmla="*/ 456 w 4551"/>
              <a:gd name="T13" fmla="*/ 644 h 2874"/>
              <a:gd name="T14" fmla="*/ 576 w 4551"/>
              <a:gd name="T15" fmla="*/ 615 h 2874"/>
              <a:gd name="T16" fmla="*/ 681 w 4551"/>
              <a:gd name="T17" fmla="*/ 589 h 2874"/>
              <a:gd name="T18" fmla="*/ 800 w 4551"/>
              <a:gd name="T19" fmla="*/ 560 h 2874"/>
              <a:gd name="T20" fmla="*/ 906 w 4551"/>
              <a:gd name="T21" fmla="*/ 534 h 2874"/>
              <a:gd name="T22" fmla="*/ 1026 w 4551"/>
              <a:gd name="T23" fmla="*/ 505 h 2874"/>
              <a:gd name="T24" fmla="*/ 1131 w 4551"/>
              <a:gd name="T25" fmla="*/ 479 h 2874"/>
              <a:gd name="T26" fmla="*/ 1248 w 4551"/>
              <a:gd name="T27" fmla="*/ 468 h 2874"/>
              <a:gd name="T28" fmla="*/ 1393 w 4551"/>
              <a:gd name="T29" fmla="*/ 416 h 2874"/>
              <a:gd name="T30" fmla="*/ 1434 w 4551"/>
              <a:gd name="T31" fmla="*/ 488 h 2874"/>
              <a:gd name="T32" fmla="*/ 1460 w 4551"/>
              <a:gd name="T33" fmla="*/ 696 h 2874"/>
              <a:gd name="T34" fmla="*/ 1486 w 4551"/>
              <a:gd name="T35" fmla="*/ 824 h 2874"/>
              <a:gd name="T36" fmla="*/ 1525 w 4551"/>
              <a:gd name="T37" fmla="*/ 934 h 2874"/>
              <a:gd name="T38" fmla="*/ 1562 w 4551"/>
              <a:gd name="T39" fmla="*/ 1119 h 2874"/>
              <a:gd name="T40" fmla="*/ 1605 w 4551"/>
              <a:gd name="T41" fmla="*/ 1332 h 2874"/>
              <a:gd name="T42" fmla="*/ 1618 w 4551"/>
              <a:gd name="T43" fmla="*/ 1471 h 2874"/>
              <a:gd name="T44" fmla="*/ 1649 w 4551"/>
              <a:gd name="T45" fmla="*/ 1630 h 2874"/>
              <a:gd name="T46" fmla="*/ 1695 w 4551"/>
              <a:gd name="T47" fmla="*/ 1777 h 2874"/>
              <a:gd name="T48" fmla="*/ 1799 w 4551"/>
              <a:gd name="T49" fmla="*/ 1762 h 2874"/>
              <a:gd name="T50" fmla="*/ 1916 w 4551"/>
              <a:gd name="T51" fmla="*/ 1751 h 2874"/>
              <a:gd name="T52" fmla="*/ 2021 w 4551"/>
              <a:gd name="T53" fmla="*/ 1725 h 2874"/>
              <a:gd name="T54" fmla="*/ 2119 w 4551"/>
              <a:gd name="T55" fmla="*/ 1701 h 2874"/>
              <a:gd name="T56" fmla="*/ 2218 w 4551"/>
              <a:gd name="T57" fmla="*/ 1677 h 2874"/>
              <a:gd name="T58" fmla="*/ 2317 w 4551"/>
              <a:gd name="T59" fmla="*/ 1653 h 2874"/>
              <a:gd name="T60" fmla="*/ 2422 w 4551"/>
              <a:gd name="T61" fmla="*/ 1627 h 2874"/>
              <a:gd name="T62" fmla="*/ 2493 w 4551"/>
              <a:gd name="T63" fmla="*/ 1610 h 2874"/>
              <a:gd name="T64" fmla="*/ 2601 w 4551"/>
              <a:gd name="T65" fmla="*/ 1567 h 2874"/>
              <a:gd name="T66" fmla="*/ 2718 w 4551"/>
              <a:gd name="T67" fmla="*/ 1556 h 2874"/>
              <a:gd name="T68" fmla="*/ 2827 w 4551"/>
              <a:gd name="T69" fmla="*/ 1512 h 2874"/>
              <a:gd name="T70" fmla="*/ 2957 w 4551"/>
              <a:gd name="T71" fmla="*/ 1489 h 2874"/>
              <a:gd name="T72" fmla="*/ 2976 w 4551"/>
              <a:gd name="T73" fmla="*/ 1663 h 2874"/>
              <a:gd name="T74" fmla="*/ 3021 w 4551"/>
              <a:gd name="T75" fmla="*/ 1803 h 2874"/>
              <a:gd name="T76" fmla="*/ 3040 w 4551"/>
              <a:gd name="T77" fmla="*/ 1896 h 2874"/>
              <a:gd name="T78" fmla="*/ 3041 w 4551"/>
              <a:gd name="T79" fmla="*/ 1982 h 2874"/>
              <a:gd name="T80" fmla="*/ 3078 w 4551"/>
              <a:gd name="T81" fmla="*/ 2166 h 2874"/>
              <a:gd name="T82" fmla="*/ 3105 w 4551"/>
              <a:gd name="T83" fmla="*/ 2299 h 2874"/>
              <a:gd name="T84" fmla="*/ 3124 w 4551"/>
              <a:gd name="T85" fmla="*/ 2394 h 2874"/>
              <a:gd name="T86" fmla="*/ 3156 w 4551"/>
              <a:gd name="T87" fmla="*/ 2550 h 2874"/>
              <a:gd name="T88" fmla="*/ 3206 w 4551"/>
              <a:gd name="T89" fmla="*/ 2717 h 2874"/>
              <a:gd name="T90" fmla="*/ 3220 w 4551"/>
              <a:gd name="T91" fmla="*/ 2784 h 2874"/>
              <a:gd name="T92" fmla="*/ 3292 w 4551"/>
              <a:gd name="T93" fmla="*/ 2861 h 2874"/>
              <a:gd name="T94" fmla="*/ 3384 w 4551"/>
              <a:gd name="T95" fmla="*/ 2838 h 2874"/>
              <a:gd name="T96" fmla="*/ 3439 w 4551"/>
              <a:gd name="T97" fmla="*/ 2825 h 2874"/>
              <a:gd name="T98" fmla="*/ 3547 w 4551"/>
              <a:gd name="T99" fmla="*/ 2782 h 2874"/>
              <a:gd name="T100" fmla="*/ 3688 w 4551"/>
              <a:gd name="T101" fmla="*/ 2748 h 2874"/>
              <a:gd name="T102" fmla="*/ 3805 w 4551"/>
              <a:gd name="T103" fmla="*/ 2736 h 2874"/>
              <a:gd name="T104" fmla="*/ 3904 w 4551"/>
              <a:gd name="T105" fmla="*/ 2712 h 2874"/>
              <a:gd name="T106" fmla="*/ 4012 w 4551"/>
              <a:gd name="T107" fmla="*/ 2686 h 2874"/>
              <a:gd name="T108" fmla="*/ 4114 w 4551"/>
              <a:gd name="T109" fmla="*/ 2661 h 2874"/>
              <a:gd name="T110" fmla="*/ 4156 w 4551"/>
              <a:gd name="T111" fmla="*/ 2651 h 2874"/>
              <a:gd name="T112" fmla="*/ 4265 w 4551"/>
              <a:gd name="T113" fmla="*/ 2608 h 2874"/>
              <a:gd name="T114" fmla="*/ 4406 w 4551"/>
              <a:gd name="T115" fmla="*/ 2573 h 2874"/>
              <a:gd name="T116" fmla="*/ 4492 w 4551"/>
              <a:gd name="T117" fmla="*/ 2630 h 2874"/>
              <a:gd name="T118" fmla="*/ 4531 w 4551"/>
              <a:gd name="T119" fmla="*/ 2741 h 2874"/>
              <a:gd name="T120" fmla="*/ 4544 w 4551"/>
              <a:gd name="T121" fmla="*/ 2808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51" h="2874">
                <a:moveTo>
                  <a:pt x="14" y="74"/>
                </a:moveTo>
                <a:lnTo>
                  <a:pt x="20" y="103"/>
                </a:lnTo>
                <a:lnTo>
                  <a:pt x="36" y="99"/>
                </a:lnTo>
                <a:lnTo>
                  <a:pt x="30" y="71"/>
                </a:lnTo>
                <a:lnTo>
                  <a:pt x="14" y="74"/>
                </a:lnTo>
                <a:close/>
                <a:moveTo>
                  <a:pt x="23" y="117"/>
                </a:moveTo>
                <a:lnTo>
                  <a:pt x="23" y="118"/>
                </a:lnTo>
                <a:lnTo>
                  <a:pt x="34" y="173"/>
                </a:lnTo>
                <a:lnTo>
                  <a:pt x="50" y="170"/>
                </a:lnTo>
                <a:lnTo>
                  <a:pt x="39" y="114"/>
                </a:lnTo>
                <a:lnTo>
                  <a:pt x="39" y="113"/>
                </a:lnTo>
                <a:lnTo>
                  <a:pt x="23" y="117"/>
                </a:lnTo>
                <a:close/>
                <a:moveTo>
                  <a:pt x="37" y="188"/>
                </a:moveTo>
                <a:lnTo>
                  <a:pt x="43" y="216"/>
                </a:lnTo>
                <a:lnTo>
                  <a:pt x="59" y="213"/>
                </a:lnTo>
                <a:lnTo>
                  <a:pt x="53" y="185"/>
                </a:lnTo>
                <a:lnTo>
                  <a:pt x="37" y="188"/>
                </a:lnTo>
                <a:close/>
                <a:moveTo>
                  <a:pt x="46" y="230"/>
                </a:moveTo>
                <a:lnTo>
                  <a:pt x="57" y="285"/>
                </a:lnTo>
                <a:lnTo>
                  <a:pt x="57" y="287"/>
                </a:lnTo>
                <a:lnTo>
                  <a:pt x="73" y="284"/>
                </a:lnTo>
                <a:lnTo>
                  <a:pt x="73" y="282"/>
                </a:lnTo>
                <a:lnTo>
                  <a:pt x="62" y="227"/>
                </a:lnTo>
                <a:lnTo>
                  <a:pt x="46" y="230"/>
                </a:lnTo>
                <a:close/>
                <a:moveTo>
                  <a:pt x="60" y="301"/>
                </a:moveTo>
                <a:lnTo>
                  <a:pt x="66" y="330"/>
                </a:lnTo>
                <a:lnTo>
                  <a:pt x="82" y="327"/>
                </a:lnTo>
                <a:lnTo>
                  <a:pt x="76" y="298"/>
                </a:lnTo>
                <a:lnTo>
                  <a:pt x="60" y="301"/>
                </a:lnTo>
                <a:close/>
                <a:moveTo>
                  <a:pt x="69" y="344"/>
                </a:moveTo>
                <a:lnTo>
                  <a:pt x="79" y="395"/>
                </a:lnTo>
                <a:lnTo>
                  <a:pt x="80" y="401"/>
                </a:lnTo>
                <a:lnTo>
                  <a:pt x="96" y="398"/>
                </a:lnTo>
                <a:lnTo>
                  <a:pt x="95" y="391"/>
                </a:lnTo>
                <a:lnTo>
                  <a:pt x="85" y="341"/>
                </a:lnTo>
                <a:lnTo>
                  <a:pt x="69" y="344"/>
                </a:lnTo>
                <a:close/>
                <a:moveTo>
                  <a:pt x="83" y="415"/>
                </a:moveTo>
                <a:lnTo>
                  <a:pt x="89" y="443"/>
                </a:lnTo>
                <a:lnTo>
                  <a:pt x="105" y="440"/>
                </a:lnTo>
                <a:lnTo>
                  <a:pt x="99" y="412"/>
                </a:lnTo>
                <a:lnTo>
                  <a:pt x="83" y="415"/>
                </a:lnTo>
                <a:close/>
                <a:moveTo>
                  <a:pt x="92" y="458"/>
                </a:moveTo>
                <a:lnTo>
                  <a:pt x="101" y="502"/>
                </a:lnTo>
                <a:lnTo>
                  <a:pt x="104" y="514"/>
                </a:lnTo>
                <a:lnTo>
                  <a:pt x="119" y="511"/>
                </a:lnTo>
                <a:lnTo>
                  <a:pt x="117" y="499"/>
                </a:lnTo>
                <a:lnTo>
                  <a:pt x="108" y="454"/>
                </a:lnTo>
                <a:lnTo>
                  <a:pt x="92" y="458"/>
                </a:lnTo>
                <a:close/>
                <a:moveTo>
                  <a:pt x="106" y="529"/>
                </a:moveTo>
                <a:lnTo>
                  <a:pt x="112" y="555"/>
                </a:lnTo>
                <a:lnTo>
                  <a:pt x="112" y="557"/>
                </a:lnTo>
                <a:lnTo>
                  <a:pt x="128" y="554"/>
                </a:lnTo>
                <a:lnTo>
                  <a:pt x="127" y="552"/>
                </a:lnTo>
                <a:lnTo>
                  <a:pt x="122" y="525"/>
                </a:lnTo>
                <a:lnTo>
                  <a:pt x="106" y="529"/>
                </a:lnTo>
                <a:close/>
                <a:moveTo>
                  <a:pt x="115" y="571"/>
                </a:moveTo>
                <a:lnTo>
                  <a:pt x="122" y="607"/>
                </a:lnTo>
                <a:lnTo>
                  <a:pt x="127" y="628"/>
                </a:lnTo>
                <a:lnTo>
                  <a:pt x="142" y="625"/>
                </a:lnTo>
                <a:lnTo>
                  <a:pt x="138" y="604"/>
                </a:lnTo>
                <a:lnTo>
                  <a:pt x="131" y="568"/>
                </a:lnTo>
                <a:lnTo>
                  <a:pt x="115" y="571"/>
                </a:lnTo>
                <a:close/>
                <a:moveTo>
                  <a:pt x="130" y="642"/>
                </a:moveTo>
                <a:lnTo>
                  <a:pt x="133" y="659"/>
                </a:lnTo>
                <a:lnTo>
                  <a:pt x="135" y="671"/>
                </a:lnTo>
                <a:lnTo>
                  <a:pt x="151" y="668"/>
                </a:lnTo>
                <a:lnTo>
                  <a:pt x="149" y="656"/>
                </a:lnTo>
                <a:lnTo>
                  <a:pt x="145" y="639"/>
                </a:lnTo>
                <a:lnTo>
                  <a:pt x="130" y="642"/>
                </a:lnTo>
                <a:close/>
                <a:moveTo>
                  <a:pt x="138" y="685"/>
                </a:moveTo>
                <a:lnTo>
                  <a:pt x="143" y="711"/>
                </a:lnTo>
                <a:lnTo>
                  <a:pt x="146" y="715"/>
                </a:lnTo>
                <a:lnTo>
                  <a:pt x="159" y="729"/>
                </a:lnTo>
                <a:lnTo>
                  <a:pt x="166" y="731"/>
                </a:lnTo>
                <a:lnTo>
                  <a:pt x="178" y="728"/>
                </a:lnTo>
                <a:lnTo>
                  <a:pt x="175" y="712"/>
                </a:lnTo>
                <a:lnTo>
                  <a:pt x="163" y="715"/>
                </a:lnTo>
                <a:lnTo>
                  <a:pt x="165" y="723"/>
                </a:lnTo>
                <a:lnTo>
                  <a:pt x="170" y="717"/>
                </a:lnTo>
                <a:lnTo>
                  <a:pt x="157" y="704"/>
                </a:lnTo>
                <a:lnTo>
                  <a:pt x="151" y="710"/>
                </a:lnTo>
                <a:lnTo>
                  <a:pt x="159" y="708"/>
                </a:lnTo>
                <a:lnTo>
                  <a:pt x="154" y="682"/>
                </a:lnTo>
                <a:lnTo>
                  <a:pt x="138" y="685"/>
                </a:lnTo>
                <a:close/>
                <a:moveTo>
                  <a:pt x="193" y="725"/>
                </a:moveTo>
                <a:lnTo>
                  <a:pt x="196" y="724"/>
                </a:lnTo>
                <a:lnTo>
                  <a:pt x="210" y="720"/>
                </a:lnTo>
                <a:lnTo>
                  <a:pt x="221" y="718"/>
                </a:lnTo>
                <a:lnTo>
                  <a:pt x="217" y="702"/>
                </a:lnTo>
                <a:lnTo>
                  <a:pt x="207" y="704"/>
                </a:lnTo>
                <a:lnTo>
                  <a:pt x="192" y="708"/>
                </a:lnTo>
                <a:lnTo>
                  <a:pt x="189" y="709"/>
                </a:lnTo>
                <a:lnTo>
                  <a:pt x="193" y="725"/>
                </a:lnTo>
                <a:close/>
                <a:moveTo>
                  <a:pt x="235" y="714"/>
                </a:moveTo>
                <a:lnTo>
                  <a:pt x="240" y="713"/>
                </a:lnTo>
                <a:lnTo>
                  <a:pt x="255" y="710"/>
                </a:lnTo>
                <a:lnTo>
                  <a:pt x="269" y="706"/>
                </a:lnTo>
                <a:lnTo>
                  <a:pt x="284" y="702"/>
                </a:lnTo>
                <a:lnTo>
                  <a:pt x="291" y="701"/>
                </a:lnTo>
                <a:lnTo>
                  <a:pt x="287" y="685"/>
                </a:lnTo>
                <a:lnTo>
                  <a:pt x="280" y="687"/>
                </a:lnTo>
                <a:lnTo>
                  <a:pt x="265" y="690"/>
                </a:lnTo>
                <a:lnTo>
                  <a:pt x="251" y="694"/>
                </a:lnTo>
                <a:lnTo>
                  <a:pt x="236" y="697"/>
                </a:lnTo>
                <a:lnTo>
                  <a:pt x="231" y="699"/>
                </a:lnTo>
                <a:lnTo>
                  <a:pt x="235" y="714"/>
                </a:lnTo>
                <a:close/>
                <a:moveTo>
                  <a:pt x="305" y="697"/>
                </a:moveTo>
                <a:lnTo>
                  <a:pt x="313" y="695"/>
                </a:lnTo>
                <a:lnTo>
                  <a:pt x="328" y="691"/>
                </a:lnTo>
                <a:lnTo>
                  <a:pt x="333" y="690"/>
                </a:lnTo>
                <a:lnTo>
                  <a:pt x="329" y="675"/>
                </a:lnTo>
                <a:lnTo>
                  <a:pt x="324" y="676"/>
                </a:lnTo>
                <a:lnTo>
                  <a:pt x="309" y="680"/>
                </a:lnTo>
                <a:lnTo>
                  <a:pt x="301" y="681"/>
                </a:lnTo>
                <a:lnTo>
                  <a:pt x="305" y="697"/>
                </a:lnTo>
                <a:close/>
                <a:moveTo>
                  <a:pt x="347" y="687"/>
                </a:moveTo>
                <a:lnTo>
                  <a:pt x="357" y="684"/>
                </a:lnTo>
                <a:lnTo>
                  <a:pt x="372" y="681"/>
                </a:lnTo>
                <a:lnTo>
                  <a:pt x="387" y="677"/>
                </a:lnTo>
                <a:lnTo>
                  <a:pt x="402" y="674"/>
                </a:lnTo>
                <a:lnTo>
                  <a:pt x="404" y="673"/>
                </a:lnTo>
                <a:lnTo>
                  <a:pt x="400" y="658"/>
                </a:lnTo>
                <a:lnTo>
                  <a:pt x="398" y="658"/>
                </a:lnTo>
                <a:lnTo>
                  <a:pt x="383" y="662"/>
                </a:lnTo>
                <a:lnTo>
                  <a:pt x="368" y="665"/>
                </a:lnTo>
                <a:lnTo>
                  <a:pt x="353" y="669"/>
                </a:lnTo>
                <a:lnTo>
                  <a:pt x="344" y="671"/>
                </a:lnTo>
                <a:lnTo>
                  <a:pt x="347" y="687"/>
                </a:lnTo>
                <a:close/>
                <a:moveTo>
                  <a:pt x="418" y="670"/>
                </a:moveTo>
                <a:lnTo>
                  <a:pt x="431" y="666"/>
                </a:lnTo>
                <a:lnTo>
                  <a:pt x="446" y="663"/>
                </a:lnTo>
                <a:lnTo>
                  <a:pt x="442" y="647"/>
                </a:lnTo>
                <a:lnTo>
                  <a:pt x="427" y="651"/>
                </a:lnTo>
                <a:lnTo>
                  <a:pt x="414" y="654"/>
                </a:lnTo>
                <a:lnTo>
                  <a:pt x="418" y="670"/>
                </a:lnTo>
                <a:close/>
                <a:moveTo>
                  <a:pt x="460" y="659"/>
                </a:moveTo>
                <a:lnTo>
                  <a:pt x="461" y="659"/>
                </a:lnTo>
                <a:lnTo>
                  <a:pt x="476" y="656"/>
                </a:lnTo>
                <a:lnTo>
                  <a:pt x="490" y="652"/>
                </a:lnTo>
                <a:lnTo>
                  <a:pt x="505" y="649"/>
                </a:lnTo>
                <a:lnTo>
                  <a:pt x="516" y="646"/>
                </a:lnTo>
                <a:lnTo>
                  <a:pt x="512" y="630"/>
                </a:lnTo>
                <a:lnTo>
                  <a:pt x="502" y="633"/>
                </a:lnTo>
                <a:lnTo>
                  <a:pt x="487" y="636"/>
                </a:lnTo>
                <a:lnTo>
                  <a:pt x="472" y="640"/>
                </a:lnTo>
                <a:lnTo>
                  <a:pt x="457" y="644"/>
                </a:lnTo>
                <a:lnTo>
                  <a:pt x="456" y="644"/>
                </a:lnTo>
                <a:lnTo>
                  <a:pt x="460" y="659"/>
                </a:lnTo>
                <a:close/>
                <a:moveTo>
                  <a:pt x="530" y="642"/>
                </a:moveTo>
                <a:lnTo>
                  <a:pt x="535" y="641"/>
                </a:lnTo>
                <a:lnTo>
                  <a:pt x="550" y="638"/>
                </a:lnTo>
                <a:lnTo>
                  <a:pt x="558" y="636"/>
                </a:lnTo>
                <a:lnTo>
                  <a:pt x="554" y="620"/>
                </a:lnTo>
                <a:lnTo>
                  <a:pt x="546" y="622"/>
                </a:lnTo>
                <a:lnTo>
                  <a:pt x="531" y="626"/>
                </a:lnTo>
                <a:lnTo>
                  <a:pt x="526" y="627"/>
                </a:lnTo>
                <a:lnTo>
                  <a:pt x="530" y="642"/>
                </a:lnTo>
                <a:close/>
                <a:moveTo>
                  <a:pt x="573" y="632"/>
                </a:moveTo>
                <a:lnTo>
                  <a:pt x="580" y="630"/>
                </a:lnTo>
                <a:lnTo>
                  <a:pt x="595" y="627"/>
                </a:lnTo>
                <a:lnTo>
                  <a:pt x="609" y="623"/>
                </a:lnTo>
                <a:lnTo>
                  <a:pt x="624" y="620"/>
                </a:lnTo>
                <a:lnTo>
                  <a:pt x="629" y="618"/>
                </a:lnTo>
                <a:lnTo>
                  <a:pt x="625" y="603"/>
                </a:lnTo>
                <a:lnTo>
                  <a:pt x="621" y="604"/>
                </a:lnTo>
                <a:lnTo>
                  <a:pt x="605" y="607"/>
                </a:lnTo>
                <a:lnTo>
                  <a:pt x="591" y="611"/>
                </a:lnTo>
                <a:lnTo>
                  <a:pt x="576" y="615"/>
                </a:lnTo>
                <a:lnTo>
                  <a:pt x="569" y="617"/>
                </a:lnTo>
                <a:lnTo>
                  <a:pt x="573" y="632"/>
                </a:lnTo>
                <a:close/>
                <a:moveTo>
                  <a:pt x="643" y="615"/>
                </a:moveTo>
                <a:lnTo>
                  <a:pt x="654" y="612"/>
                </a:lnTo>
                <a:lnTo>
                  <a:pt x="669" y="609"/>
                </a:lnTo>
                <a:lnTo>
                  <a:pt x="671" y="608"/>
                </a:lnTo>
                <a:lnTo>
                  <a:pt x="667" y="592"/>
                </a:lnTo>
                <a:lnTo>
                  <a:pt x="665" y="593"/>
                </a:lnTo>
                <a:lnTo>
                  <a:pt x="650" y="597"/>
                </a:lnTo>
                <a:lnTo>
                  <a:pt x="639" y="599"/>
                </a:lnTo>
                <a:lnTo>
                  <a:pt x="643" y="615"/>
                </a:lnTo>
                <a:close/>
                <a:moveTo>
                  <a:pt x="685" y="605"/>
                </a:moveTo>
                <a:lnTo>
                  <a:pt x="699" y="601"/>
                </a:lnTo>
                <a:lnTo>
                  <a:pt x="714" y="598"/>
                </a:lnTo>
                <a:lnTo>
                  <a:pt x="729" y="594"/>
                </a:lnTo>
                <a:lnTo>
                  <a:pt x="741" y="591"/>
                </a:lnTo>
                <a:lnTo>
                  <a:pt x="738" y="575"/>
                </a:lnTo>
                <a:lnTo>
                  <a:pt x="725" y="578"/>
                </a:lnTo>
                <a:lnTo>
                  <a:pt x="710" y="582"/>
                </a:lnTo>
                <a:lnTo>
                  <a:pt x="695" y="586"/>
                </a:lnTo>
                <a:lnTo>
                  <a:pt x="681" y="589"/>
                </a:lnTo>
                <a:lnTo>
                  <a:pt x="685" y="605"/>
                </a:lnTo>
                <a:close/>
                <a:moveTo>
                  <a:pt x="755" y="588"/>
                </a:moveTo>
                <a:lnTo>
                  <a:pt x="759" y="587"/>
                </a:lnTo>
                <a:lnTo>
                  <a:pt x="774" y="583"/>
                </a:lnTo>
                <a:lnTo>
                  <a:pt x="783" y="581"/>
                </a:lnTo>
                <a:lnTo>
                  <a:pt x="780" y="565"/>
                </a:lnTo>
                <a:lnTo>
                  <a:pt x="770" y="567"/>
                </a:lnTo>
                <a:lnTo>
                  <a:pt x="755" y="571"/>
                </a:lnTo>
                <a:lnTo>
                  <a:pt x="751" y="572"/>
                </a:lnTo>
                <a:lnTo>
                  <a:pt x="755" y="588"/>
                </a:lnTo>
                <a:close/>
                <a:moveTo>
                  <a:pt x="798" y="577"/>
                </a:moveTo>
                <a:lnTo>
                  <a:pt x="804" y="576"/>
                </a:lnTo>
                <a:lnTo>
                  <a:pt x="819" y="572"/>
                </a:lnTo>
                <a:lnTo>
                  <a:pt x="834" y="569"/>
                </a:lnTo>
                <a:lnTo>
                  <a:pt x="849" y="565"/>
                </a:lnTo>
                <a:lnTo>
                  <a:pt x="854" y="564"/>
                </a:lnTo>
                <a:lnTo>
                  <a:pt x="850" y="548"/>
                </a:lnTo>
                <a:lnTo>
                  <a:pt x="845" y="549"/>
                </a:lnTo>
                <a:lnTo>
                  <a:pt x="830" y="553"/>
                </a:lnTo>
                <a:lnTo>
                  <a:pt x="815" y="556"/>
                </a:lnTo>
                <a:lnTo>
                  <a:pt x="800" y="560"/>
                </a:lnTo>
                <a:lnTo>
                  <a:pt x="794" y="562"/>
                </a:lnTo>
                <a:lnTo>
                  <a:pt x="798" y="577"/>
                </a:lnTo>
                <a:close/>
                <a:moveTo>
                  <a:pt x="868" y="560"/>
                </a:moveTo>
                <a:lnTo>
                  <a:pt x="879" y="557"/>
                </a:lnTo>
                <a:lnTo>
                  <a:pt x="894" y="554"/>
                </a:lnTo>
                <a:lnTo>
                  <a:pt x="896" y="553"/>
                </a:lnTo>
                <a:lnTo>
                  <a:pt x="892" y="538"/>
                </a:lnTo>
                <a:lnTo>
                  <a:pt x="890" y="538"/>
                </a:lnTo>
                <a:lnTo>
                  <a:pt x="875" y="542"/>
                </a:lnTo>
                <a:lnTo>
                  <a:pt x="864" y="545"/>
                </a:lnTo>
                <a:lnTo>
                  <a:pt x="868" y="560"/>
                </a:lnTo>
                <a:close/>
                <a:moveTo>
                  <a:pt x="910" y="550"/>
                </a:moveTo>
                <a:lnTo>
                  <a:pt x="924" y="546"/>
                </a:lnTo>
                <a:lnTo>
                  <a:pt x="939" y="543"/>
                </a:lnTo>
                <a:lnTo>
                  <a:pt x="954" y="539"/>
                </a:lnTo>
                <a:lnTo>
                  <a:pt x="966" y="536"/>
                </a:lnTo>
                <a:lnTo>
                  <a:pt x="963" y="521"/>
                </a:lnTo>
                <a:lnTo>
                  <a:pt x="951" y="524"/>
                </a:lnTo>
                <a:lnTo>
                  <a:pt x="936" y="527"/>
                </a:lnTo>
                <a:lnTo>
                  <a:pt x="920" y="531"/>
                </a:lnTo>
                <a:lnTo>
                  <a:pt x="906" y="534"/>
                </a:lnTo>
                <a:lnTo>
                  <a:pt x="910" y="550"/>
                </a:lnTo>
                <a:close/>
                <a:moveTo>
                  <a:pt x="981" y="533"/>
                </a:moveTo>
                <a:lnTo>
                  <a:pt x="985" y="532"/>
                </a:lnTo>
                <a:lnTo>
                  <a:pt x="1000" y="528"/>
                </a:lnTo>
                <a:lnTo>
                  <a:pt x="1009" y="526"/>
                </a:lnTo>
                <a:lnTo>
                  <a:pt x="1005" y="510"/>
                </a:lnTo>
                <a:lnTo>
                  <a:pt x="996" y="512"/>
                </a:lnTo>
                <a:lnTo>
                  <a:pt x="981" y="516"/>
                </a:lnTo>
                <a:lnTo>
                  <a:pt x="977" y="517"/>
                </a:lnTo>
                <a:lnTo>
                  <a:pt x="981" y="533"/>
                </a:lnTo>
                <a:close/>
                <a:moveTo>
                  <a:pt x="1023" y="523"/>
                </a:moveTo>
                <a:lnTo>
                  <a:pt x="1030" y="521"/>
                </a:lnTo>
                <a:lnTo>
                  <a:pt x="1045" y="517"/>
                </a:lnTo>
                <a:lnTo>
                  <a:pt x="1060" y="513"/>
                </a:lnTo>
                <a:lnTo>
                  <a:pt x="1076" y="510"/>
                </a:lnTo>
                <a:lnTo>
                  <a:pt x="1079" y="509"/>
                </a:lnTo>
                <a:lnTo>
                  <a:pt x="1075" y="493"/>
                </a:lnTo>
                <a:lnTo>
                  <a:pt x="1072" y="494"/>
                </a:lnTo>
                <a:lnTo>
                  <a:pt x="1057" y="498"/>
                </a:lnTo>
                <a:lnTo>
                  <a:pt x="1041" y="501"/>
                </a:lnTo>
                <a:lnTo>
                  <a:pt x="1026" y="505"/>
                </a:lnTo>
                <a:lnTo>
                  <a:pt x="1019" y="507"/>
                </a:lnTo>
                <a:lnTo>
                  <a:pt x="1023" y="523"/>
                </a:lnTo>
                <a:close/>
                <a:moveTo>
                  <a:pt x="1093" y="505"/>
                </a:moveTo>
                <a:lnTo>
                  <a:pt x="1106" y="502"/>
                </a:lnTo>
                <a:lnTo>
                  <a:pt x="1121" y="498"/>
                </a:lnTo>
                <a:lnTo>
                  <a:pt x="1117" y="483"/>
                </a:lnTo>
                <a:lnTo>
                  <a:pt x="1102" y="487"/>
                </a:lnTo>
                <a:lnTo>
                  <a:pt x="1089" y="490"/>
                </a:lnTo>
                <a:lnTo>
                  <a:pt x="1093" y="505"/>
                </a:lnTo>
                <a:close/>
                <a:moveTo>
                  <a:pt x="1135" y="495"/>
                </a:moveTo>
                <a:lnTo>
                  <a:pt x="1136" y="495"/>
                </a:lnTo>
                <a:lnTo>
                  <a:pt x="1152" y="491"/>
                </a:lnTo>
                <a:lnTo>
                  <a:pt x="1167" y="487"/>
                </a:lnTo>
                <a:lnTo>
                  <a:pt x="1182" y="484"/>
                </a:lnTo>
                <a:lnTo>
                  <a:pt x="1191" y="482"/>
                </a:lnTo>
                <a:lnTo>
                  <a:pt x="1188" y="466"/>
                </a:lnTo>
                <a:lnTo>
                  <a:pt x="1178" y="468"/>
                </a:lnTo>
                <a:lnTo>
                  <a:pt x="1163" y="472"/>
                </a:lnTo>
                <a:lnTo>
                  <a:pt x="1148" y="476"/>
                </a:lnTo>
                <a:lnTo>
                  <a:pt x="1133" y="479"/>
                </a:lnTo>
                <a:lnTo>
                  <a:pt x="1131" y="479"/>
                </a:lnTo>
                <a:lnTo>
                  <a:pt x="1135" y="495"/>
                </a:lnTo>
                <a:close/>
                <a:moveTo>
                  <a:pt x="1206" y="478"/>
                </a:moveTo>
                <a:lnTo>
                  <a:pt x="1213" y="476"/>
                </a:lnTo>
                <a:lnTo>
                  <a:pt x="1228" y="472"/>
                </a:lnTo>
                <a:lnTo>
                  <a:pt x="1234" y="471"/>
                </a:lnTo>
                <a:lnTo>
                  <a:pt x="1230" y="456"/>
                </a:lnTo>
                <a:lnTo>
                  <a:pt x="1224" y="457"/>
                </a:lnTo>
                <a:lnTo>
                  <a:pt x="1209" y="461"/>
                </a:lnTo>
                <a:lnTo>
                  <a:pt x="1202" y="462"/>
                </a:lnTo>
                <a:lnTo>
                  <a:pt x="1206" y="478"/>
                </a:lnTo>
                <a:close/>
                <a:moveTo>
                  <a:pt x="1248" y="468"/>
                </a:moveTo>
                <a:lnTo>
                  <a:pt x="1258" y="465"/>
                </a:lnTo>
                <a:lnTo>
                  <a:pt x="1274" y="461"/>
                </a:lnTo>
                <a:lnTo>
                  <a:pt x="1289" y="458"/>
                </a:lnTo>
                <a:lnTo>
                  <a:pt x="1304" y="454"/>
                </a:lnTo>
                <a:lnTo>
                  <a:pt x="1300" y="438"/>
                </a:lnTo>
                <a:lnTo>
                  <a:pt x="1285" y="442"/>
                </a:lnTo>
                <a:lnTo>
                  <a:pt x="1270" y="446"/>
                </a:lnTo>
                <a:lnTo>
                  <a:pt x="1255" y="450"/>
                </a:lnTo>
                <a:lnTo>
                  <a:pt x="1244" y="452"/>
                </a:lnTo>
                <a:lnTo>
                  <a:pt x="1248" y="468"/>
                </a:lnTo>
                <a:close/>
                <a:moveTo>
                  <a:pt x="1318" y="450"/>
                </a:moveTo>
                <a:lnTo>
                  <a:pt x="1320" y="450"/>
                </a:lnTo>
                <a:lnTo>
                  <a:pt x="1335" y="447"/>
                </a:lnTo>
                <a:lnTo>
                  <a:pt x="1346" y="444"/>
                </a:lnTo>
                <a:lnTo>
                  <a:pt x="1343" y="428"/>
                </a:lnTo>
                <a:lnTo>
                  <a:pt x="1331" y="431"/>
                </a:lnTo>
                <a:lnTo>
                  <a:pt x="1316" y="435"/>
                </a:lnTo>
                <a:lnTo>
                  <a:pt x="1314" y="435"/>
                </a:lnTo>
                <a:lnTo>
                  <a:pt x="1318" y="450"/>
                </a:lnTo>
                <a:close/>
                <a:moveTo>
                  <a:pt x="1360" y="440"/>
                </a:moveTo>
                <a:lnTo>
                  <a:pt x="1366" y="439"/>
                </a:lnTo>
                <a:lnTo>
                  <a:pt x="1381" y="435"/>
                </a:lnTo>
                <a:lnTo>
                  <a:pt x="1396" y="431"/>
                </a:lnTo>
                <a:lnTo>
                  <a:pt x="1412" y="428"/>
                </a:lnTo>
                <a:lnTo>
                  <a:pt x="1410" y="420"/>
                </a:lnTo>
                <a:lnTo>
                  <a:pt x="1402" y="422"/>
                </a:lnTo>
                <a:lnTo>
                  <a:pt x="1404" y="427"/>
                </a:lnTo>
                <a:lnTo>
                  <a:pt x="1419" y="423"/>
                </a:lnTo>
                <a:lnTo>
                  <a:pt x="1418" y="418"/>
                </a:lnTo>
                <a:lnTo>
                  <a:pt x="1408" y="412"/>
                </a:lnTo>
                <a:lnTo>
                  <a:pt x="1393" y="416"/>
                </a:lnTo>
                <a:lnTo>
                  <a:pt x="1377" y="420"/>
                </a:lnTo>
                <a:lnTo>
                  <a:pt x="1362" y="423"/>
                </a:lnTo>
                <a:lnTo>
                  <a:pt x="1356" y="425"/>
                </a:lnTo>
                <a:lnTo>
                  <a:pt x="1360" y="440"/>
                </a:lnTo>
                <a:close/>
                <a:moveTo>
                  <a:pt x="1407" y="441"/>
                </a:moveTo>
                <a:lnTo>
                  <a:pt x="1411" y="454"/>
                </a:lnTo>
                <a:lnTo>
                  <a:pt x="1419" y="452"/>
                </a:lnTo>
                <a:lnTo>
                  <a:pt x="1411" y="453"/>
                </a:lnTo>
                <a:lnTo>
                  <a:pt x="1414" y="469"/>
                </a:lnTo>
                <a:lnTo>
                  <a:pt x="1430" y="466"/>
                </a:lnTo>
                <a:lnTo>
                  <a:pt x="1427" y="450"/>
                </a:lnTo>
                <a:lnTo>
                  <a:pt x="1426" y="450"/>
                </a:lnTo>
                <a:lnTo>
                  <a:pt x="1423" y="437"/>
                </a:lnTo>
                <a:lnTo>
                  <a:pt x="1407" y="441"/>
                </a:lnTo>
                <a:close/>
                <a:moveTo>
                  <a:pt x="1417" y="483"/>
                </a:moveTo>
                <a:lnTo>
                  <a:pt x="1419" y="492"/>
                </a:lnTo>
                <a:lnTo>
                  <a:pt x="1426" y="530"/>
                </a:lnTo>
                <a:lnTo>
                  <a:pt x="1428" y="540"/>
                </a:lnTo>
                <a:lnTo>
                  <a:pt x="1444" y="537"/>
                </a:lnTo>
                <a:lnTo>
                  <a:pt x="1442" y="527"/>
                </a:lnTo>
                <a:lnTo>
                  <a:pt x="1434" y="488"/>
                </a:lnTo>
                <a:lnTo>
                  <a:pt x="1433" y="480"/>
                </a:lnTo>
                <a:lnTo>
                  <a:pt x="1417" y="483"/>
                </a:lnTo>
                <a:close/>
                <a:moveTo>
                  <a:pt x="1431" y="554"/>
                </a:moveTo>
                <a:lnTo>
                  <a:pt x="1434" y="568"/>
                </a:lnTo>
                <a:lnTo>
                  <a:pt x="1437" y="582"/>
                </a:lnTo>
                <a:lnTo>
                  <a:pt x="1453" y="579"/>
                </a:lnTo>
                <a:lnTo>
                  <a:pt x="1450" y="564"/>
                </a:lnTo>
                <a:lnTo>
                  <a:pt x="1447" y="551"/>
                </a:lnTo>
                <a:lnTo>
                  <a:pt x="1431" y="554"/>
                </a:lnTo>
                <a:close/>
                <a:moveTo>
                  <a:pt x="1440" y="596"/>
                </a:moveTo>
                <a:lnTo>
                  <a:pt x="1442" y="605"/>
                </a:lnTo>
                <a:lnTo>
                  <a:pt x="1449" y="642"/>
                </a:lnTo>
                <a:lnTo>
                  <a:pt x="1452" y="653"/>
                </a:lnTo>
                <a:lnTo>
                  <a:pt x="1467" y="650"/>
                </a:lnTo>
                <a:lnTo>
                  <a:pt x="1465" y="639"/>
                </a:lnTo>
                <a:lnTo>
                  <a:pt x="1457" y="602"/>
                </a:lnTo>
                <a:lnTo>
                  <a:pt x="1456" y="593"/>
                </a:lnTo>
                <a:lnTo>
                  <a:pt x="1440" y="596"/>
                </a:lnTo>
                <a:close/>
                <a:moveTo>
                  <a:pt x="1454" y="668"/>
                </a:moveTo>
                <a:lnTo>
                  <a:pt x="1457" y="679"/>
                </a:lnTo>
                <a:lnTo>
                  <a:pt x="1460" y="696"/>
                </a:lnTo>
                <a:lnTo>
                  <a:pt x="1476" y="693"/>
                </a:lnTo>
                <a:lnTo>
                  <a:pt x="1472" y="676"/>
                </a:lnTo>
                <a:lnTo>
                  <a:pt x="1470" y="664"/>
                </a:lnTo>
                <a:lnTo>
                  <a:pt x="1454" y="668"/>
                </a:lnTo>
                <a:close/>
                <a:moveTo>
                  <a:pt x="1463" y="710"/>
                </a:moveTo>
                <a:lnTo>
                  <a:pt x="1464" y="716"/>
                </a:lnTo>
                <a:lnTo>
                  <a:pt x="1471" y="752"/>
                </a:lnTo>
                <a:lnTo>
                  <a:pt x="1474" y="767"/>
                </a:lnTo>
                <a:lnTo>
                  <a:pt x="1490" y="764"/>
                </a:lnTo>
                <a:lnTo>
                  <a:pt x="1487" y="749"/>
                </a:lnTo>
                <a:lnTo>
                  <a:pt x="1480" y="713"/>
                </a:lnTo>
                <a:lnTo>
                  <a:pt x="1479" y="707"/>
                </a:lnTo>
                <a:lnTo>
                  <a:pt x="1463" y="710"/>
                </a:lnTo>
                <a:close/>
                <a:moveTo>
                  <a:pt x="1477" y="781"/>
                </a:moveTo>
                <a:lnTo>
                  <a:pt x="1479" y="789"/>
                </a:lnTo>
                <a:lnTo>
                  <a:pt x="1483" y="810"/>
                </a:lnTo>
                <a:lnTo>
                  <a:pt x="1499" y="806"/>
                </a:lnTo>
                <a:lnTo>
                  <a:pt x="1495" y="786"/>
                </a:lnTo>
                <a:lnTo>
                  <a:pt x="1493" y="778"/>
                </a:lnTo>
                <a:lnTo>
                  <a:pt x="1477" y="781"/>
                </a:lnTo>
                <a:close/>
                <a:moveTo>
                  <a:pt x="1486" y="824"/>
                </a:moveTo>
                <a:lnTo>
                  <a:pt x="1486" y="825"/>
                </a:lnTo>
                <a:lnTo>
                  <a:pt x="1493" y="861"/>
                </a:lnTo>
                <a:lnTo>
                  <a:pt x="1497" y="881"/>
                </a:lnTo>
                <a:lnTo>
                  <a:pt x="1513" y="877"/>
                </a:lnTo>
                <a:lnTo>
                  <a:pt x="1509" y="858"/>
                </a:lnTo>
                <a:lnTo>
                  <a:pt x="1502" y="822"/>
                </a:lnTo>
                <a:lnTo>
                  <a:pt x="1502" y="820"/>
                </a:lnTo>
                <a:lnTo>
                  <a:pt x="1486" y="824"/>
                </a:lnTo>
                <a:close/>
                <a:moveTo>
                  <a:pt x="1500" y="895"/>
                </a:moveTo>
                <a:lnTo>
                  <a:pt x="1501" y="897"/>
                </a:lnTo>
                <a:lnTo>
                  <a:pt x="1506" y="923"/>
                </a:lnTo>
                <a:lnTo>
                  <a:pt x="1522" y="920"/>
                </a:lnTo>
                <a:lnTo>
                  <a:pt x="1517" y="893"/>
                </a:lnTo>
                <a:lnTo>
                  <a:pt x="1516" y="892"/>
                </a:lnTo>
                <a:lnTo>
                  <a:pt x="1500" y="895"/>
                </a:lnTo>
                <a:close/>
                <a:moveTo>
                  <a:pt x="1509" y="937"/>
                </a:moveTo>
                <a:lnTo>
                  <a:pt x="1515" y="967"/>
                </a:lnTo>
                <a:lnTo>
                  <a:pt x="1521" y="994"/>
                </a:lnTo>
                <a:lnTo>
                  <a:pt x="1536" y="991"/>
                </a:lnTo>
                <a:lnTo>
                  <a:pt x="1531" y="964"/>
                </a:lnTo>
                <a:lnTo>
                  <a:pt x="1525" y="934"/>
                </a:lnTo>
                <a:lnTo>
                  <a:pt x="1509" y="937"/>
                </a:lnTo>
                <a:close/>
                <a:moveTo>
                  <a:pt x="1523" y="1008"/>
                </a:moveTo>
                <a:lnTo>
                  <a:pt x="1529" y="1037"/>
                </a:lnTo>
                <a:lnTo>
                  <a:pt x="1545" y="1034"/>
                </a:lnTo>
                <a:lnTo>
                  <a:pt x="1539" y="1005"/>
                </a:lnTo>
                <a:lnTo>
                  <a:pt x="1523" y="1008"/>
                </a:lnTo>
                <a:close/>
                <a:moveTo>
                  <a:pt x="1532" y="1051"/>
                </a:moveTo>
                <a:lnTo>
                  <a:pt x="1536" y="1072"/>
                </a:lnTo>
                <a:lnTo>
                  <a:pt x="1543" y="1106"/>
                </a:lnTo>
                <a:lnTo>
                  <a:pt x="1544" y="1108"/>
                </a:lnTo>
                <a:lnTo>
                  <a:pt x="1560" y="1105"/>
                </a:lnTo>
                <a:lnTo>
                  <a:pt x="1559" y="1103"/>
                </a:lnTo>
                <a:lnTo>
                  <a:pt x="1552" y="1068"/>
                </a:lnTo>
                <a:lnTo>
                  <a:pt x="1548" y="1048"/>
                </a:lnTo>
                <a:lnTo>
                  <a:pt x="1532" y="1051"/>
                </a:lnTo>
                <a:close/>
                <a:moveTo>
                  <a:pt x="1547" y="1122"/>
                </a:moveTo>
                <a:lnTo>
                  <a:pt x="1550" y="1140"/>
                </a:lnTo>
                <a:lnTo>
                  <a:pt x="1552" y="1151"/>
                </a:lnTo>
                <a:lnTo>
                  <a:pt x="1568" y="1147"/>
                </a:lnTo>
                <a:lnTo>
                  <a:pt x="1566" y="1137"/>
                </a:lnTo>
                <a:lnTo>
                  <a:pt x="1562" y="1119"/>
                </a:lnTo>
                <a:lnTo>
                  <a:pt x="1547" y="1122"/>
                </a:lnTo>
                <a:close/>
                <a:moveTo>
                  <a:pt x="1555" y="1165"/>
                </a:moveTo>
                <a:lnTo>
                  <a:pt x="1557" y="1174"/>
                </a:lnTo>
                <a:lnTo>
                  <a:pt x="1564" y="1208"/>
                </a:lnTo>
                <a:lnTo>
                  <a:pt x="1567" y="1221"/>
                </a:lnTo>
                <a:lnTo>
                  <a:pt x="1583" y="1218"/>
                </a:lnTo>
                <a:lnTo>
                  <a:pt x="1580" y="1205"/>
                </a:lnTo>
                <a:lnTo>
                  <a:pt x="1573" y="1171"/>
                </a:lnTo>
                <a:lnTo>
                  <a:pt x="1571" y="1161"/>
                </a:lnTo>
                <a:lnTo>
                  <a:pt x="1555" y="1165"/>
                </a:lnTo>
                <a:close/>
                <a:moveTo>
                  <a:pt x="1570" y="1236"/>
                </a:moveTo>
                <a:lnTo>
                  <a:pt x="1571" y="1241"/>
                </a:lnTo>
                <a:lnTo>
                  <a:pt x="1575" y="1264"/>
                </a:lnTo>
                <a:lnTo>
                  <a:pt x="1591" y="1261"/>
                </a:lnTo>
                <a:lnTo>
                  <a:pt x="1586" y="1238"/>
                </a:lnTo>
                <a:lnTo>
                  <a:pt x="1586" y="1232"/>
                </a:lnTo>
                <a:lnTo>
                  <a:pt x="1570" y="1236"/>
                </a:lnTo>
                <a:close/>
                <a:moveTo>
                  <a:pt x="1578" y="1278"/>
                </a:moveTo>
                <a:lnTo>
                  <a:pt x="1584" y="1308"/>
                </a:lnTo>
                <a:lnTo>
                  <a:pt x="1590" y="1335"/>
                </a:lnTo>
                <a:lnTo>
                  <a:pt x="1605" y="1332"/>
                </a:lnTo>
                <a:lnTo>
                  <a:pt x="1600" y="1305"/>
                </a:lnTo>
                <a:lnTo>
                  <a:pt x="1594" y="1275"/>
                </a:lnTo>
                <a:lnTo>
                  <a:pt x="1578" y="1278"/>
                </a:lnTo>
                <a:close/>
                <a:moveTo>
                  <a:pt x="1593" y="1349"/>
                </a:moveTo>
                <a:lnTo>
                  <a:pt x="1598" y="1374"/>
                </a:lnTo>
                <a:lnTo>
                  <a:pt x="1598" y="1378"/>
                </a:lnTo>
                <a:lnTo>
                  <a:pt x="1614" y="1375"/>
                </a:lnTo>
                <a:lnTo>
                  <a:pt x="1613" y="1371"/>
                </a:lnTo>
                <a:lnTo>
                  <a:pt x="1608" y="1346"/>
                </a:lnTo>
                <a:lnTo>
                  <a:pt x="1593" y="1349"/>
                </a:lnTo>
                <a:close/>
                <a:moveTo>
                  <a:pt x="1601" y="1392"/>
                </a:moveTo>
                <a:lnTo>
                  <a:pt x="1604" y="1407"/>
                </a:lnTo>
                <a:lnTo>
                  <a:pt x="1611" y="1439"/>
                </a:lnTo>
                <a:lnTo>
                  <a:pt x="1613" y="1449"/>
                </a:lnTo>
                <a:lnTo>
                  <a:pt x="1629" y="1446"/>
                </a:lnTo>
                <a:lnTo>
                  <a:pt x="1627" y="1436"/>
                </a:lnTo>
                <a:lnTo>
                  <a:pt x="1620" y="1403"/>
                </a:lnTo>
                <a:lnTo>
                  <a:pt x="1617" y="1389"/>
                </a:lnTo>
                <a:lnTo>
                  <a:pt x="1601" y="1392"/>
                </a:lnTo>
                <a:close/>
                <a:moveTo>
                  <a:pt x="1616" y="1463"/>
                </a:moveTo>
                <a:lnTo>
                  <a:pt x="1618" y="1471"/>
                </a:lnTo>
                <a:lnTo>
                  <a:pt x="1621" y="1491"/>
                </a:lnTo>
                <a:lnTo>
                  <a:pt x="1637" y="1488"/>
                </a:lnTo>
                <a:lnTo>
                  <a:pt x="1633" y="1468"/>
                </a:lnTo>
                <a:lnTo>
                  <a:pt x="1631" y="1460"/>
                </a:lnTo>
                <a:lnTo>
                  <a:pt x="1616" y="1463"/>
                </a:lnTo>
                <a:close/>
                <a:moveTo>
                  <a:pt x="1624" y="1506"/>
                </a:moveTo>
                <a:lnTo>
                  <a:pt x="1630" y="1535"/>
                </a:lnTo>
                <a:lnTo>
                  <a:pt x="1636" y="1562"/>
                </a:lnTo>
                <a:lnTo>
                  <a:pt x="1652" y="1559"/>
                </a:lnTo>
                <a:lnTo>
                  <a:pt x="1646" y="1532"/>
                </a:lnTo>
                <a:lnTo>
                  <a:pt x="1640" y="1502"/>
                </a:lnTo>
                <a:lnTo>
                  <a:pt x="1624" y="1506"/>
                </a:lnTo>
                <a:close/>
                <a:moveTo>
                  <a:pt x="1639" y="1577"/>
                </a:moveTo>
                <a:lnTo>
                  <a:pt x="1643" y="1598"/>
                </a:lnTo>
                <a:lnTo>
                  <a:pt x="1645" y="1605"/>
                </a:lnTo>
                <a:lnTo>
                  <a:pt x="1660" y="1602"/>
                </a:lnTo>
                <a:lnTo>
                  <a:pt x="1659" y="1595"/>
                </a:lnTo>
                <a:lnTo>
                  <a:pt x="1655" y="1573"/>
                </a:lnTo>
                <a:lnTo>
                  <a:pt x="1639" y="1577"/>
                </a:lnTo>
                <a:close/>
                <a:moveTo>
                  <a:pt x="1647" y="1619"/>
                </a:moveTo>
                <a:lnTo>
                  <a:pt x="1649" y="1630"/>
                </a:lnTo>
                <a:lnTo>
                  <a:pt x="1656" y="1661"/>
                </a:lnTo>
                <a:lnTo>
                  <a:pt x="1659" y="1676"/>
                </a:lnTo>
                <a:lnTo>
                  <a:pt x="1675" y="1673"/>
                </a:lnTo>
                <a:lnTo>
                  <a:pt x="1672" y="1657"/>
                </a:lnTo>
                <a:lnTo>
                  <a:pt x="1665" y="1626"/>
                </a:lnTo>
                <a:lnTo>
                  <a:pt x="1663" y="1616"/>
                </a:lnTo>
                <a:lnTo>
                  <a:pt x="1647" y="1619"/>
                </a:lnTo>
                <a:close/>
                <a:moveTo>
                  <a:pt x="1662" y="1690"/>
                </a:moveTo>
                <a:lnTo>
                  <a:pt x="1662" y="1691"/>
                </a:lnTo>
                <a:lnTo>
                  <a:pt x="1668" y="1719"/>
                </a:lnTo>
                <a:lnTo>
                  <a:pt x="1683" y="1716"/>
                </a:lnTo>
                <a:lnTo>
                  <a:pt x="1678" y="1688"/>
                </a:lnTo>
                <a:lnTo>
                  <a:pt x="1678" y="1687"/>
                </a:lnTo>
                <a:lnTo>
                  <a:pt x="1662" y="1690"/>
                </a:lnTo>
                <a:close/>
                <a:moveTo>
                  <a:pt x="1671" y="1733"/>
                </a:moveTo>
                <a:lnTo>
                  <a:pt x="1675" y="1753"/>
                </a:lnTo>
                <a:lnTo>
                  <a:pt x="1681" y="1783"/>
                </a:lnTo>
                <a:lnTo>
                  <a:pt x="1682" y="1787"/>
                </a:lnTo>
                <a:lnTo>
                  <a:pt x="1686" y="1792"/>
                </a:lnTo>
                <a:lnTo>
                  <a:pt x="1699" y="1782"/>
                </a:lnTo>
                <a:lnTo>
                  <a:pt x="1695" y="1777"/>
                </a:lnTo>
                <a:lnTo>
                  <a:pt x="1689" y="1782"/>
                </a:lnTo>
                <a:lnTo>
                  <a:pt x="1697" y="1780"/>
                </a:lnTo>
                <a:lnTo>
                  <a:pt x="1690" y="1750"/>
                </a:lnTo>
                <a:lnTo>
                  <a:pt x="1686" y="1730"/>
                </a:lnTo>
                <a:lnTo>
                  <a:pt x="1671" y="1733"/>
                </a:lnTo>
                <a:close/>
                <a:moveTo>
                  <a:pt x="1705" y="1802"/>
                </a:moveTo>
                <a:lnTo>
                  <a:pt x="1714" y="1800"/>
                </a:lnTo>
                <a:lnTo>
                  <a:pt x="1728" y="1796"/>
                </a:lnTo>
                <a:lnTo>
                  <a:pt x="1733" y="1795"/>
                </a:lnTo>
                <a:lnTo>
                  <a:pt x="1729" y="1780"/>
                </a:lnTo>
                <a:lnTo>
                  <a:pt x="1724" y="1781"/>
                </a:lnTo>
                <a:lnTo>
                  <a:pt x="1710" y="1784"/>
                </a:lnTo>
                <a:lnTo>
                  <a:pt x="1701" y="1786"/>
                </a:lnTo>
                <a:lnTo>
                  <a:pt x="1705" y="1802"/>
                </a:lnTo>
                <a:close/>
                <a:moveTo>
                  <a:pt x="1747" y="1792"/>
                </a:moveTo>
                <a:lnTo>
                  <a:pt x="1756" y="1790"/>
                </a:lnTo>
                <a:lnTo>
                  <a:pt x="1770" y="1786"/>
                </a:lnTo>
                <a:lnTo>
                  <a:pt x="1783" y="1783"/>
                </a:lnTo>
                <a:lnTo>
                  <a:pt x="1797" y="1779"/>
                </a:lnTo>
                <a:lnTo>
                  <a:pt x="1803" y="1778"/>
                </a:lnTo>
                <a:lnTo>
                  <a:pt x="1799" y="1762"/>
                </a:lnTo>
                <a:lnTo>
                  <a:pt x="1794" y="1764"/>
                </a:lnTo>
                <a:lnTo>
                  <a:pt x="1780" y="1767"/>
                </a:lnTo>
                <a:lnTo>
                  <a:pt x="1766" y="1771"/>
                </a:lnTo>
                <a:lnTo>
                  <a:pt x="1752" y="1774"/>
                </a:lnTo>
                <a:lnTo>
                  <a:pt x="1743" y="1776"/>
                </a:lnTo>
                <a:lnTo>
                  <a:pt x="1747" y="1792"/>
                </a:lnTo>
                <a:close/>
                <a:moveTo>
                  <a:pt x="1817" y="1774"/>
                </a:moveTo>
                <a:lnTo>
                  <a:pt x="1825" y="1773"/>
                </a:lnTo>
                <a:lnTo>
                  <a:pt x="1839" y="1769"/>
                </a:lnTo>
                <a:lnTo>
                  <a:pt x="1845" y="1768"/>
                </a:lnTo>
                <a:lnTo>
                  <a:pt x="1841" y="1752"/>
                </a:lnTo>
                <a:lnTo>
                  <a:pt x="1835" y="1754"/>
                </a:lnTo>
                <a:lnTo>
                  <a:pt x="1821" y="1757"/>
                </a:lnTo>
                <a:lnTo>
                  <a:pt x="1813" y="1759"/>
                </a:lnTo>
                <a:lnTo>
                  <a:pt x="1817" y="1774"/>
                </a:lnTo>
                <a:close/>
                <a:moveTo>
                  <a:pt x="1860" y="1764"/>
                </a:moveTo>
                <a:lnTo>
                  <a:pt x="1867" y="1762"/>
                </a:lnTo>
                <a:lnTo>
                  <a:pt x="1881" y="1759"/>
                </a:lnTo>
                <a:lnTo>
                  <a:pt x="1895" y="1756"/>
                </a:lnTo>
                <a:lnTo>
                  <a:pt x="1909" y="1752"/>
                </a:lnTo>
                <a:lnTo>
                  <a:pt x="1916" y="1751"/>
                </a:lnTo>
                <a:lnTo>
                  <a:pt x="1912" y="1735"/>
                </a:lnTo>
                <a:lnTo>
                  <a:pt x="1905" y="1737"/>
                </a:lnTo>
                <a:lnTo>
                  <a:pt x="1891" y="1740"/>
                </a:lnTo>
                <a:lnTo>
                  <a:pt x="1877" y="1743"/>
                </a:lnTo>
                <a:lnTo>
                  <a:pt x="1863" y="1747"/>
                </a:lnTo>
                <a:lnTo>
                  <a:pt x="1856" y="1749"/>
                </a:lnTo>
                <a:lnTo>
                  <a:pt x="1860" y="1764"/>
                </a:lnTo>
                <a:close/>
                <a:moveTo>
                  <a:pt x="1930" y="1747"/>
                </a:moveTo>
                <a:lnTo>
                  <a:pt x="1936" y="1745"/>
                </a:lnTo>
                <a:lnTo>
                  <a:pt x="1951" y="1742"/>
                </a:lnTo>
                <a:lnTo>
                  <a:pt x="1958" y="1740"/>
                </a:lnTo>
                <a:lnTo>
                  <a:pt x="1954" y="1725"/>
                </a:lnTo>
                <a:lnTo>
                  <a:pt x="1947" y="1726"/>
                </a:lnTo>
                <a:lnTo>
                  <a:pt x="1933" y="1730"/>
                </a:lnTo>
                <a:lnTo>
                  <a:pt x="1926" y="1732"/>
                </a:lnTo>
                <a:lnTo>
                  <a:pt x="1930" y="1747"/>
                </a:lnTo>
                <a:close/>
                <a:moveTo>
                  <a:pt x="1972" y="1737"/>
                </a:moveTo>
                <a:lnTo>
                  <a:pt x="1978" y="1735"/>
                </a:lnTo>
                <a:lnTo>
                  <a:pt x="1993" y="1732"/>
                </a:lnTo>
                <a:lnTo>
                  <a:pt x="2006" y="1729"/>
                </a:lnTo>
                <a:lnTo>
                  <a:pt x="2021" y="1725"/>
                </a:lnTo>
                <a:lnTo>
                  <a:pt x="2028" y="1723"/>
                </a:lnTo>
                <a:lnTo>
                  <a:pt x="2025" y="1707"/>
                </a:lnTo>
                <a:lnTo>
                  <a:pt x="2017" y="1710"/>
                </a:lnTo>
                <a:lnTo>
                  <a:pt x="2003" y="1713"/>
                </a:lnTo>
                <a:lnTo>
                  <a:pt x="1989" y="1716"/>
                </a:lnTo>
                <a:lnTo>
                  <a:pt x="1975" y="1720"/>
                </a:lnTo>
                <a:lnTo>
                  <a:pt x="1968" y="1721"/>
                </a:lnTo>
                <a:lnTo>
                  <a:pt x="1972" y="1737"/>
                </a:lnTo>
                <a:close/>
                <a:moveTo>
                  <a:pt x="2042" y="1720"/>
                </a:moveTo>
                <a:lnTo>
                  <a:pt x="2049" y="1718"/>
                </a:lnTo>
                <a:lnTo>
                  <a:pt x="2063" y="1715"/>
                </a:lnTo>
                <a:lnTo>
                  <a:pt x="2070" y="1713"/>
                </a:lnTo>
                <a:lnTo>
                  <a:pt x="2066" y="1697"/>
                </a:lnTo>
                <a:lnTo>
                  <a:pt x="2059" y="1699"/>
                </a:lnTo>
                <a:lnTo>
                  <a:pt x="2045" y="1703"/>
                </a:lnTo>
                <a:lnTo>
                  <a:pt x="2038" y="1704"/>
                </a:lnTo>
                <a:lnTo>
                  <a:pt x="2042" y="1720"/>
                </a:lnTo>
                <a:close/>
                <a:moveTo>
                  <a:pt x="2085" y="1710"/>
                </a:moveTo>
                <a:lnTo>
                  <a:pt x="2091" y="1708"/>
                </a:lnTo>
                <a:lnTo>
                  <a:pt x="2105" y="1705"/>
                </a:lnTo>
                <a:lnTo>
                  <a:pt x="2119" y="1701"/>
                </a:lnTo>
                <a:lnTo>
                  <a:pt x="2133" y="1698"/>
                </a:lnTo>
                <a:lnTo>
                  <a:pt x="2141" y="1696"/>
                </a:lnTo>
                <a:lnTo>
                  <a:pt x="2137" y="1680"/>
                </a:lnTo>
                <a:lnTo>
                  <a:pt x="2129" y="1682"/>
                </a:lnTo>
                <a:lnTo>
                  <a:pt x="2115" y="1685"/>
                </a:lnTo>
                <a:lnTo>
                  <a:pt x="2101" y="1689"/>
                </a:lnTo>
                <a:lnTo>
                  <a:pt x="2087" y="1692"/>
                </a:lnTo>
                <a:lnTo>
                  <a:pt x="2081" y="1694"/>
                </a:lnTo>
                <a:lnTo>
                  <a:pt x="2085" y="1710"/>
                </a:lnTo>
                <a:close/>
                <a:moveTo>
                  <a:pt x="2155" y="1692"/>
                </a:moveTo>
                <a:lnTo>
                  <a:pt x="2161" y="1691"/>
                </a:lnTo>
                <a:lnTo>
                  <a:pt x="2175" y="1687"/>
                </a:lnTo>
                <a:lnTo>
                  <a:pt x="2183" y="1685"/>
                </a:lnTo>
                <a:lnTo>
                  <a:pt x="2179" y="1670"/>
                </a:lnTo>
                <a:lnTo>
                  <a:pt x="2172" y="1672"/>
                </a:lnTo>
                <a:lnTo>
                  <a:pt x="2157" y="1675"/>
                </a:lnTo>
                <a:lnTo>
                  <a:pt x="2151" y="1677"/>
                </a:lnTo>
                <a:lnTo>
                  <a:pt x="2155" y="1692"/>
                </a:lnTo>
                <a:close/>
                <a:moveTo>
                  <a:pt x="2197" y="1682"/>
                </a:moveTo>
                <a:lnTo>
                  <a:pt x="2203" y="1681"/>
                </a:lnTo>
                <a:lnTo>
                  <a:pt x="2218" y="1677"/>
                </a:lnTo>
                <a:lnTo>
                  <a:pt x="2232" y="1674"/>
                </a:lnTo>
                <a:lnTo>
                  <a:pt x="2246" y="1670"/>
                </a:lnTo>
                <a:lnTo>
                  <a:pt x="2253" y="1668"/>
                </a:lnTo>
                <a:lnTo>
                  <a:pt x="2250" y="1653"/>
                </a:lnTo>
                <a:lnTo>
                  <a:pt x="2242" y="1655"/>
                </a:lnTo>
                <a:lnTo>
                  <a:pt x="2228" y="1658"/>
                </a:lnTo>
                <a:lnTo>
                  <a:pt x="2214" y="1662"/>
                </a:lnTo>
                <a:lnTo>
                  <a:pt x="2200" y="1665"/>
                </a:lnTo>
                <a:lnTo>
                  <a:pt x="2193" y="1666"/>
                </a:lnTo>
                <a:lnTo>
                  <a:pt x="2197" y="1682"/>
                </a:lnTo>
                <a:close/>
                <a:moveTo>
                  <a:pt x="2267" y="1665"/>
                </a:moveTo>
                <a:lnTo>
                  <a:pt x="2274" y="1663"/>
                </a:lnTo>
                <a:lnTo>
                  <a:pt x="2288" y="1660"/>
                </a:lnTo>
                <a:lnTo>
                  <a:pt x="2296" y="1658"/>
                </a:lnTo>
                <a:lnTo>
                  <a:pt x="2292" y="1642"/>
                </a:lnTo>
                <a:lnTo>
                  <a:pt x="2285" y="1644"/>
                </a:lnTo>
                <a:lnTo>
                  <a:pt x="2270" y="1648"/>
                </a:lnTo>
                <a:lnTo>
                  <a:pt x="2264" y="1649"/>
                </a:lnTo>
                <a:lnTo>
                  <a:pt x="2267" y="1665"/>
                </a:lnTo>
                <a:close/>
                <a:moveTo>
                  <a:pt x="2310" y="1655"/>
                </a:moveTo>
                <a:lnTo>
                  <a:pt x="2317" y="1653"/>
                </a:lnTo>
                <a:lnTo>
                  <a:pt x="2331" y="1649"/>
                </a:lnTo>
                <a:lnTo>
                  <a:pt x="2345" y="1646"/>
                </a:lnTo>
                <a:lnTo>
                  <a:pt x="2359" y="1642"/>
                </a:lnTo>
                <a:lnTo>
                  <a:pt x="2366" y="1641"/>
                </a:lnTo>
                <a:lnTo>
                  <a:pt x="2362" y="1625"/>
                </a:lnTo>
                <a:lnTo>
                  <a:pt x="2356" y="1627"/>
                </a:lnTo>
                <a:lnTo>
                  <a:pt x="2341" y="1630"/>
                </a:lnTo>
                <a:lnTo>
                  <a:pt x="2327" y="1634"/>
                </a:lnTo>
                <a:lnTo>
                  <a:pt x="2313" y="1637"/>
                </a:lnTo>
                <a:lnTo>
                  <a:pt x="2306" y="1639"/>
                </a:lnTo>
                <a:lnTo>
                  <a:pt x="2310" y="1655"/>
                </a:lnTo>
                <a:close/>
                <a:moveTo>
                  <a:pt x="2380" y="1638"/>
                </a:moveTo>
                <a:lnTo>
                  <a:pt x="2388" y="1636"/>
                </a:lnTo>
                <a:lnTo>
                  <a:pt x="2402" y="1632"/>
                </a:lnTo>
                <a:lnTo>
                  <a:pt x="2408" y="1631"/>
                </a:lnTo>
                <a:lnTo>
                  <a:pt x="2404" y="1615"/>
                </a:lnTo>
                <a:lnTo>
                  <a:pt x="2398" y="1617"/>
                </a:lnTo>
                <a:lnTo>
                  <a:pt x="2384" y="1620"/>
                </a:lnTo>
                <a:lnTo>
                  <a:pt x="2376" y="1622"/>
                </a:lnTo>
                <a:lnTo>
                  <a:pt x="2380" y="1638"/>
                </a:lnTo>
                <a:close/>
                <a:moveTo>
                  <a:pt x="2422" y="1627"/>
                </a:moveTo>
                <a:lnTo>
                  <a:pt x="2431" y="1625"/>
                </a:lnTo>
                <a:lnTo>
                  <a:pt x="2445" y="1622"/>
                </a:lnTo>
                <a:lnTo>
                  <a:pt x="2459" y="1618"/>
                </a:lnTo>
                <a:lnTo>
                  <a:pt x="2474" y="1615"/>
                </a:lnTo>
                <a:lnTo>
                  <a:pt x="2478" y="1613"/>
                </a:lnTo>
                <a:lnTo>
                  <a:pt x="2475" y="1598"/>
                </a:lnTo>
                <a:lnTo>
                  <a:pt x="2470" y="1599"/>
                </a:lnTo>
                <a:lnTo>
                  <a:pt x="2455" y="1603"/>
                </a:lnTo>
                <a:lnTo>
                  <a:pt x="2441" y="1606"/>
                </a:lnTo>
                <a:lnTo>
                  <a:pt x="2427" y="1610"/>
                </a:lnTo>
                <a:lnTo>
                  <a:pt x="2418" y="1612"/>
                </a:lnTo>
                <a:lnTo>
                  <a:pt x="2422" y="1627"/>
                </a:lnTo>
                <a:close/>
                <a:moveTo>
                  <a:pt x="2493" y="1610"/>
                </a:moveTo>
                <a:lnTo>
                  <a:pt x="2502" y="1608"/>
                </a:lnTo>
                <a:lnTo>
                  <a:pt x="2516" y="1604"/>
                </a:lnTo>
                <a:lnTo>
                  <a:pt x="2521" y="1603"/>
                </a:lnTo>
                <a:lnTo>
                  <a:pt x="2517" y="1588"/>
                </a:lnTo>
                <a:lnTo>
                  <a:pt x="2513" y="1589"/>
                </a:lnTo>
                <a:lnTo>
                  <a:pt x="2498" y="1592"/>
                </a:lnTo>
                <a:lnTo>
                  <a:pt x="2489" y="1594"/>
                </a:lnTo>
                <a:lnTo>
                  <a:pt x="2493" y="1610"/>
                </a:lnTo>
                <a:close/>
                <a:moveTo>
                  <a:pt x="2535" y="1600"/>
                </a:moveTo>
                <a:lnTo>
                  <a:pt x="2545" y="1597"/>
                </a:lnTo>
                <a:lnTo>
                  <a:pt x="2560" y="1594"/>
                </a:lnTo>
                <a:lnTo>
                  <a:pt x="2574" y="1590"/>
                </a:lnTo>
                <a:lnTo>
                  <a:pt x="2588" y="1587"/>
                </a:lnTo>
                <a:lnTo>
                  <a:pt x="2591" y="1586"/>
                </a:lnTo>
                <a:lnTo>
                  <a:pt x="2587" y="1571"/>
                </a:lnTo>
                <a:lnTo>
                  <a:pt x="2585" y="1571"/>
                </a:lnTo>
                <a:lnTo>
                  <a:pt x="2570" y="1575"/>
                </a:lnTo>
                <a:lnTo>
                  <a:pt x="2556" y="1578"/>
                </a:lnTo>
                <a:lnTo>
                  <a:pt x="2541" y="1582"/>
                </a:lnTo>
                <a:lnTo>
                  <a:pt x="2531" y="1584"/>
                </a:lnTo>
                <a:lnTo>
                  <a:pt x="2535" y="1600"/>
                </a:lnTo>
                <a:close/>
                <a:moveTo>
                  <a:pt x="2605" y="1583"/>
                </a:moveTo>
                <a:lnTo>
                  <a:pt x="2617" y="1580"/>
                </a:lnTo>
                <a:lnTo>
                  <a:pt x="2631" y="1576"/>
                </a:lnTo>
                <a:lnTo>
                  <a:pt x="2633" y="1576"/>
                </a:lnTo>
                <a:lnTo>
                  <a:pt x="2630" y="1560"/>
                </a:lnTo>
                <a:lnTo>
                  <a:pt x="2628" y="1561"/>
                </a:lnTo>
                <a:lnTo>
                  <a:pt x="2613" y="1564"/>
                </a:lnTo>
                <a:lnTo>
                  <a:pt x="2601" y="1567"/>
                </a:lnTo>
                <a:lnTo>
                  <a:pt x="2605" y="1583"/>
                </a:lnTo>
                <a:close/>
                <a:moveTo>
                  <a:pt x="2647" y="1572"/>
                </a:moveTo>
                <a:lnTo>
                  <a:pt x="2660" y="1569"/>
                </a:lnTo>
                <a:lnTo>
                  <a:pt x="2675" y="1566"/>
                </a:lnTo>
                <a:lnTo>
                  <a:pt x="2689" y="1562"/>
                </a:lnTo>
                <a:lnTo>
                  <a:pt x="2703" y="1559"/>
                </a:lnTo>
                <a:lnTo>
                  <a:pt x="2700" y="1543"/>
                </a:lnTo>
                <a:lnTo>
                  <a:pt x="2685" y="1547"/>
                </a:lnTo>
                <a:lnTo>
                  <a:pt x="2671" y="1550"/>
                </a:lnTo>
                <a:lnTo>
                  <a:pt x="2656" y="1554"/>
                </a:lnTo>
                <a:lnTo>
                  <a:pt x="2643" y="1557"/>
                </a:lnTo>
                <a:lnTo>
                  <a:pt x="2647" y="1572"/>
                </a:lnTo>
                <a:close/>
                <a:moveTo>
                  <a:pt x="2718" y="1556"/>
                </a:moveTo>
                <a:lnTo>
                  <a:pt x="2718" y="1555"/>
                </a:lnTo>
                <a:lnTo>
                  <a:pt x="2732" y="1552"/>
                </a:lnTo>
                <a:lnTo>
                  <a:pt x="2746" y="1549"/>
                </a:lnTo>
                <a:lnTo>
                  <a:pt x="2742" y="1533"/>
                </a:lnTo>
                <a:lnTo>
                  <a:pt x="2729" y="1536"/>
                </a:lnTo>
                <a:lnTo>
                  <a:pt x="2714" y="1540"/>
                </a:lnTo>
                <a:lnTo>
                  <a:pt x="2714" y="1540"/>
                </a:lnTo>
                <a:lnTo>
                  <a:pt x="2718" y="1556"/>
                </a:lnTo>
                <a:close/>
                <a:moveTo>
                  <a:pt x="2760" y="1545"/>
                </a:moveTo>
                <a:lnTo>
                  <a:pt x="2761" y="1545"/>
                </a:lnTo>
                <a:lnTo>
                  <a:pt x="2776" y="1541"/>
                </a:lnTo>
                <a:lnTo>
                  <a:pt x="2790" y="1538"/>
                </a:lnTo>
                <a:lnTo>
                  <a:pt x="2805" y="1534"/>
                </a:lnTo>
                <a:lnTo>
                  <a:pt x="2816" y="1531"/>
                </a:lnTo>
                <a:lnTo>
                  <a:pt x="2812" y="1516"/>
                </a:lnTo>
                <a:lnTo>
                  <a:pt x="2801" y="1518"/>
                </a:lnTo>
                <a:lnTo>
                  <a:pt x="2787" y="1522"/>
                </a:lnTo>
                <a:lnTo>
                  <a:pt x="2772" y="1526"/>
                </a:lnTo>
                <a:lnTo>
                  <a:pt x="2757" y="1529"/>
                </a:lnTo>
                <a:lnTo>
                  <a:pt x="2756" y="1530"/>
                </a:lnTo>
                <a:lnTo>
                  <a:pt x="2760" y="1545"/>
                </a:lnTo>
                <a:close/>
                <a:moveTo>
                  <a:pt x="2830" y="1528"/>
                </a:moveTo>
                <a:lnTo>
                  <a:pt x="2834" y="1527"/>
                </a:lnTo>
                <a:lnTo>
                  <a:pt x="2849" y="1523"/>
                </a:lnTo>
                <a:lnTo>
                  <a:pt x="2859" y="1521"/>
                </a:lnTo>
                <a:lnTo>
                  <a:pt x="2855" y="1505"/>
                </a:lnTo>
                <a:lnTo>
                  <a:pt x="2845" y="1508"/>
                </a:lnTo>
                <a:lnTo>
                  <a:pt x="2830" y="1511"/>
                </a:lnTo>
                <a:lnTo>
                  <a:pt x="2827" y="1512"/>
                </a:lnTo>
                <a:lnTo>
                  <a:pt x="2830" y="1528"/>
                </a:lnTo>
                <a:close/>
                <a:moveTo>
                  <a:pt x="2872" y="1518"/>
                </a:moveTo>
                <a:lnTo>
                  <a:pt x="2878" y="1517"/>
                </a:lnTo>
                <a:lnTo>
                  <a:pt x="2892" y="1513"/>
                </a:lnTo>
                <a:lnTo>
                  <a:pt x="2907" y="1509"/>
                </a:lnTo>
                <a:lnTo>
                  <a:pt x="2921" y="1506"/>
                </a:lnTo>
                <a:lnTo>
                  <a:pt x="2929" y="1504"/>
                </a:lnTo>
                <a:lnTo>
                  <a:pt x="2925" y="1488"/>
                </a:lnTo>
                <a:lnTo>
                  <a:pt x="2917" y="1490"/>
                </a:lnTo>
                <a:lnTo>
                  <a:pt x="2903" y="1494"/>
                </a:lnTo>
                <a:lnTo>
                  <a:pt x="2888" y="1497"/>
                </a:lnTo>
                <a:lnTo>
                  <a:pt x="2874" y="1501"/>
                </a:lnTo>
                <a:lnTo>
                  <a:pt x="2869" y="1502"/>
                </a:lnTo>
                <a:lnTo>
                  <a:pt x="2872" y="1518"/>
                </a:lnTo>
                <a:close/>
                <a:moveTo>
                  <a:pt x="2943" y="1501"/>
                </a:moveTo>
                <a:lnTo>
                  <a:pt x="2951" y="1499"/>
                </a:lnTo>
                <a:lnTo>
                  <a:pt x="2949" y="1491"/>
                </a:lnTo>
                <a:lnTo>
                  <a:pt x="2941" y="1493"/>
                </a:lnTo>
                <a:lnTo>
                  <a:pt x="2945" y="1513"/>
                </a:lnTo>
                <a:lnTo>
                  <a:pt x="2961" y="1510"/>
                </a:lnTo>
                <a:lnTo>
                  <a:pt x="2957" y="1489"/>
                </a:lnTo>
                <a:lnTo>
                  <a:pt x="2947" y="1483"/>
                </a:lnTo>
                <a:lnTo>
                  <a:pt x="2939" y="1485"/>
                </a:lnTo>
                <a:lnTo>
                  <a:pt x="2943" y="1501"/>
                </a:lnTo>
                <a:close/>
                <a:moveTo>
                  <a:pt x="2948" y="1527"/>
                </a:moveTo>
                <a:lnTo>
                  <a:pt x="2951" y="1541"/>
                </a:lnTo>
                <a:lnTo>
                  <a:pt x="2956" y="1565"/>
                </a:lnTo>
                <a:lnTo>
                  <a:pt x="2960" y="1584"/>
                </a:lnTo>
                <a:lnTo>
                  <a:pt x="2976" y="1581"/>
                </a:lnTo>
                <a:lnTo>
                  <a:pt x="2972" y="1562"/>
                </a:lnTo>
                <a:lnTo>
                  <a:pt x="2967" y="1538"/>
                </a:lnTo>
                <a:lnTo>
                  <a:pt x="2964" y="1524"/>
                </a:lnTo>
                <a:lnTo>
                  <a:pt x="2948" y="1527"/>
                </a:lnTo>
                <a:close/>
                <a:moveTo>
                  <a:pt x="2963" y="1598"/>
                </a:moveTo>
                <a:lnTo>
                  <a:pt x="2966" y="1614"/>
                </a:lnTo>
                <a:lnTo>
                  <a:pt x="2969" y="1626"/>
                </a:lnTo>
                <a:lnTo>
                  <a:pt x="2984" y="1623"/>
                </a:lnTo>
                <a:lnTo>
                  <a:pt x="2982" y="1611"/>
                </a:lnTo>
                <a:lnTo>
                  <a:pt x="2979" y="1595"/>
                </a:lnTo>
                <a:lnTo>
                  <a:pt x="2963" y="1598"/>
                </a:lnTo>
                <a:close/>
                <a:moveTo>
                  <a:pt x="2971" y="1641"/>
                </a:moveTo>
                <a:lnTo>
                  <a:pt x="2976" y="1663"/>
                </a:lnTo>
                <a:lnTo>
                  <a:pt x="2981" y="1687"/>
                </a:lnTo>
                <a:lnTo>
                  <a:pt x="2983" y="1698"/>
                </a:lnTo>
                <a:lnTo>
                  <a:pt x="2999" y="1694"/>
                </a:lnTo>
                <a:lnTo>
                  <a:pt x="2997" y="1684"/>
                </a:lnTo>
                <a:lnTo>
                  <a:pt x="2992" y="1660"/>
                </a:lnTo>
                <a:lnTo>
                  <a:pt x="2987" y="1638"/>
                </a:lnTo>
                <a:lnTo>
                  <a:pt x="2971" y="1641"/>
                </a:lnTo>
                <a:close/>
                <a:moveTo>
                  <a:pt x="2986" y="1712"/>
                </a:moveTo>
                <a:lnTo>
                  <a:pt x="2990" y="1735"/>
                </a:lnTo>
                <a:lnTo>
                  <a:pt x="2992" y="1740"/>
                </a:lnTo>
                <a:lnTo>
                  <a:pt x="3007" y="1737"/>
                </a:lnTo>
                <a:lnTo>
                  <a:pt x="3006" y="1732"/>
                </a:lnTo>
                <a:lnTo>
                  <a:pt x="3002" y="1709"/>
                </a:lnTo>
                <a:lnTo>
                  <a:pt x="2986" y="1712"/>
                </a:lnTo>
                <a:close/>
                <a:moveTo>
                  <a:pt x="2995" y="1755"/>
                </a:moveTo>
                <a:lnTo>
                  <a:pt x="2995" y="1758"/>
                </a:lnTo>
                <a:lnTo>
                  <a:pt x="3000" y="1782"/>
                </a:lnTo>
                <a:lnTo>
                  <a:pt x="3005" y="1806"/>
                </a:lnTo>
                <a:lnTo>
                  <a:pt x="3006" y="1811"/>
                </a:lnTo>
                <a:lnTo>
                  <a:pt x="3022" y="1808"/>
                </a:lnTo>
                <a:lnTo>
                  <a:pt x="3021" y="1803"/>
                </a:lnTo>
                <a:lnTo>
                  <a:pt x="3016" y="1779"/>
                </a:lnTo>
                <a:lnTo>
                  <a:pt x="3011" y="1755"/>
                </a:lnTo>
                <a:lnTo>
                  <a:pt x="3010" y="1751"/>
                </a:lnTo>
                <a:lnTo>
                  <a:pt x="2995" y="1755"/>
                </a:lnTo>
                <a:close/>
                <a:moveTo>
                  <a:pt x="3009" y="1826"/>
                </a:moveTo>
                <a:lnTo>
                  <a:pt x="3010" y="1829"/>
                </a:lnTo>
                <a:lnTo>
                  <a:pt x="3015" y="1852"/>
                </a:lnTo>
                <a:lnTo>
                  <a:pt x="3015" y="1854"/>
                </a:lnTo>
                <a:lnTo>
                  <a:pt x="3031" y="1851"/>
                </a:lnTo>
                <a:lnTo>
                  <a:pt x="3030" y="1849"/>
                </a:lnTo>
                <a:lnTo>
                  <a:pt x="3025" y="1826"/>
                </a:lnTo>
                <a:lnTo>
                  <a:pt x="3025" y="1822"/>
                </a:lnTo>
                <a:lnTo>
                  <a:pt x="3009" y="1826"/>
                </a:lnTo>
                <a:close/>
                <a:moveTo>
                  <a:pt x="3018" y="1868"/>
                </a:moveTo>
                <a:lnTo>
                  <a:pt x="3019" y="1876"/>
                </a:lnTo>
                <a:lnTo>
                  <a:pt x="3024" y="1899"/>
                </a:lnTo>
                <a:lnTo>
                  <a:pt x="3028" y="1922"/>
                </a:lnTo>
                <a:lnTo>
                  <a:pt x="3029" y="1925"/>
                </a:lnTo>
                <a:lnTo>
                  <a:pt x="3045" y="1922"/>
                </a:lnTo>
                <a:lnTo>
                  <a:pt x="3044" y="1919"/>
                </a:lnTo>
                <a:lnTo>
                  <a:pt x="3040" y="1896"/>
                </a:lnTo>
                <a:lnTo>
                  <a:pt x="3035" y="1873"/>
                </a:lnTo>
                <a:lnTo>
                  <a:pt x="3033" y="1865"/>
                </a:lnTo>
                <a:lnTo>
                  <a:pt x="3018" y="1868"/>
                </a:lnTo>
                <a:close/>
                <a:moveTo>
                  <a:pt x="3032" y="1939"/>
                </a:moveTo>
                <a:lnTo>
                  <a:pt x="3033" y="1945"/>
                </a:lnTo>
                <a:lnTo>
                  <a:pt x="3038" y="1967"/>
                </a:lnTo>
                <a:lnTo>
                  <a:pt x="3053" y="1964"/>
                </a:lnTo>
                <a:lnTo>
                  <a:pt x="3049" y="1941"/>
                </a:lnTo>
                <a:lnTo>
                  <a:pt x="3048" y="1936"/>
                </a:lnTo>
                <a:lnTo>
                  <a:pt x="3032" y="1939"/>
                </a:lnTo>
                <a:close/>
                <a:moveTo>
                  <a:pt x="3041" y="1982"/>
                </a:moveTo>
                <a:lnTo>
                  <a:pt x="3042" y="1990"/>
                </a:lnTo>
                <a:lnTo>
                  <a:pt x="3047" y="2013"/>
                </a:lnTo>
                <a:lnTo>
                  <a:pt x="3052" y="2036"/>
                </a:lnTo>
                <a:lnTo>
                  <a:pt x="3052" y="2038"/>
                </a:lnTo>
                <a:lnTo>
                  <a:pt x="3068" y="2035"/>
                </a:lnTo>
                <a:lnTo>
                  <a:pt x="3067" y="2032"/>
                </a:lnTo>
                <a:lnTo>
                  <a:pt x="3063" y="2010"/>
                </a:lnTo>
                <a:lnTo>
                  <a:pt x="3058" y="1987"/>
                </a:lnTo>
                <a:lnTo>
                  <a:pt x="3057" y="1979"/>
                </a:lnTo>
                <a:lnTo>
                  <a:pt x="3041" y="1982"/>
                </a:lnTo>
                <a:close/>
                <a:moveTo>
                  <a:pt x="3055" y="2053"/>
                </a:moveTo>
                <a:lnTo>
                  <a:pt x="3056" y="2058"/>
                </a:lnTo>
                <a:lnTo>
                  <a:pt x="3061" y="2080"/>
                </a:lnTo>
                <a:lnTo>
                  <a:pt x="3061" y="2081"/>
                </a:lnTo>
                <a:lnTo>
                  <a:pt x="3077" y="2078"/>
                </a:lnTo>
                <a:lnTo>
                  <a:pt x="3076" y="2077"/>
                </a:lnTo>
                <a:lnTo>
                  <a:pt x="3072" y="2055"/>
                </a:lnTo>
                <a:lnTo>
                  <a:pt x="3071" y="2050"/>
                </a:lnTo>
                <a:lnTo>
                  <a:pt x="3055" y="2053"/>
                </a:lnTo>
                <a:close/>
                <a:moveTo>
                  <a:pt x="3064" y="2096"/>
                </a:moveTo>
                <a:lnTo>
                  <a:pt x="3065" y="2103"/>
                </a:lnTo>
                <a:lnTo>
                  <a:pt x="3070" y="2125"/>
                </a:lnTo>
                <a:lnTo>
                  <a:pt x="3074" y="2147"/>
                </a:lnTo>
                <a:lnTo>
                  <a:pt x="3075" y="2152"/>
                </a:lnTo>
                <a:lnTo>
                  <a:pt x="3091" y="2149"/>
                </a:lnTo>
                <a:lnTo>
                  <a:pt x="3090" y="2144"/>
                </a:lnTo>
                <a:lnTo>
                  <a:pt x="3085" y="2121"/>
                </a:lnTo>
                <a:lnTo>
                  <a:pt x="3081" y="2099"/>
                </a:lnTo>
                <a:lnTo>
                  <a:pt x="3079" y="2092"/>
                </a:lnTo>
                <a:lnTo>
                  <a:pt x="3064" y="2096"/>
                </a:lnTo>
                <a:close/>
                <a:moveTo>
                  <a:pt x="3078" y="2166"/>
                </a:moveTo>
                <a:lnTo>
                  <a:pt x="3079" y="2169"/>
                </a:lnTo>
                <a:lnTo>
                  <a:pt x="3083" y="2191"/>
                </a:lnTo>
                <a:lnTo>
                  <a:pt x="3084" y="2195"/>
                </a:lnTo>
                <a:lnTo>
                  <a:pt x="3100" y="2192"/>
                </a:lnTo>
                <a:lnTo>
                  <a:pt x="3099" y="2188"/>
                </a:lnTo>
                <a:lnTo>
                  <a:pt x="3095" y="2166"/>
                </a:lnTo>
                <a:lnTo>
                  <a:pt x="3094" y="2163"/>
                </a:lnTo>
                <a:lnTo>
                  <a:pt x="3078" y="2166"/>
                </a:lnTo>
                <a:close/>
                <a:moveTo>
                  <a:pt x="3087" y="2209"/>
                </a:moveTo>
                <a:lnTo>
                  <a:pt x="3088" y="2213"/>
                </a:lnTo>
                <a:lnTo>
                  <a:pt x="3092" y="2234"/>
                </a:lnTo>
                <a:lnTo>
                  <a:pt x="3096" y="2256"/>
                </a:lnTo>
                <a:lnTo>
                  <a:pt x="3098" y="2266"/>
                </a:lnTo>
                <a:lnTo>
                  <a:pt x="3114" y="2263"/>
                </a:lnTo>
                <a:lnTo>
                  <a:pt x="3112" y="2253"/>
                </a:lnTo>
                <a:lnTo>
                  <a:pt x="3108" y="2231"/>
                </a:lnTo>
                <a:lnTo>
                  <a:pt x="3103" y="2209"/>
                </a:lnTo>
                <a:lnTo>
                  <a:pt x="3103" y="2206"/>
                </a:lnTo>
                <a:lnTo>
                  <a:pt x="3087" y="2209"/>
                </a:lnTo>
                <a:close/>
                <a:moveTo>
                  <a:pt x="3101" y="2280"/>
                </a:moveTo>
                <a:lnTo>
                  <a:pt x="3105" y="2299"/>
                </a:lnTo>
                <a:lnTo>
                  <a:pt x="3107" y="2308"/>
                </a:lnTo>
                <a:lnTo>
                  <a:pt x="3123" y="2305"/>
                </a:lnTo>
                <a:lnTo>
                  <a:pt x="3121" y="2295"/>
                </a:lnTo>
                <a:lnTo>
                  <a:pt x="3117" y="2277"/>
                </a:lnTo>
                <a:lnTo>
                  <a:pt x="3101" y="2280"/>
                </a:lnTo>
                <a:close/>
                <a:moveTo>
                  <a:pt x="3110" y="2323"/>
                </a:moveTo>
                <a:lnTo>
                  <a:pt x="3114" y="2341"/>
                </a:lnTo>
                <a:lnTo>
                  <a:pt x="3118" y="2363"/>
                </a:lnTo>
                <a:lnTo>
                  <a:pt x="3121" y="2379"/>
                </a:lnTo>
                <a:lnTo>
                  <a:pt x="3137" y="2376"/>
                </a:lnTo>
                <a:lnTo>
                  <a:pt x="3134" y="2359"/>
                </a:lnTo>
                <a:lnTo>
                  <a:pt x="3130" y="2338"/>
                </a:lnTo>
                <a:lnTo>
                  <a:pt x="3126" y="2319"/>
                </a:lnTo>
                <a:lnTo>
                  <a:pt x="3110" y="2323"/>
                </a:lnTo>
                <a:close/>
                <a:moveTo>
                  <a:pt x="3124" y="2394"/>
                </a:moveTo>
                <a:lnTo>
                  <a:pt x="3127" y="2404"/>
                </a:lnTo>
                <a:lnTo>
                  <a:pt x="3130" y="2422"/>
                </a:lnTo>
                <a:lnTo>
                  <a:pt x="3146" y="2419"/>
                </a:lnTo>
                <a:lnTo>
                  <a:pt x="3142" y="2401"/>
                </a:lnTo>
                <a:lnTo>
                  <a:pt x="3140" y="2391"/>
                </a:lnTo>
                <a:lnTo>
                  <a:pt x="3124" y="2394"/>
                </a:lnTo>
                <a:close/>
                <a:moveTo>
                  <a:pt x="3133" y="2436"/>
                </a:moveTo>
                <a:lnTo>
                  <a:pt x="3135" y="2446"/>
                </a:lnTo>
                <a:lnTo>
                  <a:pt x="3139" y="2467"/>
                </a:lnTo>
                <a:lnTo>
                  <a:pt x="3143" y="2488"/>
                </a:lnTo>
                <a:lnTo>
                  <a:pt x="3144" y="2493"/>
                </a:lnTo>
                <a:lnTo>
                  <a:pt x="3160" y="2490"/>
                </a:lnTo>
                <a:lnTo>
                  <a:pt x="3159" y="2485"/>
                </a:lnTo>
                <a:lnTo>
                  <a:pt x="3155" y="2464"/>
                </a:lnTo>
                <a:lnTo>
                  <a:pt x="3151" y="2443"/>
                </a:lnTo>
                <a:lnTo>
                  <a:pt x="3149" y="2433"/>
                </a:lnTo>
                <a:lnTo>
                  <a:pt x="3133" y="2436"/>
                </a:lnTo>
                <a:close/>
                <a:moveTo>
                  <a:pt x="3147" y="2507"/>
                </a:moveTo>
                <a:lnTo>
                  <a:pt x="3148" y="2508"/>
                </a:lnTo>
                <a:lnTo>
                  <a:pt x="3152" y="2529"/>
                </a:lnTo>
                <a:lnTo>
                  <a:pt x="3153" y="2536"/>
                </a:lnTo>
                <a:lnTo>
                  <a:pt x="3169" y="2533"/>
                </a:lnTo>
                <a:lnTo>
                  <a:pt x="3168" y="2526"/>
                </a:lnTo>
                <a:lnTo>
                  <a:pt x="3163" y="2505"/>
                </a:lnTo>
                <a:lnTo>
                  <a:pt x="3163" y="2504"/>
                </a:lnTo>
                <a:lnTo>
                  <a:pt x="3147" y="2507"/>
                </a:lnTo>
                <a:close/>
                <a:moveTo>
                  <a:pt x="3156" y="2550"/>
                </a:moveTo>
                <a:lnTo>
                  <a:pt x="3160" y="2569"/>
                </a:lnTo>
                <a:lnTo>
                  <a:pt x="3164" y="2590"/>
                </a:lnTo>
                <a:lnTo>
                  <a:pt x="3168" y="2607"/>
                </a:lnTo>
                <a:lnTo>
                  <a:pt x="3183" y="2604"/>
                </a:lnTo>
                <a:lnTo>
                  <a:pt x="3180" y="2586"/>
                </a:lnTo>
                <a:lnTo>
                  <a:pt x="3176" y="2566"/>
                </a:lnTo>
                <a:lnTo>
                  <a:pt x="3172" y="2547"/>
                </a:lnTo>
                <a:lnTo>
                  <a:pt x="3156" y="2550"/>
                </a:lnTo>
                <a:close/>
                <a:moveTo>
                  <a:pt x="3170" y="2621"/>
                </a:moveTo>
                <a:lnTo>
                  <a:pt x="3172" y="2630"/>
                </a:lnTo>
                <a:lnTo>
                  <a:pt x="3176" y="2649"/>
                </a:lnTo>
                <a:lnTo>
                  <a:pt x="3192" y="2646"/>
                </a:lnTo>
                <a:lnTo>
                  <a:pt x="3188" y="2626"/>
                </a:lnTo>
                <a:lnTo>
                  <a:pt x="3186" y="2618"/>
                </a:lnTo>
                <a:lnTo>
                  <a:pt x="3170" y="2621"/>
                </a:lnTo>
                <a:close/>
                <a:moveTo>
                  <a:pt x="3179" y="2664"/>
                </a:moveTo>
                <a:lnTo>
                  <a:pt x="3180" y="2670"/>
                </a:lnTo>
                <a:lnTo>
                  <a:pt x="3184" y="2690"/>
                </a:lnTo>
                <a:lnTo>
                  <a:pt x="3188" y="2709"/>
                </a:lnTo>
                <a:lnTo>
                  <a:pt x="3190" y="2720"/>
                </a:lnTo>
                <a:lnTo>
                  <a:pt x="3206" y="2717"/>
                </a:lnTo>
                <a:lnTo>
                  <a:pt x="3204" y="2706"/>
                </a:lnTo>
                <a:lnTo>
                  <a:pt x="3200" y="2686"/>
                </a:lnTo>
                <a:lnTo>
                  <a:pt x="3196" y="2666"/>
                </a:lnTo>
                <a:lnTo>
                  <a:pt x="3195" y="2660"/>
                </a:lnTo>
                <a:lnTo>
                  <a:pt x="3179" y="2664"/>
                </a:lnTo>
                <a:close/>
                <a:moveTo>
                  <a:pt x="3194" y="2735"/>
                </a:moveTo>
                <a:lnTo>
                  <a:pt x="3196" y="2748"/>
                </a:lnTo>
                <a:lnTo>
                  <a:pt x="3199" y="2763"/>
                </a:lnTo>
                <a:lnTo>
                  <a:pt x="3215" y="2760"/>
                </a:lnTo>
                <a:lnTo>
                  <a:pt x="3212" y="2745"/>
                </a:lnTo>
                <a:lnTo>
                  <a:pt x="3209" y="2731"/>
                </a:lnTo>
                <a:lnTo>
                  <a:pt x="3194" y="2735"/>
                </a:lnTo>
                <a:close/>
                <a:moveTo>
                  <a:pt x="3202" y="2777"/>
                </a:moveTo>
                <a:lnTo>
                  <a:pt x="3204" y="2787"/>
                </a:lnTo>
                <a:lnTo>
                  <a:pt x="3208" y="2807"/>
                </a:lnTo>
                <a:lnTo>
                  <a:pt x="3212" y="2826"/>
                </a:lnTo>
                <a:lnTo>
                  <a:pt x="3214" y="2834"/>
                </a:lnTo>
                <a:lnTo>
                  <a:pt x="3229" y="2831"/>
                </a:lnTo>
                <a:lnTo>
                  <a:pt x="3228" y="2823"/>
                </a:lnTo>
                <a:lnTo>
                  <a:pt x="3224" y="2803"/>
                </a:lnTo>
                <a:lnTo>
                  <a:pt x="3220" y="2784"/>
                </a:lnTo>
                <a:lnTo>
                  <a:pt x="3218" y="2774"/>
                </a:lnTo>
                <a:lnTo>
                  <a:pt x="3202" y="2777"/>
                </a:lnTo>
                <a:close/>
                <a:moveTo>
                  <a:pt x="3216" y="2848"/>
                </a:moveTo>
                <a:lnTo>
                  <a:pt x="3220" y="2864"/>
                </a:lnTo>
                <a:lnTo>
                  <a:pt x="3225" y="2870"/>
                </a:lnTo>
                <a:lnTo>
                  <a:pt x="3236" y="2874"/>
                </a:lnTo>
                <a:lnTo>
                  <a:pt x="3240" y="2874"/>
                </a:lnTo>
                <a:lnTo>
                  <a:pt x="3241" y="2873"/>
                </a:lnTo>
                <a:lnTo>
                  <a:pt x="3238" y="2858"/>
                </a:lnTo>
                <a:lnTo>
                  <a:pt x="3236" y="2858"/>
                </a:lnTo>
                <a:lnTo>
                  <a:pt x="3238" y="2866"/>
                </a:lnTo>
                <a:lnTo>
                  <a:pt x="3240" y="2858"/>
                </a:lnTo>
                <a:lnTo>
                  <a:pt x="3230" y="2855"/>
                </a:lnTo>
                <a:lnTo>
                  <a:pt x="3228" y="2863"/>
                </a:lnTo>
                <a:lnTo>
                  <a:pt x="3235" y="2861"/>
                </a:lnTo>
                <a:lnTo>
                  <a:pt x="3232" y="2845"/>
                </a:lnTo>
                <a:lnTo>
                  <a:pt x="3216" y="2848"/>
                </a:lnTo>
                <a:close/>
                <a:moveTo>
                  <a:pt x="3256" y="2870"/>
                </a:moveTo>
                <a:lnTo>
                  <a:pt x="3266" y="2867"/>
                </a:lnTo>
                <a:lnTo>
                  <a:pt x="3279" y="2864"/>
                </a:lnTo>
                <a:lnTo>
                  <a:pt x="3292" y="2861"/>
                </a:lnTo>
                <a:lnTo>
                  <a:pt x="3305" y="2858"/>
                </a:lnTo>
                <a:lnTo>
                  <a:pt x="3312" y="2856"/>
                </a:lnTo>
                <a:lnTo>
                  <a:pt x="3308" y="2841"/>
                </a:lnTo>
                <a:lnTo>
                  <a:pt x="3302" y="2842"/>
                </a:lnTo>
                <a:lnTo>
                  <a:pt x="3289" y="2845"/>
                </a:lnTo>
                <a:lnTo>
                  <a:pt x="3275" y="2848"/>
                </a:lnTo>
                <a:lnTo>
                  <a:pt x="3262" y="2852"/>
                </a:lnTo>
                <a:lnTo>
                  <a:pt x="3252" y="2854"/>
                </a:lnTo>
                <a:lnTo>
                  <a:pt x="3256" y="2870"/>
                </a:lnTo>
                <a:close/>
                <a:moveTo>
                  <a:pt x="3326" y="2853"/>
                </a:moveTo>
                <a:lnTo>
                  <a:pt x="3332" y="2851"/>
                </a:lnTo>
                <a:lnTo>
                  <a:pt x="3345" y="2848"/>
                </a:lnTo>
                <a:lnTo>
                  <a:pt x="3354" y="2846"/>
                </a:lnTo>
                <a:lnTo>
                  <a:pt x="3350" y="2830"/>
                </a:lnTo>
                <a:lnTo>
                  <a:pt x="3341" y="2832"/>
                </a:lnTo>
                <a:lnTo>
                  <a:pt x="3328" y="2836"/>
                </a:lnTo>
                <a:lnTo>
                  <a:pt x="3322" y="2837"/>
                </a:lnTo>
                <a:lnTo>
                  <a:pt x="3326" y="2853"/>
                </a:lnTo>
                <a:close/>
                <a:moveTo>
                  <a:pt x="3368" y="2842"/>
                </a:moveTo>
                <a:lnTo>
                  <a:pt x="3371" y="2842"/>
                </a:lnTo>
                <a:lnTo>
                  <a:pt x="3384" y="2838"/>
                </a:lnTo>
                <a:lnTo>
                  <a:pt x="3397" y="2835"/>
                </a:lnTo>
                <a:lnTo>
                  <a:pt x="3410" y="2832"/>
                </a:lnTo>
                <a:lnTo>
                  <a:pt x="3424" y="2829"/>
                </a:lnTo>
                <a:lnTo>
                  <a:pt x="3425" y="2829"/>
                </a:lnTo>
                <a:lnTo>
                  <a:pt x="3421" y="2813"/>
                </a:lnTo>
                <a:lnTo>
                  <a:pt x="3420" y="2813"/>
                </a:lnTo>
                <a:lnTo>
                  <a:pt x="3407" y="2816"/>
                </a:lnTo>
                <a:lnTo>
                  <a:pt x="3394" y="2820"/>
                </a:lnTo>
                <a:lnTo>
                  <a:pt x="3380" y="2823"/>
                </a:lnTo>
                <a:lnTo>
                  <a:pt x="3367" y="2826"/>
                </a:lnTo>
                <a:lnTo>
                  <a:pt x="3364" y="2827"/>
                </a:lnTo>
                <a:lnTo>
                  <a:pt x="3368" y="2842"/>
                </a:lnTo>
                <a:close/>
                <a:moveTo>
                  <a:pt x="3439" y="2825"/>
                </a:moveTo>
                <a:lnTo>
                  <a:pt x="3450" y="2822"/>
                </a:lnTo>
                <a:lnTo>
                  <a:pt x="3463" y="2819"/>
                </a:lnTo>
                <a:lnTo>
                  <a:pt x="3467" y="2819"/>
                </a:lnTo>
                <a:lnTo>
                  <a:pt x="3463" y="2803"/>
                </a:lnTo>
                <a:lnTo>
                  <a:pt x="3459" y="2804"/>
                </a:lnTo>
                <a:lnTo>
                  <a:pt x="3446" y="2807"/>
                </a:lnTo>
                <a:lnTo>
                  <a:pt x="3435" y="2810"/>
                </a:lnTo>
                <a:lnTo>
                  <a:pt x="3439" y="2825"/>
                </a:lnTo>
                <a:close/>
                <a:moveTo>
                  <a:pt x="3481" y="2815"/>
                </a:moveTo>
                <a:lnTo>
                  <a:pt x="3490" y="2813"/>
                </a:lnTo>
                <a:lnTo>
                  <a:pt x="3503" y="2810"/>
                </a:lnTo>
                <a:lnTo>
                  <a:pt x="3516" y="2806"/>
                </a:lnTo>
                <a:lnTo>
                  <a:pt x="3529" y="2803"/>
                </a:lnTo>
                <a:lnTo>
                  <a:pt x="3537" y="2801"/>
                </a:lnTo>
                <a:lnTo>
                  <a:pt x="3533" y="2786"/>
                </a:lnTo>
                <a:lnTo>
                  <a:pt x="3525" y="2788"/>
                </a:lnTo>
                <a:lnTo>
                  <a:pt x="3512" y="2791"/>
                </a:lnTo>
                <a:lnTo>
                  <a:pt x="3499" y="2794"/>
                </a:lnTo>
                <a:lnTo>
                  <a:pt x="3486" y="2797"/>
                </a:lnTo>
                <a:lnTo>
                  <a:pt x="3477" y="2800"/>
                </a:lnTo>
                <a:lnTo>
                  <a:pt x="3481" y="2815"/>
                </a:lnTo>
                <a:close/>
                <a:moveTo>
                  <a:pt x="3551" y="2798"/>
                </a:moveTo>
                <a:lnTo>
                  <a:pt x="3556" y="2797"/>
                </a:lnTo>
                <a:lnTo>
                  <a:pt x="3569" y="2793"/>
                </a:lnTo>
                <a:lnTo>
                  <a:pt x="3579" y="2791"/>
                </a:lnTo>
                <a:lnTo>
                  <a:pt x="3576" y="2775"/>
                </a:lnTo>
                <a:lnTo>
                  <a:pt x="3565" y="2778"/>
                </a:lnTo>
                <a:lnTo>
                  <a:pt x="3552" y="2781"/>
                </a:lnTo>
                <a:lnTo>
                  <a:pt x="3547" y="2782"/>
                </a:lnTo>
                <a:lnTo>
                  <a:pt x="3551" y="2798"/>
                </a:lnTo>
                <a:close/>
                <a:moveTo>
                  <a:pt x="3593" y="2788"/>
                </a:moveTo>
                <a:lnTo>
                  <a:pt x="3596" y="2787"/>
                </a:lnTo>
                <a:lnTo>
                  <a:pt x="3609" y="2784"/>
                </a:lnTo>
                <a:lnTo>
                  <a:pt x="3622" y="2781"/>
                </a:lnTo>
                <a:lnTo>
                  <a:pt x="3636" y="2777"/>
                </a:lnTo>
                <a:lnTo>
                  <a:pt x="3649" y="2774"/>
                </a:lnTo>
                <a:lnTo>
                  <a:pt x="3650" y="2774"/>
                </a:lnTo>
                <a:lnTo>
                  <a:pt x="3646" y="2758"/>
                </a:lnTo>
                <a:lnTo>
                  <a:pt x="3645" y="2758"/>
                </a:lnTo>
                <a:lnTo>
                  <a:pt x="3632" y="2762"/>
                </a:lnTo>
                <a:lnTo>
                  <a:pt x="3618" y="2765"/>
                </a:lnTo>
                <a:lnTo>
                  <a:pt x="3605" y="2768"/>
                </a:lnTo>
                <a:lnTo>
                  <a:pt x="3592" y="2771"/>
                </a:lnTo>
                <a:lnTo>
                  <a:pt x="3590" y="2772"/>
                </a:lnTo>
                <a:lnTo>
                  <a:pt x="3593" y="2788"/>
                </a:lnTo>
                <a:close/>
                <a:moveTo>
                  <a:pt x="3664" y="2771"/>
                </a:moveTo>
                <a:lnTo>
                  <a:pt x="3676" y="2768"/>
                </a:lnTo>
                <a:lnTo>
                  <a:pt x="3689" y="2764"/>
                </a:lnTo>
                <a:lnTo>
                  <a:pt x="3692" y="2764"/>
                </a:lnTo>
                <a:lnTo>
                  <a:pt x="3688" y="2748"/>
                </a:lnTo>
                <a:lnTo>
                  <a:pt x="3685" y="2749"/>
                </a:lnTo>
                <a:lnTo>
                  <a:pt x="3672" y="2752"/>
                </a:lnTo>
                <a:lnTo>
                  <a:pt x="3660" y="2755"/>
                </a:lnTo>
                <a:lnTo>
                  <a:pt x="3664" y="2771"/>
                </a:lnTo>
                <a:close/>
                <a:moveTo>
                  <a:pt x="3706" y="2760"/>
                </a:moveTo>
                <a:lnTo>
                  <a:pt x="3716" y="2758"/>
                </a:lnTo>
                <a:lnTo>
                  <a:pt x="3729" y="2755"/>
                </a:lnTo>
                <a:lnTo>
                  <a:pt x="3742" y="2751"/>
                </a:lnTo>
                <a:lnTo>
                  <a:pt x="3756" y="2748"/>
                </a:lnTo>
                <a:lnTo>
                  <a:pt x="3762" y="2747"/>
                </a:lnTo>
                <a:lnTo>
                  <a:pt x="3758" y="2731"/>
                </a:lnTo>
                <a:lnTo>
                  <a:pt x="3752" y="2732"/>
                </a:lnTo>
                <a:lnTo>
                  <a:pt x="3738" y="2736"/>
                </a:lnTo>
                <a:lnTo>
                  <a:pt x="3725" y="2739"/>
                </a:lnTo>
                <a:lnTo>
                  <a:pt x="3712" y="2742"/>
                </a:lnTo>
                <a:lnTo>
                  <a:pt x="3702" y="2745"/>
                </a:lnTo>
                <a:lnTo>
                  <a:pt x="3706" y="2760"/>
                </a:lnTo>
                <a:close/>
                <a:moveTo>
                  <a:pt x="3776" y="2743"/>
                </a:moveTo>
                <a:lnTo>
                  <a:pt x="3783" y="2742"/>
                </a:lnTo>
                <a:lnTo>
                  <a:pt x="3796" y="2739"/>
                </a:lnTo>
                <a:lnTo>
                  <a:pt x="3805" y="2736"/>
                </a:lnTo>
                <a:lnTo>
                  <a:pt x="3801" y="2721"/>
                </a:lnTo>
                <a:lnTo>
                  <a:pt x="3792" y="2723"/>
                </a:lnTo>
                <a:lnTo>
                  <a:pt x="3779" y="2726"/>
                </a:lnTo>
                <a:lnTo>
                  <a:pt x="3773" y="2728"/>
                </a:lnTo>
                <a:lnTo>
                  <a:pt x="3776" y="2743"/>
                </a:lnTo>
                <a:close/>
                <a:moveTo>
                  <a:pt x="3818" y="2733"/>
                </a:moveTo>
                <a:lnTo>
                  <a:pt x="3823" y="2732"/>
                </a:lnTo>
                <a:lnTo>
                  <a:pt x="3836" y="2729"/>
                </a:lnTo>
                <a:lnTo>
                  <a:pt x="3850" y="2725"/>
                </a:lnTo>
                <a:lnTo>
                  <a:pt x="3863" y="2722"/>
                </a:lnTo>
                <a:lnTo>
                  <a:pt x="3875" y="2719"/>
                </a:lnTo>
                <a:lnTo>
                  <a:pt x="3871" y="2703"/>
                </a:lnTo>
                <a:lnTo>
                  <a:pt x="3859" y="2706"/>
                </a:lnTo>
                <a:lnTo>
                  <a:pt x="3846" y="2710"/>
                </a:lnTo>
                <a:lnTo>
                  <a:pt x="3833" y="2713"/>
                </a:lnTo>
                <a:lnTo>
                  <a:pt x="3819" y="2716"/>
                </a:lnTo>
                <a:lnTo>
                  <a:pt x="3815" y="2717"/>
                </a:lnTo>
                <a:lnTo>
                  <a:pt x="3818" y="2733"/>
                </a:lnTo>
                <a:close/>
                <a:moveTo>
                  <a:pt x="3889" y="2716"/>
                </a:moveTo>
                <a:lnTo>
                  <a:pt x="3890" y="2716"/>
                </a:lnTo>
                <a:lnTo>
                  <a:pt x="3904" y="2712"/>
                </a:lnTo>
                <a:lnTo>
                  <a:pt x="3917" y="2709"/>
                </a:lnTo>
                <a:lnTo>
                  <a:pt x="3913" y="2693"/>
                </a:lnTo>
                <a:lnTo>
                  <a:pt x="3900" y="2697"/>
                </a:lnTo>
                <a:lnTo>
                  <a:pt x="3886" y="2700"/>
                </a:lnTo>
                <a:lnTo>
                  <a:pt x="3885" y="2700"/>
                </a:lnTo>
                <a:lnTo>
                  <a:pt x="3889" y="2716"/>
                </a:lnTo>
                <a:close/>
                <a:moveTo>
                  <a:pt x="3931" y="2706"/>
                </a:moveTo>
                <a:lnTo>
                  <a:pt x="3944" y="2702"/>
                </a:lnTo>
                <a:lnTo>
                  <a:pt x="3958" y="2699"/>
                </a:lnTo>
                <a:lnTo>
                  <a:pt x="3971" y="2696"/>
                </a:lnTo>
                <a:lnTo>
                  <a:pt x="3985" y="2692"/>
                </a:lnTo>
                <a:lnTo>
                  <a:pt x="3987" y="2692"/>
                </a:lnTo>
                <a:lnTo>
                  <a:pt x="3983" y="2676"/>
                </a:lnTo>
                <a:lnTo>
                  <a:pt x="3981" y="2677"/>
                </a:lnTo>
                <a:lnTo>
                  <a:pt x="3967" y="2680"/>
                </a:lnTo>
                <a:lnTo>
                  <a:pt x="3954" y="2683"/>
                </a:lnTo>
                <a:lnTo>
                  <a:pt x="3940" y="2687"/>
                </a:lnTo>
                <a:lnTo>
                  <a:pt x="3927" y="2690"/>
                </a:lnTo>
                <a:lnTo>
                  <a:pt x="3931" y="2706"/>
                </a:lnTo>
                <a:close/>
                <a:moveTo>
                  <a:pt x="4002" y="2688"/>
                </a:moveTo>
                <a:lnTo>
                  <a:pt x="4012" y="2686"/>
                </a:lnTo>
                <a:lnTo>
                  <a:pt x="4025" y="2683"/>
                </a:lnTo>
                <a:lnTo>
                  <a:pt x="4030" y="2681"/>
                </a:lnTo>
                <a:lnTo>
                  <a:pt x="4026" y="2666"/>
                </a:lnTo>
                <a:lnTo>
                  <a:pt x="4022" y="2667"/>
                </a:lnTo>
                <a:lnTo>
                  <a:pt x="4008" y="2670"/>
                </a:lnTo>
                <a:lnTo>
                  <a:pt x="3998" y="2673"/>
                </a:lnTo>
                <a:lnTo>
                  <a:pt x="4002" y="2688"/>
                </a:lnTo>
                <a:close/>
                <a:moveTo>
                  <a:pt x="4044" y="2678"/>
                </a:moveTo>
                <a:lnTo>
                  <a:pt x="4053" y="2676"/>
                </a:lnTo>
                <a:lnTo>
                  <a:pt x="4066" y="2673"/>
                </a:lnTo>
                <a:lnTo>
                  <a:pt x="4080" y="2669"/>
                </a:lnTo>
                <a:lnTo>
                  <a:pt x="4094" y="2666"/>
                </a:lnTo>
                <a:lnTo>
                  <a:pt x="4100" y="2665"/>
                </a:lnTo>
                <a:lnTo>
                  <a:pt x="4096" y="2649"/>
                </a:lnTo>
                <a:lnTo>
                  <a:pt x="4090" y="2650"/>
                </a:lnTo>
                <a:lnTo>
                  <a:pt x="4076" y="2654"/>
                </a:lnTo>
                <a:lnTo>
                  <a:pt x="4063" y="2657"/>
                </a:lnTo>
                <a:lnTo>
                  <a:pt x="4049" y="2660"/>
                </a:lnTo>
                <a:lnTo>
                  <a:pt x="4040" y="2662"/>
                </a:lnTo>
                <a:lnTo>
                  <a:pt x="4044" y="2678"/>
                </a:lnTo>
                <a:close/>
                <a:moveTo>
                  <a:pt x="4114" y="2661"/>
                </a:moveTo>
                <a:lnTo>
                  <a:pt x="4121" y="2659"/>
                </a:lnTo>
                <a:lnTo>
                  <a:pt x="4134" y="2656"/>
                </a:lnTo>
                <a:lnTo>
                  <a:pt x="4142" y="2654"/>
                </a:lnTo>
                <a:lnTo>
                  <a:pt x="4138" y="2639"/>
                </a:lnTo>
                <a:lnTo>
                  <a:pt x="4131" y="2640"/>
                </a:lnTo>
                <a:lnTo>
                  <a:pt x="4117" y="2644"/>
                </a:lnTo>
                <a:lnTo>
                  <a:pt x="4110" y="2645"/>
                </a:lnTo>
                <a:lnTo>
                  <a:pt x="4114" y="2661"/>
                </a:lnTo>
                <a:close/>
                <a:moveTo>
                  <a:pt x="4156" y="2651"/>
                </a:moveTo>
                <a:lnTo>
                  <a:pt x="4162" y="2649"/>
                </a:lnTo>
                <a:lnTo>
                  <a:pt x="4175" y="2646"/>
                </a:lnTo>
                <a:lnTo>
                  <a:pt x="4189" y="2643"/>
                </a:lnTo>
                <a:lnTo>
                  <a:pt x="4203" y="2639"/>
                </a:lnTo>
                <a:lnTo>
                  <a:pt x="4212" y="2637"/>
                </a:lnTo>
                <a:lnTo>
                  <a:pt x="4209" y="2621"/>
                </a:lnTo>
                <a:lnTo>
                  <a:pt x="4199" y="2624"/>
                </a:lnTo>
                <a:lnTo>
                  <a:pt x="4185" y="2627"/>
                </a:lnTo>
                <a:lnTo>
                  <a:pt x="4172" y="2630"/>
                </a:lnTo>
                <a:lnTo>
                  <a:pt x="4158" y="2634"/>
                </a:lnTo>
                <a:lnTo>
                  <a:pt x="4152" y="2635"/>
                </a:lnTo>
                <a:lnTo>
                  <a:pt x="4156" y="2651"/>
                </a:lnTo>
                <a:close/>
                <a:moveTo>
                  <a:pt x="4227" y="2634"/>
                </a:moveTo>
                <a:lnTo>
                  <a:pt x="4230" y="2633"/>
                </a:lnTo>
                <a:lnTo>
                  <a:pt x="4244" y="2629"/>
                </a:lnTo>
                <a:lnTo>
                  <a:pt x="4255" y="2627"/>
                </a:lnTo>
                <a:lnTo>
                  <a:pt x="4251" y="2611"/>
                </a:lnTo>
                <a:lnTo>
                  <a:pt x="4240" y="2614"/>
                </a:lnTo>
                <a:lnTo>
                  <a:pt x="4226" y="2617"/>
                </a:lnTo>
                <a:lnTo>
                  <a:pt x="4223" y="2618"/>
                </a:lnTo>
                <a:lnTo>
                  <a:pt x="4227" y="2634"/>
                </a:lnTo>
                <a:close/>
                <a:moveTo>
                  <a:pt x="4269" y="2623"/>
                </a:moveTo>
                <a:lnTo>
                  <a:pt x="4271" y="2623"/>
                </a:lnTo>
                <a:lnTo>
                  <a:pt x="4285" y="2619"/>
                </a:lnTo>
                <a:lnTo>
                  <a:pt x="4299" y="2616"/>
                </a:lnTo>
                <a:lnTo>
                  <a:pt x="4313" y="2613"/>
                </a:lnTo>
                <a:lnTo>
                  <a:pt x="4325" y="2610"/>
                </a:lnTo>
                <a:lnTo>
                  <a:pt x="4321" y="2594"/>
                </a:lnTo>
                <a:lnTo>
                  <a:pt x="4309" y="2597"/>
                </a:lnTo>
                <a:lnTo>
                  <a:pt x="4295" y="2600"/>
                </a:lnTo>
                <a:lnTo>
                  <a:pt x="4281" y="2604"/>
                </a:lnTo>
                <a:lnTo>
                  <a:pt x="4268" y="2607"/>
                </a:lnTo>
                <a:lnTo>
                  <a:pt x="4265" y="2608"/>
                </a:lnTo>
                <a:lnTo>
                  <a:pt x="4269" y="2623"/>
                </a:lnTo>
                <a:close/>
                <a:moveTo>
                  <a:pt x="4339" y="2606"/>
                </a:moveTo>
                <a:lnTo>
                  <a:pt x="4340" y="2606"/>
                </a:lnTo>
                <a:lnTo>
                  <a:pt x="4354" y="2603"/>
                </a:lnTo>
                <a:lnTo>
                  <a:pt x="4367" y="2599"/>
                </a:lnTo>
                <a:lnTo>
                  <a:pt x="4363" y="2584"/>
                </a:lnTo>
                <a:lnTo>
                  <a:pt x="4350" y="2587"/>
                </a:lnTo>
                <a:lnTo>
                  <a:pt x="4337" y="2590"/>
                </a:lnTo>
                <a:lnTo>
                  <a:pt x="4335" y="2591"/>
                </a:lnTo>
                <a:lnTo>
                  <a:pt x="4339" y="2606"/>
                </a:lnTo>
                <a:close/>
                <a:moveTo>
                  <a:pt x="4381" y="2596"/>
                </a:moveTo>
                <a:lnTo>
                  <a:pt x="4382" y="2596"/>
                </a:lnTo>
                <a:lnTo>
                  <a:pt x="4396" y="2592"/>
                </a:lnTo>
                <a:lnTo>
                  <a:pt x="4409" y="2589"/>
                </a:lnTo>
                <a:lnTo>
                  <a:pt x="4423" y="2586"/>
                </a:lnTo>
                <a:lnTo>
                  <a:pt x="4437" y="2582"/>
                </a:lnTo>
                <a:lnTo>
                  <a:pt x="4438" y="2582"/>
                </a:lnTo>
                <a:lnTo>
                  <a:pt x="4434" y="2567"/>
                </a:lnTo>
                <a:lnTo>
                  <a:pt x="4433" y="2567"/>
                </a:lnTo>
                <a:lnTo>
                  <a:pt x="4419" y="2570"/>
                </a:lnTo>
                <a:lnTo>
                  <a:pt x="4406" y="2573"/>
                </a:lnTo>
                <a:lnTo>
                  <a:pt x="4392" y="2577"/>
                </a:lnTo>
                <a:lnTo>
                  <a:pt x="4378" y="2580"/>
                </a:lnTo>
                <a:lnTo>
                  <a:pt x="4378" y="2580"/>
                </a:lnTo>
                <a:lnTo>
                  <a:pt x="4381" y="2596"/>
                </a:lnTo>
                <a:close/>
                <a:moveTo>
                  <a:pt x="4452" y="2579"/>
                </a:moveTo>
                <a:lnTo>
                  <a:pt x="4465" y="2576"/>
                </a:lnTo>
                <a:lnTo>
                  <a:pt x="4479" y="2572"/>
                </a:lnTo>
                <a:lnTo>
                  <a:pt x="4477" y="2564"/>
                </a:lnTo>
                <a:lnTo>
                  <a:pt x="4475" y="2572"/>
                </a:lnTo>
                <a:lnTo>
                  <a:pt x="4476" y="2572"/>
                </a:lnTo>
                <a:lnTo>
                  <a:pt x="4480" y="2557"/>
                </a:lnTo>
                <a:lnTo>
                  <a:pt x="4479" y="2557"/>
                </a:lnTo>
                <a:lnTo>
                  <a:pt x="4475" y="2557"/>
                </a:lnTo>
                <a:lnTo>
                  <a:pt x="4461" y="2560"/>
                </a:lnTo>
                <a:lnTo>
                  <a:pt x="4448" y="2563"/>
                </a:lnTo>
                <a:lnTo>
                  <a:pt x="4452" y="2579"/>
                </a:lnTo>
                <a:close/>
                <a:moveTo>
                  <a:pt x="4480" y="2573"/>
                </a:moveTo>
                <a:lnTo>
                  <a:pt x="4483" y="2585"/>
                </a:lnTo>
                <a:lnTo>
                  <a:pt x="4486" y="2602"/>
                </a:lnTo>
                <a:lnTo>
                  <a:pt x="4489" y="2618"/>
                </a:lnTo>
                <a:lnTo>
                  <a:pt x="4492" y="2630"/>
                </a:lnTo>
                <a:lnTo>
                  <a:pt x="4508" y="2627"/>
                </a:lnTo>
                <a:lnTo>
                  <a:pt x="4505" y="2615"/>
                </a:lnTo>
                <a:lnTo>
                  <a:pt x="4502" y="2599"/>
                </a:lnTo>
                <a:lnTo>
                  <a:pt x="4499" y="2582"/>
                </a:lnTo>
                <a:lnTo>
                  <a:pt x="4496" y="2570"/>
                </a:lnTo>
                <a:lnTo>
                  <a:pt x="4480" y="2573"/>
                </a:lnTo>
                <a:close/>
                <a:moveTo>
                  <a:pt x="4495" y="2644"/>
                </a:moveTo>
                <a:lnTo>
                  <a:pt x="4496" y="2651"/>
                </a:lnTo>
                <a:lnTo>
                  <a:pt x="4499" y="2667"/>
                </a:lnTo>
                <a:lnTo>
                  <a:pt x="4501" y="2673"/>
                </a:lnTo>
                <a:lnTo>
                  <a:pt x="4516" y="2670"/>
                </a:lnTo>
                <a:lnTo>
                  <a:pt x="4515" y="2664"/>
                </a:lnTo>
                <a:lnTo>
                  <a:pt x="4512" y="2648"/>
                </a:lnTo>
                <a:lnTo>
                  <a:pt x="4511" y="2641"/>
                </a:lnTo>
                <a:lnTo>
                  <a:pt x="4495" y="2644"/>
                </a:lnTo>
                <a:close/>
                <a:moveTo>
                  <a:pt x="4503" y="2687"/>
                </a:moveTo>
                <a:lnTo>
                  <a:pt x="4506" y="2700"/>
                </a:lnTo>
                <a:lnTo>
                  <a:pt x="4509" y="2716"/>
                </a:lnTo>
                <a:lnTo>
                  <a:pt x="4513" y="2732"/>
                </a:lnTo>
                <a:lnTo>
                  <a:pt x="4515" y="2744"/>
                </a:lnTo>
                <a:lnTo>
                  <a:pt x="4531" y="2741"/>
                </a:lnTo>
                <a:lnTo>
                  <a:pt x="4528" y="2729"/>
                </a:lnTo>
                <a:lnTo>
                  <a:pt x="4525" y="2713"/>
                </a:lnTo>
                <a:lnTo>
                  <a:pt x="4522" y="2697"/>
                </a:lnTo>
                <a:lnTo>
                  <a:pt x="4519" y="2684"/>
                </a:lnTo>
                <a:lnTo>
                  <a:pt x="4503" y="2687"/>
                </a:lnTo>
                <a:close/>
                <a:moveTo>
                  <a:pt x="4518" y="2758"/>
                </a:moveTo>
                <a:lnTo>
                  <a:pt x="4519" y="2764"/>
                </a:lnTo>
                <a:lnTo>
                  <a:pt x="4522" y="2780"/>
                </a:lnTo>
                <a:lnTo>
                  <a:pt x="4524" y="2787"/>
                </a:lnTo>
                <a:lnTo>
                  <a:pt x="4540" y="2783"/>
                </a:lnTo>
                <a:lnTo>
                  <a:pt x="4538" y="2777"/>
                </a:lnTo>
                <a:lnTo>
                  <a:pt x="4535" y="2761"/>
                </a:lnTo>
                <a:lnTo>
                  <a:pt x="4534" y="2755"/>
                </a:lnTo>
                <a:lnTo>
                  <a:pt x="4518" y="2758"/>
                </a:lnTo>
                <a:close/>
                <a:moveTo>
                  <a:pt x="4527" y="2801"/>
                </a:moveTo>
                <a:lnTo>
                  <a:pt x="4529" y="2811"/>
                </a:lnTo>
                <a:lnTo>
                  <a:pt x="4532" y="2827"/>
                </a:lnTo>
                <a:lnTo>
                  <a:pt x="4535" y="2843"/>
                </a:lnTo>
                <a:lnTo>
                  <a:pt x="4551" y="2840"/>
                </a:lnTo>
                <a:lnTo>
                  <a:pt x="4548" y="2824"/>
                </a:lnTo>
                <a:lnTo>
                  <a:pt x="4544" y="2808"/>
                </a:lnTo>
                <a:lnTo>
                  <a:pt x="4542" y="2797"/>
                </a:lnTo>
                <a:lnTo>
                  <a:pt x="4527" y="2801"/>
                </a:lnTo>
                <a:close/>
                <a:moveTo>
                  <a:pt x="0" y="3"/>
                </a:moveTo>
                <a:lnTo>
                  <a:pt x="11" y="60"/>
                </a:lnTo>
                <a:lnTo>
                  <a:pt x="27" y="57"/>
                </a:lnTo>
                <a:lnTo>
                  <a:pt x="16" y="0"/>
                </a:lnTo>
                <a:lnTo>
                  <a:pt x="0" y="3"/>
                </a:lnTo>
                <a:close/>
              </a:path>
            </a:pathLst>
          </a:custGeom>
          <a:solidFill>
            <a:srgbClr val="000000"/>
          </a:solidFill>
          <a:ln w="47625">
            <a:solidFill>
              <a:schemeClr val="bg1"/>
            </a:solidFill>
            <a:round/>
            <a:headEnd/>
            <a:tailEnd/>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4" name="Group 123">
            <a:extLst>
              <a:ext uri="{FF2B5EF4-FFF2-40B4-BE49-F238E27FC236}">
                <a16:creationId xmlns:a16="http://schemas.microsoft.com/office/drawing/2014/main" id="{AE9B01DA-769F-4FF3-AF3C-D57A33AD6C80}"/>
              </a:ext>
            </a:extLst>
          </p:cNvPr>
          <p:cNvGrpSpPr/>
          <p:nvPr/>
        </p:nvGrpSpPr>
        <p:grpSpPr>
          <a:xfrm>
            <a:off x="3208987" y="2371739"/>
            <a:ext cx="3999581" cy="3586208"/>
            <a:chOff x="2909585" y="2413311"/>
            <a:chExt cx="3912682" cy="3508290"/>
          </a:xfrm>
        </p:grpSpPr>
        <p:sp>
          <p:nvSpPr>
            <p:cNvPr id="125" name="Freeform 142">
              <a:extLst>
                <a:ext uri="{FF2B5EF4-FFF2-40B4-BE49-F238E27FC236}">
                  <a16:creationId xmlns:a16="http://schemas.microsoft.com/office/drawing/2014/main" id="{1A0ADE68-199F-4A3F-9325-CE0D4ABA50D7}"/>
                </a:ext>
              </a:extLst>
            </p:cNvPr>
            <p:cNvSpPr>
              <a:spLocks/>
            </p:cNvSpPr>
            <p:nvPr/>
          </p:nvSpPr>
          <p:spPr bwMode="auto">
            <a:xfrm rot="773030">
              <a:off x="2909585" y="2413311"/>
              <a:ext cx="661331" cy="688758"/>
            </a:xfrm>
            <a:custGeom>
              <a:avLst/>
              <a:gdLst>
                <a:gd name="T0" fmla="*/ 0 w 673"/>
                <a:gd name="T1" fmla="*/ 0 h 728"/>
                <a:gd name="T2" fmla="*/ 8 w 673"/>
                <a:gd name="T3" fmla="*/ 106 h 728"/>
                <a:gd name="T4" fmla="*/ 25 w 673"/>
                <a:gd name="T5" fmla="*/ 84 h 728"/>
                <a:gd name="T6" fmla="*/ 36 w 673"/>
                <a:gd name="T7" fmla="*/ 133 h 728"/>
                <a:gd name="T8" fmla="*/ 45 w 673"/>
                <a:gd name="T9" fmla="*/ 239 h 728"/>
                <a:gd name="T10" fmla="*/ 67 w 673"/>
                <a:gd name="T11" fmla="*/ 128 h 728"/>
                <a:gd name="T12" fmla="*/ 64 w 673"/>
                <a:gd name="T13" fmla="*/ 386 h 728"/>
                <a:gd name="T14" fmla="*/ 78 w 673"/>
                <a:gd name="T15" fmla="*/ 404 h 728"/>
                <a:gd name="T16" fmla="*/ 92 w 673"/>
                <a:gd name="T17" fmla="*/ 414 h 728"/>
                <a:gd name="T18" fmla="*/ 119 w 673"/>
                <a:gd name="T19" fmla="*/ 245 h 728"/>
                <a:gd name="T20" fmla="*/ 103 w 673"/>
                <a:gd name="T21" fmla="*/ 668 h 728"/>
                <a:gd name="T22" fmla="*/ 120 w 673"/>
                <a:gd name="T23" fmla="*/ 621 h 728"/>
                <a:gd name="T24" fmla="*/ 130 w 673"/>
                <a:gd name="T25" fmla="*/ 685 h 728"/>
                <a:gd name="T26" fmla="*/ 159 w 673"/>
                <a:gd name="T27" fmla="*/ 488 h 728"/>
                <a:gd name="T28" fmla="*/ 160 w 673"/>
                <a:gd name="T29" fmla="*/ 664 h 728"/>
                <a:gd name="T30" fmla="*/ 172 w 673"/>
                <a:gd name="T31" fmla="*/ 699 h 728"/>
                <a:gd name="T32" fmla="*/ 188 w 673"/>
                <a:gd name="T33" fmla="*/ 674 h 728"/>
                <a:gd name="T34" fmla="*/ 205 w 673"/>
                <a:gd name="T35" fmla="*/ 650 h 728"/>
                <a:gd name="T36" fmla="*/ 218 w 673"/>
                <a:gd name="T37" fmla="*/ 657 h 728"/>
                <a:gd name="T38" fmla="*/ 227 w 673"/>
                <a:gd name="T39" fmla="*/ 728 h 728"/>
                <a:gd name="T40" fmla="*/ 244 w 673"/>
                <a:gd name="T41" fmla="*/ 693 h 728"/>
                <a:gd name="T42" fmla="*/ 264 w 673"/>
                <a:gd name="T43" fmla="*/ 627 h 728"/>
                <a:gd name="T44" fmla="*/ 273 w 673"/>
                <a:gd name="T45" fmla="*/ 683 h 728"/>
                <a:gd name="T46" fmla="*/ 291 w 673"/>
                <a:gd name="T47" fmla="*/ 641 h 728"/>
                <a:gd name="T48" fmla="*/ 303 w 673"/>
                <a:gd name="T49" fmla="*/ 677 h 728"/>
                <a:gd name="T50" fmla="*/ 320 w 673"/>
                <a:gd name="T51" fmla="*/ 641 h 728"/>
                <a:gd name="T52" fmla="*/ 337 w 673"/>
                <a:gd name="T53" fmla="*/ 618 h 728"/>
                <a:gd name="T54" fmla="*/ 346 w 673"/>
                <a:gd name="T55" fmla="*/ 677 h 728"/>
                <a:gd name="T56" fmla="*/ 366 w 673"/>
                <a:gd name="T57" fmla="*/ 614 h 728"/>
                <a:gd name="T58" fmla="*/ 384 w 673"/>
                <a:gd name="T59" fmla="*/ 578 h 728"/>
                <a:gd name="T60" fmla="*/ 392 w 673"/>
                <a:gd name="T61" fmla="*/ 640 h 728"/>
                <a:gd name="T62" fmla="*/ 414 w 673"/>
                <a:gd name="T63" fmla="*/ 563 h 728"/>
                <a:gd name="T64" fmla="*/ 424 w 673"/>
                <a:gd name="T65" fmla="*/ 611 h 728"/>
                <a:gd name="T66" fmla="*/ 444 w 673"/>
                <a:gd name="T67" fmla="*/ 556 h 728"/>
                <a:gd name="T68" fmla="*/ 450 w 673"/>
                <a:gd name="T69" fmla="*/ 642 h 728"/>
                <a:gd name="T70" fmla="*/ 469 w 673"/>
                <a:gd name="T71" fmla="*/ 590 h 728"/>
                <a:gd name="T72" fmla="*/ 485 w 673"/>
                <a:gd name="T73" fmla="*/ 581 h 728"/>
                <a:gd name="T74" fmla="*/ 502 w 673"/>
                <a:gd name="T75" fmla="*/ 552 h 728"/>
                <a:gd name="T76" fmla="*/ 517 w 673"/>
                <a:gd name="T77" fmla="*/ 545 h 728"/>
                <a:gd name="T78" fmla="*/ 525 w 673"/>
                <a:gd name="T79" fmla="*/ 611 h 728"/>
                <a:gd name="T80" fmla="*/ 553 w 673"/>
                <a:gd name="T81" fmla="*/ 485 h 728"/>
                <a:gd name="T82" fmla="*/ 554 w 673"/>
                <a:gd name="T83" fmla="*/ 613 h 728"/>
                <a:gd name="T84" fmla="*/ 570 w 673"/>
                <a:gd name="T85" fmla="*/ 592 h 728"/>
                <a:gd name="T86" fmla="*/ 585 w 673"/>
                <a:gd name="T87" fmla="*/ 594 h 728"/>
                <a:gd name="T88" fmla="*/ 602 w 673"/>
                <a:gd name="T89" fmla="*/ 572 h 728"/>
                <a:gd name="T90" fmla="*/ 620 w 673"/>
                <a:gd name="T91" fmla="*/ 537 h 728"/>
                <a:gd name="T92" fmla="*/ 631 w 673"/>
                <a:gd name="T93" fmla="*/ 572 h 728"/>
                <a:gd name="T94" fmla="*/ 643 w 673"/>
                <a:gd name="T95" fmla="*/ 592 h 728"/>
                <a:gd name="T96" fmla="*/ 657 w 673"/>
                <a:gd name="T97" fmla="*/ 597 h 728"/>
                <a:gd name="T98" fmla="*/ 673 w 673"/>
                <a:gd name="T99" fmla="*/ 584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73" h="728">
                  <a:moveTo>
                    <a:pt x="0" y="0"/>
                  </a:moveTo>
                  <a:lnTo>
                    <a:pt x="8" y="106"/>
                  </a:lnTo>
                  <a:lnTo>
                    <a:pt x="25" y="84"/>
                  </a:lnTo>
                  <a:lnTo>
                    <a:pt x="36" y="133"/>
                  </a:lnTo>
                  <a:lnTo>
                    <a:pt x="45" y="239"/>
                  </a:lnTo>
                  <a:lnTo>
                    <a:pt x="67" y="128"/>
                  </a:lnTo>
                  <a:lnTo>
                    <a:pt x="64" y="386"/>
                  </a:lnTo>
                  <a:lnTo>
                    <a:pt x="78" y="404"/>
                  </a:lnTo>
                  <a:lnTo>
                    <a:pt x="92" y="414"/>
                  </a:lnTo>
                  <a:lnTo>
                    <a:pt x="119" y="245"/>
                  </a:lnTo>
                  <a:lnTo>
                    <a:pt x="103" y="668"/>
                  </a:lnTo>
                  <a:lnTo>
                    <a:pt x="120" y="621"/>
                  </a:lnTo>
                  <a:lnTo>
                    <a:pt x="130" y="685"/>
                  </a:lnTo>
                  <a:lnTo>
                    <a:pt x="159" y="488"/>
                  </a:lnTo>
                  <a:lnTo>
                    <a:pt x="160" y="664"/>
                  </a:lnTo>
                  <a:lnTo>
                    <a:pt x="172" y="699"/>
                  </a:lnTo>
                  <a:lnTo>
                    <a:pt x="188" y="674"/>
                  </a:lnTo>
                  <a:lnTo>
                    <a:pt x="205" y="650"/>
                  </a:lnTo>
                  <a:lnTo>
                    <a:pt x="218" y="657"/>
                  </a:lnTo>
                  <a:lnTo>
                    <a:pt x="227" y="728"/>
                  </a:lnTo>
                  <a:lnTo>
                    <a:pt x="244" y="693"/>
                  </a:lnTo>
                  <a:lnTo>
                    <a:pt x="264" y="627"/>
                  </a:lnTo>
                  <a:lnTo>
                    <a:pt x="273" y="683"/>
                  </a:lnTo>
                  <a:lnTo>
                    <a:pt x="291" y="641"/>
                  </a:lnTo>
                  <a:lnTo>
                    <a:pt x="303" y="677"/>
                  </a:lnTo>
                  <a:lnTo>
                    <a:pt x="320" y="641"/>
                  </a:lnTo>
                  <a:lnTo>
                    <a:pt x="337" y="618"/>
                  </a:lnTo>
                  <a:lnTo>
                    <a:pt x="346" y="677"/>
                  </a:lnTo>
                  <a:lnTo>
                    <a:pt x="366" y="614"/>
                  </a:lnTo>
                  <a:lnTo>
                    <a:pt x="384" y="578"/>
                  </a:lnTo>
                  <a:lnTo>
                    <a:pt x="392" y="640"/>
                  </a:lnTo>
                  <a:lnTo>
                    <a:pt x="414" y="563"/>
                  </a:lnTo>
                  <a:lnTo>
                    <a:pt x="424" y="611"/>
                  </a:lnTo>
                  <a:lnTo>
                    <a:pt x="444" y="556"/>
                  </a:lnTo>
                  <a:lnTo>
                    <a:pt x="450" y="642"/>
                  </a:lnTo>
                  <a:lnTo>
                    <a:pt x="469" y="590"/>
                  </a:lnTo>
                  <a:lnTo>
                    <a:pt x="485" y="581"/>
                  </a:lnTo>
                  <a:lnTo>
                    <a:pt x="502" y="552"/>
                  </a:lnTo>
                  <a:lnTo>
                    <a:pt x="517" y="545"/>
                  </a:lnTo>
                  <a:lnTo>
                    <a:pt x="525" y="611"/>
                  </a:lnTo>
                  <a:lnTo>
                    <a:pt x="553" y="485"/>
                  </a:lnTo>
                  <a:lnTo>
                    <a:pt x="554" y="613"/>
                  </a:lnTo>
                  <a:lnTo>
                    <a:pt x="570" y="592"/>
                  </a:lnTo>
                  <a:lnTo>
                    <a:pt x="585" y="594"/>
                  </a:lnTo>
                  <a:lnTo>
                    <a:pt x="602" y="572"/>
                  </a:lnTo>
                  <a:lnTo>
                    <a:pt x="620" y="537"/>
                  </a:lnTo>
                  <a:lnTo>
                    <a:pt x="631" y="572"/>
                  </a:lnTo>
                  <a:lnTo>
                    <a:pt x="643" y="592"/>
                  </a:lnTo>
                  <a:lnTo>
                    <a:pt x="657" y="597"/>
                  </a:lnTo>
                  <a:lnTo>
                    <a:pt x="673" y="584"/>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43">
              <a:extLst>
                <a:ext uri="{FF2B5EF4-FFF2-40B4-BE49-F238E27FC236}">
                  <a16:creationId xmlns:a16="http://schemas.microsoft.com/office/drawing/2014/main" id="{0C0AEFED-419D-474D-99F7-758ED8568A0D}"/>
                </a:ext>
              </a:extLst>
            </p:cNvPr>
            <p:cNvSpPr>
              <a:spLocks/>
            </p:cNvSpPr>
            <p:nvPr/>
          </p:nvSpPr>
          <p:spPr bwMode="auto">
            <a:xfrm rot="773030">
              <a:off x="3519808" y="2824152"/>
              <a:ext cx="756649" cy="333026"/>
            </a:xfrm>
            <a:custGeom>
              <a:avLst/>
              <a:gdLst>
                <a:gd name="T0" fmla="*/ 0 w 770"/>
                <a:gd name="T1" fmla="*/ 324 h 352"/>
                <a:gd name="T2" fmla="*/ 16 w 770"/>
                <a:gd name="T3" fmla="*/ 311 h 352"/>
                <a:gd name="T4" fmla="*/ 41 w 770"/>
                <a:gd name="T5" fmla="*/ 222 h 352"/>
                <a:gd name="T6" fmla="*/ 39 w 770"/>
                <a:gd name="T7" fmla="*/ 352 h 352"/>
                <a:gd name="T8" fmla="*/ 67 w 770"/>
                <a:gd name="T9" fmla="*/ 247 h 352"/>
                <a:gd name="T10" fmla="*/ 79 w 770"/>
                <a:gd name="T11" fmla="*/ 268 h 352"/>
                <a:gd name="T12" fmla="*/ 95 w 770"/>
                <a:gd name="T13" fmla="*/ 253 h 352"/>
                <a:gd name="T14" fmla="*/ 106 w 770"/>
                <a:gd name="T15" fmla="*/ 281 h 352"/>
                <a:gd name="T16" fmla="*/ 124 w 770"/>
                <a:gd name="T17" fmla="*/ 253 h 352"/>
                <a:gd name="T18" fmla="*/ 146 w 770"/>
                <a:gd name="T19" fmla="*/ 195 h 352"/>
                <a:gd name="T20" fmla="*/ 152 w 770"/>
                <a:gd name="T21" fmla="*/ 260 h 352"/>
                <a:gd name="T22" fmla="*/ 163 w 770"/>
                <a:gd name="T23" fmla="*/ 290 h 352"/>
                <a:gd name="T24" fmla="*/ 181 w 770"/>
                <a:gd name="T25" fmla="*/ 265 h 352"/>
                <a:gd name="T26" fmla="*/ 203 w 770"/>
                <a:gd name="T27" fmla="*/ 209 h 352"/>
                <a:gd name="T28" fmla="*/ 218 w 770"/>
                <a:gd name="T29" fmla="*/ 203 h 352"/>
                <a:gd name="T30" fmla="*/ 233 w 770"/>
                <a:gd name="T31" fmla="*/ 203 h 352"/>
                <a:gd name="T32" fmla="*/ 243 w 770"/>
                <a:gd name="T33" fmla="*/ 233 h 352"/>
                <a:gd name="T34" fmla="*/ 262 w 770"/>
                <a:gd name="T35" fmla="*/ 204 h 352"/>
                <a:gd name="T36" fmla="*/ 281 w 770"/>
                <a:gd name="T37" fmla="*/ 170 h 352"/>
                <a:gd name="T38" fmla="*/ 290 w 770"/>
                <a:gd name="T39" fmla="*/ 209 h 352"/>
                <a:gd name="T40" fmla="*/ 309 w 770"/>
                <a:gd name="T41" fmla="*/ 184 h 352"/>
                <a:gd name="T42" fmla="*/ 314 w 770"/>
                <a:gd name="T43" fmla="*/ 249 h 352"/>
                <a:gd name="T44" fmla="*/ 340 w 770"/>
                <a:gd name="T45" fmla="*/ 166 h 352"/>
                <a:gd name="T46" fmla="*/ 379 w 770"/>
                <a:gd name="T47" fmla="*/ 0 h 352"/>
                <a:gd name="T48" fmla="*/ 388 w 770"/>
                <a:gd name="T49" fmla="*/ 41 h 352"/>
                <a:gd name="T50" fmla="*/ 395 w 770"/>
                <a:gd name="T51" fmla="*/ 96 h 352"/>
                <a:gd name="T52" fmla="*/ 383 w 770"/>
                <a:gd name="T53" fmla="*/ 271 h 352"/>
                <a:gd name="T54" fmla="*/ 397 w 770"/>
                <a:gd name="T55" fmla="*/ 276 h 352"/>
                <a:gd name="T56" fmla="*/ 421 w 770"/>
                <a:gd name="T57" fmla="*/ 210 h 352"/>
                <a:gd name="T58" fmla="*/ 465 w 770"/>
                <a:gd name="T59" fmla="*/ 20 h 352"/>
                <a:gd name="T60" fmla="*/ 454 w 770"/>
                <a:gd name="T61" fmla="*/ 188 h 352"/>
                <a:gd name="T62" fmla="*/ 481 w 770"/>
                <a:gd name="T63" fmla="*/ 111 h 352"/>
                <a:gd name="T64" fmla="*/ 504 w 770"/>
                <a:gd name="T65" fmla="*/ 55 h 352"/>
                <a:gd name="T66" fmla="*/ 495 w 770"/>
                <a:gd name="T67" fmla="*/ 206 h 352"/>
                <a:gd name="T68" fmla="*/ 530 w 770"/>
                <a:gd name="T69" fmla="*/ 80 h 352"/>
                <a:gd name="T70" fmla="*/ 546 w 770"/>
                <a:gd name="T71" fmla="*/ 68 h 352"/>
                <a:gd name="T72" fmla="*/ 554 w 770"/>
                <a:gd name="T73" fmla="*/ 110 h 352"/>
                <a:gd name="T74" fmla="*/ 569 w 770"/>
                <a:gd name="T75" fmla="*/ 111 h 352"/>
                <a:gd name="T76" fmla="*/ 580 w 770"/>
                <a:gd name="T77" fmla="*/ 131 h 352"/>
                <a:gd name="T78" fmla="*/ 607 w 770"/>
                <a:gd name="T79" fmla="*/ 60 h 352"/>
                <a:gd name="T80" fmla="*/ 628 w 770"/>
                <a:gd name="T81" fmla="*/ 18 h 352"/>
                <a:gd name="T82" fmla="*/ 623 w 770"/>
                <a:gd name="T83" fmla="*/ 139 h 352"/>
                <a:gd name="T84" fmla="*/ 647 w 770"/>
                <a:gd name="T85" fmla="*/ 81 h 352"/>
                <a:gd name="T86" fmla="*/ 651 w 770"/>
                <a:gd name="T87" fmla="*/ 145 h 352"/>
                <a:gd name="T88" fmla="*/ 674 w 770"/>
                <a:gd name="T89" fmla="*/ 99 h 352"/>
                <a:gd name="T90" fmla="*/ 682 w 770"/>
                <a:gd name="T91" fmla="*/ 138 h 352"/>
                <a:gd name="T92" fmla="*/ 696 w 770"/>
                <a:gd name="T93" fmla="*/ 142 h 352"/>
                <a:gd name="T94" fmla="*/ 696 w 770"/>
                <a:gd name="T95" fmla="*/ 223 h 352"/>
                <a:gd name="T96" fmla="*/ 734 w 770"/>
                <a:gd name="T97" fmla="*/ 93 h 352"/>
                <a:gd name="T98" fmla="*/ 749 w 770"/>
                <a:gd name="T99" fmla="*/ 90 h 352"/>
                <a:gd name="T100" fmla="*/ 750 w 770"/>
                <a:gd name="T101" fmla="*/ 166 h 352"/>
                <a:gd name="T102" fmla="*/ 770 w 770"/>
                <a:gd name="T103" fmla="*/ 135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0" h="352">
                  <a:moveTo>
                    <a:pt x="0" y="324"/>
                  </a:moveTo>
                  <a:lnTo>
                    <a:pt x="16" y="311"/>
                  </a:lnTo>
                  <a:lnTo>
                    <a:pt x="41" y="222"/>
                  </a:lnTo>
                  <a:lnTo>
                    <a:pt x="39" y="352"/>
                  </a:lnTo>
                  <a:lnTo>
                    <a:pt x="67" y="247"/>
                  </a:lnTo>
                  <a:lnTo>
                    <a:pt x="79" y="268"/>
                  </a:lnTo>
                  <a:lnTo>
                    <a:pt x="95" y="253"/>
                  </a:lnTo>
                  <a:lnTo>
                    <a:pt x="106" y="281"/>
                  </a:lnTo>
                  <a:lnTo>
                    <a:pt x="124" y="253"/>
                  </a:lnTo>
                  <a:lnTo>
                    <a:pt x="146" y="195"/>
                  </a:lnTo>
                  <a:lnTo>
                    <a:pt x="152" y="260"/>
                  </a:lnTo>
                  <a:lnTo>
                    <a:pt x="163" y="290"/>
                  </a:lnTo>
                  <a:lnTo>
                    <a:pt x="181" y="265"/>
                  </a:lnTo>
                  <a:lnTo>
                    <a:pt x="203" y="209"/>
                  </a:lnTo>
                  <a:lnTo>
                    <a:pt x="218" y="203"/>
                  </a:lnTo>
                  <a:lnTo>
                    <a:pt x="233" y="203"/>
                  </a:lnTo>
                  <a:lnTo>
                    <a:pt x="243" y="233"/>
                  </a:lnTo>
                  <a:lnTo>
                    <a:pt x="262" y="204"/>
                  </a:lnTo>
                  <a:lnTo>
                    <a:pt x="281" y="170"/>
                  </a:lnTo>
                  <a:lnTo>
                    <a:pt x="290" y="209"/>
                  </a:lnTo>
                  <a:lnTo>
                    <a:pt x="309" y="184"/>
                  </a:lnTo>
                  <a:lnTo>
                    <a:pt x="314" y="249"/>
                  </a:lnTo>
                  <a:lnTo>
                    <a:pt x="340" y="166"/>
                  </a:lnTo>
                  <a:lnTo>
                    <a:pt x="379" y="0"/>
                  </a:lnTo>
                  <a:lnTo>
                    <a:pt x="388" y="41"/>
                  </a:lnTo>
                  <a:lnTo>
                    <a:pt x="395" y="96"/>
                  </a:lnTo>
                  <a:lnTo>
                    <a:pt x="383" y="271"/>
                  </a:lnTo>
                  <a:lnTo>
                    <a:pt x="397" y="276"/>
                  </a:lnTo>
                  <a:lnTo>
                    <a:pt x="421" y="210"/>
                  </a:lnTo>
                  <a:lnTo>
                    <a:pt x="465" y="20"/>
                  </a:lnTo>
                  <a:lnTo>
                    <a:pt x="454" y="188"/>
                  </a:lnTo>
                  <a:lnTo>
                    <a:pt x="481" y="111"/>
                  </a:lnTo>
                  <a:lnTo>
                    <a:pt x="504" y="55"/>
                  </a:lnTo>
                  <a:lnTo>
                    <a:pt x="495" y="206"/>
                  </a:lnTo>
                  <a:lnTo>
                    <a:pt x="530" y="80"/>
                  </a:lnTo>
                  <a:lnTo>
                    <a:pt x="546" y="68"/>
                  </a:lnTo>
                  <a:lnTo>
                    <a:pt x="554" y="110"/>
                  </a:lnTo>
                  <a:lnTo>
                    <a:pt x="569" y="111"/>
                  </a:lnTo>
                  <a:lnTo>
                    <a:pt x="580" y="131"/>
                  </a:lnTo>
                  <a:lnTo>
                    <a:pt x="607" y="60"/>
                  </a:lnTo>
                  <a:lnTo>
                    <a:pt x="628" y="18"/>
                  </a:lnTo>
                  <a:lnTo>
                    <a:pt x="623" y="139"/>
                  </a:lnTo>
                  <a:lnTo>
                    <a:pt x="647" y="81"/>
                  </a:lnTo>
                  <a:lnTo>
                    <a:pt x="651" y="145"/>
                  </a:lnTo>
                  <a:lnTo>
                    <a:pt x="674" y="99"/>
                  </a:lnTo>
                  <a:lnTo>
                    <a:pt x="682" y="138"/>
                  </a:lnTo>
                  <a:lnTo>
                    <a:pt x="696" y="142"/>
                  </a:lnTo>
                  <a:lnTo>
                    <a:pt x="696" y="223"/>
                  </a:lnTo>
                  <a:lnTo>
                    <a:pt x="734" y="93"/>
                  </a:lnTo>
                  <a:lnTo>
                    <a:pt x="749" y="90"/>
                  </a:lnTo>
                  <a:lnTo>
                    <a:pt x="750" y="166"/>
                  </a:lnTo>
                  <a:lnTo>
                    <a:pt x="770" y="135"/>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44">
              <a:extLst>
                <a:ext uri="{FF2B5EF4-FFF2-40B4-BE49-F238E27FC236}">
                  <a16:creationId xmlns:a16="http://schemas.microsoft.com/office/drawing/2014/main" id="{398273A5-35E4-4C70-B0DC-F220CFDD1C2B}"/>
                </a:ext>
              </a:extLst>
            </p:cNvPr>
            <p:cNvSpPr>
              <a:spLocks/>
            </p:cNvSpPr>
            <p:nvPr/>
          </p:nvSpPr>
          <p:spPr bwMode="auto">
            <a:xfrm rot="773030">
              <a:off x="4106904" y="3045782"/>
              <a:ext cx="440232" cy="1331158"/>
            </a:xfrm>
            <a:custGeom>
              <a:avLst/>
              <a:gdLst>
                <a:gd name="T0" fmla="*/ 0 w 448"/>
                <a:gd name="T1" fmla="*/ 52 h 1407"/>
                <a:gd name="T2" fmla="*/ 20 w 448"/>
                <a:gd name="T3" fmla="*/ 21 h 1407"/>
                <a:gd name="T4" fmla="*/ 39 w 448"/>
                <a:gd name="T5" fmla="*/ 0 h 1407"/>
                <a:gd name="T6" fmla="*/ 42 w 448"/>
                <a:gd name="T7" fmla="*/ 61 h 1407"/>
                <a:gd name="T8" fmla="*/ 22 w 448"/>
                <a:gd name="T9" fmla="*/ 247 h 1407"/>
                <a:gd name="T10" fmla="*/ 40 w 448"/>
                <a:gd name="T11" fmla="*/ 229 h 1407"/>
                <a:gd name="T12" fmla="*/ 32 w 448"/>
                <a:gd name="T13" fmla="*/ 349 h 1407"/>
                <a:gd name="T14" fmla="*/ 98 w 448"/>
                <a:gd name="T15" fmla="*/ 73 h 1407"/>
                <a:gd name="T16" fmla="*/ 66 w 448"/>
                <a:gd name="T17" fmla="*/ 320 h 1407"/>
                <a:gd name="T18" fmla="*/ 68 w 448"/>
                <a:gd name="T19" fmla="*/ 383 h 1407"/>
                <a:gd name="T20" fmla="*/ 74 w 448"/>
                <a:gd name="T21" fmla="*/ 427 h 1407"/>
                <a:gd name="T22" fmla="*/ 90 w 448"/>
                <a:gd name="T23" fmla="*/ 420 h 1407"/>
                <a:gd name="T24" fmla="*/ 124 w 448"/>
                <a:gd name="T25" fmla="*/ 318 h 1407"/>
                <a:gd name="T26" fmla="*/ 128 w 448"/>
                <a:gd name="T27" fmla="*/ 369 h 1407"/>
                <a:gd name="T28" fmla="*/ 117 w 448"/>
                <a:gd name="T29" fmla="*/ 496 h 1407"/>
                <a:gd name="T30" fmla="*/ 119 w 448"/>
                <a:gd name="T31" fmla="*/ 560 h 1407"/>
                <a:gd name="T32" fmla="*/ 124 w 448"/>
                <a:gd name="T33" fmla="*/ 602 h 1407"/>
                <a:gd name="T34" fmla="*/ 145 w 448"/>
                <a:gd name="T35" fmla="*/ 566 h 1407"/>
                <a:gd name="T36" fmla="*/ 135 w 448"/>
                <a:gd name="T37" fmla="*/ 689 h 1407"/>
                <a:gd name="T38" fmla="*/ 140 w 448"/>
                <a:gd name="T39" fmla="*/ 732 h 1407"/>
                <a:gd name="T40" fmla="*/ 130 w 448"/>
                <a:gd name="T41" fmla="*/ 848 h 1407"/>
                <a:gd name="T42" fmla="*/ 183 w 448"/>
                <a:gd name="T43" fmla="*/ 654 h 1407"/>
                <a:gd name="T44" fmla="*/ 148 w 448"/>
                <a:gd name="T45" fmla="*/ 893 h 1407"/>
                <a:gd name="T46" fmla="*/ 151 w 448"/>
                <a:gd name="T47" fmla="*/ 941 h 1407"/>
                <a:gd name="T48" fmla="*/ 172 w 448"/>
                <a:gd name="T49" fmla="*/ 907 h 1407"/>
                <a:gd name="T50" fmla="*/ 166 w 448"/>
                <a:gd name="T51" fmla="*/ 1000 h 1407"/>
                <a:gd name="T52" fmla="*/ 196 w 448"/>
                <a:gd name="T53" fmla="*/ 921 h 1407"/>
                <a:gd name="T54" fmla="*/ 205 w 448"/>
                <a:gd name="T55" fmla="*/ 944 h 1407"/>
                <a:gd name="T56" fmla="*/ 199 w 448"/>
                <a:gd name="T57" fmla="*/ 1036 h 1407"/>
                <a:gd name="T58" fmla="*/ 207 w 448"/>
                <a:gd name="T59" fmla="*/ 1063 h 1407"/>
                <a:gd name="T60" fmla="*/ 219 w 448"/>
                <a:gd name="T61" fmla="*/ 1068 h 1407"/>
                <a:gd name="T62" fmla="*/ 231 w 448"/>
                <a:gd name="T63" fmla="*/ 1071 h 1407"/>
                <a:gd name="T64" fmla="*/ 212 w 448"/>
                <a:gd name="T65" fmla="*/ 1220 h 1407"/>
                <a:gd name="T66" fmla="*/ 257 w 448"/>
                <a:gd name="T67" fmla="*/ 1078 h 1407"/>
                <a:gd name="T68" fmla="*/ 238 w 448"/>
                <a:gd name="T69" fmla="*/ 1224 h 1407"/>
                <a:gd name="T70" fmla="*/ 260 w 448"/>
                <a:gd name="T71" fmla="*/ 1185 h 1407"/>
                <a:gd name="T72" fmla="*/ 267 w 448"/>
                <a:gd name="T73" fmla="*/ 1212 h 1407"/>
                <a:gd name="T74" fmla="*/ 245 w 448"/>
                <a:gd name="T75" fmla="*/ 1367 h 1407"/>
                <a:gd name="T76" fmla="*/ 285 w 448"/>
                <a:gd name="T77" fmla="*/ 1249 h 1407"/>
                <a:gd name="T78" fmla="*/ 272 w 448"/>
                <a:gd name="T79" fmla="*/ 1362 h 1407"/>
                <a:gd name="T80" fmla="*/ 275 w 448"/>
                <a:gd name="T81" fmla="*/ 1407 h 1407"/>
                <a:gd name="T82" fmla="*/ 304 w 448"/>
                <a:gd name="T83" fmla="*/ 1337 h 1407"/>
                <a:gd name="T84" fmla="*/ 310 w 448"/>
                <a:gd name="T85" fmla="*/ 1368 h 1407"/>
                <a:gd name="T86" fmla="*/ 329 w 448"/>
                <a:gd name="T87" fmla="*/ 1345 h 1407"/>
                <a:gd name="T88" fmla="*/ 343 w 448"/>
                <a:gd name="T89" fmla="*/ 1337 h 1407"/>
                <a:gd name="T90" fmla="*/ 361 w 448"/>
                <a:gd name="T91" fmla="*/ 1317 h 1407"/>
                <a:gd name="T92" fmla="*/ 371 w 448"/>
                <a:gd name="T93" fmla="*/ 1331 h 1407"/>
                <a:gd name="T94" fmla="*/ 370 w 448"/>
                <a:gd name="T95" fmla="*/ 1389 h 1407"/>
                <a:gd name="T96" fmla="*/ 403 w 448"/>
                <a:gd name="T97" fmla="*/ 1307 h 1407"/>
                <a:gd name="T98" fmla="*/ 406 w 448"/>
                <a:gd name="T99" fmla="*/ 1349 h 1407"/>
                <a:gd name="T100" fmla="*/ 409 w 448"/>
                <a:gd name="T101" fmla="*/ 1393 h 1407"/>
                <a:gd name="T102" fmla="*/ 448 w 448"/>
                <a:gd name="T103" fmla="*/ 1285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8" h="1407">
                  <a:moveTo>
                    <a:pt x="0" y="52"/>
                  </a:moveTo>
                  <a:lnTo>
                    <a:pt x="20" y="21"/>
                  </a:lnTo>
                  <a:lnTo>
                    <a:pt x="39" y="0"/>
                  </a:lnTo>
                  <a:lnTo>
                    <a:pt x="42" y="61"/>
                  </a:lnTo>
                  <a:lnTo>
                    <a:pt x="22" y="247"/>
                  </a:lnTo>
                  <a:lnTo>
                    <a:pt x="40" y="229"/>
                  </a:lnTo>
                  <a:lnTo>
                    <a:pt x="32" y="349"/>
                  </a:lnTo>
                  <a:lnTo>
                    <a:pt x="98" y="73"/>
                  </a:lnTo>
                  <a:lnTo>
                    <a:pt x="66" y="320"/>
                  </a:lnTo>
                  <a:lnTo>
                    <a:pt x="68" y="383"/>
                  </a:lnTo>
                  <a:lnTo>
                    <a:pt x="74" y="427"/>
                  </a:lnTo>
                  <a:lnTo>
                    <a:pt x="90" y="420"/>
                  </a:lnTo>
                  <a:lnTo>
                    <a:pt x="124" y="318"/>
                  </a:lnTo>
                  <a:lnTo>
                    <a:pt x="128" y="369"/>
                  </a:lnTo>
                  <a:lnTo>
                    <a:pt x="117" y="496"/>
                  </a:lnTo>
                  <a:lnTo>
                    <a:pt x="119" y="560"/>
                  </a:lnTo>
                  <a:lnTo>
                    <a:pt x="124" y="602"/>
                  </a:lnTo>
                  <a:lnTo>
                    <a:pt x="145" y="566"/>
                  </a:lnTo>
                  <a:lnTo>
                    <a:pt x="135" y="689"/>
                  </a:lnTo>
                  <a:lnTo>
                    <a:pt x="140" y="732"/>
                  </a:lnTo>
                  <a:lnTo>
                    <a:pt x="130" y="848"/>
                  </a:lnTo>
                  <a:lnTo>
                    <a:pt x="183" y="654"/>
                  </a:lnTo>
                  <a:lnTo>
                    <a:pt x="148" y="893"/>
                  </a:lnTo>
                  <a:lnTo>
                    <a:pt x="151" y="941"/>
                  </a:lnTo>
                  <a:lnTo>
                    <a:pt x="172" y="907"/>
                  </a:lnTo>
                  <a:lnTo>
                    <a:pt x="166" y="1000"/>
                  </a:lnTo>
                  <a:lnTo>
                    <a:pt x="196" y="921"/>
                  </a:lnTo>
                  <a:lnTo>
                    <a:pt x="205" y="944"/>
                  </a:lnTo>
                  <a:lnTo>
                    <a:pt x="199" y="1036"/>
                  </a:lnTo>
                  <a:lnTo>
                    <a:pt x="207" y="1063"/>
                  </a:lnTo>
                  <a:lnTo>
                    <a:pt x="219" y="1068"/>
                  </a:lnTo>
                  <a:lnTo>
                    <a:pt x="231" y="1071"/>
                  </a:lnTo>
                  <a:lnTo>
                    <a:pt x="212" y="1220"/>
                  </a:lnTo>
                  <a:lnTo>
                    <a:pt x="257" y="1078"/>
                  </a:lnTo>
                  <a:lnTo>
                    <a:pt x="238" y="1224"/>
                  </a:lnTo>
                  <a:lnTo>
                    <a:pt x="260" y="1185"/>
                  </a:lnTo>
                  <a:lnTo>
                    <a:pt x="267" y="1212"/>
                  </a:lnTo>
                  <a:lnTo>
                    <a:pt x="245" y="1367"/>
                  </a:lnTo>
                  <a:lnTo>
                    <a:pt x="285" y="1249"/>
                  </a:lnTo>
                  <a:lnTo>
                    <a:pt x="272" y="1362"/>
                  </a:lnTo>
                  <a:lnTo>
                    <a:pt x="275" y="1407"/>
                  </a:lnTo>
                  <a:lnTo>
                    <a:pt x="304" y="1337"/>
                  </a:lnTo>
                  <a:lnTo>
                    <a:pt x="310" y="1368"/>
                  </a:lnTo>
                  <a:lnTo>
                    <a:pt x="329" y="1345"/>
                  </a:lnTo>
                  <a:lnTo>
                    <a:pt x="343" y="1337"/>
                  </a:lnTo>
                  <a:lnTo>
                    <a:pt x="361" y="1317"/>
                  </a:lnTo>
                  <a:lnTo>
                    <a:pt x="371" y="1331"/>
                  </a:lnTo>
                  <a:lnTo>
                    <a:pt x="370" y="1389"/>
                  </a:lnTo>
                  <a:lnTo>
                    <a:pt x="403" y="1307"/>
                  </a:lnTo>
                  <a:lnTo>
                    <a:pt x="406" y="1349"/>
                  </a:lnTo>
                  <a:lnTo>
                    <a:pt x="409" y="1393"/>
                  </a:lnTo>
                  <a:lnTo>
                    <a:pt x="448" y="1285"/>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45">
              <a:extLst>
                <a:ext uri="{FF2B5EF4-FFF2-40B4-BE49-F238E27FC236}">
                  <a16:creationId xmlns:a16="http://schemas.microsoft.com/office/drawing/2014/main" id="{D32152D7-73D8-4002-A644-E4A631F7330B}"/>
                </a:ext>
              </a:extLst>
            </p:cNvPr>
            <p:cNvSpPr>
              <a:spLocks/>
            </p:cNvSpPr>
            <p:nvPr/>
          </p:nvSpPr>
          <p:spPr bwMode="auto">
            <a:xfrm rot="773030">
              <a:off x="4382327" y="4179273"/>
              <a:ext cx="743875" cy="295182"/>
            </a:xfrm>
            <a:custGeom>
              <a:avLst/>
              <a:gdLst>
                <a:gd name="T0" fmla="*/ 0 w 757"/>
                <a:gd name="T1" fmla="*/ 312 h 312"/>
                <a:gd name="T2" fmla="*/ 39 w 757"/>
                <a:gd name="T3" fmla="*/ 204 h 312"/>
                <a:gd name="T4" fmla="*/ 56 w 757"/>
                <a:gd name="T5" fmla="*/ 188 h 312"/>
                <a:gd name="T6" fmla="*/ 51 w 757"/>
                <a:gd name="T7" fmla="*/ 260 h 312"/>
                <a:gd name="T8" fmla="*/ 87 w 757"/>
                <a:gd name="T9" fmla="*/ 167 h 312"/>
                <a:gd name="T10" fmla="*/ 96 w 757"/>
                <a:gd name="T11" fmla="*/ 185 h 312"/>
                <a:gd name="T12" fmla="*/ 96 w 757"/>
                <a:gd name="T13" fmla="*/ 235 h 312"/>
                <a:gd name="T14" fmla="*/ 107 w 757"/>
                <a:gd name="T15" fmla="*/ 245 h 312"/>
                <a:gd name="T16" fmla="*/ 141 w 757"/>
                <a:gd name="T17" fmla="*/ 160 h 312"/>
                <a:gd name="T18" fmla="*/ 141 w 757"/>
                <a:gd name="T19" fmla="*/ 212 h 312"/>
                <a:gd name="T20" fmla="*/ 156 w 757"/>
                <a:gd name="T21" fmla="*/ 205 h 312"/>
                <a:gd name="T22" fmla="*/ 174 w 757"/>
                <a:gd name="T23" fmla="*/ 188 h 312"/>
                <a:gd name="T24" fmla="*/ 185 w 757"/>
                <a:gd name="T25" fmla="*/ 197 h 312"/>
                <a:gd name="T26" fmla="*/ 181 w 757"/>
                <a:gd name="T27" fmla="*/ 263 h 312"/>
                <a:gd name="T28" fmla="*/ 211 w 757"/>
                <a:gd name="T29" fmla="*/ 197 h 312"/>
                <a:gd name="T30" fmla="*/ 217 w 757"/>
                <a:gd name="T31" fmla="*/ 223 h 312"/>
                <a:gd name="T32" fmla="*/ 258 w 757"/>
                <a:gd name="T33" fmla="*/ 116 h 312"/>
                <a:gd name="T34" fmla="*/ 285 w 757"/>
                <a:gd name="T35" fmla="*/ 63 h 312"/>
                <a:gd name="T36" fmla="*/ 262 w 757"/>
                <a:gd name="T37" fmla="*/ 202 h 312"/>
                <a:gd name="T38" fmla="*/ 295 w 757"/>
                <a:gd name="T39" fmla="*/ 127 h 312"/>
                <a:gd name="T40" fmla="*/ 287 w 757"/>
                <a:gd name="T41" fmla="*/ 207 h 312"/>
                <a:gd name="T42" fmla="*/ 326 w 757"/>
                <a:gd name="T43" fmla="*/ 111 h 312"/>
                <a:gd name="T44" fmla="*/ 351 w 757"/>
                <a:gd name="T45" fmla="*/ 69 h 312"/>
                <a:gd name="T46" fmla="*/ 344 w 757"/>
                <a:gd name="T47" fmla="*/ 143 h 312"/>
                <a:gd name="T48" fmla="*/ 384 w 757"/>
                <a:gd name="T49" fmla="*/ 45 h 312"/>
                <a:gd name="T50" fmla="*/ 379 w 757"/>
                <a:gd name="T51" fmla="*/ 111 h 312"/>
                <a:gd name="T52" fmla="*/ 360 w 757"/>
                <a:gd name="T53" fmla="*/ 229 h 312"/>
                <a:gd name="T54" fmla="*/ 407 w 757"/>
                <a:gd name="T55" fmla="*/ 104 h 312"/>
                <a:gd name="T56" fmla="*/ 405 w 757"/>
                <a:gd name="T57" fmla="*/ 159 h 312"/>
                <a:gd name="T58" fmla="*/ 424 w 757"/>
                <a:gd name="T59" fmla="*/ 140 h 312"/>
                <a:gd name="T60" fmla="*/ 440 w 757"/>
                <a:gd name="T61" fmla="*/ 131 h 312"/>
                <a:gd name="T62" fmla="*/ 467 w 757"/>
                <a:gd name="T63" fmla="*/ 81 h 312"/>
                <a:gd name="T64" fmla="*/ 472 w 757"/>
                <a:gd name="T65" fmla="*/ 110 h 312"/>
                <a:gd name="T66" fmla="*/ 496 w 757"/>
                <a:gd name="T67" fmla="*/ 73 h 312"/>
                <a:gd name="T68" fmla="*/ 477 w 757"/>
                <a:gd name="T69" fmla="*/ 187 h 312"/>
                <a:gd name="T70" fmla="*/ 521 w 757"/>
                <a:gd name="T71" fmla="*/ 78 h 312"/>
                <a:gd name="T72" fmla="*/ 494 w 757"/>
                <a:gd name="T73" fmla="*/ 218 h 312"/>
                <a:gd name="T74" fmla="*/ 524 w 757"/>
                <a:gd name="T75" fmla="*/ 160 h 312"/>
                <a:gd name="T76" fmla="*/ 563 w 757"/>
                <a:gd name="T77" fmla="*/ 69 h 312"/>
                <a:gd name="T78" fmla="*/ 554 w 757"/>
                <a:gd name="T79" fmla="*/ 146 h 312"/>
                <a:gd name="T80" fmla="*/ 556 w 757"/>
                <a:gd name="T81" fmla="*/ 185 h 312"/>
                <a:gd name="T82" fmla="*/ 602 w 757"/>
                <a:gd name="T83" fmla="*/ 72 h 312"/>
                <a:gd name="T84" fmla="*/ 582 w 757"/>
                <a:gd name="T85" fmla="*/ 186 h 312"/>
                <a:gd name="T86" fmla="*/ 648 w 757"/>
                <a:gd name="T87" fmla="*/ 6 h 312"/>
                <a:gd name="T88" fmla="*/ 626 w 757"/>
                <a:gd name="T89" fmla="*/ 126 h 312"/>
                <a:gd name="T90" fmla="*/ 643 w 757"/>
                <a:gd name="T91" fmla="*/ 114 h 312"/>
                <a:gd name="T92" fmla="*/ 666 w 757"/>
                <a:gd name="T93" fmla="*/ 82 h 312"/>
                <a:gd name="T94" fmla="*/ 667 w 757"/>
                <a:gd name="T95" fmla="*/ 123 h 312"/>
                <a:gd name="T96" fmla="*/ 689 w 757"/>
                <a:gd name="T97" fmla="*/ 93 h 312"/>
                <a:gd name="T98" fmla="*/ 690 w 757"/>
                <a:gd name="T99" fmla="*/ 133 h 312"/>
                <a:gd name="T100" fmla="*/ 714 w 757"/>
                <a:gd name="T101" fmla="*/ 97 h 312"/>
                <a:gd name="T102" fmla="*/ 757 w 757"/>
                <a:gd name="T10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7" h="312">
                  <a:moveTo>
                    <a:pt x="0" y="312"/>
                  </a:moveTo>
                  <a:lnTo>
                    <a:pt x="39" y="204"/>
                  </a:lnTo>
                  <a:lnTo>
                    <a:pt x="56" y="188"/>
                  </a:lnTo>
                  <a:lnTo>
                    <a:pt x="51" y="260"/>
                  </a:lnTo>
                  <a:lnTo>
                    <a:pt x="87" y="167"/>
                  </a:lnTo>
                  <a:lnTo>
                    <a:pt x="96" y="185"/>
                  </a:lnTo>
                  <a:lnTo>
                    <a:pt x="96" y="235"/>
                  </a:lnTo>
                  <a:lnTo>
                    <a:pt x="107" y="245"/>
                  </a:lnTo>
                  <a:lnTo>
                    <a:pt x="141" y="160"/>
                  </a:lnTo>
                  <a:lnTo>
                    <a:pt x="141" y="212"/>
                  </a:lnTo>
                  <a:lnTo>
                    <a:pt x="156" y="205"/>
                  </a:lnTo>
                  <a:lnTo>
                    <a:pt x="174" y="188"/>
                  </a:lnTo>
                  <a:lnTo>
                    <a:pt x="185" y="197"/>
                  </a:lnTo>
                  <a:lnTo>
                    <a:pt x="181" y="263"/>
                  </a:lnTo>
                  <a:lnTo>
                    <a:pt x="211" y="197"/>
                  </a:lnTo>
                  <a:lnTo>
                    <a:pt x="217" y="223"/>
                  </a:lnTo>
                  <a:lnTo>
                    <a:pt x="258" y="116"/>
                  </a:lnTo>
                  <a:lnTo>
                    <a:pt x="285" y="63"/>
                  </a:lnTo>
                  <a:lnTo>
                    <a:pt x="262" y="202"/>
                  </a:lnTo>
                  <a:lnTo>
                    <a:pt x="295" y="127"/>
                  </a:lnTo>
                  <a:lnTo>
                    <a:pt x="287" y="207"/>
                  </a:lnTo>
                  <a:lnTo>
                    <a:pt x="326" y="111"/>
                  </a:lnTo>
                  <a:lnTo>
                    <a:pt x="351" y="69"/>
                  </a:lnTo>
                  <a:lnTo>
                    <a:pt x="344" y="143"/>
                  </a:lnTo>
                  <a:lnTo>
                    <a:pt x="384" y="45"/>
                  </a:lnTo>
                  <a:lnTo>
                    <a:pt x="379" y="111"/>
                  </a:lnTo>
                  <a:lnTo>
                    <a:pt x="360" y="229"/>
                  </a:lnTo>
                  <a:lnTo>
                    <a:pt x="407" y="104"/>
                  </a:lnTo>
                  <a:lnTo>
                    <a:pt x="405" y="159"/>
                  </a:lnTo>
                  <a:lnTo>
                    <a:pt x="424" y="140"/>
                  </a:lnTo>
                  <a:lnTo>
                    <a:pt x="440" y="131"/>
                  </a:lnTo>
                  <a:lnTo>
                    <a:pt x="467" y="81"/>
                  </a:lnTo>
                  <a:lnTo>
                    <a:pt x="472" y="110"/>
                  </a:lnTo>
                  <a:lnTo>
                    <a:pt x="496" y="73"/>
                  </a:lnTo>
                  <a:lnTo>
                    <a:pt x="477" y="187"/>
                  </a:lnTo>
                  <a:lnTo>
                    <a:pt x="521" y="78"/>
                  </a:lnTo>
                  <a:lnTo>
                    <a:pt x="494" y="218"/>
                  </a:lnTo>
                  <a:lnTo>
                    <a:pt x="524" y="160"/>
                  </a:lnTo>
                  <a:lnTo>
                    <a:pt x="563" y="69"/>
                  </a:lnTo>
                  <a:lnTo>
                    <a:pt x="554" y="146"/>
                  </a:lnTo>
                  <a:lnTo>
                    <a:pt x="556" y="185"/>
                  </a:lnTo>
                  <a:lnTo>
                    <a:pt x="602" y="72"/>
                  </a:lnTo>
                  <a:lnTo>
                    <a:pt x="582" y="186"/>
                  </a:lnTo>
                  <a:lnTo>
                    <a:pt x="648" y="6"/>
                  </a:lnTo>
                  <a:lnTo>
                    <a:pt x="626" y="126"/>
                  </a:lnTo>
                  <a:lnTo>
                    <a:pt x="643" y="114"/>
                  </a:lnTo>
                  <a:lnTo>
                    <a:pt x="666" y="82"/>
                  </a:lnTo>
                  <a:lnTo>
                    <a:pt x="667" y="123"/>
                  </a:lnTo>
                  <a:lnTo>
                    <a:pt x="689" y="93"/>
                  </a:lnTo>
                  <a:lnTo>
                    <a:pt x="690" y="133"/>
                  </a:lnTo>
                  <a:lnTo>
                    <a:pt x="714" y="97"/>
                  </a:lnTo>
                  <a:lnTo>
                    <a:pt x="757" y="0"/>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Freeform 146">
              <a:extLst>
                <a:ext uri="{FF2B5EF4-FFF2-40B4-BE49-F238E27FC236}">
                  <a16:creationId xmlns:a16="http://schemas.microsoft.com/office/drawing/2014/main" id="{1CF3C7F8-89F3-4245-96BB-3E47B7E501AC}"/>
                </a:ext>
              </a:extLst>
            </p:cNvPr>
            <p:cNvSpPr>
              <a:spLocks/>
            </p:cNvSpPr>
            <p:nvPr/>
          </p:nvSpPr>
          <p:spPr bwMode="auto">
            <a:xfrm rot="773030">
              <a:off x="5063891" y="4140244"/>
              <a:ext cx="514915" cy="681189"/>
            </a:xfrm>
            <a:custGeom>
              <a:avLst/>
              <a:gdLst>
                <a:gd name="T0" fmla="*/ 0 w 524"/>
                <a:gd name="T1" fmla="*/ 276 h 720"/>
                <a:gd name="T2" fmla="*/ 43 w 524"/>
                <a:gd name="T3" fmla="*/ 179 h 720"/>
                <a:gd name="T4" fmla="*/ 50 w 524"/>
                <a:gd name="T5" fmla="*/ 199 h 720"/>
                <a:gd name="T6" fmla="*/ 35 w 524"/>
                <a:gd name="T7" fmla="*/ 293 h 720"/>
                <a:gd name="T8" fmla="*/ 51 w 524"/>
                <a:gd name="T9" fmla="*/ 283 h 720"/>
                <a:gd name="T10" fmla="*/ 70 w 524"/>
                <a:gd name="T11" fmla="*/ 265 h 720"/>
                <a:gd name="T12" fmla="*/ 73 w 524"/>
                <a:gd name="T13" fmla="*/ 297 h 720"/>
                <a:gd name="T14" fmla="*/ 115 w 524"/>
                <a:gd name="T15" fmla="*/ 204 h 720"/>
                <a:gd name="T16" fmla="*/ 105 w 524"/>
                <a:gd name="T17" fmla="*/ 280 h 720"/>
                <a:gd name="T18" fmla="*/ 146 w 524"/>
                <a:gd name="T19" fmla="*/ 190 h 720"/>
                <a:gd name="T20" fmla="*/ 140 w 524"/>
                <a:gd name="T21" fmla="*/ 253 h 720"/>
                <a:gd name="T22" fmla="*/ 167 w 524"/>
                <a:gd name="T23" fmla="*/ 209 h 720"/>
                <a:gd name="T24" fmla="*/ 186 w 524"/>
                <a:gd name="T25" fmla="*/ 192 h 720"/>
                <a:gd name="T26" fmla="*/ 213 w 524"/>
                <a:gd name="T27" fmla="*/ 149 h 720"/>
                <a:gd name="T28" fmla="*/ 223 w 524"/>
                <a:gd name="T29" fmla="*/ 161 h 720"/>
                <a:gd name="T30" fmla="*/ 212 w 524"/>
                <a:gd name="T31" fmla="*/ 235 h 720"/>
                <a:gd name="T32" fmla="*/ 256 w 524"/>
                <a:gd name="T33" fmla="*/ 141 h 720"/>
                <a:gd name="T34" fmla="*/ 315 w 524"/>
                <a:gd name="T35" fmla="*/ 0 h 720"/>
                <a:gd name="T36" fmla="*/ 251 w 524"/>
                <a:gd name="T37" fmla="*/ 238 h 720"/>
                <a:gd name="T38" fmla="*/ 286 w 524"/>
                <a:gd name="T39" fmla="*/ 171 h 720"/>
                <a:gd name="T40" fmla="*/ 319 w 524"/>
                <a:gd name="T41" fmla="*/ 111 h 720"/>
                <a:gd name="T42" fmla="*/ 318 w 524"/>
                <a:gd name="T43" fmla="*/ 157 h 720"/>
                <a:gd name="T44" fmla="*/ 329 w 524"/>
                <a:gd name="T45" fmla="*/ 162 h 720"/>
                <a:gd name="T46" fmla="*/ 334 w 524"/>
                <a:gd name="T47" fmla="*/ 187 h 720"/>
                <a:gd name="T48" fmla="*/ 345 w 524"/>
                <a:gd name="T49" fmla="*/ 195 h 720"/>
                <a:gd name="T50" fmla="*/ 364 w 524"/>
                <a:gd name="T51" fmla="*/ 179 h 720"/>
                <a:gd name="T52" fmla="*/ 411 w 524"/>
                <a:gd name="T53" fmla="*/ 77 h 720"/>
                <a:gd name="T54" fmla="*/ 393 w 524"/>
                <a:gd name="T55" fmla="*/ 173 h 720"/>
                <a:gd name="T56" fmla="*/ 417 w 524"/>
                <a:gd name="T57" fmla="*/ 143 h 720"/>
                <a:gd name="T58" fmla="*/ 397 w 524"/>
                <a:gd name="T59" fmla="*/ 240 h 720"/>
                <a:gd name="T60" fmla="*/ 407 w 524"/>
                <a:gd name="T61" fmla="*/ 249 h 720"/>
                <a:gd name="T62" fmla="*/ 428 w 524"/>
                <a:gd name="T63" fmla="*/ 226 h 720"/>
                <a:gd name="T64" fmla="*/ 439 w 524"/>
                <a:gd name="T65" fmla="*/ 234 h 720"/>
                <a:gd name="T66" fmla="*/ 433 w 524"/>
                <a:gd name="T67" fmla="*/ 289 h 720"/>
                <a:gd name="T68" fmla="*/ 413 w 524"/>
                <a:gd name="T69" fmla="*/ 388 h 720"/>
                <a:gd name="T70" fmla="*/ 416 w 524"/>
                <a:gd name="T71" fmla="*/ 418 h 720"/>
                <a:gd name="T72" fmla="*/ 467 w 524"/>
                <a:gd name="T73" fmla="*/ 308 h 720"/>
                <a:gd name="T74" fmla="*/ 420 w 524"/>
                <a:gd name="T75" fmla="*/ 479 h 720"/>
                <a:gd name="T76" fmla="*/ 473 w 524"/>
                <a:gd name="T77" fmla="*/ 367 h 720"/>
                <a:gd name="T78" fmla="*/ 494 w 524"/>
                <a:gd name="T79" fmla="*/ 344 h 720"/>
                <a:gd name="T80" fmla="*/ 458 w 524"/>
                <a:gd name="T81" fmla="*/ 482 h 720"/>
                <a:gd name="T82" fmla="*/ 509 w 524"/>
                <a:gd name="T83" fmla="*/ 375 h 720"/>
                <a:gd name="T84" fmla="*/ 512 w 524"/>
                <a:gd name="T85" fmla="*/ 404 h 720"/>
                <a:gd name="T86" fmla="*/ 484 w 524"/>
                <a:gd name="T87" fmla="*/ 520 h 720"/>
                <a:gd name="T88" fmla="*/ 492 w 524"/>
                <a:gd name="T89" fmla="*/ 535 h 720"/>
                <a:gd name="T90" fmla="*/ 450 w 524"/>
                <a:gd name="T91" fmla="*/ 689 h 720"/>
                <a:gd name="T92" fmla="*/ 465 w 524"/>
                <a:gd name="T93" fmla="*/ 682 h 720"/>
                <a:gd name="T94" fmla="*/ 480 w 524"/>
                <a:gd name="T95" fmla="*/ 676 h 720"/>
                <a:gd name="T96" fmla="*/ 522 w 524"/>
                <a:gd name="T97" fmla="*/ 595 h 720"/>
                <a:gd name="T98" fmla="*/ 513 w 524"/>
                <a:gd name="T99" fmla="*/ 655 h 720"/>
                <a:gd name="T100" fmla="*/ 524 w 524"/>
                <a:gd name="T101" fmla="*/ 660 h 720"/>
                <a:gd name="T102" fmla="*/ 515 w 524"/>
                <a:gd name="T103" fmla="*/ 72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4" h="720">
                  <a:moveTo>
                    <a:pt x="0" y="276"/>
                  </a:moveTo>
                  <a:lnTo>
                    <a:pt x="43" y="179"/>
                  </a:lnTo>
                  <a:lnTo>
                    <a:pt x="50" y="199"/>
                  </a:lnTo>
                  <a:lnTo>
                    <a:pt x="35" y="293"/>
                  </a:lnTo>
                  <a:lnTo>
                    <a:pt x="51" y="283"/>
                  </a:lnTo>
                  <a:lnTo>
                    <a:pt x="70" y="265"/>
                  </a:lnTo>
                  <a:lnTo>
                    <a:pt x="73" y="297"/>
                  </a:lnTo>
                  <a:lnTo>
                    <a:pt x="115" y="204"/>
                  </a:lnTo>
                  <a:lnTo>
                    <a:pt x="105" y="280"/>
                  </a:lnTo>
                  <a:lnTo>
                    <a:pt x="146" y="190"/>
                  </a:lnTo>
                  <a:lnTo>
                    <a:pt x="140" y="253"/>
                  </a:lnTo>
                  <a:lnTo>
                    <a:pt x="167" y="209"/>
                  </a:lnTo>
                  <a:lnTo>
                    <a:pt x="186" y="192"/>
                  </a:lnTo>
                  <a:lnTo>
                    <a:pt x="213" y="149"/>
                  </a:lnTo>
                  <a:lnTo>
                    <a:pt x="223" y="161"/>
                  </a:lnTo>
                  <a:lnTo>
                    <a:pt x="212" y="235"/>
                  </a:lnTo>
                  <a:lnTo>
                    <a:pt x="256" y="141"/>
                  </a:lnTo>
                  <a:lnTo>
                    <a:pt x="315" y="0"/>
                  </a:lnTo>
                  <a:lnTo>
                    <a:pt x="251" y="238"/>
                  </a:lnTo>
                  <a:lnTo>
                    <a:pt x="286" y="171"/>
                  </a:lnTo>
                  <a:lnTo>
                    <a:pt x="319" y="111"/>
                  </a:lnTo>
                  <a:lnTo>
                    <a:pt x="318" y="157"/>
                  </a:lnTo>
                  <a:lnTo>
                    <a:pt x="329" y="162"/>
                  </a:lnTo>
                  <a:lnTo>
                    <a:pt x="334" y="187"/>
                  </a:lnTo>
                  <a:lnTo>
                    <a:pt x="345" y="195"/>
                  </a:lnTo>
                  <a:lnTo>
                    <a:pt x="364" y="179"/>
                  </a:lnTo>
                  <a:lnTo>
                    <a:pt x="411" y="77"/>
                  </a:lnTo>
                  <a:lnTo>
                    <a:pt x="393" y="173"/>
                  </a:lnTo>
                  <a:lnTo>
                    <a:pt x="417" y="143"/>
                  </a:lnTo>
                  <a:lnTo>
                    <a:pt x="397" y="240"/>
                  </a:lnTo>
                  <a:lnTo>
                    <a:pt x="407" y="249"/>
                  </a:lnTo>
                  <a:lnTo>
                    <a:pt x="428" y="226"/>
                  </a:lnTo>
                  <a:lnTo>
                    <a:pt x="439" y="234"/>
                  </a:lnTo>
                  <a:lnTo>
                    <a:pt x="433" y="289"/>
                  </a:lnTo>
                  <a:lnTo>
                    <a:pt x="413" y="388"/>
                  </a:lnTo>
                  <a:lnTo>
                    <a:pt x="416" y="418"/>
                  </a:lnTo>
                  <a:lnTo>
                    <a:pt x="467" y="308"/>
                  </a:lnTo>
                  <a:lnTo>
                    <a:pt x="420" y="479"/>
                  </a:lnTo>
                  <a:lnTo>
                    <a:pt x="473" y="367"/>
                  </a:lnTo>
                  <a:lnTo>
                    <a:pt x="494" y="344"/>
                  </a:lnTo>
                  <a:lnTo>
                    <a:pt x="458" y="482"/>
                  </a:lnTo>
                  <a:lnTo>
                    <a:pt x="509" y="375"/>
                  </a:lnTo>
                  <a:lnTo>
                    <a:pt x="512" y="404"/>
                  </a:lnTo>
                  <a:lnTo>
                    <a:pt x="484" y="520"/>
                  </a:lnTo>
                  <a:lnTo>
                    <a:pt x="492" y="535"/>
                  </a:lnTo>
                  <a:lnTo>
                    <a:pt x="450" y="689"/>
                  </a:lnTo>
                  <a:lnTo>
                    <a:pt x="465" y="682"/>
                  </a:lnTo>
                  <a:lnTo>
                    <a:pt x="480" y="676"/>
                  </a:lnTo>
                  <a:lnTo>
                    <a:pt x="522" y="595"/>
                  </a:lnTo>
                  <a:lnTo>
                    <a:pt x="513" y="655"/>
                  </a:lnTo>
                  <a:lnTo>
                    <a:pt x="524" y="660"/>
                  </a:lnTo>
                  <a:lnTo>
                    <a:pt x="515" y="720"/>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Freeform 147">
              <a:extLst>
                <a:ext uri="{FF2B5EF4-FFF2-40B4-BE49-F238E27FC236}">
                  <a16:creationId xmlns:a16="http://schemas.microsoft.com/office/drawing/2014/main" id="{CFDBEE92-A027-4EB2-81DF-5825554EA2BF}"/>
                </a:ext>
              </a:extLst>
            </p:cNvPr>
            <p:cNvSpPr>
              <a:spLocks/>
            </p:cNvSpPr>
            <p:nvPr/>
          </p:nvSpPr>
          <p:spPr bwMode="auto">
            <a:xfrm rot="773030">
              <a:off x="5395842" y="4836372"/>
              <a:ext cx="326244" cy="851487"/>
            </a:xfrm>
            <a:custGeom>
              <a:avLst/>
              <a:gdLst>
                <a:gd name="T0" fmla="*/ 15 w 332"/>
                <a:gd name="T1" fmla="*/ 1 h 900"/>
                <a:gd name="T2" fmla="*/ 6 w 332"/>
                <a:gd name="T3" fmla="*/ 61 h 900"/>
                <a:gd name="T4" fmla="*/ 0 w 332"/>
                <a:gd name="T5" fmla="*/ 113 h 900"/>
                <a:gd name="T6" fmla="*/ 54 w 332"/>
                <a:gd name="T7" fmla="*/ 0 h 900"/>
                <a:gd name="T8" fmla="*/ 14 w 332"/>
                <a:gd name="T9" fmla="*/ 143 h 900"/>
                <a:gd name="T10" fmla="*/ 37 w 332"/>
                <a:gd name="T11" fmla="*/ 116 h 900"/>
                <a:gd name="T12" fmla="*/ 29 w 332"/>
                <a:gd name="T13" fmla="*/ 173 h 900"/>
                <a:gd name="T14" fmla="*/ 23 w 332"/>
                <a:gd name="T15" fmla="*/ 221 h 900"/>
                <a:gd name="T16" fmla="*/ 40 w 332"/>
                <a:gd name="T17" fmla="*/ 209 h 900"/>
                <a:gd name="T18" fmla="*/ 42 w 332"/>
                <a:gd name="T19" fmla="*/ 237 h 900"/>
                <a:gd name="T20" fmla="*/ 24 w 332"/>
                <a:gd name="T21" fmla="*/ 319 h 900"/>
                <a:gd name="T22" fmla="*/ 60 w 332"/>
                <a:gd name="T23" fmla="*/ 254 h 900"/>
                <a:gd name="T24" fmla="*/ 68 w 332"/>
                <a:gd name="T25" fmla="*/ 268 h 900"/>
                <a:gd name="T26" fmla="*/ 68 w 332"/>
                <a:gd name="T27" fmla="*/ 301 h 900"/>
                <a:gd name="T28" fmla="*/ 87 w 332"/>
                <a:gd name="T29" fmla="*/ 283 h 900"/>
                <a:gd name="T30" fmla="*/ 41 w 332"/>
                <a:gd name="T31" fmla="*/ 436 h 900"/>
                <a:gd name="T32" fmla="*/ 68 w 332"/>
                <a:gd name="T33" fmla="*/ 397 h 900"/>
                <a:gd name="T34" fmla="*/ 95 w 332"/>
                <a:gd name="T35" fmla="*/ 359 h 900"/>
                <a:gd name="T36" fmla="*/ 64 w 332"/>
                <a:gd name="T37" fmla="*/ 474 h 900"/>
                <a:gd name="T38" fmla="*/ 110 w 332"/>
                <a:gd name="T39" fmla="*/ 386 h 900"/>
                <a:gd name="T40" fmla="*/ 112 w 332"/>
                <a:gd name="T41" fmla="*/ 412 h 900"/>
                <a:gd name="T42" fmla="*/ 100 w 332"/>
                <a:gd name="T43" fmla="*/ 475 h 900"/>
                <a:gd name="T44" fmla="*/ 132 w 332"/>
                <a:gd name="T45" fmla="*/ 425 h 900"/>
                <a:gd name="T46" fmla="*/ 99 w 332"/>
                <a:gd name="T47" fmla="*/ 540 h 900"/>
                <a:gd name="T48" fmla="*/ 106 w 332"/>
                <a:gd name="T49" fmla="*/ 552 h 900"/>
                <a:gd name="T50" fmla="*/ 117 w 332"/>
                <a:gd name="T51" fmla="*/ 556 h 900"/>
                <a:gd name="T52" fmla="*/ 128 w 332"/>
                <a:gd name="T53" fmla="*/ 557 h 900"/>
                <a:gd name="T54" fmla="*/ 137 w 332"/>
                <a:gd name="T55" fmla="*/ 566 h 900"/>
                <a:gd name="T56" fmla="*/ 136 w 332"/>
                <a:gd name="T57" fmla="*/ 600 h 900"/>
                <a:gd name="T58" fmla="*/ 134 w 332"/>
                <a:gd name="T59" fmla="*/ 634 h 900"/>
                <a:gd name="T60" fmla="*/ 196 w 332"/>
                <a:gd name="T61" fmla="*/ 509 h 900"/>
                <a:gd name="T62" fmla="*/ 163 w 332"/>
                <a:gd name="T63" fmla="*/ 622 h 900"/>
                <a:gd name="T64" fmla="*/ 151 w 332"/>
                <a:gd name="T65" fmla="*/ 682 h 900"/>
                <a:gd name="T66" fmla="*/ 147 w 332"/>
                <a:gd name="T67" fmla="*/ 722 h 900"/>
                <a:gd name="T68" fmla="*/ 160 w 332"/>
                <a:gd name="T69" fmla="*/ 718 h 900"/>
                <a:gd name="T70" fmla="*/ 162 w 332"/>
                <a:gd name="T71" fmla="*/ 743 h 900"/>
                <a:gd name="T72" fmla="*/ 167 w 332"/>
                <a:gd name="T73" fmla="*/ 761 h 900"/>
                <a:gd name="T74" fmla="*/ 175 w 332"/>
                <a:gd name="T75" fmla="*/ 771 h 900"/>
                <a:gd name="T76" fmla="*/ 160 w 332"/>
                <a:gd name="T77" fmla="*/ 834 h 900"/>
                <a:gd name="T78" fmla="*/ 157 w 332"/>
                <a:gd name="T79" fmla="*/ 872 h 900"/>
                <a:gd name="T80" fmla="*/ 184 w 332"/>
                <a:gd name="T81" fmla="*/ 835 h 900"/>
                <a:gd name="T82" fmla="*/ 201 w 332"/>
                <a:gd name="T83" fmla="*/ 820 h 900"/>
                <a:gd name="T84" fmla="*/ 180 w 332"/>
                <a:gd name="T85" fmla="*/ 900 h 900"/>
                <a:gd name="T86" fmla="*/ 199 w 332"/>
                <a:gd name="T87" fmla="*/ 884 h 900"/>
                <a:gd name="T88" fmla="*/ 209 w 332"/>
                <a:gd name="T89" fmla="*/ 888 h 900"/>
                <a:gd name="T90" fmla="*/ 238 w 332"/>
                <a:gd name="T91" fmla="*/ 846 h 900"/>
                <a:gd name="T92" fmla="*/ 245 w 332"/>
                <a:gd name="T93" fmla="*/ 858 h 900"/>
                <a:gd name="T94" fmla="*/ 252 w 332"/>
                <a:gd name="T95" fmla="*/ 868 h 900"/>
                <a:gd name="T96" fmla="*/ 289 w 332"/>
                <a:gd name="T97" fmla="*/ 808 h 900"/>
                <a:gd name="T98" fmla="*/ 286 w 332"/>
                <a:gd name="T99" fmla="*/ 842 h 900"/>
                <a:gd name="T100" fmla="*/ 314 w 332"/>
                <a:gd name="T101" fmla="*/ 807 h 900"/>
                <a:gd name="T102" fmla="*/ 332 w 332"/>
                <a:gd name="T103" fmla="*/ 791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2" h="900">
                  <a:moveTo>
                    <a:pt x="15" y="1"/>
                  </a:moveTo>
                  <a:lnTo>
                    <a:pt x="6" y="61"/>
                  </a:lnTo>
                  <a:lnTo>
                    <a:pt x="0" y="113"/>
                  </a:lnTo>
                  <a:lnTo>
                    <a:pt x="54" y="0"/>
                  </a:lnTo>
                  <a:lnTo>
                    <a:pt x="14" y="143"/>
                  </a:lnTo>
                  <a:lnTo>
                    <a:pt x="37" y="116"/>
                  </a:lnTo>
                  <a:lnTo>
                    <a:pt x="29" y="173"/>
                  </a:lnTo>
                  <a:lnTo>
                    <a:pt x="23" y="221"/>
                  </a:lnTo>
                  <a:lnTo>
                    <a:pt x="40" y="209"/>
                  </a:lnTo>
                  <a:lnTo>
                    <a:pt x="42" y="237"/>
                  </a:lnTo>
                  <a:lnTo>
                    <a:pt x="24" y="319"/>
                  </a:lnTo>
                  <a:lnTo>
                    <a:pt x="60" y="254"/>
                  </a:lnTo>
                  <a:lnTo>
                    <a:pt x="68" y="268"/>
                  </a:lnTo>
                  <a:lnTo>
                    <a:pt x="68" y="301"/>
                  </a:lnTo>
                  <a:lnTo>
                    <a:pt x="87" y="283"/>
                  </a:lnTo>
                  <a:lnTo>
                    <a:pt x="41" y="436"/>
                  </a:lnTo>
                  <a:lnTo>
                    <a:pt x="68" y="397"/>
                  </a:lnTo>
                  <a:lnTo>
                    <a:pt x="95" y="359"/>
                  </a:lnTo>
                  <a:lnTo>
                    <a:pt x="64" y="474"/>
                  </a:lnTo>
                  <a:lnTo>
                    <a:pt x="110" y="386"/>
                  </a:lnTo>
                  <a:lnTo>
                    <a:pt x="112" y="412"/>
                  </a:lnTo>
                  <a:lnTo>
                    <a:pt x="100" y="475"/>
                  </a:lnTo>
                  <a:lnTo>
                    <a:pt x="132" y="425"/>
                  </a:lnTo>
                  <a:lnTo>
                    <a:pt x="99" y="540"/>
                  </a:lnTo>
                  <a:lnTo>
                    <a:pt x="106" y="552"/>
                  </a:lnTo>
                  <a:lnTo>
                    <a:pt x="117" y="556"/>
                  </a:lnTo>
                  <a:lnTo>
                    <a:pt x="128" y="557"/>
                  </a:lnTo>
                  <a:lnTo>
                    <a:pt x="137" y="566"/>
                  </a:lnTo>
                  <a:lnTo>
                    <a:pt x="136" y="600"/>
                  </a:lnTo>
                  <a:lnTo>
                    <a:pt x="134" y="634"/>
                  </a:lnTo>
                  <a:lnTo>
                    <a:pt x="196" y="509"/>
                  </a:lnTo>
                  <a:lnTo>
                    <a:pt x="163" y="622"/>
                  </a:lnTo>
                  <a:lnTo>
                    <a:pt x="151" y="682"/>
                  </a:lnTo>
                  <a:lnTo>
                    <a:pt x="147" y="722"/>
                  </a:lnTo>
                  <a:lnTo>
                    <a:pt x="160" y="718"/>
                  </a:lnTo>
                  <a:lnTo>
                    <a:pt x="162" y="743"/>
                  </a:lnTo>
                  <a:lnTo>
                    <a:pt x="167" y="761"/>
                  </a:lnTo>
                  <a:lnTo>
                    <a:pt x="175" y="771"/>
                  </a:lnTo>
                  <a:lnTo>
                    <a:pt x="160" y="834"/>
                  </a:lnTo>
                  <a:lnTo>
                    <a:pt x="157" y="872"/>
                  </a:lnTo>
                  <a:lnTo>
                    <a:pt x="184" y="835"/>
                  </a:lnTo>
                  <a:lnTo>
                    <a:pt x="201" y="820"/>
                  </a:lnTo>
                  <a:lnTo>
                    <a:pt x="180" y="900"/>
                  </a:lnTo>
                  <a:lnTo>
                    <a:pt x="199" y="884"/>
                  </a:lnTo>
                  <a:lnTo>
                    <a:pt x="209" y="888"/>
                  </a:lnTo>
                  <a:lnTo>
                    <a:pt x="238" y="846"/>
                  </a:lnTo>
                  <a:lnTo>
                    <a:pt x="245" y="858"/>
                  </a:lnTo>
                  <a:lnTo>
                    <a:pt x="252" y="868"/>
                  </a:lnTo>
                  <a:lnTo>
                    <a:pt x="289" y="808"/>
                  </a:lnTo>
                  <a:lnTo>
                    <a:pt x="286" y="842"/>
                  </a:lnTo>
                  <a:lnTo>
                    <a:pt x="314" y="807"/>
                  </a:lnTo>
                  <a:lnTo>
                    <a:pt x="332" y="791"/>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48">
              <a:extLst>
                <a:ext uri="{FF2B5EF4-FFF2-40B4-BE49-F238E27FC236}">
                  <a16:creationId xmlns:a16="http://schemas.microsoft.com/office/drawing/2014/main" id="{DDCF6098-3AC3-4AD1-9436-2A57E1BA603A}"/>
                </a:ext>
              </a:extLst>
            </p:cNvPr>
            <p:cNvSpPr>
              <a:spLocks/>
            </p:cNvSpPr>
            <p:nvPr/>
          </p:nvSpPr>
          <p:spPr bwMode="auto">
            <a:xfrm rot="773030">
              <a:off x="5599074" y="5545180"/>
              <a:ext cx="669192" cy="251662"/>
            </a:xfrm>
            <a:custGeom>
              <a:avLst/>
              <a:gdLst>
                <a:gd name="T0" fmla="*/ 24 w 681"/>
                <a:gd name="T1" fmla="*/ 157 h 266"/>
                <a:gd name="T2" fmla="*/ 42 w 681"/>
                <a:gd name="T3" fmla="*/ 141 h 266"/>
                <a:gd name="T4" fmla="*/ 0 w 681"/>
                <a:gd name="T5" fmla="*/ 266 h 266"/>
                <a:gd name="T6" fmla="*/ 69 w 681"/>
                <a:gd name="T7" fmla="*/ 132 h 266"/>
                <a:gd name="T8" fmla="*/ 68 w 681"/>
                <a:gd name="T9" fmla="*/ 163 h 266"/>
                <a:gd name="T10" fmla="*/ 60 w 681"/>
                <a:gd name="T11" fmla="*/ 208 h 266"/>
                <a:gd name="T12" fmla="*/ 58 w 681"/>
                <a:gd name="T13" fmla="*/ 240 h 266"/>
                <a:gd name="T14" fmla="*/ 98 w 681"/>
                <a:gd name="T15" fmla="*/ 174 h 266"/>
                <a:gd name="T16" fmla="*/ 109 w 681"/>
                <a:gd name="T17" fmla="*/ 177 h 266"/>
                <a:gd name="T18" fmla="*/ 181 w 681"/>
                <a:gd name="T19" fmla="*/ 40 h 266"/>
                <a:gd name="T20" fmla="*/ 139 w 681"/>
                <a:gd name="T21" fmla="*/ 163 h 266"/>
                <a:gd name="T22" fmla="*/ 185 w 681"/>
                <a:gd name="T23" fmla="*/ 85 h 266"/>
                <a:gd name="T24" fmla="*/ 194 w 681"/>
                <a:gd name="T25" fmla="*/ 90 h 266"/>
                <a:gd name="T26" fmla="*/ 167 w 681"/>
                <a:gd name="T27" fmla="*/ 180 h 266"/>
                <a:gd name="T28" fmla="*/ 214 w 681"/>
                <a:gd name="T29" fmla="*/ 100 h 266"/>
                <a:gd name="T30" fmla="*/ 215 w 681"/>
                <a:gd name="T31" fmla="*/ 124 h 266"/>
                <a:gd name="T32" fmla="*/ 197 w 681"/>
                <a:gd name="T33" fmla="*/ 192 h 266"/>
                <a:gd name="T34" fmla="*/ 243 w 681"/>
                <a:gd name="T35" fmla="*/ 115 h 266"/>
                <a:gd name="T36" fmla="*/ 238 w 681"/>
                <a:gd name="T37" fmla="*/ 153 h 266"/>
                <a:gd name="T38" fmla="*/ 273 w 681"/>
                <a:gd name="T39" fmla="*/ 101 h 266"/>
                <a:gd name="T40" fmla="*/ 271 w 681"/>
                <a:gd name="T41" fmla="*/ 131 h 266"/>
                <a:gd name="T42" fmla="*/ 281 w 681"/>
                <a:gd name="T43" fmla="*/ 136 h 266"/>
                <a:gd name="T44" fmla="*/ 323 w 681"/>
                <a:gd name="T45" fmla="*/ 69 h 266"/>
                <a:gd name="T46" fmla="*/ 324 w 681"/>
                <a:gd name="T47" fmla="*/ 93 h 266"/>
                <a:gd name="T48" fmla="*/ 319 w 681"/>
                <a:gd name="T49" fmla="*/ 129 h 266"/>
                <a:gd name="T50" fmla="*/ 340 w 681"/>
                <a:gd name="T51" fmla="*/ 110 h 266"/>
                <a:gd name="T52" fmla="*/ 342 w 681"/>
                <a:gd name="T53" fmla="*/ 131 h 266"/>
                <a:gd name="T54" fmla="*/ 370 w 681"/>
                <a:gd name="T55" fmla="*/ 96 h 266"/>
                <a:gd name="T56" fmla="*/ 372 w 681"/>
                <a:gd name="T57" fmla="*/ 119 h 266"/>
                <a:gd name="T58" fmla="*/ 376 w 681"/>
                <a:gd name="T59" fmla="*/ 135 h 266"/>
                <a:gd name="T60" fmla="*/ 436 w 681"/>
                <a:gd name="T61" fmla="*/ 30 h 266"/>
                <a:gd name="T62" fmla="*/ 435 w 681"/>
                <a:gd name="T63" fmla="*/ 59 h 266"/>
                <a:gd name="T64" fmla="*/ 440 w 681"/>
                <a:gd name="T65" fmla="*/ 73 h 266"/>
                <a:gd name="T66" fmla="*/ 470 w 681"/>
                <a:gd name="T67" fmla="*/ 35 h 266"/>
                <a:gd name="T68" fmla="*/ 467 w 681"/>
                <a:gd name="T69" fmla="*/ 67 h 266"/>
                <a:gd name="T70" fmla="*/ 461 w 681"/>
                <a:gd name="T71" fmla="*/ 105 h 266"/>
                <a:gd name="T72" fmla="*/ 485 w 681"/>
                <a:gd name="T73" fmla="*/ 80 h 266"/>
                <a:gd name="T74" fmla="*/ 528 w 681"/>
                <a:gd name="T75" fmla="*/ 13 h 266"/>
                <a:gd name="T76" fmla="*/ 485 w 681"/>
                <a:gd name="T77" fmla="*/ 130 h 266"/>
                <a:gd name="T78" fmla="*/ 504 w 681"/>
                <a:gd name="T79" fmla="*/ 115 h 266"/>
                <a:gd name="T80" fmla="*/ 549 w 681"/>
                <a:gd name="T81" fmla="*/ 45 h 266"/>
                <a:gd name="T82" fmla="*/ 549 w 681"/>
                <a:gd name="T83" fmla="*/ 69 h 266"/>
                <a:gd name="T84" fmla="*/ 562 w 681"/>
                <a:gd name="T85" fmla="*/ 68 h 266"/>
                <a:gd name="T86" fmla="*/ 591 w 681"/>
                <a:gd name="T87" fmla="*/ 32 h 266"/>
                <a:gd name="T88" fmla="*/ 557 w 681"/>
                <a:gd name="T89" fmla="*/ 127 h 266"/>
                <a:gd name="T90" fmla="*/ 610 w 681"/>
                <a:gd name="T91" fmla="*/ 42 h 266"/>
                <a:gd name="T92" fmla="*/ 610 w 681"/>
                <a:gd name="T93" fmla="*/ 68 h 266"/>
                <a:gd name="T94" fmla="*/ 654 w 681"/>
                <a:gd name="T95" fmla="*/ 0 h 266"/>
                <a:gd name="T96" fmla="*/ 630 w 681"/>
                <a:gd name="T97" fmla="*/ 75 h 266"/>
                <a:gd name="T98" fmla="*/ 613 w 681"/>
                <a:gd name="T99" fmla="*/ 135 h 266"/>
                <a:gd name="T100" fmla="*/ 663 w 681"/>
                <a:gd name="T101" fmla="*/ 57 h 266"/>
                <a:gd name="T102" fmla="*/ 681 w 681"/>
                <a:gd name="T103" fmla="*/ 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1" h="266">
                  <a:moveTo>
                    <a:pt x="24" y="157"/>
                  </a:moveTo>
                  <a:lnTo>
                    <a:pt x="42" y="141"/>
                  </a:lnTo>
                  <a:lnTo>
                    <a:pt x="0" y="266"/>
                  </a:lnTo>
                  <a:lnTo>
                    <a:pt x="69" y="132"/>
                  </a:lnTo>
                  <a:lnTo>
                    <a:pt x="68" y="163"/>
                  </a:lnTo>
                  <a:lnTo>
                    <a:pt x="60" y="208"/>
                  </a:lnTo>
                  <a:lnTo>
                    <a:pt x="58" y="240"/>
                  </a:lnTo>
                  <a:lnTo>
                    <a:pt x="98" y="174"/>
                  </a:lnTo>
                  <a:lnTo>
                    <a:pt x="109" y="177"/>
                  </a:lnTo>
                  <a:lnTo>
                    <a:pt x="181" y="40"/>
                  </a:lnTo>
                  <a:lnTo>
                    <a:pt x="139" y="163"/>
                  </a:lnTo>
                  <a:lnTo>
                    <a:pt x="185" y="85"/>
                  </a:lnTo>
                  <a:lnTo>
                    <a:pt x="194" y="90"/>
                  </a:lnTo>
                  <a:lnTo>
                    <a:pt x="167" y="180"/>
                  </a:lnTo>
                  <a:lnTo>
                    <a:pt x="214" y="100"/>
                  </a:lnTo>
                  <a:lnTo>
                    <a:pt x="215" y="124"/>
                  </a:lnTo>
                  <a:lnTo>
                    <a:pt x="197" y="192"/>
                  </a:lnTo>
                  <a:lnTo>
                    <a:pt x="243" y="115"/>
                  </a:lnTo>
                  <a:lnTo>
                    <a:pt x="238" y="153"/>
                  </a:lnTo>
                  <a:lnTo>
                    <a:pt x="273" y="101"/>
                  </a:lnTo>
                  <a:lnTo>
                    <a:pt x="271" y="131"/>
                  </a:lnTo>
                  <a:lnTo>
                    <a:pt x="281" y="136"/>
                  </a:lnTo>
                  <a:lnTo>
                    <a:pt x="323" y="69"/>
                  </a:lnTo>
                  <a:lnTo>
                    <a:pt x="324" y="93"/>
                  </a:lnTo>
                  <a:lnTo>
                    <a:pt x="319" y="129"/>
                  </a:lnTo>
                  <a:lnTo>
                    <a:pt x="340" y="110"/>
                  </a:lnTo>
                  <a:lnTo>
                    <a:pt x="342" y="131"/>
                  </a:lnTo>
                  <a:lnTo>
                    <a:pt x="370" y="96"/>
                  </a:lnTo>
                  <a:lnTo>
                    <a:pt x="372" y="119"/>
                  </a:lnTo>
                  <a:lnTo>
                    <a:pt x="376" y="135"/>
                  </a:lnTo>
                  <a:lnTo>
                    <a:pt x="436" y="30"/>
                  </a:lnTo>
                  <a:lnTo>
                    <a:pt x="435" y="59"/>
                  </a:lnTo>
                  <a:lnTo>
                    <a:pt x="440" y="73"/>
                  </a:lnTo>
                  <a:lnTo>
                    <a:pt x="470" y="35"/>
                  </a:lnTo>
                  <a:lnTo>
                    <a:pt x="467" y="67"/>
                  </a:lnTo>
                  <a:lnTo>
                    <a:pt x="461" y="105"/>
                  </a:lnTo>
                  <a:lnTo>
                    <a:pt x="485" y="80"/>
                  </a:lnTo>
                  <a:lnTo>
                    <a:pt x="528" y="13"/>
                  </a:lnTo>
                  <a:lnTo>
                    <a:pt x="485" y="130"/>
                  </a:lnTo>
                  <a:lnTo>
                    <a:pt x="504" y="115"/>
                  </a:lnTo>
                  <a:lnTo>
                    <a:pt x="549" y="45"/>
                  </a:lnTo>
                  <a:lnTo>
                    <a:pt x="549" y="69"/>
                  </a:lnTo>
                  <a:lnTo>
                    <a:pt x="562" y="68"/>
                  </a:lnTo>
                  <a:lnTo>
                    <a:pt x="591" y="32"/>
                  </a:lnTo>
                  <a:lnTo>
                    <a:pt x="557" y="127"/>
                  </a:lnTo>
                  <a:lnTo>
                    <a:pt x="610" y="42"/>
                  </a:lnTo>
                  <a:lnTo>
                    <a:pt x="610" y="68"/>
                  </a:lnTo>
                  <a:lnTo>
                    <a:pt x="654" y="0"/>
                  </a:lnTo>
                  <a:lnTo>
                    <a:pt x="630" y="75"/>
                  </a:lnTo>
                  <a:lnTo>
                    <a:pt x="613" y="135"/>
                  </a:lnTo>
                  <a:lnTo>
                    <a:pt x="663" y="57"/>
                  </a:lnTo>
                  <a:lnTo>
                    <a:pt x="681" y="42"/>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Freeform 149">
              <a:extLst>
                <a:ext uri="{FF2B5EF4-FFF2-40B4-BE49-F238E27FC236}">
                  <a16:creationId xmlns:a16="http://schemas.microsoft.com/office/drawing/2014/main" id="{5CD32FDD-BCA9-4952-99FE-66A47DC4978C}"/>
                </a:ext>
              </a:extLst>
            </p:cNvPr>
            <p:cNvSpPr>
              <a:spLocks/>
            </p:cNvSpPr>
            <p:nvPr/>
          </p:nvSpPr>
          <p:spPr bwMode="auto">
            <a:xfrm rot="773030">
              <a:off x="6256254" y="5506264"/>
              <a:ext cx="566013" cy="415337"/>
            </a:xfrm>
            <a:custGeom>
              <a:avLst/>
              <a:gdLst>
                <a:gd name="T0" fmla="*/ 0 w 576"/>
                <a:gd name="T1" fmla="*/ 242 h 439"/>
                <a:gd name="T2" fmla="*/ 18 w 576"/>
                <a:gd name="T3" fmla="*/ 227 h 439"/>
                <a:gd name="T4" fmla="*/ 64 w 576"/>
                <a:gd name="T5" fmla="*/ 158 h 439"/>
                <a:gd name="T6" fmla="*/ 71 w 576"/>
                <a:gd name="T7" fmla="*/ 169 h 439"/>
                <a:gd name="T8" fmla="*/ 68 w 576"/>
                <a:gd name="T9" fmla="*/ 199 h 439"/>
                <a:gd name="T10" fmla="*/ 69 w 576"/>
                <a:gd name="T11" fmla="*/ 221 h 439"/>
                <a:gd name="T12" fmla="*/ 75 w 576"/>
                <a:gd name="T13" fmla="*/ 234 h 439"/>
                <a:gd name="T14" fmla="*/ 142 w 576"/>
                <a:gd name="T15" fmla="*/ 123 h 439"/>
                <a:gd name="T16" fmla="*/ 104 w 576"/>
                <a:gd name="T17" fmla="*/ 223 h 439"/>
                <a:gd name="T18" fmla="*/ 145 w 576"/>
                <a:gd name="T19" fmla="*/ 165 h 439"/>
                <a:gd name="T20" fmla="*/ 174 w 576"/>
                <a:gd name="T21" fmla="*/ 131 h 439"/>
                <a:gd name="T22" fmla="*/ 193 w 576"/>
                <a:gd name="T23" fmla="*/ 117 h 439"/>
                <a:gd name="T24" fmla="*/ 171 w 576"/>
                <a:gd name="T25" fmla="*/ 186 h 439"/>
                <a:gd name="T26" fmla="*/ 226 w 576"/>
                <a:gd name="T27" fmla="*/ 98 h 439"/>
                <a:gd name="T28" fmla="*/ 221 w 576"/>
                <a:gd name="T29" fmla="*/ 134 h 439"/>
                <a:gd name="T30" fmla="*/ 208 w 576"/>
                <a:gd name="T31" fmla="*/ 183 h 439"/>
                <a:gd name="T32" fmla="*/ 256 w 576"/>
                <a:gd name="T33" fmla="*/ 111 h 439"/>
                <a:gd name="T34" fmla="*/ 294 w 576"/>
                <a:gd name="T35" fmla="*/ 60 h 439"/>
                <a:gd name="T36" fmla="*/ 289 w 576"/>
                <a:gd name="T37" fmla="*/ 95 h 439"/>
                <a:gd name="T38" fmla="*/ 267 w 576"/>
                <a:gd name="T39" fmla="*/ 162 h 439"/>
                <a:gd name="T40" fmla="*/ 291 w 576"/>
                <a:gd name="T41" fmla="*/ 139 h 439"/>
                <a:gd name="T42" fmla="*/ 314 w 576"/>
                <a:gd name="T43" fmla="*/ 117 h 439"/>
                <a:gd name="T44" fmla="*/ 307 w 576"/>
                <a:gd name="T45" fmla="*/ 154 h 439"/>
                <a:gd name="T46" fmla="*/ 287 w 576"/>
                <a:gd name="T47" fmla="*/ 216 h 439"/>
                <a:gd name="T48" fmla="*/ 293 w 576"/>
                <a:gd name="T49" fmla="*/ 228 h 439"/>
                <a:gd name="T50" fmla="*/ 392 w 576"/>
                <a:gd name="T51" fmla="*/ 59 h 439"/>
                <a:gd name="T52" fmla="*/ 382 w 576"/>
                <a:gd name="T53" fmla="*/ 101 h 439"/>
                <a:gd name="T54" fmla="*/ 391 w 576"/>
                <a:gd name="T55" fmla="*/ 107 h 439"/>
                <a:gd name="T56" fmla="*/ 385 w 576"/>
                <a:gd name="T57" fmla="*/ 142 h 439"/>
                <a:gd name="T58" fmla="*/ 391 w 576"/>
                <a:gd name="T59" fmla="*/ 155 h 439"/>
                <a:gd name="T60" fmla="*/ 416 w 576"/>
                <a:gd name="T61" fmla="*/ 130 h 439"/>
                <a:gd name="T62" fmla="*/ 403 w 576"/>
                <a:gd name="T63" fmla="*/ 177 h 439"/>
                <a:gd name="T64" fmla="*/ 476 w 576"/>
                <a:gd name="T65" fmla="*/ 61 h 439"/>
                <a:gd name="T66" fmla="*/ 385 w 576"/>
                <a:gd name="T67" fmla="*/ 257 h 439"/>
                <a:gd name="T68" fmla="*/ 483 w 576"/>
                <a:gd name="T69" fmla="*/ 94 h 439"/>
                <a:gd name="T70" fmla="*/ 508 w 576"/>
                <a:gd name="T71" fmla="*/ 69 h 439"/>
                <a:gd name="T72" fmla="*/ 465 w 576"/>
                <a:gd name="T73" fmla="*/ 175 h 439"/>
                <a:gd name="T74" fmla="*/ 569 w 576"/>
                <a:gd name="T75" fmla="*/ 0 h 439"/>
                <a:gd name="T76" fmla="*/ 521 w 576"/>
                <a:gd name="T77" fmla="*/ 114 h 439"/>
                <a:gd name="T78" fmla="*/ 535 w 576"/>
                <a:gd name="T79" fmla="*/ 110 h 439"/>
                <a:gd name="T80" fmla="*/ 481 w 576"/>
                <a:gd name="T81" fmla="*/ 234 h 439"/>
                <a:gd name="T82" fmla="*/ 416 w 576"/>
                <a:gd name="T83" fmla="*/ 377 h 439"/>
                <a:gd name="T84" fmla="*/ 494 w 576"/>
                <a:gd name="T85" fmla="*/ 254 h 439"/>
                <a:gd name="T86" fmla="*/ 407 w 576"/>
                <a:gd name="T87" fmla="*/ 439 h 439"/>
                <a:gd name="T88" fmla="*/ 473 w 576"/>
                <a:gd name="T89" fmla="*/ 337 h 439"/>
                <a:gd name="T90" fmla="*/ 545 w 576"/>
                <a:gd name="T91" fmla="*/ 226 h 439"/>
                <a:gd name="T92" fmla="*/ 536 w 576"/>
                <a:gd name="T93" fmla="*/ 265 h 439"/>
                <a:gd name="T94" fmla="*/ 518 w 576"/>
                <a:gd name="T95" fmla="*/ 320 h 439"/>
                <a:gd name="T96" fmla="*/ 527 w 576"/>
                <a:gd name="T97" fmla="*/ 325 h 439"/>
                <a:gd name="T98" fmla="*/ 491 w 576"/>
                <a:gd name="T99" fmla="*/ 414 h 439"/>
                <a:gd name="T100" fmla="*/ 576 w 576"/>
                <a:gd name="T101" fmla="*/ 279 h 439"/>
                <a:gd name="T102" fmla="*/ 515 w 576"/>
                <a:gd name="T103"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 h="439">
                  <a:moveTo>
                    <a:pt x="0" y="242"/>
                  </a:moveTo>
                  <a:lnTo>
                    <a:pt x="18" y="227"/>
                  </a:lnTo>
                  <a:lnTo>
                    <a:pt x="64" y="158"/>
                  </a:lnTo>
                  <a:lnTo>
                    <a:pt x="71" y="169"/>
                  </a:lnTo>
                  <a:lnTo>
                    <a:pt x="68" y="199"/>
                  </a:lnTo>
                  <a:lnTo>
                    <a:pt x="69" y="221"/>
                  </a:lnTo>
                  <a:lnTo>
                    <a:pt x="75" y="234"/>
                  </a:lnTo>
                  <a:lnTo>
                    <a:pt x="142" y="123"/>
                  </a:lnTo>
                  <a:lnTo>
                    <a:pt x="104" y="223"/>
                  </a:lnTo>
                  <a:lnTo>
                    <a:pt x="145" y="165"/>
                  </a:lnTo>
                  <a:lnTo>
                    <a:pt x="174" y="131"/>
                  </a:lnTo>
                  <a:lnTo>
                    <a:pt x="193" y="117"/>
                  </a:lnTo>
                  <a:lnTo>
                    <a:pt x="171" y="186"/>
                  </a:lnTo>
                  <a:lnTo>
                    <a:pt x="226" y="98"/>
                  </a:lnTo>
                  <a:lnTo>
                    <a:pt x="221" y="134"/>
                  </a:lnTo>
                  <a:lnTo>
                    <a:pt x="208" y="183"/>
                  </a:lnTo>
                  <a:lnTo>
                    <a:pt x="256" y="111"/>
                  </a:lnTo>
                  <a:lnTo>
                    <a:pt x="294" y="60"/>
                  </a:lnTo>
                  <a:lnTo>
                    <a:pt x="289" y="95"/>
                  </a:lnTo>
                  <a:lnTo>
                    <a:pt x="267" y="162"/>
                  </a:lnTo>
                  <a:lnTo>
                    <a:pt x="291" y="139"/>
                  </a:lnTo>
                  <a:lnTo>
                    <a:pt x="314" y="117"/>
                  </a:lnTo>
                  <a:lnTo>
                    <a:pt x="307" y="154"/>
                  </a:lnTo>
                  <a:lnTo>
                    <a:pt x="287" y="216"/>
                  </a:lnTo>
                  <a:lnTo>
                    <a:pt x="293" y="228"/>
                  </a:lnTo>
                  <a:lnTo>
                    <a:pt x="392" y="59"/>
                  </a:lnTo>
                  <a:lnTo>
                    <a:pt x="382" y="101"/>
                  </a:lnTo>
                  <a:lnTo>
                    <a:pt x="391" y="107"/>
                  </a:lnTo>
                  <a:lnTo>
                    <a:pt x="385" y="142"/>
                  </a:lnTo>
                  <a:lnTo>
                    <a:pt x="391" y="155"/>
                  </a:lnTo>
                  <a:lnTo>
                    <a:pt x="416" y="130"/>
                  </a:lnTo>
                  <a:lnTo>
                    <a:pt x="403" y="177"/>
                  </a:lnTo>
                  <a:lnTo>
                    <a:pt x="476" y="61"/>
                  </a:lnTo>
                  <a:lnTo>
                    <a:pt x="385" y="257"/>
                  </a:lnTo>
                  <a:lnTo>
                    <a:pt x="483" y="94"/>
                  </a:lnTo>
                  <a:lnTo>
                    <a:pt x="508" y="69"/>
                  </a:lnTo>
                  <a:lnTo>
                    <a:pt x="465" y="175"/>
                  </a:lnTo>
                  <a:lnTo>
                    <a:pt x="569" y="0"/>
                  </a:lnTo>
                  <a:lnTo>
                    <a:pt x="521" y="114"/>
                  </a:lnTo>
                  <a:lnTo>
                    <a:pt x="535" y="110"/>
                  </a:lnTo>
                  <a:lnTo>
                    <a:pt x="481" y="234"/>
                  </a:lnTo>
                  <a:lnTo>
                    <a:pt x="416" y="377"/>
                  </a:lnTo>
                  <a:lnTo>
                    <a:pt x="494" y="254"/>
                  </a:lnTo>
                  <a:lnTo>
                    <a:pt x="407" y="439"/>
                  </a:lnTo>
                  <a:lnTo>
                    <a:pt x="473" y="337"/>
                  </a:lnTo>
                  <a:lnTo>
                    <a:pt x="545" y="226"/>
                  </a:lnTo>
                  <a:lnTo>
                    <a:pt x="536" y="265"/>
                  </a:lnTo>
                  <a:lnTo>
                    <a:pt x="518" y="320"/>
                  </a:lnTo>
                  <a:lnTo>
                    <a:pt x="527" y="325"/>
                  </a:lnTo>
                  <a:lnTo>
                    <a:pt x="491" y="414"/>
                  </a:lnTo>
                  <a:lnTo>
                    <a:pt x="576" y="279"/>
                  </a:lnTo>
                  <a:lnTo>
                    <a:pt x="515" y="413"/>
                  </a:lnTo>
                </a:path>
              </a:pathLst>
            </a:custGeom>
            <a:noFill/>
            <a:ln w="53975" cap="flat">
              <a:solidFill>
                <a:srgbClr val="FF8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Rectangle 5">
            <a:extLst>
              <a:ext uri="{FF2B5EF4-FFF2-40B4-BE49-F238E27FC236}">
                <a16:creationId xmlns:a16="http://schemas.microsoft.com/office/drawing/2014/main" id="{37069954-8FA1-4C6A-ADAA-5EDCEDABEC40}"/>
              </a:ext>
            </a:extLst>
          </p:cNvPr>
          <p:cNvSpPr/>
          <p:nvPr/>
        </p:nvSpPr>
        <p:spPr>
          <a:xfrm>
            <a:off x="5021746" y="5831116"/>
            <a:ext cx="2677308" cy="34031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4" name="Group 3">
            <a:extLst>
              <a:ext uri="{FF2B5EF4-FFF2-40B4-BE49-F238E27FC236}">
                <a16:creationId xmlns:a16="http://schemas.microsoft.com/office/drawing/2014/main" id="{825FB6BB-14E7-4348-AC9A-FD497A1DCF41}"/>
              </a:ext>
            </a:extLst>
          </p:cNvPr>
          <p:cNvGrpSpPr/>
          <p:nvPr/>
        </p:nvGrpSpPr>
        <p:grpSpPr>
          <a:xfrm>
            <a:off x="1774130" y="1714334"/>
            <a:ext cx="5990600" cy="4663279"/>
            <a:chOff x="1780446" y="1812966"/>
            <a:chExt cx="5990600" cy="4663279"/>
          </a:xfrm>
        </p:grpSpPr>
        <p:sp>
          <p:nvSpPr>
            <p:cNvPr id="106" name="Line 31">
              <a:extLst>
                <a:ext uri="{FF2B5EF4-FFF2-40B4-BE49-F238E27FC236}">
                  <a16:creationId xmlns:a16="http://schemas.microsoft.com/office/drawing/2014/main" id="{0EC07BFB-BAF7-432F-BCE6-D4E8F08EA5C9}"/>
                </a:ext>
              </a:extLst>
            </p:cNvPr>
            <p:cNvSpPr>
              <a:spLocks noChangeShapeType="1"/>
            </p:cNvSpPr>
            <p:nvPr/>
          </p:nvSpPr>
          <p:spPr bwMode="auto">
            <a:xfrm>
              <a:off x="2907735" y="2213801"/>
              <a:ext cx="52437" cy="0"/>
            </a:xfrm>
            <a:prstGeom prst="line">
              <a:avLst/>
            </a:prstGeom>
            <a:noFill/>
            <a:ln w="25400" cap="flat">
              <a:solidFill>
                <a:srgbClr val="262626"/>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28B53780-CE37-4D39-A24B-76106C6C400E}"/>
                </a:ext>
              </a:extLst>
            </p:cNvPr>
            <p:cNvGrpSpPr/>
            <p:nvPr/>
          </p:nvGrpSpPr>
          <p:grpSpPr>
            <a:xfrm>
              <a:off x="1780446" y="1812966"/>
              <a:ext cx="5990600" cy="4663279"/>
              <a:chOff x="1780446" y="1812966"/>
              <a:chExt cx="5990600" cy="4663279"/>
            </a:xfrm>
          </p:grpSpPr>
          <p:sp>
            <p:nvSpPr>
              <p:cNvPr id="58" name="TextBox 57">
                <a:extLst>
                  <a:ext uri="{FF2B5EF4-FFF2-40B4-BE49-F238E27FC236}">
                    <a16:creationId xmlns:a16="http://schemas.microsoft.com/office/drawing/2014/main" id="{FE9EFD0F-CFAB-4433-B2FC-81144FD9C22A}"/>
                  </a:ext>
                </a:extLst>
              </p:cNvPr>
              <p:cNvSpPr txBox="1"/>
              <p:nvPr/>
            </p:nvSpPr>
            <p:spPr>
              <a:xfrm rot="16200000">
                <a:off x="-245824" y="3839236"/>
                <a:ext cx="4587380" cy="5348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Depth (mm x 100)</a:t>
                </a:r>
              </a:p>
            </p:txBody>
          </p:sp>
          <p:sp>
            <p:nvSpPr>
              <p:cNvPr id="104" name="Line 8">
                <a:extLst>
                  <a:ext uri="{FF2B5EF4-FFF2-40B4-BE49-F238E27FC236}">
                    <a16:creationId xmlns:a16="http://schemas.microsoft.com/office/drawing/2014/main" id="{FDDF6A6B-6CD0-45A2-8FAE-0813589253BA}"/>
                  </a:ext>
                </a:extLst>
              </p:cNvPr>
              <p:cNvSpPr>
                <a:spLocks noChangeShapeType="1"/>
              </p:cNvSpPr>
              <p:nvPr/>
            </p:nvSpPr>
            <p:spPr bwMode="auto">
              <a:xfrm>
                <a:off x="2907734" y="5912743"/>
                <a:ext cx="4494922" cy="0"/>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Line 25">
                <a:extLst>
                  <a:ext uri="{FF2B5EF4-FFF2-40B4-BE49-F238E27FC236}">
                    <a16:creationId xmlns:a16="http://schemas.microsoft.com/office/drawing/2014/main" id="{9AE1AB5D-7CE7-4473-B95A-0DDF2268ABF6}"/>
                  </a:ext>
                </a:extLst>
              </p:cNvPr>
              <p:cNvSpPr>
                <a:spLocks noChangeShapeType="1"/>
              </p:cNvSpPr>
              <p:nvPr/>
            </p:nvSpPr>
            <p:spPr bwMode="auto">
              <a:xfrm flipV="1">
                <a:off x="2907735" y="2213799"/>
                <a:ext cx="0" cy="3698943"/>
              </a:xfrm>
              <a:prstGeom prst="line">
                <a:avLst/>
              </a:prstGeom>
              <a:noFill/>
              <a:ln w="254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32">
                <a:extLst>
                  <a:ext uri="{FF2B5EF4-FFF2-40B4-BE49-F238E27FC236}">
                    <a16:creationId xmlns:a16="http://schemas.microsoft.com/office/drawing/2014/main" id="{B1EC5A39-1FB8-4D9B-AFF6-EC8CFE291923}"/>
                  </a:ext>
                </a:extLst>
              </p:cNvPr>
              <p:cNvSpPr>
                <a:spLocks noChangeArrowheads="1"/>
              </p:cNvSpPr>
              <p:nvPr/>
            </p:nvSpPr>
            <p:spPr bwMode="auto">
              <a:xfrm>
                <a:off x="2530097" y="5747638"/>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65</a:t>
                </a:r>
              </a:p>
            </p:txBody>
          </p:sp>
          <p:sp>
            <p:nvSpPr>
              <p:cNvPr id="108" name="Rectangle 33">
                <a:extLst>
                  <a:ext uri="{FF2B5EF4-FFF2-40B4-BE49-F238E27FC236}">
                    <a16:creationId xmlns:a16="http://schemas.microsoft.com/office/drawing/2014/main" id="{D72148AA-868C-4A97-A2B6-0974060370FC}"/>
                  </a:ext>
                </a:extLst>
              </p:cNvPr>
              <p:cNvSpPr>
                <a:spLocks noChangeArrowheads="1"/>
              </p:cNvSpPr>
              <p:nvPr/>
            </p:nvSpPr>
            <p:spPr bwMode="auto">
              <a:xfrm>
                <a:off x="2530097" y="5008268"/>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70</a:t>
                </a:r>
              </a:p>
            </p:txBody>
          </p:sp>
          <p:sp>
            <p:nvSpPr>
              <p:cNvPr id="109" name="Rectangle 34">
                <a:extLst>
                  <a:ext uri="{FF2B5EF4-FFF2-40B4-BE49-F238E27FC236}">
                    <a16:creationId xmlns:a16="http://schemas.microsoft.com/office/drawing/2014/main" id="{9FA69D11-6C89-47DC-A082-8F4986C0E5B3}"/>
                  </a:ext>
                </a:extLst>
              </p:cNvPr>
              <p:cNvSpPr>
                <a:spLocks noChangeArrowheads="1"/>
              </p:cNvSpPr>
              <p:nvPr/>
            </p:nvSpPr>
            <p:spPr bwMode="auto">
              <a:xfrm>
                <a:off x="2530097" y="4267851"/>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75</a:t>
                </a:r>
              </a:p>
            </p:txBody>
          </p:sp>
          <p:sp>
            <p:nvSpPr>
              <p:cNvPr id="110" name="Rectangle 35">
                <a:extLst>
                  <a:ext uri="{FF2B5EF4-FFF2-40B4-BE49-F238E27FC236}">
                    <a16:creationId xmlns:a16="http://schemas.microsoft.com/office/drawing/2014/main" id="{19A7DD39-72F1-4F99-A24B-CC5A35DCF7DA}"/>
                  </a:ext>
                </a:extLst>
              </p:cNvPr>
              <p:cNvSpPr>
                <a:spLocks noChangeArrowheads="1"/>
              </p:cNvSpPr>
              <p:nvPr/>
            </p:nvSpPr>
            <p:spPr bwMode="auto">
              <a:xfrm>
                <a:off x="2530097" y="3528483"/>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80</a:t>
                </a:r>
              </a:p>
            </p:txBody>
          </p:sp>
          <p:sp>
            <p:nvSpPr>
              <p:cNvPr id="111" name="Rectangle 36">
                <a:extLst>
                  <a:ext uri="{FF2B5EF4-FFF2-40B4-BE49-F238E27FC236}">
                    <a16:creationId xmlns:a16="http://schemas.microsoft.com/office/drawing/2014/main" id="{B82D5650-E2CD-4B7C-87C6-9E9D47B0CACD}"/>
                  </a:ext>
                </a:extLst>
              </p:cNvPr>
              <p:cNvSpPr>
                <a:spLocks noChangeArrowheads="1"/>
              </p:cNvSpPr>
              <p:nvPr/>
            </p:nvSpPr>
            <p:spPr bwMode="auto">
              <a:xfrm>
                <a:off x="2530097" y="2788064"/>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85</a:t>
                </a:r>
              </a:p>
            </p:txBody>
          </p:sp>
          <p:sp>
            <p:nvSpPr>
              <p:cNvPr id="112" name="Rectangle 37">
                <a:extLst>
                  <a:ext uri="{FF2B5EF4-FFF2-40B4-BE49-F238E27FC236}">
                    <a16:creationId xmlns:a16="http://schemas.microsoft.com/office/drawing/2014/main" id="{D6315D67-5600-4D86-8FA2-0ACD1808DAD1}"/>
                  </a:ext>
                </a:extLst>
              </p:cNvPr>
              <p:cNvSpPr>
                <a:spLocks noChangeArrowheads="1"/>
              </p:cNvSpPr>
              <p:nvPr/>
            </p:nvSpPr>
            <p:spPr bwMode="auto">
              <a:xfrm>
                <a:off x="2530097" y="2048695"/>
                <a:ext cx="265454" cy="3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prstClr val="white"/>
                    </a:solidFill>
                    <a:effectLst/>
                    <a:uLnTx/>
                    <a:uFillTx/>
                    <a:latin typeface="Calibri" panose="020F0502020204030204"/>
                    <a:ea typeface="+mn-ea"/>
                    <a:cs typeface="+mn-cs"/>
                  </a:rPr>
                  <a:t>90</a:t>
                </a:r>
              </a:p>
            </p:txBody>
          </p:sp>
          <p:sp>
            <p:nvSpPr>
              <p:cNvPr id="113" name="TextBox 112">
                <a:extLst>
                  <a:ext uri="{FF2B5EF4-FFF2-40B4-BE49-F238E27FC236}">
                    <a16:creationId xmlns:a16="http://schemas.microsoft.com/office/drawing/2014/main" id="{4BE4C404-351A-4568-A54B-78DB4D50C794}"/>
                  </a:ext>
                </a:extLst>
              </p:cNvPr>
              <p:cNvSpPr txBox="1"/>
              <p:nvPr/>
            </p:nvSpPr>
            <p:spPr>
              <a:xfrm>
                <a:off x="2480771" y="5941406"/>
                <a:ext cx="5290275" cy="5348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pixel coordinate</a:t>
                </a:r>
              </a:p>
            </p:txBody>
          </p:sp>
        </p:grpSp>
      </p:grpSp>
    </p:spTree>
    <p:extLst>
      <p:ext uri="{BB962C8B-B14F-4D97-AF65-F5344CB8AC3E}">
        <p14:creationId xmlns:p14="http://schemas.microsoft.com/office/powerpoint/2010/main" val="247757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C00"/>
                </a:solidFill>
                <a:effectLst/>
                <a:uLnTx/>
                <a:uFillTx/>
                <a:latin typeface="Verdana" pitchFamily="34" charset="0"/>
                <a:ea typeface="Verdana" pitchFamily="34" charset="0"/>
                <a:cs typeface="Verdana" pitchFamily="34" charset="0"/>
              </a:rPr>
              <a:t>3D Cameras: </a:t>
            </a:r>
            <a:r>
              <a:rPr kumimoji="0" lang="en-US" sz="3200" b="0"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rPr>
              <a:t>Range vs. Resolution</a:t>
            </a: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cxnSp>
        <p:nvCxnSpPr>
          <p:cNvPr id="46" name="Straight Connector 45"/>
          <p:cNvCxnSpPr/>
          <p:nvPr/>
        </p:nvCxnSpPr>
        <p:spPr>
          <a:xfrm flipH="1">
            <a:off x="2110493" y="515756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10493" y="5389306"/>
            <a:ext cx="583052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110493" y="1817127"/>
            <a:ext cx="0" cy="357217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24616"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50" name="TextBox 49"/>
          <p:cNvSpPr txBox="1"/>
          <p:nvPr/>
        </p:nvSpPr>
        <p:spPr>
          <a:xfrm>
            <a:off x="3470950"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a:t>
            </a:r>
          </a:p>
        </p:txBody>
      </p:sp>
      <p:sp>
        <p:nvSpPr>
          <p:cNvPr id="51" name="TextBox 50"/>
          <p:cNvSpPr txBox="1"/>
          <p:nvPr/>
        </p:nvSpPr>
        <p:spPr>
          <a:xfrm>
            <a:off x="5317284"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100m</a:t>
            </a:r>
          </a:p>
        </p:txBody>
      </p:sp>
      <p:sp>
        <p:nvSpPr>
          <p:cNvPr id="52" name="TextBox 51"/>
          <p:cNvSpPr txBox="1"/>
          <p:nvPr/>
        </p:nvSpPr>
        <p:spPr>
          <a:xfrm>
            <a:off x="7163618"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10km</a:t>
            </a:r>
          </a:p>
        </p:txBody>
      </p:sp>
      <p:sp>
        <p:nvSpPr>
          <p:cNvPr id="53" name="TextBox 52"/>
          <p:cNvSpPr txBox="1"/>
          <p:nvPr/>
        </p:nvSpPr>
        <p:spPr>
          <a:xfrm>
            <a:off x="2547783"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sp>
        <p:nvSpPr>
          <p:cNvPr id="54" name="TextBox 53"/>
          <p:cNvSpPr txBox="1"/>
          <p:nvPr/>
        </p:nvSpPr>
        <p:spPr>
          <a:xfrm>
            <a:off x="4394117"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10m</a:t>
            </a:r>
          </a:p>
        </p:txBody>
      </p:sp>
      <p:sp>
        <p:nvSpPr>
          <p:cNvPr id="55" name="TextBox 54"/>
          <p:cNvSpPr txBox="1"/>
          <p:nvPr/>
        </p:nvSpPr>
        <p:spPr>
          <a:xfrm>
            <a:off x="6240451"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1km</a:t>
            </a:r>
          </a:p>
        </p:txBody>
      </p:sp>
      <p:sp>
        <p:nvSpPr>
          <p:cNvPr id="56" name="TextBox 55"/>
          <p:cNvSpPr txBox="1"/>
          <p:nvPr/>
        </p:nvSpPr>
        <p:spPr>
          <a:xfrm>
            <a:off x="2110493" y="5750466"/>
            <a:ext cx="583052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Measurement Range</a:t>
            </a:r>
            <a:endPar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Cambria Math" pitchFamily="18" charset="0"/>
              <a:cs typeface="+mn-cs"/>
            </a:endParaRPr>
          </a:p>
        </p:txBody>
      </p:sp>
      <p:cxnSp>
        <p:nvCxnSpPr>
          <p:cNvPr id="57" name="Straight Connector 56"/>
          <p:cNvCxnSpPr/>
          <p:nvPr/>
        </p:nvCxnSpPr>
        <p:spPr>
          <a:xfrm flipV="1">
            <a:off x="3033660"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633299"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713372"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793444"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873516"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953588"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16200000">
            <a:off x="-1356111" y="3355619"/>
            <a:ext cx="490559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Depth Resolution</a:t>
            </a:r>
          </a:p>
        </p:txBody>
      </p:sp>
      <p:cxnSp>
        <p:nvCxnSpPr>
          <p:cNvPr id="64" name="Straight Connector 63"/>
          <p:cNvCxnSpPr/>
          <p:nvPr/>
        </p:nvCxnSpPr>
        <p:spPr>
          <a:xfrm flipH="1">
            <a:off x="2110493" y="212642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110493" y="44025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110493" y="2885121"/>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110493" y="36438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235914" y="3423130"/>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1mm</a:t>
            </a:r>
          </a:p>
        </p:txBody>
      </p:sp>
      <mc:AlternateContent xmlns:mc="http://schemas.openxmlformats.org/markup-compatibility/2006" xmlns:a14="http://schemas.microsoft.com/office/drawing/2010/main">
        <mc:Choice Requires="a14">
          <p:sp>
            <p:nvSpPr>
              <p:cNvPr id="69" name="TextBox 68"/>
              <p:cNvSpPr txBox="1"/>
              <p:nvPr/>
            </p:nvSpPr>
            <p:spPr>
              <a:xfrm>
                <a:off x="1235914" y="1880227"/>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69" name="TextBox 68"/>
              <p:cNvSpPr txBox="1">
                <a:spLocks noRot="1" noChangeAspect="1" noMove="1" noResize="1" noEditPoints="1" noAdjustHandles="1" noChangeArrowheads="1" noChangeShapeType="1" noTextEdit="1"/>
              </p:cNvSpPr>
              <p:nvPr/>
            </p:nvSpPr>
            <p:spPr>
              <a:xfrm>
                <a:off x="1235914" y="1880227"/>
                <a:ext cx="971755" cy="431747"/>
              </a:xfrm>
              <a:prstGeom prst="rect">
                <a:avLst/>
              </a:prstGeom>
              <a:blipFill>
                <a:blip r:embed="rId3"/>
                <a:stretch>
                  <a:fillRect t="-56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138738" y="2666838"/>
                <a:ext cx="1068930"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70" name="TextBox 69"/>
              <p:cNvSpPr txBox="1">
                <a:spLocks noRot="1" noChangeAspect="1" noMove="1" noResize="1" noEditPoints="1" noAdjustHandles="1" noChangeArrowheads="1" noChangeShapeType="1" noTextEdit="1"/>
              </p:cNvSpPr>
              <p:nvPr/>
            </p:nvSpPr>
            <p:spPr>
              <a:xfrm>
                <a:off x="1138738" y="2666838"/>
                <a:ext cx="1068930" cy="431747"/>
              </a:xfrm>
              <a:prstGeom prst="rect">
                <a:avLst/>
              </a:prstGeom>
              <a:blipFill>
                <a:blip r:embed="rId4"/>
                <a:stretch>
                  <a:fillRect t="-5634"/>
                </a:stretch>
              </a:blipFill>
              <a:ln>
                <a:noFill/>
              </a:ln>
            </p:spPr>
            <p:txBody>
              <a:bodyPr/>
              <a:lstStyle/>
              <a:p>
                <a:r>
                  <a:rPr lang="en-US">
                    <a:noFill/>
                  </a:rPr>
                  <a:t> </a:t>
                </a:r>
              </a:p>
            </p:txBody>
          </p:sp>
        </mc:Fallback>
      </mc:AlternateContent>
      <p:sp>
        <p:nvSpPr>
          <p:cNvPr id="71" name="TextBox 70"/>
          <p:cNvSpPr txBox="1"/>
          <p:nvPr/>
        </p:nvSpPr>
        <p:spPr>
          <a:xfrm>
            <a:off x="944387" y="417942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72" name="TextBox 71"/>
          <p:cNvSpPr txBox="1"/>
          <p:nvPr/>
        </p:nvSpPr>
        <p:spPr>
          <a:xfrm>
            <a:off x="944387" y="493571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sp>
        <p:nvSpPr>
          <p:cNvPr id="76" name="Freeform 75"/>
          <p:cNvSpPr/>
          <p:nvPr/>
        </p:nvSpPr>
        <p:spPr>
          <a:xfrm rot="372654" flipV="1">
            <a:off x="2080275" y="2084377"/>
            <a:ext cx="2574997" cy="2185265"/>
          </a:xfrm>
          <a:custGeom>
            <a:avLst/>
            <a:gdLst>
              <a:gd name="connsiteX0" fmla="*/ 131055 w 1799607"/>
              <a:gd name="connsiteY0" fmla="*/ 1221567 h 1224330"/>
              <a:gd name="connsiteX1" fmla="*/ 986188 w 1799607"/>
              <a:gd name="connsiteY1" fmla="*/ 882900 h 1224330"/>
              <a:gd name="connsiteX2" fmla="*/ 1782055 w 1799607"/>
              <a:gd name="connsiteY2" fmla="*/ 87034 h 1224330"/>
              <a:gd name="connsiteX3" fmla="*/ 1502655 w 1799607"/>
              <a:gd name="connsiteY3" fmla="*/ 53167 h 1224330"/>
              <a:gd name="connsiteX4" fmla="*/ 1104722 w 1799607"/>
              <a:gd name="connsiteY4" fmla="*/ 374900 h 1224330"/>
              <a:gd name="connsiteX5" fmla="*/ 605188 w 1799607"/>
              <a:gd name="connsiteY5" fmla="*/ 654300 h 1224330"/>
              <a:gd name="connsiteX6" fmla="*/ 71788 w 1799607"/>
              <a:gd name="connsiteY6" fmla="*/ 916767 h 1224330"/>
              <a:gd name="connsiteX7" fmla="*/ 12522 w 1799607"/>
              <a:gd name="connsiteY7" fmla="*/ 1035300 h 1224330"/>
              <a:gd name="connsiteX8" fmla="*/ 131055 w 1799607"/>
              <a:gd name="connsiteY8" fmla="*/ 1221567 h 122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607" h="1224330">
                <a:moveTo>
                  <a:pt x="131055" y="1221567"/>
                </a:moveTo>
                <a:cubicBezTo>
                  <a:pt x="293332" y="1196167"/>
                  <a:pt x="711021" y="1071989"/>
                  <a:pt x="986188" y="882900"/>
                </a:cubicBezTo>
                <a:cubicBezTo>
                  <a:pt x="1261355" y="693811"/>
                  <a:pt x="1695977" y="225323"/>
                  <a:pt x="1782055" y="87034"/>
                </a:cubicBezTo>
                <a:cubicBezTo>
                  <a:pt x="1868133" y="-51255"/>
                  <a:pt x="1615544" y="5189"/>
                  <a:pt x="1502655" y="53167"/>
                </a:cubicBezTo>
                <a:cubicBezTo>
                  <a:pt x="1389766" y="101145"/>
                  <a:pt x="1254300" y="274711"/>
                  <a:pt x="1104722" y="374900"/>
                </a:cubicBezTo>
                <a:cubicBezTo>
                  <a:pt x="955144" y="475089"/>
                  <a:pt x="777344" y="563989"/>
                  <a:pt x="605188" y="654300"/>
                </a:cubicBezTo>
                <a:cubicBezTo>
                  <a:pt x="433032" y="744611"/>
                  <a:pt x="170566" y="853267"/>
                  <a:pt x="71788" y="916767"/>
                </a:cubicBezTo>
                <a:cubicBezTo>
                  <a:pt x="-26990" y="980267"/>
                  <a:pt x="1233" y="980267"/>
                  <a:pt x="12522" y="1035300"/>
                </a:cubicBezTo>
                <a:cubicBezTo>
                  <a:pt x="23811" y="1090333"/>
                  <a:pt x="-31222" y="1246967"/>
                  <a:pt x="131055" y="1221567"/>
                </a:cubicBezTo>
                <a:close/>
              </a:path>
            </a:pathLst>
          </a:custGeom>
          <a:solidFill>
            <a:srgbClr val="00B0F0">
              <a:alpha val="9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Rectangle 2"/>
          <p:cNvSpPr/>
          <p:nvPr/>
        </p:nvSpPr>
        <p:spPr>
          <a:xfrm>
            <a:off x="4867466" y="997827"/>
            <a:ext cx="4038599" cy="2645994"/>
          </a:xfrm>
          <a:prstGeom prst="rect">
            <a:avLst/>
          </a:prstGeom>
          <a:solidFill>
            <a:srgbClr val="1C1C1C"/>
          </a:solid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37" name="Group 36"/>
          <p:cNvGrpSpPr/>
          <p:nvPr/>
        </p:nvGrpSpPr>
        <p:grpSpPr>
          <a:xfrm>
            <a:off x="4964640" y="1066964"/>
            <a:ext cx="3821363" cy="2539935"/>
            <a:chOff x="1350246" y="1602087"/>
            <a:chExt cx="6193605" cy="4116687"/>
          </a:xfrm>
        </p:grpSpPr>
        <p:sp>
          <p:nvSpPr>
            <p:cNvPr id="38" name="Rectangle 2"/>
            <p:cNvSpPr txBox="1">
              <a:spLocks noChangeArrowheads="1"/>
            </p:cNvSpPr>
            <p:nvPr/>
          </p:nvSpPr>
          <p:spPr bwMode="auto">
            <a:xfrm>
              <a:off x="3196246" y="1602087"/>
              <a:ext cx="1777020"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itchFamily="34" charset="0"/>
                  <a:ea typeface="Verdana" pitchFamily="34" charset="0"/>
                  <a:cs typeface="Calibri" pitchFamily="34" charset="0"/>
                </a:rPr>
                <a:t>camera</a:t>
              </a:r>
            </a:p>
          </p:txBody>
        </p:sp>
        <p:sp>
          <p:nvSpPr>
            <p:cNvPr id="39" name="Rectangle 2"/>
            <p:cNvSpPr txBox="1">
              <a:spLocks noChangeArrowheads="1"/>
            </p:cNvSpPr>
            <p:nvPr/>
          </p:nvSpPr>
          <p:spPr bwMode="auto">
            <a:xfrm>
              <a:off x="3284887" y="5147720"/>
              <a:ext cx="2028609" cy="57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itchFamily="34" charset="0"/>
                  <a:ea typeface="Verdana" pitchFamily="34" charset="0"/>
                  <a:cs typeface="Calibri" pitchFamily="34" charset="0"/>
                </a:rPr>
                <a:t>projector</a:t>
              </a:r>
            </a:p>
          </p:txBody>
        </p:sp>
        <p:grpSp>
          <p:nvGrpSpPr>
            <p:cNvPr id="40" name="Group 39"/>
            <p:cNvGrpSpPr/>
            <p:nvPr/>
          </p:nvGrpSpPr>
          <p:grpSpPr>
            <a:xfrm rot="20055911">
              <a:off x="3847624" y="1989543"/>
              <a:ext cx="558302" cy="713306"/>
              <a:chOff x="1227142" y="1913106"/>
              <a:chExt cx="449988" cy="574921"/>
            </a:xfrm>
          </p:grpSpPr>
          <p:sp>
            <p:nvSpPr>
              <p:cNvPr id="110"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C66"/>
                  </a:solidFill>
                  <a:effectLst/>
                  <a:uLnTx/>
                  <a:uFillTx/>
                  <a:latin typeface="Verdana" pitchFamily="34" charset="0"/>
                  <a:ea typeface="Verdana" pitchFamily="34" charset="0"/>
                  <a:cs typeface="Verdana" pitchFamily="34" charset="0"/>
                </a:endParaRPr>
              </a:p>
            </p:txBody>
          </p:sp>
          <p:sp>
            <p:nvSpPr>
              <p:cNvPr id="111"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C66"/>
                  </a:solidFill>
                  <a:effectLst/>
                  <a:uLnTx/>
                  <a:uFillTx/>
                  <a:latin typeface="Verdana" pitchFamily="34" charset="0"/>
                  <a:ea typeface="Verdana" pitchFamily="34" charset="0"/>
                  <a:cs typeface="Verdana" pitchFamily="34" charset="0"/>
                </a:endParaRPr>
              </a:p>
            </p:txBody>
          </p:sp>
        </p:grpSp>
        <p:grpSp>
          <p:nvGrpSpPr>
            <p:cNvPr id="41" name="Group 40"/>
            <p:cNvGrpSpPr/>
            <p:nvPr/>
          </p:nvGrpSpPr>
          <p:grpSpPr>
            <a:xfrm rot="17448337">
              <a:off x="3847624" y="4502433"/>
              <a:ext cx="558303" cy="713307"/>
              <a:chOff x="1227142" y="1913106"/>
              <a:chExt cx="449988" cy="574921"/>
            </a:xfrm>
          </p:grpSpPr>
          <p:sp>
            <p:nvSpPr>
              <p:cNvPr id="108"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C66"/>
                  </a:solidFill>
                  <a:effectLst/>
                  <a:uLnTx/>
                  <a:uFillTx/>
                  <a:latin typeface="Verdana" pitchFamily="34" charset="0"/>
                  <a:ea typeface="Verdana" pitchFamily="34" charset="0"/>
                  <a:cs typeface="Verdana" pitchFamily="34" charset="0"/>
                </a:endParaRPr>
              </a:p>
            </p:txBody>
          </p:sp>
          <p:sp>
            <p:nvSpPr>
              <p:cNvPr id="109"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CC66"/>
                  </a:solidFill>
                  <a:effectLst/>
                  <a:uLnTx/>
                  <a:uFillTx/>
                  <a:latin typeface="Verdana" pitchFamily="34" charset="0"/>
                  <a:ea typeface="Verdana" pitchFamily="34" charset="0"/>
                  <a:cs typeface="Verdana" pitchFamily="34" charset="0"/>
                </a:endParaRPr>
              </a:p>
            </p:txBody>
          </p:sp>
        </p:grpSp>
        <p:pic>
          <p:nvPicPr>
            <p:cNvPr id="42" name="Picture 2" descr="C:\Users\LENOVO USER\Desktop\Talks\Videos\GrayCodes\11.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0762" y="4326826"/>
              <a:ext cx="1617456" cy="134645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rot="5400000">
              <a:off x="3251788" y="2150698"/>
              <a:ext cx="1" cy="315581"/>
            </a:xfrm>
            <a:prstGeom prst="straightConnector1">
              <a:avLst/>
            </a:prstGeom>
            <a:ln w="15875">
              <a:solidFill>
                <a:srgbClr val="FFFF66"/>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3251788" y="4842265"/>
              <a:ext cx="1" cy="315581"/>
            </a:xfrm>
            <a:prstGeom prst="straightConnector1">
              <a:avLst/>
            </a:prstGeom>
            <a:ln w="15875">
              <a:solidFill>
                <a:srgbClr val="FFFF66"/>
              </a:solidFill>
              <a:prstDash val="solid"/>
              <a:headEnd type="triangle"/>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11" idx="1"/>
            </p:cNvCxnSpPr>
            <p:nvPr/>
          </p:nvCxnSpPr>
          <p:spPr>
            <a:xfrm>
              <a:off x="4487195" y="2544026"/>
              <a:ext cx="1992966" cy="919518"/>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4546682" y="3463544"/>
              <a:ext cx="1933478" cy="130406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6480161" y="2923505"/>
              <a:ext cx="1063690" cy="1063690"/>
            </a:xfrm>
            <a:prstGeom prst="ellipse">
              <a:avLst/>
            </a:prstGeom>
            <a:gradFill flip="none" rotWithShape="1">
              <a:gsLst>
                <a:gs pos="0">
                  <a:srgbClr val="FFFFCC"/>
                </a:gs>
                <a:gs pos="100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80" name="Picture 2" descr="C:\Users\LENOVO USER\Dropbox\JobTalk\Images\14-001.tiff"/>
            <p:cNvPicPr>
              <a:picLocks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1350246" y="1641860"/>
              <a:ext cx="1618488" cy="1344168"/>
            </a:xfrm>
            <a:prstGeom prst="rect">
              <a:avLst/>
            </a:prstGeom>
            <a:noFill/>
            <a:ln>
              <a:solidFill>
                <a:srgbClr val="FFFFCC"/>
              </a:solidFill>
            </a:ln>
            <a:extLst>
              <a:ext uri="{909E8E84-426E-40DD-AFC4-6F175D3DCCD1}">
                <a14:hiddenFill xmlns:a14="http://schemas.microsoft.com/office/drawing/2010/main">
                  <a:solidFill>
                    <a:srgbClr val="FFFFFF"/>
                  </a:solidFill>
                </a14:hiddenFill>
              </a:ext>
            </a:extLst>
          </p:spPr>
        </p:pic>
        <p:grpSp>
          <p:nvGrpSpPr>
            <p:cNvPr id="81" name="Group 80"/>
            <p:cNvGrpSpPr/>
            <p:nvPr/>
          </p:nvGrpSpPr>
          <p:grpSpPr>
            <a:xfrm rot="6660000">
              <a:off x="4512896" y="2645349"/>
              <a:ext cx="648945" cy="85103"/>
              <a:chOff x="5770349" y="1600200"/>
              <a:chExt cx="2776751" cy="364147"/>
            </a:xfrm>
          </p:grpSpPr>
          <p:sp>
            <p:nvSpPr>
              <p:cNvPr id="97" name="Rectangle 96"/>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98" name="Straight Connector 97"/>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rot="4094592">
              <a:off x="4509110" y="4640373"/>
              <a:ext cx="648945" cy="85103"/>
              <a:chOff x="5770349" y="1600200"/>
              <a:chExt cx="2776751" cy="364147"/>
            </a:xfrm>
          </p:grpSpPr>
          <p:sp>
            <p:nvSpPr>
              <p:cNvPr id="86" name="Rectangle 85"/>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87" name="Straight Connector 86"/>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rot="1215415">
              <a:off x="4795614" y="2660864"/>
              <a:ext cx="85438" cy="59981"/>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4" name="Rectangle 83"/>
            <p:cNvSpPr/>
            <p:nvPr/>
          </p:nvSpPr>
          <p:spPr>
            <a:xfrm rot="20287822">
              <a:off x="4763567" y="4582028"/>
              <a:ext cx="85438" cy="59981"/>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5" name="Arc 84"/>
            <p:cNvSpPr/>
            <p:nvPr/>
          </p:nvSpPr>
          <p:spPr>
            <a:xfrm rot="2767163">
              <a:off x="2577830" y="2293231"/>
              <a:ext cx="2688563" cy="2687007"/>
            </a:xfrm>
            <a:prstGeom prst="arc">
              <a:avLst/>
            </a:prstGeom>
            <a:noFill/>
            <a:ln w="19050">
              <a:solidFill>
                <a:srgbClr val="66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 name="TextBox 3"/>
          <p:cNvSpPr txBox="1"/>
          <p:nvPr/>
        </p:nvSpPr>
        <p:spPr>
          <a:xfrm>
            <a:off x="7601062" y="3588603"/>
            <a:ext cx="152576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400" b="0" i="0" u="none" strike="noStrike" kern="1200" cap="none" spc="0" normalizeH="0" baseline="0" noProof="0" dirty="0">
                <a:ln>
                  <a:noFill/>
                </a:ln>
                <a:solidFill>
                  <a:srgbClr val="FFFF00"/>
                </a:solidFill>
                <a:effectLst/>
                <a:uLnTx/>
                <a:uFillTx/>
                <a:latin typeface="Calibri" panose="020F0502020204030204" pitchFamily="34" charset="0"/>
                <a:ea typeface="+mn-ea"/>
                <a:cs typeface="+mn-cs"/>
              </a:rPr>
              <a:t>Limited baseline</a:t>
            </a:r>
          </a:p>
        </p:txBody>
      </p:sp>
      <p:sp>
        <p:nvSpPr>
          <p:cNvPr id="112" name="TextBox 111"/>
          <p:cNvSpPr txBox="1"/>
          <p:nvPr/>
        </p:nvSpPr>
        <p:spPr>
          <a:xfrm rot="13629113" flipV="1">
            <a:off x="2011914" y="3928530"/>
            <a:ext cx="4625832"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active triangulation</a:t>
            </a:r>
          </a:p>
        </p:txBody>
      </p:sp>
    </p:spTree>
    <p:extLst>
      <p:ext uri="{BB962C8B-B14F-4D97-AF65-F5344CB8AC3E}">
        <p14:creationId xmlns:p14="http://schemas.microsoft.com/office/powerpoint/2010/main" val="266178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C00"/>
                </a:solidFill>
                <a:effectLst/>
                <a:uLnTx/>
                <a:uFillTx/>
                <a:latin typeface="Verdana" pitchFamily="34" charset="0"/>
                <a:ea typeface="Verdana" pitchFamily="34" charset="0"/>
                <a:cs typeface="Verdana" pitchFamily="34" charset="0"/>
              </a:rPr>
              <a:t>3D Cameras: </a:t>
            </a:r>
            <a:r>
              <a:rPr kumimoji="0" lang="en-US" sz="3200" b="0"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rPr>
              <a:t>Range vs. Resolution</a:t>
            </a: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cxnSp>
        <p:nvCxnSpPr>
          <p:cNvPr id="46" name="Straight Connector 45"/>
          <p:cNvCxnSpPr/>
          <p:nvPr/>
        </p:nvCxnSpPr>
        <p:spPr>
          <a:xfrm flipH="1">
            <a:off x="2110493" y="515756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10493" y="5389306"/>
            <a:ext cx="583052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110493" y="1817127"/>
            <a:ext cx="0" cy="357217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24616"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50" name="TextBox 49"/>
          <p:cNvSpPr txBox="1"/>
          <p:nvPr/>
        </p:nvSpPr>
        <p:spPr>
          <a:xfrm>
            <a:off x="3470950"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a:t>
            </a:r>
          </a:p>
        </p:txBody>
      </p:sp>
      <p:sp>
        <p:nvSpPr>
          <p:cNvPr id="51" name="TextBox 50"/>
          <p:cNvSpPr txBox="1"/>
          <p:nvPr/>
        </p:nvSpPr>
        <p:spPr>
          <a:xfrm>
            <a:off x="5317284"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100m</a:t>
            </a:r>
          </a:p>
        </p:txBody>
      </p:sp>
      <p:sp>
        <p:nvSpPr>
          <p:cNvPr id="52" name="TextBox 51"/>
          <p:cNvSpPr txBox="1"/>
          <p:nvPr/>
        </p:nvSpPr>
        <p:spPr>
          <a:xfrm>
            <a:off x="7163618"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10km</a:t>
            </a:r>
          </a:p>
        </p:txBody>
      </p:sp>
      <p:sp>
        <p:nvSpPr>
          <p:cNvPr id="53" name="TextBox 52"/>
          <p:cNvSpPr txBox="1"/>
          <p:nvPr/>
        </p:nvSpPr>
        <p:spPr>
          <a:xfrm>
            <a:off x="2547783"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sp>
        <p:nvSpPr>
          <p:cNvPr id="54" name="TextBox 53"/>
          <p:cNvSpPr txBox="1"/>
          <p:nvPr/>
        </p:nvSpPr>
        <p:spPr>
          <a:xfrm>
            <a:off x="4394117"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10m</a:t>
            </a:r>
          </a:p>
        </p:txBody>
      </p:sp>
      <p:sp>
        <p:nvSpPr>
          <p:cNvPr id="55" name="TextBox 54"/>
          <p:cNvSpPr txBox="1"/>
          <p:nvPr/>
        </p:nvSpPr>
        <p:spPr>
          <a:xfrm>
            <a:off x="6240451"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1km</a:t>
            </a:r>
          </a:p>
        </p:txBody>
      </p:sp>
      <p:sp>
        <p:nvSpPr>
          <p:cNvPr id="56" name="TextBox 55"/>
          <p:cNvSpPr txBox="1"/>
          <p:nvPr/>
        </p:nvSpPr>
        <p:spPr>
          <a:xfrm>
            <a:off x="2110493" y="5750466"/>
            <a:ext cx="583052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Measurement Range</a:t>
            </a:r>
            <a:endPar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Cambria Math" pitchFamily="18" charset="0"/>
              <a:cs typeface="+mn-cs"/>
            </a:endParaRPr>
          </a:p>
        </p:txBody>
      </p:sp>
      <p:cxnSp>
        <p:nvCxnSpPr>
          <p:cNvPr id="57" name="Straight Connector 56"/>
          <p:cNvCxnSpPr/>
          <p:nvPr/>
        </p:nvCxnSpPr>
        <p:spPr>
          <a:xfrm flipV="1">
            <a:off x="3033660"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633299"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713372"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793444"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873516"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953588"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16200000">
            <a:off x="-1356111" y="3355619"/>
            <a:ext cx="490559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Depth Resolution</a:t>
            </a:r>
          </a:p>
        </p:txBody>
      </p:sp>
      <p:cxnSp>
        <p:nvCxnSpPr>
          <p:cNvPr id="64" name="Straight Connector 63"/>
          <p:cNvCxnSpPr/>
          <p:nvPr/>
        </p:nvCxnSpPr>
        <p:spPr>
          <a:xfrm flipH="1">
            <a:off x="2110493" y="212642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110493" y="44025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110493" y="2885121"/>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110493" y="36438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235914" y="3423130"/>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1mm</a:t>
            </a:r>
          </a:p>
        </p:txBody>
      </p:sp>
      <mc:AlternateContent xmlns:mc="http://schemas.openxmlformats.org/markup-compatibility/2006" xmlns:a14="http://schemas.microsoft.com/office/drawing/2010/main">
        <mc:Choice Requires="a14">
          <p:sp>
            <p:nvSpPr>
              <p:cNvPr id="69" name="TextBox 68"/>
              <p:cNvSpPr txBox="1"/>
              <p:nvPr/>
            </p:nvSpPr>
            <p:spPr>
              <a:xfrm>
                <a:off x="1235914" y="1880227"/>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69" name="TextBox 68"/>
              <p:cNvSpPr txBox="1">
                <a:spLocks noRot="1" noChangeAspect="1" noMove="1" noResize="1" noEditPoints="1" noAdjustHandles="1" noChangeArrowheads="1" noChangeShapeType="1" noTextEdit="1"/>
              </p:cNvSpPr>
              <p:nvPr/>
            </p:nvSpPr>
            <p:spPr>
              <a:xfrm>
                <a:off x="1235914" y="1880227"/>
                <a:ext cx="971755" cy="431747"/>
              </a:xfrm>
              <a:prstGeom prst="rect">
                <a:avLst/>
              </a:prstGeom>
              <a:blipFill>
                <a:blip r:embed="rId3"/>
                <a:stretch>
                  <a:fillRect t="-56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138738" y="2666838"/>
                <a:ext cx="1068930"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70" name="TextBox 69"/>
              <p:cNvSpPr txBox="1">
                <a:spLocks noRot="1" noChangeAspect="1" noMove="1" noResize="1" noEditPoints="1" noAdjustHandles="1" noChangeArrowheads="1" noChangeShapeType="1" noTextEdit="1"/>
              </p:cNvSpPr>
              <p:nvPr/>
            </p:nvSpPr>
            <p:spPr>
              <a:xfrm>
                <a:off x="1138738" y="2666838"/>
                <a:ext cx="1068930" cy="431747"/>
              </a:xfrm>
              <a:prstGeom prst="rect">
                <a:avLst/>
              </a:prstGeom>
              <a:blipFill>
                <a:blip r:embed="rId4"/>
                <a:stretch>
                  <a:fillRect t="-5634"/>
                </a:stretch>
              </a:blipFill>
              <a:ln>
                <a:noFill/>
              </a:ln>
            </p:spPr>
            <p:txBody>
              <a:bodyPr/>
              <a:lstStyle/>
              <a:p>
                <a:r>
                  <a:rPr lang="en-US">
                    <a:noFill/>
                  </a:rPr>
                  <a:t> </a:t>
                </a:r>
              </a:p>
            </p:txBody>
          </p:sp>
        </mc:Fallback>
      </mc:AlternateContent>
      <p:sp>
        <p:nvSpPr>
          <p:cNvPr id="71" name="TextBox 70"/>
          <p:cNvSpPr txBox="1"/>
          <p:nvPr/>
        </p:nvSpPr>
        <p:spPr>
          <a:xfrm>
            <a:off x="944387" y="417942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72" name="TextBox 71"/>
          <p:cNvSpPr txBox="1"/>
          <p:nvPr/>
        </p:nvSpPr>
        <p:spPr>
          <a:xfrm>
            <a:off x="944387" y="493571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sp>
        <p:nvSpPr>
          <p:cNvPr id="76" name="Freeform 75"/>
          <p:cNvSpPr/>
          <p:nvPr/>
        </p:nvSpPr>
        <p:spPr>
          <a:xfrm rot="372654" flipV="1">
            <a:off x="2080275" y="2084377"/>
            <a:ext cx="2574997" cy="2185265"/>
          </a:xfrm>
          <a:custGeom>
            <a:avLst/>
            <a:gdLst>
              <a:gd name="connsiteX0" fmla="*/ 131055 w 1799607"/>
              <a:gd name="connsiteY0" fmla="*/ 1221567 h 1224330"/>
              <a:gd name="connsiteX1" fmla="*/ 986188 w 1799607"/>
              <a:gd name="connsiteY1" fmla="*/ 882900 h 1224330"/>
              <a:gd name="connsiteX2" fmla="*/ 1782055 w 1799607"/>
              <a:gd name="connsiteY2" fmla="*/ 87034 h 1224330"/>
              <a:gd name="connsiteX3" fmla="*/ 1502655 w 1799607"/>
              <a:gd name="connsiteY3" fmla="*/ 53167 h 1224330"/>
              <a:gd name="connsiteX4" fmla="*/ 1104722 w 1799607"/>
              <a:gd name="connsiteY4" fmla="*/ 374900 h 1224330"/>
              <a:gd name="connsiteX5" fmla="*/ 605188 w 1799607"/>
              <a:gd name="connsiteY5" fmla="*/ 654300 h 1224330"/>
              <a:gd name="connsiteX6" fmla="*/ 71788 w 1799607"/>
              <a:gd name="connsiteY6" fmla="*/ 916767 h 1224330"/>
              <a:gd name="connsiteX7" fmla="*/ 12522 w 1799607"/>
              <a:gd name="connsiteY7" fmla="*/ 1035300 h 1224330"/>
              <a:gd name="connsiteX8" fmla="*/ 131055 w 1799607"/>
              <a:gd name="connsiteY8" fmla="*/ 1221567 h 122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607" h="1224330">
                <a:moveTo>
                  <a:pt x="131055" y="1221567"/>
                </a:moveTo>
                <a:cubicBezTo>
                  <a:pt x="293332" y="1196167"/>
                  <a:pt x="711021" y="1071989"/>
                  <a:pt x="986188" y="882900"/>
                </a:cubicBezTo>
                <a:cubicBezTo>
                  <a:pt x="1261355" y="693811"/>
                  <a:pt x="1695977" y="225323"/>
                  <a:pt x="1782055" y="87034"/>
                </a:cubicBezTo>
                <a:cubicBezTo>
                  <a:pt x="1868133" y="-51255"/>
                  <a:pt x="1615544" y="5189"/>
                  <a:pt x="1502655" y="53167"/>
                </a:cubicBezTo>
                <a:cubicBezTo>
                  <a:pt x="1389766" y="101145"/>
                  <a:pt x="1254300" y="274711"/>
                  <a:pt x="1104722" y="374900"/>
                </a:cubicBezTo>
                <a:cubicBezTo>
                  <a:pt x="955144" y="475089"/>
                  <a:pt x="777344" y="563989"/>
                  <a:pt x="605188" y="654300"/>
                </a:cubicBezTo>
                <a:cubicBezTo>
                  <a:pt x="433032" y="744611"/>
                  <a:pt x="170566" y="853267"/>
                  <a:pt x="71788" y="916767"/>
                </a:cubicBezTo>
                <a:cubicBezTo>
                  <a:pt x="-26990" y="980267"/>
                  <a:pt x="1233" y="980267"/>
                  <a:pt x="12522" y="1035300"/>
                </a:cubicBezTo>
                <a:cubicBezTo>
                  <a:pt x="23811" y="1090333"/>
                  <a:pt x="-31222" y="1246967"/>
                  <a:pt x="131055" y="1221567"/>
                </a:cubicBezTo>
                <a:close/>
              </a:path>
            </a:pathLst>
          </a:custGeom>
          <a:solidFill>
            <a:srgbClr val="00B0F0">
              <a:alpha val="9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 name="Rectangle 2"/>
          <p:cNvSpPr/>
          <p:nvPr/>
        </p:nvSpPr>
        <p:spPr>
          <a:xfrm>
            <a:off x="4867466" y="997827"/>
            <a:ext cx="4038599" cy="2645994"/>
          </a:xfrm>
          <a:prstGeom prst="rect">
            <a:avLst/>
          </a:prstGeom>
          <a:solidFill>
            <a:srgbClr val="1C1C1C"/>
          </a:solidFill>
          <a:ln w="158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2" name="Freeform 111"/>
          <p:cNvSpPr/>
          <p:nvPr/>
        </p:nvSpPr>
        <p:spPr>
          <a:xfrm flipV="1">
            <a:off x="2382930" y="4062205"/>
            <a:ext cx="5309999" cy="1243993"/>
          </a:xfrm>
          <a:custGeom>
            <a:avLst/>
            <a:gdLst>
              <a:gd name="connsiteX0" fmla="*/ 231336 w 4297193"/>
              <a:gd name="connsiteY0" fmla="*/ 937406 h 975475"/>
              <a:gd name="connsiteX1" fmla="*/ 2458069 w 4297193"/>
              <a:gd name="connsiteY1" fmla="*/ 522539 h 975475"/>
              <a:gd name="connsiteX2" fmla="*/ 3186203 w 4297193"/>
              <a:gd name="connsiteY2" fmla="*/ 395539 h 975475"/>
              <a:gd name="connsiteX3" fmla="*/ 3956669 w 4297193"/>
              <a:gd name="connsiteY3" fmla="*/ 277006 h 975475"/>
              <a:gd name="connsiteX4" fmla="*/ 4219136 w 4297193"/>
              <a:gd name="connsiteY4" fmla="*/ 192339 h 975475"/>
              <a:gd name="connsiteX5" fmla="*/ 4286869 w 4297193"/>
              <a:gd name="connsiteY5" fmla="*/ 23006 h 975475"/>
              <a:gd name="connsiteX6" fmla="*/ 4032869 w 4297193"/>
              <a:gd name="connsiteY6" fmla="*/ 6072 h 975475"/>
              <a:gd name="connsiteX7" fmla="*/ 3592603 w 4297193"/>
              <a:gd name="connsiteY7" fmla="*/ 65339 h 975475"/>
              <a:gd name="connsiteX8" fmla="*/ 2805203 w 4297193"/>
              <a:gd name="connsiteY8" fmla="*/ 141539 h 975475"/>
              <a:gd name="connsiteX9" fmla="*/ 2077069 w 4297193"/>
              <a:gd name="connsiteY9" fmla="*/ 260072 h 975475"/>
              <a:gd name="connsiteX10" fmla="*/ 1213469 w 4297193"/>
              <a:gd name="connsiteY10" fmla="*/ 395539 h 975475"/>
              <a:gd name="connsiteX11" fmla="*/ 502269 w 4297193"/>
              <a:gd name="connsiteY11" fmla="*/ 590272 h 975475"/>
              <a:gd name="connsiteX12" fmla="*/ 104336 w 4297193"/>
              <a:gd name="connsiteY12" fmla="*/ 725739 h 975475"/>
              <a:gd name="connsiteX13" fmla="*/ 11203 w 4297193"/>
              <a:gd name="connsiteY13" fmla="*/ 852739 h 975475"/>
              <a:gd name="connsiteX14" fmla="*/ 28136 w 4297193"/>
              <a:gd name="connsiteY14" fmla="*/ 971272 h 975475"/>
              <a:gd name="connsiteX15" fmla="*/ 231336 w 4297193"/>
              <a:gd name="connsiteY15" fmla="*/ 937406 h 97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7193" h="975475">
                <a:moveTo>
                  <a:pt x="231336" y="937406"/>
                </a:moveTo>
                <a:lnTo>
                  <a:pt x="2458069" y="522539"/>
                </a:lnTo>
                <a:lnTo>
                  <a:pt x="3186203" y="395539"/>
                </a:lnTo>
                <a:cubicBezTo>
                  <a:pt x="3435970" y="354617"/>
                  <a:pt x="3784514" y="310873"/>
                  <a:pt x="3956669" y="277006"/>
                </a:cubicBezTo>
                <a:cubicBezTo>
                  <a:pt x="4128824" y="243139"/>
                  <a:pt x="4164103" y="234672"/>
                  <a:pt x="4219136" y="192339"/>
                </a:cubicBezTo>
                <a:cubicBezTo>
                  <a:pt x="4274169" y="150006"/>
                  <a:pt x="4317913" y="54050"/>
                  <a:pt x="4286869" y="23006"/>
                </a:cubicBezTo>
                <a:cubicBezTo>
                  <a:pt x="4255825" y="-8038"/>
                  <a:pt x="4148580" y="-984"/>
                  <a:pt x="4032869" y="6072"/>
                </a:cubicBezTo>
                <a:cubicBezTo>
                  <a:pt x="3917158" y="13127"/>
                  <a:pt x="3797214" y="42761"/>
                  <a:pt x="3592603" y="65339"/>
                </a:cubicBezTo>
                <a:cubicBezTo>
                  <a:pt x="3387992" y="87917"/>
                  <a:pt x="3057792" y="109084"/>
                  <a:pt x="2805203" y="141539"/>
                </a:cubicBezTo>
                <a:cubicBezTo>
                  <a:pt x="2552614" y="173994"/>
                  <a:pt x="2077069" y="260072"/>
                  <a:pt x="2077069" y="260072"/>
                </a:cubicBezTo>
                <a:cubicBezTo>
                  <a:pt x="1811780" y="302405"/>
                  <a:pt x="1475936" y="340506"/>
                  <a:pt x="1213469" y="395539"/>
                </a:cubicBezTo>
                <a:cubicBezTo>
                  <a:pt x="951002" y="450572"/>
                  <a:pt x="687125" y="535239"/>
                  <a:pt x="502269" y="590272"/>
                </a:cubicBezTo>
                <a:cubicBezTo>
                  <a:pt x="317414" y="645305"/>
                  <a:pt x="186180" y="681995"/>
                  <a:pt x="104336" y="725739"/>
                </a:cubicBezTo>
                <a:cubicBezTo>
                  <a:pt x="22492" y="769483"/>
                  <a:pt x="23903" y="811817"/>
                  <a:pt x="11203" y="852739"/>
                </a:cubicBezTo>
                <a:cubicBezTo>
                  <a:pt x="-1497" y="893661"/>
                  <a:pt x="-11375" y="957161"/>
                  <a:pt x="28136" y="971272"/>
                </a:cubicBezTo>
                <a:cubicBezTo>
                  <a:pt x="67647" y="985383"/>
                  <a:pt x="157958" y="961394"/>
                  <a:pt x="231336" y="937406"/>
                </a:cubicBezTo>
                <a:close/>
              </a:path>
            </a:pathLst>
          </a:cu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TextBox 112"/>
          <p:cNvSpPr txBox="1"/>
          <p:nvPr/>
        </p:nvSpPr>
        <p:spPr>
          <a:xfrm rot="11434585" flipV="1">
            <a:off x="4145427" y="4781601"/>
            <a:ext cx="4374285"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time-of-flight</a:t>
            </a:r>
          </a:p>
        </p:txBody>
      </p:sp>
      <p:grpSp>
        <p:nvGrpSpPr>
          <p:cNvPr id="114" name="Group 113"/>
          <p:cNvGrpSpPr>
            <a:grpSpLocks/>
          </p:cNvGrpSpPr>
          <p:nvPr/>
        </p:nvGrpSpPr>
        <p:grpSpPr>
          <a:xfrm>
            <a:off x="5155478" y="1114023"/>
            <a:ext cx="3647019" cy="2411302"/>
            <a:chOff x="2831654" y="1220223"/>
            <a:chExt cx="3554323" cy="2221217"/>
          </a:xfrm>
        </p:grpSpPr>
        <p:sp>
          <p:nvSpPr>
            <p:cNvPr id="115" name="Freeform 114"/>
            <p:cNvSpPr/>
            <p:nvPr/>
          </p:nvSpPr>
          <p:spPr>
            <a:xfrm>
              <a:off x="5943600" y="1718881"/>
              <a:ext cx="358670" cy="1605689"/>
            </a:xfrm>
            <a:custGeom>
              <a:avLst/>
              <a:gdLst>
                <a:gd name="connsiteX0" fmla="*/ 438295 w 438295"/>
                <a:gd name="connsiteY0" fmla="*/ 0 h 1962150"/>
                <a:gd name="connsiteX1" fmla="*/ 145 w 438295"/>
                <a:gd name="connsiteY1" fmla="*/ 895350 h 1962150"/>
                <a:gd name="connsiteX2" fmla="*/ 400195 w 438295"/>
                <a:gd name="connsiteY2" fmla="*/ 1962150 h 1962150"/>
              </a:gdLst>
              <a:ahLst/>
              <a:cxnLst>
                <a:cxn ang="0">
                  <a:pos x="connsiteX0" y="connsiteY0"/>
                </a:cxn>
                <a:cxn ang="0">
                  <a:pos x="connsiteX1" y="connsiteY1"/>
                </a:cxn>
                <a:cxn ang="0">
                  <a:pos x="connsiteX2" y="connsiteY2"/>
                </a:cxn>
              </a:cxnLst>
              <a:rect l="l" t="t" r="r" b="b"/>
              <a:pathLst>
                <a:path w="438295" h="1962150">
                  <a:moveTo>
                    <a:pt x="438295" y="0"/>
                  </a:moveTo>
                  <a:cubicBezTo>
                    <a:pt x="222395" y="284162"/>
                    <a:pt x="6495" y="568325"/>
                    <a:pt x="145" y="895350"/>
                  </a:cubicBezTo>
                  <a:cubicBezTo>
                    <a:pt x="-6205" y="1222375"/>
                    <a:pt x="196995" y="1592262"/>
                    <a:pt x="400195" y="1962150"/>
                  </a:cubicBezTo>
                </a:path>
              </a:pathLst>
            </a:custGeom>
            <a:noFill/>
            <a:ln w="25400" cap="flat" cmpd="sng" algn="ctr">
              <a:solidFill>
                <a:srgbClr val="FF660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 lastClr="FFFFFF"/>
                </a:solidFill>
                <a:effectLst/>
                <a:uLnTx/>
                <a:uFillTx/>
                <a:latin typeface="Arial Unicode MS"/>
                <a:ea typeface="+mn-ea"/>
                <a:cs typeface="+mn-cs"/>
              </a:endParaRPr>
            </a:p>
          </p:txBody>
        </p:sp>
        <p:grpSp>
          <p:nvGrpSpPr>
            <p:cNvPr id="116" name="Group 115"/>
            <p:cNvGrpSpPr/>
            <p:nvPr/>
          </p:nvGrpSpPr>
          <p:grpSpPr>
            <a:xfrm rot="709114">
              <a:off x="3663538" y="1220223"/>
              <a:ext cx="498425" cy="335172"/>
              <a:chOff x="6638390" y="2031981"/>
              <a:chExt cx="1257322" cy="1355193"/>
            </a:xfrm>
          </p:grpSpPr>
          <p:grpSp>
            <p:nvGrpSpPr>
              <p:cNvPr id="130" name="Group 129"/>
              <p:cNvGrpSpPr/>
              <p:nvPr/>
            </p:nvGrpSpPr>
            <p:grpSpPr>
              <a:xfrm>
                <a:off x="6638390" y="2031981"/>
                <a:ext cx="628661" cy="1355193"/>
                <a:chOff x="2420938" y="1676400"/>
                <a:chExt cx="3305175" cy="3248025"/>
              </a:xfrm>
            </p:grpSpPr>
            <p:sp>
              <p:nvSpPr>
                <p:cNvPr id="134"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itchFamily="34" charset="0"/>
                    <a:ea typeface="+mn-ea"/>
                    <a:cs typeface="+mn-cs"/>
                  </a:endParaRPr>
                </a:p>
              </p:txBody>
            </p:sp>
            <p:sp>
              <p:nvSpPr>
                <p:cNvPr id="13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itchFamily="34" charset="0"/>
                    <a:ea typeface="+mn-ea"/>
                    <a:cs typeface="+mn-cs"/>
                  </a:endParaRPr>
                </a:p>
              </p:txBody>
            </p:sp>
          </p:grpSp>
          <p:grpSp>
            <p:nvGrpSpPr>
              <p:cNvPr id="131" name="Group 130"/>
              <p:cNvGrpSpPr/>
              <p:nvPr/>
            </p:nvGrpSpPr>
            <p:grpSpPr>
              <a:xfrm>
                <a:off x="7267051" y="2031981"/>
                <a:ext cx="628661" cy="1355193"/>
                <a:chOff x="2420938" y="1676400"/>
                <a:chExt cx="3305175" cy="3248025"/>
              </a:xfrm>
            </p:grpSpPr>
            <p:sp>
              <p:nvSpPr>
                <p:cNvPr id="13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itchFamily="34" charset="0"/>
                    <a:ea typeface="+mn-ea"/>
                    <a:cs typeface="+mn-cs"/>
                  </a:endParaRPr>
                </a:p>
              </p:txBody>
            </p:sp>
            <p:sp>
              <p:nvSpPr>
                <p:cNvPr id="13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8575">
                  <a:solidFill>
                    <a:srgbClr val="FFFF6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Arial" pitchFamily="34" charset="0"/>
                    <a:ea typeface="+mn-ea"/>
                    <a:cs typeface="+mn-cs"/>
                  </a:endParaRPr>
                </a:p>
              </p:txBody>
            </p:sp>
          </p:grpSp>
        </p:grpSp>
        <p:cxnSp>
          <p:nvCxnSpPr>
            <p:cNvPr id="117" name="Straight Arrow Connector 116"/>
            <p:cNvCxnSpPr/>
            <p:nvPr/>
          </p:nvCxnSpPr>
          <p:spPr>
            <a:xfrm>
              <a:off x="3597188" y="1662040"/>
              <a:ext cx="670012" cy="148565"/>
            </a:xfrm>
            <a:prstGeom prst="straightConnector1">
              <a:avLst/>
            </a:prstGeom>
            <a:noFill/>
            <a:ln w="25400" cap="flat" cmpd="sng" algn="ctr">
              <a:solidFill>
                <a:srgbClr val="FFFFCC"/>
              </a:solidFill>
              <a:prstDash val="solid"/>
              <a:tailEnd type="triangle"/>
            </a:ln>
            <a:effectLst/>
          </p:spPr>
        </p:cxnSp>
        <p:sp>
          <p:nvSpPr>
            <p:cNvPr id="118" name="TextBox 117"/>
            <p:cNvSpPr txBox="1"/>
            <p:nvPr/>
          </p:nvSpPr>
          <p:spPr>
            <a:xfrm>
              <a:off x="2831654" y="1816450"/>
              <a:ext cx="9145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itchFamily="34" charset="0"/>
                  <a:ea typeface="Cambria Math" pitchFamily="18" charset="0"/>
                  <a:cs typeface="Calibri" pitchFamily="34" charset="0"/>
                </a:rPr>
                <a:t>source</a:t>
              </a:r>
            </a:p>
          </p:txBody>
        </p:sp>
        <p:sp>
          <p:nvSpPr>
            <p:cNvPr id="119" name="TextBox 118"/>
            <p:cNvSpPr txBox="1"/>
            <p:nvPr/>
          </p:nvSpPr>
          <p:spPr>
            <a:xfrm>
              <a:off x="2831654" y="2804737"/>
              <a:ext cx="9395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alibri" pitchFamily="34" charset="0"/>
                  <a:ea typeface="+mn-ea"/>
                  <a:cs typeface="Calibri" pitchFamily="34" charset="0"/>
                </a:rPr>
                <a:t>sensor</a:t>
              </a:r>
            </a:p>
          </p:txBody>
        </p:sp>
        <p:grpSp>
          <p:nvGrpSpPr>
            <p:cNvPr id="120" name="Group 119"/>
            <p:cNvGrpSpPr/>
            <p:nvPr/>
          </p:nvGrpSpPr>
          <p:grpSpPr>
            <a:xfrm rot="20426891">
              <a:off x="3036921" y="3223965"/>
              <a:ext cx="504451" cy="217475"/>
              <a:chOff x="1600200" y="3343275"/>
              <a:chExt cx="739070" cy="304800"/>
            </a:xfrm>
            <a:solidFill>
              <a:srgbClr val="0070C0"/>
            </a:solidFill>
          </p:grpSpPr>
          <p:sp>
            <p:nvSpPr>
              <p:cNvPr id="128" name="Rectangle 127"/>
              <p:cNvSpPr/>
              <p:nvPr/>
            </p:nvSpPr>
            <p:spPr>
              <a:xfrm>
                <a:off x="1600200" y="3343275"/>
                <a:ext cx="609600" cy="304800"/>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29" name="Rectangle 128"/>
              <p:cNvSpPr/>
              <p:nvPr/>
            </p:nvSpPr>
            <p:spPr>
              <a:xfrm>
                <a:off x="2209796" y="3419474"/>
                <a:ext cx="129474" cy="159302"/>
              </a:xfrm>
              <a:prstGeom prst="rect">
                <a:avLst/>
              </a:prstGeom>
              <a:grpFill/>
              <a:ln w="63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21" name="Group 120"/>
            <p:cNvGrpSpPr/>
            <p:nvPr/>
          </p:nvGrpSpPr>
          <p:grpSpPr>
            <a:xfrm rot="20287302">
              <a:off x="2982179" y="1380086"/>
              <a:ext cx="452665" cy="452665"/>
              <a:chOff x="838200" y="914400"/>
              <a:chExt cx="502920" cy="502920"/>
            </a:xfrm>
            <a:solidFill>
              <a:srgbClr val="FFC000"/>
            </a:solidFill>
          </p:grpSpPr>
          <p:cxnSp>
            <p:nvCxnSpPr>
              <p:cNvPr id="123" name="Straight Connector 122"/>
              <p:cNvCxnSpPr/>
              <p:nvPr/>
            </p:nvCxnSpPr>
            <p:spPr>
              <a:xfrm>
                <a:off x="838200" y="1165860"/>
                <a:ext cx="502920" cy="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089660" y="914400"/>
                <a:ext cx="0" cy="502920"/>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911352" y="988414"/>
                <a:ext cx="356616" cy="354893"/>
              </a:xfrm>
              <a:prstGeom prst="line">
                <a:avLst/>
              </a:prstGeom>
              <a:grpFill/>
              <a:ln w="25400">
                <a:solidFill>
                  <a:srgbClr val="F3700D"/>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937260" y="1013460"/>
                <a:ext cx="304800" cy="304800"/>
              </a:xfrm>
              <a:prstGeom prst="ellipse">
                <a:avLst/>
              </a:prstGeom>
              <a:grpFill/>
              <a:ln w="25400">
                <a:solidFill>
                  <a:srgbClr val="F370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sp>
          <p:nvSpPr>
            <p:cNvPr id="122" name="TextBox 121"/>
            <p:cNvSpPr txBox="1"/>
            <p:nvPr/>
          </p:nvSpPr>
          <p:spPr>
            <a:xfrm rot="721903">
              <a:off x="3749445" y="1530759"/>
              <a:ext cx="26365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66"/>
                  </a:solidFill>
                  <a:effectLst/>
                  <a:uLnTx/>
                  <a:uFillTx/>
                  <a:latin typeface="Calibri" pitchFamily="34" charset="0"/>
                  <a:ea typeface="+mn-ea"/>
                  <a:cs typeface="Calibri" pitchFamily="34" charset="0"/>
                </a:rPr>
                <a:t>modulated light </a:t>
              </a:r>
            </a:p>
          </p:txBody>
        </p:sp>
      </p:grpSp>
      <p:sp>
        <p:nvSpPr>
          <p:cNvPr id="136" name="TextBox 135"/>
          <p:cNvSpPr txBox="1"/>
          <p:nvPr/>
        </p:nvSpPr>
        <p:spPr>
          <a:xfrm rot="13629113" flipV="1">
            <a:off x="2011914" y="3928530"/>
            <a:ext cx="4625832"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active triangulation</a:t>
            </a:r>
          </a:p>
        </p:txBody>
      </p:sp>
    </p:spTree>
    <p:extLst>
      <p:ext uri="{BB962C8B-B14F-4D97-AF65-F5344CB8AC3E}">
        <p14:creationId xmlns:p14="http://schemas.microsoft.com/office/powerpoint/2010/main" val="84331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CC00"/>
                </a:solidFill>
                <a:effectLst/>
                <a:uLnTx/>
                <a:uFillTx/>
                <a:latin typeface="Verdana" pitchFamily="34" charset="0"/>
                <a:ea typeface="Verdana" pitchFamily="34" charset="0"/>
                <a:cs typeface="Verdana" pitchFamily="34" charset="0"/>
              </a:rPr>
              <a:t>Laser Scan Resolution at Long Distances</a:t>
            </a:r>
            <a:endParaRPr kumimoji="0" lang="en-US" sz="3200" b="0" i="0" u="none" strike="noStrike" kern="1200" cap="none" spc="0" normalizeH="0" baseline="0" noProof="0" dirty="0">
              <a:ln>
                <a:noFill/>
              </a:ln>
              <a:solidFill>
                <a:srgbClr val="FFFFFF"/>
              </a:solidFill>
              <a:effectLst/>
              <a:uLnTx/>
              <a:uFillTx/>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pitchFamily="34" charset="0"/>
              <a:ea typeface="Verdana" pitchFamily="34" charset="0"/>
              <a:cs typeface="Verdana" pitchFamily="34" charset="0"/>
            </a:endParaRPr>
          </a:p>
        </p:txBody>
      </p:sp>
      <p:cxnSp>
        <p:nvCxnSpPr>
          <p:cNvPr id="46" name="Straight Connector 45"/>
          <p:cNvCxnSpPr/>
          <p:nvPr/>
        </p:nvCxnSpPr>
        <p:spPr>
          <a:xfrm flipH="1">
            <a:off x="2110493" y="515756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10493" y="5389306"/>
            <a:ext cx="5830529" cy="0"/>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110493" y="1817127"/>
            <a:ext cx="0" cy="3572179"/>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624616"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50" name="TextBox 49"/>
          <p:cNvSpPr txBox="1"/>
          <p:nvPr/>
        </p:nvSpPr>
        <p:spPr>
          <a:xfrm>
            <a:off x="3470950"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a:t>
            </a:r>
          </a:p>
        </p:txBody>
      </p:sp>
      <p:sp>
        <p:nvSpPr>
          <p:cNvPr id="51" name="TextBox 50"/>
          <p:cNvSpPr txBox="1"/>
          <p:nvPr/>
        </p:nvSpPr>
        <p:spPr>
          <a:xfrm>
            <a:off x="5317284"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100m</a:t>
            </a:r>
          </a:p>
        </p:txBody>
      </p:sp>
      <p:sp>
        <p:nvSpPr>
          <p:cNvPr id="52" name="TextBox 51"/>
          <p:cNvSpPr txBox="1"/>
          <p:nvPr/>
        </p:nvSpPr>
        <p:spPr>
          <a:xfrm>
            <a:off x="7163618"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10km</a:t>
            </a:r>
          </a:p>
        </p:txBody>
      </p:sp>
      <p:sp>
        <p:nvSpPr>
          <p:cNvPr id="53" name="TextBox 52"/>
          <p:cNvSpPr txBox="1"/>
          <p:nvPr/>
        </p:nvSpPr>
        <p:spPr>
          <a:xfrm>
            <a:off x="2547783"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sp>
        <p:nvSpPr>
          <p:cNvPr id="54" name="TextBox 53"/>
          <p:cNvSpPr txBox="1"/>
          <p:nvPr/>
        </p:nvSpPr>
        <p:spPr>
          <a:xfrm>
            <a:off x="4394117"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10m</a:t>
            </a:r>
          </a:p>
        </p:txBody>
      </p:sp>
      <p:sp>
        <p:nvSpPr>
          <p:cNvPr id="55" name="TextBox 54"/>
          <p:cNvSpPr txBox="1"/>
          <p:nvPr/>
        </p:nvSpPr>
        <p:spPr>
          <a:xfrm>
            <a:off x="6240451" y="5389306"/>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1km</a:t>
            </a:r>
          </a:p>
        </p:txBody>
      </p:sp>
      <p:sp>
        <p:nvSpPr>
          <p:cNvPr id="56" name="TextBox 55"/>
          <p:cNvSpPr txBox="1"/>
          <p:nvPr/>
        </p:nvSpPr>
        <p:spPr>
          <a:xfrm>
            <a:off x="2110493" y="5750466"/>
            <a:ext cx="583052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Measurement Range</a:t>
            </a:r>
            <a:endPar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Cambria Math" pitchFamily="18" charset="0"/>
              <a:cs typeface="+mn-cs"/>
            </a:endParaRPr>
          </a:p>
        </p:txBody>
      </p:sp>
      <p:cxnSp>
        <p:nvCxnSpPr>
          <p:cNvPr id="57" name="Straight Connector 56"/>
          <p:cNvCxnSpPr/>
          <p:nvPr/>
        </p:nvCxnSpPr>
        <p:spPr>
          <a:xfrm flipV="1">
            <a:off x="3033660"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7633299"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6713372"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5793444"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4873516"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3953588" y="1869141"/>
            <a:ext cx="0" cy="349617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rot="16200000">
            <a:off x="-1356111" y="3355619"/>
            <a:ext cx="4905599" cy="523220"/>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Depth Resolution</a:t>
            </a:r>
          </a:p>
        </p:txBody>
      </p:sp>
      <p:cxnSp>
        <p:nvCxnSpPr>
          <p:cNvPr id="64" name="Straight Connector 63"/>
          <p:cNvCxnSpPr/>
          <p:nvPr/>
        </p:nvCxnSpPr>
        <p:spPr>
          <a:xfrm flipH="1">
            <a:off x="2110493" y="2126420"/>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2110493" y="44025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2110493" y="2885121"/>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2110493" y="3643822"/>
            <a:ext cx="5706522"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235914" y="3423130"/>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1mm</a:t>
            </a:r>
          </a:p>
        </p:txBody>
      </p:sp>
      <mc:AlternateContent xmlns:mc="http://schemas.openxmlformats.org/markup-compatibility/2006" xmlns:a14="http://schemas.microsoft.com/office/drawing/2010/main">
        <mc:Choice Requires="a14">
          <p:sp>
            <p:nvSpPr>
              <p:cNvPr id="69" name="TextBox 68"/>
              <p:cNvSpPr txBox="1"/>
              <p:nvPr/>
            </p:nvSpPr>
            <p:spPr>
              <a:xfrm>
                <a:off x="1235914" y="1880227"/>
                <a:ext cx="971755"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69" name="TextBox 68"/>
              <p:cNvSpPr txBox="1">
                <a:spLocks noRot="1" noChangeAspect="1" noMove="1" noResize="1" noEditPoints="1" noAdjustHandles="1" noChangeArrowheads="1" noChangeShapeType="1" noTextEdit="1"/>
              </p:cNvSpPr>
              <p:nvPr/>
            </p:nvSpPr>
            <p:spPr>
              <a:xfrm>
                <a:off x="1235914" y="1880227"/>
                <a:ext cx="971755" cy="431747"/>
              </a:xfrm>
              <a:prstGeom prst="rect">
                <a:avLst/>
              </a:prstGeom>
              <a:blipFill>
                <a:blip r:embed="rId3"/>
                <a:stretch>
                  <a:fillRect t="-563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138738" y="2666838"/>
                <a:ext cx="1068930"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100</a:t>
                </a:r>
                <a14:m>
                  <m:oMath xmlns:m="http://schemas.openxmlformats.org/officeDocument/2006/math">
                    <m:r>
                      <m:rPr>
                        <m:sty m:val="p"/>
                      </m:rPr>
                      <a:rPr kumimoji="0" lang="en-US" sz="1600" b="0" i="1" u="none" strike="noStrike" kern="1200" cap="none" spc="0" normalizeH="0" baseline="0" noProof="0">
                        <a:ln>
                          <a:noFill/>
                        </a:ln>
                        <a:solidFill>
                          <a:srgbClr val="FFFFFF"/>
                        </a:solidFill>
                        <a:effectLst/>
                        <a:uLnTx/>
                        <a:uFillTx/>
                        <a:latin typeface="Cambria Math"/>
                        <a:ea typeface="Cambria Math" pitchFamily="18" charset="0"/>
                        <a:cs typeface="+mn-cs"/>
                      </a:rPr>
                      <m:t>μ</m:t>
                    </m:r>
                  </m:oMath>
                </a14:m>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m</a:t>
                </a:r>
              </a:p>
            </p:txBody>
          </p:sp>
        </mc:Choice>
        <mc:Fallback xmlns="">
          <p:sp>
            <p:nvSpPr>
              <p:cNvPr id="70" name="TextBox 69"/>
              <p:cNvSpPr txBox="1">
                <a:spLocks noRot="1" noChangeAspect="1" noMove="1" noResize="1" noEditPoints="1" noAdjustHandles="1" noChangeArrowheads="1" noChangeShapeType="1" noTextEdit="1"/>
              </p:cNvSpPr>
              <p:nvPr/>
            </p:nvSpPr>
            <p:spPr>
              <a:xfrm>
                <a:off x="1138738" y="2666838"/>
                <a:ext cx="1068930" cy="431747"/>
              </a:xfrm>
              <a:prstGeom prst="rect">
                <a:avLst/>
              </a:prstGeom>
              <a:blipFill>
                <a:blip r:embed="rId4"/>
                <a:stretch>
                  <a:fillRect t="-5634"/>
                </a:stretch>
              </a:blipFill>
              <a:ln>
                <a:noFill/>
              </a:ln>
            </p:spPr>
            <p:txBody>
              <a:bodyPr/>
              <a:lstStyle/>
              <a:p>
                <a:r>
                  <a:rPr lang="en-US">
                    <a:noFill/>
                  </a:rPr>
                  <a:t> </a:t>
                </a:r>
              </a:p>
            </p:txBody>
          </p:sp>
        </mc:Fallback>
      </mc:AlternateContent>
      <p:sp>
        <p:nvSpPr>
          <p:cNvPr id="71" name="TextBox 70"/>
          <p:cNvSpPr txBox="1"/>
          <p:nvPr/>
        </p:nvSpPr>
        <p:spPr>
          <a:xfrm>
            <a:off x="944387" y="417942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1cm</a:t>
            </a:r>
          </a:p>
        </p:txBody>
      </p:sp>
      <p:sp>
        <p:nvSpPr>
          <p:cNvPr id="72" name="TextBox 71"/>
          <p:cNvSpPr txBox="1"/>
          <p:nvPr/>
        </p:nvSpPr>
        <p:spPr>
          <a:xfrm>
            <a:off x="944387" y="4935712"/>
            <a:ext cx="1554808" cy="431747"/>
          </a:xfrm>
          <a:prstGeom prst="rect">
            <a:avLst/>
          </a:prstGeom>
          <a:noFill/>
          <a:ln>
            <a:noFill/>
          </a:ln>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mbria Math" pitchFamily="18" charset="0"/>
                <a:ea typeface="Cambria Math" pitchFamily="18" charset="0"/>
                <a:cs typeface="+mn-cs"/>
              </a:rPr>
              <a:t>10cm</a:t>
            </a:r>
          </a:p>
        </p:txBody>
      </p:sp>
      <p:grpSp>
        <p:nvGrpSpPr>
          <p:cNvPr id="73" name="Group 72"/>
          <p:cNvGrpSpPr/>
          <p:nvPr/>
        </p:nvGrpSpPr>
        <p:grpSpPr>
          <a:xfrm flipV="1">
            <a:off x="2080276" y="1846447"/>
            <a:ext cx="2574997" cy="4625832"/>
            <a:chOff x="1347905" y="-230335"/>
            <a:chExt cx="2019180" cy="3627339"/>
          </a:xfrm>
        </p:grpSpPr>
        <p:sp>
          <p:nvSpPr>
            <p:cNvPr id="76" name="Freeform 75"/>
            <p:cNvSpPr/>
            <p:nvPr/>
          </p:nvSpPr>
          <p:spPr>
            <a:xfrm rot="21227346">
              <a:off x="1347905" y="1496859"/>
              <a:ext cx="2019180" cy="1713572"/>
            </a:xfrm>
            <a:custGeom>
              <a:avLst/>
              <a:gdLst>
                <a:gd name="connsiteX0" fmla="*/ 131055 w 1799607"/>
                <a:gd name="connsiteY0" fmla="*/ 1221567 h 1224330"/>
                <a:gd name="connsiteX1" fmla="*/ 986188 w 1799607"/>
                <a:gd name="connsiteY1" fmla="*/ 882900 h 1224330"/>
                <a:gd name="connsiteX2" fmla="*/ 1782055 w 1799607"/>
                <a:gd name="connsiteY2" fmla="*/ 87034 h 1224330"/>
                <a:gd name="connsiteX3" fmla="*/ 1502655 w 1799607"/>
                <a:gd name="connsiteY3" fmla="*/ 53167 h 1224330"/>
                <a:gd name="connsiteX4" fmla="*/ 1104722 w 1799607"/>
                <a:gd name="connsiteY4" fmla="*/ 374900 h 1224330"/>
                <a:gd name="connsiteX5" fmla="*/ 605188 w 1799607"/>
                <a:gd name="connsiteY5" fmla="*/ 654300 h 1224330"/>
                <a:gd name="connsiteX6" fmla="*/ 71788 w 1799607"/>
                <a:gd name="connsiteY6" fmla="*/ 916767 h 1224330"/>
                <a:gd name="connsiteX7" fmla="*/ 12522 w 1799607"/>
                <a:gd name="connsiteY7" fmla="*/ 1035300 h 1224330"/>
                <a:gd name="connsiteX8" fmla="*/ 131055 w 1799607"/>
                <a:gd name="connsiteY8" fmla="*/ 1221567 h 122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9607" h="1224330">
                  <a:moveTo>
                    <a:pt x="131055" y="1221567"/>
                  </a:moveTo>
                  <a:cubicBezTo>
                    <a:pt x="293332" y="1196167"/>
                    <a:pt x="711021" y="1071989"/>
                    <a:pt x="986188" y="882900"/>
                  </a:cubicBezTo>
                  <a:cubicBezTo>
                    <a:pt x="1261355" y="693811"/>
                    <a:pt x="1695977" y="225323"/>
                    <a:pt x="1782055" y="87034"/>
                  </a:cubicBezTo>
                  <a:cubicBezTo>
                    <a:pt x="1868133" y="-51255"/>
                    <a:pt x="1615544" y="5189"/>
                    <a:pt x="1502655" y="53167"/>
                  </a:cubicBezTo>
                  <a:cubicBezTo>
                    <a:pt x="1389766" y="101145"/>
                    <a:pt x="1254300" y="274711"/>
                    <a:pt x="1104722" y="374900"/>
                  </a:cubicBezTo>
                  <a:cubicBezTo>
                    <a:pt x="955144" y="475089"/>
                    <a:pt x="777344" y="563989"/>
                    <a:pt x="605188" y="654300"/>
                  </a:cubicBezTo>
                  <a:cubicBezTo>
                    <a:pt x="433032" y="744611"/>
                    <a:pt x="170566" y="853267"/>
                    <a:pt x="71788" y="916767"/>
                  </a:cubicBezTo>
                  <a:cubicBezTo>
                    <a:pt x="-26990" y="980267"/>
                    <a:pt x="1233" y="980267"/>
                    <a:pt x="12522" y="1035300"/>
                  </a:cubicBezTo>
                  <a:cubicBezTo>
                    <a:pt x="23811" y="1090333"/>
                    <a:pt x="-31222" y="1246967"/>
                    <a:pt x="131055" y="1221567"/>
                  </a:cubicBezTo>
                  <a:close/>
                </a:path>
              </a:pathLst>
            </a:custGeom>
            <a:solidFill>
              <a:srgbClr val="00B0F0">
                <a:alpha val="9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9" name="TextBox 78"/>
            <p:cNvSpPr txBox="1"/>
            <p:nvPr/>
          </p:nvSpPr>
          <p:spPr>
            <a:xfrm rot="7970887">
              <a:off x="1294299" y="1402328"/>
              <a:ext cx="3627339" cy="362014"/>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active triangulation</a:t>
              </a:r>
            </a:p>
          </p:txBody>
        </p:sp>
      </p:grpSp>
      <p:sp>
        <p:nvSpPr>
          <p:cNvPr id="112" name="Freeform 111"/>
          <p:cNvSpPr/>
          <p:nvPr/>
        </p:nvSpPr>
        <p:spPr>
          <a:xfrm flipV="1">
            <a:off x="2382930" y="4062205"/>
            <a:ext cx="5309999" cy="1243993"/>
          </a:xfrm>
          <a:custGeom>
            <a:avLst/>
            <a:gdLst>
              <a:gd name="connsiteX0" fmla="*/ 231336 w 4297193"/>
              <a:gd name="connsiteY0" fmla="*/ 937406 h 975475"/>
              <a:gd name="connsiteX1" fmla="*/ 2458069 w 4297193"/>
              <a:gd name="connsiteY1" fmla="*/ 522539 h 975475"/>
              <a:gd name="connsiteX2" fmla="*/ 3186203 w 4297193"/>
              <a:gd name="connsiteY2" fmla="*/ 395539 h 975475"/>
              <a:gd name="connsiteX3" fmla="*/ 3956669 w 4297193"/>
              <a:gd name="connsiteY3" fmla="*/ 277006 h 975475"/>
              <a:gd name="connsiteX4" fmla="*/ 4219136 w 4297193"/>
              <a:gd name="connsiteY4" fmla="*/ 192339 h 975475"/>
              <a:gd name="connsiteX5" fmla="*/ 4286869 w 4297193"/>
              <a:gd name="connsiteY5" fmla="*/ 23006 h 975475"/>
              <a:gd name="connsiteX6" fmla="*/ 4032869 w 4297193"/>
              <a:gd name="connsiteY6" fmla="*/ 6072 h 975475"/>
              <a:gd name="connsiteX7" fmla="*/ 3592603 w 4297193"/>
              <a:gd name="connsiteY7" fmla="*/ 65339 h 975475"/>
              <a:gd name="connsiteX8" fmla="*/ 2805203 w 4297193"/>
              <a:gd name="connsiteY8" fmla="*/ 141539 h 975475"/>
              <a:gd name="connsiteX9" fmla="*/ 2077069 w 4297193"/>
              <a:gd name="connsiteY9" fmla="*/ 260072 h 975475"/>
              <a:gd name="connsiteX10" fmla="*/ 1213469 w 4297193"/>
              <a:gd name="connsiteY10" fmla="*/ 395539 h 975475"/>
              <a:gd name="connsiteX11" fmla="*/ 502269 w 4297193"/>
              <a:gd name="connsiteY11" fmla="*/ 590272 h 975475"/>
              <a:gd name="connsiteX12" fmla="*/ 104336 w 4297193"/>
              <a:gd name="connsiteY12" fmla="*/ 725739 h 975475"/>
              <a:gd name="connsiteX13" fmla="*/ 11203 w 4297193"/>
              <a:gd name="connsiteY13" fmla="*/ 852739 h 975475"/>
              <a:gd name="connsiteX14" fmla="*/ 28136 w 4297193"/>
              <a:gd name="connsiteY14" fmla="*/ 971272 h 975475"/>
              <a:gd name="connsiteX15" fmla="*/ 231336 w 4297193"/>
              <a:gd name="connsiteY15" fmla="*/ 937406 h 97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7193" h="975475">
                <a:moveTo>
                  <a:pt x="231336" y="937406"/>
                </a:moveTo>
                <a:lnTo>
                  <a:pt x="2458069" y="522539"/>
                </a:lnTo>
                <a:lnTo>
                  <a:pt x="3186203" y="395539"/>
                </a:lnTo>
                <a:cubicBezTo>
                  <a:pt x="3435970" y="354617"/>
                  <a:pt x="3784514" y="310873"/>
                  <a:pt x="3956669" y="277006"/>
                </a:cubicBezTo>
                <a:cubicBezTo>
                  <a:pt x="4128824" y="243139"/>
                  <a:pt x="4164103" y="234672"/>
                  <a:pt x="4219136" y="192339"/>
                </a:cubicBezTo>
                <a:cubicBezTo>
                  <a:pt x="4274169" y="150006"/>
                  <a:pt x="4317913" y="54050"/>
                  <a:pt x="4286869" y="23006"/>
                </a:cubicBezTo>
                <a:cubicBezTo>
                  <a:pt x="4255825" y="-8038"/>
                  <a:pt x="4148580" y="-984"/>
                  <a:pt x="4032869" y="6072"/>
                </a:cubicBezTo>
                <a:cubicBezTo>
                  <a:pt x="3917158" y="13127"/>
                  <a:pt x="3797214" y="42761"/>
                  <a:pt x="3592603" y="65339"/>
                </a:cubicBezTo>
                <a:cubicBezTo>
                  <a:pt x="3387992" y="87917"/>
                  <a:pt x="3057792" y="109084"/>
                  <a:pt x="2805203" y="141539"/>
                </a:cubicBezTo>
                <a:cubicBezTo>
                  <a:pt x="2552614" y="173994"/>
                  <a:pt x="2077069" y="260072"/>
                  <a:pt x="2077069" y="260072"/>
                </a:cubicBezTo>
                <a:cubicBezTo>
                  <a:pt x="1811780" y="302405"/>
                  <a:pt x="1475936" y="340506"/>
                  <a:pt x="1213469" y="395539"/>
                </a:cubicBezTo>
                <a:cubicBezTo>
                  <a:pt x="951002" y="450572"/>
                  <a:pt x="687125" y="535239"/>
                  <a:pt x="502269" y="590272"/>
                </a:cubicBezTo>
                <a:cubicBezTo>
                  <a:pt x="317414" y="645305"/>
                  <a:pt x="186180" y="681995"/>
                  <a:pt x="104336" y="725739"/>
                </a:cubicBezTo>
                <a:cubicBezTo>
                  <a:pt x="22492" y="769483"/>
                  <a:pt x="23903" y="811817"/>
                  <a:pt x="11203" y="852739"/>
                </a:cubicBezTo>
                <a:cubicBezTo>
                  <a:pt x="-1497" y="893661"/>
                  <a:pt x="-11375" y="957161"/>
                  <a:pt x="28136" y="971272"/>
                </a:cubicBezTo>
                <a:cubicBezTo>
                  <a:pt x="67647" y="985383"/>
                  <a:pt x="157958" y="961394"/>
                  <a:pt x="231336" y="937406"/>
                </a:cubicBezTo>
                <a:close/>
              </a:path>
            </a:pathLst>
          </a:cu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13" name="TextBox 112"/>
          <p:cNvSpPr txBox="1"/>
          <p:nvPr/>
        </p:nvSpPr>
        <p:spPr>
          <a:xfrm rot="11434585" flipV="1">
            <a:off x="4145427" y="4781601"/>
            <a:ext cx="4374285"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time-of-flight</a:t>
            </a:r>
          </a:p>
        </p:txBody>
      </p:sp>
      <p:grpSp>
        <p:nvGrpSpPr>
          <p:cNvPr id="2" name="Group 1"/>
          <p:cNvGrpSpPr/>
          <p:nvPr/>
        </p:nvGrpSpPr>
        <p:grpSpPr>
          <a:xfrm>
            <a:off x="2362200" y="4038600"/>
            <a:ext cx="6136782" cy="1243993"/>
            <a:chOff x="2327207" y="2220406"/>
            <a:chExt cx="6136782" cy="1243993"/>
          </a:xfrm>
        </p:grpSpPr>
        <p:sp>
          <p:nvSpPr>
            <p:cNvPr id="74" name="Freeform 73"/>
            <p:cNvSpPr/>
            <p:nvPr/>
          </p:nvSpPr>
          <p:spPr>
            <a:xfrm flipV="1">
              <a:off x="2327207" y="2220406"/>
              <a:ext cx="5309999" cy="1243993"/>
            </a:xfrm>
            <a:custGeom>
              <a:avLst/>
              <a:gdLst>
                <a:gd name="connsiteX0" fmla="*/ 231336 w 4297193"/>
                <a:gd name="connsiteY0" fmla="*/ 937406 h 975475"/>
                <a:gd name="connsiteX1" fmla="*/ 2458069 w 4297193"/>
                <a:gd name="connsiteY1" fmla="*/ 522539 h 975475"/>
                <a:gd name="connsiteX2" fmla="*/ 3186203 w 4297193"/>
                <a:gd name="connsiteY2" fmla="*/ 395539 h 975475"/>
                <a:gd name="connsiteX3" fmla="*/ 3956669 w 4297193"/>
                <a:gd name="connsiteY3" fmla="*/ 277006 h 975475"/>
                <a:gd name="connsiteX4" fmla="*/ 4219136 w 4297193"/>
                <a:gd name="connsiteY4" fmla="*/ 192339 h 975475"/>
                <a:gd name="connsiteX5" fmla="*/ 4286869 w 4297193"/>
                <a:gd name="connsiteY5" fmla="*/ 23006 h 975475"/>
                <a:gd name="connsiteX6" fmla="*/ 4032869 w 4297193"/>
                <a:gd name="connsiteY6" fmla="*/ 6072 h 975475"/>
                <a:gd name="connsiteX7" fmla="*/ 3592603 w 4297193"/>
                <a:gd name="connsiteY7" fmla="*/ 65339 h 975475"/>
                <a:gd name="connsiteX8" fmla="*/ 2805203 w 4297193"/>
                <a:gd name="connsiteY8" fmla="*/ 141539 h 975475"/>
                <a:gd name="connsiteX9" fmla="*/ 2077069 w 4297193"/>
                <a:gd name="connsiteY9" fmla="*/ 260072 h 975475"/>
                <a:gd name="connsiteX10" fmla="*/ 1213469 w 4297193"/>
                <a:gd name="connsiteY10" fmla="*/ 395539 h 975475"/>
                <a:gd name="connsiteX11" fmla="*/ 502269 w 4297193"/>
                <a:gd name="connsiteY11" fmla="*/ 590272 h 975475"/>
                <a:gd name="connsiteX12" fmla="*/ 104336 w 4297193"/>
                <a:gd name="connsiteY12" fmla="*/ 725739 h 975475"/>
                <a:gd name="connsiteX13" fmla="*/ 11203 w 4297193"/>
                <a:gd name="connsiteY13" fmla="*/ 852739 h 975475"/>
                <a:gd name="connsiteX14" fmla="*/ 28136 w 4297193"/>
                <a:gd name="connsiteY14" fmla="*/ 971272 h 975475"/>
                <a:gd name="connsiteX15" fmla="*/ 231336 w 4297193"/>
                <a:gd name="connsiteY15" fmla="*/ 937406 h 97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7193" h="975475">
                  <a:moveTo>
                    <a:pt x="231336" y="937406"/>
                  </a:moveTo>
                  <a:lnTo>
                    <a:pt x="2458069" y="522539"/>
                  </a:lnTo>
                  <a:lnTo>
                    <a:pt x="3186203" y="395539"/>
                  </a:lnTo>
                  <a:cubicBezTo>
                    <a:pt x="3435970" y="354617"/>
                    <a:pt x="3784514" y="310873"/>
                    <a:pt x="3956669" y="277006"/>
                  </a:cubicBezTo>
                  <a:cubicBezTo>
                    <a:pt x="4128824" y="243139"/>
                    <a:pt x="4164103" y="234672"/>
                    <a:pt x="4219136" y="192339"/>
                  </a:cubicBezTo>
                  <a:cubicBezTo>
                    <a:pt x="4274169" y="150006"/>
                    <a:pt x="4317913" y="54050"/>
                    <a:pt x="4286869" y="23006"/>
                  </a:cubicBezTo>
                  <a:cubicBezTo>
                    <a:pt x="4255825" y="-8038"/>
                    <a:pt x="4148580" y="-984"/>
                    <a:pt x="4032869" y="6072"/>
                  </a:cubicBezTo>
                  <a:cubicBezTo>
                    <a:pt x="3917158" y="13127"/>
                    <a:pt x="3797214" y="42761"/>
                    <a:pt x="3592603" y="65339"/>
                  </a:cubicBezTo>
                  <a:cubicBezTo>
                    <a:pt x="3387992" y="87917"/>
                    <a:pt x="3057792" y="109084"/>
                    <a:pt x="2805203" y="141539"/>
                  </a:cubicBezTo>
                  <a:cubicBezTo>
                    <a:pt x="2552614" y="173994"/>
                    <a:pt x="2077069" y="260072"/>
                    <a:pt x="2077069" y="260072"/>
                  </a:cubicBezTo>
                  <a:cubicBezTo>
                    <a:pt x="1811780" y="302405"/>
                    <a:pt x="1475936" y="340506"/>
                    <a:pt x="1213469" y="395539"/>
                  </a:cubicBezTo>
                  <a:cubicBezTo>
                    <a:pt x="951002" y="450572"/>
                    <a:pt x="687125" y="535239"/>
                    <a:pt x="502269" y="590272"/>
                  </a:cubicBezTo>
                  <a:cubicBezTo>
                    <a:pt x="317414" y="645305"/>
                    <a:pt x="186180" y="681995"/>
                    <a:pt x="104336" y="725739"/>
                  </a:cubicBezTo>
                  <a:cubicBezTo>
                    <a:pt x="22492" y="769483"/>
                    <a:pt x="23903" y="811817"/>
                    <a:pt x="11203" y="852739"/>
                  </a:cubicBezTo>
                  <a:cubicBezTo>
                    <a:pt x="-1497" y="893661"/>
                    <a:pt x="-11375" y="957161"/>
                    <a:pt x="28136" y="971272"/>
                  </a:cubicBezTo>
                  <a:cubicBezTo>
                    <a:pt x="67647" y="985383"/>
                    <a:pt x="157958" y="961394"/>
                    <a:pt x="231336" y="937406"/>
                  </a:cubicBezTo>
                  <a:close/>
                </a:path>
              </a:pathLst>
            </a:custGeom>
            <a:solidFill>
              <a:srgbClr val="FF7B21">
                <a:alpha val="83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TextBox 74"/>
            <p:cNvSpPr txBox="1"/>
            <p:nvPr/>
          </p:nvSpPr>
          <p:spPr>
            <a:xfrm rot="11434585" flipV="1">
              <a:off x="4089704" y="2939802"/>
              <a:ext cx="4374285" cy="461665"/>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Goal</a:t>
              </a:r>
            </a:p>
          </p:txBody>
        </p:sp>
      </p:grpSp>
    </p:spTree>
    <p:extLst>
      <p:ext uri="{BB962C8B-B14F-4D97-AF65-F5344CB8AC3E}">
        <p14:creationId xmlns:p14="http://schemas.microsoft.com/office/powerpoint/2010/main" val="24701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61111E-6 3.7037E-7 L -0.00208 -0.20139 " pathEditMode="relative" rAng="0" ptsTypes="AA">
                                      <p:cBhvr>
                                        <p:cTn id="6" dur="2000" fill="hold"/>
                                        <p:tgtEl>
                                          <p:spTgt spid="2"/>
                                        </p:tgtEl>
                                        <p:attrNameLst>
                                          <p:attrName>ppt_x</p:attrName>
                                          <p:attrName>ppt_y</p:attrName>
                                        </p:attrNameLst>
                                      </p:cBhvr>
                                      <p:rCtr x="-104" y="-100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95000"/>
            </a:schemeClr>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fontAlgn="auto">
          <a:spcBef>
            <a:spcPts val="0"/>
          </a:spcBef>
          <a:spcAft>
            <a:spcPts val="0"/>
          </a:spcAft>
          <a:defRPr kumimoji="1" sz="2400" dirty="0" smtClean="0">
            <a:solidFill>
              <a:schemeClr val="bg1"/>
            </a:solidFill>
            <a:latin typeface="Times New Roman" pitchFamily="18" charset="0"/>
          </a:defRPr>
        </a:defPPr>
      </a:lstStyle>
    </a:tx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60941</TotalTime>
  <Words>5061</Words>
  <Application>Microsoft Office PowerPoint</Application>
  <PresentationFormat>On-screen Show (4:3)</PresentationFormat>
  <Paragraphs>1080</Paragraphs>
  <Slides>68</Slides>
  <Notes>61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68</vt:i4>
      </vt:variant>
    </vt:vector>
  </HeadingPairs>
  <TitlesOfParts>
    <vt:vector size="79" baseType="lpstr">
      <vt:lpstr>黑体</vt:lpstr>
      <vt:lpstr>宋体</vt:lpstr>
      <vt:lpstr>Arial</vt:lpstr>
      <vt:lpstr>Arial Unicode MS</vt:lpstr>
      <vt:lpstr>Calibri</vt:lpstr>
      <vt:lpstr>Cambria</vt:lpstr>
      <vt:lpstr>Cambria Math</vt:lpstr>
      <vt:lpstr>Palatino Linotype</vt:lpstr>
      <vt:lpstr>Times New Roman</vt:lpstr>
      <vt:lpstr>Verdana</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Coded Rolling Shutter Photography</dc:title>
  <dc:creator>ocean</dc:creator>
  <cp:lastModifiedBy>Mohit</cp:lastModifiedBy>
  <cp:revision>4108</cp:revision>
  <dcterms:created xsi:type="dcterms:W3CDTF">2009-05-07T00:30:34Z</dcterms:created>
  <dcterms:modified xsi:type="dcterms:W3CDTF">2018-09-02T22:49:38Z</dcterms:modified>
</cp:coreProperties>
</file>